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7" r:id="rId2"/>
    <p:sldId id="290" r:id="rId3"/>
    <p:sldId id="288" r:id="rId4"/>
    <p:sldId id="293" r:id="rId5"/>
    <p:sldId id="291" r:id="rId6"/>
    <p:sldId id="295" r:id="rId7"/>
    <p:sldId id="292" r:id="rId8"/>
    <p:sldId id="303" r:id="rId9"/>
    <p:sldId id="302" r:id="rId10"/>
    <p:sldId id="299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8C4C"/>
    <a:srgbClr val="222323"/>
    <a:srgbClr val="232323"/>
    <a:srgbClr val="015D2A"/>
    <a:srgbClr val="065A5C"/>
    <a:srgbClr val="F2F2F2"/>
    <a:srgbClr val="088E91"/>
    <a:srgbClr val="014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73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E688DC-E45C-4C4D-9B9C-9DF1A543BC7A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6B41C7-4892-439A-B702-5830FAC4E3F0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15D2A"/>
              </a:solidFill>
              <a:latin typeface="+mj-lt"/>
            </a:rPr>
            <a:t>LOCAL</a:t>
          </a:r>
          <a:endParaRPr lang="en-US" sz="2000" dirty="0">
            <a:solidFill>
              <a:srgbClr val="015D2A"/>
            </a:solidFill>
            <a:latin typeface="+mj-lt"/>
          </a:endParaRPr>
        </a:p>
      </dgm:t>
    </dgm:pt>
    <dgm:pt modelId="{55010661-BA60-4483-8553-E5230EA4E304}" type="parTrans" cxnId="{73A95429-6B46-4620-A4BA-4616391C1791}">
      <dgm:prSet/>
      <dgm:spPr/>
      <dgm:t>
        <a:bodyPr/>
        <a:lstStyle/>
        <a:p>
          <a:endParaRPr lang="en-US"/>
        </a:p>
      </dgm:t>
    </dgm:pt>
    <dgm:pt modelId="{C952604E-C863-4A3E-B1CA-FD4C10EBF17F}" type="sibTrans" cxnId="{73A95429-6B46-4620-A4BA-4616391C1791}">
      <dgm:prSet/>
      <dgm:spPr/>
      <dgm:t>
        <a:bodyPr/>
        <a:lstStyle/>
        <a:p>
          <a:endParaRPr lang="en-US"/>
        </a:p>
      </dgm:t>
    </dgm:pt>
    <dgm:pt modelId="{47CC1D48-AFDA-42F8-9A1D-F09D591C2427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15D2A"/>
              </a:solidFill>
              <a:latin typeface="+mj-lt"/>
            </a:rPr>
            <a:t>STATE</a:t>
          </a:r>
          <a:endParaRPr lang="en-US" sz="2000" dirty="0">
            <a:solidFill>
              <a:srgbClr val="015D2A"/>
            </a:solidFill>
            <a:latin typeface="+mj-lt"/>
          </a:endParaRPr>
        </a:p>
      </dgm:t>
    </dgm:pt>
    <dgm:pt modelId="{F1814AD9-785E-4A27-A158-21AA09B46733}" type="parTrans" cxnId="{62EF122F-6191-42CB-97EF-370704CB52D0}">
      <dgm:prSet/>
      <dgm:spPr/>
      <dgm:t>
        <a:bodyPr/>
        <a:lstStyle/>
        <a:p>
          <a:endParaRPr lang="en-US"/>
        </a:p>
      </dgm:t>
    </dgm:pt>
    <dgm:pt modelId="{A96887E1-7E8A-48E3-AABA-81A6D94BAC96}" type="sibTrans" cxnId="{62EF122F-6191-42CB-97EF-370704CB52D0}">
      <dgm:prSet/>
      <dgm:spPr/>
      <dgm:t>
        <a:bodyPr/>
        <a:lstStyle/>
        <a:p>
          <a:endParaRPr lang="en-US"/>
        </a:p>
      </dgm:t>
    </dgm:pt>
    <dgm:pt modelId="{ABAE2B21-A0EC-4892-B4A0-068D850B496A}">
      <dgm:prSet phldrT="[Text]" custT="1"/>
      <dgm:spPr/>
      <dgm:t>
        <a:bodyPr/>
        <a:lstStyle/>
        <a:p>
          <a:pPr algn="ctr"/>
          <a:r>
            <a:rPr lang="en-US" sz="2000" dirty="0" smtClean="0">
              <a:solidFill>
                <a:srgbClr val="015D2A"/>
              </a:solidFill>
              <a:latin typeface="+mj-lt"/>
            </a:rPr>
            <a:t>FEDERAL</a:t>
          </a:r>
          <a:endParaRPr lang="en-US" sz="2000" dirty="0">
            <a:solidFill>
              <a:srgbClr val="015D2A"/>
            </a:solidFill>
            <a:latin typeface="+mj-lt"/>
          </a:endParaRPr>
        </a:p>
      </dgm:t>
    </dgm:pt>
    <dgm:pt modelId="{F996E4F5-883F-404C-83AF-28F8FD3A6910}" type="parTrans" cxnId="{2C5A8761-C643-48D5-8F8C-11A70380E2B9}">
      <dgm:prSet/>
      <dgm:spPr/>
      <dgm:t>
        <a:bodyPr/>
        <a:lstStyle/>
        <a:p>
          <a:endParaRPr lang="en-US"/>
        </a:p>
      </dgm:t>
    </dgm:pt>
    <dgm:pt modelId="{44D88AF1-55AC-469F-92A9-61DCA710D9DE}" type="sibTrans" cxnId="{2C5A8761-C643-48D5-8F8C-11A70380E2B9}">
      <dgm:prSet/>
      <dgm:spPr/>
      <dgm:t>
        <a:bodyPr/>
        <a:lstStyle/>
        <a:p>
          <a:endParaRPr lang="en-US"/>
        </a:p>
      </dgm:t>
    </dgm:pt>
    <dgm:pt modelId="{12C616CF-AB4D-4C10-8ABF-C94CA7DD237B}" type="pres">
      <dgm:prSet presAssocID="{D5E688DC-E45C-4C4D-9B9C-9DF1A543BC7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EA817CF-E659-4761-8B35-AA48D8D16CF9}" type="pres">
      <dgm:prSet presAssocID="{656B41C7-4892-439A-B702-5830FAC4E3F0}" presName="Accent1" presStyleCnt="0"/>
      <dgm:spPr/>
      <dgm:t>
        <a:bodyPr/>
        <a:lstStyle/>
        <a:p>
          <a:endParaRPr lang="en-US"/>
        </a:p>
      </dgm:t>
    </dgm:pt>
    <dgm:pt modelId="{82A150A9-4194-474F-AAFE-F7C1F41D302C}" type="pres">
      <dgm:prSet presAssocID="{656B41C7-4892-439A-B702-5830FAC4E3F0}" presName="Accent" presStyleLbl="node1" presStyleIdx="0" presStyleCnt="3" custAng="16200000" custScaleX="135523" custScaleY="135523" custLinFactX="-33604" custLinFactNeighborX="-100000" custLinFactNeighborY="54638"/>
      <dgm:spPr>
        <a:solidFill>
          <a:srgbClr val="438C4C"/>
        </a:solidFill>
      </dgm:spPr>
      <dgm:t>
        <a:bodyPr/>
        <a:lstStyle/>
        <a:p>
          <a:endParaRPr lang="en-US"/>
        </a:p>
      </dgm:t>
    </dgm:pt>
    <dgm:pt modelId="{DF1AF906-D2C8-4CDD-B298-F4BF75B90C25}" type="pres">
      <dgm:prSet presAssocID="{656B41C7-4892-439A-B702-5830FAC4E3F0}" presName="Parent1" presStyleLbl="revTx" presStyleIdx="0" presStyleCnt="3" custLinFactY="81896" custLinFactNeighborX="43427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5EF3C-175B-4B4F-B060-26FE56D7608D}" type="pres">
      <dgm:prSet presAssocID="{47CC1D48-AFDA-42F8-9A1D-F09D591C2427}" presName="Accent2" presStyleCnt="0"/>
      <dgm:spPr/>
      <dgm:t>
        <a:bodyPr/>
        <a:lstStyle/>
        <a:p>
          <a:endParaRPr lang="en-US"/>
        </a:p>
      </dgm:t>
    </dgm:pt>
    <dgm:pt modelId="{3C879A98-644A-409E-9D9F-0FDDAA99B335}" type="pres">
      <dgm:prSet presAssocID="{47CC1D48-AFDA-42F8-9A1D-F09D591C2427}" presName="Accent" presStyleLbl="node1" presStyleIdx="1" presStyleCnt="3" custAng="16020000" custFlipVert="0" custScaleX="136843" custScaleY="136843" custLinFactNeighborX="-25276" custLinFactNeighborY="34766"/>
      <dgm:spPr>
        <a:solidFill>
          <a:srgbClr val="438C4C"/>
        </a:solidFill>
      </dgm:spPr>
      <dgm:t>
        <a:bodyPr/>
        <a:lstStyle/>
        <a:p>
          <a:endParaRPr lang="en-US"/>
        </a:p>
      </dgm:t>
    </dgm:pt>
    <dgm:pt modelId="{E74385C4-AD4F-498E-AB54-848D0868509E}" type="pres">
      <dgm:prSet presAssocID="{47CC1D48-AFDA-42F8-9A1D-F09D591C2427}" presName="Parent2" presStyleLbl="revTx" presStyleIdx="1" presStyleCnt="3" custScaleX="138358" custScaleY="117125" custLinFactY="38456" custLinFactNeighborX="-47501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E273B-BDFC-42CB-B1EF-65FD7B27658A}" type="pres">
      <dgm:prSet presAssocID="{ABAE2B21-A0EC-4892-B4A0-068D850B496A}" presName="Accent3" presStyleCnt="0"/>
      <dgm:spPr/>
      <dgm:t>
        <a:bodyPr/>
        <a:lstStyle/>
        <a:p>
          <a:endParaRPr lang="en-US"/>
        </a:p>
      </dgm:t>
    </dgm:pt>
    <dgm:pt modelId="{8860F4D3-81D0-47F6-BAF4-A6043C5A17D0}" type="pres">
      <dgm:prSet presAssocID="{ABAE2B21-A0EC-4892-B4A0-068D850B496A}" presName="Accent" presStyleLbl="node1" presStyleIdx="2" presStyleCnt="3" custAng="16260000" custScaleX="127394" custScaleY="127394" custLinFactNeighborX="26019" custLinFactNeighborY="-72676"/>
      <dgm:spPr>
        <a:solidFill>
          <a:srgbClr val="438C4C"/>
        </a:solidFill>
      </dgm:spPr>
      <dgm:t>
        <a:bodyPr/>
        <a:lstStyle/>
        <a:p>
          <a:endParaRPr lang="en-US"/>
        </a:p>
      </dgm:t>
    </dgm:pt>
    <dgm:pt modelId="{F8A14990-6346-4679-A7D5-80A6B65F3B80}" type="pres">
      <dgm:prSet presAssocID="{ABAE2B21-A0EC-4892-B4A0-068D850B496A}" presName="Parent3" presStyleLbl="revTx" presStyleIdx="2" presStyleCnt="3" custScaleX="112192" custScaleY="112192" custLinFactX="-100000" custLinFactY="-100000" custLinFactNeighborX="-146315" custLinFactNeighborY="-1266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6DF4C4-7F08-4291-9540-3CB5F9F2351A}" type="presOf" srcId="{47CC1D48-AFDA-42F8-9A1D-F09D591C2427}" destId="{E74385C4-AD4F-498E-AB54-848D0868509E}" srcOrd="0" destOrd="0" presId="urn:microsoft.com/office/officeart/2009/layout/CircleArrowProcess"/>
    <dgm:cxn modelId="{F8D0157C-FA60-4A8B-AAFF-0C2D74410B8A}" type="presOf" srcId="{D5E688DC-E45C-4C4D-9B9C-9DF1A543BC7A}" destId="{12C616CF-AB4D-4C10-8ABF-C94CA7DD237B}" srcOrd="0" destOrd="0" presId="urn:microsoft.com/office/officeart/2009/layout/CircleArrowProcess"/>
    <dgm:cxn modelId="{2C5A8761-C643-48D5-8F8C-11A70380E2B9}" srcId="{D5E688DC-E45C-4C4D-9B9C-9DF1A543BC7A}" destId="{ABAE2B21-A0EC-4892-B4A0-068D850B496A}" srcOrd="2" destOrd="0" parTransId="{F996E4F5-883F-404C-83AF-28F8FD3A6910}" sibTransId="{44D88AF1-55AC-469F-92A9-61DCA710D9DE}"/>
    <dgm:cxn modelId="{62EF122F-6191-42CB-97EF-370704CB52D0}" srcId="{D5E688DC-E45C-4C4D-9B9C-9DF1A543BC7A}" destId="{47CC1D48-AFDA-42F8-9A1D-F09D591C2427}" srcOrd="1" destOrd="0" parTransId="{F1814AD9-785E-4A27-A158-21AA09B46733}" sibTransId="{A96887E1-7E8A-48E3-AABA-81A6D94BAC96}"/>
    <dgm:cxn modelId="{73A95429-6B46-4620-A4BA-4616391C1791}" srcId="{D5E688DC-E45C-4C4D-9B9C-9DF1A543BC7A}" destId="{656B41C7-4892-439A-B702-5830FAC4E3F0}" srcOrd="0" destOrd="0" parTransId="{55010661-BA60-4483-8553-E5230EA4E304}" sibTransId="{C952604E-C863-4A3E-B1CA-FD4C10EBF17F}"/>
    <dgm:cxn modelId="{3FCC704B-C603-49BE-8FF1-BF2B72F1FA20}" type="presOf" srcId="{656B41C7-4892-439A-B702-5830FAC4E3F0}" destId="{DF1AF906-D2C8-4CDD-B298-F4BF75B90C25}" srcOrd="0" destOrd="0" presId="urn:microsoft.com/office/officeart/2009/layout/CircleArrowProcess"/>
    <dgm:cxn modelId="{855DB716-ADA0-4B81-8551-8D8D9EB6CAF1}" type="presOf" srcId="{ABAE2B21-A0EC-4892-B4A0-068D850B496A}" destId="{F8A14990-6346-4679-A7D5-80A6B65F3B80}" srcOrd="0" destOrd="0" presId="urn:microsoft.com/office/officeart/2009/layout/CircleArrowProcess"/>
    <dgm:cxn modelId="{F0AEBCA8-44CB-4693-9D68-1B92628230BE}" type="presParOf" srcId="{12C616CF-AB4D-4C10-8ABF-C94CA7DD237B}" destId="{DEA817CF-E659-4761-8B35-AA48D8D16CF9}" srcOrd="0" destOrd="0" presId="urn:microsoft.com/office/officeart/2009/layout/CircleArrowProcess"/>
    <dgm:cxn modelId="{6602E3D5-A620-46C2-AFF4-4B0DB8E64E89}" type="presParOf" srcId="{DEA817CF-E659-4761-8B35-AA48D8D16CF9}" destId="{82A150A9-4194-474F-AAFE-F7C1F41D302C}" srcOrd="0" destOrd="0" presId="urn:microsoft.com/office/officeart/2009/layout/CircleArrowProcess"/>
    <dgm:cxn modelId="{58B454A7-0903-4B1F-99B2-B9BC6D9D1303}" type="presParOf" srcId="{12C616CF-AB4D-4C10-8ABF-C94CA7DD237B}" destId="{DF1AF906-D2C8-4CDD-B298-F4BF75B90C25}" srcOrd="1" destOrd="0" presId="urn:microsoft.com/office/officeart/2009/layout/CircleArrowProcess"/>
    <dgm:cxn modelId="{63E83BA2-2B9F-412D-98D6-FCB72ACBE091}" type="presParOf" srcId="{12C616CF-AB4D-4C10-8ABF-C94CA7DD237B}" destId="{B8B5EF3C-175B-4B4F-B060-26FE56D7608D}" srcOrd="2" destOrd="0" presId="urn:microsoft.com/office/officeart/2009/layout/CircleArrowProcess"/>
    <dgm:cxn modelId="{0E49485B-8A62-401B-8238-B854FAF51465}" type="presParOf" srcId="{B8B5EF3C-175B-4B4F-B060-26FE56D7608D}" destId="{3C879A98-644A-409E-9D9F-0FDDAA99B335}" srcOrd="0" destOrd="0" presId="urn:microsoft.com/office/officeart/2009/layout/CircleArrowProcess"/>
    <dgm:cxn modelId="{C419425B-A712-48EF-84E2-2FB01522F674}" type="presParOf" srcId="{12C616CF-AB4D-4C10-8ABF-C94CA7DD237B}" destId="{E74385C4-AD4F-498E-AB54-848D0868509E}" srcOrd="3" destOrd="0" presId="urn:microsoft.com/office/officeart/2009/layout/CircleArrowProcess"/>
    <dgm:cxn modelId="{CF8E6813-0305-4073-A858-7548412BACE3}" type="presParOf" srcId="{12C616CF-AB4D-4C10-8ABF-C94CA7DD237B}" destId="{B2EE273B-BDFC-42CB-B1EF-65FD7B27658A}" srcOrd="4" destOrd="0" presId="urn:microsoft.com/office/officeart/2009/layout/CircleArrowProcess"/>
    <dgm:cxn modelId="{F44D02F0-EF5D-4794-AB8F-054E0335387F}" type="presParOf" srcId="{B2EE273B-BDFC-42CB-B1EF-65FD7B27658A}" destId="{8860F4D3-81D0-47F6-BAF4-A6043C5A17D0}" srcOrd="0" destOrd="0" presId="urn:microsoft.com/office/officeart/2009/layout/CircleArrowProcess"/>
    <dgm:cxn modelId="{18988BDA-0907-41BB-87D8-164ED218AB37}" type="presParOf" srcId="{12C616CF-AB4D-4C10-8ABF-C94CA7DD237B}" destId="{F8A14990-6346-4679-A7D5-80A6B65F3B8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150A9-4194-474F-AAFE-F7C1F41D302C}">
      <dsp:nvSpPr>
        <dsp:cNvPr id="0" name=""/>
        <dsp:cNvSpPr/>
      </dsp:nvSpPr>
      <dsp:spPr>
        <a:xfrm rot="16200000">
          <a:off x="-53113" y="1052393"/>
          <a:ext cx="3576502" cy="357704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438C4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AF906-D2C8-4CDD-B298-F4BF75B90C25}">
      <dsp:nvSpPr>
        <dsp:cNvPr id="0" name=""/>
        <dsp:cNvSpPr/>
      </dsp:nvSpPr>
      <dsp:spPr>
        <a:xfrm>
          <a:off x="5161633" y="2365377"/>
          <a:ext cx="1466462" cy="73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15D2A"/>
              </a:solidFill>
              <a:latin typeface="+mj-lt"/>
            </a:rPr>
            <a:t>LOCAL</a:t>
          </a:r>
          <a:endParaRPr lang="en-US" sz="2000" kern="1200" dirty="0">
            <a:solidFill>
              <a:srgbClr val="015D2A"/>
            </a:solidFill>
            <a:latin typeface="+mj-lt"/>
          </a:endParaRPr>
        </a:p>
      </dsp:txBody>
      <dsp:txXfrm>
        <a:off x="5161633" y="2365377"/>
        <a:ext cx="1466462" cy="733055"/>
      </dsp:txXfrm>
    </dsp:sp>
    <dsp:sp modelId="{3C879A98-644A-409E-9D9F-0FDDAA99B335}">
      <dsp:nvSpPr>
        <dsp:cNvPr id="0" name=""/>
        <dsp:cNvSpPr/>
      </dsp:nvSpPr>
      <dsp:spPr>
        <a:xfrm rot="16020000">
          <a:off x="2055302" y="2027017"/>
          <a:ext cx="3611338" cy="361188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438C4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385C4-AD4F-498E-AB54-848D0868509E}">
      <dsp:nvSpPr>
        <dsp:cNvPr id="0" name=""/>
        <dsp:cNvSpPr/>
      </dsp:nvSpPr>
      <dsp:spPr>
        <a:xfrm>
          <a:off x="2816946" y="3509496"/>
          <a:ext cx="2028968" cy="858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15D2A"/>
              </a:solidFill>
              <a:latin typeface="+mj-lt"/>
            </a:rPr>
            <a:t>STATE</a:t>
          </a:r>
          <a:endParaRPr lang="en-US" sz="2000" kern="1200" dirty="0">
            <a:solidFill>
              <a:srgbClr val="015D2A"/>
            </a:solidFill>
            <a:latin typeface="+mj-lt"/>
          </a:endParaRPr>
        </a:p>
      </dsp:txBody>
      <dsp:txXfrm>
        <a:off x="2816946" y="3509496"/>
        <a:ext cx="2028968" cy="858591"/>
      </dsp:txXfrm>
    </dsp:sp>
    <dsp:sp modelId="{8860F4D3-81D0-47F6-BAF4-A6043C5A17D0}">
      <dsp:nvSpPr>
        <dsp:cNvPr id="0" name=""/>
        <dsp:cNvSpPr/>
      </dsp:nvSpPr>
      <dsp:spPr>
        <a:xfrm rot="16260000">
          <a:off x="4408691" y="1334493"/>
          <a:ext cx="2888457" cy="288961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438C4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14990-6346-4679-A7D5-80A6B65F3B80}">
      <dsp:nvSpPr>
        <dsp:cNvPr id="0" name=""/>
        <dsp:cNvSpPr/>
      </dsp:nvSpPr>
      <dsp:spPr>
        <a:xfrm>
          <a:off x="826750" y="2378372"/>
          <a:ext cx="1645253" cy="822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15D2A"/>
              </a:solidFill>
              <a:latin typeface="+mj-lt"/>
            </a:rPr>
            <a:t>FEDERAL</a:t>
          </a:r>
          <a:endParaRPr lang="en-US" sz="2000" kern="1200" dirty="0">
            <a:solidFill>
              <a:srgbClr val="015D2A"/>
            </a:solidFill>
            <a:latin typeface="+mj-lt"/>
          </a:endParaRPr>
        </a:p>
      </dsp:txBody>
      <dsp:txXfrm>
        <a:off x="826750" y="2378372"/>
        <a:ext cx="1645253" cy="822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6084E-6545-4C44-A641-35A30A1037AE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2A715-6EBB-4B32-BCFA-850568E89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22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323-E6B3-4CD4-8E66-14A0D457074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F67A-3B56-4B3B-A780-BCC18FD6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6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323-E6B3-4CD4-8E66-14A0D457074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F67A-3B56-4B3B-A780-BCC18FD6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4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323-E6B3-4CD4-8E66-14A0D457074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F67A-3B56-4B3B-A780-BCC18FD6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6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323-E6B3-4CD4-8E66-14A0D457074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F67A-3B56-4B3B-A780-BCC18FD6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3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323-E6B3-4CD4-8E66-14A0D457074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F67A-3B56-4B3B-A780-BCC18FD6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5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323-E6B3-4CD4-8E66-14A0D457074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F67A-3B56-4B3B-A780-BCC18FD6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80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323-E6B3-4CD4-8E66-14A0D457074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F67A-3B56-4B3B-A780-BCC18FD6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8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323-E6B3-4CD4-8E66-14A0D457074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F67A-3B56-4B3B-A780-BCC18FD6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7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323-E6B3-4CD4-8E66-14A0D457074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F67A-3B56-4B3B-A780-BCC18FD6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2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323-E6B3-4CD4-8E66-14A0D457074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F67A-3B56-4B3B-A780-BCC18FD6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6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323-E6B3-4CD4-8E66-14A0D457074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F67A-3B56-4B3B-A780-BCC18FD6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55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E1323-E6B3-4CD4-8E66-14A0D457074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DF67A-3B56-4B3B-A780-BCC18FD6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1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g"/><Relationship Id="rId7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5932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78234" y="6495480"/>
            <a:ext cx="7224947" cy="362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Possibilities. Promise. </a:t>
            </a: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Purpose.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9181" y="2156899"/>
            <a:ext cx="4382218" cy="9055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222323"/>
                </a:solidFill>
                <a:latin typeface="+mn-lt"/>
              </a:rPr>
              <a:t>USDA Agriculture Outlook Forum </a:t>
            </a:r>
            <a:endParaRPr lang="en-US" sz="3200" b="1" dirty="0">
              <a:solidFill>
                <a:srgbClr val="222323"/>
              </a:solidFill>
              <a:latin typeface="+mn-lt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344565" y="3337529"/>
            <a:ext cx="4511450" cy="5883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The Innovation Imperative: 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Shaping the Future of Agriculture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587" y="56580"/>
            <a:ext cx="1551316" cy="80503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7409181" y="4072802"/>
            <a:ext cx="603849" cy="8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24717" y="5279680"/>
            <a:ext cx="406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Indiana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State Department of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Agriculture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9725" y="1532650"/>
            <a:ext cx="14934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Feb.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20,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2020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946438" y="1910582"/>
            <a:ext cx="437600" cy="57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524717" y="4624589"/>
            <a:ext cx="4347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Bruce Kettler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Director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124" y="5858784"/>
            <a:ext cx="294736" cy="294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59800" y="6121318"/>
            <a:ext cx="1218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@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ISDAgov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905" y="5846264"/>
            <a:ext cx="302494" cy="3024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329" y="5815440"/>
            <a:ext cx="477682" cy="35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1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"/>
          <a:stretch/>
        </p:blipFill>
        <p:spPr>
          <a:xfrm>
            <a:off x="-6177" y="-2619"/>
            <a:ext cx="9693620" cy="6858000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5671314" y="6471558"/>
            <a:ext cx="7224947" cy="362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r="13499"/>
          <a:stretch/>
        </p:blipFill>
        <p:spPr>
          <a:xfrm flipV="1">
            <a:off x="6757034" y="-1746"/>
            <a:ext cx="5297806" cy="6858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96334" y="1598595"/>
            <a:ext cx="4382218" cy="905500"/>
          </a:xfrm>
        </p:spPr>
        <p:txBody>
          <a:bodyPr>
            <a:noAutofit/>
          </a:bodyPr>
          <a:lstStyle/>
          <a:p>
            <a:pPr algn="r"/>
            <a:r>
              <a:rPr lang="en-US" sz="4400" b="1" dirty="0" smtClean="0">
                <a:solidFill>
                  <a:srgbClr val="222323"/>
                </a:solidFill>
                <a:latin typeface="+mn-lt"/>
              </a:rPr>
              <a:t>CONTACT </a:t>
            </a:r>
            <a:r>
              <a:rPr lang="en-US" sz="4400" dirty="0" smtClean="0">
                <a:solidFill>
                  <a:srgbClr val="222323"/>
                </a:solidFill>
              </a:rPr>
              <a:t>US</a:t>
            </a:r>
            <a:endParaRPr lang="en-US" sz="4400" dirty="0">
              <a:solidFill>
                <a:srgbClr val="222323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274379" y="5593303"/>
            <a:ext cx="1562881" cy="579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FEB 2, 2018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728" y="108969"/>
            <a:ext cx="1551316" cy="8050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810179" y="2963301"/>
            <a:ext cx="30270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2000" b="1" dirty="0">
                <a:solidFill>
                  <a:srgbClr val="222323"/>
                </a:solidFill>
              </a:rPr>
              <a:t>EMAIL</a:t>
            </a:r>
          </a:p>
          <a:p>
            <a:pPr algn="r">
              <a:defRPr/>
            </a:pPr>
            <a:r>
              <a:rPr lang="en-US" sz="2000" dirty="0" smtClean="0">
                <a:solidFill>
                  <a:srgbClr val="222323"/>
                </a:solidFill>
                <a:latin typeface="+mj-lt"/>
              </a:rPr>
              <a:t>BKettler@isda.in.gov</a:t>
            </a:r>
            <a:endParaRPr lang="en-US" sz="2000" dirty="0">
              <a:solidFill>
                <a:srgbClr val="222323"/>
              </a:solidFill>
              <a:latin typeface="+mj-lt"/>
            </a:endParaRPr>
          </a:p>
          <a:p>
            <a:pPr algn="r">
              <a:defRPr/>
            </a:pPr>
            <a:endParaRPr lang="en-US" sz="2000" dirty="0" smtClean="0">
              <a:solidFill>
                <a:srgbClr val="222323"/>
              </a:solidFill>
            </a:endParaRPr>
          </a:p>
          <a:p>
            <a:pPr algn="r">
              <a:defRPr/>
            </a:pPr>
            <a:r>
              <a:rPr lang="en-US" sz="2000" b="1" dirty="0" smtClean="0">
                <a:solidFill>
                  <a:srgbClr val="222323"/>
                </a:solidFill>
              </a:rPr>
              <a:t>PHONE </a:t>
            </a:r>
            <a:r>
              <a:rPr lang="en-US" sz="2000" b="1" dirty="0">
                <a:solidFill>
                  <a:srgbClr val="222323"/>
                </a:solidFill>
              </a:rPr>
              <a:t>NUMBER</a:t>
            </a:r>
          </a:p>
          <a:p>
            <a:pPr algn="r">
              <a:defRPr/>
            </a:pPr>
            <a:r>
              <a:rPr lang="en-US" sz="2000" dirty="0" smtClean="0">
                <a:solidFill>
                  <a:srgbClr val="222323"/>
                </a:solidFill>
                <a:latin typeface="+mj-lt"/>
              </a:rPr>
              <a:t>317.232.8770</a:t>
            </a:r>
            <a:endParaRPr lang="en-US" sz="2000" dirty="0">
              <a:solidFill>
                <a:srgbClr val="222323"/>
              </a:solidFill>
              <a:latin typeface="+mj-lt"/>
            </a:endParaRPr>
          </a:p>
          <a:p>
            <a:pPr algn="r">
              <a:defRPr/>
            </a:pPr>
            <a:endParaRPr lang="en-US" sz="2000" dirty="0">
              <a:solidFill>
                <a:srgbClr val="222323"/>
              </a:solidFill>
            </a:endParaRPr>
          </a:p>
          <a:p>
            <a:pPr algn="r">
              <a:defRPr/>
            </a:pPr>
            <a:r>
              <a:rPr lang="en-US" sz="2000" b="1" dirty="0" smtClean="0">
                <a:solidFill>
                  <a:srgbClr val="222323"/>
                </a:solidFill>
              </a:rPr>
              <a:t>WEBSITE</a:t>
            </a:r>
            <a:endParaRPr lang="en-US" sz="2000" b="1" dirty="0">
              <a:solidFill>
                <a:srgbClr val="222323"/>
              </a:solidFill>
            </a:endParaRPr>
          </a:p>
          <a:p>
            <a:pPr algn="r">
              <a:defRPr/>
            </a:pPr>
            <a:r>
              <a:rPr lang="en-US" sz="2000" dirty="0" smtClean="0">
                <a:solidFill>
                  <a:srgbClr val="222323"/>
                </a:solidFill>
                <a:latin typeface="+mj-lt"/>
              </a:rPr>
              <a:t>www.isda.in.gov</a:t>
            </a:r>
            <a:endParaRPr lang="en-US" sz="2000" dirty="0">
              <a:solidFill>
                <a:srgbClr val="222323"/>
              </a:solidFill>
              <a:latin typeface="+mj-lt"/>
            </a:endParaRPr>
          </a:p>
          <a:p>
            <a:pPr algn="r">
              <a:defRPr/>
            </a:pPr>
            <a:endParaRPr lang="en-US" sz="2000" dirty="0">
              <a:solidFill>
                <a:srgbClr val="222323"/>
              </a:solidFill>
            </a:endParaRPr>
          </a:p>
          <a:p>
            <a:pPr algn="r">
              <a:defRPr/>
            </a:pPr>
            <a:r>
              <a:rPr lang="en-US" sz="2000" b="1" dirty="0" smtClean="0">
                <a:solidFill>
                  <a:srgbClr val="222323"/>
                </a:solidFill>
              </a:rPr>
              <a:t>SOCIAL MEDIA</a:t>
            </a:r>
            <a:endParaRPr lang="en-US" sz="2000" b="1" dirty="0">
              <a:solidFill>
                <a:srgbClr val="222323"/>
              </a:solidFill>
            </a:endParaRPr>
          </a:p>
          <a:p>
            <a:pPr algn="r">
              <a:defRPr/>
            </a:pPr>
            <a:r>
              <a:rPr lang="en-US" sz="2000" dirty="0">
                <a:solidFill>
                  <a:srgbClr val="222323"/>
                </a:solidFill>
                <a:latin typeface="+mj-lt"/>
              </a:rPr>
              <a:t>@</a:t>
            </a:r>
            <a:r>
              <a:rPr lang="en-US" sz="2000" dirty="0" err="1">
                <a:solidFill>
                  <a:srgbClr val="222323"/>
                </a:solidFill>
                <a:latin typeface="+mj-lt"/>
              </a:rPr>
              <a:t>ISDAgov</a:t>
            </a:r>
            <a:endParaRPr lang="en-US" sz="2000" dirty="0">
              <a:solidFill>
                <a:srgbClr val="222323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1055819" y="2720759"/>
            <a:ext cx="603849" cy="8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46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2"/>
            <a:ext cx="12192000" cy="685800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10704146" y="6566513"/>
            <a:ext cx="1474061" cy="304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0" y="6532007"/>
            <a:ext cx="1474061" cy="304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BRUCE </a:t>
            </a:r>
            <a:r>
              <a:rPr lang="en-US" sz="1400" dirty="0" smtClean="0">
                <a:solidFill>
                  <a:schemeClr val="bg1"/>
                </a:solidFill>
              </a:rPr>
              <a:t>KETTLER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441" y="149056"/>
            <a:ext cx="1161473" cy="60273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870211" y="1586228"/>
            <a:ext cx="603849" cy="8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7030" y="332740"/>
            <a:ext cx="94117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 </a:t>
            </a:r>
            <a:r>
              <a:rPr lang="en-US" sz="3200" dirty="0" smtClean="0">
                <a:latin typeface="+mj-lt"/>
              </a:rPr>
              <a:t>INDIVIDUAL SECTOR </a:t>
            </a:r>
          </a:p>
          <a:p>
            <a:r>
              <a:rPr lang="en-US" sz="3200" dirty="0" smtClean="0">
                <a:latin typeface="+mj-lt"/>
              </a:rPr>
              <a:t>OPPERATES IN A VACUUM </a:t>
            </a:r>
            <a:endParaRPr lang="en-US" sz="3200" dirty="0">
              <a:latin typeface="+mj-lt"/>
            </a:endParaRPr>
          </a:p>
          <a:p>
            <a:endParaRPr lang="en-US" sz="4000" dirty="0">
              <a:solidFill>
                <a:srgbClr val="232323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208" y="883393"/>
            <a:ext cx="6307347" cy="630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0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/>
        </p:nvSpPr>
        <p:spPr>
          <a:xfrm>
            <a:off x="942975" y="4335463"/>
            <a:ext cx="4743450" cy="4937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Director</a:t>
            </a:r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795" y="2419385"/>
            <a:ext cx="2151136" cy="2157963"/>
          </a:xfrm>
          <a:prstGeom prst="ellipse">
            <a:avLst/>
          </a:prstGeom>
          <a:ln w="28575">
            <a:solidFill>
              <a:srgbClr val="ED7D3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94" y="2476439"/>
            <a:ext cx="2179627" cy="2116975"/>
          </a:xfrm>
          <a:prstGeom prst="ellipse">
            <a:avLst/>
          </a:prstGeom>
          <a:ln w="28575">
            <a:solidFill>
              <a:srgbClr val="ED7D3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 t="-806" r="32882" b="806"/>
          <a:stretch/>
        </p:blipFill>
        <p:spPr>
          <a:xfrm>
            <a:off x="9856094" y="2465340"/>
            <a:ext cx="2066051" cy="2066051"/>
          </a:xfrm>
          <a:prstGeom prst="ellipse">
            <a:avLst/>
          </a:prstGeom>
          <a:ln w="28575">
            <a:solidFill>
              <a:srgbClr val="ED7D3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97" y="2444000"/>
            <a:ext cx="2145132" cy="2029811"/>
          </a:xfrm>
          <a:prstGeom prst="ellipse">
            <a:avLst/>
          </a:prstGeom>
          <a:ln w="28575">
            <a:solidFill>
              <a:srgbClr val="ED7D31"/>
            </a:solidFill>
          </a:ln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69" y="2447244"/>
            <a:ext cx="2033563" cy="2026567"/>
          </a:xfrm>
          <a:prstGeom prst="ellipse">
            <a:avLst/>
          </a:prstGeom>
          <a:ln w="28575">
            <a:solidFill>
              <a:srgbClr val="ED7D31"/>
            </a:solidFill>
          </a:ln>
        </p:spPr>
      </p:pic>
      <p:sp>
        <p:nvSpPr>
          <p:cNvPr id="16393" name="Title 1"/>
          <p:cNvSpPr txBox="1">
            <a:spLocks/>
          </p:cNvSpPr>
          <p:nvPr/>
        </p:nvSpPr>
        <p:spPr bwMode="auto">
          <a:xfrm>
            <a:off x="9615786" y="4630154"/>
            <a:ext cx="2546665" cy="118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Economic Development</a:t>
            </a:r>
            <a:endParaRPr lang="en-US" altLang="en-US" sz="32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6394" name="Title 1"/>
          <p:cNvSpPr txBox="1">
            <a:spLocks/>
          </p:cNvSpPr>
          <p:nvPr/>
        </p:nvSpPr>
        <p:spPr bwMode="auto">
          <a:xfrm>
            <a:off x="5112369" y="4972384"/>
            <a:ext cx="1931988" cy="79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FFA</a:t>
            </a:r>
            <a:endParaRPr lang="en-US" altLang="en-US" sz="32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6395" name="Title 1"/>
          <p:cNvSpPr txBox="1">
            <a:spLocks/>
          </p:cNvSpPr>
          <p:nvPr/>
        </p:nvSpPr>
        <p:spPr bwMode="auto">
          <a:xfrm>
            <a:off x="253394" y="4782553"/>
            <a:ext cx="2215521" cy="109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Indiana Grain Buyers</a:t>
            </a:r>
            <a:endParaRPr lang="en-US" altLang="en-US" sz="32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6396" name="Title 1"/>
          <p:cNvSpPr txBox="1">
            <a:spLocks/>
          </p:cNvSpPr>
          <p:nvPr/>
        </p:nvSpPr>
        <p:spPr bwMode="auto">
          <a:xfrm>
            <a:off x="7511967" y="4829175"/>
            <a:ext cx="2055079" cy="108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Public Affairs</a:t>
            </a:r>
            <a:endParaRPr lang="en-US" altLang="en-US" sz="32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6397" name="Title 1"/>
          <p:cNvSpPr txBox="1">
            <a:spLocks/>
          </p:cNvSpPr>
          <p:nvPr/>
        </p:nvSpPr>
        <p:spPr bwMode="auto">
          <a:xfrm>
            <a:off x="2517655" y="4745456"/>
            <a:ext cx="2448968" cy="113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Soil Conservation</a:t>
            </a:r>
            <a:endParaRPr lang="en-US" altLang="en-US" sz="32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9105" y="337529"/>
            <a:ext cx="7383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Indiana State Department of Agriculture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441" y="149056"/>
            <a:ext cx="1161473" cy="602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3106"/>
            <a:ext cx="12258136" cy="6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" y="-4354"/>
            <a:ext cx="12192000" cy="685800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10704146" y="6566513"/>
            <a:ext cx="1474061" cy="304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9570" y="1658485"/>
            <a:ext cx="8314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endParaRPr lang="en-US" sz="2000" dirty="0" smtClean="0">
              <a:solidFill>
                <a:srgbClr val="222323"/>
              </a:solidFill>
              <a:latin typeface="+mj-lt"/>
            </a:endParaRPr>
          </a:p>
          <a:p>
            <a:pPr>
              <a:defRPr/>
            </a:pPr>
            <a:endParaRPr lang="en-US" sz="2000" dirty="0" smtClean="0">
              <a:solidFill>
                <a:srgbClr val="222323"/>
              </a:solidFill>
              <a:latin typeface="+mj-lt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0" y="6532007"/>
            <a:ext cx="1474061" cy="304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BRUCE </a:t>
            </a:r>
            <a:r>
              <a:rPr lang="en-US" sz="1400" dirty="0" smtClean="0">
                <a:solidFill>
                  <a:schemeClr val="bg1"/>
                </a:solidFill>
              </a:rPr>
              <a:t>KETTLER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441" y="149056"/>
            <a:ext cx="1161473" cy="60273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747314" y="1077269"/>
            <a:ext cx="603849" cy="8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7472" y="312910"/>
            <a:ext cx="9411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AGRICULTURAL</a:t>
            </a:r>
            <a:r>
              <a:rPr lang="en-US" sz="3200" b="1" dirty="0" smtClean="0"/>
              <a:t> </a:t>
            </a:r>
            <a:r>
              <a:rPr lang="en-US" sz="3200" dirty="0" smtClean="0">
                <a:latin typeface="+mj-lt"/>
              </a:rPr>
              <a:t>ADVOCACY</a:t>
            </a:r>
            <a:endParaRPr lang="en-US" sz="3200" dirty="0">
              <a:latin typeface="+mj-lt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621950693"/>
              </p:ext>
            </p:extLst>
          </p:nvPr>
        </p:nvGraphicFramePr>
        <p:xfrm>
          <a:off x="1649779" y="439548"/>
          <a:ext cx="9771595" cy="5482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04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4"/>
            <a:ext cx="12192000" cy="685800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10704146" y="6566513"/>
            <a:ext cx="1474061" cy="304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6261" y="1968017"/>
            <a:ext cx="553430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endParaRPr lang="en-US" sz="2400" dirty="0">
              <a:solidFill>
                <a:srgbClr val="222323"/>
              </a:solidFill>
            </a:endParaRPr>
          </a:p>
          <a:p>
            <a:pPr marL="800100" lvl="1" indent="-342900">
              <a:lnSpc>
                <a:spcPct val="150000"/>
              </a:lnSpc>
              <a:buFont typeface="Adobe Caslon Pro Bold" panose="0205070206050A020403" pitchFamily="18" charset="0"/>
              <a:buChar char="»"/>
              <a:defRPr/>
            </a:pPr>
            <a:r>
              <a:rPr lang="en-US" sz="2400" dirty="0" smtClean="0">
                <a:solidFill>
                  <a:srgbClr val="222323"/>
                </a:solidFill>
                <a:latin typeface="+mj-lt"/>
              </a:rPr>
              <a:t>Agriculture Education</a:t>
            </a:r>
          </a:p>
          <a:p>
            <a:pPr lvl="1">
              <a:lnSpc>
                <a:spcPct val="150000"/>
              </a:lnSpc>
              <a:defRPr/>
            </a:pPr>
            <a:endParaRPr lang="en-US" sz="2400" dirty="0" smtClean="0">
              <a:solidFill>
                <a:srgbClr val="222323"/>
              </a:solidFill>
              <a:latin typeface="+mj-lt"/>
            </a:endParaRPr>
          </a:p>
          <a:p>
            <a:pPr marL="800100" lvl="1" indent="-342900">
              <a:lnSpc>
                <a:spcPct val="150000"/>
              </a:lnSpc>
              <a:buFont typeface="Adobe Caslon Pro Bold" panose="0205070206050A020403" pitchFamily="18" charset="0"/>
              <a:buChar char="»"/>
              <a:defRPr/>
            </a:pPr>
            <a:r>
              <a:rPr lang="en-US" sz="2400" dirty="0" err="1" smtClean="0">
                <a:solidFill>
                  <a:srgbClr val="222323"/>
                </a:solidFill>
                <a:latin typeface="+mj-lt"/>
              </a:rPr>
              <a:t>AgriNovus</a:t>
            </a:r>
            <a:r>
              <a:rPr lang="en-US" sz="2400" dirty="0" smtClean="0">
                <a:solidFill>
                  <a:srgbClr val="222323"/>
                </a:solidFill>
                <a:latin typeface="+mj-lt"/>
              </a:rPr>
              <a:t> Indiana </a:t>
            </a:r>
          </a:p>
          <a:p>
            <a:pPr marL="1257300" lvl="2" indent="-342900">
              <a:lnSpc>
                <a:spcPct val="150000"/>
              </a:lnSpc>
              <a:buFont typeface="Adobe Caslon Pro Bold" panose="0205070206050A020403" pitchFamily="18" charset="0"/>
              <a:buChar char="»"/>
              <a:defRPr/>
            </a:pPr>
            <a:r>
              <a:rPr lang="en-US" sz="2400" dirty="0" err="1" smtClean="0">
                <a:solidFill>
                  <a:srgbClr val="222323"/>
                </a:solidFill>
                <a:latin typeface="+mj-lt"/>
              </a:rPr>
              <a:t>Ag+Bio+Science</a:t>
            </a:r>
            <a:r>
              <a:rPr lang="en-US" sz="2400" dirty="0" smtClean="0">
                <a:solidFill>
                  <a:srgbClr val="222323"/>
                </a:solidFill>
                <a:latin typeface="+mj-lt"/>
              </a:rPr>
              <a:t> 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222323"/>
                </a:solidFill>
                <a:latin typeface="+mj-lt"/>
              </a:rPr>
              <a:t> </a:t>
            </a:r>
            <a:endParaRPr lang="en-US" sz="2400" dirty="0" smtClean="0">
              <a:solidFill>
                <a:srgbClr val="222323"/>
              </a:solidFill>
              <a:latin typeface="+mj-lt"/>
            </a:endParaRPr>
          </a:p>
          <a:p>
            <a:pPr lvl="1">
              <a:defRPr/>
            </a:pPr>
            <a:endParaRPr lang="en-US" sz="2400" dirty="0" smtClean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rgbClr val="222323"/>
              </a:solidFill>
              <a:latin typeface="+mj-lt"/>
            </a:endParaRPr>
          </a:p>
          <a:p>
            <a:pPr>
              <a:defRPr/>
            </a:pPr>
            <a:endParaRPr lang="en-US" sz="2000" dirty="0" smtClean="0">
              <a:solidFill>
                <a:srgbClr val="222323"/>
              </a:solidFill>
              <a:latin typeface="+mj-lt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0" y="6532007"/>
            <a:ext cx="1474061" cy="304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BRUCE </a:t>
            </a:r>
            <a:r>
              <a:rPr lang="en-US" sz="1400" dirty="0" smtClean="0">
                <a:solidFill>
                  <a:schemeClr val="bg1"/>
                </a:solidFill>
              </a:rPr>
              <a:t>KETTLER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441" y="149056"/>
            <a:ext cx="1161473" cy="60273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97486" y="1702733"/>
            <a:ext cx="603849" cy="8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7486" y="368858"/>
            <a:ext cx="9411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YOUTH</a:t>
            </a:r>
            <a:r>
              <a:rPr lang="en-US" sz="3200" b="1" dirty="0" smtClean="0"/>
              <a:t> </a:t>
            </a:r>
            <a:r>
              <a:rPr lang="en-US" sz="3200" dirty="0" smtClean="0">
                <a:latin typeface="+mj-lt"/>
              </a:rPr>
              <a:t>LEADERSHIP </a:t>
            </a:r>
          </a:p>
          <a:p>
            <a:r>
              <a:rPr lang="en-US" sz="3200" dirty="0" smtClean="0">
                <a:latin typeface="+mj-lt"/>
              </a:rPr>
              <a:t>&amp; WORKFORCE DEVELOPMENT</a:t>
            </a:r>
            <a:endParaRPr lang="en-US" sz="3200" dirty="0">
              <a:solidFill>
                <a:srgbClr val="232323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03388" y="1613584"/>
            <a:ext cx="3737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en-US" sz="2400" dirty="0">
              <a:solidFill>
                <a:srgbClr val="22232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497" y="1169329"/>
            <a:ext cx="4325698" cy="432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4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831"/>
            <a:ext cx="12192000" cy="6248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226413" y="1734832"/>
            <a:ext cx="42488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dobe Caslon Pro Bold" panose="0205070206050A020403" pitchFamily="18" charset="0"/>
              <a:buChar char="»"/>
              <a:defRPr/>
            </a:pPr>
            <a:r>
              <a:rPr lang="en-US" sz="2000" dirty="0" smtClean="0">
                <a:solidFill>
                  <a:srgbClr val="222323"/>
                </a:solidFill>
                <a:latin typeface="+mj-lt"/>
              </a:rPr>
              <a:t>Partnerships  </a:t>
            </a:r>
            <a:endParaRPr lang="en-US" sz="2000" dirty="0">
              <a:solidFill>
                <a:srgbClr val="222323"/>
              </a:solidFill>
              <a:latin typeface="+mj-lt"/>
            </a:endParaRPr>
          </a:p>
          <a:p>
            <a:pPr marL="1257300" lvl="2" indent="-342900">
              <a:lnSpc>
                <a:spcPct val="150000"/>
              </a:lnSpc>
              <a:buFont typeface="Adobe Caslon Pro Bold" panose="0205070206050A020403" pitchFamily="18" charset="0"/>
              <a:buChar char="»"/>
              <a:defRPr/>
            </a:pPr>
            <a:r>
              <a:rPr lang="en-US" sz="2000" dirty="0">
                <a:solidFill>
                  <a:srgbClr val="222323"/>
                </a:solidFill>
                <a:latin typeface="+mj-lt"/>
              </a:rPr>
              <a:t>Natural Resources Conservation </a:t>
            </a:r>
            <a:r>
              <a:rPr lang="en-US" sz="2000" dirty="0" smtClean="0">
                <a:solidFill>
                  <a:srgbClr val="222323"/>
                </a:solidFill>
                <a:latin typeface="+mj-lt"/>
              </a:rPr>
              <a:t>Service</a:t>
            </a:r>
          </a:p>
          <a:p>
            <a:pPr marL="1257300" lvl="2" indent="-342900">
              <a:lnSpc>
                <a:spcPct val="150000"/>
              </a:lnSpc>
              <a:buFont typeface="Adobe Caslon Pro Bold" panose="0205070206050A020403" pitchFamily="18" charset="0"/>
              <a:buChar char="»"/>
              <a:defRPr/>
            </a:pPr>
            <a:r>
              <a:rPr lang="en-US" sz="2000" dirty="0" smtClean="0">
                <a:solidFill>
                  <a:srgbClr val="222323"/>
                </a:solidFill>
                <a:latin typeface="+mj-lt"/>
              </a:rPr>
              <a:t>Farm Service Agency</a:t>
            </a:r>
            <a:endParaRPr lang="en-US" sz="2000" dirty="0">
              <a:solidFill>
                <a:srgbClr val="222323"/>
              </a:solidFill>
              <a:latin typeface="+mj-lt"/>
            </a:endParaRPr>
          </a:p>
          <a:p>
            <a:pPr marL="1257300" lvl="2" indent="-342900">
              <a:lnSpc>
                <a:spcPct val="150000"/>
              </a:lnSpc>
              <a:buFont typeface="Adobe Caslon Pro Bold" panose="0205070206050A020403" pitchFamily="18" charset="0"/>
              <a:buChar char="»"/>
              <a:defRPr/>
            </a:pPr>
            <a:r>
              <a:rPr lang="en-US" sz="2000" dirty="0" smtClean="0">
                <a:solidFill>
                  <a:srgbClr val="222323"/>
                </a:solidFill>
                <a:latin typeface="+mj-lt"/>
              </a:rPr>
              <a:t>SWCD’s </a:t>
            </a:r>
            <a:endParaRPr lang="en-US" sz="2000" dirty="0">
              <a:solidFill>
                <a:srgbClr val="222323"/>
              </a:solidFill>
              <a:latin typeface="+mj-lt"/>
            </a:endParaRPr>
          </a:p>
          <a:p>
            <a:pPr lvl="2">
              <a:lnSpc>
                <a:spcPct val="150000"/>
              </a:lnSpc>
              <a:defRPr/>
            </a:pPr>
            <a:endParaRPr lang="en-US" sz="2000" dirty="0" smtClean="0">
              <a:solidFill>
                <a:srgbClr val="222323"/>
              </a:solidFill>
              <a:latin typeface="+mj-lt"/>
            </a:endParaRPr>
          </a:p>
          <a:p>
            <a:pPr lvl="2">
              <a:lnSpc>
                <a:spcPct val="150000"/>
              </a:lnSpc>
              <a:defRPr/>
            </a:pPr>
            <a:endParaRPr lang="en-US" sz="2000" dirty="0" smtClean="0">
              <a:solidFill>
                <a:srgbClr val="222323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892" y="-13065"/>
            <a:ext cx="10363033" cy="6887098"/>
          </a:xfrm>
          <a:prstGeom prst="flowChartInputOutpu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2532" y="413873"/>
            <a:ext cx="4376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SOIL </a:t>
            </a:r>
            <a:r>
              <a:rPr lang="en-US" sz="2800" dirty="0">
                <a:latin typeface="+mj-lt"/>
              </a:rPr>
              <a:t>CONSERVATION &amp; CLEAN </a:t>
            </a:r>
            <a:r>
              <a:rPr lang="en-US" sz="2800" dirty="0" smtClean="0">
                <a:latin typeface="+mj-lt"/>
              </a:rPr>
              <a:t>WATER</a:t>
            </a:r>
            <a:endParaRPr lang="en-US" sz="2800" dirty="0">
              <a:solidFill>
                <a:srgbClr val="232323"/>
              </a:solidFill>
              <a:latin typeface="+mj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44897" y="1493034"/>
            <a:ext cx="603849" cy="8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27" y="4774135"/>
            <a:ext cx="1489483" cy="1094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209" y="3469543"/>
            <a:ext cx="1641337" cy="10430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68" y="2053019"/>
            <a:ext cx="1571253" cy="11549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84843" y="5299805"/>
            <a:ext cx="3692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dobe Caslon Pro Bold" panose="0205070206050A020403" pitchFamily="18" charset="0"/>
              <a:buChar char="»"/>
              <a:defRPr/>
            </a:pPr>
            <a:r>
              <a:rPr lang="en-US" sz="2000" dirty="0" smtClean="0">
                <a:solidFill>
                  <a:srgbClr val="222323"/>
                </a:solidFill>
                <a:latin typeface="+mj-lt"/>
              </a:rPr>
              <a:t>22,338 installed practices  </a:t>
            </a:r>
            <a:endParaRPr lang="en-US" sz="2000" dirty="0">
              <a:solidFill>
                <a:srgbClr val="222323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74487" y="4193120"/>
            <a:ext cx="40005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dobe Caslon Pro Bold" panose="0205070206050A020403" pitchFamily="18" charset="0"/>
              <a:buChar char="»"/>
              <a:defRPr/>
            </a:pPr>
            <a:r>
              <a:rPr lang="en-US" sz="2000" dirty="0" smtClean="0">
                <a:solidFill>
                  <a:srgbClr val="222323"/>
                </a:solidFill>
                <a:latin typeface="+mj-lt"/>
              </a:rPr>
              <a:t>Indiana Conservation Partnership  </a:t>
            </a:r>
            <a:endParaRPr lang="en-US" sz="2000" dirty="0">
              <a:solidFill>
                <a:srgbClr val="222323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67600" y="5868989"/>
            <a:ext cx="7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2018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815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10704146" y="6566513"/>
            <a:ext cx="1474061" cy="304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1136" y="1549176"/>
            <a:ext cx="106929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200000"/>
              </a:lnSpc>
              <a:buFont typeface="Adobe Caslon Pro Bold" panose="0205070206050A020403" pitchFamily="18" charset="0"/>
              <a:buChar char="»"/>
              <a:defRPr/>
            </a:pPr>
            <a:r>
              <a:rPr lang="en-US" sz="2400" dirty="0" smtClean="0">
                <a:solidFill>
                  <a:srgbClr val="222323"/>
                </a:solidFill>
                <a:latin typeface="+mj-lt"/>
              </a:rPr>
              <a:t>Vital to farms, ag businesses, rural communities</a:t>
            </a:r>
          </a:p>
          <a:p>
            <a:pPr marL="800100" lvl="1" indent="-342900">
              <a:lnSpc>
                <a:spcPct val="200000"/>
              </a:lnSpc>
              <a:buFont typeface="Adobe Caslon Pro Bold" panose="0205070206050A020403" pitchFamily="18" charset="0"/>
              <a:buChar char="»"/>
              <a:defRPr/>
            </a:pPr>
            <a:r>
              <a:rPr lang="en-US" sz="2400" dirty="0" smtClean="0">
                <a:solidFill>
                  <a:srgbClr val="222323"/>
                </a:solidFill>
                <a:latin typeface="+mj-lt"/>
              </a:rPr>
              <a:t>Indiana Economic Development Corporation</a:t>
            </a:r>
          </a:p>
          <a:p>
            <a:pPr marL="1257300" lvl="2" indent="-342900">
              <a:lnSpc>
                <a:spcPct val="200000"/>
              </a:lnSpc>
              <a:buFont typeface="Adobe Caslon Pro Bold" panose="0205070206050A020403" pitchFamily="18" charset="0"/>
              <a:buChar char="»"/>
              <a:defRPr/>
            </a:pPr>
            <a:r>
              <a:rPr lang="en-US" sz="2400" dirty="0" smtClean="0">
                <a:solidFill>
                  <a:srgbClr val="222323"/>
                </a:solidFill>
                <a:latin typeface="+mj-lt"/>
              </a:rPr>
              <a:t>36 projects &amp; 2,992 jobs </a:t>
            </a:r>
          </a:p>
          <a:p>
            <a:pPr marL="1257300" lvl="2" indent="-342900">
              <a:lnSpc>
                <a:spcPct val="200000"/>
              </a:lnSpc>
              <a:buFont typeface="Adobe Caslon Pro Bold" panose="0205070206050A020403" pitchFamily="18" charset="0"/>
              <a:buChar char="»"/>
              <a:defRPr/>
            </a:pPr>
            <a:r>
              <a:rPr lang="en-US" sz="2400" dirty="0" smtClean="0">
                <a:solidFill>
                  <a:srgbClr val="222323"/>
                </a:solidFill>
                <a:latin typeface="+mj-lt"/>
              </a:rPr>
              <a:t>Over $1 billion spent on investment</a:t>
            </a:r>
          </a:p>
          <a:p>
            <a:pPr marL="800100" lvl="1" indent="-342900">
              <a:lnSpc>
                <a:spcPct val="200000"/>
              </a:lnSpc>
              <a:buFont typeface="Adobe Caslon Pro Bold" panose="0205070206050A020403" pitchFamily="18" charset="0"/>
              <a:buChar char="»"/>
              <a:defRPr/>
            </a:pPr>
            <a:r>
              <a:rPr lang="en-US" sz="2400" dirty="0" smtClean="0">
                <a:solidFill>
                  <a:srgbClr val="222323"/>
                </a:solidFill>
                <a:latin typeface="+mj-lt"/>
              </a:rPr>
              <a:t>Ag Asset Maps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rgbClr val="222323"/>
              </a:solidFill>
              <a:latin typeface="+mj-lt"/>
            </a:endParaRPr>
          </a:p>
          <a:p>
            <a:pPr>
              <a:defRPr/>
            </a:pPr>
            <a:endParaRPr lang="en-US" sz="2000" dirty="0" smtClean="0">
              <a:solidFill>
                <a:srgbClr val="222323"/>
              </a:solidFill>
              <a:latin typeface="+mj-lt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0" y="6532007"/>
            <a:ext cx="1474061" cy="304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BRUCE </a:t>
            </a:r>
            <a:r>
              <a:rPr lang="en-US" sz="1400" dirty="0" smtClean="0">
                <a:solidFill>
                  <a:schemeClr val="bg1"/>
                </a:solidFill>
              </a:rPr>
              <a:t>KETTLER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441" y="149056"/>
            <a:ext cx="1161473" cy="60273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762365" y="1014725"/>
            <a:ext cx="603849" cy="8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365" y="225737"/>
            <a:ext cx="9411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RURAL</a:t>
            </a:r>
            <a:r>
              <a:rPr lang="en-US" sz="3200" b="1" dirty="0" smtClean="0"/>
              <a:t> </a:t>
            </a:r>
            <a:r>
              <a:rPr lang="en-US" sz="3200" dirty="0" smtClean="0">
                <a:latin typeface="+mj-lt"/>
              </a:rPr>
              <a:t>ECONOMIC VIABILITY</a:t>
            </a:r>
            <a:endParaRPr lang="en-US" sz="3200" dirty="0">
              <a:solidFill>
                <a:srgbClr val="232323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84"/>
          <a:stretch/>
        </p:blipFill>
        <p:spPr>
          <a:xfrm>
            <a:off x="7415259" y="1960685"/>
            <a:ext cx="4773407" cy="356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7" y="4272"/>
            <a:ext cx="12192000" cy="685800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10704146" y="6566513"/>
            <a:ext cx="1474061" cy="304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1136" y="1549176"/>
            <a:ext cx="106929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dobe Caslon Pro Bold" panose="0205070206050A020403" pitchFamily="18" charset="0"/>
              <a:buChar char="»"/>
              <a:defRPr/>
            </a:pPr>
            <a:r>
              <a:rPr lang="en-US" sz="2400" dirty="0">
                <a:solidFill>
                  <a:srgbClr val="222323"/>
                </a:solidFill>
                <a:latin typeface="+mj-lt"/>
              </a:rPr>
              <a:t>Rural </a:t>
            </a:r>
            <a:r>
              <a:rPr lang="en-US" sz="2400" dirty="0" smtClean="0">
                <a:solidFill>
                  <a:srgbClr val="222323"/>
                </a:solidFill>
                <a:latin typeface="+mj-lt"/>
              </a:rPr>
              <a:t>connectivity  </a:t>
            </a:r>
            <a:endParaRPr lang="en-US" sz="2400" dirty="0">
              <a:solidFill>
                <a:srgbClr val="222323"/>
              </a:solidFill>
              <a:latin typeface="+mj-lt"/>
            </a:endParaRPr>
          </a:p>
          <a:p>
            <a:pPr marL="800100" lvl="1" indent="-342900">
              <a:lnSpc>
                <a:spcPct val="150000"/>
              </a:lnSpc>
              <a:buFont typeface="Adobe Caslon Pro Bold" panose="0205070206050A020403" pitchFamily="18" charset="0"/>
              <a:buChar char="»"/>
              <a:defRPr/>
            </a:pPr>
            <a:r>
              <a:rPr lang="en-US" sz="2400" dirty="0">
                <a:solidFill>
                  <a:srgbClr val="222323"/>
                </a:solidFill>
                <a:latin typeface="+mj-lt"/>
              </a:rPr>
              <a:t>Next Level Funds </a:t>
            </a:r>
          </a:p>
          <a:p>
            <a:pPr marL="800100" lvl="1" indent="-342900">
              <a:lnSpc>
                <a:spcPct val="150000"/>
              </a:lnSpc>
              <a:buFont typeface="Adobe Caslon Pro Bold" panose="0205070206050A020403" pitchFamily="18" charset="0"/>
              <a:buChar char="»"/>
              <a:defRPr/>
            </a:pPr>
            <a:r>
              <a:rPr lang="en-US" sz="2400" dirty="0" smtClean="0">
                <a:solidFill>
                  <a:srgbClr val="222323"/>
                </a:solidFill>
                <a:latin typeface="+mj-lt"/>
              </a:rPr>
              <a:t>Indiana </a:t>
            </a:r>
            <a:r>
              <a:rPr lang="en-US" sz="2400" dirty="0">
                <a:solidFill>
                  <a:srgbClr val="222323"/>
                </a:solidFill>
                <a:latin typeface="+mj-lt"/>
              </a:rPr>
              <a:t>Grown </a:t>
            </a:r>
          </a:p>
          <a:p>
            <a:pPr marL="1257300" lvl="2" indent="-342900">
              <a:lnSpc>
                <a:spcPct val="150000"/>
              </a:lnSpc>
              <a:buFont typeface="Adobe Caslon Pro Bold" panose="0205070206050A020403" pitchFamily="18" charset="0"/>
              <a:buChar char="»"/>
              <a:defRPr/>
            </a:pPr>
            <a:r>
              <a:rPr lang="en-US" sz="2400" dirty="0">
                <a:solidFill>
                  <a:srgbClr val="222323"/>
                </a:solidFill>
                <a:latin typeface="+mj-lt"/>
              </a:rPr>
              <a:t>Diversification</a:t>
            </a:r>
          </a:p>
          <a:p>
            <a:pPr marL="1257300" lvl="2" indent="-342900">
              <a:lnSpc>
                <a:spcPct val="150000"/>
              </a:lnSpc>
              <a:buFont typeface="Adobe Caslon Pro Bold" panose="0205070206050A020403" pitchFamily="18" charset="0"/>
              <a:buChar char="»"/>
              <a:defRPr/>
            </a:pPr>
            <a:r>
              <a:rPr lang="en-US" sz="2400" dirty="0">
                <a:solidFill>
                  <a:srgbClr val="222323"/>
                </a:solidFill>
                <a:latin typeface="+mj-lt"/>
              </a:rPr>
              <a:t>Indiana Grown for Schools </a:t>
            </a:r>
          </a:p>
          <a:p>
            <a:pPr marL="1257300" lvl="2" indent="-342900">
              <a:lnSpc>
                <a:spcPct val="150000"/>
              </a:lnSpc>
              <a:buFont typeface="Adobe Caslon Pro Bold" panose="0205070206050A020403" pitchFamily="18" charset="0"/>
              <a:buChar char="»"/>
              <a:defRPr/>
            </a:pPr>
            <a:r>
              <a:rPr lang="en-US" sz="2400" dirty="0">
                <a:solidFill>
                  <a:srgbClr val="222323"/>
                </a:solidFill>
                <a:latin typeface="+mj-lt"/>
              </a:rPr>
              <a:t>Healthcare facilities </a:t>
            </a:r>
          </a:p>
          <a:p>
            <a:pPr lvl="1">
              <a:defRPr/>
            </a:pPr>
            <a:endParaRPr lang="en-US" sz="2000" dirty="0" smtClean="0">
              <a:solidFill>
                <a:srgbClr val="222323"/>
              </a:solidFill>
              <a:latin typeface="+mj-lt"/>
            </a:endParaRPr>
          </a:p>
          <a:p>
            <a:pPr>
              <a:defRPr/>
            </a:pPr>
            <a:endParaRPr lang="en-US" sz="2000" dirty="0" smtClean="0">
              <a:solidFill>
                <a:srgbClr val="222323"/>
              </a:solidFill>
              <a:latin typeface="+mj-lt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0" y="6532007"/>
            <a:ext cx="1474061" cy="304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BRUCE </a:t>
            </a:r>
            <a:r>
              <a:rPr lang="en-US" sz="1400" dirty="0" smtClean="0">
                <a:solidFill>
                  <a:schemeClr val="bg1"/>
                </a:solidFill>
              </a:rPr>
              <a:t>KETTLER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441" y="149056"/>
            <a:ext cx="1161473" cy="60273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762365" y="1014725"/>
            <a:ext cx="603849" cy="8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365" y="225737"/>
            <a:ext cx="9411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QUALITY </a:t>
            </a:r>
            <a:r>
              <a:rPr lang="en-US" sz="3200" dirty="0">
                <a:latin typeface="+mj-lt"/>
              </a:rPr>
              <a:t>OF LIFE</a:t>
            </a:r>
            <a:endParaRPr lang="en-US" sz="3200" dirty="0">
              <a:solidFill>
                <a:srgbClr val="232323"/>
              </a:solidFill>
              <a:latin typeface="+mj-lt"/>
            </a:endParaRPr>
          </a:p>
          <a:p>
            <a:endParaRPr lang="en-US" sz="3200" dirty="0">
              <a:solidFill>
                <a:srgbClr val="232323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501161"/>
            <a:ext cx="3490678" cy="2185164"/>
          </a:xfrm>
          <a:prstGeom prst="hexagon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910" y="2680709"/>
            <a:ext cx="3321167" cy="2199733"/>
          </a:xfrm>
          <a:prstGeom prst="hexagon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4" r="8714" b="15598"/>
          <a:stretch/>
        </p:blipFill>
        <p:spPr>
          <a:xfrm>
            <a:off x="9064707" y="1435355"/>
            <a:ext cx="2965835" cy="2490707"/>
          </a:xfrm>
          <a:prstGeom prst="hexagon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/>
          <a:stretch/>
        </p:blipFill>
        <p:spPr>
          <a:xfrm>
            <a:off x="9064707" y="3794355"/>
            <a:ext cx="3061743" cy="2101834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28337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766" y="6233106"/>
            <a:ext cx="10783234" cy="62489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743005" y="2109631"/>
            <a:ext cx="0" cy="2654563"/>
          </a:xfrm>
          <a:prstGeom prst="line">
            <a:avLst/>
          </a:prstGeom>
          <a:ln>
            <a:solidFill>
              <a:srgbClr val="438C4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01"/>
          <a:stretch/>
        </p:blipFill>
        <p:spPr>
          <a:xfrm>
            <a:off x="-1467287" y="7913"/>
            <a:ext cx="7185804" cy="6858000"/>
          </a:xfrm>
          <a:prstGeom prst="flowChartInputOutpu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96685" y="2572041"/>
            <a:ext cx="62463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i="1" dirty="0" smtClean="0">
                <a:solidFill>
                  <a:srgbClr val="438C4C"/>
                </a:solidFill>
                <a:latin typeface="+mj-lt"/>
              </a:rPr>
              <a:t>“Great vision without great </a:t>
            </a:r>
            <a:r>
              <a:rPr lang="en-US" sz="4400" i="1" dirty="0" smtClean="0">
                <a:solidFill>
                  <a:srgbClr val="438C4C"/>
                </a:solidFill>
              </a:rPr>
              <a:t>people </a:t>
            </a:r>
            <a:r>
              <a:rPr lang="en-US" sz="4400" i="1" dirty="0" smtClean="0">
                <a:solidFill>
                  <a:srgbClr val="438C4C"/>
                </a:solidFill>
                <a:latin typeface="+mj-lt"/>
              </a:rPr>
              <a:t>is irrelevant.”  </a:t>
            </a:r>
            <a:endParaRPr lang="en-US" sz="4400" i="1" dirty="0">
              <a:solidFill>
                <a:srgbClr val="438C4C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97285" y="4717789"/>
            <a:ext cx="341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Jim Collins, Good to Great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441" y="149056"/>
            <a:ext cx="1161473" cy="60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16466</TotalTime>
  <Words>184</Words>
  <Application>Microsoft Office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Adobe Caslon Pro Bold</vt:lpstr>
      <vt:lpstr>Arial</vt:lpstr>
      <vt:lpstr>Calibri</vt:lpstr>
      <vt:lpstr>Calibri Light</vt:lpstr>
      <vt:lpstr>Office Theme</vt:lpstr>
      <vt:lpstr>USDA Agriculture Outlook Forum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US</vt:lpstr>
    </vt:vector>
  </TitlesOfParts>
  <Company>State of Indiana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Gavelek, Benjamin J</dc:creator>
  <cp:lastModifiedBy>Holtsclaw, Regan</cp:lastModifiedBy>
  <cp:revision>278</cp:revision>
  <cp:lastPrinted>2020-02-19T14:47:20Z</cp:lastPrinted>
  <dcterms:created xsi:type="dcterms:W3CDTF">2018-01-02T18:26:30Z</dcterms:created>
  <dcterms:modified xsi:type="dcterms:W3CDTF">2020-02-19T16:20:29Z</dcterms:modified>
</cp:coreProperties>
</file>