
<file path=[Content_Types].xml><?xml version="1.0" encoding="utf-8"?>
<Types xmlns="http://schemas.openxmlformats.org/package/2006/content-types">
  <Default Extension="bin" ContentType="application/vnd.openxmlformats-officedocument.oleObject"/>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6" r:id="rId2"/>
    <p:sldMasterId id="2147483662" r:id="rId3"/>
  </p:sldMasterIdLst>
  <p:notesMasterIdLst>
    <p:notesMasterId r:id="rId23"/>
  </p:notesMasterIdLst>
  <p:handoutMasterIdLst>
    <p:handoutMasterId r:id="rId24"/>
  </p:handoutMasterIdLst>
  <p:sldIdLst>
    <p:sldId id="256" r:id="rId4"/>
    <p:sldId id="309" r:id="rId5"/>
    <p:sldId id="267" r:id="rId6"/>
    <p:sldId id="281" r:id="rId7"/>
    <p:sldId id="316" r:id="rId8"/>
    <p:sldId id="295" r:id="rId9"/>
    <p:sldId id="288" r:id="rId10"/>
    <p:sldId id="331" r:id="rId11"/>
    <p:sldId id="332" r:id="rId12"/>
    <p:sldId id="336" r:id="rId13"/>
    <p:sldId id="325" r:id="rId14"/>
    <p:sldId id="326" r:id="rId15"/>
    <p:sldId id="324" r:id="rId16"/>
    <p:sldId id="323" r:id="rId17"/>
    <p:sldId id="327" r:id="rId18"/>
    <p:sldId id="333" r:id="rId19"/>
    <p:sldId id="334" r:id="rId20"/>
    <p:sldId id="292" r:id="rId21"/>
    <p:sldId id="315" r:id="rId2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daniel, Jody - NASS" initials="MJ-N" lastIdx="1" clrIdx="0">
    <p:extLst>
      <p:ext uri="{19B8F6BF-5375-455C-9EA6-DF929625EA0E}">
        <p15:presenceInfo xmlns:p15="http://schemas.microsoft.com/office/powerpoint/2012/main" userId="S-1-5-21-2443529608-3098792306-3041422421-844076" providerId="AD"/>
      </p:ext>
    </p:extLst>
  </p:cmAuthor>
  <p:cmAuthor id="2" name="Harris, Virginia - NASS" initials="HV-N" lastIdx="80" clrIdx="1">
    <p:extLst>
      <p:ext uri="{19B8F6BF-5375-455C-9EA6-DF929625EA0E}">
        <p15:presenceInfo xmlns:p15="http://schemas.microsoft.com/office/powerpoint/2012/main" userId="S-1-5-21-2443529608-3098792306-3041422421-843662" providerId="AD"/>
      </p:ext>
    </p:extLst>
  </p:cmAuthor>
  <p:cmAuthor id="3" name="Shimmin, Scott - NASS" initials="SS-N" lastIdx="2" clrIdx="2">
    <p:extLst>
      <p:ext uri="{19B8F6BF-5375-455C-9EA6-DF929625EA0E}">
        <p15:presenceInfo xmlns:p15="http://schemas.microsoft.com/office/powerpoint/2012/main" userId="S-1-5-21-2443529608-3098792306-3041422421-844531" providerId="AD"/>
      </p:ext>
    </p:extLst>
  </p:cmAuthor>
  <p:cmAuthor id="4" name="Salmon, Miste - NASS" initials="SM-N" lastIdx="1" clrIdx="3">
    <p:extLst>
      <p:ext uri="{19B8F6BF-5375-455C-9EA6-DF929625EA0E}">
        <p15:presenceInfo xmlns:p15="http://schemas.microsoft.com/office/powerpoint/2012/main" userId="S-1-5-21-2443529608-3098792306-3041422421-8444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5540"/>
    <a:srgbClr val="A7B5DB"/>
    <a:srgbClr val="709687"/>
    <a:srgbClr val="CCD1CE"/>
    <a:srgbClr val="4275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37" autoAdjust="0"/>
    <p:restoredTop sz="53367" autoAdjust="0"/>
  </p:normalViewPr>
  <p:slideViewPr>
    <p:cSldViewPr snapToGrid="0">
      <p:cViewPr varScale="1">
        <p:scale>
          <a:sx n="40" d="100"/>
          <a:sy n="40" d="100"/>
        </p:scale>
        <p:origin x="1668" y="54"/>
      </p:cViewPr>
      <p:guideLst>
        <p:guide orient="horz" pos="2160"/>
        <p:guide pos="3840"/>
      </p:guideLst>
    </p:cSldViewPr>
  </p:slideViewPr>
  <p:outlineViewPr>
    <p:cViewPr>
      <p:scale>
        <a:sx n="33" d="100"/>
        <a:sy n="33" d="100"/>
      </p:scale>
      <p:origin x="0" y="-4338"/>
    </p:cViewPr>
  </p:outlineViewPr>
  <p:notesTextViewPr>
    <p:cViewPr>
      <p:scale>
        <a:sx n="1" d="1"/>
        <a:sy n="1" d="1"/>
      </p:scale>
      <p:origin x="0" y="0"/>
    </p:cViewPr>
  </p:notesTextViewPr>
  <p:sorterViewPr>
    <p:cViewPr varScale="1">
      <p:scale>
        <a:sx n="1" d="1"/>
        <a:sy n="1" d="1"/>
      </p:scale>
      <p:origin x="0" y="-5592"/>
    </p:cViewPr>
  </p:sorterViewPr>
  <p:notesViewPr>
    <p:cSldViewPr snapToGrid="0">
      <p:cViewPr varScale="1">
        <p:scale>
          <a:sx n="85" d="100"/>
          <a:sy n="85" d="100"/>
        </p:scale>
        <p:origin x="3768"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kcfsn01\COMM\ALL\Census\2017\Presentations\Data%20files\Charts%20for%20PP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kcfsn01\COMM\ALL\Census\2017\Presentations\Data%20files\Charts%20for%20PPT.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0A5540"/>
            </a:solidFill>
            <a:ln>
              <a:noFill/>
            </a:ln>
            <a:effectLst/>
          </c:spPr>
          <c:invertIfNegative val="0"/>
          <c:dLbls>
            <c:dLbl>
              <c:idx val="0"/>
              <c:layout/>
              <c:tx>
                <c:rich>
                  <a:bodyPr/>
                  <a:lstStyle/>
                  <a:p>
                    <a:r>
                      <a:rPr lang="en-US"/>
                      <a:t>2.22</a:t>
                    </a:r>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a:t>2.13</a:t>
                    </a:r>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en-US"/>
                      <a:t>2.20</a:t>
                    </a:r>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3"/>
              <c:layout/>
              <c:tx>
                <c:rich>
                  <a:bodyPr/>
                  <a:lstStyle/>
                  <a:p>
                    <a:r>
                      <a:rPr lang="en-US"/>
                      <a:t>2.11</a:t>
                    </a:r>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4"/>
              <c:layout/>
              <c:tx>
                <c:rich>
                  <a:bodyPr/>
                  <a:lstStyle/>
                  <a:p>
                    <a:r>
                      <a:rPr lang="en-US"/>
                      <a:t>2.04</a:t>
                    </a:r>
                  </a:p>
                </c:rich>
              </c:tx>
              <c:dLblPos val="in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'Farm Numbers'!$A$5:$A$9</c:f>
              <c:numCache>
                <c:formatCode>General</c:formatCode>
                <c:ptCount val="5"/>
                <c:pt idx="0">
                  <c:v>1997</c:v>
                </c:pt>
                <c:pt idx="1">
                  <c:v>2002</c:v>
                </c:pt>
                <c:pt idx="2">
                  <c:v>2007</c:v>
                </c:pt>
                <c:pt idx="3">
                  <c:v>2012</c:v>
                </c:pt>
                <c:pt idx="4">
                  <c:v>2017</c:v>
                </c:pt>
              </c:numCache>
            </c:numRef>
          </c:cat>
          <c:val>
            <c:numRef>
              <c:f>'Farm Numbers'!$B$5:$B$9</c:f>
              <c:numCache>
                <c:formatCode>_(* #,##0_);_(* \(#,##0\);_(* "-"??_);_(@_)</c:formatCode>
                <c:ptCount val="5"/>
                <c:pt idx="0">
                  <c:v>2215876</c:v>
                </c:pt>
                <c:pt idx="1">
                  <c:v>2128982</c:v>
                </c:pt>
                <c:pt idx="2">
                  <c:v>2204792</c:v>
                </c:pt>
                <c:pt idx="3">
                  <c:v>2109303</c:v>
                </c:pt>
                <c:pt idx="4">
                  <c:v>2042221</c:v>
                </c:pt>
              </c:numCache>
            </c:numRef>
          </c:val>
        </c:ser>
        <c:dLbls>
          <c:showLegendKey val="0"/>
          <c:showVal val="0"/>
          <c:showCatName val="0"/>
          <c:showSerName val="0"/>
          <c:showPercent val="0"/>
          <c:showBubbleSize val="0"/>
        </c:dLbls>
        <c:gapWidth val="50"/>
        <c:overlap val="-27"/>
        <c:axId val="356523872"/>
        <c:axId val="356523480"/>
      </c:barChart>
      <c:catAx>
        <c:axId val="356523872"/>
        <c:scaling>
          <c:orientation val="minMax"/>
        </c:scaling>
        <c:delete val="1"/>
        <c:axPos val="b"/>
        <c:numFmt formatCode="General" sourceLinked="1"/>
        <c:majorTickMark val="none"/>
        <c:minorTickMark val="none"/>
        <c:tickLblPos val="nextTo"/>
        <c:crossAx val="356523480"/>
        <c:crosses val="autoZero"/>
        <c:auto val="1"/>
        <c:lblAlgn val="ctr"/>
        <c:lblOffset val="100"/>
        <c:noMultiLvlLbl val="0"/>
      </c:catAx>
      <c:valAx>
        <c:axId val="356523480"/>
        <c:scaling>
          <c:orientation val="minMax"/>
          <c:min val="0"/>
        </c:scaling>
        <c:delete val="1"/>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crossAx val="356523872"/>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257826887661142E-2"/>
          <c:y val="3.2569969334219816E-2"/>
          <c:w val="0.95948434622467771"/>
          <c:h val="0.81666473255759531"/>
        </c:manualLayout>
      </c:layout>
      <c:barChart>
        <c:barDir val="col"/>
        <c:grouping val="clustered"/>
        <c:varyColors val="0"/>
        <c:ser>
          <c:idx val="0"/>
          <c:order val="0"/>
          <c:spPr>
            <a:solidFill>
              <a:srgbClr val="A7B5DB"/>
            </a:solidFill>
            <a:ln>
              <a:noFill/>
            </a:ln>
            <a:effectLst/>
          </c:spPr>
          <c:invertIfNegative val="0"/>
          <c:dLbls>
            <c:dLbl>
              <c:idx val="0"/>
              <c:layout/>
              <c:tx>
                <c:rich>
                  <a:bodyPr/>
                  <a:lstStyle/>
                  <a:p>
                    <a:fld id="{3CC556DC-F4AE-408C-ACE0-CFEAA0D6494E}" type="CELLRANGE">
                      <a:rPr lang="en-US"/>
                      <a:pPr/>
                      <a:t>[CELLRANGE]</a:t>
                    </a:fld>
                    <a:endParaRPr lang="en-US"/>
                  </a:p>
                </c:rich>
              </c:tx>
              <c:dLblPos val="inEnd"/>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
              <c:layout/>
              <c:tx>
                <c:rich>
                  <a:bodyPr/>
                  <a:lstStyle/>
                  <a:p>
                    <a:fld id="{CE451299-8B39-4D82-83E0-56BA48495C6C}" type="CELLRANGE">
                      <a:rPr lang="en-US"/>
                      <a:pPr/>
                      <a:t>[CELLRANGE]</a:t>
                    </a:fld>
                    <a:endParaRPr lang="en-US"/>
                  </a:p>
                </c:rich>
              </c:tx>
              <c:dLblPos val="inEnd"/>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
              <c:layout/>
              <c:tx>
                <c:rich>
                  <a:bodyPr/>
                  <a:lstStyle/>
                  <a:p>
                    <a:fld id="{0D43E328-A2C6-4502-B0B5-B49D1927310F}" type="CELLRANGE">
                      <a:rPr lang="en-US"/>
                      <a:pPr/>
                      <a:t>[CELLRANGE]</a:t>
                    </a:fld>
                    <a:endParaRPr lang="en-US"/>
                  </a:p>
                </c:rich>
              </c:tx>
              <c:dLblPos val="inEnd"/>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
              <c:layout/>
              <c:tx>
                <c:rich>
                  <a:bodyPr/>
                  <a:lstStyle/>
                  <a:p>
                    <a:fld id="{1D37DD90-BD07-4C8C-897F-49FAB4A89F8C}" type="CELLRANGE">
                      <a:rPr lang="en-US"/>
                      <a:pPr/>
                      <a:t>[CELLRANGE]</a:t>
                    </a:fld>
                    <a:endParaRPr lang="en-US"/>
                  </a:p>
                </c:rich>
              </c:tx>
              <c:dLblPos val="inEnd"/>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4"/>
              <c:layout/>
              <c:tx>
                <c:rich>
                  <a:bodyPr/>
                  <a:lstStyle/>
                  <a:p>
                    <a:fld id="{B1EF18E9-2B44-449D-9B64-B834D79ECA5C}" type="CELLRANGE">
                      <a:rPr lang="en-US"/>
                      <a:pPr/>
                      <a:t>[CELLRANGE]</a:t>
                    </a:fld>
                    <a:endParaRPr lang="en-US"/>
                  </a:p>
                </c:rich>
              </c:tx>
              <c:dLblPos val="inEnd"/>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End"/>
            <c:showLegendKey val="0"/>
            <c:showVal val="0"/>
            <c:showCatName val="0"/>
            <c:showSerName val="0"/>
            <c:showPercent val="0"/>
            <c:showBubbleSize val="0"/>
            <c:showLeaderLines val="0"/>
            <c:extLst>
              <c:ext xmlns:c15="http://schemas.microsoft.com/office/drawing/2012/chart" uri="{CE6537A1-D6FC-4f65-9D91-7224C49458BB}">
                <c15:layout/>
                <c15:showDataLabelsRange val="1"/>
                <c15:showLeaderLines val="1"/>
                <c15:leaderLines>
                  <c:spPr>
                    <a:ln w="9525" cap="flat" cmpd="sng" algn="ctr">
                      <a:solidFill>
                        <a:schemeClr val="tx1">
                          <a:lumMod val="35000"/>
                          <a:lumOff val="65000"/>
                        </a:schemeClr>
                      </a:solidFill>
                      <a:round/>
                    </a:ln>
                    <a:effectLst/>
                  </c:spPr>
                </c15:leaderLines>
              </c:ext>
            </c:extLst>
          </c:dLbls>
          <c:cat>
            <c:numRef>
              <c:f>'Farm Numbers'!$A$5:$A$9</c:f>
              <c:numCache>
                <c:formatCode>General</c:formatCode>
                <c:ptCount val="5"/>
                <c:pt idx="0">
                  <c:v>1997</c:v>
                </c:pt>
                <c:pt idx="1">
                  <c:v>2002</c:v>
                </c:pt>
                <c:pt idx="2">
                  <c:v>2007</c:v>
                </c:pt>
                <c:pt idx="3">
                  <c:v>2012</c:v>
                </c:pt>
                <c:pt idx="4">
                  <c:v>2017</c:v>
                </c:pt>
              </c:numCache>
            </c:numRef>
          </c:cat>
          <c:val>
            <c:numRef>
              <c:f>'Farm Numbers'!$D$5:$D$9</c:f>
              <c:numCache>
                <c:formatCode>_(* #,##0_);_(* \(#,##0\);_(* "-"??_);_(@_)</c:formatCode>
                <c:ptCount val="5"/>
                <c:pt idx="0">
                  <c:v>954752502</c:v>
                </c:pt>
                <c:pt idx="1">
                  <c:v>938279056</c:v>
                </c:pt>
                <c:pt idx="2">
                  <c:v>922095840</c:v>
                </c:pt>
                <c:pt idx="3">
                  <c:v>914527657</c:v>
                </c:pt>
                <c:pt idx="4">
                  <c:v>900217891</c:v>
                </c:pt>
              </c:numCache>
            </c:numRef>
          </c:val>
          <c:extLst>
            <c:ext xmlns:c15="http://schemas.microsoft.com/office/drawing/2012/chart" uri="{02D57815-91ED-43cb-92C2-25804820EDAC}">
              <c15:datalabelsRange>
                <c15:f>'Farm Numbers'!$J$5:$J$9</c15:f>
                <c15:dlblRangeCache>
                  <c:ptCount val="5"/>
                  <c:pt idx="0">
                    <c:v> 955 </c:v>
                  </c:pt>
                  <c:pt idx="1">
                    <c:v> 938 </c:v>
                  </c:pt>
                  <c:pt idx="2">
                    <c:v> 922 </c:v>
                  </c:pt>
                  <c:pt idx="3">
                    <c:v> 915 </c:v>
                  </c:pt>
                  <c:pt idx="4">
                    <c:v> 900 </c:v>
                  </c:pt>
                </c15:dlblRangeCache>
              </c15:datalabelsRange>
            </c:ext>
          </c:extLst>
        </c:ser>
        <c:dLbls>
          <c:showLegendKey val="0"/>
          <c:showVal val="0"/>
          <c:showCatName val="0"/>
          <c:showSerName val="0"/>
          <c:showPercent val="0"/>
          <c:showBubbleSize val="0"/>
        </c:dLbls>
        <c:gapWidth val="50"/>
        <c:overlap val="-27"/>
        <c:axId val="356526616"/>
        <c:axId val="356527008"/>
      </c:barChart>
      <c:catAx>
        <c:axId val="356526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56527008"/>
        <c:crosses val="autoZero"/>
        <c:auto val="1"/>
        <c:lblAlgn val="ctr"/>
        <c:lblOffset val="100"/>
        <c:noMultiLvlLbl val="0"/>
      </c:catAx>
      <c:valAx>
        <c:axId val="356527008"/>
        <c:scaling>
          <c:orientation val="minMax"/>
          <c:max val="1000000000"/>
          <c:min val="0"/>
        </c:scaling>
        <c:delete val="1"/>
        <c:axPos val="l"/>
        <c:majorGridlines>
          <c:spPr>
            <a:ln w="9525" cap="flat" cmpd="sng" algn="ctr">
              <a:solidFill>
                <a:schemeClr val="tx1">
                  <a:lumMod val="15000"/>
                  <a:lumOff val="85000"/>
                </a:schemeClr>
              </a:solidFill>
              <a:round/>
            </a:ln>
            <a:effectLst/>
          </c:spPr>
        </c:majorGridlines>
        <c:numFmt formatCode="_(* #,##0_);_(* \(#,##0\);_(* &quot;-&quot;??_);_(@_)" sourceLinked="1"/>
        <c:majorTickMark val="out"/>
        <c:minorTickMark val="none"/>
        <c:tickLblPos val="nextTo"/>
        <c:crossAx val="356526616"/>
        <c:crosses val="autoZero"/>
        <c:crossBetween val="between"/>
      </c:valAx>
      <c:spPr>
        <a:noFill/>
        <a:ln w="25400">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76226764227269E-2"/>
          <c:y val="2.9216381253169166E-2"/>
          <c:w val="0.96519339074631894"/>
          <c:h val="0.87346111616526023"/>
        </c:manualLayout>
      </c:layout>
      <c:barChart>
        <c:barDir val="col"/>
        <c:grouping val="clustered"/>
        <c:varyColors val="0"/>
        <c:ser>
          <c:idx val="1"/>
          <c:order val="0"/>
          <c:tx>
            <c:strRef>
              <c:f>'Producers per Farm'!$C$1</c:f>
              <c:strCache>
                <c:ptCount val="1"/>
                <c:pt idx="0">
                  <c:v>2012</c:v>
                </c:pt>
              </c:strCache>
            </c:strRef>
          </c:tx>
          <c:spPr>
            <a:solidFill>
              <a:srgbClr val="A7B5DB"/>
            </a:solidFill>
            <a:ln>
              <a:solidFill>
                <a:schemeClr val="accent2"/>
              </a:solidFill>
            </a:ln>
            <a:effectLst/>
          </c:spPr>
          <c:invertIfNegative val="0"/>
          <c:dLbls>
            <c:dLbl>
              <c:idx val="0"/>
              <c:layout/>
              <c:tx>
                <c:rich>
                  <a:bodyPr/>
                  <a:lstStyle/>
                  <a:p>
                    <a:fld id="{B9A8133C-C50B-481B-836A-DE043F1C6D6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
              <c:layout/>
              <c:tx>
                <c:rich>
                  <a:bodyPr/>
                  <a:lstStyle/>
                  <a:p>
                    <a:fld id="{E0920BDC-9E32-44D7-A965-D9DAED5C703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
              <c:layout/>
              <c:tx>
                <c:rich>
                  <a:bodyPr/>
                  <a:lstStyle/>
                  <a:p>
                    <a:fld id="{8A2E0B0A-A5B4-4DF0-AB98-6D43E568593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
              <c:layout/>
              <c:tx>
                <c:rich>
                  <a:bodyPr/>
                  <a:lstStyle/>
                  <a:p>
                    <a:fld id="{EC273F16-96D7-4D92-90AC-40C9D772417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4"/>
              <c:layout/>
              <c:tx>
                <c:rich>
                  <a:bodyPr/>
                  <a:lstStyle/>
                  <a:p>
                    <a:fld id="{FCA8D72E-31F7-4021-83E1-629F2A3F84B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layout/>
                <c15:showDataLabelsRange val="1"/>
                <c15:showLeaderLines val="1"/>
                <c15:leaderLines>
                  <c:spPr>
                    <a:ln w="9525" cap="flat" cmpd="sng" algn="ctr">
                      <a:solidFill>
                        <a:schemeClr val="tx1">
                          <a:lumMod val="35000"/>
                          <a:lumOff val="65000"/>
                        </a:schemeClr>
                      </a:solidFill>
                      <a:round/>
                    </a:ln>
                    <a:effectLst/>
                  </c:spPr>
                </c15:leaderLines>
              </c:ext>
            </c:extLst>
          </c:dLbls>
          <c:cat>
            <c:strRef>
              <c:f>'Producers per Farm'!$A$2:$A$6</c:f>
              <c:strCache>
                <c:ptCount val="5"/>
                <c:pt idx="0">
                  <c:v>1 producer</c:v>
                </c:pt>
                <c:pt idx="1">
                  <c:v>2 producers</c:v>
                </c:pt>
                <c:pt idx="2">
                  <c:v>3 producers</c:v>
                </c:pt>
                <c:pt idx="3">
                  <c:v>4 producers</c:v>
                </c:pt>
                <c:pt idx="4">
                  <c:v>5 or more producers</c:v>
                </c:pt>
              </c:strCache>
            </c:strRef>
          </c:cat>
          <c:val>
            <c:numRef>
              <c:f>'Producers per Farm'!$C$2:$C$6</c:f>
              <c:numCache>
                <c:formatCode>#,##0</c:formatCode>
                <c:ptCount val="5"/>
                <c:pt idx="0">
                  <c:v>1181152</c:v>
                </c:pt>
                <c:pt idx="1">
                  <c:v>785531</c:v>
                </c:pt>
                <c:pt idx="2">
                  <c:v>111495</c:v>
                </c:pt>
                <c:pt idx="3">
                  <c:v>21118</c:v>
                </c:pt>
                <c:pt idx="4">
                  <c:v>10007</c:v>
                </c:pt>
              </c:numCache>
            </c:numRef>
          </c:val>
          <c:extLst>
            <c:ext xmlns:c15="http://schemas.microsoft.com/office/drawing/2012/chart" uri="{02D57815-91ED-43cb-92C2-25804820EDAC}">
              <c15:datalabelsRange>
                <c15:f>'Producers per Farm'!$F$2:$F$6</c15:f>
                <c15:dlblRangeCache>
                  <c:ptCount val="5"/>
                  <c:pt idx="0">
                    <c:v>1,181</c:v>
                  </c:pt>
                  <c:pt idx="1">
                    <c:v>786</c:v>
                  </c:pt>
                  <c:pt idx="2">
                    <c:v>111</c:v>
                  </c:pt>
                  <c:pt idx="3">
                    <c:v>21</c:v>
                  </c:pt>
                  <c:pt idx="4">
                    <c:v>10</c:v>
                  </c:pt>
                </c15:dlblRangeCache>
              </c15:datalabelsRange>
            </c:ext>
          </c:extLst>
        </c:ser>
        <c:ser>
          <c:idx val="0"/>
          <c:order val="1"/>
          <c:tx>
            <c:strRef>
              <c:f>'Producers per Farm'!$B$1</c:f>
              <c:strCache>
                <c:ptCount val="1"/>
                <c:pt idx="0">
                  <c:v>2017</c:v>
                </c:pt>
              </c:strCache>
            </c:strRef>
          </c:tx>
          <c:spPr>
            <a:solidFill>
              <a:schemeClr val="accent1"/>
            </a:solidFill>
            <a:ln>
              <a:solidFill>
                <a:schemeClr val="accent1"/>
              </a:solidFill>
            </a:ln>
            <a:effectLst/>
          </c:spPr>
          <c:invertIfNegative val="0"/>
          <c:dLbls>
            <c:dLbl>
              <c:idx val="0"/>
              <c:layout/>
              <c:tx>
                <c:rich>
                  <a:bodyPr/>
                  <a:lstStyle/>
                  <a:p>
                    <a:fld id="{D2913663-0230-43EB-B530-3D35A24AEC7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
              <c:layout/>
              <c:tx>
                <c:rich>
                  <a:bodyPr/>
                  <a:lstStyle/>
                  <a:p>
                    <a:fld id="{0E18D67B-7D1F-4409-B25D-D6B274C7B2E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
              <c:layout/>
              <c:tx>
                <c:rich>
                  <a:bodyPr/>
                  <a:lstStyle/>
                  <a:p>
                    <a:fld id="{78F713B4-10BF-4D76-87EA-2B5D5AE195E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
              <c:layout/>
              <c:tx>
                <c:rich>
                  <a:bodyPr/>
                  <a:lstStyle/>
                  <a:p>
                    <a:fld id="{D28DD9EC-1267-4406-B1A7-13E55948E07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4"/>
              <c:layout/>
              <c:tx>
                <c:rich>
                  <a:bodyPr/>
                  <a:lstStyle/>
                  <a:p>
                    <a:fld id="{9A7F4246-9916-4C40-81F2-A419B309226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layout/>
                <c15:showDataLabelsRange val="1"/>
                <c15:showLeaderLines val="1"/>
                <c15:leaderLines>
                  <c:spPr>
                    <a:ln w="9525" cap="flat" cmpd="sng" algn="ctr">
                      <a:solidFill>
                        <a:schemeClr val="tx1">
                          <a:lumMod val="35000"/>
                          <a:lumOff val="65000"/>
                        </a:schemeClr>
                      </a:solidFill>
                      <a:round/>
                    </a:ln>
                    <a:effectLst/>
                  </c:spPr>
                </c15:leaderLines>
              </c:ext>
            </c:extLst>
          </c:dLbls>
          <c:cat>
            <c:strRef>
              <c:f>'Producers per Farm'!$A$2:$A$6</c:f>
              <c:strCache>
                <c:ptCount val="5"/>
                <c:pt idx="0">
                  <c:v>1 producer</c:v>
                </c:pt>
                <c:pt idx="1">
                  <c:v>2 producers</c:v>
                </c:pt>
                <c:pt idx="2">
                  <c:v>3 producers</c:v>
                </c:pt>
                <c:pt idx="3">
                  <c:v>4 producers</c:v>
                </c:pt>
                <c:pt idx="4">
                  <c:v>5 or more producers</c:v>
                </c:pt>
              </c:strCache>
            </c:strRef>
          </c:cat>
          <c:val>
            <c:numRef>
              <c:f>'Producers per Farm'!$B$2:$B$6</c:f>
              <c:numCache>
                <c:formatCode>_(* #,##0_);_(* \(#,##0\);_(* "-"??_);_(@_)</c:formatCode>
                <c:ptCount val="5"/>
                <c:pt idx="0">
                  <c:v>931799</c:v>
                </c:pt>
                <c:pt idx="1">
                  <c:v>930783</c:v>
                </c:pt>
                <c:pt idx="2">
                  <c:v>112085</c:v>
                </c:pt>
                <c:pt idx="3">
                  <c:v>47674</c:v>
                </c:pt>
                <c:pt idx="4">
                  <c:v>19880</c:v>
                </c:pt>
              </c:numCache>
            </c:numRef>
          </c:val>
          <c:extLst>
            <c:ext xmlns:c15="http://schemas.microsoft.com/office/drawing/2012/chart" uri="{02D57815-91ED-43cb-92C2-25804820EDAC}">
              <c15:datalabelsRange>
                <c15:f>'Producers per Farm'!$E$2:$E$6</c15:f>
                <c15:dlblRangeCache>
                  <c:ptCount val="5"/>
                  <c:pt idx="0">
                    <c:v>932</c:v>
                  </c:pt>
                  <c:pt idx="1">
                    <c:v>931</c:v>
                  </c:pt>
                  <c:pt idx="2">
                    <c:v>112</c:v>
                  </c:pt>
                  <c:pt idx="3">
                    <c:v>48</c:v>
                  </c:pt>
                  <c:pt idx="4">
                    <c:v>20</c:v>
                  </c:pt>
                </c15:dlblRangeCache>
              </c15:datalabelsRange>
            </c:ext>
          </c:extLst>
        </c:ser>
        <c:dLbls>
          <c:showLegendKey val="0"/>
          <c:showVal val="0"/>
          <c:showCatName val="0"/>
          <c:showSerName val="0"/>
          <c:showPercent val="0"/>
          <c:showBubbleSize val="0"/>
        </c:dLbls>
        <c:gapWidth val="100"/>
        <c:axId val="352839688"/>
        <c:axId val="352840080"/>
      </c:barChart>
      <c:catAx>
        <c:axId val="352839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352840080"/>
        <c:crosses val="autoZero"/>
        <c:auto val="1"/>
        <c:lblAlgn val="ctr"/>
        <c:lblOffset val="100"/>
        <c:noMultiLvlLbl val="0"/>
      </c:catAx>
      <c:valAx>
        <c:axId val="352840080"/>
        <c:scaling>
          <c:orientation val="minMax"/>
        </c:scaling>
        <c:delete val="1"/>
        <c:axPos val="l"/>
        <c:numFmt formatCode="#,##0" sourceLinked="1"/>
        <c:majorTickMark val="none"/>
        <c:minorTickMark val="none"/>
        <c:tickLblPos val="nextTo"/>
        <c:crossAx val="352839688"/>
        <c:crosses val="autoZero"/>
        <c:crossBetween val="between"/>
      </c:valAx>
      <c:spPr>
        <a:noFill/>
        <a:ln>
          <a:noFill/>
        </a:ln>
        <a:effectLst/>
      </c:spPr>
    </c:plotArea>
    <c:legend>
      <c:legendPos val="r"/>
      <c:layout>
        <c:manualLayout>
          <c:xMode val="edge"/>
          <c:yMode val="edge"/>
          <c:x val="0.72569618601622865"/>
          <c:y val="0.53589198255420301"/>
          <c:w val="0.21365185450567553"/>
          <c:h val="0.11412282628018111"/>
        </c:manualLayout>
      </c:layout>
      <c:overlay val="0"/>
      <c:spPr>
        <a:noFill/>
        <a:ln>
          <a:noFill/>
        </a:ln>
        <a:effectLst/>
      </c:spPr>
      <c:txPr>
        <a:bodyPr rot="0" spcFirstLastPara="1" vertOverflow="ellipsis" vert="horz" wrap="square" anchor="ctr" anchorCtr="1"/>
        <a:lstStyle/>
        <a:p>
          <a:pPr>
            <a:defRPr sz="1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9525" cap="flat" cmpd="sng" algn="ctr">
      <a:solidFill>
        <a:schemeClr val="bg1"/>
      </a:solidFill>
      <a:round/>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07385FC9-90B2-4492-BB90-74D39A155384}" type="datetimeFigureOut">
              <a:rPr lang="en-US" smtClean="0"/>
              <a:t>2/19/2020</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F0FAC35-FBC8-4BBF-A24A-005F47D87518}" type="slidenum">
              <a:rPr lang="en-US" smtClean="0"/>
              <a:t>‹#›</a:t>
            </a:fld>
            <a:endParaRPr lang="en-US"/>
          </a:p>
        </p:txBody>
      </p:sp>
    </p:spTree>
    <p:extLst>
      <p:ext uri="{BB962C8B-B14F-4D97-AF65-F5344CB8AC3E}">
        <p14:creationId xmlns:p14="http://schemas.microsoft.com/office/powerpoint/2010/main" val="5635445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5FE4781-B16D-4D34-BACA-18D3EA21D8F8}" type="datetimeFigureOut">
              <a:rPr lang="en-US" smtClean="0"/>
              <a:t>2/19/2020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C5AF1C8-F4E6-4FCB-8550-7107E4966263}" type="slidenum">
              <a:rPr lang="en-US" smtClean="0"/>
              <a:t>‹#›</a:t>
            </a:fld>
            <a:endParaRPr lang="en-US"/>
          </a:p>
        </p:txBody>
      </p:sp>
    </p:spTree>
    <p:extLst>
      <p:ext uri="{BB962C8B-B14F-4D97-AF65-F5344CB8AC3E}">
        <p14:creationId xmlns:p14="http://schemas.microsoft.com/office/powerpoint/2010/main" val="1640342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Thanks </a:t>
            </a:r>
            <a:r>
              <a:rPr lang="en-US" sz="1200" kern="1200" dirty="0" smtClean="0">
                <a:solidFill>
                  <a:schemeClr val="tx1"/>
                </a:solidFill>
                <a:effectLst/>
                <a:latin typeface="+mn-lt"/>
                <a:ea typeface="+mn-ea"/>
                <a:cs typeface="+mn-cs"/>
              </a:rPr>
              <a:t>for the opportunity to talk to you about demographic</a:t>
            </a:r>
            <a:r>
              <a:rPr lang="en-US" sz="1200" kern="1200" baseline="0" dirty="0" smtClean="0">
                <a:solidFill>
                  <a:schemeClr val="tx1"/>
                </a:solidFill>
                <a:effectLst/>
                <a:latin typeface="+mn-lt"/>
                <a:ea typeface="+mn-ea"/>
                <a:cs typeface="+mn-cs"/>
              </a:rPr>
              <a:t> data from the census today. </a:t>
            </a:r>
            <a:r>
              <a:rPr lang="en-US" sz="1200" kern="1200" dirty="0" smtClean="0">
                <a:solidFill>
                  <a:schemeClr val="tx1"/>
                </a:solidFill>
                <a:effectLst/>
                <a:latin typeface="+mn-lt"/>
                <a:ea typeface="+mn-ea"/>
                <a:cs typeface="+mn-cs"/>
              </a:rPr>
              <a:t>The census contains nearly 6.4 million distinct data points released </a:t>
            </a:r>
            <a:r>
              <a:rPr lang="en-US" sz="1200" kern="1200" dirty="0" smtClean="0">
                <a:solidFill>
                  <a:schemeClr val="tx1"/>
                </a:solidFill>
                <a:effectLst/>
                <a:latin typeface="+mn-lt"/>
                <a:ea typeface="+mn-ea"/>
                <a:cs typeface="+mn-cs"/>
              </a:rPr>
              <a:t>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April 11, 2019. </a:t>
            </a:r>
            <a:r>
              <a:rPr lang="en-US" sz="1200" kern="1200" dirty="0" smtClean="0">
                <a:solidFill>
                  <a:schemeClr val="tx1"/>
                </a:solidFill>
                <a:effectLst/>
                <a:latin typeface="+mn-lt"/>
                <a:ea typeface="+mn-ea"/>
                <a:cs typeface="+mn-cs"/>
              </a:rPr>
              <a:t>Only a few are highlighted today.  We are excited to work with </a:t>
            </a:r>
            <a:r>
              <a:rPr lang="en-US" sz="1200" kern="1200" dirty="0" smtClean="0">
                <a:solidFill>
                  <a:schemeClr val="tx1"/>
                </a:solidFill>
                <a:effectLst/>
                <a:latin typeface="+mn-lt"/>
                <a:ea typeface="+mn-ea"/>
                <a:cs typeface="+mn-cs"/>
              </a:rPr>
              <a:t>you and </a:t>
            </a:r>
            <a:r>
              <a:rPr lang="en-US" sz="1200" kern="1200" dirty="0" smtClean="0">
                <a:solidFill>
                  <a:schemeClr val="tx1"/>
                </a:solidFill>
                <a:effectLst/>
                <a:latin typeface="+mn-lt"/>
                <a:ea typeface="+mn-ea"/>
                <a:cs typeface="+mn-cs"/>
              </a:rPr>
              <a:t>all data users to further explain and explore this valuable public resource. </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Add background</a:t>
            </a:r>
            <a:r>
              <a:rPr lang="en-US" baseline="0" dirty="0" smtClean="0"/>
              <a:t> notes below this line.</a:t>
            </a:r>
            <a:endParaRPr lang="en-US" dirty="0" smtClean="0"/>
          </a:p>
          <a:p>
            <a:endParaRPr lang="en-US" dirty="0"/>
          </a:p>
        </p:txBody>
      </p:sp>
      <p:sp>
        <p:nvSpPr>
          <p:cNvPr id="4" name="Slide Number Placeholder 3"/>
          <p:cNvSpPr>
            <a:spLocks noGrp="1"/>
          </p:cNvSpPr>
          <p:nvPr>
            <p:ph type="sldNum" sz="quarter" idx="10"/>
          </p:nvPr>
        </p:nvSpPr>
        <p:spPr/>
        <p:txBody>
          <a:bodyPr/>
          <a:lstStyle/>
          <a:p>
            <a:fld id="{3C5AF1C8-F4E6-4FCB-8550-7107E4966263}" type="slidenum">
              <a:rPr lang="en-US" smtClean="0"/>
              <a:t>1</a:t>
            </a:fld>
            <a:endParaRPr lang="en-US"/>
          </a:p>
        </p:txBody>
      </p:sp>
    </p:spTree>
    <p:extLst>
      <p:ext uri="{BB962C8B-B14F-4D97-AF65-F5344CB8AC3E}">
        <p14:creationId xmlns:p14="http://schemas.microsoft.com/office/powerpoint/2010/main" val="3481879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items of interest when looking at census data is always how the numbers have changed over</a:t>
            </a:r>
            <a:r>
              <a:rPr lang="en-US" baseline="0" dirty="0" smtClean="0"/>
              <a:t> time. When looking at trends, it’s important to remember the general trend in the number of farms since 2012- a 3% decrease in the number of farms overall. This slide shows how the number of farms have changed where at least one producer is of the specified race/ethnicity. The 2017 Census showed an increase in the number of farms with Hispanic, American Indian, Asian, and Native Hawaiian producers, and a decline in the number of farms with a Black producer. </a:t>
            </a:r>
            <a:endParaRPr lang="en-US" dirty="0"/>
          </a:p>
        </p:txBody>
      </p:sp>
      <p:sp>
        <p:nvSpPr>
          <p:cNvPr id="4" name="Slide Number Placeholder 3"/>
          <p:cNvSpPr>
            <a:spLocks noGrp="1"/>
          </p:cNvSpPr>
          <p:nvPr>
            <p:ph type="sldNum" sz="quarter" idx="10"/>
          </p:nvPr>
        </p:nvSpPr>
        <p:spPr/>
        <p:txBody>
          <a:bodyPr/>
          <a:lstStyle/>
          <a:p>
            <a:fld id="{3C5AF1C8-F4E6-4FCB-8550-7107E4966263}" type="slidenum">
              <a:rPr lang="en-US" smtClean="0"/>
              <a:t>10</a:t>
            </a:fld>
            <a:endParaRPr lang="en-US"/>
          </a:p>
        </p:txBody>
      </p:sp>
    </p:spTree>
    <p:extLst>
      <p:ext uri="{BB962C8B-B14F-4D97-AF65-F5344CB8AC3E}">
        <p14:creationId xmlns:p14="http://schemas.microsoft.com/office/powerpoint/2010/main" val="1412671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The next set of slides looks</a:t>
            </a:r>
            <a:r>
              <a:rPr lang="en-US" baseline="0" dirty="0" smtClean="0"/>
              <a:t> at some geographic trends, with maps that show regions where the share of producers of the specified group is highest, along side some of the data you saw earlier with a few selected characteristics.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Overall,</a:t>
            </a:r>
            <a:r>
              <a:rPr lang="en-US" baseline="0" dirty="0" smtClean="0"/>
              <a:t> 2.3 of producers are American Indian or Alaska Native. The share of American Indian producers is highest in the Western US, particularly in Oklahoma, New Mexico and Arizona, and the Northern Plains.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C5AF1C8-F4E6-4FCB-8550-7107E4966263}" type="slidenum">
              <a:rPr lang="en-US" smtClean="0"/>
              <a:t>11</a:t>
            </a:fld>
            <a:endParaRPr lang="en-US"/>
          </a:p>
        </p:txBody>
      </p:sp>
    </p:spTree>
    <p:extLst>
      <p:ext uri="{BB962C8B-B14F-4D97-AF65-F5344CB8AC3E}">
        <p14:creationId xmlns:p14="http://schemas.microsoft.com/office/powerpoint/2010/main" val="2841218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Overall,</a:t>
            </a:r>
            <a:r>
              <a:rPr lang="en-US" baseline="0" dirty="0" smtClean="0"/>
              <a:t> 0.7 percent of producers are Asian. The share of Asian producers is highest in the Western US, particularly in California and Hawaii.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C5AF1C8-F4E6-4FCB-8550-7107E4966263}" type="slidenum">
              <a:rPr lang="en-US" smtClean="0"/>
              <a:t>12</a:t>
            </a:fld>
            <a:endParaRPr lang="en-US"/>
          </a:p>
        </p:txBody>
      </p:sp>
    </p:spTree>
    <p:extLst>
      <p:ext uri="{BB962C8B-B14F-4D97-AF65-F5344CB8AC3E}">
        <p14:creationId xmlns:p14="http://schemas.microsoft.com/office/powerpoint/2010/main" val="608020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Overall,</a:t>
            </a:r>
            <a:r>
              <a:rPr lang="en-US" baseline="0" dirty="0" smtClean="0"/>
              <a:t> 1.4 percent of producers are Black. The share of Black producers is highest in the Southern US and in Texas, particularly in east Texas, Louisiana, Mississippi , Alabama, Georgia and North and South Carolina and Virginia.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C5AF1C8-F4E6-4FCB-8550-7107E4966263}" type="slidenum">
              <a:rPr lang="en-US" smtClean="0"/>
              <a:t>13</a:t>
            </a:fld>
            <a:endParaRPr lang="en-US"/>
          </a:p>
        </p:txBody>
      </p:sp>
    </p:spTree>
    <p:extLst>
      <p:ext uri="{BB962C8B-B14F-4D97-AF65-F5344CB8AC3E}">
        <p14:creationId xmlns:p14="http://schemas.microsoft.com/office/powerpoint/2010/main" val="2714286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Overall,</a:t>
            </a:r>
            <a:r>
              <a:rPr lang="en-US" baseline="0" dirty="0" smtClean="0"/>
              <a:t> 0.2 percent of producers are Native Hawaiian/Pacific Islander. The share of Native Hawaiian/Pacific Islander producers is highest in Hawaii and California.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C5AF1C8-F4E6-4FCB-8550-7107E4966263}" type="slidenum">
              <a:rPr lang="en-US" smtClean="0"/>
              <a:t>14</a:t>
            </a:fld>
            <a:endParaRPr lang="en-US"/>
          </a:p>
        </p:txBody>
      </p:sp>
    </p:spTree>
    <p:extLst>
      <p:ext uri="{BB962C8B-B14F-4D97-AF65-F5344CB8AC3E}">
        <p14:creationId xmlns:p14="http://schemas.microsoft.com/office/powerpoint/2010/main" val="407171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Overall,</a:t>
            </a:r>
            <a:r>
              <a:rPr lang="en-US" baseline="0" dirty="0" smtClean="0"/>
              <a:t> 3.3 percent of producers are Hispanic. The share of Hispanic producers is highest in the Western US, Texas and Florida</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C5AF1C8-F4E6-4FCB-8550-7107E4966263}" type="slidenum">
              <a:rPr lang="en-US" smtClean="0"/>
              <a:t>15</a:t>
            </a:fld>
            <a:endParaRPr lang="en-US"/>
          </a:p>
        </p:txBody>
      </p:sp>
    </p:spTree>
    <p:extLst>
      <p:ext uri="{BB962C8B-B14F-4D97-AF65-F5344CB8AC3E}">
        <p14:creationId xmlns:p14="http://schemas.microsoft.com/office/powerpoint/2010/main" val="413465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7">
              <a:defRPr/>
            </a:pPr>
            <a:r>
              <a:rPr lang="en-US" dirty="0" smtClean="0"/>
              <a:t>Now let’s look at some</a:t>
            </a:r>
            <a:r>
              <a:rPr lang="en-US" baseline="0" dirty="0" smtClean="0"/>
              <a:t> census data for new and beginning producers. </a:t>
            </a:r>
            <a:endParaRPr lang="en-US" dirty="0" smtClean="0"/>
          </a:p>
          <a:p>
            <a:pPr defTabSz="914357">
              <a:defRPr/>
            </a:pPr>
            <a:endParaRPr lang="en-US" dirty="0" smtClean="0"/>
          </a:p>
          <a:p>
            <a:pPr defTabSz="914357">
              <a:defRPr/>
            </a:pPr>
            <a:r>
              <a:rPr lang="en-US" dirty="0" smtClean="0"/>
              <a:t>A </a:t>
            </a:r>
            <a:r>
              <a:rPr lang="en-US" dirty="0"/>
              <a:t>new or beginning producer is anyone who has operated any farm for 10 years or less, including the census year. </a:t>
            </a:r>
          </a:p>
          <a:p>
            <a:endParaRPr lang="en-US" dirty="0"/>
          </a:p>
          <a:p>
            <a:r>
              <a:rPr lang="en-US" dirty="0"/>
              <a:t>Overall, 27% of producers are new or beginning. 29% of all farms have a new or beginning producer. As you can tell from the numbers, not all new or beginning producers are young. In fact, the average age of a new or beginning producer is 46.3. However, this average is much lower than the average age of all producers. </a:t>
            </a:r>
          </a:p>
          <a:p>
            <a:endParaRPr lang="en-US" dirty="0"/>
          </a:p>
          <a:p>
            <a:r>
              <a:rPr lang="en-US" dirty="0"/>
              <a:t>Farms with a new or beginning producer participating in decisions for the farm are smaller than average in terms of both acres and sales. </a:t>
            </a:r>
          </a:p>
          <a:p>
            <a:endParaRPr lang="en-US" dirty="0"/>
          </a:p>
          <a:p>
            <a:r>
              <a:rPr lang="en-US" dirty="0"/>
              <a:t>Most farms are operated by producers with many years of experience. On average, producers have over 23 years of experience operating a farm</a:t>
            </a:r>
            <a:r>
              <a:rPr lang="en-US" dirty="0" smtClean="0"/>
              <a:t>.</a:t>
            </a:r>
            <a:endParaRPr lang="en-US" dirty="0"/>
          </a:p>
        </p:txBody>
      </p:sp>
      <p:sp>
        <p:nvSpPr>
          <p:cNvPr id="4" name="Slide Number Placeholder 3"/>
          <p:cNvSpPr>
            <a:spLocks noGrp="1"/>
          </p:cNvSpPr>
          <p:nvPr>
            <p:ph type="sldNum" sz="quarter" idx="10"/>
          </p:nvPr>
        </p:nvSpPr>
        <p:spPr/>
        <p:txBody>
          <a:bodyPr/>
          <a:lstStyle/>
          <a:p>
            <a:fld id="{3C5AF1C8-F4E6-4FCB-8550-7107E4966263}" type="slidenum">
              <a:rPr lang="en-US" smtClean="0"/>
              <a:t>16</a:t>
            </a:fld>
            <a:endParaRPr lang="en-US"/>
          </a:p>
        </p:txBody>
      </p:sp>
    </p:spTree>
    <p:extLst>
      <p:ext uri="{BB962C8B-B14F-4D97-AF65-F5344CB8AC3E}">
        <p14:creationId xmlns:p14="http://schemas.microsoft.com/office/powerpoint/2010/main" val="4083851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look at the detailed data on when producers started farming on their current</a:t>
            </a:r>
            <a:r>
              <a:rPr lang="en-US" baseline="0" dirty="0" smtClean="0"/>
              <a:t>, and changes from 2012, a few trends are apparent. Compared to 2012, the census shows a large increase in the number of producers who have been farming 4 years or less . Those are producers who have started farming since the last census of agriculture. The category of producers who have been on their current farm 5-9 years fell from 2012 to 2017, compared to the overall increase of almost 7% in the number of producers. </a:t>
            </a:r>
          </a:p>
          <a:p>
            <a:endParaRPr lang="en-US" dirty="0"/>
          </a:p>
        </p:txBody>
      </p:sp>
      <p:sp>
        <p:nvSpPr>
          <p:cNvPr id="4" name="Slide Number Placeholder 3"/>
          <p:cNvSpPr>
            <a:spLocks noGrp="1"/>
          </p:cNvSpPr>
          <p:nvPr>
            <p:ph type="sldNum" sz="quarter" idx="10"/>
          </p:nvPr>
        </p:nvSpPr>
        <p:spPr/>
        <p:txBody>
          <a:bodyPr/>
          <a:lstStyle/>
          <a:p>
            <a:fld id="{3C5AF1C8-F4E6-4FCB-8550-7107E4966263}" type="slidenum">
              <a:rPr lang="en-US" smtClean="0"/>
              <a:t>17</a:t>
            </a:fld>
            <a:endParaRPr lang="en-US"/>
          </a:p>
        </p:txBody>
      </p:sp>
    </p:spTree>
    <p:extLst>
      <p:ext uri="{BB962C8B-B14F-4D97-AF65-F5344CB8AC3E}">
        <p14:creationId xmlns:p14="http://schemas.microsoft.com/office/powerpoint/2010/main" val="131595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t>
            </a:r>
            <a:r>
              <a:rPr lang="en-US" sz="1200" kern="1200" dirty="0" smtClean="0">
                <a:solidFill>
                  <a:schemeClr val="tx1"/>
                </a:solidFill>
                <a:effectLst/>
                <a:latin typeface="+mn-lt"/>
                <a:ea typeface="+mn-ea"/>
                <a:cs typeface="+mn-cs"/>
              </a:rPr>
              <a:t>2017 Census of Agriculture included a new question to identify producers who have served or are serving in the U.S. Armed Forces.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Overall, 11% of producers have military service. 17% of all farms have a producer who has served in the armed forces. The average age of a producer with military service is almost 68 years old. This average is much higher than the average age of all producers.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Farms with a producer with military service participating in decisions for the farm are smaller than average in terms of both acres and sales.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share of farms with producers who have served in the military is highest in the Southeast.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3C5AF1C8-F4E6-4FCB-8550-7107E4966263}" type="slidenum">
              <a:rPr lang="en-US" smtClean="0"/>
              <a:t>18</a:t>
            </a:fld>
            <a:endParaRPr lang="en-US"/>
          </a:p>
        </p:txBody>
      </p:sp>
    </p:spTree>
    <p:extLst>
      <p:ext uri="{BB962C8B-B14F-4D97-AF65-F5344CB8AC3E}">
        <p14:creationId xmlns:p14="http://schemas.microsoft.com/office/powerpoint/2010/main" val="2365699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35</a:t>
            </a:r>
          </a:p>
          <a:p>
            <a:endParaRPr lang="en-US" dirty="0" smtClean="0"/>
          </a:p>
          <a:p>
            <a:r>
              <a:rPr lang="en-US" dirty="0" smtClean="0"/>
              <a:t>NO SPEAKER NOTES</a:t>
            </a:r>
            <a:endParaRPr lang="en-US" dirty="0"/>
          </a:p>
        </p:txBody>
      </p:sp>
      <p:sp>
        <p:nvSpPr>
          <p:cNvPr id="4" name="Slide Number Placeholder 3"/>
          <p:cNvSpPr>
            <a:spLocks noGrp="1"/>
          </p:cNvSpPr>
          <p:nvPr>
            <p:ph type="sldNum" sz="quarter" idx="10"/>
          </p:nvPr>
        </p:nvSpPr>
        <p:spPr/>
        <p:txBody>
          <a:bodyPr/>
          <a:lstStyle/>
          <a:p>
            <a:fld id="{3C5AF1C8-F4E6-4FCB-8550-7107E4966263}" type="slidenum">
              <a:rPr lang="en-US" smtClean="0"/>
              <a:t>19</a:t>
            </a:fld>
            <a:endParaRPr lang="en-US"/>
          </a:p>
        </p:txBody>
      </p:sp>
    </p:spTree>
    <p:extLst>
      <p:ext uri="{BB962C8B-B14F-4D97-AF65-F5344CB8AC3E}">
        <p14:creationId xmlns:p14="http://schemas.microsoft.com/office/powerpoint/2010/main" val="1479727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Slide 3 – History of the Census of Agriculture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Just a few comments regarding the Census.</a:t>
            </a:r>
            <a:r>
              <a:rPr lang="en-US" sz="1200" kern="1200" baseline="0" dirty="0" smtClean="0">
                <a:solidFill>
                  <a:schemeClr val="tx1"/>
                </a:solidFill>
                <a:effectLst/>
                <a:latin typeface="+mn-lt"/>
                <a:ea typeface="+mn-ea"/>
                <a:cs typeface="+mn-cs"/>
              </a:rPr>
              <a:t> C</a:t>
            </a:r>
            <a:r>
              <a:rPr lang="en-US" sz="1200" kern="1200" dirty="0" smtClean="0">
                <a:solidFill>
                  <a:schemeClr val="tx1"/>
                </a:solidFill>
                <a:effectLst/>
                <a:latin typeface="+mn-lt"/>
                <a:ea typeface="+mn-ea"/>
                <a:cs typeface="+mn-cs"/>
              </a:rPr>
              <a:t>onducted once every five years, the census covers virtually every aspect of U.S. agriculture, providing a complete count of the nation’s farms and ranches and the people who operate them. It looks at land use and ownership, production practices, expenditures and other factors that affect the way farmers do business and succeed in the 21st century. The first census of agriculture occurred in 1840. The 2017 Census of Agriculture is the 29</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in the series and the 5</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census conducted by NASS.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power of the Census is the ability to visualize and understand important change for key topics in agriculture at National, State, and County levels.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Add background</a:t>
            </a:r>
            <a:r>
              <a:rPr lang="en-US" baseline="0" dirty="0" smtClean="0"/>
              <a:t> notes below this line.</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censuses of agriculture, which began in 1840, were originally conducted every 10 years in conjunction with the censuses of population. In that first 1840 census, about 70 percent of the population reported that they were engaged in agriculture. Sixty years later, in 1900, over 60 percent of the U.S. population still lived in rural areas.</a:t>
            </a:r>
            <a:endParaRPr lang="en-US" sz="2200" dirty="0" smtClean="0">
              <a:solidFill>
                <a:srgbClr val="FFFFFF"/>
              </a:solidFill>
              <a:latin typeface="Helvetica"/>
              <a:cs typeface="Helvetica"/>
            </a:endParaRPr>
          </a:p>
          <a:p>
            <a:endParaRPr lang="en-US" dirty="0" smtClean="0"/>
          </a:p>
          <a:p>
            <a:pPr>
              <a:defRPr/>
            </a:pPr>
            <a:r>
              <a:rPr lang="en-US" sz="1200" kern="1200" dirty="0" smtClean="0">
                <a:solidFill>
                  <a:schemeClr val="tx1"/>
                </a:solidFill>
                <a:latin typeface="+mn-lt"/>
                <a:ea typeface="+mn-ea"/>
                <a:cs typeface="+mn-cs"/>
              </a:rPr>
              <a:t>The census, c</a:t>
            </a:r>
            <a:r>
              <a:rPr lang="en-US" sz="1200" dirty="0" smtClean="0"/>
              <a:t>onducted once every five years, covers virtually every aspect of U.S. agriculture, providing a complete count of the nation’s farms and ranches and the people who operate them. It looks at land use and ownership, production practices, expenditures and other factors that affect the way farmers do business and succeed in the 21st century.</a:t>
            </a:r>
          </a:p>
          <a:p>
            <a:pPr>
              <a:defRPr/>
            </a:pPr>
            <a:endParaRPr lang="en-US" sz="1200" dirty="0" smtClean="0"/>
          </a:p>
          <a:p>
            <a:pPr>
              <a:defRPr/>
            </a:pPr>
            <a:r>
              <a:rPr lang="en-US" sz="1200" dirty="0" smtClean="0"/>
              <a:t>For the 1997 census of agriculture, the responsibility of the conduct of the census moved from the Census Bureau to the National Agricultural Statistics Service (NASS). NASS has</a:t>
            </a:r>
            <a:r>
              <a:rPr lang="en-US" sz="1200" baseline="0" dirty="0" smtClean="0"/>
              <a:t> conducted the Census of Agriculture since the 1997 transfer of authority from the Census </a:t>
            </a:r>
            <a:r>
              <a:rPr lang="en-US" sz="1200" dirty="0" smtClean="0"/>
              <a:t>B</a:t>
            </a:r>
            <a:r>
              <a:rPr lang="en-US" sz="1200" baseline="0" dirty="0" smtClean="0"/>
              <a:t>ureau.</a:t>
            </a:r>
          </a:p>
          <a:p>
            <a:pPr>
              <a:defRPr/>
            </a:pPr>
            <a:endParaRPr lang="en-US" sz="1200" dirty="0" smtClean="0"/>
          </a:p>
          <a:p>
            <a:pPr>
              <a:defRPr/>
            </a:pPr>
            <a:r>
              <a:rPr lang="en-US" sz="1200" dirty="0" smtClean="0"/>
              <a:t>The census reports on agriculture in all 50 states and Puerto Rico and</a:t>
            </a:r>
            <a:r>
              <a:rPr lang="en-US" sz="1200" baseline="0" dirty="0" smtClean="0"/>
              <a:t> the outlying areas. </a:t>
            </a:r>
            <a:r>
              <a:rPr lang="en-US" sz="1200" dirty="0" smtClean="0"/>
              <a:t>In addition to reporting agricultural information at the national, state, and county levels, the census also summarizes information for other geographic areas of interest, such as congressional districts,</a:t>
            </a:r>
            <a:r>
              <a:rPr lang="en-US" sz="1200" baseline="0" dirty="0" smtClean="0"/>
              <a:t> </a:t>
            </a:r>
            <a:r>
              <a:rPr lang="en-US" sz="1200" dirty="0" smtClean="0"/>
              <a:t>watersheds and </a:t>
            </a:r>
            <a:r>
              <a:rPr lang="en-US" sz="1200" dirty="0" err="1" smtClean="0"/>
              <a:t>zipcodes</a:t>
            </a:r>
            <a:r>
              <a:rPr lang="en-US" sz="1200" dirty="0" smtClean="0"/>
              <a:t>.</a:t>
            </a:r>
          </a:p>
          <a:p>
            <a:pPr>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is the most complete agricultural data resource available. It  provides comprehensive and objective information for every state and county in the nation.  </a:t>
            </a:r>
            <a:endParaRPr lang="en-US" sz="1200" dirty="0" smtClean="0"/>
          </a:p>
          <a:p>
            <a:pPr>
              <a:defRPr/>
            </a:pPr>
            <a:endParaRPr lang="en-US" sz="1200" baseline="0" dirty="0" smtClean="0"/>
          </a:p>
          <a:p>
            <a:pPr>
              <a:defRPr/>
            </a:pPr>
            <a:r>
              <a:rPr lang="en-US" sz="1200" dirty="0" smtClean="0"/>
              <a:t>The census also includes a number of follow-on surveys. For example, currently an irrigation and aquaculture survey are underway. The survey is based on those who responded that they had irrigated acres or aquaculture</a:t>
            </a:r>
            <a:r>
              <a:rPr lang="en-US" sz="1200" baseline="0" dirty="0" smtClean="0"/>
              <a:t> </a:t>
            </a:r>
            <a:r>
              <a:rPr lang="en-US" sz="1200" dirty="0" smtClean="0"/>
              <a:t>on the 2017 census. Other follow-on surveys will include organics, horticulture, and local</a:t>
            </a:r>
            <a:r>
              <a:rPr lang="en-US" sz="1200" baseline="0" dirty="0" smtClean="0"/>
              <a:t> foods</a:t>
            </a:r>
            <a:r>
              <a:rPr lang="en-US" sz="1200" dirty="0" smtClean="0"/>
              <a:t>.</a:t>
            </a:r>
          </a:p>
          <a:p>
            <a:pPr>
              <a:defRPr/>
            </a:pPr>
            <a:endParaRPr lang="en-US" sz="1200" dirty="0" smtClean="0"/>
          </a:p>
          <a:p>
            <a:pPr>
              <a:defRPr/>
            </a:pPr>
            <a:r>
              <a:rPr lang="en-US" sz="1200" dirty="0" smtClean="0"/>
              <a:t>Consistent with federal law, NASS is committed to keeping all individual information confidential. Processes are in place to ensure that when data are reported at the county level, for example, the information cannot be linked to any individual producer.</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C5AF1C8-F4E6-4FCB-8550-7107E4966263}" type="slidenum">
              <a:rPr lang="en-US" smtClean="0"/>
              <a:t>2</a:t>
            </a:fld>
            <a:endParaRPr lang="en-US"/>
          </a:p>
        </p:txBody>
      </p:sp>
    </p:spTree>
    <p:extLst>
      <p:ext uri="{BB962C8B-B14F-4D97-AF65-F5344CB8AC3E}">
        <p14:creationId xmlns:p14="http://schemas.microsoft.com/office/powerpoint/2010/main" val="3919758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Just a few comments regarding the Census.</a:t>
            </a:r>
            <a:r>
              <a:rPr lang="en-US" sz="1200" kern="1200" baseline="0" dirty="0" smtClean="0">
                <a:solidFill>
                  <a:schemeClr val="tx1"/>
                </a:solidFill>
                <a:effectLst/>
                <a:latin typeface="+mn-lt"/>
                <a:ea typeface="+mn-ea"/>
                <a:cs typeface="+mn-cs"/>
              </a:rPr>
              <a:t> C</a:t>
            </a:r>
            <a:r>
              <a:rPr lang="en-US" sz="1200" kern="1200" dirty="0" smtClean="0">
                <a:solidFill>
                  <a:schemeClr val="tx1"/>
                </a:solidFill>
                <a:effectLst/>
                <a:latin typeface="+mn-lt"/>
                <a:ea typeface="+mn-ea"/>
                <a:cs typeface="+mn-cs"/>
              </a:rPr>
              <a:t>onducted once every five years, the census covers virtually every aspect of U.S. agriculture, providing a complete count of the nation’s farms and ranches and the people who operate them. It looks at land use and ownership, production practices, expenditures and other factors that affect the way farmers do business and succeed in the 21st century. The first census of agriculture occurred in 1840. The 2017 Census of Agriculture is the 29</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in the series and the 5</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census conducted by NASS.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power of the Census is the ability to visualize and understand important change for key topics in agriculture at National, State, and County levels.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farm, by definition, is </a:t>
            </a:r>
            <a:r>
              <a:rPr lang="en-US" sz="1200" i="0" dirty="0" smtClean="0"/>
              <a:t>any place from which $1,000 or more of agricultural products were produced and sold, or normally would have been sold, during the census year. </a:t>
            </a:r>
            <a:r>
              <a:rPr lang="en-US" sz="1200" kern="1200" dirty="0" smtClean="0">
                <a:solidFill>
                  <a:schemeClr val="tx1"/>
                </a:solidFill>
                <a:effectLst/>
                <a:latin typeface="+mn-lt"/>
                <a:ea typeface="+mn-ea"/>
                <a:cs typeface="+mn-cs"/>
              </a:rPr>
              <a:t>The census is the only source of demographic data on</a:t>
            </a:r>
            <a:r>
              <a:rPr lang="en-US" sz="1200" kern="1200" baseline="0" dirty="0" smtClean="0">
                <a:solidFill>
                  <a:schemeClr val="tx1"/>
                </a:solidFill>
                <a:effectLst/>
                <a:latin typeface="+mn-lt"/>
                <a:ea typeface="+mn-ea"/>
                <a:cs typeface="+mn-cs"/>
              </a:rPr>
              <a:t> farm </a:t>
            </a:r>
            <a:r>
              <a:rPr lang="en-US" sz="1200" kern="1200" baseline="0" dirty="0" smtClean="0">
                <a:solidFill>
                  <a:schemeClr val="tx1"/>
                </a:solidFill>
                <a:effectLst/>
                <a:latin typeface="+mn-lt"/>
                <a:ea typeface="+mn-ea"/>
                <a:cs typeface="+mn-cs"/>
              </a:rPr>
              <a:t>producers that is available at the county level.</a:t>
            </a:r>
            <a:endParaRPr lang="en-US" dirty="0"/>
          </a:p>
        </p:txBody>
      </p:sp>
      <p:sp>
        <p:nvSpPr>
          <p:cNvPr id="4" name="Slide Number Placeholder 3"/>
          <p:cNvSpPr>
            <a:spLocks noGrp="1"/>
          </p:cNvSpPr>
          <p:nvPr>
            <p:ph type="sldNum" sz="quarter" idx="10"/>
          </p:nvPr>
        </p:nvSpPr>
        <p:spPr/>
        <p:txBody>
          <a:bodyPr/>
          <a:lstStyle/>
          <a:p>
            <a:fld id="{3C5AF1C8-F4E6-4FCB-8550-7107E4966263}" type="slidenum">
              <a:rPr lang="en-US" smtClean="0"/>
              <a:t>3</a:t>
            </a:fld>
            <a:endParaRPr lang="en-US"/>
          </a:p>
        </p:txBody>
      </p:sp>
    </p:spTree>
    <p:extLst>
      <p:ext uri="{BB962C8B-B14F-4D97-AF65-F5344CB8AC3E}">
        <p14:creationId xmlns:p14="http://schemas.microsoft.com/office/powerpoint/2010/main" val="2237050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Number of Farms and Land in Farms, 1997-2017</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a:t>
            </a:r>
            <a:r>
              <a:rPr lang="en-US" sz="1200" kern="1200" baseline="0" dirty="0" smtClean="0">
                <a:solidFill>
                  <a:schemeClr val="tx1"/>
                </a:solidFill>
                <a:effectLst/>
                <a:latin typeface="+mn-lt"/>
                <a:ea typeface="+mn-ea"/>
                <a:cs typeface="+mn-cs"/>
              </a:rPr>
              <a:t> brief look at the big picture  numbers from the census, in order to provide perspective for the other numbers you will be seeing. </a:t>
            </a:r>
            <a:r>
              <a:rPr lang="en-US" sz="1200" kern="1200" dirty="0" smtClean="0">
                <a:solidFill>
                  <a:schemeClr val="tx1"/>
                </a:solidFill>
                <a:effectLst/>
                <a:latin typeface="+mn-lt"/>
                <a:ea typeface="+mn-ea"/>
                <a:cs typeface="+mn-cs"/>
              </a:rPr>
              <a:t>The number of farms at 2.04 million decreased 3.2% from 2012 to 2017, or about 67,000 farms, while land in farms was down 1.6%, or 14.3 million acres. The average size of farm increased 1.6% from the previous census. The last 20 years has seen a gradual decline in total farms and land devoted to agriculture.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C5AF1C8-F4E6-4FCB-8550-7107E4966263}" type="slidenum">
              <a:rPr lang="en-US" smtClean="0"/>
              <a:t>4</a:t>
            </a:fld>
            <a:endParaRPr lang="en-US"/>
          </a:p>
        </p:txBody>
      </p:sp>
    </p:spTree>
    <p:extLst>
      <p:ext uri="{BB962C8B-B14F-4D97-AF65-F5344CB8AC3E}">
        <p14:creationId xmlns:p14="http://schemas.microsoft.com/office/powerpoint/2010/main" val="2900013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As we</a:t>
            </a:r>
            <a:r>
              <a:rPr lang="en-US" baseline="0" dirty="0" smtClean="0"/>
              <a:t> focus on the demographics of US producers, I am going to briefly discuss a few terms and definitions relating to the demographic data collected on the census.</a:t>
            </a:r>
          </a:p>
          <a:p>
            <a:endParaRPr lang="en-US" dirty="0"/>
          </a:p>
        </p:txBody>
      </p:sp>
      <p:sp>
        <p:nvSpPr>
          <p:cNvPr id="4" name="Slide Number Placeholder 3"/>
          <p:cNvSpPr>
            <a:spLocks noGrp="1"/>
          </p:cNvSpPr>
          <p:nvPr>
            <p:ph type="sldNum" sz="quarter" idx="10"/>
          </p:nvPr>
        </p:nvSpPr>
        <p:spPr/>
        <p:txBody>
          <a:bodyPr/>
          <a:lstStyle/>
          <a:p>
            <a:fld id="{3C5AF1C8-F4E6-4FCB-8550-7107E4966263}" type="slidenum">
              <a:rPr lang="en-US" smtClean="0"/>
              <a:t>5</a:t>
            </a:fld>
            <a:endParaRPr lang="en-US"/>
          </a:p>
        </p:txBody>
      </p:sp>
    </p:spTree>
    <p:extLst>
      <p:ext uri="{BB962C8B-B14F-4D97-AF65-F5344CB8AC3E}">
        <p14:creationId xmlns:p14="http://schemas.microsoft.com/office/powerpoint/2010/main" val="4038262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Farm Structure, 2012-2017</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response to feedback</a:t>
            </a:r>
            <a:r>
              <a:rPr lang="en-US" sz="1200" kern="1200" baseline="0" dirty="0" smtClean="0">
                <a:solidFill>
                  <a:schemeClr val="tx1"/>
                </a:solidFill>
                <a:effectLst/>
                <a:latin typeface="+mn-lt"/>
                <a:ea typeface="+mn-ea"/>
                <a:cs typeface="+mn-cs"/>
              </a:rPr>
              <a:t> from data users after the 2012 Census, c</a:t>
            </a:r>
            <a:r>
              <a:rPr lang="en-US" sz="1200" kern="1200" dirty="0" smtClean="0">
                <a:solidFill>
                  <a:schemeClr val="tx1"/>
                </a:solidFill>
                <a:effectLst/>
                <a:latin typeface="+mn-lt"/>
                <a:ea typeface="+mn-ea"/>
                <a:cs typeface="+mn-cs"/>
              </a:rPr>
              <a:t>hanges were made to the demographic questions on the census in order to enhance collection of data from all persons involved in making decisions for the farm or ranch. The new questions, which identify a producer as someone involved in decisions for the farm, led to more people identifying as producers. While the number of farms was down 3.2%, the number of producers was up by nearl</a:t>
            </a:r>
            <a:r>
              <a:rPr lang="en-US" sz="1200" kern="1200" baseline="0" dirty="0" smtClean="0">
                <a:solidFill>
                  <a:schemeClr val="tx1"/>
                </a:solidFill>
                <a:effectLst/>
                <a:latin typeface="+mn-lt"/>
                <a:ea typeface="+mn-ea"/>
                <a:cs typeface="+mn-cs"/>
              </a:rPr>
              <a:t>y </a:t>
            </a:r>
            <a:r>
              <a:rPr lang="en-US" sz="1200" kern="1200" dirty="0" smtClean="0">
                <a:solidFill>
                  <a:schemeClr val="tx1"/>
                </a:solidFill>
                <a:effectLst/>
                <a:latin typeface="+mn-lt"/>
                <a:ea typeface="+mn-ea"/>
                <a:cs typeface="+mn-cs"/>
              </a:rPr>
              <a:t>7%. The main change was that more farms reported multiple producers. In 2017, the majority of farms (54%) reported more than one person. In 2012, 56% of all farms identified only one operator.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Most of these newly identified producers were female. While the number of male producers fell by 1.7%, the number of female producers increased by nearly</a:t>
            </a:r>
            <a:r>
              <a:rPr lang="en-US" sz="1200" kern="1200" baseline="0" dirty="0" smtClean="0">
                <a:solidFill>
                  <a:schemeClr val="tx1"/>
                </a:solidFill>
                <a:effectLst/>
                <a:latin typeface="+mn-lt"/>
                <a:ea typeface="+mn-ea"/>
                <a:cs typeface="+mn-cs"/>
              </a:rPr>
              <a:t> 27%, which underscores the effectiveness of the changes made to better represent all people involved in farm decision making. </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When comparing numbers from</a:t>
            </a:r>
            <a:r>
              <a:rPr lang="en-US" sz="1200" kern="1200" baseline="0" dirty="0" smtClean="0">
                <a:solidFill>
                  <a:schemeClr val="tx1"/>
                </a:solidFill>
                <a:effectLst/>
                <a:latin typeface="+mn-lt"/>
                <a:ea typeface="+mn-ea"/>
                <a:cs typeface="+mn-cs"/>
              </a:rPr>
              <a:t> 2012 to 2017 for any demographic group, this overall trend needs to be taken into account.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3C5AF1C8-F4E6-4FCB-8550-7107E4966263}" type="slidenum">
              <a:rPr lang="en-US" smtClean="0"/>
              <a:t>6</a:t>
            </a:fld>
            <a:endParaRPr lang="en-US"/>
          </a:p>
        </p:txBody>
      </p:sp>
    </p:spTree>
    <p:extLst>
      <p:ext uri="{BB962C8B-B14F-4D97-AF65-F5344CB8AC3E}">
        <p14:creationId xmlns:p14="http://schemas.microsoft.com/office/powerpoint/2010/main" val="1943314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Producers by Sex, 2017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Let’s take</a:t>
            </a:r>
            <a:r>
              <a:rPr lang="en-US" sz="1200" kern="1200" baseline="0" dirty="0" smtClean="0">
                <a:solidFill>
                  <a:schemeClr val="tx1"/>
                </a:solidFill>
                <a:effectLst/>
                <a:latin typeface="+mn-lt"/>
                <a:ea typeface="+mn-ea"/>
                <a:cs typeface="+mn-cs"/>
              </a:rPr>
              <a:t> a quick look at some of data on female producers.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36%</a:t>
            </a:r>
            <a:r>
              <a:rPr lang="en-US" sz="1200" kern="1200" baseline="0" dirty="0" smtClean="0">
                <a:solidFill>
                  <a:schemeClr val="tx1"/>
                </a:solidFill>
                <a:effectLst/>
                <a:latin typeface="+mn-lt"/>
                <a:ea typeface="+mn-ea"/>
                <a:cs typeface="+mn-cs"/>
              </a:rPr>
              <a:t> of all producers are female and </a:t>
            </a:r>
            <a:r>
              <a:rPr lang="en-US" sz="1200" kern="1200" baseline="0" dirty="0" smtClean="0">
                <a:solidFill>
                  <a:srgbClr val="FF0000"/>
                </a:solidFill>
                <a:effectLst/>
                <a:latin typeface="+mn-lt"/>
                <a:ea typeface="+mn-ea"/>
                <a:cs typeface="+mn-cs"/>
              </a:rPr>
              <a:t>56</a:t>
            </a:r>
            <a:r>
              <a:rPr lang="en-US" sz="1200" kern="1200" baseline="0" dirty="0" smtClean="0">
                <a:solidFill>
                  <a:schemeClr val="tx1"/>
                </a:solidFill>
                <a:effectLst/>
                <a:latin typeface="+mn-lt"/>
                <a:ea typeface="+mn-ea"/>
                <a:cs typeface="+mn-cs"/>
              </a:rPr>
              <a:t>% of all farms have at least one female decision maker. </a:t>
            </a:r>
            <a:r>
              <a:rPr lang="en-US" sz="1200" kern="1200" dirty="0" smtClean="0">
                <a:solidFill>
                  <a:schemeClr val="tx1"/>
                </a:solidFill>
                <a:effectLst/>
                <a:latin typeface="+mn-lt"/>
                <a:ea typeface="+mn-ea"/>
                <a:cs typeface="+mn-cs"/>
              </a:rPr>
              <a:t>On average, farms with a female producer are smaller in terms of both acres and dollars.  Similar to 2012, the map shows distinct regional differences in the tendency for farms to have a female producer.   </a:t>
            </a:r>
          </a:p>
          <a:p>
            <a:endParaRPr lang="en-US" dirty="0" smtClean="0"/>
          </a:p>
        </p:txBody>
      </p:sp>
      <p:sp>
        <p:nvSpPr>
          <p:cNvPr id="4" name="Slide Number Placeholder 3"/>
          <p:cNvSpPr>
            <a:spLocks noGrp="1"/>
          </p:cNvSpPr>
          <p:nvPr>
            <p:ph type="sldNum" sz="quarter" idx="10"/>
          </p:nvPr>
        </p:nvSpPr>
        <p:spPr/>
        <p:txBody>
          <a:bodyPr/>
          <a:lstStyle/>
          <a:p>
            <a:fld id="{3C5AF1C8-F4E6-4FCB-8550-7107E4966263}" type="slidenum">
              <a:rPr lang="en-US" smtClean="0"/>
              <a:t>7</a:t>
            </a:fld>
            <a:endParaRPr lang="en-US"/>
          </a:p>
        </p:txBody>
      </p:sp>
    </p:spTree>
    <p:extLst>
      <p:ext uri="{BB962C8B-B14F-4D97-AF65-F5344CB8AC3E}">
        <p14:creationId xmlns:p14="http://schemas.microsoft.com/office/powerpoint/2010/main" val="1141913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Slide 31 – Characteristics by Race and Ethnicity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Census of Agriculture also collects data on the race and ethnicity of farm producers. The census uses the categories identified by OMB for federal statistical agencies, which also specify that race and ethnicity are two separate questions. Producers who are identified as Hispanic can be of any race. Producers may also select multiple race categories.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Since</a:t>
            </a:r>
            <a:r>
              <a:rPr lang="en-US" sz="1200" kern="1200" baseline="0" dirty="0" smtClean="0">
                <a:solidFill>
                  <a:schemeClr val="tx1"/>
                </a:solidFill>
                <a:effectLst/>
                <a:latin typeface="+mn-lt"/>
                <a:ea typeface="+mn-ea"/>
                <a:cs typeface="+mn-cs"/>
              </a:rPr>
              <a:t> we want to discuss a variety of topics in the panel today, I am going to focus on only a few data points available from the census about the characteristics of producers by race and ethnicity</a:t>
            </a:r>
            <a:r>
              <a:rPr lang="en-US" sz="1200" kern="1200" baseline="0" dirty="0" smtClean="0">
                <a:solidFill>
                  <a:schemeClr val="tx1"/>
                </a:solidFill>
                <a:effectLst/>
                <a:latin typeface="+mn-lt"/>
                <a:ea typeface="+mn-ea"/>
                <a:cs typeface="+mn-cs"/>
              </a:rPr>
              <a:t>. Many other statistics are available, and I hope you fully explore the data on our website. In addition, I have brought some material to this session, which you can find on a table in the back of the room. Highlights are available for each race group as well as for Hispanic and female producers. </a:t>
            </a:r>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C5AF1C8-F4E6-4FCB-8550-7107E4966263}" type="slidenum">
              <a:rPr lang="en-US" smtClean="0"/>
              <a:t>8</a:t>
            </a:fld>
            <a:endParaRPr lang="en-US"/>
          </a:p>
        </p:txBody>
      </p:sp>
    </p:spTree>
    <p:extLst>
      <p:ext uri="{BB962C8B-B14F-4D97-AF65-F5344CB8AC3E}">
        <p14:creationId xmlns:p14="http://schemas.microsoft.com/office/powerpoint/2010/main" val="2681947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Farm Characteristics by Race and Ethnicity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previous</a:t>
            </a:r>
            <a:r>
              <a:rPr lang="en-US" sz="1200" kern="1200" baseline="0" dirty="0" smtClean="0">
                <a:solidFill>
                  <a:schemeClr val="tx1"/>
                </a:solidFill>
                <a:effectLst/>
                <a:latin typeface="+mn-lt"/>
                <a:ea typeface="+mn-ea"/>
                <a:cs typeface="+mn-cs"/>
              </a:rPr>
              <a:t> slide focused on the demographic characteristics of producers. This slide highlights characteristics of farms where at least one of the 4 producers reports the specified race or ethnicity.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Again,</a:t>
            </a:r>
            <a:r>
              <a:rPr lang="en-US" sz="1200" kern="1200" baseline="0" dirty="0" smtClean="0">
                <a:solidFill>
                  <a:schemeClr val="tx1"/>
                </a:solidFill>
                <a:effectLst/>
                <a:latin typeface="+mn-lt"/>
                <a:ea typeface="+mn-ea"/>
                <a:cs typeface="+mn-cs"/>
              </a:rPr>
              <a:t> this is just a few statistics at the national level- I encourage you to explore similar data available for your state and county. </a:t>
            </a:r>
            <a:endParaRPr lang="en-US" dirty="0" smtClean="0"/>
          </a:p>
          <a:p>
            <a:endParaRPr lang="en-US" dirty="0" smtClean="0"/>
          </a:p>
          <a:p>
            <a:r>
              <a:rPr lang="en-US" dirty="0" smtClean="0"/>
              <a:t>-----------------------------------------------------------------------------------------</a:t>
            </a:r>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The Census</a:t>
            </a:r>
            <a:r>
              <a:rPr lang="en-US" baseline="0" dirty="0" smtClean="0"/>
              <a:t> of Agriculture also collects data on the race and ethnicity of farm producers. The census uses the categories identified by OMB for federal statistical agencies, which also specify that race and ethnicity are two separate questions. Producers who are identified as Hispanic can be of any race. </a:t>
            </a:r>
            <a:endParaRPr lang="en-US" dirty="0"/>
          </a:p>
        </p:txBody>
      </p:sp>
      <p:sp>
        <p:nvSpPr>
          <p:cNvPr id="4" name="Slide Number Placeholder 3"/>
          <p:cNvSpPr>
            <a:spLocks noGrp="1"/>
          </p:cNvSpPr>
          <p:nvPr>
            <p:ph type="sldNum" sz="quarter" idx="10"/>
          </p:nvPr>
        </p:nvSpPr>
        <p:spPr/>
        <p:txBody>
          <a:bodyPr/>
          <a:lstStyle/>
          <a:p>
            <a:fld id="{3C5AF1C8-F4E6-4FCB-8550-7107E4966263}" type="slidenum">
              <a:rPr lang="en-US" smtClean="0"/>
              <a:t>9</a:t>
            </a:fld>
            <a:endParaRPr lang="en-US"/>
          </a:p>
        </p:txBody>
      </p:sp>
    </p:spTree>
    <p:extLst>
      <p:ext uri="{BB962C8B-B14F-4D97-AF65-F5344CB8AC3E}">
        <p14:creationId xmlns:p14="http://schemas.microsoft.com/office/powerpoint/2010/main" val="3319301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xmlns="" id="{CF724BB7-5CC3-4214-9AFE-CEB58A86F1C5}"/>
              </a:ext>
            </a:extLst>
          </p:cNvPr>
          <p:cNvSpPr>
            <a:spLocks noGrp="1"/>
          </p:cNvSpPr>
          <p:nvPr>
            <p:ph type="body" sz="quarter" idx="10" hasCustomPrompt="1"/>
          </p:nvPr>
        </p:nvSpPr>
        <p:spPr>
          <a:xfrm>
            <a:off x="408565" y="4065588"/>
            <a:ext cx="11400817" cy="2062162"/>
          </a:xfrm>
          <a:prstGeom prst="rect">
            <a:avLst/>
          </a:prstGeom>
        </p:spPr>
        <p:txBody>
          <a:bodyPr/>
          <a:lstStyle>
            <a:lvl1pPr marL="0" indent="0">
              <a:buNone/>
              <a:defRPr sz="3600" b="1" baseline="0">
                <a:solidFill>
                  <a:schemeClr val="bg1"/>
                </a:solidFill>
                <a:latin typeface="Arial" panose="020B0604020202020204" pitchFamily="34" charset="0"/>
                <a:cs typeface="Arial" panose="020B0604020202020204" pitchFamily="34" charset="0"/>
              </a:defRPr>
            </a:lvl1pPr>
            <a:lvl2pPr marL="457189" indent="0">
              <a:buNone/>
              <a:defRPr/>
            </a:lvl2pPr>
            <a:lvl3pPr marL="914377" indent="0" algn="ctr">
              <a:buNone/>
              <a:defRPr sz="3600" b="1">
                <a:solidFill>
                  <a:srgbClr val="FF0000"/>
                </a:solidFill>
                <a:latin typeface="Arial" panose="020B0604020202020204" pitchFamily="34" charset="0"/>
                <a:cs typeface="Arial" panose="020B0604020202020204" pitchFamily="34" charset="0"/>
              </a:defRPr>
            </a:lvl3pPr>
            <a:lvl4pPr marL="1371566" indent="0">
              <a:buNone/>
              <a:defRPr/>
            </a:lvl4pPr>
            <a:lvl5pPr marL="1828754" indent="0">
              <a:buNone/>
              <a:defRPr/>
            </a:lvl5pPr>
          </a:lstStyle>
          <a:p>
            <a:r>
              <a:rPr lang="en-US" sz="3600" b="1" dirty="0">
                <a:solidFill>
                  <a:schemeClr val="bg1"/>
                </a:solidFill>
                <a:latin typeface="Arial" panose="020B0604020202020204" pitchFamily="34" charset="0"/>
                <a:cs typeface="Arial" panose="020B0604020202020204" pitchFamily="34" charset="0"/>
              </a:rPr>
              <a:t>2017 Census of Agriculture </a:t>
            </a:r>
          </a:p>
          <a:p>
            <a:r>
              <a:rPr lang="en-US" sz="3600" b="1" dirty="0">
                <a:solidFill>
                  <a:schemeClr val="bg1"/>
                </a:solidFill>
                <a:latin typeface="Arial" panose="020B0604020202020204" pitchFamily="34" charset="0"/>
                <a:cs typeface="Arial" panose="020B0604020202020204" pitchFamily="34" charset="0"/>
              </a:rPr>
              <a:t>Data Release </a:t>
            </a:r>
          </a:p>
          <a:p>
            <a:pPr algn="ctr"/>
            <a:r>
              <a:rPr lang="en-US" sz="3600" b="1" dirty="0">
                <a:solidFill>
                  <a:srgbClr val="FF0000"/>
                </a:solidFill>
                <a:latin typeface="Arial" panose="020B0604020202020204" pitchFamily="34" charset="0"/>
                <a:cs typeface="Arial" panose="020B0604020202020204" pitchFamily="34" charset="0"/>
              </a:rPr>
              <a:t>EMBARGOED </a:t>
            </a:r>
            <a:r>
              <a:rPr lang="en-US" sz="3600" b="1" dirty="0" smtClean="0">
                <a:solidFill>
                  <a:srgbClr val="FF0000"/>
                </a:solidFill>
                <a:latin typeface="Arial" panose="020B0604020202020204" pitchFamily="34" charset="0"/>
                <a:cs typeface="Arial" panose="020B0604020202020204" pitchFamily="34" charset="0"/>
              </a:rPr>
              <a:t>until April 11, </a:t>
            </a:r>
            <a:r>
              <a:rPr lang="en-US" sz="3600" b="1" dirty="0">
                <a:solidFill>
                  <a:srgbClr val="FF0000"/>
                </a:solidFill>
                <a:latin typeface="Arial" panose="020B0604020202020204" pitchFamily="34" charset="0"/>
                <a:cs typeface="Arial" panose="020B0604020202020204" pitchFamily="34" charset="0"/>
              </a:rPr>
              <a:t>at noon ET</a:t>
            </a:r>
            <a:endParaRPr lang="en-US" sz="3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9722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Map plu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FE43BE-BC88-4058-8822-6E4CA5655D1C}"/>
              </a:ext>
            </a:extLst>
          </p:cNvPr>
          <p:cNvSpPr>
            <a:spLocks noGrp="1"/>
          </p:cNvSpPr>
          <p:nvPr>
            <p:ph type="title"/>
          </p:nvPr>
        </p:nvSpPr>
        <p:spPr>
          <a:xfrm>
            <a:off x="231005" y="365127"/>
            <a:ext cx="11665819" cy="478022"/>
          </a:xfrm>
          <a:prstGeom prst="rect">
            <a:avLst/>
          </a:prstGeom>
        </p:spPr>
        <p:txBody>
          <a:bodyPr/>
          <a:lstStyle>
            <a:lvl1pPr>
              <a:defRPr sz="3200" b="1" baseline="0">
                <a:latin typeface="+mj-lt"/>
                <a:cs typeface="Arial" panose="020B0604020202020204" pitchFamily="34" charset="0"/>
              </a:defRPr>
            </a:lvl1pPr>
          </a:lstStyle>
          <a:p>
            <a:r>
              <a:rPr lang="en-US" dirty="0" smtClean="0"/>
              <a:t>Click </a:t>
            </a:r>
            <a:r>
              <a:rPr lang="en-US" dirty="0"/>
              <a:t>to edit Master title style</a:t>
            </a:r>
          </a:p>
        </p:txBody>
      </p:sp>
      <p:sp>
        <p:nvSpPr>
          <p:cNvPr id="3" name="Text Placeholder 2">
            <a:extLst>
              <a:ext uri="{FF2B5EF4-FFF2-40B4-BE49-F238E27FC236}">
                <a16:creationId xmlns:a16="http://schemas.microsoft.com/office/drawing/2014/main" xmlns="" id="{9653E4D2-DCF2-4164-9BAE-EBB9C322EA46}"/>
              </a:ext>
            </a:extLst>
          </p:cNvPr>
          <p:cNvSpPr>
            <a:spLocks noGrp="1"/>
          </p:cNvSpPr>
          <p:nvPr>
            <p:ph type="body" idx="1" hasCustomPrompt="1"/>
          </p:nvPr>
        </p:nvSpPr>
        <p:spPr>
          <a:xfrm>
            <a:off x="231006" y="957029"/>
            <a:ext cx="7036068" cy="446322"/>
          </a:xfrm>
          <a:prstGeom prst="rect">
            <a:avLst/>
          </a:prstGeom>
        </p:spPr>
        <p:txBody>
          <a:bodyPr anchor="b"/>
          <a:lstStyle>
            <a:lvl1pPr marL="0" indent="0">
              <a:buNone/>
              <a:defRPr sz="2200" b="1">
                <a:latin typeface="+mj-lt"/>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a:t>
            </a:r>
            <a:r>
              <a:rPr lang="en-US" dirty="0" smtClean="0"/>
              <a:t>styles</a:t>
            </a:r>
            <a:endParaRPr lang="en-US" dirty="0"/>
          </a:p>
        </p:txBody>
      </p:sp>
      <p:sp>
        <p:nvSpPr>
          <p:cNvPr id="4" name="Content Placeholder 3">
            <a:extLst>
              <a:ext uri="{FF2B5EF4-FFF2-40B4-BE49-F238E27FC236}">
                <a16:creationId xmlns:a16="http://schemas.microsoft.com/office/drawing/2014/main" xmlns="" id="{5DD253B1-68FA-467F-B08E-FD6DC2E4F8CE}"/>
              </a:ext>
            </a:extLst>
          </p:cNvPr>
          <p:cNvSpPr>
            <a:spLocks noGrp="1"/>
          </p:cNvSpPr>
          <p:nvPr>
            <p:ph sz="half" idx="2"/>
          </p:nvPr>
        </p:nvSpPr>
        <p:spPr>
          <a:xfrm>
            <a:off x="231005" y="1517232"/>
            <a:ext cx="8354855" cy="492207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xmlns="" id="{7BB85929-26FD-4B65-BA05-D2A88ED65C98}"/>
              </a:ext>
            </a:extLst>
          </p:cNvPr>
          <p:cNvSpPr>
            <a:spLocks noGrp="1"/>
          </p:cNvSpPr>
          <p:nvPr>
            <p:ph type="body" sz="quarter" idx="3" hasCustomPrompt="1"/>
          </p:nvPr>
        </p:nvSpPr>
        <p:spPr>
          <a:xfrm>
            <a:off x="7379368" y="957029"/>
            <a:ext cx="4517455" cy="466097"/>
          </a:xfrm>
          <a:prstGeom prst="rect">
            <a:avLst/>
          </a:prstGeom>
        </p:spPr>
        <p:txBody>
          <a:bodyPr anchor="b"/>
          <a:lstStyle>
            <a:lvl1pPr marL="0" indent="0">
              <a:buNone/>
              <a:defRPr sz="2200" b="1" baseline="0">
                <a:latin typeface="+mj-lt"/>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a:t>
            </a:r>
            <a:r>
              <a:rPr lang="en-US" dirty="0" smtClean="0"/>
              <a:t>styles</a:t>
            </a:r>
            <a:endParaRPr lang="en-US" dirty="0"/>
          </a:p>
        </p:txBody>
      </p:sp>
      <p:sp>
        <p:nvSpPr>
          <p:cNvPr id="6" name="Content Placeholder 5">
            <a:extLst>
              <a:ext uri="{FF2B5EF4-FFF2-40B4-BE49-F238E27FC236}">
                <a16:creationId xmlns:a16="http://schemas.microsoft.com/office/drawing/2014/main" xmlns="" id="{6E9CD863-442F-46A3-9F2F-C7E8648ADCAE}"/>
              </a:ext>
            </a:extLst>
          </p:cNvPr>
          <p:cNvSpPr>
            <a:spLocks noGrp="1"/>
          </p:cNvSpPr>
          <p:nvPr>
            <p:ph sz="quarter" idx="4"/>
          </p:nvPr>
        </p:nvSpPr>
        <p:spPr>
          <a:xfrm>
            <a:off x="7379369" y="1517232"/>
            <a:ext cx="4517455" cy="4732113"/>
          </a:xfrm>
          <a:prstGeom prst="rect">
            <a:avLst/>
          </a:prstGeom>
        </p:spPr>
        <p:txBody>
          <a:bodyPr/>
          <a:lstStyle>
            <a:lvl1pPr marL="0" indent="0">
              <a:buNone/>
              <a:defRPr>
                <a:latin typeface="Arial" panose="020B0604020202020204" pitchFamily="34" charset="0"/>
                <a:cs typeface="Arial" panose="020B0604020202020204" pitchFamily="34" charset="0"/>
              </a:defRPr>
            </a:lvl1pPr>
            <a:lvl2pPr algn="r">
              <a:defRPr>
                <a:latin typeface="Arial" panose="020B0604020202020204" pitchFamily="34" charset="0"/>
                <a:cs typeface="Arial" panose="020B0604020202020204" pitchFamily="34" charset="0"/>
              </a:defRPr>
            </a:lvl2pPr>
            <a:lvl3pPr algn="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endParaRPr lang="en-US" dirty="0"/>
          </a:p>
        </p:txBody>
      </p:sp>
      <p:sp>
        <p:nvSpPr>
          <p:cNvPr id="10" name="Slide Number Placeholder 5">
            <a:extLst>
              <a:ext uri="{FF2B5EF4-FFF2-40B4-BE49-F238E27FC236}">
                <a16:creationId xmlns:a16="http://schemas.microsoft.com/office/drawing/2014/main" xmlns="" id="{1A0C054D-8534-42BF-803C-A22EDB83F06B}"/>
              </a:ext>
            </a:extLst>
          </p:cNvPr>
          <p:cNvSpPr>
            <a:spLocks noGrp="1"/>
          </p:cNvSpPr>
          <p:nvPr>
            <p:ph type="sldNum" sz="quarter" idx="10"/>
          </p:nvPr>
        </p:nvSpPr>
        <p:spPr>
          <a:xfrm>
            <a:off x="9349905" y="6249344"/>
            <a:ext cx="27432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08B1EFE8-A2EC-4AF9-B0EC-DE5C4DA80949}" type="slidenum">
              <a:rPr lang="en-US" smtClean="0"/>
              <a:pPr/>
              <a:t>‹#›</a:t>
            </a:fld>
            <a:endParaRPr lang="en-US" dirty="0"/>
          </a:p>
        </p:txBody>
      </p:sp>
    </p:spTree>
    <p:extLst>
      <p:ext uri="{BB962C8B-B14F-4D97-AF65-F5344CB8AC3E}">
        <p14:creationId xmlns:p14="http://schemas.microsoft.com/office/powerpoint/2010/main" val="241572255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xmlns="" id="{1C1F2555-DEBD-4440-9C01-5841861042B2}"/>
              </a:ext>
            </a:extLst>
          </p:cNvPr>
          <p:cNvSpPr>
            <a:spLocks noGrp="1"/>
          </p:cNvSpPr>
          <p:nvPr>
            <p:ph type="sldNum" sz="quarter" idx="4"/>
          </p:nvPr>
        </p:nvSpPr>
        <p:spPr>
          <a:xfrm>
            <a:off x="9349905" y="6249344"/>
            <a:ext cx="27432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DD95F43D-C05A-43B1-8627-AAB33B48D7D0}" type="slidenum">
              <a:rPr lang="en-US" smtClean="0"/>
              <a:pPr/>
              <a:t>‹#›</a:t>
            </a:fld>
            <a:endParaRPr lang="en-US" dirty="0"/>
          </a:p>
        </p:txBody>
      </p:sp>
    </p:spTree>
    <p:extLst>
      <p:ext uri="{BB962C8B-B14F-4D97-AF65-F5344CB8AC3E}">
        <p14:creationId xmlns:p14="http://schemas.microsoft.com/office/powerpoint/2010/main" val="2829285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0322B4-2688-4464-9B90-A03F746AA528}"/>
              </a:ext>
            </a:extLst>
          </p:cNvPr>
          <p:cNvSpPr>
            <a:spLocks noGrp="1"/>
          </p:cNvSpPr>
          <p:nvPr>
            <p:ph type="title"/>
          </p:nvPr>
        </p:nvSpPr>
        <p:spPr>
          <a:xfrm>
            <a:off x="839788" y="457200"/>
            <a:ext cx="3932237" cy="1600200"/>
          </a:xfrm>
          <a:prstGeom prst="rect">
            <a:avLst/>
          </a:prstGeom>
        </p:spPr>
        <p:txBody>
          <a:bodyPr anchor="b"/>
          <a:lstStyle>
            <a:lvl1pPr>
              <a:defRPr sz="3200" b="1">
                <a:latin typeface="+mj-lt"/>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xmlns="" id="{AA002562-0870-41EA-BB88-D648A40DC11D}"/>
              </a:ext>
            </a:extLst>
          </p:cNvPr>
          <p:cNvSpPr>
            <a:spLocks noGrp="1"/>
          </p:cNvSpPr>
          <p:nvPr>
            <p:ph idx="1"/>
          </p:nvPr>
        </p:nvSpPr>
        <p:spPr>
          <a:xfrm>
            <a:off x="5183188" y="987425"/>
            <a:ext cx="6172200" cy="4873625"/>
          </a:xfrm>
          <a:prstGeom prst="rect">
            <a:avLst/>
          </a:prstGeo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xmlns="" id="{5F1F079F-A2CA-49B7-9B51-DDF724837C3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Slide Number Placeholder 5">
            <a:extLst>
              <a:ext uri="{FF2B5EF4-FFF2-40B4-BE49-F238E27FC236}">
                <a16:creationId xmlns:a16="http://schemas.microsoft.com/office/drawing/2014/main" xmlns="" id="{51270B2B-FEA2-49D3-9BB3-236849F4E45A}"/>
              </a:ext>
            </a:extLst>
          </p:cNvPr>
          <p:cNvSpPr>
            <a:spLocks noGrp="1"/>
          </p:cNvSpPr>
          <p:nvPr>
            <p:ph type="sldNum" sz="quarter" idx="4"/>
          </p:nvPr>
        </p:nvSpPr>
        <p:spPr>
          <a:xfrm>
            <a:off x="9349905" y="6249344"/>
            <a:ext cx="27432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4F504EAA-F366-40F1-958D-9DC321AEA4D8}" type="slidenum">
              <a:rPr lang="en-US" smtClean="0"/>
              <a:pPr/>
              <a:t>‹#›</a:t>
            </a:fld>
            <a:endParaRPr lang="en-US" dirty="0"/>
          </a:p>
        </p:txBody>
      </p:sp>
    </p:spTree>
    <p:extLst>
      <p:ext uri="{BB962C8B-B14F-4D97-AF65-F5344CB8AC3E}">
        <p14:creationId xmlns:p14="http://schemas.microsoft.com/office/powerpoint/2010/main" val="384448638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8C2A0F-526C-41BD-9049-E117874003F7}"/>
              </a:ext>
            </a:extLst>
          </p:cNvPr>
          <p:cNvSpPr>
            <a:spLocks noGrp="1"/>
          </p:cNvSpPr>
          <p:nvPr>
            <p:ph type="title"/>
          </p:nvPr>
        </p:nvSpPr>
        <p:spPr>
          <a:xfrm>
            <a:off x="839788" y="457200"/>
            <a:ext cx="3932237" cy="1600200"/>
          </a:xfrm>
          <a:prstGeom prst="rect">
            <a:avLst/>
          </a:prstGeom>
        </p:spPr>
        <p:txBody>
          <a:bodyPr anchor="b"/>
          <a:lstStyle>
            <a:lvl1pPr>
              <a:defRPr sz="3200" b="1">
                <a:latin typeface="+mj-lt"/>
                <a:cs typeface="Arial"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xmlns="" id="{79C5675A-2B58-4F48-9AA5-AF1B28F2D9E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F7AEEA3-5F5E-45D2-ABC5-F9C1E611870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Slide Number Placeholder 5">
            <a:extLst>
              <a:ext uri="{FF2B5EF4-FFF2-40B4-BE49-F238E27FC236}">
                <a16:creationId xmlns:a16="http://schemas.microsoft.com/office/drawing/2014/main" xmlns="" id="{6F63A4F4-32FB-47FF-BAF4-B8156BCA4A8E}"/>
              </a:ext>
            </a:extLst>
          </p:cNvPr>
          <p:cNvSpPr>
            <a:spLocks noGrp="1"/>
          </p:cNvSpPr>
          <p:nvPr>
            <p:ph type="sldNum" sz="quarter" idx="4"/>
          </p:nvPr>
        </p:nvSpPr>
        <p:spPr>
          <a:xfrm>
            <a:off x="9349905" y="6249344"/>
            <a:ext cx="27432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4FBF6929-FE95-4288-ABA8-61A3FFEA5668}" type="slidenum">
              <a:rPr lang="en-US" smtClean="0"/>
              <a:pPr/>
              <a:t>‹#›</a:t>
            </a:fld>
            <a:endParaRPr lang="en-US" dirty="0"/>
          </a:p>
        </p:txBody>
      </p:sp>
    </p:spTree>
    <p:extLst>
      <p:ext uri="{BB962C8B-B14F-4D97-AF65-F5344CB8AC3E}">
        <p14:creationId xmlns:p14="http://schemas.microsoft.com/office/powerpoint/2010/main" val="3529643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502734D8-EC4D-441A-9660-D5C54A1F5BA1}"/>
              </a:ext>
            </a:extLst>
          </p:cNvPr>
          <p:cNvSpPr>
            <a:spLocks/>
          </p:cNvSpPr>
          <p:nvPr userDrawn="1"/>
        </p:nvSpPr>
        <p:spPr>
          <a:xfrm>
            <a:off x="646178" y="2120253"/>
            <a:ext cx="11555060" cy="45719"/>
          </a:xfrm>
          <a:prstGeom prst="rect">
            <a:avLst/>
          </a:prstGeom>
          <a:solidFill>
            <a:srgbClr val="056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 Placeholder 10">
            <a:extLst>
              <a:ext uri="{FF2B5EF4-FFF2-40B4-BE49-F238E27FC236}">
                <a16:creationId xmlns:a16="http://schemas.microsoft.com/office/drawing/2014/main" xmlns="" id="{CDD54C8E-C941-471A-8F6A-3D8908080A1F}"/>
              </a:ext>
            </a:extLst>
          </p:cNvPr>
          <p:cNvSpPr>
            <a:spLocks noGrp="1"/>
          </p:cNvSpPr>
          <p:nvPr>
            <p:ph type="body" sz="quarter" idx="10" hasCustomPrompt="1"/>
          </p:nvPr>
        </p:nvSpPr>
        <p:spPr>
          <a:xfrm>
            <a:off x="646115" y="1166813"/>
            <a:ext cx="11368087" cy="862012"/>
          </a:xfrm>
          <a:prstGeom prst="rect">
            <a:avLst/>
          </a:prstGeom>
        </p:spPr>
        <p:txBody>
          <a:bodyPr/>
          <a:lstStyle>
            <a:lvl1pPr marL="0" indent="0">
              <a:buNone/>
              <a:defRPr sz="6000" b="0">
                <a:solidFill>
                  <a:srgbClr val="427562"/>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stStyle>
          <a:p>
            <a:pPr lvl="0"/>
            <a:r>
              <a:rPr lang="en-US" dirty="0"/>
              <a:t>Section Title</a:t>
            </a:r>
          </a:p>
          <a:p>
            <a:pPr lvl="1"/>
            <a:endParaRPr lang="en-US" dirty="0"/>
          </a:p>
        </p:txBody>
      </p:sp>
      <p:sp>
        <p:nvSpPr>
          <p:cNvPr id="3" name="Text Placeholder 2"/>
          <p:cNvSpPr>
            <a:spLocks noGrp="1"/>
          </p:cNvSpPr>
          <p:nvPr>
            <p:ph type="body" sz="quarter" idx="11" hasCustomPrompt="1"/>
          </p:nvPr>
        </p:nvSpPr>
        <p:spPr>
          <a:xfrm>
            <a:off x="996950" y="2487613"/>
            <a:ext cx="4860925" cy="1722437"/>
          </a:xfrm>
          <a:prstGeom prst="rect">
            <a:avLst/>
          </a:prstGeom>
        </p:spPr>
        <p:txBody>
          <a:bodyPr/>
          <a:lstStyle>
            <a:lvl1pPr>
              <a:defRPr>
                <a:latin typeface="Arial" panose="020B0604020202020204" pitchFamily="34" charset="0"/>
                <a:cs typeface="Arial" panose="020B0604020202020204" pitchFamily="34" charset="0"/>
              </a:defRPr>
            </a:lvl1pPr>
          </a:lstStyle>
          <a:p>
            <a:pPr lvl="0"/>
            <a:r>
              <a:rPr lang="en-US" dirty="0"/>
              <a:t>Topics</a:t>
            </a:r>
          </a:p>
        </p:txBody>
      </p:sp>
    </p:spTree>
    <p:extLst>
      <p:ext uri="{BB962C8B-B14F-4D97-AF65-F5344CB8AC3E}">
        <p14:creationId xmlns:p14="http://schemas.microsoft.com/office/powerpoint/2010/main" val="1173740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502734D8-EC4D-441A-9660-D5C54A1F5BA1}"/>
              </a:ext>
            </a:extLst>
          </p:cNvPr>
          <p:cNvSpPr>
            <a:spLocks/>
          </p:cNvSpPr>
          <p:nvPr userDrawn="1"/>
        </p:nvSpPr>
        <p:spPr>
          <a:xfrm>
            <a:off x="646178" y="2120253"/>
            <a:ext cx="11555060" cy="45719"/>
          </a:xfrm>
          <a:prstGeom prst="rect">
            <a:avLst/>
          </a:prstGeom>
          <a:solidFill>
            <a:srgbClr val="056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 Placeholder 10">
            <a:extLst>
              <a:ext uri="{FF2B5EF4-FFF2-40B4-BE49-F238E27FC236}">
                <a16:creationId xmlns:a16="http://schemas.microsoft.com/office/drawing/2014/main" xmlns="" id="{CDD54C8E-C941-471A-8F6A-3D8908080A1F}"/>
              </a:ext>
            </a:extLst>
          </p:cNvPr>
          <p:cNvSpPr>
            <a:spLocks noGrp="1"/>
          </p:cNvSpPr>
          <p:nvPr>
            <p:ph type="body" sz="quarter" idx="10" hasCustomPrompt="1"/>
          </p:nvPr>
        </p:nvSpPr>
        <p:spPr>
          <a:xfrm>
            <a:off x="646115" y="1166813"/>
            <a:ext cx="11368087" cy="862012"/>
          </a:xfrm>
          <a:prstGeom prst="rect">
            <a:avLst/>
          </a:prstGeom>
        </p:spPr>
        <p:txBody>
          <a:bodyPr/>
          <a:lstStyle>
            <a:lvl1pPr marL="0" indent="0">
              <a:buNone/>
              <a:defRPr sz="6000" b="0">
                <a:solidFill>
                  <a:srgbClr val="427562"/>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stStyle>
          <a:p>
            <a:pPr lvl="0"/>
            <a:r>
              <a:rPr lang="en-US" dirty="0"/>
              <a:t>Section Title</a:t>
            </a:r>
          </a:p>
          <a:p>
            <a:pPr lvl="1"/>
            <a:endParaRPr lang="en-US" dirty="0"/>
          </a:p>
        </p:txBody>
      </p:sp>
      <p:sp>
        <p:nvSpPr>
          <p:cNvPr id="3" name="Text Placeholder 2"/>
          <p:cNvSpPr>
            <a:spLocks noGrp="1"/>
          </p:cNvSpPr>
          <p:nvPr>
            <p:ph type="body" sz="quarter" idx="11" hasCustomPrompt="1"/>
          </p:nvPr>
        </p:nvSpPr>
        <p:spPr>
          <a:xfrm>
            <a:off x="996950" y="2487613"/>
            <a:ext cx="4860925" cy="1722437"/>
          </a:xfrm>
          <a:prstGeom prst="rect">
            <a:avLst/>
          </a:prstGeom>
        </p:spPr>
        <p:txBody>
          <a:bodyPr/>
          <a:lstStyle>
            <a:lvl1pPr>
              <a:defRPr>
                <a:latin typeface="Arial" panose="020B0604020202020204" pitchFamily="34" charset="0"/>
                <a:cs typeface="Arial" panose="020B0604020202020204" pitchFamily="34" charset="0"/>
              </a:defRPr>
            </a:lvl1pPr>
          </a:lstStyle>
          <a:p>
            <a:pPr lvl="0"/>
            <a:r>
              <a:rPr lang="en-US" dirty="0"/>
              <a:t>Topics</a:t>
            </a:r>
          </a:p>
        </p:txBody>
      </p:sp>
    </p:spTree>
    <p:extLst>
      <p:ext uri="{BB962C8B-B14F-4D97-AF65-F5344CB8AC3E}">
        <p14:creationId xmlns:p14="http://schemas.microsoft.com/office/powerpoint/2010/main" val="1493389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DD77C0-4E34-47B3-8606-59EC4EAD0ED0}"/>
              </a:ext>
            </a:extLst>
          </p:cNvPr>
          <p:cNvSpPr>
            <a:spLocks noGrp="1"/>
          </p:cNvSpPr>
          <p:nvPr>
            <p:ph type="title"/>
          </p:nvPr>
        </p:nvSpPr>
        <p:spPr>
          <a:xfrm>
            <a:off x="838200" y="365125"/>
            <a:ext cx="10515600" cy="1325563"/>
          </a:xfrm>
          <a:prstGeom prst="rect">
            <a:avLst/>
          </a:prstGeom>
        </p:spPr>
        <p:txBody>
          <a:bodyPr/>
          <a:lstStyle>
            <a:lvl1pPr>
              <a:defRPr sz="3200" b="1">
                <a:latin typeface="Arial Narrow" panose="020B060602020203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xmlns="" id="{E6F6BEF5-70DF-4B82-AD58-D14A3BB06EF5}"/>
              </a:ext>
            </a:extLst>
          </p:cNvPr>
          <p:cNvSpPr>
            <a:spLocks noGrp="1"/>
          </p:cNvSpPr>
          <p:nvPr>
            <p:ph idx="1"/>
          </p:nvPr>
        </p:nvSpPr>
        <p:spPr>
          <a:xfrm>
            <a:off x="838200" y="1825625"/>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xmlns="" id="{00F55BF6-B7C0-4378-AA4A-92C8E137CCC5}"/>
              </a:ext>
            </a:extLst>
          </p:cNvPr>
          <p:cNvSpPr>
            <a:spLocks noGrp="1"/>
          </p:cNvSpPr>
          <p:nvPr>
            <p:ph type="sldNum" sz="quarter" idx="4"/>
          </p:nvPr>
        </p:nvSpPr>
        <p:spPr>
          <a:xfrm>
            <a:off x="9349905" y="6249344"/>
            <a:ext cx="27432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43835934-7406-4918-9312-CEAF894A9188}" type="slidenum">
              <a:rPr lang="en-US" smtClean="0"/>
              <a:pPr/>
              <a:t>‹#›</a:t>
            </a:fld>
            <a:endParaRPr lang="en-US" dirty="0"/>
          </a:p>
        </p:txBody>
      </p:sp>
    </p:spTree>
    <p:extLst>
      <p:ext uri="{BB962C8B-B14F-4D97-AF65-F5344CB8AC3E}">
        <p14:creationId xmlns:p14="http://schemas.microsoft.com/office/powerpoint/2010/main" val="321328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85B63A-D4DC-4224-B987-0C5A2DFFE201}"/>
              </a:ext>
            </a:extLst>
          </p:cNvPr>
          <p:cNvSpPr>
            <a:spLocks noGrp="1"/>
          </p:cNvSpPr>
          <p:nvPr>
            <p:ph type="title"/>
          </p:nvPr>
        </p:nvSpPr>
        <p:spPr>
          <a:xfrm>
            <a:off x="838200" y="365125"/>
            <a:ext cx="10515600" cy="1325563"/>
          </a:xfrm>
          <a:prstGeom prst="rect">
            <a:avLst/>
          </a:prstGeom>
        </p:spPr>
        <p:txBody>
          <a:bodyPr/>
          <a:lstStyle>
            <a:lvl1pPr>
              <a:defRPr sz="3200" b="1">
                <a:latin typeface="Arial Narrow" panose="020B060602020203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xmlns="" id="{0F809E6D-A632-43FC-AF30-D887A76BBEA6}"/>
              </a:ext>
            </a:extLst>
          </p:cNvPr>
          <p:cNvSpPr>
            <a:spLocks noGrp="1"/>
          </p:cNvSpPr>
          <p:nvPr>
            <p:ph sz="half" idx="1"/>
          </p:nvPr>
        </p:nvSpPr>
        <p:spPr>
          <a:xfrm>
            <a:off x="838200" y="1825625"/>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xmlns="" id="{5D8CADBF-1179-4EF1-8971-88F912AFD0FB}"/>
              </a:ext>
            </a:extLst>
          </p:cNvPr>
          <p:cNvSpPr>
            <a:spLocks noGrp="1"/>
          </p:cNvSpPr>
          <p:nvPr>
            <p:ph sz="half" idx="2"/>
          </p:nvPr>
        </p:nvSpPr>
        <p:spPr>
          <a:xfrm>
            <a:off x="6172200" y="1825625"/>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xmlns="" id="{FE4E525D-7929-4BC7-8955-29EB94133E40}"/>
              </a:ext>
            </a:extLst>
          </p:cNvPr>
          <p:cNvSpPr>
            <a:spLocks noGrp="1"/>
          </p:cNvSpPr>
          <p:nvPr>
            <p:ph type="sldNum" sz="quarter" idx="4"/>
          </p:nvPr>
        </p:nvSpPr>
        <p:spPr>
          <a:xfrm>
            <a:off x="9349905" y="6249344"/>
            <a:ext cx="27432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34951298-165D-4834-9795-A6EDCEB91DD4}" type="slidenum">
              <a:rPr lang="en-US" smtClean="0"/>
              <a:pPr/>
              <a:t>‹#›</a:t>
            </a:fld>
            <a:endParaRPr lang="en-US" dirty="0"/>
          </a:p>
        </p:txBody>
      </p:sp>
    </p:spTree>
    <p:extLst>
      <p:ext uri="{BB962C8B-B14F-4D97-AF65-F5344CB8AC3E}">
        <p14:creationId xmlns:p14="http://schemas.microsoft.com/office/powerpoint/2010/main" val="2369107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7B83C8-31F1-4FAF-BC68-C0729C72F5C7}"/>
              </a:ext>
            </a:extLst>
          </p:cNvPr>
          <p:cNvSpPr>
            <a:spLocks noGrp="1"/>
          </p:cNvSpPr>
          <p:nvPr>
            <p:ph type="ctrTitle"/>
          </p:nvPr>
        </p:nvSpPr>
        <p:spPr>
          <a:xfrm>
            <a:off x="1524000" y="1122363"/>
            <a:ext cx="9144000" cy="2387600"/>
          </a:xfrm>
          <a:prstGeom prst="rect">
            <a:avLst/>
          </a:prstGeom>
        </p:spPr>
        <p:txBody>
          <a:bodyPr anchor="b"/>
          <a:lstStyle>
            <a:lvl1pPr algn="ctr">
              <a:defRPr sz="360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xmlns="" id="{1BA6D746-8846-44B8-BFF7-0D6993A86DC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xmlns="" id="{698D68A2-343A-47E8-8D61-3CF5E645E93F}"/>
              </a:ext>
            </a:extLst>
          </p:cNvPr>
          <p:cNvSpPr>
            <a:spLocks noGrp="1"/>
          </p:cNvSpPr>
          <p:nvPr>
            <p:ph type="sldNum" sz="quarter" idx="4"/>
          </p:nvPr>
        </p:nvSpPr>
        <p:spPr>
          <a:xfrm>
            <a:off x="9349905" y="6249344"/>
            <a:ext cx="27432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78513864-4D2B-4325-BD4A-342E738E2EE6}" type="slidenum">
              <a:rPr lang="en-US" smtClean="0"/>
              <a:pPr/>
              <a:t>‹#›</a:t>
            </a:fld>
            <a:endParaRPr lang="en-US" dirty="0"/>
          </a:p>
        </p:txBody>
      </p:sp>
    </p:spTree>
    <p:extLst>
      <p:ext uri="{BB962C8B-B14F-4D97-AF65-F5344CB8AC3E}">
        <p14:creationId xmlns:p14="http://schemas.microsoft.com/office/powerpoint/2010/main" val="121368577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DD77C0-4E34-47B3-8606-59EC4EAD0ED0}"/>
              </a:ext>
            </a:extLst>
          </p:cNvPr>
          <p:cNvSpPr>
            <a:spLocks noGrp="1"/>
          </p:cNvSpPr>
          <p:nvPr>
            <p:ph type="title"/>
          </p:nvPr>
        </p:nvSpPr>
        <p:spPr>
          <a:xfrm>
            <a:off x="838200" y="365125"/>
            <a:ext cx="10515600" cy="1325563"/>
          </a:xfrm>
          <a:prstGeom prst="rect">
            <a:avLst/>
          </a:prstGeom>
        </p:spPr>
        <p:txBody>
          <a:bodyPr/>
          <a:lstStyle>
            <a:lvl1pPr>
              <a:defRPr sz="3200" b="1">
                <a:latin typeface="Arial Narrow" panose="020B060602020203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xmlns="" id="{E6F6BEF5-70DF-4B82-AD58-D14A3BB06EF5}"/>
              </a:ext>
            </a:extLst>
          </p:cNvPr>
          <p:cNvSpPr>
            <a:spLocks noGrp="1"/>
          </p:cNvSpPr>
          <p:nvPr>
            <p:ph idx="1"/>
          </p:nvPr>
        </p:nvSpPr>
        <p:spPr>
          <a:xfrm>
            <a:off x="838200" y="1825625"/>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xmlns="" id="{00F55BF6-B7C0-4378-AA4A-92C8E137CCC5}"/>
              </a:ext>
            </a:extLst>
          </p:cNvPr>
          <p:cNvSpPr>
            <a:spLocks noGrp="1"/>
          </p:cNvSpPr>
          <p:nvPr>
            <p:ph type="sldNum" sz="quarter" idx="4"/>
          </p:nvPr>
        </p:nvSpPr>
        <p:spPr>
          <a:xfrm>
            <a:off x="9349905" y="6249344"/>
            <a:ext cx="27432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43835934-7406-4918-9312-CEAF894A9188}" type="slidenum">
              <a:rPr lang="en-US" smtClean="0"/>
              <a:pPr/>
              <a:t>‹#›</a:t>
            </a:fld>
            <a:endParaRPr lang="en-US" dirty="0"/>
          </a:p>
        </p:txBody>
      </p:sp>
    </p:spTree>
    <p:extLst>
      <p:ext uri="{BB962C8B-B14F-4D97-AF65-F5344CB8AC3E}">
        <p14:creationId xmlns:p14="http://schemas.microsoft.com/office/powerpoint/2010/main" val="110165535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C69642-665E-4FC3-94AF-86A5B09C500C}"/>
              </a:ext>
            </a:extLst>
          </p:cNvPr>
          <p:cNvSpPr>
            <a:spLocks noGrp="1"/>
          </p:cNvSpPr>
          <p:nvPr>
            <p:ph type="title"/>
          </p:nvPr>
        </p:nvSpPr>
        <p:spPr>
          <a:xfrm>
            <a:off x="831850" y="1709738"/>
            <a:ext cx="10515600" cy="2852737"/>
          </a:xfrm>
          <a:prstGeom prst="rect">
            <a:avLst/>
          </a:prstGeom>
        </p:spPr>
        <p:txBody>
          <a:bodyPr anchor="b"/>
          <a:lstStyle>
            <a:lvl1pPr>
              <a:defRPr sz="600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xmlns="" id="{813CBF0D-55F7-4A20-9D6E-DF691CACDD8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7" name="Slide Number Placeholder 5">
            <a:extLst>
              <a:ext uri="{FF2B5EF4-FFF2-40B4-BE49-F238E27FC236}">
                <a16:creationId xmlns:a16="http://schemas.microsoft.com/office/drawing/2014/main" xmlns="" id="{E7A1B715-AE0B-4047-BD51-452BD279CD13}"/>
              </a:ext>
            </a:extLst>
          </p:cNvPr>
          <p:cNvSpPr>
            <a:spLocks noGrp="1"/>
          </p:cNvSpPr>
          <p:nvPr>
            <p:ph type="sldNum" sz="quarter" idx="4"/>
          </p:nvPr>
        </p:nvSpPr>
        <p:spPr>
          <a:xfrm>
            <a:off x="9349905" y="6249344"/>
            <a:ext cx="27432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DD66C49D-3548-40DD-B531-3F309C3FC664}" type="slidenum">
              <a:rPr lang="en-US" smtClean="0"/>
              <a:pPr/>
              <a:t>‹#›</a:t>
            </a:fld>
            <a:endParaRPr lang="en-US" dirty="0"/>
          </a:p>
        </p:txBody>
      </p:sp>
    </p:spTree>
    <p:extLst>
      <p:ext uri="{BB962C8B-B14F-4D97-AF65-F5344CB8AC3E}">
        <p14:creationId xmlns:p14="http://schemas.microsoft.com/office/powerpoint/2010/main" val="359527142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85B63A-D4DC-4224-B987-0C5A2DFFE201}"/>
              </a:ext>
            </a:extLst>
          </p:cNvPr>
          <p:cNvSpPr>
            <a:spLocks noGrp="1"/>
          </p:cNvSpPr>
          <p:nvPr>
            <p:ph type="title"/>
          </p:nvPr>
        </p:nvSpPr>
        <p:spPr>
          <a:xfrm>
            <a:off x="838200" y="365125"/>
            <a:ext cx="10515600" cy="1325563"/>
          </a:xfrm>
          <a:prstGeom prst="rect">
            <a:avLst/>
          </a:prstGeom>
        </p:spPr>
        <p:txBody>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xmlns="" id="{0F809E6D-A632-43FC-AF30-D887A76BBEA6}"/>
              </a:ext>
            </a:extLst>
          </p:cNvPr>
          <p:cNvSpPr>
            <a:spLocks noGrp="1"/>
          </p:cNvSpPr>
          <p:nvPr>
            <p:ph sz="half" idx="1"/>
          </p:nvPr>
        </p:nvSpPr>
        <p:spPr>
          <a:xfrm>
            <a:off x="838200" y="1825625"/>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xmlns="" id="{5D8CADBF-1179-4EF1-8971-88F912AFD0FB}"/>
              </a:ext>
            </a:extLst>
          </p:cNvPr>
          <p:cNvSpPr>
            <a:spLocks noGrp="1"/>
          </p:cNvSpPr>
          <p:nvPr>
            <p:ph sz="half" idx="2"/>
          </p:nvPr>
        </p:nvSpPr>
        <p:spPr>
          <a:xfrm>
            <a:off x="6172200" y="1825625"/>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xmlns="" id="{FE4E525D-7929-4BC7-8955-29EB94133E40}"/>
              </a:ext>
            </a:extLst>
          </p:cNvPr>
          <p:cNvSpPr>
            <a:spLocks noGrp="1"/>
          </p:cNvSpPr>
          <p:nvPr>
            <p:ph type="sldNum" sz="quarter" idx="4"/>
          </p:nvPr>
        </p:nvSpPr>
        <p:spPr>
          <a:xfrm>
            <a:off x="9349905" y="6249344"/>
            <a:ext cx="27432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34951298-165D-4834-9795-A6EDCEB91DD4}" type="slidenum">
              <a:rPr lang="en-US" smtClean="0"/>
              <a:pPr/>
              <a:t>‹#›</a:t>
            </a:fld>
            <a:endParaRPr lang="en-US" dirty="0"/>
          </a:p>
        </p:txBody>
      </p:sp>
    </p:spTree>
    <p:extLst>
      <p:ext uri="{BB962C8B-B14F-4D97-AF65-F5344CB8AC3E}">
        <p14:creationId xmlns:p14="http://schemas.microsoft.com/office/powerpoint/2010/main" val="316202762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FE43BE-BC88-4058-8822-6E4CA5655D1C}"/>
              </a:ext>
            </a:extLst>
          </p:cNvPr>
          <p:cNvSpPr>
            <a:spLocks noGrp="1"/>
          </p:cNvSpPr>
          <p:nvPr>
            <p:ph type="title"/>
          </p:nvPr>
        </p:nvSpPr>
        <p:spPr>
          <a:xfrm>
            <a:off x="178130" y="365125"/>
            <a:ext cx="11709070" cy="656153"/>
          </a:xfrm>
          <a:prstGeom prst="rect">
            <a:avLst/>
          </a:prstGeom>
        </p:spPr>
        <p:txBody>
          <a:bodyPr/>
          <a:lstStyle>
            <a:lvl1pPr>
              <a:defRPr sz="3200" b="1">
                <a:latin typeface="+mj-lt"/>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xmlns="" id="{9653E4D2-DCF2-4164-9BAE-EBB9C322EA46}"/>
              </a:ext>
            </a:extLst>
          </p:cNvPr>
          <p:cNvSpPr>
            <a:spLocks noGrp="1"/>
          </p:cNvSpPr>
          <p:nvPr>
            <p:ph type="body" idx="1"/>
          </p:nvPr>
        </p:nvSpPr>
        <p:spPr>
          <a:xfrm>
            <a:off x="178130" y="1101838"/>
            <a:ext cx="5819445" cy="489456"/>
          </a:xfrm>
          <a:prstGeom prst="rect">
            <a:avLst/>
          </a:prstGeom>
        </p:spPr>
        <p:txBody>
          <a:bodyPr anchor="b"/>
          <a:lstStyle>
            <a:lvl1pPr marL="0" indent="0">
              <a:buNone/>
              <a:defRPr sz="2200" b="1">
                <a:latin typeface="+mj-lt"/>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xmlns="" id="{5DD253B1-68FA-467F-B08E-FD6DC2E4F8CE}"/>
              </a:ext>
            </a:extLst>
          </p:cNvPr>
          <p:cNvSpPr>
            <a:spLocks noGrp="1"/>
          </p:cNvSpPr>
          <p:nvPr>
            <p:ph sz="half" idx="2"/>
          </p:nvPr>
        </p:nvSpPr>
        <p:spPr>
          <a:xfrm>
            <a:off x="178130" y="1671854"/>
            <a:ext cx="5819445" cy="4728946"/>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xmlns="" id="{7BB85929-26FD-4B65-BA05-D2A88ED65C98}"/>
              </a:ext>
            </a:extLst>
          </p:cNvPr>
          <p:cNvSpPr>
            <a:spLocks noGrp="1"/>
          </p:cNvSpPr>
          <p:nvPr>
            <p:ph type="body" sz="quarter" idx="3"/>
          </p:nvPr>
        </p:nvSpPr>
        <p:spPr>
          <a:xfrm>
            <a:off x="6172200" y="1080959"/>
            <a:ext cx="5715000" cy="510335"/>
          </a:xfrm>
          <a:prstGeom prst="rect">
            <a:avLst/>
          </a:prstGeom>
        </p:spPr>
        <p:txBody>
          <a:bodyPr anchor="b"/>
          <a:lstStyle>
            <a:lvl1pPr marL="0" indent="0">
              <a:buNone/>
              <a:defRPr sz="2200" b="1">
                <a:latin typeface="+mj-lt"/>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xmlns="" id="{6E9CD863-442F-46A3-9F2F-C7E8648ADCAE}"/>
              </a:ext>
            </a:extLst>
          </p:cNvPr>
          <p:cNvSpPr>
            <a:spLocks noGrp="1"/>
          </p:cNvSpPr>
          <p:nvPr>
            <p:ph sz="quarter" idx="4"/>
          </p:nvPr>
        </p:nvSpPr>
        <p:spPr>
          <a:xfrm>
            <a:off x="6172200" y="1683572"/>
            <a:ext cx="5715000" cy="443222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xmlns="" id="{1A0C054D-8534-42BF-803C-A22EDB83F06B}"/>
              </a:ext>
            </a:extLst>
          </p:cNvPr>
          <p:cNvSpPr>
            <a:spLocks noGrp="1"/>
          </p:cNvSpPr>
          <p:nvPr>
            <p:ph type="sldNum" sz="quarter" idx="10"/>
          </p:nvPr>
        </p:nvSpPr>
        <p:spPr>
          <a:xfrm>
            <a:off x="9349905" y="6249344"/>
            <a:ext cx="27432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08B1EFE8-A2EC-4AF9-B0EC-DE5C4DA80949}" type="slidenum">
              <a:rPr lang="en-US" smtClean="0"/>
              <a:pPr/>
              <a:t>‹#›</a:t>
            </a:fld>
            <a:endParaRPr lang="en-US" dirty="0"/>
          </a:p>
        </p:txBody>
      </p:sp>
    </p:spTree>
    <p:extLst>
      <p:ext uri="{BB962C8B-B14F-4D97-AF65-F5344CB8AC3E}">
        <p14:creationId xmlns:p14="http://schemas.microsoft.com/office/powerpoint/2010/main" val="237865764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image" Target="../media/image3.jp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theme" Target="../theme/theme3.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2543594"/>
      </p:ext>
    </p:extLst>
  </p:cSld>
  <p:clrMap bg1="lt1" tx1="dk1" bg2="lt2" tx2="dk2" accent1="accent1" accent2="accent2" accent3="accent3" accent4="accent4" accent5="accent5" accent6="accent6" hlink="hlink" folHlink="folHlink"/>
  <p:sldLayoutIdLst>
    <p:sldLayoutId id="2147483649" r:id="rId1"/>
  </p:sldLayoutIdLst>
  <p:hf hd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854301"/>
      </p:ext>
    </p:extLst>
  </p:cSld>
  <p:clrMap bg1="lt1" tx1="dk1" bg2="lt2" tx2="dk2" accent1="accent1" accent2="accent2" accent3="accent3" accent4="accent4" accent5="accent5" accent6="accent6" hlink="hlink" folHlink="folHlink"/>
  <p:sldLayoutIdLst>
    <p:sldLayoutId id="2147483657" r:id="rId1"/>
    <p:sldLayoutId id="2147483673" r:id="rId2"/>
    <p:sldLayoutId id="2147483674" r:id="rId3"/>
  </p:sldLayoutIdLst>
  <p:hf hd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0535A39F-CBF2-4766-8907-7BE972133FB7}"/>
              </a:ext>
            </a:extLst>
          </p:cNvPr>
          <p:cNvSpPr>
            <a:spLocks noGrp="1"/>
          </p:cNvSpPr>
          <p:nvPr>
            <p:ph type="sldNum" sz="quarter" idx="4"/>
          </p:nvPr>
        </p:nvSpPr>
        <p:spPr>
          <a:xfrm>
            <a:off x="9349905" y="6249344"/>
            <a:ext cx="27432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FC9F4656-B7AD-47D6-BFD5-CF21A70EBC89}" type="slidenum">
              <a:rPr lang="en-US" smtClean="0"/>
              <a:pPr/>
              <a:t>‹#›</a:t>
            </a:fld>
            <a:endParaRPr lang="en-US" dirty="0"/>
          </a:p>
        </p:txBody>
      </p:sp>
    </p:spTree>
    <p:extLst>
      <p:ext uri="{BB962C8B-B14F-4D97-AF65-F5344CB8AC3E}">
        <p14:creationId xmlns:p14="http://schemas.microsoft.com/office/powerpoint/2010/main" val="341010135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77" r:id="rId6"/>
    <p:sldLayoutId id="2147483669" r:id="rId7"/>
    <p:sldLayoutId id="2147483670" r:id="rId8"/>
    <p:sldLayoutId id="2147483671" r:id="rId9"/>
    <p:sldLayoutId id="2147483678" r:id="rId10"/>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D037FC70-ACBB-4E9E-963D-53A1444B73AB}"/>
              </a:ext>
            </a:extLst>
          </p:cNvPr>
          <p:cNvSpPr>
            <a:spLocks noGrp="1"/>
          </p:cNvSpPr>
          <p:nvPr>
            <p:ph type="body" sz="quarter" idx="10"/>
          </p:nvPr>
        </p:nvSpPr>
        <p:spPr/>
        <p:txBody>
          <a:bodyPr/>
          <a:lstStyle/>
          <a:p>
            <a:r>
              <a:rPr lang="en-US" dirty="0" smtClean="0"/>
              <a:t>Characteristics of Socially Disadvantaged and New/Beginning Farmers </a:t>
            </a:r>
            <a:r>
              <a:rPr lang="en-US" dirty="0"/>
              <a:t>and Ranchers in the 2017 Census of </a:t>
            </a:r>
            <a:r>
              <a:rPr lang="en-US" dirty="0" smtClean="0"/>
              <a:t>Agriculture</a:t>
            </a:r>
          </a:p>
          <a:p>
            <a:r>
              <a:rPr lang="en-US" dirty="0" smtClean="0"/>
              <a:t>2020 Agricultural Outlook Forum, 2/20/2020</a:t>
            </a:r>
          </a:p>
        </p:txBody>
      </p:sp>
    </p:spTree>
    <p:extLst>
      <p:ext uri="{BB962C8B-B14F-4D97-AF65-F5344CB8AC3E}">
        <p14:creationId xmlns:p14="http://schemas.microsoft.com/office/powerpoint/2010/main" val="25587032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Number of Farms by Race and Ethnicity: Changes from 2012 to 2017</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158065350"/>
              </p:ext>
            </p:extLst>
          </p:nvPr>
        </p:nvGraphicFramePr>
        <p:xfrm>
          <a:off x="603503" y="1690686"/>
          <a:ext cx="11173968" cy="4225780"/>
        </p:xfrm>
        <a:graphic>
          <a:graphicData uri="http://schemas.openxmlformats.org/drawingml/2006/table">
            <a:tbl>
              <a:tblPr firstRow="1" bandRow="1">
                <a:tableStyleId>{5C22544A-7EE6-4342-B048-85BDC9FD1C3A}</a:tableStyleId>
              </a:tblPr>
              <a:tblGrid>
                <a:gridCol w="2793492">
                  <a:extLst>
                    <a:ext uri="{9D8B030D-6E8A-4147-A177-3AD203B41FA5}">
                      <a16:colId xmlns="" xmlns:a16="http://schemas.microsoft.com/office/drawing/2014/main" val="20000"/>
                    </a:ext>
                  </a:extLst>
                </a:gridCol>
                <a:gridCol w="2793492">
                  <a:extLst>
                    <a:ext uri="{9D8B030D-6E8A-4147-A177-3AD203B41FA5}">
                      <a16:colId xmlns="" xmlns:a16="http://schemas.microsoft.com/office/drawing/2014/main" val="20001"/>
                    </a:ext>
                  </a:extLst>
                </a:gridCol>
                <a:gridCol w="2793492">
                  <a:extLst>
                    <a:ext uri="{9D8B030D-6E8A-4147-A177-3AD203B41FA5}">
                      <a16:colId xmlns="" xmlns:a16="http://schemas.microsoft.com/office/drawing/2014/main" val="20002"/>
                    </a:ext>
                  </a:extLst>
                </a:gridCol>
                <a:gridCol w="2793492">
                  <a:extLst>
                    <a:ext uri="{9D8B030D-6E8A-4147-A177-3AD203B41FA5}">
                      <a16:colId xmlns="" xmlns:a16="http://schemas.microsoft.com/office/drawing/2014/main" val="20003"/>
                    </a:ext>
                  </a:extLst>
                </a:gridCol>
              </a:tblGrid>
              <a:tr h="4281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txBody>
                  <a:tcPr marL="91416" marR="91416" marT="45708" marB="45708"/>
                </a:tc>
                <a:tc>
                  <a:txBody>
                    <a:bodyPr/>
                    <a:lstStyle/>
                    <a:p>
                      <a:pPr algn="ctr"/>
                      <a:r>
                        <a:rPr lang="en-US" sz="1800" dirty="0" smtClean="0"/>
                        <a:t>2012</a:t>
                      </a:r>
                      <a:endParaRPr lang="en-US" sz="1800" dirty="0"/>
                    </a:p>
                  </a:txBody>
                  <a:tcPr marL="91416" marR="91416" marT="45708" marB="45708"/>
                </a:tc>
                <a:tc>
                  <a:txBody>
                    <a:bodyPr/>
                    <a:lstStyle/>
                    <a:p>
                      <a:pPr algn="ctr"/>
                      <a:r>
                        <a:rPr lang="en-US" sz="1800" dirty="0" smtClean="0"/>
                        <a:t>2017</a:t>
                      </a:r>
                      <a:endParaRPr lang="en-US" sz="1800" dirty="0"/>
                    </a:p>
                  </a:txBody>
                  <a:tcPr marL="91416" marR="91416" marT="45708" marB="45708"/>
                </a:tc>
                <a:tc>
                  <a:txBody>
                    <a:bodyPr/>
                    <a:lstStyle/>
                    <a:p>
                      <a:pPr algn="ctr"/>
                      <a:r>
                        <a:rPr lang="en-US" sz="1800" dirty="0" smtClean="0"/>
                        <a:t>%</a:t>
                      </a:r>
                      <a:r>
                        <a:rPr lang="en-US" sz="1800" baseline="0" dirty="0" smtClean="0"/>
                        <a:t> change</a:t>
                      </a:r>
                      <a:endParaRPr lang="en-US" sz="1800" dirty="0"/>
                    </a:p>
                  </a:txBody>
                  <a:tcPr marL="91416" marR="91416" marT="45708" marB="45708"/>
                </a:tc>
                <a:extLst>
                  <a:ext uri="{0D108BD9-81ED-4DB2-BD59-A6C34878D82A}">
                    <a16:rowId xmlns="" xmlns:a16="http://schemas.microsoft.com/office/drawing/2014/main" val="10000"/>
                  </a:ext>
                </a:extLst>
              </a:tr>
              <a:tr h="428132">
                <a:tc>
                  <a:txBody>
                    <a:bodyPr/>
                    <a:lstStyle/>
                    <a:p>
                      <a:pPr algn="l"/>
                      <a:r>
                        <a:rPr lang="en-US" dirty="0" smtClean="0">
                          <a:latin typeface="Arial" panose="020B0604020202020204" pitchFamily="34" charset="0"/>
                          <a:cs typeface="Arial" panose="020B0604020202020204" pitchFamily="34" charset="0"/>
                        </a:rPr>
                        <a:t>All farms</a:t>
                      </a:r>
                      <a:endParaRPr lang="en-US" dirty="0">
                        <a:latin typeface="Arial" panose="020B0604020202020204" pitchFamily="34" charset="0"/>
                        <a:cs typeface="Arial" panose="020B0604020202020204" pitchFamily="34" charset="0"/>
                      </a:endParaRPr>
                    </a:p>
                  </a:txBody>
                  <a:tcPr anchor="b"/>
                </a:tc>
                <a:tc>
                  <a:txBody>
                    <a:bodyPr/>
                    <a:lstStyle/>
                    <a:p>
                      <a:pPr algn="r"/>
                      <a:r>
                        <a:rPr lang="en-US" sz="1800" dirty="0" smtClean="0">
                          <a:latin typeface="+mn-lt"/>
                        </a:rPr>
                        <a:t>2,109,303</a:t>
                      </a:r>
                      <a:endParaRPr lang="en-US" sz="1800" dirty="0">
                        <a:latin typeface="+mn-lt"/>
                      </a:endParaRPr>
                    </a:p>
                  </a:txBody>
                  <a:tcPr anchor="ctr"/>
                </a:tc>
                <a:tc>
                  <a:txBody>
                    <a:bodyPr/>
                    <a:lstStyle/>
                    <a:p>
                      <a:pPr algn="r"/>
                      <a:r>
                        <a:rPr lang="en-US" sz="1800" dirty="0" smtClean="0">
                          <a:latin typeface="+mn-lt"/>
                        </a:rPr>
                        <a:t>2,042,220</a:t>
                      </a:r>
                      <a:endParaRPr lang="en-US" sz="1800" dirty="0">
                        <a:latin typeface="+mn-lt"/>
                      </a:endParaRPr>
                    </a:p>
                  </a:txBody>
                  <a:tcPr anchor="ctr"/>
                </a:tc>
                <a:tc>
                  <a:txBody>
                    <a:bodyPr/>
                    <a:lstStyle/>
                    <a:p>
                      <a:pPr algn="r"/>
                      <a:r>
                        <a:rPr lang="en-US" sz="1800" dirty="0" smtClean="0">
                          <a:latin typeface="+mn-lt"/>
                        </a:rPr>
                        <a:t>-3%</a:t>
                      </a:r>
                      <a:endParaRPr lang="en-US" sz="1800" dirty="0">
                        <a:latin typeface="+mn-lt"/>
                      </a:endParaRPr>
                    </a:p>
                  </a:txBody>
                  <a:tcPr anchor="ctr"/>
                </a:tc>
              </a:tr>
              <a:tr h="8554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smtClean="0"/>
                        <a:t>Any farm with a</a:t>
                      </a:r>
                      <a:r>
                        <a:rPr lang="en-US" sz="1800" i="1" baseline="0" dirty="0" smtClean="0"/>
                        <a:t> producer reporting as:</a:t>
                      </a:r>
                      <a:endParaRPr lang="en-US" sz="1800" i="1" dirty="0" smtClean="0"/>
                    </a:p>
                  </a:txBody>
                  <a:tcPr anchor="b"/>
                </a:tc>
                <a:tc>
                  <a:txBody>
                    <a:bodyPr/>
                    <a:lstStyle/>
                    <a:p>
                      <a:pPr algn="r"/>
                      <a:endParaRPr lang="en-US" sz="1800" dirty="0">
                        <a:latin typeface="+mn-lt"/>
                      </a:endParaRPr>
                    </a:p>
                  </a:txBody>
                  <a:tcPr anchor="ctr"/>
                </a:tc>
                <a:tc>
                  <a:txBody>
                    <a:bodyPr/>
                    <a:lstStyle/>
                    <a:p>
                      <a:pPr algn="r"/>
                      <a:endParaRPr lang="en-US" sz="1800" dirty="0">
                        <a:latin typeface="+mn-lt"/>
                      </a:endParaRPr>
                    </a:p>
                  </a:txBody>
                  <a:tcPr anchor="ctr"/>
                </a:tc>
                <a:tc>
                  <a:txBody>
                    <a:bodyPr/>
                    <a:lstStyle/>
                    <a:p>
                      <a:pPr algn="r"/>
                      <a:endParaRPr lang="en-US" sz="1800" dirty="0">
                        <a:latin typeface="+mn-lt"/>
                      </a:endParaRPr>
                    </a:p>
                  </a:txBody>
                  <a:tcPr anchor="ctr"/>
                </a:tc>
              </a:tr>
              <a:tr h="428132">
                <a:tc>
                  <a:txBody>
                    <a:bodyPr/>
                    <a:lstStyle/>
                    <a:p>
                      <a:pPr algn="l"/>
                      <a:r>
                        <a:rPr lang="en-US" dirty="0" smtClean="0">
                          <a:latin typeface="Arial" panose="020B0604020202020204" pitchFamily="34" charset="0"/>
                          <a:cs typeface="Arial" panose="020B0604020202020204" pitchFamily="34" charset="0"/>
                        </a:rPr>
                        <a:t>Hispanic</a:t>
                      </a:r>
                      <a:endParaRPr lang="en-US" dirty="0">
                        <a:latin typeface="Arial" panose="020B0604020202020204" pitchFamily="34" charset="0"/>
                        <a:cs typeface="Arial" panose="020B0604020202020204" pitchFamily="34" charset="0"/>
                      </a:endParaRPr>
                    </a:p>
                  </a:txBody>
                  <a:tcPr anchor="b"/>
                </a:tc>
                <a:tc>
                  <a:txBody>
                    <a:bodyPr/>
                    <a:lstStyle/>
                    <a:p>
                      <a:pPr algn="r"/>
                      <a:r>
                        <a:rPr lang="en-US" sz="1800" dirty="0" smtClean="0">
                          <a:latin typeface="+mn-lt"/>
                        </a:rPr>
                        <a:t>79,807</a:t>
                      </a:r>
                      <a:endParaRPr lang="en-US" sz="1800" dirty="0">
                        <a:latin typeface="+mn-lt"/>
                      </a:endParaRPr>
                    </a:p>
                  </a:txBody>
                  <a:tcPr anchor="ctr"/>
                </a:tc>
                <a:tc>
                  <a:txBody>
                    <a:bodyPr/>
                    <a:lstStyle/>
                    <a:p>
                      <a:pPr algn="r"/>
                      <a:r>
                        <a:rPr lang="en-US" sz="1800" dirty="0" smtClean="0">
                          <a:latin typeface="+mn-lt"/>
                        </a:rPr>
                        <a:t>86,278</a:t>
                      </a:r>
                      <a:endParaRPr lang="en-US" sz="1800" dirty="0">
                        <a:latin typeface="+mn-lt"/>
                      </a:endParaRPr>
                    </a:p>
                  </a:txBody>
                  <a:tcPr anchor="ctr"/>
                </a:tc>
                <a:tc>
                  <a:txBody>
                    <a:bodyPr/>
                    <a:lstStyle/>
                    <a:p>
                      <a:pPr algn="r"/>
                      <a:r>
                        <a:rPr lang="en-US" sz="1800" dirty="0" smtClean="0">
                          <a:latin typeface="+mn-lt"/>
                        </a:rPr>
                        <a:t>8%</a:t>
                      </a:r>
                      <a:endParaRPr lang="en-US" sz="1800" dirty="0">
                        <a:latin typeface="+mn-lt"/>
                      </a:endParaRPr>
                    </a:p>
                  </a:txBody>
                  <a:tcPr anchor="ctr"/>
                </a:tc>
                <a:extLst>
                  <a:ext uri="{0D108BD9-81ED-4DB2-BD59-A6C34878D82A}">
                    <a16:rowId xmlns="" xmlns:a16="http://schemas.microsoft.com/office/drawing/2014/main" val="10001"/>
                  </a:ext>
                </a:extLst>
              </a:tr>
              <a:tr h="598783">
                <a:tc>
                  <a:txBody>
                    <a:bodyPr/>
                    <a:lstStyle/>
                    <a:p>
                      <a:pPr algn="l"/>
                      <a:r>
                        <a:rPr lang="en-US" dirty="0" smtClean="0">
                          <a:latin typeface="Arial" panose="020B0604020202020204" pitchFamily="34" charset="0"/>
                          <a:cs typeface="Arial" panose="020B0604020202020204" pitchFamily="34" charset="0"/>
                        </a:rPr>
                        <a:t>American Indian or Alaska</a:t>
                      </a:r>
                      <a:r>
                        <a:rPr lang="en-US" baseline="0" dirty="0" smtClean="0">
                          <a:latin typeface="Arial" panose="020B0604020202020204" pitchFamily="34" charset="0"/>
                          <a:cs typeface="Arial" panose="020B0604020202020204" pitchFamily="34" charset="0"/>
                        </a:rPr>
                        <a:t> Native</a:t>
                      </a:r>
                      <a:endParaRPr lang="en-US" dirty="0">
                        <a:latin typeface="Arial" panose="020B0604020202020204" pitchFamily="34" charset="0"/>
                        <a:cs typeface="Arial" panose="020B0604020202020204" pitchFamily="34" charset="0"/>
                      </a:endParaRPr>
                    </a:p>
                  </a:txBody>
                  <a:tcPr anchor="b"/>
                </a:tc>
                <a:tc>
                  <a:txBody>
                    <a:bodyPr/>
                    <a:lstStyle/>
                    <a:p>
                      <a:pPr algn="r" fontAlgn="ctr"/>
                      <a:r>
                        <a:rPr lang="en-US" sz="1800" b="0" i="0" u="none" strike="noStrike" dirty="0" smtClean="0">
                          <a:solidFill>
                            <a:srgbClr val="000000"/>
                          </a:solidFill>
                          <a:effectLst/>
                          <a:latin typeface="+mn-lt"/>
                        </a:rPr>
                        <a:t>56,092</a:t>
                      </a:r>
                      <a:endParaRPr lang="en-US" sz="1800" b="0" i="0" u="none" strike="noStrike" dirty="0">
                        <a:solidFill>
                          <a:srgbClr val="000000"/>
                        </a:solidFill>
                        <a:effectLst/>
                        <a:latin typeface="+mn-lt"/>
                      </a:endParaRPr>
                    </a:p>
                  </a:txBody>
                  <a:tcPr anchor="ctr"/>
                </a:tc>
                <a:tc>
                  <a:txBody>
                    <a:bodyPr/>
                    <a:lstStyle/>
                    <a:p>
                      <a:pPr algn="r" fontAlgn="ctr"/>
                      <a:r>
                        <a:rPr lang="en-US" sz="1800" b="0" i="0" u="none" strike="noStrike" dirty="0" smtClean="0">
                          <a:solidFill>
                            <a:srgbClr val="000000"/>
                          </a:solidFill>
                          <a:effectLst/>
                          <a:latin typeface="+mn-lt"/>
                        </a:rPr>
                        <a:t>60,083</a:t>
                      </a:r>
                      <a:endParaRPr lang="en-US" sz="1800" b="0" i="0" u="none" strike="noStrike" dirty="0">
                        <a:solidFill>
                          <a:srgbClr val="000000"/>
                        </a:solidFill>
                        <a:effectLst/>
                        <a:latin typeface="+mn-lt"/>
                      </a:endParaRPr>
                    </a:p>
                  </a:txBody>
                  <a:tcPr anchor="ctr"/>
                </a:tc>
                <a:tc>
                  <a:txBody>
                    <a:bodyPr/>
                    <a:lstStyle/>
                    <a:p>
                      <a:pPr algn="r" fontAlgn="b"/>
                      <a:r>
                        <a:rPr lang="en-US" sz="1800" b="0" i="0" u="none" strike="noStrike" dirty="0" smtClean="0">
                          <a:solidFill>
                            <a:srgbClr val="000000"/>
                          </a:solidFill>
                          <a:effectLst/>
                          <a:latin typeface="+mn-lt"/>
                        </a:rPr>
                        <a:t>7%</a:t>
                      </a:r>
                      <a:endParaRPr lang="en-US" sz="1800" b="0" i="0" u="none" strike="noStrike" dirty="0">
                        <a:solidFill>
                          <a:srgbClr val="000000"/>
                        </a:solidFill>
                        <a:effectLst/>
                        <a:latin typeface="+mn-lt"/>
                      </a:endParaRPr>
                    </a:p>
                  </a:txBody>
                  <a:tcPr anchor="ctr"/>
                </a:tc>
                <a:extLst>
                  <a:ext uri="{0D108BD9-81ED-4DB2-BD59-A6C34878D82A}">
                    <a16:rowId xmlns="" xmlns:a16="http://schemas.microsoft.com/office/drawing/2014/main" val="10002"/>
                  </a:ext>
                </a:extLst>
              </a:tr>
              <a:tr h="428132">
                <a:tc>
                  <a:txBody>
                    <a:bodyPr/>
                    <a:lstStyle/>
                    <a:p>
                      <a:pPr algn="l"/>
                      <a:r>
                        <a:rPr lang="en-US" dirty="0" smtClean="0">
                          <a:latin typeface="Arial" panose="020B0604020202020204" pitchFamily="34" charset="0"/>
                          <a:cs typeface="Arial" panose="020B0604020202020204" pitchFamily="34" charset="0"/>
                        </a:rPr>
                        <a:t>Asian</a:t>
                      </a:r>
                      <a:endParaRPr lang="en-US" dirty="0">
                        <a:latin typeface="Arial" panose="020B0604020202020204" pitchFamily="34" charset="0"/>
                        <a:cs typeface="Arial" panose="020B0604020202020204" pitchFamily="34" charset="0"/>
                      </a:endParaRPr>
                    </a:p>
                  </a:txBody>
                  <a:tcPr anchor="b"/>
                </a:tc>
                <a:tc>
                  <a:txBody>
                    <a:bodyPr/>
                    <a:lstStyle/>
                    <a:p>
                      <a:pPr algn="r" fontAlgn="ctr"/>
                      <a:r>
                        <a:rPr lang="en-US" sz="1800" b="0" i="0" u="none" strike="noStrike" dirty="0" smtClean="0">
                          <a:solidFill>
                            <a:srgbClr val="000000"/>
                          </a:solidFill>
                          <a:effectLst/>
                          <a:latin typeface="+mn-lt"/>
                        </a:rPr>
                        <a:t>18,007</a:t>
                      </a:r>
                      <a:endParaRPr lang="en-US" sz="1800" b="0" i="0" u="none" strike="noStrike" dirty="0">
                        <a:solidFill>
                          <a:srgbClr val="000000"/>
                        </a:solidFill>
                        <a:effectLst/>
                        <a:latin typeface="+mn-lt"/>
                      </a:endParaRPr>
                    </a:p>
                  </a:txBody>
                  <a:tcPr anchor="ctr"/>
                </a:tc>
                <a:tc>
                  <a:txBody>
                    <a:bodyPr/>
                    <a:lstStyle/>
                    <a:p>
                      <a:pPr algn="r" fontAlgn="ctr"/>
                      <a:r>
                        <a:rPr lang="en-US" sz="1800" b="0" i="0" u="none" strike="noStrike" dirty="0" smtClean="0">
                          <a:solidFill>
                            <a:srgbClr val="000000"/>
                          </a:solidFill>
                          <a:effectLst/>
                          <a:latin typeface="+mn-lt"/>
                        </a:rPr>
                        <a:t>18,338</a:t>
                      </a:r>
                      <a:endParaRPr lang="en-US" sz="1800" b="0" i="0" u="none" strike="noStrike" dirty="0">
                        <a:solidFill>
                          <a:srgbClr val="000000"/>
                        </a:solidFill>
                        <a:effectLst/>
                        <a:latin typeface="+mn-lt"/>
                      </a:endParaRPr>
                    </a:p>
                  </a:txBody>
                  <a:tcPr anchor="ctr"/>
                </a:tc>
                <a:tc>
                  <a:txBody>
                    <a:bodyPr/>
                    <a:lstStyle/>
                    <a:p>
                      <a:pPr algn="r" fontAlgn="b"/>
                      <a:r>
                        <a:rPr lang="en-US" sz="1800" b="0" i="0" u="none" strike="noStrike" dirty="0" smtClean="0">
                          <a:solidFill>
                            <a:srgbClr val="000000"/>
                          </a:solidFill>
                          <a:effectLst/>
                          <a:latin typeface="+mn-lt"/>
                        </a:rPr>
                        <a:t>2%</a:t>
                      </a:r>
                      <a:endParaRPr lang="en-US" sz="1800" b="0" i="0" u="none" strike="noStrike" dirty="0">
                        <a:solidFill>
                          <a:srgbClr val="000000"/>
                        </a:solidFill>
                        <a:effectLst/>
                        <a:latin typeface="+mn-lt"/>
                      </a:endParaRPr>
                    </a:p>
                  </a:txBody>
                  <a:tcPr anchor="ctr"/>
                </a:tc>
                <a:extLst>
                  <a:ext uri="{0D108BD9-81ED-4DB2-BD59-A6C34878D82A}">
                    <a16:rowId xmlns="" xmlns:a16="http://schemas.microsoft.com/office/drawing/2014/main" val="10003"/>
                  </a:ext>
                </a:extLst>
              </a:tr>
              <a:tr h="377689">
                <a:tc>
                  <a:txBody>
                    <a:bodyPr/>
                    <a:lstStyle/>
                    <a:p>
                      <a:pPr algn="l"/>
                      <a:r>
                        <a:rPr lang="en-US" dirty="0" smtClean="0">
                          <a:latin typeface="Arial" panose="020B0604020202020204" pitchFamily="34" charset="0"/>
                          <a:cs typeface="Arial" panose="020B0604020202020204" pitchFamily="34" charset="0"/>
                        </a:rPr>
                        <a:t>Black</a:t>
                      </a:r>
                      <a:endParaRPr lang="en-US" dirty="0">
                        <a:latin typeface="Arial" panose="020B0604020202020204" pitchFamily="34" charset="0"/>
                        <a:cs typeface="Arial" panose="020B0604020202020204" pitchFamily="34" charset="0"/>
                      </a:endParaRPr>
                    </a:p>
                  </a:txBody>
                  <a:tcPr anchor="b"/>
                </a:tc>
                <a:tc>
                  <a:txBody>
                    <a:bodyPr/>
                    <a:lstStyle/>
                    <a:p>
                      <a:pPr algn="r" fontAlgn="ctr"/>
                      <a:r>
                        <a:rPr lang="en-US" sz="1800" b="0" i="0" u="none" strike="noStrike" dirty="0" smtClean="0">
                          <a:solidFill>
                            <a:srgbClr val="000000"/>
                          </a:solidFill>
                          <a:effectLst/>
                          <a:latin typeface="+mn-lt"/>
                        </a:rPr>
                        <a:t>36,382</a:t>
                      </a:r>
                      <a:endParaRPr lang="en-US" sz="1800" b="0" i="0" u="none" strike="noStrike" dirty="0">
                        <a:solidFill>
                          <a:srgbClr val="000000"/>
                        </a:solidFill>
                        <a:effectLst/>
                        <a:latin typeface="+mn-lt"/>
                      </a:endParaRPr>
                    </a:p>
                  </a:txBody>
                  <a:tcPr anchor="ctr"/>
                </a:tc>
                <a:tc>
                  <a:txBody>
                    <a:bodyPr/>
                    <a:lstStyle/>
                    <a:p>
                      <a:pPr algn="r" fontAlgn="ctr"/>
                      <a:r>
                        <a:rPr lang="en-US" sz="1800" b="0" i="0" u="none" strike="noStrike" dirty="0" smtClean="0">
                          <a:solidFill>
                            <a:srgbClr val="000000"/>
                          </a:solidFill>
                          <a:effectLst/>
                          <a:latin typeface="+mn-lt"/>
                        </a:rPr>
                        <a:t>35,470</a:t>
                      </a:r>
                      <a:endParaRPr lang="en-US" sz="1800" b="0" i="0" u="none" strike="noStrike" dirty="0">
                        <a:solidFill>
                          <a:srgbClr val="000000"/>
                        </a:solidFill>
                        <a:effectLst/>
                        <a:latin typeface="+mn-lt"/>
                      </a:endParaRPr>
                    </a:p>
                  </a:txBody>
                  <a:tcPr anchor="ctr"/>
                </a:tc>
                <a:tc>
                  <a:txBody>
                    <a:bodyPr/>
                    <a:lstStyle/>
                    <a:p>
                      <a:pPr algn="r" fontAlgn="b"/>
                      <a:r>
                        <a:rPr lang="en-US" sz="1800" b="0" i="0" u="none" strike="noStrike" dirty="0" smtClean="0">
                          <a:solidFill>
                            <a:srgbClr val="000000"/>
                          </a:solidFill>
                          <a:effectLst/>
                          <a:latin typeface="+mn-lt"/>
                        </a:rPr>
                        <a:t>-3%</a:t>
                      </a:r>
                      <a:endParaRPr lang="en-US" sz="1800" b="0" i="0" u="none" strike="noStrike" dirty="0">
                        <a:solidFill>
                          <a:srgbClr val="000000"/>
                        </a:solidFill>
                        <a:effectLst/>
                        <a:latin typeface="+mn-lt"/>
                      </a:endParaRPr>
                    </a:p>
                  </a:txBody>
                  <a:tcPr anchor="ctr"/>
                </a:tc>
                <a:extLst>
                  <a:ext uri="{0D108BD9-81ED-4DB2-BD59-A6C34878D82A}">
                    <a16:rowId xmlns="" xmlns:a16="http://schemas.microsoft.com/office/drawing/2014/main" val="10004"/>
                  </a:ext>
                </a:extLst>
              </a:tr>
              <a:tr h="598783">
                <a:tc>
                  <a:txBody>
                    <a:bodyPr/>
                    <a:lstStyle/>
                    <a:p>
                      <a:pPr algn="l"/>
                      <a:r>
                        <a:rPr lang="en-US" dirty="0" smtClean="0">
                          <a:latin typeface="Arial" panose="020B0604020202020204" pitchFamily="34" charset="0"/>
                          <a:cs typeface="Arial" panose="020B0604020202020204" pitchFamily="34" charset="0"/>
                        </a:rPr>
                        <a:t>Native Hawaiian</a:t>
                      </a:r>
                      <a:r>
                        <a:rPr lang="en-US" baseline="0" dirty="0" smtClean="0">
                          <a:latin typeface="Arial" panose="020B0604020202020204" pitchFamily="34" charset="0"/>
                          <a:cs typeface="Arial" panose="020B0604020202020204" pitchFamily="34" charset="0"/>
                        </a:rPr>
                        <a:t> or Pacific Islander</a:t>
                      </a:r>
                      <a:endParaRPr lang="en-US" dirty="0">
                        <a:latin typeface="Arial" panose="020B0604020202020204" pitchFamily="34" charset="0"/>
                        <a:cs typeface="Arial" panose="020B0604020202020204" pitchFamily="34" charset="0"/>
                      </a:endParaRPr>
                    </a:p>
                  </a:txBody>
                  <a:tcPr anchor="b"/>
                </a:tc>
                <a:tc>
                  <a:txBody>
                    <a:bodyPr/>
                    <a:lstStyle/>
                    <a:p>
                      <a:pPr algn="r" fontAlgn="ctr"/>
                      <a:r>
                        <a:rPr lang="en-US" sz="1800" b="0" i="0" u="none" strike="noStrike" dirty="0" smtClean="0">
                          <a:solidFill>
                            <a:srgbClr val="000000"/>
                          </a:solidFill>
                          <a:effectLst/>
                          <a:latin typeface="+mn-lt"/>
                        </a:rPr>
                        <a:t>3,236</a:t>
                      </a:r>
                      <a:endParaRPr lang="en-US" sz="1800" b="0" i="0" u="none" strike="noStrike" dirty="0">
                        <a:solidFill>
                          <a:srgbClr val="000000"/>
                        </a:solidFill>
                        <a:effectLst/>
                        <a:latin typeface="+mn-lt"/>
                      </a:endParaRPr>
                    </a:p>
                  </a:txBody>
                  <a:tcPr anchor="ctr"/>
                </a:tc>
                <a:tc>
                  <a:txBody>
                    <a:bodyPr/>
                    <a:lstStyle/>
                    <a:p>
                      <a:pPr algn="r" fontAlgn="ctr"/>
                      <a:r>
                        <a:rPr lang="en-US" sz="1800" b="0" i="0" u="none" strike="noStrike" dirty="0" smtClean="0">
                          <a:solidFill>
                            <a:srgbClr val="000000"/>
                          </a:solidFill>
                          <a:effectLst/>
                          <a:latin typeface="+mn-lt"/>
                        </a:rPr>
                        <a:t>4,341</a:t>
                      </a:r>
                      <a:endParaRPr lang="en-US" sz="1800" b="0" i="0" u="none" strike="noStrike" dirty="0">
                        <a:solidFill>
                          <a:srgbClr val="000000"/>
                        </a:solidFill>
                        <a:effectLst/>
                        <a:latin typeface="+mn-lt"/>
                      </a:endParaRPr>
                    </a:p>
                  </a:txBody>
                  <a:tcPr anchor="ctr"/>
                </a:tc>
                <a:tc>
                  <a:txBody>
                    <a:bodyPr/>
                    <a:lstStyle/>
                    <a:p>
                      <a:pPr algn="r" fontAlgn="b"/>
                      <a:r>
                        <a:rPr lang="en-US" sz="1800" b="0" i="0" u="none" strike="noStrike" dirty="0" smtClean="0">
                          <a:solidFill>
                            <a:srgbClr val="000000"/>
                          </a:solidFill>
                          <a:effectLst/>
                          <a:latin typeface="+mn-lt"/>
                        </a:rPr>
                        <a:t>34%</a:t>
                      </a:r>
                      <a:endParaRPr lang="en-US" sz="1800" b="0" i="0" u="none" strike="noStrike" dirty="0">
                        <a:solidFill>
                          <a:srgbClr val="000000"/>
                        </a:solidFill>
                        <a:effectLst/>
                        <a:latin typeface="+mn-lt"/>
                      </a:endParaRPr>
                    </a:p>
                  </a:txBody>
                  <a:tcPr anchor="ctr"/>
                </a:tc>
                <a:extLst>
                  <a:ext uri="{0D108BD9-81ED-4DB2-BD59-A6C34878D82A}">
                    <a16:rowId xmlns="" xmlns:a16="http://schemas.microsoft.com/office/drawing/2014/main" val="10005"/>
                  </a:ext>
                </a:extLst>
              </a:tr>
            </a:tbl>
          </a:graphicData>
        </a:graphic>
      </p:graphicFrame>
      <p:sp>
        <p:nvSpPr>
          <p:cNvPr id="4" name="Slide Number Placeholder 3"/>
          <p:cNvSpPr>
            <a:spLocks noGrp="1"/>
          </p:cNvSpPr>
          <p:nvPr>
            <p:ph type="sldNum" sz="quarter" idx="4"/>
          </p:nvPr>
        </p:nvSpPr>
        <p:spPr/>
        <p:txBody>
          <a:bodyPr/>
          <a:lstStyle/>
          <a:p>
            <a:fld id="{43835934-7406-4918-9312-CEAF894A9188}" type="slidenum">
              <a:rPr lang="en-US" smtClean="0"/>
              <a:pPr/>
              <a:t>10</a:t>
            </a:fld>
            <a:endParaRPr lang="en-US" dirty="0"/>
          </a:p>
        </p:txBody>
      </p:sp>
    </p:spTree>
    <p:extLst>
      <p:ext uri="{BB962C8B-B14F-4D97-AF65-F5344CB8AC3E}">
        <p14:creationId xmlns:p14="http://schemas.microsoft.com/office/powerpoint/2010/main" val="38337558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7"/>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573" t="19457" r="1"/>
          <a:stretch/>
        </p:blipFill>
        <p:spPr>
          <a:xfrm>
            <a:off x="8941" y="1627862"/>
            <a:ext cx="7697893" cy="4867535"/>
          </a:xfrm>
        </p:spPr>
      </p:pic>
      <p:sp>
        <p:nvSpPr>
          <p:cNvPr id="4" name="Title 3"/>
          <p:cNvSpPr>
            <a:spLocks noGrp="1"/>
          </p:cNvSpPr>
          <p:nvPr>
            <p:ph type="title"/>
          </p:nvPr>
        </p:nvSpPr>
        <p:spPr>
          <a:xfrm>
            <a:off x="231006" y="479007"/>
            <a:ext cx="11665819" cy="478022"/>
          </a:xfrm>
        </p:spPr>
        <p:txBody>
          <a:bodyPr/>
          <a:lstStyle/>
          <a:p>
            <a:r>
              <a:rPr lang="en-US" dirty="0" smtClean="0"/>
              <a:t>American Indian or Alaska Native Producers, 2017</a:t>
            </a:r>
            <a:endParaRPr lang="en-US" dirty="0"/>
          </a:p>
        </p:txBody>
      </p:sp>
      <p:sp>
        <p:nvSpPr>
          <p:cNvPr id="7" name="Text Placeholder 6"/>
          <p:cNvSpPr>
            <a:spLocks noGrp="1"/>
          </p:cNvSpPr>
          <p:nvPr>
            <p:ph type="body" idx="1"/>
          </p:nvPr>
        </p:nvSpPr>
        <p:spPr/>
        <p:txBody>
          <a:bodyPr/>
          <a:lstStyle/>
          <a:p>
            <a:r>
              <a:rPr lang="en-US" dirty="0" smtClean="0"/>
              <a:t>American Indian Producers as a Percent of Total</a:t>
            </a:r>
            <a:endParaRPr lang="en-US" dirty="0"/>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3259072393"/>
              </p:ext>
            </p:extLst>
          </p:nvPr>
        </p:nvGraphicFramePr>
        <p:xfrm>
          <a:off x="7252137" y="1481959"/>
          <a:ext cx="4644683" cy="4603477"/>
        </p:xfrm>
        <a:graphic>
          <a:graphicData uri="http://schemas.openxmlformats.org/drawingml/2006/table">
            <a:tbl>
              <a:tblPr firstRow="1" bandRow="1">
                <a:tableStyleId>{5C22544A-7EE6-4342-B048-85BDC9FD1C3A}</a:tableStyleId>
              </a:tblPr>
              <a:tblGrid>
                <a:gridCol w="1909571"/>
                <a:gridCol w="1369378"/>
                <a:gridCol w="1365734"/>
              </a:tblGrid>
              <a:tr h="366811">
                <a:tc gridSpan="3">
                  <a:txBody>
                    <a:bodyPr/>
                    <a:lstStyle/>
                    <a:p>
                      <a:r>
                        <a:rPr lang="en-US" sz="1800" dirty="0" smtClean="0">
                          <a:latin typeface="Arial" panose="020B0604020202020204" pitchFamily="34" charset="0"/>
                          <a:cs typeface="Arial" panose="020B0604020202020204" pitchFamily="34" charset="0"/>
                        </a:rPr>
                        <a:t>Producers</a:t>
                      </a:r>
                      <a:endParaRPr lang="en-US" sz="1800" dirty="0">
                        <a:latin typeface="Arial" panose="020B0604020202020204" pitchFamily="34" charset="0"/>
                        <a:cs typeface="Arial" panose="020B0604020202020204" pitchFamily="34" charset="0"/>
                      </a:endParaRPr>
                    </a:p>
                  </a:txBody>
                  <a:tcPr marL="149800" marR="149800"/>
                </a:tc>
                <a:tc hMerge="1">
                  <a:txBody>
                    <a:bodyPr/>
                    <a:lstStyle/>
                    <a:p>
                      <a:pPr algn="ctr"/>
                      <a:endParaRPr lang="en-US" sz="1800" dirty="0">
                        <a:latin typeface="Arial" panose="020B0604020202020204" pitchFamily="34" charset="0"/>
                        <a:cs typeface="Arial" panose="020B0604020202020204" pitchFamily="34" charset="0"/>
                      </a:endParaRPr>
                    </a:p>
                  </a:txBody>
                  <a:tcPr marL="149800" marR="149800"/>
                </a:tc>
                <a:tc hMerge="1">
                  <a:txBody>
                    <a:bodyPr/>
                    <a:lstStyle/>
                    <a:p>
                      <a:pPr algn="ctr"/>
                      <a:endParaRPr lang="en-US" sz="1800" dirty="0">
                        <a:latin typeface="Arial" panose="020B0604020202020204" pitchFamily="34" charset="0"/>
                        <a:cs typeface="Arial" panose="020B0604020202020204" pitchFamily="34" charset="0"/>
                      </a:endParaRPr>
                    </a:p>
                  </a:txBody>
                  <a:tcPr marL="149800" marR="149800"/>
                </a:tc>
              </a:tr>
              <a:tr h="641919">
                <a:tc>
                  <a:txBody>
                    <a:bodyPr/>
                    <a:lstStyle/>
                    <a:p>
                      <a:endParaRPr lang="en-US" sz="1800" dirty="0">
                        <a:latin typeface="Arial" panose="020B0604020202020204" pitchFamily="34" charset="0"/>
                        <a:cs typeface="Arial" panose="020B0604020202020204" pitchFamily="34" charset="0"/>
                      </a:endParaRPr>
                    </a:p>
                  </a:txBody>
                  <a:tcPr marL="149800" marR="149800"/>
                </a:tc>
                <a:tc>
                  <a:txBody>
                    <a:bodyPr/>
                    <a:lstStyle/>
                    <a:p>
                      <a:pPr algn="ctr"/>
                      <a:r>
                        <a:rPr lang="en-US" sz="1800" dirty="0" smtClean="0">
                          <a:latin typeface="Arial" panose="020B0604020202020204" pitchFamily="34" charset="0"/>
                          <a:cs typeface="Arial" panose="020B0604020202020204" pitchFamily="34" charset="0"/>
                        </a:rPr>
                        <a:t>American Indian</a:t>
                      </a:r>
                      <a:endParaRPr lang="en-US" sz="1800" dirty="0">
                        <a:latin typeface="Arial" panose="020B0604020202020204" pitchFamily="34" charset="0"/>
                        <a:cs typeface="Arial" panose="020B0604020202020204" pitchFamily="34" charset="0"/>
                      </a:endParaRPr>
                    </a:p>
                  </a:txBody>
                  <a:tcPr marL="149800" marR="149800" anchor="b"/>
                </a:tc>
                <a:tc>
                  <a:txBody>
                    <a:bodyPr/>
                    <a:lstStyle/>
                    <a:p>
                      <a:pPr algn="ctr"/>
                      <a:r>
                        <a:rPr lang="en-US" sz="1800" dirty="0" smtClean="0">
                          <a:latin typeface="Arial" panose="020B0604020202020204" pitchFamily="34" charset="0"/>
                          <a:cs typeface="Arial" panose="020B0604020202020204" pitchFamily="34" charset="0"/>
                        </a:rPr>
                        <a:t>All</a:t>
                      </a:r>
                      <a:endParaRPr lang="en-US" sz="1800" b="1" dirty="0">
                        <a:latin typeface="Arial" panose="020B0604020202020204" pitchFamily="34" charset="0"/>
                        <a:cs typeface="Arial" panose="020B0604020202020204" pitchFamily="34" charset="0"/>
                      </a:endParaRPr>
                    </a:p>
                  </a:txBody>
                  <a:tcPr anchor="b"/>
                </a:tc>
              </a:tr>
              <a:tr h="641919">
                <a:tc>
                  <a:txBody>
                    <a:bodyPr/>
                    <a:lstStyle/>
                    <a:p>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Number </a:t>
                      </a:r>
                      <a:endParaRPr lang="en-US" sz="1800" dirty="0">
                        <a:latin typeface="Arial" panose="020B0604020202020204" pitchFamily="34" charset="0"/>
                        <a:cs typeface="Arial" panose="020B0604020202020204" pitchFamily="34" charset="0"/>
                      </a:endParaRPr>
                    </a:p>
                  </a:txBody>
                  <a:tcPr marL="149800" marR="149800"/>
                </a:tc>
                <a:tc>
                  <a:txBody>
                    <a:bodyPr/>
                    <a:lstStyle/>
                    <a:p>
                      <a:pPr algn="r"/>
                      <a:r>
                        <a:rPr lang="en-US" dirty="0" smtClean="0">
                          <a:latin typeface="Arial" panose="020B0604020202020204" pitchFamily="34" charset="0"/>
                          <a:cs typeface="Arial" panose="020B0604020202020204" pitchFamily="34" charset="0"/>
                        </a:rPr>
                        <a:t>79,198</a:t>
                      </a:r>
                      <a:endParaRPr lang="en-US" dirty="0">
                        <a:latin typeface="Arial" panose="020B0604020202020204" pitchFamily="34" charset="0"/>
                        <a:cs typeface="Arial" panose="020B0604020202020204" pitchFamily="34" charset="0"/>
                      </a:endParaRPr>
                    </a:p>
                  </a:txBody>
                  <a:tcPr anchor="b"/>
                </a:tc>
                <a:tc>
                  <a:txBody>
                    <a:bodyPr/>
                    <a:lstStyle/>
                    <a:p>
                      <a:pPr algn="r"/>
                      <a:r>
                        <a:rPr lang="en-US" sz="1800" dirty="0" smtClean="0">
                          <a:latin typeface="Arial" panose="020B0604020202020204" pitchFamily="34" charset="0"/>
                          <a:cs typeface="Arial" panose="020B0604020202020204" pitchFamily="34" charset="0"/>
                        </a:rPr>
                        <a:t>3,399,834</a:t>
                      </a:r>
                      <a:endParaRPr lang="en-US" sz="1800" dirty="0">
                        <a:latin typeface="Arial" panose="020B0604020202020204" pitchFamily="34" charset="0"/>
                        <a:cs typeface="Arial" panose="020B0604020202020204" pitchFamily="34" charset="0"/>
                      </a:endParaRPr>
                    </a:p>
                  </a:txBody>
                  <a:tcPr anchor="b"/>
                </a:tc>
              </a:tr>
              <a:tr h="641919">
                <a:tc>
                  <a:txBody>
                    <a:bodyPr/>
                    <a:lstStyle/>
                    <a:p>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Average</a:t>
                      </a:r>
                      <a:r>
                        <a:rPr lang="en-US" sz="1800" baseline="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age</a:t>
                      </a:r>
                      <a:endParaRPr lang="en-US" sz="1800" dirty="0">
                        <a:latin typeface="Arial" panose="020B0604020202020204" pitchFamily="34" charset="0"/>
                        <a:cs typeface="Arial" panose="020B0604020202020204" pitchFamily="34" charset="0"/>
                      </a:endParaRPr>
                    </a:p>
                  </a:txBody>
                  <a:tcPr marL="149800" marR="149800"/>
                </a:tc>
                <a:tc>
                  <a:txBody>
                    <a:bodyPr/>
                    <a:lstStyle/>
                    <a:p>
                      <a:pPr algn="r"/>
                      <a:r>
                        <a:rPr lang="en-US" dirty="0" smtClean="0">
                          <a:latin typeface="Arial" panose="020B0604020202020204" pitchFamily="34" charset="0"/>
                          <a:cs typeface="Arial" panose="020B0604020202020204" pitchFamily="34" charset="0"/>
                        </a:rPr>
                        <a:t>56.6</a:t>
                      </a:r>
                      <a:endParaRPr lang="en-US" dirty="0">
                        <a:latin typeface="Arial" panose="020B0604020202020204" pitchFamily="34" charset="0"/>
                        <a:cs typeface="Arial" panose="020B0604020202020204" pitchFamily="34" charset="0"/>
                      </a:endParaRPr>
                    </a:p>
                  </a:txBody>
                  <a:tcPr anchor="b"/>
                </a:tc>
                <a:tc>
                  <a:txBody>
                    <a:bodyPr/>
                    <a:lstStyle/>
                    <a:p>
                      <a:pPr algn="r"/>
                      <a:r>
                        <a:rPr lang="en-US" sz="1800" dirty="0" smtClean="0">
                          <a:latin typeface="Arial" panose="020B0604020202020204" pitchFamily="34" charset="0"/>
                          <a:cs typeface="Arial" panose="020B0604020202020204" pitchFamily="34" charset="0"/>
                        </a:rPr>
                        <a:t>57.5</a:t>
                      </a:r>
                      <a:endParaRPr lang="en-US" sz="1800" dirty="0">
                        <a:latin typeface="Arial" panose="020B0604020202020204" pitchFamily="34" charset="0"/>
                        <a:cs typeface="Arial" panose="020B0604020202020204" pitchFamily="34" charset="0"/>
                      </a:endParaRPr>
                    </a:p>
                  </a:txBody>
                  <a:tcPr anchor="b"/>
                </a:tc>
              </a:tr>
              <a:tr h="366811">
                <a:tc gridSpan="3">
                  <a:txBody>
                    <a:bodyPr/>
                    <a:lstStyle/>
                    <a:p>
                      <a:r>
                        <a:rPr lang="en-US" sz="1800" b="1" dirty="0" smtClean="0">
                          <a:solidFill>
                            <a:schemeClr val="bg1"/>
                          </a:solidFill>
                          <a:latin typeface="Arial" panose="020B0604020202020204" pitchFamily="34" charset="0"/>
                          <a:cs typeface="Arial" panose="020B0604020202020204" pitchFamily="34" charset="0"/>
                        </a:rPr>
                        <a:t>Farms</a:t>
                      </a:r>
                      <a:endParaRPr lang="en-US" sz="1800" b="1" dirty="0">
                        <a:solidFill>
                          <a:schemeClr val="bg1"/>
                        </a:solidFill>
                        <a:latin typeface="Arial" panose="020B0604020202020204" pitchFamily="34" charset="0"/>
                        <a:cs typeface="Arial" panose="020B0604020202020204" pitchFamily="34" charset="0"/>
                      </a:endParaRPr>
                    </a:p>
                  </a:txBody>
                  <a:tcPr marL="149800" marR="149800">
                    <a:solidFill>
                      <a:srgbClr val="0A5540"/>
                    </a:solidFill>
                  </a:tcPr>
                </a:tc>
                <a:tc hMerge="1">
                  <a:txBody>
                    <a:bodyPr/>
                    <a:lstStyle/>
                    <a:p>
                      <a:pPr algn="r"/>
                      <a:endParaRPr lang="en-US" sz="1800" dirty="0">
                        <a:latin typeface="Arial" panose="020B0604020202020204" pitchFamily="34" charset="0"/>
                        <a:cs typeface="Arial" panose="020B0604020202020204" pitchFamily="34" charset="0"/>
                      </a:endParaRPr>
                    </a:p>
                  </a:txBody>
                  <a:tcPr marL="149800" marR="149800" anchor="b"/>
                </a:tc>
                <a:tc hMerge="1">
                  <a:txBody>
                    <a:bodyPr/>
                    <a:lstStyle/>
                    <a:p>
                      <a:pPr algn="r"/>
                      <a:endParaRPr lang="en-US" sz="1800" dirty="0">
                        <a:latin typeface="Arial" panose="020B0604020202020204" pitchFamily="34" charset="0"/>
                        <a:cs typeface="Arial" panose="020B0604020202020204" pitchFamily="34" charset="0"/>
                      </a:endParaRPr>
                    </a:p>
                  </a:txBody>
                  <a:tcPr marL="149800" marR="149800" anchor="b"/>
                </a:tc>
              </a:tr>
              <a:tr h="660260">
                <a:tc>
                  <a:txBody>
                    <a:bodyPr/>
                    <a:lstStyle/>
                    <a:p>
                      <a:pPr algn="l"/>
                      <a:endParaRPr lang="en-US" sz="1800" dirty="0" smtClean="0">
                        <a:latin typeface="Arial" panose="020B0604020202020204" pitchFamily="34" charset="0"/>
                        <a:cs typeface="Arial" panose="020B0604020202020204" pitchFamily="34" charset="0"/>
                      </a:endParaRPr>
                    </a:p>
                    <a:p>
                      <a:pPr algn="l"/>
                      <a:r>
                        <a:rPr lang="en-US" sz="1800" dirty="0" smtClean="0">
                          <a:latin typeface="Arial" panose="020B0604020202020204" pitchFamily="34" charset="0"/>
                          <a:cs typeface="Arial" panose="020B0604020202020204" pitchFamily="34" charset="0"/>
                        </a:rPr>
                        <a:t>Number</a:t>
                      </a:r>
                      <a:endParaRPr lang="en-US" sz="1800" dirty="0">
                        <a:latin typeface="Arial" panose="020B0604020202020204" pitchFamily="34" charset="0"/>
                        <a:cs typeface="Arial" panose="020B0604020202020204" pitchFamily="34" charset="0"/>
                      </a:endParaRPr>
                    </a:p>
                  </a:txBody>
                  <a:tcPr marL="151949" marR="151949" anchor="b"/>
                </a:tc>
                <a:tc>
                  <a:txBody>
                    <a:bodyPr/>
                    <a:lstStyle/>
                    <a:p>
                      <a:pPr algn="r"/>
                      <a:r>
                        <a:rPr lang="en-US" dirty="0" smtClean="0">
                          <a:latin typeface="Arial" panose="020B0604020202020204" pitchFamily="34" charset="0"/>
                          <a:cs typeface="Arial" panose="020B0604020202020204" pitchFamily="34" charset="0"/>
                        </a:rPr>
                        <a:t>60,083</a:t>
                      </a:r>
                      <a:endParaRPr lang="en-US" dirty="0">
                        <a:latin typeface="Arial" panose="020B0604020202020204" pitchFamily="34" charset="0"/>
                        <a:cs typeface="Arial" panose="020B0604020202020204" pitchFamily="34" charset="0"/>
                      </a:endParaRPr>
                    </a:p>
                  </a:txBody>
                  <a:tcPr anchor="b"/>
                </a:tc>
                <a:tc>
                  <a:txBody>
                    <a:bodyPr/>
                    <a:lstStyle/>
                    <a:p>
                      <a:pPr algn="r"/>
                      <a:r>
                        <a:rPr lang="en-US" sz="1800" dirty="0" smtClean="0">
                          <a:latin typeface="Arial" panose="020B0604020202020204" pitchFamily="34" charset="0"/>
                          <a:cs typeface="Arial" panose="020B0604020202020204" pitchFamily="34" charset="0"/>
                        </a:rPr>
                        <a:t>2,042,220</a:t>
                      </a:r>
                      <a:endParaRPr lang="en-US" sz="1800" dirty="0">
                        <a:latin typeface="Arial" panose="020B0604020202020204" pitchFamily="34" charset="0"/>
                        <a:cs typeface="Arial" panose="020B0604020202020204" pitchFamily="34" charset="0"/>
                      </a:endParaRPr>
                    </a:p>
                  </a:txBody>
                  <a:tcPr marL="151949" marR="151949" anchor="b"/>
                </a:tc>
              </a:tr>
              <a:tr h="641919">
                <a:tc>
                  <a:txBody>
                    <a:bodyPr/>
                    <a:lstStyle/>
                    <a:p>
                      <a:pPr algn="l"/>
                      <a:r>
                        <a:rPr lang="en-US" sz="1800" dirty="0" smtClean="0">
                          <a:latin typeface="Arial" panose="020B0604020202020204" pitchFamily="34" charset="0"/>
                          <a:cs typeface="Arial" panose="020B0604020202020204" pitchFamily="34" charset="0"/>
                        </a:rPr>
                        <a:t>Average f</a:t>
                      </a:r>
                      <a:r>
                        <a:rPr lang="en-US" sz="1800" baseline="0" dirty="0" smtClean="0">
                          <a:latin typeface="Arial" panose="020B0604020202020204" pitchFamily="34" charset="0"/>
                          <a:cs typeface="Arial" panose="020B0604020202020204" pitchFamily="34" charset="0"/>
                        </a:rPr>
                        <a:t>arm size (acres)</a:t>
                      </a:r>
                      <a:endParaRPr lang="en-US" sz="1800" dirty="0">
                        <a:latin typeface="Arial" panose="020B0604020202020204" pitchFamily="34" charset="0"/>
                        <a:cs typeface="Arial" panose="020B0604020202020204" pitchFamily="34" charset="0"/>
                      </a:endParaRPr>
                    </a:p>
                  </a:txBody>
                  <a:tcPr marL="151949" marR="151949" anchor="b"/>
                </a:tc>
                <a:tc>
                  <a:txBody>
                    <a:bodyPr/>
                    <a:lstStyle/>
                    <a:p>
                      <a:pPr algn="r"/>
                      <a:r>
                        <a:rPr lang="en-US" dirty="0" smtClean="0">
                          <a:latin typeface="Arial" panose="020B0604020202020204" pitchFamily="34" charset="0"/>
                          <a:cs typeface="Arial" panose="020B0604020202020204" pitchFamily="34" charset="0"/>
                        </a:rPr>
                        <a:t>978</a:t>
                      </a:r>
                      <a:endParaRPr lang="en-US" dirty="0">
                        <a:latin typeface="Arial" panose="020B0604020202020204" pitchFamily="34" charset="0"/>
                        <a:cs typeface="Arial" panose="020B0604020202020204" pitchFamily="34" charset="0"/>
                      </a:endParaRPr>
                    </a:p>
                  </a:txBody>
                  <a:tcPr anchor="b"/>
                </a:tc>
                <a:tc>
                  <a:txBody>
                    <a:bodyPr/>
                    <a:lstStyle/>
                    <a:p>
                      <a:pPr algn="r"/>
                      <a:r>
                        <a:rPr lang="en-US" sz="1800" dirty="0" smtClean="0">
                          <a:latin typeface="Arial" panose="020B0604020202020204" pitchFamily="34" charset="0"/>
                          <a:cs typeface="Arial" panose="020B0604020202020204" pitchFamily="34" charset="0"/>
                        </a:rPr>
                        <a:t>441</a:t>
                      </a:r>
                      <a:endParaRPr lang="en-US" sz="1800" dirty="0">
                        <a:latin typeface="Arial" panose="020B0604020202020204" pitchFamily="34" charset="0"/>
                        <a:cs typeface="Arial" panose="020B0604020202020204" pitchFamily="34" charset="0"/>
                      </a:endParaRPr>
                    </a:p>
                  </a:txBody>
                  <a:tcPr marL="151949" marR="151949" anchor="b"/>
                </a:tc>
              </a:tr>
              <a:tr h="641919">
                <a:tc>
                  <a:txBody>
                    <a:bodyPr/>
                    <a:lstStyle/>
                    <a:p>
                      <a:pPr algn="l"/>
                      <a:endParaRPr lang="en-US" sz="1800" dirty="0" smtClean="0">
                        <a:latin typeface="Arial" panose="020B0604020202020204" pitchFamily="34" charset="0"/>
                        <a:cs typeface="Arial" panose="020B0604020202020204" pitchFamily="34" charset="0"/>
                      </a:endParaRPr>
                    </a:p>
                    <a:p>
                      <a:pPr algn="l"/>
                      <a:r>
                        <a:rPr lang="en-US" sz="1800" dirty="0" smtClean="0">
                          <a:latin typeface="Arial" panose="020B0604020202020204" pitchFamily="34" charset="0"/>
                          <a:cs typeface="Arial" panose="020B0604020202020204" pitchFamily="34" charset="0"/>
                        </a:rPr>
                        <a:t>Average</a:t>
                      </a:r>
                      <a:r>
                        <a:rPr lang="en-US" sz="1800" baseline="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TVP </a:t>
                      </a:r>
                      <a:endParaRPr lang="en-US" sz="1800" dirty="0">
                        <a:latin typeface="Arial" panose="020B0604020202020204" pitchFamily="34" charset="0"/>
                        <a:cs typeface="Arial" panose="020B0604020202020204" pitchFamily="34" charset="0"/>
                      </a:endParaRPr>
                    </a:p>
                  </a:txBody>
                  <a:tcPr marL="151949" marR="151949" anchor="b"/>
                </a:tc>
                <a:tc>
                  <a:txBody>
                    <a:bodyPr/>
                    <a:lstStyle/>
                    <a:p>
                      <a:pPr algn="r"/>
                      <a:r>
                        <a:rPr lang="en-US" dirty="0" smtClean="0">
                          <a:latin typeface="Arial" panose="020B0604020202020204" pitchFamily="34" charset="0"/>
                          <a:cs typeface="Arial" panose="020B0604020202020204" pitchFamily="34" charset="0"/>
                        </a:rPr>
                        <a:t>$58,885</a:t>
                      </a:r>
                      <a:endParaRPr lang="en-US" dirty="0">
                        <a:latin typeface="Arial" panose="020B0604020202020204" pitchFamily="34" charset="0"/>
                        <a:cs typeface="Arial" panose="020B0604020202020204" pitchFamily="34" charset="0"/>
                      </a:endParaRPr>
                    </a:p>
                  </a:txBody>
                  <a:tcPr anchor="b"/>
                </a:tc>
                <a:tc>
                  <a:txBody>
                    <a:bodyPr/>
                    <a:lstStyle/>
                    <a:p>
                      <a:pPr algn="r"/>
                      <a:r>
                        <a:rPr lang="en-US" sz="1800" dirty="0" smtClean="0">
                          <a:latin typeface="Arial" panose="020B0604020202020204" pitchFamily="34" charset="0"/>
                          <a:cs typeface="Arial" panose="020B0604020202020204" pitchFamily="34" charset="0"/>
                        </a:rPr>
                        <a:t>$190,245</a:t>
                      </a:r>
                      <a:endParaRPr lang="en-US" sz="1800" dirty="0">
                        <a:latin typeface="Arial" panose="020B0604020202020204" pitchFamily="34" charset="0"/>
                        <a:cs typeface="Arial" panose="020B0604020202020204" pitchFamily="34" charset="0"/>
                      </a:endParaRPr>
                    </a:p>
                  </a:txBody>
                  <a:tcPr marL="151949" marR="151949" anchor="b"/>
                </a:tc>
              </a:tr>
            </a:tbl>
          </a:graphicData>
        </a:graphic>
      </p:graphicFrame>
      <p:sp>
        <p:nvSpPr>
          <p:cNvPr id="2" name="Slide Number Placeholder 1"/>
          <p:cNvSpPr>
            <a:spLocks noGrp="1"/>
          </p:cNvSpPr>
          <p:nvPr>
            <p:ph type="sldNum" sz="quarter" idx="10"/>
          </p:nvPr>
        </p:nvSpPr>
        <p:spPr/>
        <p:txBody>
          <a:bodyPr/>
          <a:lstStyle/>
          <a:p>
            <a:fld id="{DD95F43D-C05A-43B1-8627-AAB33B48D7D0}" type="slidenum">
              <a:rPr lang="en-US" smtClean="0"/>
              <a:pPr/>
              <a:t>11</a:t>
            </a:fld>
            <a:endParaRPr lang="en-US" dirty="0"/>
          </a:p>
        </p:txBody>
      </p:sp>
      <p:sp>
        <p:nvSpPr>
          <p:cNvPr id="9" name="TextBox 8"/>
          <p:cNvSpPr txBox="1"/>
          <p:nvPr/>
        </p:nvSpPr>
        <p:spPr>
          <a:xfrm>
            <a:off x="3988904" y="5440698"/>
            <a:ext cx="1126435" cy="730873"/>
          </a:xfrm>
          <a:prstGeom prst="rect">
            <a:avLst/>
          </a:prstGeom>
          <a:solidFill>
            <a:schemeClr val="bg1"/>
          </a:solidFill>
        </p:spPr>
        <p:txBody>
          <a:bodyPr wrap="square" rtlCol="0">
            <a:spAutoFit/>
          </a:bodyPr>
          <a:lstStyle/>
          <a:p>
            <a:endParaRPr lang="en-US" dirty="0"/>
          </a:p>
        </p:txBody>
      </p:sp>
      <p:sp>
        <p:nvSpPr>
          <p:cNvPr id="10" name="TextBox 9"/>
          <p:cNvSpPr txBox="1"/>
          <p:nvPr/>
        </p:nvSpPr>
        <p:spPr>
          <a:xfrm>
            <a:off x="4044419" y="5246144"/>
            <a:ext cx="1568105" cy="369927"/>
          </a:xfrm>
          <a:prstGeom prst="rect">
            <a:avLst/>
          </a:prstGeom>
          <a:solidFill>
            <a:schemeClr val="bg1"/>
          </a:solidFill>
        </p:spPr>
        <p:txBody>
          <a:bodyPr wrap="square" rtlCol="0">
            <a:spAutoFit/>
          </a:bodyPr>
          <a:lstStyle/>
          <a:p>
            <a:r>
              <a:rPr lang="en-US" b="1" dirty="0" smtClean="0">
                <a:latin typeface="Arial" panose="020B0604020202020204" pitchFamily="34" charset="0"/>
                <a:cs typeface="Arial" panose="020B0604020202020204" pitchFamily="34" charset="0"/>
              </a:rPr>
              <a:t>U.S. = 2.3%</a:t>
            </a:r>
            <a:endParaRPr lang="en-US"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2745329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9"/>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250" t="17574"/>
          <a:stretch/>
        </p:blipFill>
        <p:spPr>
          <a:xfrm>
            <a:off x="35624" y="1391257"/>
            <a:ext cx="7591911" cy="4845211"/>
          </a:xfrm>
        </p:spPr>
      </p:pic>
      <p:sp>
        <p:nvSpPr>
          <p:cNvPr id="4" name="Title 3"/>
          <p:cNvSpPr>
            <a:spLocks noGrp="1"/>
          </p:cNvSpPr>
          <p:nvPr>
            <p:ph type="title"/>
          </p:nvPr>
        </p:nvSpPr>
        <p:spPr>
          <a:xfrm>
            <a:off x="231006" y="479007"/>
            <a:ext cx="11665819" cy="478022"/>
          </a:xfrm>
        </p:spPr>
        <p:txBody>
          <a:bodyPr/>
          <a:lstStyle/>
          <a:p>
            <a:r>
              <a:rPr lang="en-US" dirty="0" smtClean="0"/>
              <a:t>Asian Producers, 2017</a:t>
            </a:r>
            <a:endParaRPr lang="en-US" dirty="0"/>
          </a:p>
        </p:txBody>
      </p:sp>
      <p:sp>
        <p:nvSpPr>
          <p:cNvPr id="7" name="Text Placeholder 6"/>
          <p:cNvSpPr>
            <a:spLocks noGrp="1"/>
          </p:cNvSpPr>
          <p:nvPr>
            <p:ph type="body" idx="1"/>
          </p:nvPr>
        </p:nvSpPr>
        <p:spPr/>
        <p:txBody>
          <a:bodyPr/>
          <a:lstStyle/>
          <a:p>
            <a:r>
              <a:rPr lang="en-US" dirty="0" smtClean="0"/>
              <a:t>Asian Producers as a Percent of Total</a:t>
            </a:r>
            <a:endParaRPr lang="en-US" dirty="0"/>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383763437"/>
              </p:ext>
            </p:extLst>
          </p:nvPr>
        </p:nvGraphicFramePr>
        <p:xfrm>
          <a:off x="7252137" y="1481959"/>
          <a:ext cx="4644683" cy="4603477"/>
        </p:xfrm>
        <a:graphic>
          <a:graphicData uri="http://schemas.openxmlformats.org/drawingml/2006/table">
            <a:tbl>
              <a:tblPr firstRow="1" bandRow="1">
                <a:tableStyleId>{5C22544A-7EE6-4342-B048-85BDC9FD1C3A}</a:tableStyleId>
              </a:tblPr>
              <a:tblGrid>
                <a:gridCol w="1909571"/>
                <a:gridCol w="1369378"/>
                <a:gridCol w="1365734"/>
              </a:tblGrid>
              <a:tr h="366811">
                <a:tc gridSpan="3">
                  <a:txBody>
                    <a:bodyPr/>
                    <a:lstStyle/>
                    <a:p>
                      <a:r>
                        <a:rPr lang="en-US" sz="1800" dirty="0" smtClean="0">
                          <a:latin typeface="Arial" panose="020B0604020202020204" pitchFamily="34" charset="0"/>
                          <a:cs typeface="Arial" panose="020B0604020202020204" pitchFamily="34" charset="0"/>
                        </a:rPr>
                        <a:t>Producers</a:t>
                      </a:r>
                      <a:endParaRPr lang="en-US" sz="1800" dirty="0">
                        <a:latin typeface="Arial" panose="020B0604020202020204" pitchFamily="34" charset="0"/>
                        <a:cs typeface="Arial" panose="020B0604020202020204" pitchFamily="34" charset="0"/>
                      </a:endParaRPr>
                    </a:p>
                  </a:txBody>
                  <a:tcPr marL="149800" marR="149800"/>
                </a:tc>
                <a:tc hMerge="1">
                  <a:txBody>
                    <a:bodyPr/>
                    <a:lstStyle/>
                    <a:p>
                      <a:pPr algn="ctr"/>
                      <a:endParaRPr lang="en-US" sz="1800" dirty="0">
                        <a:latin typeface="Arial" panose="020B0604020202020204" pitchFamily="34" charset="0"/>
                        <a:cs typeface="Arial" panose="020B0604020202020204" pitchFamily="34" charset="0"/>
                      </a:endParaRPr>
                    </a:p>
                  </a:txBody>
                  <a:tcPr marL="149800" marR="149800"/>
                </a:tc>
                <a:tc hMerge="1">
                  <a:txBody>
                    <a:bodyPr/>
                    <a:lstStyle/>
                    <a:p>
                      <a:pPr algn="ctr"/>
                      <a:endParaRPr lang="en-US" sz="1800" dirty="0">
                        <a:latin typeface="Arial" panose="020B0604020202020204" pitchFamily="34" charset="0"/>
                        <a:cs typeface="Arial" panose="020B0604020202020204" pitchFamily="34" charset="0"/>
                      </a:endParaRPr>
                    </a:p>
                  </a:txBody>
                  <a:tcPr marL="149800" marR="149800"/>
                </a:tc>
              </a:tr>
              <a:tr h="641919">
                <a:tc>
                  <a:txBody>
                    <a:bodyPr/>
                    <a:lstStyle/>
                    <a:p>
                      <a:endParaRPr lang="en-US" sz="1800" dirty="0">
                        <a:latin typeface="Arial" panose="020B0604020202020204" pitchFamily="34" charset="0"/>
                        <a:cs typeface="Arial" panose="020B0604020202020204" pitchFamily="34" charset="0"/>
                      </a:endParaRPr>
                    </a:p>
                  </a:txBody>
                  <a:tcPr marL="149800" marR="149800"/>
                </a:tc>
                <a:tc>
                  <a:txBody>
                    <a:bodyPr/>
                    <a:lstStyle/>
                    <a:p>
                      <a:pPr algn="ctr"/>
                      <a:r>
                        <a:rPr lang="en-US" sz="1800" dirty="0" smtClean="0">
                          <a:latin typeface="Arial" panose="020B0604020202020204" pitchFamily="34" charset="0"/>
                          <a:cs typeface="Arial" panose="020B0604020202020204" pitchFamily="34" charset="0"/>
                        </a:rPr>
                        <a:t>Asian</a:t>
                      </a:r>
                      <a:endParaRPr lang="en-US" sz="1800" dirty="0">
                        <a:latin typeface="Arial" panose="020B0604020202020204" pitchFamily="34" charset="0"/>
                        <a:cs typeface="Arial" panose="020B0604020202020204" pitchFamily="34" charset="0"/>
                      </a:endParaRPr>
                    </a:p>
                  </a:txBody>
                  <a:tcPr marL="149800" marR="149800" anchor="b"/>
                </a:tc>
                <a:tc>
                  <a:txBody>
                    <a:bodyPr/>
                    <a:lstStyle/>
                    <a:p>
                      <a:pPr algn="ctr"/>
                      <a:r>
                        <a:rPr lang="en-US" sz="1800" dirty="0" smtClean="0">
                          <a:latin typeface="Arial" panose="020B0604020202020204" pitchFamily="34" charset="0"/>
                          <a:cs typeface="Arial" panose="020B0604020202020204" pitchFamily="34" charset="0"/>
                        </a:rPr>
                        <a:t>All</a:t>
                      </a:r>
                      <a:endParaRPr lang="en-US" sz="1800" b="1" dirty="0">
                        <a:latin typeface="Arial" panose="020B0604020202020204" pitchFamily="34" charset="0"/>
                        <a:cs typeface="Arial" panose="020B0604020202020204" pitchFamily="34" charset="0"/>
                      </a:endParaRPr>
                    </a:p>
                  </a:txBody>
                  <a:tcPr anchor="b"/>
                </a:tc>
              </a:tr>
              <a:tr h="641919">
                <a:tc>
                  <a:txBody>
                    <a:bodyPr/>
                    <a:lstStyle/>
                    <a:p>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Number </a:t>
                      </a:r>
                      <a:endParaRPr lang="en-US" sz="1800" dirty="0">
                        <a:latin typeface="Arial" panose="020B0604020202020204" pitchFamily="34" charset="0"/>
                        <a:cs typeface="Arial" panose="020B0604020202020204" pitchFamily="34" charset="0"/>
                      </a:endParaRPr>
                    </a:p>
                  </a:txBody>
                  <a:tcPr marL="149800" marR="149800"/>
                </a:tc>
                <a:tc>
                  <a:txBody>
                    <a:bodyPr/>
                    <a:lstStyle/>
                    <a:p>
                      <a:pPr algn="r"/>
                      <a:r>
                        <a:rPr lang="en-US" dirty="0" smtClean="0">
                          <a:latin typeface="Arial" panose="020B0604020202020204" pitchFamily="34" charset="0"/>
                          <a:cs typeface="Arial" panose="020B0604020202020204" pitchFamily="34" charset="0"/>
                        </a:rPr>
                        <a:t>25,310</a:t>
                      </a:r>
                      <a:endParaRPr lang="en-US" dirty="0">
                        <a:latin typeface="Arial" panose="020B0604020202020204" pitchFamily="34" charset="0"/>
                        <a:cs typeface="Arial" panose="020B0604020202020204" pitchFamily="34" charset="0"/>
                      </a:endParaRPr>
                    </a:p>
                  </a:txBody>
                  <a:tcPr anchor="b"/>
                </a:tc>
                <a:tc>
                  <a:txBody>
                    <a:bodyPr/>
                    <a:lstStyle/>
                    <a:p>
                      <a:pPr algn="r"/>
                      <a:r>
                        <a:rPr lang="en-US" sz="1800" dirty="0" smtClean="0">
                          <a:latin typeface="Arial" panose="020B0604020202020204" pitchFamily="34" charset="0"/>
                          <a:cs typeface="Arial" panose="020B0604020202020204" pitchFamily="34" charset="0"/>
                        </a:rPr>
                        <a:t>3,399,834</a:t>
                      </a:r>
                      <a:endParaRPr lang="en-US" sz="1800" dirty="0">
                        <a:latin typeface="Arial" panose="020B0604020202020204" pitchFamily="34" charset="0"/>
                        <a:cs typeface="Arial" panose="020B0604020202020204" pitchFamily="34" charset="0"/>
                      </a:endParaRPr>
                    </a:p>
                  </a:txBody>
                  <a:tcPr anchor="b"/>
                </a:tc>
              </a:tr>
              <a:tr h="641919">
                <a:tc>
                  <a:txBody>
                    <a:bodyPr/>
                    <a:lstStyle/>
                    <a:p>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Average</a:t>
                      </a:r>
                      <a:r>
                        <a:rPr lang="en-US" sz="1800" baseline="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age</a:t>
                      </a:r>
                      <a:endParaRPr lang="en-US" sz="1800" dirty="0">
                        <a:latin typeface="Arial" panose="020B0604020202020204" pitchFamily="34" charset="0"/>
                        <a:cs typeface="Arial" panose="020B0604020202020204" pitchFamily="34" charset="0"/>
                      </a:endParaRPr>
                    </a:p>
                  </a:txBody>
                  <a:tcPr marL="149800" marR="149800"/>
                </a:tc>
                <a:tc>
                  <a:txBody>
                    <a:bodyPr/>
                    <a:lstStyle/>
                    <a:p>
                      <a:pPr algn="r"/>
                      <a:r>
                        <a:rPr lang="en-US" dirty="0" smtClean="0">
                          <a:latin typeface="Arial" panose="020B0604020202020204" pitchFamily="34" charset="0"/>
                          <a:cs typeface="Arial" panose="020B0604020202020204" pitchFamily="34" charset="0"/>
                        </a:rPr>
                        <a:t>54.9</a:t>
                      </a:r>
                      <a:endParaRPr lang="en-US" dirty="0">
                        <a:latin typeface="Arial" panose="020B0604020202020204" pitchFamily="34" charset="0"/>
                        <a:cs typeface="Arial" panose="020B0604020202020204" pitchFamily="34" charset="0"/>
                      </a:endParaRPr>
                    </a:p>
                  </a:txBody>
                  <a:tcPr anchor="b"/>
                </a:tc>
                <a:tc>
                  <a:txBody>
                    <a:bodyPr/>
                    <a:lstStyle/>
                    <a:p>
                      <a:pPr algn="r"/>
                      <a:r>
                        <a:rPr lang="en-US" sz="1800" dirty="0" smtClean="0">
                          <a:latin typeface="Arial" panose="020B0604020202020204" pitchFamily="34" charset="0"/>
                          <a:cs typeface="Arial" panose="020B0604020202020204" pitchFamily="34" charset="0"/>
                        </a:rPr>
                        <a:t>57.5</a:t>
                      </a:r>
                      <a:endParaRPr lang="en-US" sz="1800" dirty="0">
                        <a:latin typeface="Arial" panose="020B0604020202020204" pitchFamily="34" charset="0"/>
                        <a:cs typeface="Arial" panose="020B0604020202020204" pitchFamily="34" charset="0"/>
                      </a:endParaRPr>
                    </a:p>
                  </a:txBody>
                  <a:tcPr anchor="b"/>
                </a:tc>
              </a:tr>
              <a:tr h="366811">
                <a:tc gridSpan="3">
                  <a:txBody>
                    <a:bodyPr/>
                    <a:lstStyle/>
                    <a:p>
                      <a:r>
                        <a:rPr lang="en-US" sz="1800" b="1" dirty="0" smtClean="0">
                          <a:solidFill>
                            <a:schemeClr val="bg1"/>
                          </a:solidFill>
                          <a:latin typeface="Arial" panose="020B0604020202020204" pitchFamily="34" charset="0"/>
                          <a:cs typeface="Arial" panose="020B0604020202020204" pitchFamily="34" charset="0"/>
                        </a:rPr>
                        <a:t>Farms</a:t>
                      </a:r>
                      <a:endParaRPr lang="en-US" sz="1800" b="1" dirty="0">
                        <a:solidFill>
                          <a:schemeClr val="bg1"/>
                        </a:solidFill>
                        <a:latin typeface="Arial" panose="020B0604020202020204" pitchFamily="34" charset="0"/>
                        <a:cs typeface="Arial" panose="020B0604020202020204" pitchFamily="34" charset="0"/>
                      </a:endParaRPr>
                    </a:p>
                  </a:txBody>
                  <a:tcPr marL="149800" marR="149800">
                    <a:solidFill>
                      <a:srgbClr val="0A5540"/>
                    </a:solidFill>
                  </a:tcPr>
                </a:tc>
                <a:tc hMerge="1">
                  <a:txBody>
                    <a:bodyPr/>
                    <a:lstStyle/>
                    <a:p>
                      <a:pPr algn="r"/>
                      <a:endParaRPr lang="en-US" sz="1800" dirty="0">
                        <a:latin typeface="Arial" panose="020B0604020202020204" pitchFamily="34" charset="0"/>
                        <a:cs typeface="Arial" panose="020B0604020202020204" pitchFamily="34" charset="0"/>
                      </a:endParaRPr>
                    </a:p>
                  </a:txBody>
                  <a:tcPr marL="149800" marR="149800" anchor="b"/>
                </a:tc>
                <a:tc hMerge="1">
                  <a:txBody>
                    <a:bodyPr/>
                    <a:lstStyle/>
                    <a:p>
                      <a:pPr algn="r"/>
                      <a:endParaRPr lang="en-US" sz="1800" dirty="0">
                        <a:latin typeface="Arial" panose="020B0604020202020204" pitchFamily="34" charset="0"/>
                        <a:cs typeface="Arial" panose="020B0604020202020204" pitchFamily="34" charset="0"/>
                      </a:endParaRPr>
                    </a:p>
                  </a:txBody>
                  <a:tcPr marL="149800" marR="149800" anchor="b"/>
                </a:tc>
              </a:tr>
              <a:tr h="660260">
                <a:tc>
                  <a:txBody>
                    <a:bodyPr/>
                    <a:lstStyle/>
                    <a:p>
                      <a:pPr algn="l"/>
                      <a:endParaRPr lang="en-US" sz="1800" dirty="0" smtClean="0">
                        <a:latin typeface="Arial" panose="020B0604020202020204" pitchFamily="34" charset="0"/>
                        <a:cs typeface="Arial" panose="020B0604020202020204" pitchFamily="34" charset="0"/>
                      </a:endParaRPr>
                    </a:p>
                    <a:p>
                      <a:pPr algn="l"/>
                      <a:r>
                        <a:rPr lang="en-US" sz="1800" dirty="0" smtClean="0">
                          <a:latin typeface="Arial" panose="020B0604020202020204" pitchFamily="34" charset="0"/>
                          <a:cs typeface="Arial" panose="020B0604020202020204" pitchFamily="34" charset="0"/>
                        </a:rPr>
                        <a:t>Number</a:t>
                      </a:r>
                      <a:endParaRPr lang="en-US" sz="1800" dirty="0">
                        <a:latin typeface="Arial" panose="020B0604020202020204" pitchFamily="34" charset="0"/>
                        <a:cs typeface="Arial" panose="020B0604020202020204" pitchFamily="34" charset="0"/>
                      </a:endParaRPr>
                    </a:p>
                  </a:txBody>
                  <a:tcPr marL="151949" marR="151949" anchor="b"/>
                </a:tc>
                <a:tc>
                  <a:txBody>
                    <a:bodyPr/>
                    <a:lstStyle/>
                    <a:p>
                      <a:pPr algn="r"/>
                      <a:r>
                        <a:rPr lang="en-US" dirty="0" smtClean="0">
                          <a:latin typeface="Arial" panose="020B0604020202020204" pitchFamily="34" charset="0"/>
                          <a:cs typeface="Arial" panose="020B0604020202020204" pitchFamily="34" charset="0"/>
                        </a:rPr>
                        <a:t>18,338</a:t>
                      </a:r>
                      <a:endParaRPr lang="en-US" dirty="0">
                        <a:latin typeface="Arial" panose="020B0604020202020204" pitchFamily="34" charset="0"/>
                        <a:cs typeface="Arial" panose="020B0604020202020204" pitchFamily="34" charset="0"/>
                      </a:endParaRPr>
                    </a:p>
                  </a:txBody>
                  <a:tcPr anchor="b"/>
                </a:tc>
                <a:tc>
                  <a:txBody>
                    <a:bodyPr/>
                    <a:lstStyle/>
                    <a:p>
                      <a:pPr algn="r"/>
                      <a:r>
                        <a:rPr lang="en-US" sz="1800" dirty="0" smtClean="0">
                          <a:latin typeface="Arial" panose="020B0604020202020204" pitchFamily="34" charset="0"/>
                          <a:cs typeface="Arial" panose="020B0604020202020204" pitchFamily="34" charset="0"/>
                        </a:rPr>
                        <a:t>2,042,220</a:t>
                      </a:r>
                      <a:endParaRPr lang="en-US" sz="1800" dirty="0">
                        <a:latin typeface="Arial" panose="020B0604020202020204" pitchFamily="34" charset="0"/>
                        <a:cs typeface="Arial" panose="020B0604020202020204" pitchFamily="34" charset="0"/>
                      </a:endParaRPr>
                    </a:p>
                  </a:txBody>
                  <a:tcPr marL="151949" marR="151949" anchor="b"/>
                </a:tc>
              </a:tr>
              <a:tr h="641919">
                <a:tc>
                  <a:txBody>
                    <a:bodyPr/>
                    <a:lstStyle/>
                    <a:p>
                      <a:pPr algn="l"/>
                      <a:r>
                        <a:rPr lang="en-US" sz="1800" dirty="0" smtClean="0">
                          <a:latin typeface="Arial" panose="020B0604020202020204" pitchFamily="34" charset="0"/>
                          <a:cs typeface="Arial" panose="020B0604020202020204" pitchFamily="34" charset="0"/>
                        </a:rPr>
                        <a:t>Average f</a:t>
                      </a:r>
                      <a:r>
                        <a:rPr lang="en-US" sz="1800" baseline="0" dirty="0" smtClean="0">
                          <a:latin typeface="Arial" panose="020B0604020202020204" pitchFamily="34" charset="0"/>
                          <a:cs typeface="Arial" panose="020B0604020202020204" pitchFamily="34" charset="0"/>
                        </a:rPr>
                        <a:t>arm size (acres)</a:t>
                      </a:r>
                      <a:endParaRPr lang="en-US" sz="1800" dirty="0">
                        <a:latin typeface="Arial" panose="020B0604020202020204" pitchFamily="34" charset="0"/>
                        <a:cs typeface="Arial" panose="020B0604020202020204" pitchFamily="34" charset="0"/>
                      </a:endParaRPr>
                    </a:p>
                  </a:txBody>
                  <a:tcPr marL="151949" marR="151949" anchor="b"/>
                </a:tc>
                <a:tc>
                  <a:txBody>
                    <a:bodyPr/>
                    <a:lstStyle/>
                    <a:p>
                      <a:pPr algn="r"/>
                      <a:r>
                        <a:rPr lang="en-US" dirty="0" smtClean="0">
                          <a:latin typeface="Arial" panose="020B0604020202020204" pitchFamily="34" charset="0"/>
                          <a:cs typeface="Arial" panose="020B0604020202020204" pitchFamily="34" charset="0"/>
                        </a:rPr>
                        <a:t>160</a:t>
                      </a:r>
                      <a:endParaRPr lang="en-US" dirty="0">
                        <a:latin typeface="Arial" panose="020B0604020202020204" pitchFamily="34" charset="0"/>
                        <a:cs typeface="Arial" panose="020B0604020202020204" pitchFamily="34" charset="0"/>
                      </a:endParaRPr>
                    </a:p>
                  </a:txBody>
                  <a:tcPr anchor="b"/>
                </a:tc>
                <a:tc>
                  <a:txBody>
                    <a:bodyPr/>
                    <a:lstStyle/>
                    <a:p>
                      <a:pPr algn="r"/>
                      <a:r>
                        <a:rPr lang="en-US" sz="1800" dirty="0" smtClean="0">
                          <a:latin typeface="Arial" panose="020B0604020202020204" pitchFamily="34" charset="0"/>
                          <a:cs typeface="Arial" panose="020B0604020202020204" pitchFamily="34" charset="0"/>
                        </a:rPr>
                        <a:t>441</a:t>
                      </a:r>
                      <a:endParaRPr lang="en-US" sz="1800" dirty="0">
                        <a:latin typeface="Arial" panose="020B0604020202020204" pitchFamily="34" charset="0"/>
                        <a:cs typeface="Arial" panose="020B0604020202020204" pitchFamily="34" charset="0"/>
                      </a:endParaRPr>
                    </a:p>
                  </a:txBody>
                  <a:tcPr marL="151949" marR="151949" anchor="b"/>
                </a:tc>
              </a:tr>
              <a:tr h="641919">
                <a:tc>
                  <a:txBody>
                    <a:bodyPr/>
                    <a:lstStyle/>
                    <a:p>
                      <a:pPr algn="l"/>
                      <a:endParaRPr lang="en-US" sz="1800" dirty="0" smtClean="0">
                        <a:latin typeface="Arial" panose="020B0604020202020204" pitchFamily="34" charset="0"/>
                        <a:cs typeface="Arial" panose="020B0604020202020204" pitchFamily="34" charset="0"/>
                      </a:endParaRPr>
                    </a:p>
                    <a:p>
                      <a:pPr algn="l"/>
                      <a:r>
                        <a:rPr lang="en-US" sz="1800" dirty="0" smtClean="0">
                          <a:latin typeface="Arial" panose="020B0604020202020204" pitchFamily="34" charset="0"/>
                          <a:cs typeface="Arial" panose="020B0604020202020204" pitchFamily="34" charset="0"/>
                        </a:rPr>
                        <a:t>Average</a:t>
                      </a:r>
                      <a:r>
                        <a:rPr lang="en-US" sz="1800" baseline="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TVP </a:t>
                      </a:r>
                      <a:endParaRPr lang="en-US" sz="1800" dirty="0">
                        <a:latin typeface="Arial" panose="020B0604020202020204" pitchFamily="34" charset="0"/>
                        <a:cs typeface="Arial" panose="020B0604020202020204" pitchFamily="34" charset="0"/>
                      </a:endParaRPr>
                    </a:p>
                  </a:txBody>
                  <a:tcPr marL="151949" marR="151949" anchor="b"/>
                </a:tc>
                <a:tc>
                  <a:txBody>
                    <a:bodyPr/>
                    <a:lstStyle/>
                    <a:p>
                      <a:pPr algn="r"/>
                      <a:r>
                        <a:rPr lang="en-US" dirty="0" smtClean="0">
                          <a:latin typeface="Arial" panose="020B0604020202020204" pitchFamily="34" charset="0"/>
                          <a:cs typeface="Arial" panose="020B0604020202020204" pitchFamily="34" charset="0"/>
                        </a:rPr>
                        <a:t>$406,669</a:t>
                      </a:r>
                      <a:endParaRPr lang="en-US" dirty="0">
                        <a:latin typeface="Arial" panose="020B0604020202020204" pitchFamily="34" charset="0"/>
                        <a:cs typeface="Arial" panose="020B0604020202020204" pitchFamily="34" charset="0"/>
                      </a:endParaRPr>
                    </a:p>
                  </a:txBody>
                  <a:tcPr anchor="b"/>
                </a:tc>
                <a:tc>
                  <a:txBody>
                    <a:bodyPr/>
                    <a:lstStyle/>
                    <a:p>
                      <a:pPr algn="r"/>
                      <a:r>
                        <a:rPr lang="en-US" sz="1800" dirty="0" smtClean="0">
                          <a:latin typeface="Arial" panose="020B0604020202020204" pitchFamily="34" charset="0"/>
                          <a:cs typeface="Arial" panose="020B0604020202020204" pitchFamily="34" charset="0"/>
                        </a:rPr>
                        <a:t>$190,245</a:t>
                      </a:r>
                      <a:endParaRPr lang="en-US" sz="1800" dirty="0">
                        <a:latin typeface="Arial" panose="020B0604020202020204" pitchFamily="34" charset="0"/>
                        <a:cs typeface="Arial" panose="020B0604020202020204" pitchFamily="34" charset="0"/>
                      </a:endParaRPr>
                    </a:p>
                  </a:txBody>
                  <a:tcPr marL="151949" marR="151949" anchor="b"/>
                </a:tc>
              </a:tr>
            </a:tbl>
          </a:graphicData>
        </a:graphic>
      </p:graphicFrame>
      <p:sp>
        <p:nvSpPr>
          <p:cNvPr id="2" name="Slide Number Placeholder 1"/>
          <p:cNvSpPr>
            <a:spLocks noGrp="1"/>
          </p:cNvSpPr>
          <p:nvPr>
            <p:ph type="sldNum" sz="quarter" idx="10"/>
          </p:nvPr>
        </p:nvSpPr>
        <p:spPr/>
        <p:txBody>
          <a:bodyPr/>
          <a:lstStyle/>
          <a:p>
            <a:fld id="{DD95F43D-C05A-43B1-8627-AAB33B48D7D0}" type="slidenum">
              <a:rPr lang="en-US" smtClean="0"/>
              <a:pPr/>
              <a:t>12</a:t>
            </a:fld>
            <a:endParaRPr lang="en-US" dirty="0"/>
          </a:p>
        </p:txBody>
      </p:sp>
      <p:sp>
        <p:nvSpPr>
          <p:cNvPr id="9" name="TextBox 8"/>
          <p:cNvSpPr txBox="1"/>
          <p:nvPr/>
        </p:nvSpPr>
        <p:spPr>
          <a:xfrm>
            <a:off x="3988904" y="5440698"/>
            <a:ext cx="1126435" cy="730873"/>
          </a:xfrm>
          <a:prstGeom prst="rect">
            <a:avLst/>
          </a:prstGeom>
          <a:solidFill>
            <a:schemeClr val="bg1"/>
          </a:solidFill>
        </p:spPr>
        <p:txBody>
          <a:bodyPr wrap="square" rtlCol="0">
            <a:spAutoFit/>
          </a:bodyPr>
          <a:lstStyle/>
          <a:p>
            <a:endParaRPr lang="en-US" dirty="0"/>
          </a:p>
        </p:txBody>
      </p:sp>
      <p:sp>
        <p:nvSpPr>
          <p:cNvPr id="10" name="TextBox 9"/>
          <p:cNvSpPr txBox="1"/>
          <p:nvPr/>
        </p:nvSpPr>
        <p:spPr>
          <a:xfrm>
            <a:off x="3831580" y="5000285"/>
            <a:ext cx="1568105" cy="369927"/>
          </a:xfrm>
          <a:prstGeom prst="rect">
            <a:avLst/>
          </a:prstGeom>
          <a:solidFill>
            <a:schemeClr val="bg1"/>
          </a:solidFill>
        </p:spPr>
        <p:txBody>
          <a:bodyPr wrap="square" rtlCol="0">
            <a:spAutoFit/>
          </a:bodyPr>
          <a:lstStyle/>
          <a:p>
            <a:r>
              <a:rPr lang="en-US" b="1" dirty="0" smtClean="0">
                <a:latin typeface="Arial" panose="020B0604020202020204" pitchFamily="34" charset="0"/>
                <a:cs typeface="Arial" panose="020B0604020202020204" pitchFamily="34" charset="0"/>
              </a:rPr>
              <a:t>U.S. = 0.7%</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79272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0"/>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36" t="17855"/>
          <a:stretch/>
        </p:blipFill>
        <p:spPr>
          <a:xfrm>
            <a:off x="1" y="1810357"/>
            <a:ext cx="7220378" cy="4574678"/>
          </a:xfrm>
        </p:spPr>
      </p:pic>
      <p:sp>
        <p:nvSpPr>
          <p:cNvPr id="4" name="Title 3"/>
          <p:cNvSpPr>
            <a:spLocks noGrp="1"/>
          </p:cNvSpPr>
          <p:nvPr>
            <p:ph type="title"/>
          </p:nvPr>
        </p:nvSpPr>
        <p:spPr>
          <a:xfrm>
            <a:off x="231006" y="479007"/>
            <a:ext cx="11665819" cy="478022"/>
          </a:xfrm>
        </p:spPr>
        <p:txBody>
          <a:bodyPr/>
          <a:lstStyle/>
          <a:p>
            <a:r>
              <a:rPr lang="en-US" dirty="0" smtClean="0"/>
              <a:t>Black Producers, 2017</a:t>
            </a:r>
            <a:endParaRPr lang="en-US" dirty="0"/>
          </a:p>
        </p:txBody>
      </p:sp>
      <p:sp>
        <p:nvSpPr>
          <p:cNvPr id="7" name="Text Placeholder 6"/>
          <p:cNvSpPr>
            <a:spLocks noGrp="1"/>
          </p:cNvSpPr>
          <p:nvPr>
            <p:ph type="body" idx="1"/>
          </p:nvPr>
        </p:nvSpPr>
        <p:spPr/>
        <p:txBody>
          <a:bodyPr/>
          <a:lstStyle/>
          <a:p>
            <a:r>
              <a:rPr lang="en-US" dirty="0" smtClean="0"/>
              <a:t>Black Producers as a Percent of Total</a:t>
            </a:r>
            <a:endParaRPr lang="en-US" dirty="0"/>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3867727532"/>
              </p:ext>
            </p:extLst>
          </p:nvPr>
        </p:nvGraphicFramePr>
        <p:xfrm>
          <a:off x="7252137" y="1481959"/>
          <a:ext cx="4644683" cy="4603477"/>
        </p:xfrm>
        <a:graphic>
          <a:graphicData uri="http://schemas.openxmlformats.org/drawingml/2006/table">
            <a:tbl>
              <a:tblPr firstRow="1" bandRow="1">
                <a:tableStyleId>{5C22544A-7EE6-4342-B048-85BDC9FD1C3A}</a:tableStyleId>
              </a:tblPr>
              <a:tblGrid>
                <a:gridCol w="1909571"/>
                <a:gridCol w="1369378"/>
                <a:gridCol w="1365734"/>
              </a:tblGrid>
              <a:tr h="366811">
                <a:tc gridSpan="3">
                  <a:txBody>
                    <a:bodyPr/>
                    <a:lstStyle/>
                    <a:p>
                      <a:r>
                        <a:rPr lang="en-US" sz="1800" dirty="0" smtClean="0">
                          <a:latin typeface="Arial" panose="020B0604020202020204" pitchFamily="34" charset="0"/>
                          <a:cs typeface="Arial" panose="020B0604020202020204" pitchFamily="34" charset="0"/>
                        </a:rPr>
                        <a:t>Producers</a:t>
                      </a:r>
                      <a:endParaRPr lang="en-US" sz="1800" dirty="0">
                        <a:latin typeface="Arial" panose="020B0604020202020204" pitchFamily="34" charset="0"/>
                        <a:cs typeface="Arial" panose="020B0604020202020204" pitchFamily="34" charset="0"/>
                      </a:endParaRPr>
                    </a:p>
                  </a:txBody>
                  <a:tcPr marL="149800" marR="149800"/>
                </a:tc>
                <a:tc hMerge="1">
                  <a:txBody>
                    <a:bodyPr/>
                    <a:lstStyle/>
                    <a:p>
                      <a:pPr algn="ctr"/>
                      <a:endParaRPr lang="en-US" sz="1800" dirty="0">
                        <a:latin typeface="Arial" panose="020B0604020202020204" pitchFamily="34" charset="0"/>
                        <a:cs typeface="Arial" panose="020B0604020202020204" pitchFamily="34" charset="0"/>
                      </a:endParaRPr>
                    </a:p>
                  </a:txBody>
                  <a:tcPr marL="149800" marR="149800"/>
                </a:tc>
                <a:tc hMerge="1">
                  <a:txBody>
                    <a:bodyPr/>
                    <a:lstStyle/>
                    <a:p>
                      <a:pPr algn="ctr"/>
                      <a:endParaRPr lang="en-US" sz="1800" dirty="0">
                        <a:latin typeface="Arial" panose="020B0604020202020204" pitchFamily="34" charset="0"/>
                        <a:cs typeface="Arial" panose="020B0604020202020204" pitchFamily="34" charset="0"/>
                      </a:endParaRPr>
                    </a:p>
                  </a:txBody>
                  <a:tcPr marL="149800" marR="149800"/>
                </a:tc>
              </a:tr>
              <a:tr h="641919">
                <a:tc>
                  <a:txBody>
                    <a:bodyPr/>
                    <a:lstStyle/>
                    <a:p>
                      <a:endParaRPr lang="en-US" sz="1800" dirty="0">
                        <a:latin typeface="Arial" panose="020B0604020202020204" pitchFamily="34" charset="0"/>
                        <a:cs typeface="Arial" panose="020B0604020202020204" pitchFamily="34" charset="0"/>
                      </a:endParaRPr>
                    </a:p>
                  </a:txBody>
                  <a:tcPr marL="149800" marR="149800"/>
                </a:tc>
                <a:tc>
                  <a:txBody>
                    <a:bodyPr/>
                    <a:lstStyle/>
                    <a:p>
                      <a:pPr algn="ctr"/>
                      <a:r>
                        <a:rPr lang="en-US" sz="1800" dirty="0" smtClean="0">
                          <a:latin typeface="Arial" panose="020B0604020202020204" pitchFamily="34" charset="0"/>
                          <a:cs typeface="Arial" panose="020B0604020202020204" pitchFamily="34" charset="0"/>
                        </a:rPr>
                        <a:t>Black</a:t>
                      </a:r>
                      <a:endParaRPr lang="en-US" sz="1800" dirty="0">
                        <a:latin typeface="Arial" panose="020B0604020202020204" pitchFamily="34" charset="0"/>
                        <a:cs typeface="Arial" panose="020B0604020202020204" pitchFamily="34" charset="0"/>
                      </a:endParaRPr>
                    </a:p>
                  </a:txBody>
                  <a:tcPr marL="149800" marR="149800" anchor="b"/>
                </a:tc>
                <a:tc>
                  <a:txBody>
                    <a:bodyPr/>
                    <a:lstStyle/>
                    <a:p>
                      <a:pPr algn="ctr"/>
                      <a:r>
                        <a:rPr lang="en-US" sz="1800" dirty="0" smtClean="0">
                          <a:latin typeface="Arial" panose="020B0604020202020204" pitchFamily="34" charset="0"/>
                          <a:cs typeface="Arial" panose="020B0604020202020204" pitchFamily="34" charset="0"/>
                        </a:rPr>
                        <a:t>All</a:t>
                      </a:r>
                      <a:endParaRPr lang="en-US" sz="1800" b="1" dirty="0">
                        <a:latin typeface="Arial" panose="020B0604020202020204" pitchFamily="34" charset="0"/>
                        <a:cs typeface="Arial" panose="020B0604020202020204" pitchFamily="34" charset="0"/>
                      </a:endParaRPr>
                    </a:p>
                  </a:txBody>
                  <a:tcPr anchor="b"/>
                </a:tc>
              </a:tr>
              <a:tr h="641919">
                <a:tc>
                  <a:txBody>
                    <a:bodyPr/>
                    <a:lstStyle/>
                    <a:p>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Number </a:t>
                      </a:r>
                      <a:endParaRPr lang="en-US" sz="1800" dirty="0">
                        <a:latin typeface="Arial" panose="020B0604020202020204" pitchFamily="34" charset="0"/>
                        <a:cs typeface="Arial" panose="020B0604020202020204" pitchFamily="34" charset="0"/>
                      </a:endParaRPr>
                    </a:p>
                  </a:txBody>
                  <a:tcPr marL="149800" marR="149800"/>
                </a:tc>
                <a:tc>
                  <a:txBody>
                    <a:bodyPr/>
                    <a:lstStyle/>
                    <a:p>
                      <a:pPr algn="r"/>
                      <a:r>
                        <a:rPr lang="en-US" dirty="0" smtClean="0">
                          <a:latin typeface="Arial" panose="020B0604020202020204" pitchFamily="34" charset="0"/>
                          <a:cs typeface="Arial" panose="020B0604020202020204" pitchFamily="34" charset="0"/>
                        </a:rPr>
                        <a:t>48,697</a:t>
                      </a:r>
                      <a:endParaRPr lang="en-US" dirty="0">
                        <a:latin typeface="Arial" panose="020B0604020202020204" pitchFamily="34" charset="0"/>
                        <a:cs typeface="Arial" panose="020B0604020202020204" pitchFamily="34" charset="0"/>
                      </a:endParaRPr>
                    </a:p>
                  </a:txBody>
                  <a:tcPr anchor="b"/>
                </a:tc>
                <a:tc>
                  <a:txBody>
                    <a:bodyPr/>
                    <a:lstStyle/>
                    <a:p>
                      <a:pPr algn="r"/>
                      <a:r>
                        <a:rPr lang="en-US" sz="1800" dirty="0" smtClean="0">
                          <a:latin typeface="Arial" panose="020B0604020202020204" pitchFamily="34" charset="0"/>
                          <a:cs typeface="Arial" panose="020B0604020202020204" pitchFamily="34" charset="0"/>
                        </a:rPr>
                        <a:t>3,399,834</a:t>
                      </a:r>
                      <a:endParaRPr lang="en-US" sz="1800" dirty="0">
                        <a:latin typeface="Arial" panose="020B0604020202020204" pitchFamily="34" charset="0"/>
                        <a:cs typeface="Arial" panose="020B0604020202020204" pitchFamily="34" charset="0"/>
                      </a:endParaRPr>
                    </a:p>
                  </a:txBody>
                  <a:tcPr anchor="b"/>
                </a:tc>
              </a:tr>
              <a:tr h="641919">
                <a:tc>
                  <a:txBody>
                    <a:bodyPr/>
                    <a:lstStyle/>
                    <a:p>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Average</a:t>
                      </a:r>
                      <a:r>
                        <a:rPr lang="en-US" sz="1800" baseline="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age</a:t>
                      </a:r>
                      <a:endParaRPr lang="en-US" sz="1800" dirty="0">
                        <a:latin typeface="Arial" panose="020B0604020202020204" pitchFamily="34" charset="0"/>
                        <a:cs typeface="Arial" panose="020B0604020202020204" pitchFamily="34" charset="0"/>
                      </a:endParaRPr>
                    </a:p>
                  </a:txBody>
                  <a:tcPr marL="149800" marR="149800"/>
                </a:tc>
                <a:tc>
                  <a:txBody>
                    <a:bodyPr/>
                    <a:lstStyle/>
                    <a:p>
                      <a:pPr algn="r"/>
                      <a:r>
                        <a:rPr lang="en-US" dirty="0" smtClean="0">
                          <a:latin typeface="Arial" panose="020B0604020202020204" pitchFamily="34" charset="0"/>
                          <a:cs typeface="Arial" panose="020B0604020202020204" pitchFamily="34" charset="0"/>
                        </a:rPr>
                        <a:t>60.8</a:t>
                      </a:r>
                      <a:endParaRPr lang="en-US" dirty="0">
                        <a:latin typeface="Arial" panose="020B0604020202020204" pitchFamily="34" charset="0"/>
                        <a:cs typeface="Arial" panose="020B0604020202020204" pitchFamily="34" charset="0"/>
                      </a:endParaRPr>
                    </a:p>
                  </a:txBody>
                  <a:tcPr anchor="b"/>
                </a:tc>
                <a:tc>
                  <a:txBody>
                    <a:bodyPr/>
                    <a:lstStyle/>
                    <a:p>
                      <a:pPr algn="r"/>
                      <a:r>
                        <a:rPr lang="en-US" sz="1800" dirty="0" smtClean="0">
                          <a:latin typeface="Arial" panose="020B0604020202020204" pitchFamily="34" charset="0"/>
                          <a:cs typeface="Arial" panose="020B0604020202020204" pitchFamily="34" charset="0"/>
                        </a:rPr>
                        <a:t>57.5</a:t>
                      </a:r>
                      <a:endParaRPr lang="en-US" sz="1800" dirty="0">
                        <a:latin typeface="Arial" panose="020B0604020202020204" pitchFamily="34" charset="0"/>
                        <a:cs typeface="Arial" panose="020B0604020202020204" pitchFamily="34" charset="0"/>
                      </a:endParaRPr>
                    </a:p>
                  </a:txBody>
                  <a:tcPr anchor="b"/>
                </a:tc>
              </a:tr>
              <a:tr h="366811">
                <a:tc gridSpan="3">
                  <a:txBody>
                    <a:bodyPr/>
                    <a:lstStyle/>
                    <a:p>
                      <a:r>
                        <a:rPr lang="en-US" sz="1800" b="1" dirty="0" smtClean="0">
                          <a:solidFill>
                            <a:schemeClr val="bg1"/>
                          </a:solidFill>
                          <a:latin typeface="Arial" panose="020B0604020202020204" pitchFamily="34" charset="0"/>
                          <a:cs typeface="Arial" panose="020B0604020202020204" pitchFamily="34" charset="0"/>
                        </a:rPr>
                        <a:t>Farms</a:t>
                      </a:r>
                      <a:endParaRPr lang="en-US" sz="1800" b="1" dirty="0">
                        <a:solidFill>
                          <a:schemeClr val="bg1"/>
                        </a:solidFill>
                        <a:latin typeface="Arial" panose="020B0604020202020204" pitchFamily="34" charset="0"/>
                        <a:cs typeface="Arial" panose="020B0604020202020204" pitchFamily="34" charset="0"/>
                      </a:endParaRPr>
                    </a:p>
                  </a:txBody>
                  <a:tcPr marL="149800" marR="149800">
                    <a:solidFill>
                      <a:srgbClr val="0A5540"/>
                    </a:solidFill>
                  </a:tcPr>
                </a:tc>
                <a:tc hMerge="1">
                  <a:txBody>
                    <a:bodyPr/>
                    <a:lstStyle/>
                    <a:p>
                      <a:pPr algn="r"/>
                      <a:endParaRPr lang="en-US" sz="1800" dirty="0">
                        <a:latin typeface="Arial" panose="020B0604020202020204" pitchFamily="34" charset="0"/>
                        <a:cs typeface="Arial" panose="020B0604020202020204" pitchFamily="34" charset="0"/>
                      </a:endParaRPr>
                    </a:p>
                  </a:txBody>
                  <a:tcPr marL="149800" marR="149800" anchor="b"/>
                </a:tc>
                <a:tc hMerge="1">
                  <a:txBody>
                    <a:bodyPr/>
                    <a:lstStyle/>
                    <a:p>
                      <a:pPr algn="r"/>
                      <a:endParaRPr lang="en-US" sz="1800" dirty="0">
                        <a:latin typeface="Arial" panose="020B0604020202020204" pitchFamily="34" charset="0"/>
                        <a:cs typeface="Arial" panose="020B0604020202020204" pitchFamily="34" charset="0"/>
                      </a:endParaRPr>
                    </a:p>
                  </a:txBody>
                  <a:tcPr marL="149800" marR="149800" anchor="b"/>
                </a:tc>
              </a:tr>
              <a:tr h="660260">
                <a:tc>
                  <a:txBody>
                    <a:bodyPr/>
                    <a:lstStyle/>
                    <a:p>
                      <a:pPr algn="l"/>
                      <a:endParaRPr lang="en-US" sz="1800" dirty="0" smtClean="0">
                        <a:latin typeface="Arial" panose="020B0604020202020204" pitchFamily="34" charset="0"/>
                        <a:cs typeface="Arial" panose="020B0604020202020204" pitchFamily="34" charset="0"/>
                      </a:endParaRPr>
                    </a:p>
                    <a:p>
                      <a:pPr algn="l"/>
                      <a:r>
                        <a:rPr lang="en-US" sz="1800" dirty="0" smtClean="0">
                          <a:latin typeface="Arial" panose="020B0604020202020204" pitchFamily="34" charset="0"/>
                          <a:cs typeface="Arial" panose="020B0604020202020204" pitchFamily="34" charset="0"/>
                        </a:rPr>
                        <a:t>Number</a:t>
                      </a:r>
                      <a:endParaRPr lang="en-US" sz="1800" dirty="0">
                        <a:latin typeface="Arial" panose="020B0604020202020204" pitchFamily="34" charset="0"/>
                        <a:cs typeface="Arial" panose="020B0604020202020204" pitchFamily="34" charset="0"/>
                      </a:endParaRPr>
                    </a:p>
                  </a:txBody>
                  <a:tcPr marL="151949" marR="151949" anchor="b"/>
                </a:tc>
                <a:tc>
                  <a:txBody>
                    <a:bodyPr/>
                    <a:lstStyle/>
                    <a:p>
                      <a:pPr algn="r"/>
                      <a:r>
                        <a:rPr lang="en-US" dirty="0" smtClean="0">
                          <a:latin typeface="Arial" panose="020B0604020202020204" pitchFamily="34" charset="0"/>
                          <a:cs typeface="Arial" panose="020B0604020202020204" pitchFamily="34" charset="0"/>
                        </a:rPr>
                        <a:t>35,470</a:t>
                      </a:r>
                      <a:endParaRPr lang="en-US" dirty="0">
                        <a:latin typeface="Arial" panose="020B0604020202020204" pitchFamily="34" charset="0"/>
                        <a:cs typeface="Arial" panose="020B0604020202020204" pitchFamily="34" charset="0"/>
                      </a:endParaRPr>
                    </a:p>
                  </a:txBody>
                  <a:tcPr anchor="b"/>
                </a:tc>
                <a:tc>
                  <a:txBody>
                    <a:bodyPr/>
                    <a:lstStyle/>
                    <a:p>
                      <a:pPr algn="r"/>
                      <a:r>
                        <a:rPr lang="en-US" sz="1800" dirty="0" smtClean="0">
                          <a:latin typeface="Arial" panose="020B0604020202020204" pitchFamily="34" charset="0"/>
                          <a:cs typeface="Arial" panose="020B0604020202020204" pitchFamily="34" charset="0"/>
                        </a:rPr>
                        <a:t>2,042,220</a:t>
                      </a:r>
                      <a:endParaRPr lang="en-US" sz="1800" dirty="0">
                        <a:latin typeface="Arial" panose="020B0604020202020204" pitchFamily="34" charset="0"/>
                        <a:cs typeface="Arial" panose="020B0604020202020204" pitchFamily="34" charset="0"/>
                      </a:endParaRPr>
                    </a:p>
                  </a:txBody>
                  <a:tcPr marL="151949" marR="151949" anchor="b"/>
                </a:tc>
              </a:tr>
              <a:tr h="641919">
                <a:tc>
                  <a:txBody>
                    <a:bodyPr/>
                    <a:lstStyle/>
                    <a:p>
                      <a:pPr algn="l"/>
                      <a:r>
                        <a:rPr lang="en-US" sz="1800" dirty="0" smtClean="0">
                          <a:latin typeface="Arial" panose="020B0604020202020204" pitchFamily="34" charset="0"/>
                          <a:cs typeface="Arial" panose="020B0604020202020204" pitchFamily="34" charset="0"/>
                        </a:rPr>
                        <a:t>Average f</a:t>
                      </a:r>
                      <a:r>
                        <a:rPr lang="en-US" sz="1800" baseline="0" dirty="0" smtClean="0">
                          <a:latin typeface="Arial" panose="020B0604020202020204" pitchFamily="34" charset="0"/>
                          <a:cs typeface="Arial" panose="020B0604020202020204" pitchFamily="34" charset="0"/>
                        </a:rPr>
                        <a:t>arm size (acres)</a:t>
                      </a:r>
                      <a:endParaRPr lang="en-US" sz="1800" dirty="0">
                        <a:latin typeface="Arial" panose="020B0604020202020204" pitchFamily="34" charset="0"/>
                        <a:cs typeface="Arial" panose="020B0604020202020204" pitchFamily="34" charset="0"/>
                      </a:endParaRPr>
                    </a:p>
                  </a:txBody>
                  <a:tcPr marL="151949" marR="151949" anchor="b"/>
                </a:tc>
                <a:tc>
                  <a:txBody>
                    <a:bodyPr/>
                    <a:lstStyle/>
                    <a:p>
                      <a:pPr algn="r"/>
                      <a:r>
                        <a:rPr lang="en-US" dirty="0" smtClean="0">
                          <a:latin typeface="Arial" panose="020B0604020202020204" pitchFamily="34" charset="0"/>
                          <a:cs typeface="Arial" panose="020B0604020202020204" pitchFamily="34" charset="0"/>
                        </a:rPr>
                        <a:t>132</a:t>
                      </a:r>
                      <a:endParaRPr lang="en-US" dirty="0">
                        <a:latin typeface="Arial" panose="020B0604020202020204" pitchFamily="34" charset="0"/>
                        <a:cs typeface="Arial" panose="020B0604020202020204" pitchFamily="34" charset="0"/>
                      </a:endParaRPr>
                    </a:p>
                  </a:txBody>
                  <a:tcPr anchor="b"/>
                </a:tc>
                <a:tc>
                  <a:txBody>
                    <a:bodyPr/>
                    <a:lstStyle/>
                    <a:p>
                      <a:pPr algn="r"/>
                      <a:r>
                        <a:rPr lang="en-US" sz="1800" dirty="0" smtClean="0">
                          <a:latin typeface="Arial" panose="020B0604020202020204" pitchFamily="34" charset="0"/>
                          <a:cs typeface="Arial" panose="020B0604020202020204" pitchFamily="34" charset="0"/>
                        </a:rPr>
                        <a:t>441</a:t>
                      </a:r>
                      <a:endParaRPr lang="en-US" sz="1800" dirty="0">
                        <a:latin typeface="Arial" panose="020B0604020202020204" pitchFamily="34" charset="0"/>
                        <a:cs typeface="Arial" panose="020B0604020202020204" pitchFamily="34" charset="0"/>
                      </a:endParaRPr>
                    </a:p>
                  </a:txBody>
                  <a:tcPr marL="151949" marR="151949" anchor="b"/>
                </a:tc>
              </a:tr>
              <a:tr h="641919">
                <a:tc>
                  <a:txBody>
                    <a:bodyPr/>
                    <a:lstStyle/>
                    <a:p>
                      <a:pPr algn="l"/>
                      <a:endParaRPr lang="en-US" sz="1800" dirty="0" smtClean="0">
                        <a:latin typeface="Arial" panose="020B0604020202020204" pitchFamily="34" charset="0"/>
                        <a:cs typeface="Arial" panose="020B0604020202020204" pitchFamily="34" charset="0"/>
                      </a:endParaRPr>
                    </a:p>
                    <a:p>
                      <a:pPr algn="l"/>
                      <a:r>
                        <a:rPr lang="en-US" sz="1800" dirty="0" smtClean="0">
                          <a:latin typeface="Arial" panose="020B0604020202020204" pitchFamily="34" charset="0"/>
                          <a:cs typeface="Arial" panose="020B0604020202020204" pitchFamily="34" charset="0"/>
                        </a:rPr>
                        <a:t>Average</a:t>
                      </a:r>
                      <a:r>
                        <a:rPr lang="en-US" sz="1800" baseline="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TVP </a:t>
                      </a:r>
                      <a:endParaRPr lang="en-US" sz="1800" dirty="0">
                        <a:latin typeface="Arial" panose="020B0604020202020204" pitchFamily="34" charset="0"/>
                        <a:cs typeface="Arial" panose="020B0604020202020204" pitchFamily="34" charset="0"/>
                      </a:endParaRPr>
                    </a:p>
                  </a:txBody>
                  <a:tcPr marL="151949" marR="151949" anchor="b"/>
                </a:tc>
                <a:tc>
                  <a:txBody>
                    <a:bodyPr/>
                    <a:lstStyle/>
                    <a:p>
                      <a:pPr algn="r"/>
                      <a:r>
                        <a:rPr lang="en-US" dirty="0" smtClean="0">
                          <a:latin typeface="Arial" panose="020B0604020202020204" pitchFamily="34" charset="0"/>
                          <a:cs typeface="Arial" panose="020B0604020202020204" pitchFamily="34" charset="0"/>
                        </a:rPr>
                        <a:t>$39,928</a:t>
                      </a:r>
                      <a:endParaRPr lang="en-US" dirty="0">
                        <a:latin typeface="Arial" panose="020B0604020202020204" pitchFamily="34" charset="0"/>
                        <a:cs typeface="Arial" panose="020B0604020202020204" pitchFamily="34" charset="0"/>
                      </a:endParaRPr>
                    </a:p>
                  </a:txBody>
                  <a:tcPr anchor="b"/>
                </a:tc>
                <a:tc>
                  <a:txBody>
                    <a:bodyPr/>
                    <a:lstStyle/>
                    <a:p>
                      <a:pPr algn="r"/>
                      <a:r>
                        <a:rPr lang="en-US" sz="1800" dirty="0" smtClean="0">
                          <a:latin typeface="Arial" panose="020B0604020202020204" pitchFamily="34" charset="0"/>
                          <a:cs typeface="Arial" panose="020B0604020202020204" pitchFamily="34" charset="0"/>
                        </a:rPr>
                        <a:t>$190,245</a:t>
                      </a:r>
                      <a:endParaRPr lang="en-US" sz="1800" dirty="0">
                        <a:latin typeface="Arial" panose="020B0604020202020204" pitchFamily="34" charset="0"/>
                        <a:cs typeface="Arial" panose="020B0604020202020204" pitchFamily="34" charset="0"/>
                      </a:endParaRPr>
                    </a:p>
                  </a:txBody>
                  <a:tcPr marL="151949" marR="151949" anchor="b"/>
                </a:tc>
              </a:tr>
            </a:tbl>
          </a:graphicData>
        </a:graphic>
      </p:graphicFrame>
      <p:sp>
        <p:nvSpPr>
          <p:cNvPr id="2" name="Slide Number Placeholder 1"/>
          <p:cNvSpPr>
            <a:spLocks noGrp="1"/>
          </p:cNvSpPr>
          <p:nvPr>
            <p:ph type="sldNum" sz="quarter" idx="10"/>
          </p:nvPr>
        </p:nvSpPr>
        <p:spPr/>
        <p:txBody>
          <a:bodyPr/>
          <a:lstStyle/>
          <a:p>
            <a:fld id="{DD95F43D-C05A-43B1-8627-AAB33B48D7D0}" type="slidenum">
              <a:rPr lang="en-US" smtClean="0"/>
              <a:pPr/>
              <a:t>13</a:t>
            </a:fld>
            <a:endParaRPr lang="en-US" dirty="0"/>
          </a:p>
        </p:txBody>
      </p:sp>
      <p:sp>
        <p:nvSpPr>
          <p:cNvPr id="9" name="TextBox 8"/>
          <p:cNvSpPr txBox="1"/>
          <p:nvPr/>
        </p:nvSpPr>
        <p:spPr>
          <a:xfrm>
            <a:off x="3988904" y="5314122"/>
            <a:ext cx="1126435" cy="730873"/>
          </a:xfrm>
          <a:prstGeom prst="rect">
            <a:avLst/>
          </a:prstGeom>
          <a:solidFill>
            <a:schemeClr val="bg1"/>
          </a:solidFill>
        </p:spPr>
        <p:txBody>
          <a:bodyPr wrap="square" rtlCol="0">
            <a:spAutoFit/>
          </a:bodyPr>
          <a:lstStyle/>
          <a:p>
            <a:endParaRPr lang="en-US" dirty="0"/>
          </a:p>
        </p:txBody>
      </p:sp>
      <p:sp>
        <p:nvSpPr>
          <p:cNvPr id="10" name="TextBox 9"/>
          <p:cNvSpPr txBox="1"/>
          <p:nvPr/>
        </p:nvSpPr>
        <p:spPr>
          <a:xfrm>
            <a:off x="3749040" y="5494892"/>
            <a:ext cx="2071114" cy="369332"/>
          </a:xfrm>
          <a:prstGeom prst="rect">
            <a:avLst/>
          </a:prstGeom>
          <a:solidFill>
            <a:schemeClr val="bg1"/>
          </a:solidFill>
        </p:spPr>
        <p:txBody>
          <a:bodyPr wrap="square" rtlCol="0">
            <a:spAutoFit/>
          </a:bodyPr>
          <a:lstStyle/>
          <a:p>
            <a:r>
              <a:rPr lang="en-US" b="1" dirty="0" smtClean="0">
                <a:latin typeface="Arial" panose="020B0604020202020204" pitchFamily="34" charset="0"/>
                <a:cs typeface="Arial" panose="020B0604020202020204" pitchFamily="34" charset="0"/>
              </a:rPr>
              <a:t>U.S. = 1.4%</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81562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1006" y="479007"/>
            <a:ext cx="11665819" cy="478022"/>
          </a:xfrm>
        </p:spPr>
        <p:txBody>
          <a:bodyPr/>
          <a:lstStyle/>
          <a:p>
            <a:r>
              <a:rPr lang="en-US" dirty="0" smtClean="0"/>
              <a:t>Native Hawaiian or Pacific Islander Producers, 2017</a:t>
            </a:r>
            <a:endParaRPr lang="en-US" dirty="0"/>
          </a:p>
        </p:txBody>
      </p:sp>
      <p:sp>
        <p:nvSpPr>
          <p:cNvPr id="7" name="Text Placeholder 6"/>
          <p:cNvSpPr>
            <a:spLocks noGrp="1"/>
          </p:cNvSpPr>
          <p:nvPr>
            <p:ph type="body" idx="1"/>
          </p:nvPr>
        </p:nvSpPr>
        <p:spPr/>
        <p:txBody>
          <a:bodyPr/>
          <a:lstStyle/>
          <a:p>
            <a:r>
              <a:rPr lang="en-US" dirty="0" smtClean="0"/>
              <a:t>Native Hawaiian Producers as a Percent of Total</a:t>
            </a:r>
            <a:endParaRPr lang="en-US" dirty="0"/>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3523597304"/>
              </p:ext>
            </p:extLst>
          </p:nvPr>
        </p:nvGraphicFramePr>
        <p:xfrm>
          <a:off x="7252137" y="1481959"/>
          <a:ext cx="4644683" cy="4603477"/>
        </p:xfrm>
        <a:graphic>
          <a:graphicData uri="http://schemas.openxmlformats.org/drawingml/2006/table">
            <a:tbl>
              <a:tblPr firstRow="1" bandRow="1">
                <a:tableStyleId>{5C22544A-7EE6-4342-B048-85BDC9FD1C3A}</a:tableStyleId>
              </a:tblPr>
              <a:tblGrid>
                <a:gridCol w="1909571"/>
                <a:gridCol w="1369378"/>
                <a:gridCol w="1365734"/>
              </a:tblGrid>
              <a:tr h="366811">
                <a:tc gridSpan="3">
                  <a:txBody>
                    <a:bodyPr/>
                    <a:lstStyle/>
                    <a:p>
                      <a:r>
                        <a:rPr lang="en-US" sz="1800" dirty="0" smtClean="0">
                          <a:latin typeface="Arial" panose="020B0604020202020204" pitchFamily="34" charset="0"/>
                          <a:cs typeface="Arial" panose="020B0604020202020204" pitchFamily="34" charset="0"/>
                        </a:rPr>
                        <a:t>Producers</a:t>
                      </a:r>
                      <a:endParaRPr lang="en-US" sz="1800" dirty="0">
                        <a:latin typeface="Arial" panose="020B0604020202020204" pitchFamily="34" charset="0"/>
                        <a:cs typeface="Arial" panose="020B0604020202020204" pitchFamily="34" charset="0"/>
                      </a:endParaRPr>
                    </a:p>
                  </a:txBody>
                  <a:tcPr marL="149800" marR="149800"/>
                </a:tc>
                <a:tc hMerge="1">
                  <a:txBody>
                    <a:bodyPr/>
                    <a:lstStyle/>
                    <a:p>
                      <a:pPr algn="ctr"/>
                      <a:endParaRPr lang="en-US" sz="1800" dirty="0">
                        <a:latin typeface="Arial" panose="020B0604020202020204" pitchFamily="34" charset="0"/>
                        <a:cs typeface="Arial" panose="020B0604020202020204" pitchFamily="34" charset="0"/>
                      </a:endParaRPr>
                    </a:p>
                  </a:txBody>
                  <a:tcPr marL="149800" marR="149800"/>
                </a:tc>
                <a:tc hMerge="1">
                  <a:txBody>
                    <a:bodyPr/>
                    <a:lstStyle/>
                    <a:p>
                      <a:pPr algn="ctr"/>
                      <a:endParaRPr lang="en-US" sz="1800" dirty="0">
                        <a:latin typeface="Arial" panose="020B0604020202020204" pitchFamily="34" charset="0"/>
                        <a:cs typeface="Arial" panose="020B0604020202020204" pitchFamily="34" charset="0"/>
                      </a:endParaRPr>
                    </a:p>
                  </a:txBody>
                  <a:tcPr marL="149800" marR="149800"/>
                </a:tc>
              </a:tr>
              <a:tr h="641919">
                <a:tc>
                  <a:txBody>
                    <a:bodyPr/>
                    <a:lstStyle/>
                    <a:p>
                      <a:endParaRPr lang="en-US" sz="1800" dirty="0">
                        <a:latin typeface="Arial" panose="020B0604020202020204" pitchFamily="34" charset="0"/>
                        <a:cs typeface="Arial" panose="020B0604020202020204" pitchFamily="34" charset="0"/>
                      </a:endParaRPr>
                    </a:p>
                  </a:txBody>
                  <a:tcPr marL="149800" marR="149800"/>
                </a:tc>
                <a:tc>
                  <a:txBody>
                    <a:bodyPr/>
                    <a:lstStyle/>
                    <a:p>
                      <a:pPr algn="ctr"/>
                      <a:r>
                        <a:rPr lang="en-US" sz="1800" dirty="0" smtClean="0">
                          <a:latin typeface="Arial" panose="020B0604020202020204" pitchFamily="34" charset="0"/>
                          <a:cs typeface="Arial" panose="020B0604020202020204" pitchFamily="34" charset="0"/>
                        </a:rPr>
                        <a:t>Native Hawaiian</a:t>
                      </a:r>
                      <a:endParaRPr lang="en-US" sz="1800" dirty="0">
                        <a:latin typeface="Arial" panose="020B0604020202020204" pitchFamily="34" charset="0"/>
                        <a:cs typeface="Arial" panose="020B0604020202020204" pitchFamily="34" charset="0"/>
                      </a:endParaRPr>
                    </a:p>
                  </a:txBody>
                  <a:tcPr marL="149800" marR="149800" anchor="b"/>
                </a:tc>
                <a:tc>
                  <a:txBody>
                    <a:bodyPr/>
                    <a:lstStyle/>
                    <a:p>
                      <a:pPr algn="ctr"/>
                      <a:r>
                        <a:rPr lang="en-US" sz="1800" dirty="0" smtClean="0">
                          <a:latin typeface="Arial" panose="020B0604020202020204" pitchFamily="34" charset="0"/>
                          <a:cs typeface="Arial" panose="020B0604020202020204" pitchFamily="34" charset="0"/>
                        </a:rPr>
                        <a:t>All</a:t>
                      </a:r>
                      <a:endParaRPr lang="en-US" sz="1800" b="1" dirty="0">
                        <a:latin typeface="Arial" panose="020B0604020202020204" pitchFamily="34" charset="0"/>
                        <a:cs typeface="Arial" panose="020B0604020202020204" pitchFamily="34" charset="0"/>
                      </a:endParaRPr>
                    </a:p>
                  </a:txBody>
                  <a:tcPr anchor="b"/>
                </a:tc>
              </a:tr>
              <a:tr h="641919">
                <a:tc>
                  <a:txBody>
                    <a:bodyPr/>
                    <a:lstStyle/>
                    <a:p>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Number </a:t>
                      </a:r>
                      <a:endParaRPr lang="en-US" sz="1800" dirty="0">
                        <a:latin typeface="Arial" panose="020B0604020202020204" pitchFamily="34" charset="0"/>
                        <a:cs typeface="Arial" panose="020B0604020202020204" pitchFamily="34" charset="0"/>
                      </a:endParaRPr>
                    </a:p>
                  </a:txBody>
                  <a:tcPr marL="149800" marR="149800"/>
                </a:tc>
                <a:tc>
                  <a:txBody>
                    <a:bodyPr/>
                    <a:lstStyle/>
                    <a:p>
                      <a:pPr algn="r"/>
                      <a:r>
                        <a:rPr lang="en-US" sz="1800" dirty="0" smtClean="0">
                          <a:latin typeface="Arial" panose="020B0604020202020204" pitchFamily="34" charset="0"/>
                          <a:cs typeface="Arial" panose="020B0604020202020204" pitchFamily="34" charset="0"/>
                        </a:rPr>
                        <a:t>5,296</a:t>
                      </a:r>
                      <a:endParaRPr lang="en-US" sz="1800" dirty="0">
                        <a:latin typeface="Arial" panose="020B0604020202020204" pitchFamily="34" charset="0"/>
                        <a:cs typeface="Arial" panose="020B0604020202020204" pitchFamily="34" charset="0"/>
                      </a:endParaRPr>
                    </a:p>
                  </a:txBody>
                  <a:tcPr marL="149800" marR="149800" anchor="b"/>
                </a:tc>
                <a:tc>
                  <a:txBody>
                    <a:bodyPr/>
                    <a:lstStyle/>
                    <a:p>
                      <a:pPr algn="r"/>
                      <a:r>
                        <a:rPr lang="en-US" sz="1800" dirty="0" smtClean="0">
                          <a:latin typeface="Arial" panose="020B0604020202020204" pitchFamily="34" charset="0"/>
                          <a:cs typeface="Arial" panose="020B0604020202020204" pitchFamily="34" charset="0"/>
                        </a:rPr>
                        <a:t>3,399,834</a:t>
                      </a:r>
                      <a:endParaRPr lang="en-US" sz="1800" dirty="0">
                        <a:latin typeface="Arial" panose="020B0604020202020204" pitchFamily="34" charset="0"/>
                        <a:cs typeface="Arial" panose="020B0604020202020204" pitchFamily="34" charset="0"/>
                      </a:endParaRPr>
                    </a:p>
                  </a:txBody>
                  <a:tcPr anchor="b"/>
                </a:tc>
              </a:tr>
              <a:tr h="641919">
                <a:tc>
                  <a:txBody>
                    <a:bodyPr/>
                    <a:lstStyle/>
                    <a:p>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Average</a:t>
                      </a:r>
                      <a:r>
                        <a:rPr lang="en-US" sz="1800" baseline="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age</a:t>
                      </a:r>
                      <a:endParaRPr lang="en-US" sz="1800" dirty="0">
                        <a:latin typeface="Arial" panose="020B0604020202020204" pitchFamily="34" charset="0"/>
                        <a:cs typeface="Arial" panose="020B0604020202020204" pitchFamily="34" charset="0"/>
                      </a:endParaRPr>
                    </a:p>
                  </a:txBody>
                  <a:tcPr marL="149800" marR="149800"/>
                </a:tc>
                <a:tc>
                  <a:txBody>
                    <a:bodyPr/>
                    <a:lstStyle/>
                    <a:p>
                      <a:pPr algn="r"/>
                      <a:r>
                        <a:rPr lang="en-US" sz="1800" dirty="0" smtClean="0">
                          <a:latin typeface="Arial" panose="020B0604020202020204" pitchFamily="34" charset="0"/>
                          <a:cs typeface="Arial" panose="020B0604020202020204" pitchFamily="34" charset="0"/>
                        </a:rPr>
                        <a:t>54.9</a:t>
                      </a:r>
                      <a:endParaRPr lang="en-US" sz="1800" dirty="0">
                        <a:latin typeface="Arial" panose="020B0604020202020204" pitchFamily="34" charset="0"/>
                        <a:cs typeface="Arial" panose="020B0604020202020204" pitchFamily="34" charset="0"/>
                      </a:endParaRPr>
                    </a:p>
                  </a:txBody>
                  <a:tcPr marL="149800" marR="149800" anchor="b"/>
                </a:tc>
                <a:tc>
                  <a:txBody>
                    <a:bodyPr/>
                    <a:lstStyle/>
                    <a:p>
                      <a:pPr algn="r"/>
                      <a:r>
                        <a:rPr lang="en-US" sz="1800" dirty="0" smtClean="0">
                          <a:latin typeface="Arial" panose="020B0604020202020204" pitchFamily="34" charset="0"/>
                          <a:cs typeface="Arial" panose="020B0604020202020204" pitchFamily="34" charset="0"/>
                        </a:rPr>
                        <a:t>57.5</a:t>
                      </a:r>
                      <a:endParaRPr lang="en-US" sz="1800" dirty="0">
                        <a:latin typeface="Arial" panose="020B0604020202020204" pitchFamily="34" charset="0"/>
                        <a:cs typeface="Arial" panose="020B0604020202020204" pitchFamily="34" charset="0"/>
                      </a:endParaRPr>
                    </a:p>
                  </a:txBody>
                  <a:tcPr anchor="b"/>
                </a:tc>
              </a:tr>
              <a:tr h="366811">
                <a:tc gridSpan="3">
                  <a:txBody>
                    <a:bodyPr/>
                    <a:lstStyle/>
                    <a:p>
                      <a:r>
                        <a:rPr lang="en-US" sz="1800" b="1" dirty="0" smtClean="0">
                          <a:solidFill>
                            <a:schemeClr val="bg1"/>
                          </a:solidFill>
                          <a:latin typeface="Arial" panose="020B0604020202020204" pitchFamily="34" charset="0"/>
                          <a:cs typeface="Arial" panose="020B0604020202020204" pitchFamily="34" charset="0"/>
                        </a:rPr>
                        <a:t>Farms</a:t>
                      </a:r>
                      <a:endParaRPr lang="en-US" sz="1800" b="1" dirty="0">
                        <a:solidFill>
                          <a:schemeClr val="bg1"/>
                        </a:solidFill>
                        <a:latin typeface="Arial" panose="020B0604020202020204" pitchFamily="34" charset="0"/>
                        <a:cs typeface="Arial" panose="020B0604020202020204" pitchFamily="34" charset="0"/>
                      </a:endParaRPr>
                    </a:p>
                  </a:txBody>
                  <a:tcPr marL="149800" marR="149800">
                    <a:solidFill>
                      <a:srgbClr val="0A5540"/>
                    </a:solidFill>
                  </a:tcPr>
                </a:tc>
                <a:tc hMerge="1">
                  <a:txBody>
                    <a:bodyPr/>
                    <a:lstStyle/>
                    <a:p>
                      <a:pPr algn="r"/>
                      <a:endParaRPr lang="en-US" sz="1800" dirty="0">
                        <a:latin typeface="Arial" panose="020B0604020202020204" pitchFamily="34" charset="0"/>
                        <a:cs typeface="Arial" panose="020B0604020202020204" pitchFamily="34" charset="0"/>
                      </a:endParaRPr>
                    </a:p>
                  </a:txBody>
                  <a:tcPr marL="149800" marR="149800" anchor="b"/>
                </a:tc>
                <a:tc hMerge="1">
                  <a:txBody>
                    <a:bodyPr/>
                    <a:lstStyle/>
                    <a:p>
                      <a:pPr algn="r"/>
                      <a:endParaRPr lang="en-US" sz="1800" dirty="0">
                        <a:latin typeface="Arial" panose="020B0604020202020204" pitchFamily="34" charset="0"/>
                        <a:cs typeface="Arial" panose="020B0604020202020204" pitchFamily="34" charset="0"/>
                      </a:endParaRPr>
                    </a:p>
                  </a:txBody>
                  <a:tcPr marL="149800" marR="149800" anchor="b"/>
                </a:tc>
              </a:tr>
              <a:tr h="660260">
                <a:tc>
                  <a:txBody>
                    <a:bodyPr/>
                    <a:lstStyle/>
                    <a:p>
                      <a:pPr algn="l"/>
                      <a:endParaRPr lang="en-US" sz="1800" dirty="0" smtClean="0">
                        <a:latin typeface="Arial" panose="020B0604020202020204" pitchFamily="34" charset="0"/>
                        <a:cs typeface="Arial" panose="020B0604020202020204" pitchFamily="34" charset="0"/>
                      </a:endParaRPr>
                    </a:p>
                    <a:p>
                      <a:pPr algn="l"/>
                      <a:r>
                        <a:rPr lang="en-US" sz="1800" dirty="0" smtClean="0">
                          <a:latin typeface="Arial" panose="020B0604020202020204" pitchFamily="34" charset="0"/>
                          <a:cs typeface="Arial" panose="020B0604020202020204" pitchFamily="34" charset="0"/>
                        </a:rPr>
                        <a:t>Number</a:t>
                      </a:r>
                      <a:endParaRPr lang="en-US" sz="1800" dirty="0">
                        <a:latin typeface="Arial" panose="020B0604020202020204" pitchFamily="34" charset="0"/>
                        <a:cs typeface="Arial" panose="020B0604020202020204" pitchFamily="34" charset="0"/>
                      </a:endParaRPr>
                    </a:p>
                  </a:txBody>
                  <a:tcPr marL="151949" marR="151949" anchor="b"/>
                </a:tc>
                <a:tc>
                  <a:txBody>
                    <a:bodyPr/>
                    <a:lstStyle/>
                    <a:p>
                      <a:pPr algn="r"/>
                      <a:r>
                        <a:rPr lang="en-US" dirty="0" smtClean="0">
                          <a:latin typeface="Arial" panose="020B0604020202020204" pitchFamily="34" charset="0"/>
                          <a:cs typeface="Arial" panose="020B0604020202020204" pitchFamily="34" charset="0"/>
                        </a:rPr>
                        <a:t>4,341</a:t>
                      </a:r>
                      <a:endParaRPr lang="en-US" dirty="0">
                        <a:latin typeface="Arial" panose="020B0604020202020204" pitchFamily="34" charset="0"/>
                        <a:cs typeface="Arial" panose="020B0604020202020204" pitchFamily="34" charset="0"/>
                      </a:endParaRPr>
                    </a:p>
                  </a:txBody>
                  <a:tcPr anchor="b"/>
                </a:tc>
                <a:tc>
                  <a:txBody>
                    <a:bodyPr/>
                    <a:lstStyle/>
                    <a:p>
                      <a:pPr algn="r"/>
                      <a:r>
                        <a:rPr lang="en-US" sz="1800" dirty="0" smtClean="0">
                          <a:latin typeface="Arial" panose="020B0604020202020204" pitchFamily="34" charset="0"/>
                          <a:cs typeface="Arial" panose="020B0604020202020204" pitchFamily="34" charset="0"/>
                        </a:rPr>
                        <a:t>2,042,220</a:t>
                      </a:r>
                      <a:endParaRPr lang="en-US" sz="1800" dirty="0">
                        <a:latin typeface="Arial" panose="020B0604020202020204" pitchFamily="34" charset="0"/>
                        <a:cs typeface="Arial" panose="020B0604020202020204" pitchFamily="34" charset="0"/>
                      </a:endParaRPr>
                    </a:p>
                  </a:txBody>
                  <a:tcPr marL="151949" marR="151949" anchor="b"/>
                </a:tc>
              </a:tr>
              <a:tr h="641919">
                <a:tc>
                  <a:txBody>
                    <a:bodyPr/>
                    <a:lstStyle/>
                    <a:p>
                      <a:pPr algn="l"/>
                      <a:r>
                        <a:rPr lang="en-US" sz="1800" dirty="0" smtClean="0">
                          <a:latin typeface="Arial" panose="020B0604020202020204" pitchFamily="34" charset="0"/>
                          <a:cs typeface="Arial" panose="020B0604020202020204" pitchFamily="34" charset="0"/>
                        </a:rPr>
                        <a:t>Average f</a:t>
                      </a:r>
                      <a:r>
                        <a:rPr lang="en-US" sz="1800" baseline="0" dirty="0" smtClean="0">
                          <a:latin typeface="Arial" panose="020B0604020202020204" pitchFamily="34" charset="0"/>
                          <a:cs typeface="Arial" panose="020B0604020202020204" pitchFamily="34" charset="0"/>
                        </a:rPr>
                        <a:t>arm size (acres)</a:t>
                      </a:r>
                      <a:endParaRPr lang="en-US" sz="1800" dirty="0">
                        <a:latin typeface="Arial" panose="020B0604020202020204" pitchFamily="34" charset="0"/>
                        <a:cs typeface="Arial" panose="020B0604020202020204" pitchFamily="34" charset="0"/>
                      </a:endParaRPr>
                    </a:p>
                  </a:txBody>
                  <a:tcPr marL="151949" marR="151949" anchor="b"/>
                </a:tc>
                <a:tc>
                  <a:txBody>
                    <a:bodyPr/>
                    <a:lstStyle/>
                    <a:p>
                      <a:pPr algn="r"/>
                      <a:r>
                        <a:rPr lang="en-US" dirty="0" smtClean="0">
                          <a:latin typeface="Arial" panose="020B0604020202020204" pitchFamily="34" charset="0"/>
                          <a:cs typeface="Arial" panose="020B0604020202020204" pitchFamily="34" charset="0"/>
                        </a:rPr>
                        <a:t>240</a:t>
                      </a:r>
                      <a:endParaRPr lang="en-US" dirty="0">
                        <a:latin typeface="Arial" panose="020B0604020202020204" pitchFamily="34" charset="0"/>
                        <a:cs typeface="Arial" panose="020B0604020202020204" pitchFamily="34" charset="0"/>
                      </a:endParaRPr>
                    </a:p>
                  </a:txBody>
                  <a:tcPr anchor="b"/>
                </a:tc>
                <a:tc>
                  <a:txBody>
                    <a:bodyPr/>
                    <a:lstStyle/>
                    <a:p>
                      <a:pPr algn="r"/>
                      <a:r>
                        <a:rPr lang="en-US" sz="1800" dirty="0" smtClean="0">
                          <a:latin typeface="Arial" panose="020B0604020202020204" pitchFamily="34" charset="0"/>
                          <a:cs typeface="Arial" panose="020B0604020202020204" pitchFamily="34" charset="0"/>
                        </a:rPr>
                        <a:t>441</a:t>
                      </a:r>
                      <a:endParaRPr lang="en-US" sz="1800" dirty="0">
                        <a:latin typeface="Arial" panose="020B0604020202020204" pitchFamily="34" charset="0"/>
                        <a:cs typeface="Arial" panose="020B0604020202020204" pitchFamily="34" charset="0"/>
                      </a:endParaRPr>
                    </a:p>
                  </a:txBody>
                  <a:tcPr marL="151949" marR="151949" anchor="b"/>
                </a:tc>
              </a:tr>
              <a:tr h="641919">
                <a:tc>
                  <a:txBody>
                    <a:bodyPr/>
                    <a:lstStyle/>
                    <a:p>
                      <a:pPr algn="l"/>
                      <a:endParaRPr lang="en-US" sz="1800" dirty="0" smtClean="0">
                        <a:latin typeface="Arial" panose="020B0604020202020204" pitchFamily="34" charset="0"/>
                        <a:cs typeface="Arial" panose="020B0604020202020204" pitchFamily="34" charset="0"/>
                      </a:endParaRPr>
                    </a:p>
                    <a:p>
                      <a:pPr algn="l"/>
                      <a:r>
                        <a:rPr lang="en-US" sz="1800" dirty="0" smtClean="0">
                          <a:latin typeface="Arial" panose="020B0604020202020204" pitchFamily="34" charset="0"/>
                          <a:cs typeface="Arial" panose="020B0604020202020204" pitchFamily="34" charset="0"/>
                        </a:rPr>
                        <a:t>Average</a:t>
                      </a:r>
                      <a:r>
                        <a:rPr lang="en-US" sz="1800" baseline="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TVP </a:t>
                      </a:r>
                      <a:endParaRPr lang="en-US" sz="1800" dirty="0">
                        <a:latin typeface="Arial" panose="020B0604020202020204" pitchFamily="34" charset="0"/>
                        <a:cs typeface="Arial" panose="020B0604020202020204" pitchFamily="34" charset="0"/>
                      </a:endParaRPr>
                    </a:p>
                  </a:txBody>
                  <a:tcPr marL="151949" marR="151949" anchor="b"/>
                </a:tc>
                <a:tc>
                  <a:txBody>
                    <a:bodyPr/>
                    <a:lstStyle/>
                    <a:p>
                      <a:pPr algn="r"/>
                      <a:r>
                        <a:rPr lang="en-US" dirty="0" smtClean="0">
                          <a:latin typeface="Arial" panose="020B0604020202020204" pitchFamily="34" charset="0"/>
                          <a:cs typeface="Arial" panose="020B0604020202020204" pitchFamily="34" charset="0"/>
                        </a:rPr>
                        <a:t>$163,776</a:t>
                      </a:r>
                      <a:endParaRPr lang="en-US" dirty="0">
                        <a:latin typeface="Arial" panose="020B0604020202020204" pitchFamily="34" charset="0"/>
                        <a:cs typeface="Arial" panose="020B0604020202020204" pitchFamily="34" charset="0"/>
                      </a:endParaRPr>
                    </a:p>
                  </a:txBody>
                  <a:tcPr anchor="b"/>
                </a:tc>
                <a:tc>
                  <a:txBody>
                    <a:bodyPr/>
                    <a:lstStyle/>
                    <a:p>
                      <a:pPr algn="r"/>
                      <a:r>
                        <a:rPr lang="en-US" sz="1800" dirty="0" smtClean="0">
                          <a:latin typeface="Arial" panose="020B0604020202020204" pitchFamily="34" charset="0"/>
                          <a:cs typeface="Arial" panose="020B0604020202020204" pitchFamily="34" charset="0"/>
                        </a:rPr>
                        <a:t>$190,245</a:t>
                      </a:r>
                      <a:endParaRPr lang="en-US" sz="1800" dirty="0">
                        <a:latin typeface="Arial" panose="020B0604020202020204" pitchFamily="34" charset="0"/>
                        <a:cs typeface="Arial" panose="020B0604020202020204" pitchFamily="34" charset="0"/>
                      </a:endParaRPr>
                    </a:p>
                  </a:txBody>
                  <a:tcPr marL="151949" marR="151949" anchor="b"/>
                </a:tc>
              </a:tr>
            </a:tbl>
          </a:graphicData>
        </a:graphic>
      </p:graphicFrame>
      <p:sp>
        <p:nvSpPr>
          <p:cNvPr id="2" name="Slide Number Placeholder 1"/>
          <p:cNvSpPr>
            <a:spLocks noGrp="1"/>
          </p:cNvSpPr>
          <p:nvPr>
            <p:ph type="sldNum" sz="quarter" idx="10"/>
          </p:nvPr>
        </p:nvSpPr>
        <p:spPr/>
        <p:txBody>
          <a:bodyPr/>
          <a:lstStyle/>
          <a:p>
            <a:fld id="{DD95F43D-C05A-43B1-8627-AAB33B48D7D0}" type="slidenum">
              <a:rPr lang="en-US" smtClean="0"/>
              <a:pPr/>
              <a:t>14</a:t>
            </a:fld>
            <a:endParaRPr lang="en-US" dirty="0"/>
          </a:p>
        </p:txBody>
      </p:sp>
      <p:sp>
        <p:nvSpPr>
          <p:cNvPr id="9" name="TextBox 8"/>
          <p:cNvSpPr txBox="1"/>
          <p:nvPr/>
        </p:nvSpPr>
        <p:spPr>
          <a:xfrm>
            <a:off x="3988904" y="5314122"/>
            <a:ext cx="1126435" cy="730873"/>
          </a:xfrm>
          <a:prstGeom prst="rect">
            <a:avLst/>
          </a:prstGeom>
          <a:solidFill>
            <a:schemeClr val="bg1"/>
          </a:solidFill>
        </p:spPr>
        <p:txBody>
          <a:bodyPr wrap="square" rtlCol="0">
            <a:spAutoFit/>
          </a:bodyPr>
          <a:lstStyle/>
          <a:p>
            <a:endParaRPr lang="en-US" dirty="0"/>
          </a:p>
        </p:txBody>
      </p:sp>
      <p:sp>
        <p:nvSpPr>
          <p:cNvPr id="10" name="TextBox 9"/>
          <p:cNvSpPr txBox="1"/>
          <p:nvPr/>
        </p:nvSpPr>
        <p:spPr>
          <a:xfrm>
            <a:off x="3429801" y="5489105"/>
            <a:ext cx="2071114" cy="369332"/>
          </a:xfrm>
          <a:prstGeom prst="rect">
            <a:avLst/>
          </a:prstGeom>
          <a:solidFill>
            <a:schemeClr val="bg1"/>
          </a:solidFill>
        </p:spPr>
        <p:txBody>
          <a:bodyPr wrap="square" rtlCol="0">
            <a:spAutoFit/>
          </a:bodyPr>
          <a:lstStyle/>
          <a:p>
            <a:r>
              <a:rPr lang="en-US" b="1" dirty="0" smtClean="0">
                <a:latin typeface="Arial" panose="020B0604020202020204" pitchFamily="34" charset="0"/>
                <a:cs typeface="Arial" panose="020B0604020202020204" pitchFamily="34" charset="0"/>
              </a:rPr>
              <a:t>U.S. = 36%</a:t>
            </a:r>
            <a:endParaRPr lang="en-US" b="1" dirty="0">
              <a:latin typeface="Arial" panose="020B0604020202020204" pitchFamily="34" charset="0"/>
              <a:cs typeface="Arial" panose="020B0604020202020204" pitchFamily="34" charset="0"/>
            </a:endParaRPr>
          </a:p>
        </p:txBody>
      </p:sp>
      <p:pic>
        <p:nvPicPr>
          <p:cNvPr id="11" name="Content Placeholder 7"/>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87" t="19600" r="-1"/>
          <a:stretch/>
        </p:blipFill>
        <p:spPr>
          <a:xfrm>
            <a:off x="0" y="1734207"/>
            <a:ext cx="7261148" cy="4515136"/>
          </a:xfrm>
        </p:spPr>
      </p:pic>
      <p:sp>
        <p:nvSpPr>
          <p:cNvPr id="12" name="TextBox 11"/>
          <p:cNvSpPr txBox="1"/>
          <p:nvPr/>
        </p:nvSpPr>
        <p:spPr>
          <a:xfrm>
            <a:off x="3516564" y="5470210"/>
            <a:ext cx="2071114" cy="369332"/>
          </a:xfrm>
          <a:prstGeom prst="rect">
            <a:avLst/>
          </a:prstGeom>
          <a:solidFill>
            <a:schemeClr val="bg1"/>
          </a:solidFill>
        </p:spPr>
        <p:txBody>
          <a:bodyPr wrap="square" rtlCol="0">
            <a:spAutoFit/>
          </a:bodyPr>
          <a:lstStyle/>
          <a:p>
            <a:r>
              <a:rPr lang="en-US" b="1" dirty="0" smtClean="0">
                <a:latin typeface="Arial" panose="020B0604020202020204" pitchFamily="34" charset="0"/>
                <a:cs typeface="Arial" panose="020B0604020202020204" pitchFamily="34" charset="0"/>
              </a:rPr>
              <a:t>U.S. = 0.2%</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77987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7"/>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2915" t="17801"/>
          <a:stretch/>
        </p:blipFill>
        <p:spPr>
          <a:xfrm>
            <a:off x="0" y="1497494"/>
            <a:ext cx="7266754" cy="4751849"/>
          </a:xfrm>
        </p:spPr>
      </p:pic>
      <p:sp>
        <p:nvSpPr>
          <p:cNvPr id="4" name="Title 3"/>
          <p:cNvSpPr>
            <a:spLocks noGrp="1"/>
          </p:cNvSpPr>
          <p:nvPr>
            <p:ph type="title"/>
          </p:nvPr>
        </p:nvSpPr>
        <p:spPr>
          <a:xfrm>
            <a:off x="231006" y="479007"/>
            <a:ext cx="11665819" cy="478022"/>
          </a:xfrm>
        </p:spPr>
        <p:txBody>
          <a:bodyPr/>
          <a:lstStyle/>
          <a:p>
            <a:r>
              <a:rPr lang="en-US" dirty="0" smtClean="0"/>
              <a:t>Hispanic Producers, 2017</a:t>
            </a:r>
            <a:endParaRPr lang="en-US" dirty="0"/>
          </a:p>
        </p:txBody>
      </p:sp>
      <p:sp>
        <p:nvSpPr>
          <p:cNvPr id="7" name="Text Placeholder 6"/>
          <p:cNvSpPr>
            <a:spLocks noGrp="1"/>
          </p:cNvSpPr>
          <p:nvPr>
            <p:ph type="body" idx="1"/>
          </p:nvPr>
        </p:nvSpPr>
        <p:spPr/>
        <p:txBody>
          <a:bodyPr/>
          <a:lstStyle/>
          <a:p>
            <a:r>
              <a:rPr lang="en-US" dirty="0" smtClean="0"/>
              <a:t>Hispanic Producers as a Percent of Total</a:t>
            </a:r>
            <a:endParaRPr lang="en-US" dirty="0"/>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3202273471"/>
              </p:ext>
            </p:extLst>
          </p:nvPr>
        </p:nvGraphicFramePr>
        <p:xfrm>
          <a:off x="7252137" y="1481959"/>
          <a:ext cx="4644683" cy="4603477"/>
        </p:xfrm>
        <a:graphic>
          <a:graphicData uri="http://schemas.openxmlformats.org/drawingml/2006/table">
            <a:tbl>
              <a:tblPr firstRow="1" bandRow="1">
                <a:tableStyleId>{5C22544A-7EE6-4342-B048-85BDC9FD1C3A}</a:tableStyleId>
              </a:tblPr>
              <a:tblGrid>
                <a:gridCol w="1909571"/>
                <a:gridCol w="1369378"/>
                <a:gridCol w="1365734"/>
              </a:tblGrid>
              <a:tr h="366811">
                <a:tc gridSpan="3">
                  <a:txBody>
                    <a:bodyPr/>
                    <a:lstStyle/>
                    <a:p>
                      <a:r>
                        <a:rPr lang="en-US" sz="1800" dirty="0" smtClean="0">
                          <a:latin typeface="Arial" panose="020B0604020202020204" pitchFamily="34" charset="0"/>
                          <a:cs typeface="Arial" panose="020B0604020202020204" pitchFamily="34" charset="0"/>
                        </a:rPr>
                        <a:t>Producers</a:t>
                      </a:r>
                      <a:endParaRPr lang="en-US" sz="1800" dirty="0">
                        <a:latin typeface="Arial" panose="020B0604020202020204" pitchFamily="34" charset="0"/>
                        <a:cs typeface="Arial" panose="020B0604020202020204" pitchFamily="34" charset="0"/>
                      </a:endParaRPr>
                    </a:p>
                  </a:txBody>
                  <a:tcPr marL="149800" marR="149800"/>
                </a:tc>
                <a:tc hMerge="1">
                  <a:txBody>
                    <a:bodyPr/>
                    <a:lstStyle/>
                    <a:p>
                      <a:pPr algn="ctr"/>
                      <a:endParaRPr lang="en-US" sz="1800" dirty="0">
                        <a:latin typeface="Arial" panose="020B0604020202020204" pitchFamily="34" charset="0"/>
                        <a:cs typeface="Arial" panose="020B0604020202020204" pitchFamily="34" charset="0"/>
                      </a:endParaRPr>
                    </a:p>
                  </a:txBody>
                  <a:tcPr marL="149800" marR="149800"/>
                </a:tc>
                <a:tc hMerge="1">
                  <a:txBody>
                    <a:bodyPr/>
                    <a:lstStyle/>
                    <a:p>
                      <a:pPr algn="ctr"/>
                      <a:endParaRPr lang="en-US" sz="1800" dirty="0">
                        <a:latin typeface="Arial" panose="020B0604020202020204" pitchFamily="34" charset="0"/>
                        <a:cs typeface="Arial" panose="020B0604020202020204" pitchFamily="34" charset="0"/>
                      </a:endParaRPr>
                    </a:p>
                  </a:txBody>
                  <a:tcPr marL="149800" marR="149800"/>
                </a:tc>
              </a:tr>
              <a:tr h="641919">
                <a:tc>
                  <a:txBody>
                    <a:bodyPr/>
                    <a:lstStyle/>
                    <a:p>
                      <a:endParaRPr lang="en-US" sz="1800" dirty="0">
                        <a:latin typeface="Arial" panose="020B0604020202020204" pitchFamily="34" charset="0"/>
                        <a:cs typeface="Arial" panose="020B0604020202020204" pitchFamily="34" charset="0"/>
                      </a:endParaRPr>
                    </a:p>
                  </a:txBody>
                  <a:tcPr marL="149800" marR="149800"/>
                </a:tc>
                <a:tc>
                  <a:txBody>
                    <a:bodyPr/>
                    <a:lstStyle/>
                    <a:p>
                      <a:pPr algn="ctr"/>
                      <a:r>
                        <a:rPr lang="en-US" sz="1800" dirty="0" smtClean="0">
                          <a:latin typeface="Arial" panose="020B0604020202020204" pitchFamily="34" charset="0"/>
                          <a:cs typeface="Arial" panose="020B0604020202020204" pitchFamily="34" charset="0"/>
                        </a:rPr>
                        <a:t>Hispanic</a:t>
                      </a:r>
                      <a:endParaRPr lang="en-US" sz="1800" dirty="0">
                        <a:latin typeface="Arial" panose="020B0604020202020204" pitchFamily="34" charset="0"/>
                        <a:cs typeface="Arial" panose="020B0604020202020204" pitchFamily="34" charset="0"/>
                      </a:endParaRPr>
                    </a:p>
                  </a:txBody>
                  <a:tcPr marL="149800" marR="149800" anchor="b"/>
                </a:tc>
                <a:tc>
                  <a:txBody>
                    <a:bodyPr/>
                    <a:lstStyle/>
                    <a:p>
                      <a:pPr algn="ctr"/>
                      <a:r>
                        <a:rPr lang="en-US" sz="1800" dirty="0" smtClean="0">
                          <a:latin typeface="Arial" panose="020B0604020202020204" pitchFamily="34" charset="0"/>
                          <a:cs typeface="Arial" panose="020B0604020202020204" pitchFamily="34" charset="0"/>
                        </a:rPr>
                        <a:t>All</a:t>
                      </a:r>
                      <a:endParaRPr lang="en-US" sz="1800" b="1" dirty="0">
                        <a:latin typeface="Arial" panose="020B0604020202020204" pitchFamily="34" charset="0"/>
                        <a:cs typeface="Arial" panose="020B0604020202020204" pitchFamily="34" charset="0"/>
                      </a:endParaRPr>
                    </a:p>
                  </a:txBody>
                  <a:tcPr anchor="b"/>
                </a:tc>
              </a:tr>
              <a:tr h="641919">
                <a:tc>
                  <a:txBody>
                    <a:bodyPr/>
                    <a:lstStyle/>
                    <a:p>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Number </a:t>
                      </a:r>
                      <a:endParaRPr lang="en-US" sz="1800" dirty="0">
                        <a:latin typeface="Arial" panose="020B0604020202020204" pitchFamily="34" charset="0"/>
                        <a:cs typeface="Arial" panose="020B0604020202020204" pitchFamily="34" charset="0"/>
                      </a:endParaRPr>
                    </a:p>
                  </a:txBody>
                  <a:tcPr marL="149800" marR="149800"/>
                </a:tc>
                <a:tc>
                  <a:txBody>
                    <a:bodyPr/>
                    <a:lstStyle/>
                    <a:p>
                      <a:pPr algn="r"/>
                      <a:r>
                        <a:rPr lang="en-US" dirty="0" smtClean="0">
                          <a:latin typeface="Arial" panose="020B0604020202020204" pitchFamily="34" charset="0"/>
                          <a:cs typeface="Arial" panose="020B0604020202020204" pitchFamily="34" charset="0"/>
                        </a:rPr>
                        <a:t>112,451</a:t>
                      </a:r>
                      <a:endParaRPr lang="en-US" dirty="0">
                        <a:latin typeface="Arial" panose="020B0604020202020204" pitchFamily="34" charset="0"/>
                        <a:cs typeface="Arial" panose="020B0604020202020204" pitchFamily="34" charset="0"/>
                      </a:endParaRPr>
                    </a:p>
                  </a:txBody>
                  <a:tcPr anchor="b"/>
                </a:tc>
                <a:tc>
                  <a:txBody>
                    <a:bodyPr/>
                    <a:lstStyle/>
                    <a:p>
                      <a:pPr algn="r"/>
                      <a:r>
                        <a:rPr lang="en-US" sz="1800" dirty="0" smtClean="0">
                          <a:latin typeface="Arial" panose="020B0604020202020204" pitchFamily="34" charset="0"/>
                          <a:cs typeface="Arial" panose="020B0604020202020204" pitchFamily="34" charset="0"/>
                        </a:rPr>
                        <a:t>3,399,834</a:t>
                      </a:r>
                      <a:endParaRPr lang="en-US" sz="1800" dirty="0">
                        <a:latin typeface="Arial" panose="020B0604020202020204" pitchFamily="34" charset="0"/>
                        <a:cs typeface="Arial" panose="020B0604020202020204" pitchFamily="34" charset="0"/>
                      </a:endParaRPr>
                    </a:p>
                  </a:txBody>
                  <a:tcPr anchor="b"/>
                </a:tc>
              </a:tr>
              <a:tr h="641919">
                <a:tc>
                  <a:txBody>
                    <a:bodyPr/>
                    <a:lstStyle/>
                    <a:p>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Average</a:t>
                      </a:r>
                      <a:r>
                        <a:rPr lang="en-US" sz="1800" baseline="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age</a:t>
                      </a:r>
                      <a:endParaRPr lang="en-US" sz="1800" dirty="0">
                        <a:latin typeface="Arial" panose="020B0604020202020204" pitchFamily="34" charset="0"/>
                        <a:cs typeface="Arial" panose="020B0604020202020204" pitchFamily="34" charset="0"/>
                      </a:endParaRPr>
                    </a:p>
                  </a:txBody>
                  <a:tcPr marL="149800" marR="149800"/>
                </a:tc>
                <a:tc>
                  <a:txBody>
                    <a:bodyPr/>
                    <a:lstStyle/>
                    <a:p>
                      <a:pPr algn="r"/>
                      <a:r>
                        <a:rPr lang="en-US" dirty="0" smtClean="0">
                          <a:latin typeface="Arial" panose="020B0604020202020204" pitchFamily="34" charset="0"/>
                          <a:cs typeface="Arial" panose="020B0604020202020204" pitchFamily="34" charset="0"/>
                        </a:rPr>
                        <a:t>55.0</a:t>
                      </a:r>
                      <a:endParaRPr lang="en-US" dirty="0">
                        <a:latin typeface="Arial" panose="020B0604020202020204" pitchFamily="34" charset="0"/>
                        <a:cs typeface="Arial" panose="020B0604020202020204" pitchFamily="34" charset="0"/>
                      </a:endParaRPr>
                    </a:p>
                  </a:txBody>
                  <a:tcPr anchor="b"/>
                </a:tc>
                <a:tc>
                  <a:txBody>
                    <a:bodyPr/>
                    <a:lstStyle/>
                    <a:p>
                      <a:pPr algn="r"/>
                      <a:r>
                        <a:rPr lang="en-US" sz="1800" dirty="0" smtClean="0">
                          <a:latin typeface="Arial" panose="020B0604020202020204" pitchFamily="34" charset="0"/>
                          <a:cs typeface="Arial" panose="020B0604020202020204" pitchFamily="34" charset="0"/>
                        </a:rPr>
                        <a:t>57.5</a:t>
                      </a:r>
                      <a:endParaRPr lang="en-US" sz="1800" dirty="0">
                        <a:latin typeface="Arial" panose="020B0604020202020204" pitchFamily="34" charset="0"/>
                        <a:cs typeface="Arial" panose="020B0604020202020204" pitchFamily="34" charset="0"/>
                      </a:endParaRPr>
                    </a:p>
                  </a:txBody>
                  <a:tcPr anchor="b"/>
                </a:tc>
              </a:tr>
              <a:tr h="366811">
                <a:tc gridSpan="3">
                  <a:txBody>
                    <a:bodyPr/>
                    <a:lstStyle/>
                    <a:p>
                      <a:r>
                        <a:rPr lang="en-US" sz="1800" b="1" dirty="0" smtClean="0">
                          <a:solidFill>
                            <a:schemeClr val="bg1"/>
                          </a:solidFill>
                          <a:latin typeface="Arial" panose="020B0604020202020204" pitchFamily="34" charset="0"/>
                          <a:cs typeface="Arial" panose="020B0604020202020204" pitchFamily="34" charset="0"/>
                        </a:rPr>
                        <a:t>Farms</a:t>
                      </a:r>
                      <a:endParaRPr lang="en-US" sz="1800" b="1" dirty="0">
                        <a:solidFill>
                          <a:schemeClr val="bg1"/>
                        </a:solidFill>
                        <a:latin typeface="Arial" panose="020B0604020202020204" pitchFamily="34" charset="0"/>
                        <a:cs typeface="Arial" panose="020B0604020202020204" pitchFamily="34" charset="0"/>
                      </a:endParaRPr>
                    </a:p>
                  </a:txBody>
                  <a:tcPr marL="149800" marR="149800">
                    <a:solidFill>
                      <a:srgbClr val="0A5540"/>
                    </a:solidFill>
                  </a:tcPr>
                </a:tc>
                <a:tc hMerge="1">
                  <a:txBody>
                    <a:bodyPr/>
                    <a:lstStyle/>
                    <a:p>
                      <a:pPr algn="r"/>
                      <a:endParaRPr lang="en-US" sz="1800" dirty="0">
                        <a:latin typeface="Arial" panose="020B0604020202020204" pitchFamily="34" charset="0"/>
                        <a:cs typeface="Arial" panose="020B0604020202020204" pitchFamily="34" charset="0"/>
                      </a:endParaRPr>
                    </a:p>
                  </a:txBody>
                  <a:tcPr marL="149800" marR="149800" anchor="b"/>
                </a:tc>
                <a:tc hMerge="1">
                  <a:txBody>
                    <a:bodyPr/>
                    <a:lstStyle/>
                    <a:p>
                      <a:pPr algn="r"/>
                      <a:endParaRPr lang="en-US" sz="1800" dirty="0">
                        <a:latin typeface="Arial" panose="020B0604020202020204" pitchFamily="34" charset="0"/>
                        <a:cs typeface="Arial" panose="020B0604020202020204" pitchFamily="34" charset="0"/>
                      </a:endParaRPr>
                    </a:p>
                  </a:txBody>
                  <a:tcPr marL="149800" marR="149800" anchor="b"/>
                </a:tc>
              </a:tr>
              <a:tr h="660260">
                <a:tc>
                  <a:txBody>
                    <a:bodyPr/>
                    <a:lstStyle/>
                    <a:p>
                      <a:pPr algn="l"/>
                      <a:endParaRPr lang="en-US" sz="1800" dirty="0" smtClean="0">
                        <a:latin typeface="Arial" panose="020B0604020202020204" pitchFamily="34" charset="0"/>
                        <a:cs typeface="Arial" panose="020B0604020202020204" pitchFamily="34" charset="0"/>
                      </a:endParaRPr>
                    </a:p>
                    <a:p>
                      <a:pPr algn="l"/>
                      <a:r>
                        <a:rPr lang="en-US" sz="1800" dirty="0" smtClean="0">
                          <a:latin typeface="Arial" panose="020B0604020202020204" pitchFamily="34" charset="0"/>
                          <a:cs typeface="Arial" panose="020B0604020202020204" pitchFamily="34" charset="0"/>
                        </a:rPr>
                        <a:t>Number</a:t>
                      </a:r>
                      <a:endParaRPr lang="en-US" sz="1800" dirty="0">
                        <a:latin typeface="Arial" panose="020B0604020202020204" pitchFamily="34" charset="0"/>
                        <a:cs typeface="Arial" panose="020B0604020202020204" pitchFamily="34" charset="0"/>
                      </a:endParaRPr>
                    </a:p>
                  </a:txBody>
                  <a:tcPr marL="151949" marR="151949" anchor="b"/>
                </a:tc>
                <a:tc>
                  <a:txBody>
                    <a:bodyPr/>
                    <a:lstStyle/>
                    <a:p>
                      <a:pPr algn="r"/>
                      <a:r>
                        <a:rPr lang="en-US" dirty="0" smtClean="0">
                          <a:latin typeface="Arial" panose="020B0604020202020204" pitchFamily="34" charset="0"/>
                          <a:cs typeface="Arial" panose="020B0604020202020204" pitchFamily="34" charset="0"/>
                        </a:rPr>
                        <a:t>86,278</a:t>
                      </a:r>
                      <a:endParaRPr lang="en-US" dirty="0">
                        <a:latin typeface="Arial" panose="020B0604020202020204" pitchFamily="34" charset="0"/>
                        <a:cs typeface="Arial" panose="020B0604020202020204" pitchFamily="34" charset="0"/>
                      </a:endParaRPr>
                    </a:p>
                  </a:txBody>
                  <a:tcPr anchor="b"/>
                </a:tc>
                <a:tc>
                  <a:txBody>
                    <a:bodyPr/>
                    <a:lstStyle/>
                    <a:p>
                      <a:pPr algn="r"/>
                      <a:r>
                        <a:rPr lang="en-US" sz="1800" dirty="0" smtClean="0">
                          <a:latin typeface="Arial" panose="020B0604020202020204" pitchFamily="34" charset="0"/>
                          <a:cs typeface="Arial" panose="020B0604020202020204" pitchFamily="34" charset="0"/>
                        </a:rPr>
                        <a:t>2,042,220</a:t>
                      </a:r>
                      <a:endParaRPr lang="en-US" sz="1800" dirty="0">
                        <a:latin typeface="Arial" panose="020B0604020202020204" pitchFamily="34" charset="0"/>
                        <a:cs typeface="Arial" panose="020B0604020202020204" pitchFamily="34" charset="0"/>
                      </a:endParaRPr>
                    </a:p>
                  </a:txBody>
                  <a:tcPr marL="151949" marR="151949" anchor="b"/>
                </a:tc>
              </a:tr>
              <a:tr h="641919">
                <a:tc>
                  <a:txBody>
                    <a:bodyPr/>
                    <a:lstStyle/>
                    <a:p>
                      <a:pPr algn="l"/>
                      <a:r>
                        <a:rPr lang="en-US" sz="1800" dirty="0" smtClean="0">
                          <a:latin typeface="Arial" panose="020B0604020202020204" pitchFamily="34" charset="0"/>
                          <a:cs typeface="Arial" panose="020B0604020202020204" pitchFamily="34" charset="0"/>
                        </a:rPr>
                        <a:t>Average f</a:t>
                      </a:r>
                      <a:r>
                        <a:rPr lang="en-US" sz="1800" baseline="0" dirty="0" smtClean="0">
                          <a:latin typeface="Arial" panose="020B0604020202020204" pitchFamily="34" charset="0"/>
                          <a:cs typeface="Arial" panose="020B0604020202020204" pitchFamily="34" charset="0"/>
                        </a:rPr>
                        <a:t>arm size (acres)</a:t>
                      </a:r>
                      <a:endParaRPr lang="en-US" sz="1800" dirty="0">
                        <a:latin typeface="Arial" panose="020B0604020202020204" pitchFamily="34" charset="0"/>
                        <a:cs typeface="Arial" panose="020B0604020202020204" pitchFamily="34" charset="0"/>
                      </a:endParaRPr>
                    </a:p>
                  </a:txBody>
                  <a:tcPr marL="151949" marR="151949" anchor="b"/>
                </a:tc>
                <a:tc>
                  <a:txBody>
                    <a:bodyPr/>
                    <a:lstStyle/>
                    <a:p>
                      <a:pPr algn="r"/>
                      <a:r>
                        <a:rPr lang="en-US" dirty="0" smtClean="0">
                          <a:latin typeface="Arial" panose="020B0604020202020204" pitchFamily="34" charset="0"/>
                          <a:cs typeface="Arial" panose="020B0604020202020204" pitchFamily="34" charset="0"/>
                        </a:rPr>
                        <a:t>372</a:t>
                      </a:r>
                      <a:endParaRPr lang="en-US" dirty="0">
                        <a:latin typeface="Arial" panose="020B0604020202020204" pitchFamily="34" charset="0"/>
                        <a:cs typeface="Arial" panose="020B0604020202020204" pitchFamily="34" charset="0"/>
                      </a:endParaRPr>
                    </a:p>
                  </a:txBody>
                  <a:tcPr anchor="b"/>
                </a:tc>
                <a:tc>
                  <a:txBody>
                    <a:bodyPr/>
                    <a:lstStyle/>
                    <a:p>
                      <a:pPr algn="r"/>
                      <a:r>
                        <a:rPr lang="en-US" sz="1800" dirty="0" smtClean="0">
                          <a:latin typeface="Arial" panose="020B0604020202020204" pitchFamily="34" charset="0"/>
                          <a:cs typeface="Arial" panose="020B0604020202020204" pitchFamily="34" charset="0"/>
                        </a:rPr>
                        <a:t>441</a:t>
                      </a:r>
                      <a:endParaRPr lang="en-US" sz="1800" dirty="0">
                        <a:latin typeface="Arial" panose="020B0604020202020204" pitchFamily="34" charset="0"/>
                        <a:cs typeface="Arial" panose="020B0604020202020204" pitchFamily="34" charset="0"/>
                      </a:endParaRPr>
                    </a:p>
                  </a:txBody>
                  <a:tcPr marL="151949" marR="151949" anchor="b"/>
                </a:tc>
              </a:tr>
              <a:tr h="641919">
                <a:tc>
                  <a:txBody>
                    <a:bodyPr/>
                    <a:lstStyle/>
                    <a:p>
                      <a:pPr algn="l"/>
                      <a:endParaRPr lang="en-US" sz="1800" dirty="0" smtClean="0">
                        <a:latin typeface="Arial" panose="020B0604020202020204" pitchFamily="34" charset="0"/>
                        <a:cs typeface="Arial" panose="020B0604020202020204" pitchFamily="34" charset="0"/>
                      </a:endParaRPr>
                    </a:p>
                    <a:p>
                      <a:pPr algn="l"/>
                      <a:r>
                        <a:rPr lang="en-US" sz="1800" dirty="0" smtClean="0">
                          <a:latin typeface="Arial" panose="020B0604020202020204" pitchFamily="34" charset="0"/>
                          <a:cs typeface="Arial" panose="020B0604020202020204" pitchFamily="34" charset="0"/>
                        </a:rPr>
                        <a:t>Average</a:t>
                      </a:r>
                      <a:r>
                        <a:rPr lang="en-US" sz="1800" baseline="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TVP </a:t>
                      </a:r>
                      <a:endParaRPr lang="en-US" sz="1800" dirty="0">
                        <a:latin typeface="Arial" panose="020B0604020202020204" pitchFamily="34" charset="0"/>
                        <a:cs typeface="Arial" panose="020B0604020202020204" pitchFamily="34" charset="0"/>
                      </a:endParaRPr>
                    </a:p>
                  </a:txBody>
                  <a:tcPr marL="151949" marR="151949" anchor="b"/>
                </a:tc>
                <a:tc>
                  <a:txBody>
                    <a:bodyPr/>
                    <a:lstStyle/>
                    <a:p>
                      <a:pPr algn="r"/>
                      <a:r>
                        <a:rPr lang="en-US" dirty="0" smtClean="0">
                          <a:latin typeface="Arial" panose="020B0604020202020204" pitchFamily="34" charset="0"/>
                          <a:cs typeface="Arial" panose="020B0604020202020204" pitchFamily="34" charset="0"/>
                        </a:rPr>
                        <a:t>$252,267</a:t>
                      </a:r>
                      <a:endParaRPr lang="en-US" dirty="0">
                        <a:latin typeface="Arial" panose="020B0604020202020204" pitchFamily="34" charset="0"/>
                        <a:cs typeface="Arial" panose="020B0604020202020204" pitchFamily="34" charset="0"/>
                      </a:endParaRPr>
                    </a:p>
                  </a:txBody>
                  <a:tcPr anchor="b"/>
                </a:tc>
                <a:tc>
                  <a:txBody>
                    <a:bodyPr/>
                    <a:lstStyle/>
                    <a:p>
                      <a:pPr algn="r"/>
                      <a:r>
                        <a:rPr lang="en-US" sz="1800" dirty="0" smtClean="0">
                          <a:latin typeface="Arial" panose="020B0604020202020204" pitchFamily="34" charset="0"/>
                          <a:cs typeface="Arial" panose="020B0604020202020204" pitchFamily="34" charset="0"/>
                        </a:rPr>
                        <a:t>$190,245</a:t>
                      </a:r>
                      <a:endParaRPr lang="en-US" sz="1800" dirty="0">
                        <a:latin typeface="Arial" panose="020B0604020202020204" pitchFamily="34" charset="0"/>
                        <a:cs typeface="Arial" panose="020B0604020202020204" pitchFamily="34" charset="0"/>
                      </a:endParaRPr>
                    </a:p>
                  </a:txBody>
                  <a:tcPr marL="151949" marR="151949" anchor="b"/>
                </a:tc>
              </a:tr>
            </a:tbl>
          </a:graphicData>
        </a:graphic>
      </p:graphicFrame>
      <p:sp>
        <p:nvSpPr>
          <p:cNvPr id="2" name="Slide Number Placeholder 1"/>
          <p:cNvSpPr>
            <a:spLocks noGrp="1"/>
          </p:cNvSpPr>
          <p:nvPr>
            <p:ph type="sldNum" sz="quarter" idx="10"/>
          </p:nvPr>
        </p:nvSpPr>
        <p:spPr/>
        <p:txBody>
          <a:bodyPr/>
          <a:lstStyle/>
          <a:p>
            <a:fld id="{DD95F43D-C05A-43B1-8627-AAB33B48D7D0}" type="slidenum">
              <a:rPr lang="en-US" smtClean="0"/>
              <a:pPr/>
              <a:t>15</a:t>
            </a:fld>
            <a:endParaRPr lang="en-US" dirty="0"/>
          </a:p>
        </p:txBody>
      </p:sp>
      <p:sp>
        <p:nvSpPr>
          <p:cNvPr id="9" name="TextBox 8"/>
          <p:cNvSpPr txBox="1"/>
          <p:nvPr/>
        </p:nvSpPr>
        <p:spPr>
          <a:xfrm>
            <a:off x="3988904" y="5440698"/>
            <a:ext cx="1126435" cy="730873"/>
          </a:xfrm>
          <a:prstGeom prst="rect">
            <a:avLst/>
          </a:prstGeom>
          <a:solidFill>
            <a:schemeClr val="bg1"/>
          </a:solidFill>
        </p:spPr>
        <p:txBody>
          <a:bodyPr wrap="square" rtlCol="0">
            <a:spAutoFit/>
          </a:bodyPr>
          <a:lstStyle/>
          <a:p>
            <a:endParaRPr lang="en-US" dirty="0"/>
          </a:p>
        </p:txBody>
      </p:sp>
      <p:sp>
        <p:nvSpPr>
          <p:cNvPr id="10" name="TextBox 9"/>
          <p:cNvSpPr txBox="1"/>
          <p:nvPr/>
        </p:nvSpPr>
        <p:spPr>
          <a:xfrm>
            <a:off x="3601844" y="5070771"/>
            <a:ext cx="1568105" cy="369927"/>
          </a:xfrm>
          <a:prstGeom prst="rect">
            <a:avLst/>
          </a:prstGeom>
          <a:solidFill>
            <a:schemeClr val="bg1"/>
          </a:solidFill>
        </p:spPr>
        <p:txBody>
          <a:bodyPr wrap="square" rtlCol="0">
            <a:spAutoFit/>
          </a:bodyPr>
          <a:lstStyle/>
          <a:p>
            <a:r>
              <a:rPr lang="en-US" b="1" dirty="0" smtClean="0">
                <a:latin typeface="Arial" panose="020B0604020202020204" pitchFamily="34" charset="0"/>
                <a:cs typeface="Arial" panose="020B0604020202020204" pitchFamily="34" charset="0"/>
              </a:rPr>
              <a:t>U.S. = 3.3%</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79440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and Beginning Producers (10 years or less on any farm), 2017</a:t>
            </a:r>
            <a:endParaRPr lang="en-US" dirty="0"/>
          </a:p>
        </p:txBody>
      </p:sp>
      <p:sp>
        <p:nvSpPr>
          <p:cNvPr id="3" name="Text Placeholder 2"/>
          <p:cNvSpPr>
            <a:spLocks noGrp="1"/>
          </p:cNvSpPr>
          <p:nvPr>
            <p:ph type="body" idx="1"/>
          </p:nvPr>
        </p:nvSpPr>
        <p:spPr/>
        <p:txBody>
          <a:bodyPr/>
          <a:lstStyle/>
          <a:p>
            <a:r>
              <a:rPr lang="en-US" dirty="0"/>
              <a:t>A</a:t>
            </a:r>
            <a:r>
              <a:rPr lang="en-US" dirty="0" smtClean="0"/>
              <a:t>s a Percent of All, by County</a:t>
            </a:r>
            <a:endParaRPr lang="en-US" dirty="0"/>
          </a:p>
        </p:txBody>
      </p:sp>
      <p:sp>
        <p:nvSpPr>
          <p:cNvPr id="7" name="Slide Number Placeholder 6"/>
          <p:cNvSpPr>
            <a:spLocks noGrp="1"/>
          </p:cNvSpPr>
          <p:nvPr>
            <p:ph type="sldNum" sz="quarter" idx="10"/>
          </p:nvPr>
        </p:nvSpPr>
        <p:spPr/>
        <p:txBody>
          <a:bodyPr/>
          <a:lstStyle/>
          <a:p>
            <a:fld id="{08B1EFE8-A2EC-4AF9-B0EC-DE5C4DA80949}" type="slidenum">
              <a:rPr lang="en-US" smtClean="0"/>
              <a:pPr/>
              <a:t>16</a:t>
            </a:fld>
            <a:endParaRPr lang="en-US" dirty="0"/>
          </a:p>
        </p:txBody>
      </p:sp>
      <p:sp>
        <p:nvSpPr>
          <p:cNvPr id="6" name="Content Placeholder 5"/>
          <p:cNvSpPr>
            <a:spLocks noGrp="1"/>
          </p:cNvSpPr>
          <p:nvPr>
            <p:ph sz="quarter" idx="4"/>
          </p:nvPr>
        </p:nvSpPr>
        <p:spPr/>
        <p:txBody>
          <a:bodyPr/>
          <a:lstStyle/>
          <a:p>
            <a:endParaRPr lang="en-US" dirty="0"/>
          </a:p>
        </p:txBody>
      </p:sp>
      <p:graphicFrame>
        <p:nvGraphicFramePr>
          <p:cNvPr id="13" name="Content Placeholder 4"/>
          <p:cNvGraphicFramePr>
            <a:graphicFrameLocks/>
          </p:cNvGraphicFramePr>
          <p:nvPr>
            <p:extLst/>
          </p:nvPr>
        </p:nvGraphicFramePr>
        <p:xfrm>
          <a:off x="7266770" y="1408414"/>
          <a:ext cx="4717120" cy="4554205"/>
        </p:xfrm>
        <a:graphic>
          <a:graphicData uri="http://schemas.openxmlformats.org/drawingml/2006/table">
            <a:tbl>
              <a:tblPr firstRow="1" bandRow="1">
                <a:tableStyleId>{5C22544A-7EE6-4342-B048-85BDC9FD1C3A}</a:tableStyleId>
              </a:tblPr>
              <a:tblGrid>
                <a:gridCol w="1729613">
                  <a:extLst>
                    <a:ext uri="{9D8B030D-6E8A-4147-A177-3AD203B41FA5}">
                      <a16:colId xmlns="" xmlns:a16="http://schemas.microsoft.com/office/drawing/2014/main" val="20000"/>
                    </a:ext>
                  </a:extLst>
                </a:gridCol>
                <a:gridCol w="1494844">
                  <a:extLst>
                    <a:ext uri="{9D8B030D-6E8A-4147-A177-3AD203B41FA5}">
                      <a16:colId xmlns="" xmlns:a16="http://schemas.microsoft.com/office/drawing/2014/main" val="20001"/>
                    </a:ext>
                  </a:extLst>
                </a:gridCol>
                <a:gridCol w="1492663">
                  <a:extLst>
                    <a:ext uri="{9D8B030D-6E8A-4147-A177-3AD203B41FA5}">
                      <a16:colId xmlns="" xmlns:a16="http://schemas.microsoft.com/office/drawing/2014/main" val="20002"/>
                    </a:ext>
                  </a:extLst>
                </a:gridCol>
              </a:tblGrid>
              <a:tr h="365665">
                <a:tc gridSpan="3">
                  <a:txBody>
                    <a:bodyPr/>
                    <a:lstStyle/>
                    <a:p>
                      <a:pPr algn="l"/>
                      <a:r>
                        <a:rPr lang="en-US" sz="1800" dirty="0" smtClean="0">
                          <a:latin typeface="Arial" panose="020B0604020202020204" pitchFamily="34" charset="0"/>
                          <a:cs typeface="Arial" panose="020B0604020202020204" pitchFamily="34" charset="0"/>
                        </a:rPr>
                        <a:t>Producers </a:t>
                      </a:r>
                      <a:endParaRPr lang="en-US" sz="1800" dirty="0">
                        <a:latin typeface="Arial" panose="020B0604020202020204" pitchFamily="34" charset="0"/>
                        <a:cs typeface="Arial" panose="020B0604020202020204" pitchFamily="34" charset="0"/>
                      </a:endParaRPr>
                    </a:p>
                  </a:txBody>
                  <a:tcPr marL="91416" marR="91416" marT="45708" marB="45708" anchor="b"/>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639913">
                <a:tc>
                  <a:txBody>
                    <a:bodyPr/>
                    <a:lstStyle/>
                    <a:p>
                      <a:pPr algn="l"/>
                      <a:endParaRPr lang="en-US" sz="1800" b="1" dirty="0">
                        <a:latin typeface="Arial" panose="020B0604020202020204" pitchFamily="34" charset="0"/>
                        <a:cs typeface="Arial" panose="020B0604020202020204" pitchFamily="34" charset="0"/>
                      </a:endParaRPr>
                    </a:p>
                  </a:txBody>
                  <a:tcPr marL="91416" marR="91416" marT="45708" marB="45708" anchor="b">
                    <a:solidFill>
                      <a:srgbClr val="CCD1CE"/>
                    </a:solidFill>
                  </a:tcPr>
                </a:tc>
                <a:tc>
                  <a:txBody>
                    <a:bodyPr/>
                    <a:lstStyle/>
                    <a:p>
                      <a:pPr algn="ctr"/>
                      <a:r>
                        <a:rPr lang="en-US" sz="1800" dirty="0" smtClean="0">
                          <a:latin typeface="Arial" panose="020B0604020202020204" pitchFamily="34" charset="0"/>
                          <a:cs typeface="Arial" panose="020B0604020202020204" pitchFamily="34" charset="0"/>
                        </a:rPr>
                        <a:t>New and Beginning</a:t>
                      </a:r>
                      <a:endParaRPr lang="en-US" sz="1800" b="1" dirty="0">
                        <a:latin typeface="Arial" panose="020B0604020202020204" pitchFamily="34" charset="0"/>
                        <a:cs typeface="Arial" panose="020B0604020202020204" pitchFamily="34" charset="0"/>
                      </a:endParaRPr>
                    </a:p>
                  </a:txBody>
                  <a:tcPr marL="91416" marR="91416" marT="45708" marB="45708" anchor="b">
                    <a:solidFill>
                      <a:srgbClr val="CCD1CE"/>
                    </a:solidFill>
                  </a:tcPr>
                </a:tc>
                <a:tc>
                  <a:txBody>
                    <a:bodyPr/>
                    <a:lstStyle/>
                    <a:p>
                      <a:pPr algn="ctr"/>
                      <a:r>
                        <a:rPr lang="en-US" sz="1800" dirty="0" smtClean="0">
                          <a:latin typeface="Arial" panose="020B0604020202020204" pitchFamily="34" charset="0"/>
                          <a:cs typeface="Arial" panose="020B0604020202020204" pitchFamily="34" charset="0"/>
                        </a:rPr>
                        <a:t>All</a:t>
                      </a:r>
                      <a:endParaRPr lang="en-US" sz="1800" b="1" dirty="0">
                        <a:latin typeface="Arial" panose="020B0604020202020204" pitchFamily="34" charset="0"/>
                        <a:cs typeface="Arial" panose="020B0604020202020204" pitchFamily="34" charset="0"/>
                      </a:endParaRPr>
                    </a:p>
                  </a:txBody>
                  <a:tcPr marL="91416" marR="91416" marT="45708" marB="45708" anchor="b">
                    <a:solidFill>
                      <a:srgbClr val="CCD1CE"/>
                    </a:solidFill>
                  </a:tcPr>
                </a:tc>
                <a:extLst>
                  <a:ext uri="{0D108BD9-81ED-4DB2-BD59-A6C34878D82A}">
                    <a16:rowId xmlns="" xmlns:a16="http://schemas.microsoft.com/office/drawing/2014/main" val="10001"/>
                  </a:ext>
                </a:extLst>
              </a:tr>
              <a:tr h="639913">
                <a:tc>
                  <a:txBody>
                    <a:bodyPr/>
                    <a:lstStyle/>
                    <a:p>
                      <a:pPr algn="l"/>
                      <a:endParaRPr lang="en-US" sz="1800" dirty="0" smtClean="0">
                        <a:latin typeface="Arial" panose="020B0604020202020204" pitchFamily="34" charset="0"/>
                        <a:cs typeface="Arial" panose="020B0604020202020204" pitchFamily="34" charset="0"/>
                      </a:endParaRPr>
                    </a:p>
                    <a:p>
                      <a:pPr algn="l"/>
                      <a:r>
                        <a:rPr lang="en-US" sz="1800" dirty="0" smtClean="0">
                          <a:latin typeface="Arial" panose="020B0604020202020204" pitchFamily="34" charset="0"/>
                          <a:cs typeface="Arial" panose="020B0604020202020204" pitchFamily="34" charset="0"/>
                        </a:rPr>
                        <a:t>Number</a:t>
                      </a:r>
                      <a:endParaRPr lang="en-US" sz="1800" dirty="0">
                        <a:latin typeface="Arial" panose="020B0604020202020204" pitchFamily="34" charset="0"/>
                        <a:cs typeface="Arial" panose="020B0604020202020204" pitchFamily="34" charset="0"/>
                      </a:endParaRPr>
                    </a:p>
                  </a:txBody>
                  <a:tcPr marL="91416" marR="91416" marT="45708" marB="45708" anchor="b"/>
                </a:tc>
                <a:tc>
                  <a:txBody>
                    <a:bodyPr/>
                    <a:lstStyle/>
                    <a:p>
                      <a:pPr algn="r"/>
                      <a:r>
                        <a:rPr lang="en-US" sz="1800" dirty="0" smtClean="0">
                          <a:latin typeface="Arial" panose="020B0604020202020204" pitchFamily="34" charset="0"/>
                          <a:cs typeface="Arial" panose="020B0604020202020204" pitchFamily="34" charset="0"/>
                        </a:rPr>
                        <a:t>908,274</a:t>
                      </a:r>
                      <a:endParaRPr lang="en-US" sz="1800" dirty="0">
                        <a:latin typeface="Arial" panose="020B0604020202020204" pitchFamily="34" charset="0"/>
                        <a:cs typeface="Arial" panose="020B0604020202020204" pitchFamily="34" charset="0"/>
                      </a:endParaRPr>
                    </a:p>
                  </a:txBody>
                  <a:tcPr marL="91416" marR="91416" marT="45708" marB="45708" anchor="b"/>
                </a:tc>
                <a:tc>
                  <a:txBody>
                    <a:bodyPr/>
                    <a:lstStyle/>
                    <a:p>
                      <a:pPr algn="r"/>
                      <a:r>
                        <a:rPr lang="en-US" sz="1800" dirty="0" smtClean="0">
                          <a:latin typeface="Arial" panose="020B0604020202020204" pitchFamily="34" charset="0"/>
                          <a:cs typeface="Arial" panose="020B0604020202020204" pitchFamily="34" charset="0"/>
                        </a:rPr>
                        <a:t>3,399,834</a:t>
                      </a:r>
                      <a:endParaRPr lang="en-US" sz="1800" dirty="0">
                        <a:latin typeface="Arial" panose="020B0604020202020204" pitchFamily="34" charset="0"/>
                        <a:cs typeface="Arial" panose="020B0604020202020204" pitchFamily="34" charset="0"/>
                      </a:endParaRPr>
                    </a:p>
                  </a:txBody>
                  <a:tcPr marL="91416" marR="91416" marT="45708" marB="45708" anchor="b"/>
                </a:tc>
                <a:extLst>
                  <a:ext uri="{0D108BD9-81ED-4DB2-BD59-A6C34878D82A}">
                    <a16:rowId xmlns="" xmlns:a16="http://schemas.microsoft.com/office/drawing/2014/main" val="10002"/>
                  </a:ext>
                </a:extLst>
              </a:tr>
              <a:tr h="622453">
                <a:tc>
                  <a:txBody>
                    <a:bodyPr/>
                    <a:lstStyle/>
                    <a:p>
                      <a:pPr algn="l"/>
                      <a:r>
                        <a:rPr lang="en-US" sz="1800" dirty="0" smtClean="0">
                          <a:latin typeface="Arial" panose="020B0604020202020204" pitchFamily="34" charset="0"/>
                          <a:cs typeface="Arial" panose="020B0604020202020204" pitchFamily="34" charset="0"/>
                        </a:rPr>
                        <a:t>Average </a:t>
                      </a:r>
                      <a:r>
                        <a:rPr lang="en-US" sz="1800" baseline="0" dirty="0" smtClean="0">
                          <a:latin typeface="Arial" panose="020B0604020202020204" pitchFamily="34" charset="0"/>
                          <a:cs typeface="Arial" panose="020B0604020202020204" pitchFamily="34" charset="0"/>
                        </a:rPr>
                        <a:t>age</a:t>
                      </a:r>
                      <a:endParaRPr lang="en-US" sz="1800" dirty="0">
                        <a:latin typeface="Arial" panose="020B0604020202020204" pitchFamily="34" charset="0"/>
                        <a:cs typeface="Arial" panose="020B0604020202020204" pitchFamily="34" charset="0"/>
                      </a:endParaRPr>
                    </a:p>
                  </a:txBody>
                  <a:tcPr marL="91416" marR="91416" marT="45708" marB="45708" anchor="b"/>
                </a:tc>
                <a:tc>
                  <a:txBody>
                    <a:bodyPr/>
                    <a:lstStyle/>
                    <a:p>
                      <a:pPr algn="r"/>
                      <a:r>
                        <a:rPr lang="en-US" sz="1800" dirty="0" smtClean="0">
                          <a:latin typeface="Arial" panose="020B0604020202020204" pitchFamily="34" charset="0"/>
                          <a:cs typeface="Arial" panose="020B0604020202020204" pitchFamily="34" charset="0"/>
                        </a:rPr>
                        <a:t>46.3</a:t>
                      </a:r>
                      <a:endParaRPr lang="en-US" sz="1800" dirty="0">
                        <a:latin typeface="Arial" panose="020B0604020202020204" pitchFamily="34" charset="0"/>
                        <a:cs typeface="Arial" panose="020B0604020202020204" pitchFamily="34" charset="0"/>
                      </a:endParaRPr>
                    </a:p>
                  </a:txBody>
                  <a:tcPr marL="91416" marR="91416" marT="45708" marB="45708" anchor="b"/>
                </a:tc>
                <a:tc>
                  <a:txBody>
                    <a:bodyPr/>
                    <a:lstStyle/>
                    <a:p>
                      <a:pPr algn="r"/>
                      <a:r>
                        <a:rPr lang="en-US" sz="1800" dirty="0" smtClean="0">
                          <a:latin typeface="Arial" panose="020B0604020202020204" pitchFamily="34" charset="0"/>
                          <a:cs typeface="Arial" panose="020B0604020202020204" pitchFamily="34" charset="0"/>
                        </a:rPr>
                        <a:t>57.5</a:t>
                      </a:r>
                      <a:endParaRPr lang="en-US" sz="1800" dirty="0">
                        <a:latin typeface="Arial" panose="020B0604020202020204" pitchFamily="34" charset="0"/>
                        <a:cs typeface="Arial" panose="020B0604020202020204" pitchFamily="34" charset="0"/>
                      </a:endParaRPr>
                    </a:p>
                  </a:txBody>
                  <a:tcPr marL="91416" marR="91416" marT="45708" marB="45708" anchor="b"/>
                </a:tc>
                <a:extLst>
                  <a:ext uri="{0D108BD9-81ED-4DB2-BD59-A6C34878D82A}">
                    <a16:rowId xmlns="" xmlns:a16="http://schemas.microsoft.com/office/drawing/2014/main" val="10003"/>
                  </a:ext>
                </a:extLst>
              </a:tr>
              <a:tr h="365665">
                <a:tc gridSpan="3">
                  <a:txBody>
                    <a:bodyPr/>
                    <a:lstStyle/>
                    <a:p>
                      <a:pPr algn="l"/>
                      <a:r>
                        <a:rPr lang="en-US" sz="1800" b="1" dirty="0" smtClean="0">
                          <a:solidFill>
                            <a:schemeClr val="bg1"/>
                          </a:solidFill>
                          <a:latin typeface="Arial" panose="020B0604020202020204" pitchFamily="34" charset="0"/>
                          <a:cs typeface="Arial" panose="020B0604020202020204" pitchFamily="34" charset="0"/>
                        </a:rPr>
                        <a:t>Farms</a:t>
                      </a:r>
                      <a:endParaRPr lang="en-US" sz="1800" b="1" dirty="0">
                        <a:solidFill>
                          <a:schemeClr val="bg1"/>
                        </a:solidFill>
                        <a:latin typeface="Arial" panose="020B0604020202020204" pitchFamily="34" charset="0"/>
                        <a:cs typeface="Arial" panose="020B0604020202020204" pitchFamily="34" charset="0"/>
                      </a:endParaRPr>
                    </a:p>
                  </a:txBody>
                  <a:tcPr marL="91416" marR="91416" marT="45708" marB="45708" anchor="b">
                    <a:solidFill>
                      <a:srgbClr val="0A5540"/>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4"/>
                  </a:ext>
                </a:extLst>
              </a:tr>
              <a:tr h="639913">
                <a:tc>
                  <a:txBody>
                    <a:bodyPr/>
                    <a:lstStyle/>
                    <a:p>
                      <a:pPr algn="l"/>
                      <a:endParaRPr lang="en-US" sz="1800" dirty="0" smtClean="0">
                        <a:latin typeface="Arial" panose="020B0604020202020204" pitchFamily="34" charset="0"/>
                        <a:cs typeface="Arial" panose="020B0604020202020204" pitchFamily="34" charset="0"/>
                      </a:endParaRPr>
                    </a:p>
                    <a:p>
                      <a:pPr algn="l"/>
                      <a:r>
                        <a:rPr lang="en-US" sz="1800" dirty="0" smtClean="0">
                          <a:latin typeface="Arial" panose="020B0604020202020204" pitchFamily="34" charset="0"/>
                          <a:cs typeface="Arial" panose="020B0604020202020204" pitchFamily="34" charset="0"/>
                        </a:rPr>
                        <a:t>Number</a:t>
                      </a:r>
                      <a:endParaRPr lang="en-US" sz="1800" dirty="0">
                        <a:latin typeface="Arial" panose="020B0604020202020204" pitchFamily="34" charset="0"/>
                        <a:cs typeface="Arial" panose="020B0604020202020204" pitchFamily="34" charset="0"/>
                      </a:endParaRPr>
                    </a:p>
                  </a:txBody>
                  <a:tcPr marL="151909" marR="151909" marT="45708" marB="45708" anchor="b"/>
                </a:tc>
                <a:tc>
                  <a:txBody>
                    <a:bodyPr/>
                    <a:lstStyle/>
                    <a:p>
                      <a:pPr algn="r"/>
                      <a:r>
                        <a:rPr lang="en-US" sz="1800" dirty="0" smtClean="0">
                          <a:latin typeface="Arial" panose="020B0604020202020204" pitchFamily="34" charset="0"/>
                          <a:cs typeface="Arial" panose="020B0604020202020204" pitchFamily="34" charset="0"/>
                        </a:rPr>
                        <a:t>597,377</a:t>
                      </a:r>
                      <a:endParaRPr lang="en-US" sz="1800" dirty="0">
                        <a:latin typeface="Arial" panose="020B0604020202020204" pitchFamily="34" charset="0"/>
                        <a:cs typeface="Arial" panose="020B0604020202020204" pitchFamily="34" charset="0"/>
                      </a:endParaRPr>
                    </a:p>
                  </a:txBody>
                  <a:tcPr marL="151909" marR="151909" marT="45708" marB="45708" anchor="b"/>
                </a:tc>
                <a:tc>
                  <a:txBody>
                    <a:bodyPr/>
                    <a:lstStyle/>
                    <a:p>
                      <a:pPr algn="r"/>
                      <a:r>
                        <a:rPr lang="en-US" sz="1800" dirty="0" smtClean="0">
                          <a:latin typeface="Arial" panose="020B0604020202020204" pitchFamily="34" charset="0"/>
                          <a:cs typeface="Arial" panose="020B0604020202020204" pitchFamily="34" charset="0"/>
                        </a:rPr>
                        <a:t>2,042,220</a:t>
                      </a:r>
                      <a:endParaRPr lang="en-US" sz="1800" dirty="0">
                        <a:latin typeface="Arial" panose="020B0604020202020204" pitchFamily="34" charset="0"/>
                        <a:cs typeface="Arial" panose="020B0604020202020204" pitchFamily="34" charset="0"/>
                      </a:endParaRPr>
                    </a:p>
                  </a:txBody>
                  <a:tcPr marL="151909" marR="151909" marT="45708" marB="45708" anchor="b"/>
                </a:tc>
                <a:extLst>
                  <a:ext uri="{0D108BD9-81ED-4DB2-BD59-A6C34878D82A}">
                    <a16:rowId xmlns="" xmlns:a16="http://schemas.microsoft.com/office/drawing/2014/main" val="10005"/>
                  </a:ext>
                </a:extLst>
              </a:tr>
              <a:tr h="639913">
                <a:tc>
                  <a:txBody>
                    <a:bodyPr/>
                    <a:lstStyle/>
                    <a:p>
                      <a:pPr algn="l"/>
                      <a:r>
                        <a:rPr lang="en-US" sz="1800" dirty="0" smtClean="0">
                          <a:latin typeface="Arial" panose="020B0604020202020204" pitchFamily="34" charset="0"/>
                          <a:cs typeface="Arial" panose="020B0604020202020204" pitchFamily="34" charset="0"/>
                        </a:rPr>
                        <a:t>Average</a:t>
                      </a:r>
                      <a:r>
                        <a:rPr lang="en-US" sz="1800" baseline="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f</a:t>
                      </a:r>
                      <a:r>
                        <a:rPr lang="en-US" sz="1800" baseline="0" dirty="0" smtClean="0">
                          <a:latin typeface="Arial" panose="020B0604020202020204" pitchFamily="34" charset="0"/>
                          <a:cs typeface="Arial" panose="020B0604020202020204" pitchFamily="34" charset="0"/>
                        </a:rPr>
                        <a:t>arm size (acres)</a:t>
                      </a:r>
                      <a:endParaRPr lang="en-US" sz="1800" dirty="0">
                        <a:latin typeface="Arial" panose="020B0604020202020204" pitchFamily="34" charset="0"/>
                        <a:cs typeface="Arial" panose="020B0604020202020204" pitchFamily="34" charset="0"/>
                      </a:endParaRPr>
                    </a:p>
                  </a:txBody>
                  <a:tcPr marL="151909" marR="151909" marT="45708" marB="45708" anchor="b"/>
                </a:tc>
                <a:tc>
                  <a:txBody>
                    <a:bodyPr/>
                    <a:lstStyle/>
                    <a:p>
                      <a:pPr algn="r"/>
                      <a:r>
                        <a:rPr lang="en-US" sz="1800" dirty="0" smtClean="0">
                          <a:latin typeface="Arial" panose="020B0604020202020204" pitchFamily="34" charset="0"/>
                          <a:cs typeface="Arial" panose="020B0604020202020204" pitchFamily="34" charset="0"/>
                        </a:rPr>
                        <a:t>324</a:t>
                      </a:r>
                      <a:endParaRPr lang="en-US" sz="1800" dirty="0">
                        <a:latin typeface="Arial" panose="020B0604020202020204" pitchFamily="34" charset="0"/>
                        <a:cs typeface="Arial" panose="020B0604020202020204" pitchFamily="34" charset="0"/>
                      </a:endParaRPr>
                    </a:p>
                  </a:txBody>
                  <a:tcPr marL="151909" marR="151909" marT="45708" marB="45708" anchor="b"/>
                </a:tc>
                <a:tc>
                  <a:txBody>
                    <a:bodyPr/>
                    <a:lstStyle/>
                    <a:p>
                      <a:pPr algn="r"/>
                      <a:r>
                        <a:rPr lang="en-US" sz="1800" dirty="0" smtClean="0">
                          <a:latin typeface="Arial" panose="020B0604020202020204" pitchFamily="34" charset="0"/>
                          <a:cs typeface="Arial" panose="020B0604020202020204" pitchFamily="34" charset="0"/>
                        </a:rPr>
                        <a:t>441</a:t>
                      </a:r>
                      <a:endParaRPr lang="en-US" sz="1800" dirty="0">
                        <a:latin typeface="Arial" panose="020B0604020202020204" pitchFamily="34" charset="0"/>
                        <a:cs typeface="Arial" panose="020B0604020202020204" pitchFamily="34" charset="0"/>
                      </a:endParaRPr>
                    </a:p>
                  </a:txBody>
                  <a:tcPr marL="151909" marR="151909" marT="45708" marB="45708" anchor="b"/>
                </a:tc>
                <a:extLst>
                  <a:ext uri="{0D108BD9-81ED-4DB2-BD59-A6C34878D82A}">
                    <a16:rowId xmlns="" xmlns:a16="http://schemas.microsoft.com/office/drawing/2014/main" val="10006"/>
                  </a:ext>
                </a:extLst>
              </a:tr>
              <a:tr h="639913">
                <a:tc>
                  <a:txBody>
                    <a:bodyPr/>
                    <a:lstStyle/>
                    <a:p>
                      <a:pPr algn="l"/>
                      <a:endParaRPr lang="en-US" sz="1800" dirty="0" smtClean="0">
                        <a:latin typeface="Arial" panose="020B0604020202020204" pitchFamily="34" charset="0"/>
                        <a:cs typeface="Arial" panose="020B0604020202020204" pitchFamily="34" charset="0"/>
                      </a:endParaRPr>
                    </a:p>
                    <a:p>
                      <a:pPr algn="l"/>
                      <a:r>
                        <a:rPr lang="en-US" sz="1800" dirty="0" smtClean="0">
                          <a:latin typeface="Arial" panose="020B0604020202020204" pitchFamily="34" charset="0"/>
                          <a:cs typeface="Arial" panose="020B0604020202020204" pitchFamily="34" charset="0"/>
                        </a:rPr>
                        <a:t>Average</a:t>
                      </a:r>
                      <a:r>
                        <a:rPr lang="en-US" sz="1800" baseline="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TVP </a:t>
                      </a:r>
                      <a:endParaRPr lang="en-US" sz="1800" dirty="0">
                        <a:latin typeface="Arial" panose="020B0604020202020204" pitchFamily="34" charset="0"/>
                        <a:cs typeface="Arial" panose="020B0604020202020204" pitchFamily="34" charset="0"/>
                      </a:endParaRPr>
                    </a:p>
                  </a:txBody>
                  <a:tcPr marL="151909" marR="151909" marT="45708" marB="45708" anchor="b"/>
                </a:tc>
                <a:tc>
                  <a:txBody>
                    <a:bodyPr/>
                    <a:lstStyle/>
                    <a:p>
                      <a:pPr algn="r"/>
                      <a:r>
                        <a:rPr lang="en-US" sz="1800" dirty="0" smtClean="0">
                          <a:latin typeface="Arial" panose="020B0604020202020204" pitchFamily="34" charset="0"/>
                          <a:cs typeface="Arial" panose="020B0604020202020204" pitchFamily="34" charset="0"/>
                        </a:rPr>
                        <a:t>$147,408</a:t>
                      </a:r>
                      <a:endParaRPr lang="en-US" sz="1800" dirty="0">
                        <a:latin typeface="Arial" panose="020B0604020202020204" pitchFamily="34" charset="0"/>
                        <a:cs typeface="Arial" panose="020B0604020202020204" pitchFamily="34" charset="0"/>
                      </a:endParaRPr>
                    </a:p>
                  </a:txBody>
                  <a:tcPr marL="151909" marR="151909" marT="45708" marB="45708" anchor="b"/>
                </a:tc>
                <a:tc>
                  <a:txBody>
                    <a:bodyPr/>
                    <a:lstStyle/>
                    <a:p>
                      <a:pPr algn="r"/>
                      <a:r>
                        <a:rPr lang="en-US" sz="1800" dirty="0" smtClean="0">
                          <a:latin typeface="Arial" panose="020B0604020202020204" pitchFamily="34" charset="0"/>
                          <a:cs typeface="Arial" panose="020B0604020202020204" pitchFamily="34" charset="0"/>
                        </a:rPr>
                        <a:t>$190,245</a:t>
                      </a:r>
                      <a:endParaRPr lang="en-US" sz="1800" dirty="0">
                        <a:latin typeface="Arial" panose="020B0604020202020204" pitchFamily="34" charset="0"/>
                        <a:cs typeface="Arial" panose="020B0604020202020204" pitchFamily="34" charset="0"/>
                      </a:endParaRPr>
                    </a:p>
                  </a:txBody>
                  <a:tcPr marL="151909" marR="151909" marT="45708" marB="45708" anchor="b"/>
                </a:tc>
                <a:extLst>
                  <a:ext uri="{0D108BD9-81ED-4DB2-BD59-A6C34878D82A}">
                    <a16:rowId xmlns="" xmlns:a16="http://schemas.microsoft.com/office/drawing/2014/main" val="10007"/>
                  </a:ext>
                </a:extLst>
              </a:tr>
            </a:tbl>
          </a:graphicData>
        </a:graphic>
      </p:graphicFrame>
      <p:pic>
        <p:nvPicPr>
          <p:cNvPr id="11" name="Content Placeholder 10"/>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15775" r="4525" b="400"/>
          <a:stretch/>
        </p:blipFill>
        <p:spPr>
          <a:xfrm>
            <a:off x="141999" y="1482333"/>
            <a:ext cx="7013269" cy="4758078"/>
          </a:xfrm>
          <a:prstGeom prst="rect">
            <a:avLst/>
          </a:prstGeom>
        </p:spPr>
      </p:pic>
      <p:sp>
        <p:nvSpPr>
          <p:cNvPr id="9" name="TextBox 8"/>
          <p:cNvSpPr txBox="1"/>
          <p:nvPr/>
        </p:nvSpPr>
        <p:spPr>
          <a:xfrm>
            <a:off x="3749651" y="5492804"/>
            <a:ext cx="1357710" cy="369236"/>
          </a:xfrm>
          <a:prstGeom prst="rect">
            <a:avLst/>
          </a:prstGeom>
          <a:solidFill>
            <a:schemeClr val="bg1"/>
          </a:solidFill>
        </p:spPr>
        <p:txBody>
          <a:bodyPr wrap="none" rtlCol="0">
            <a:spAutoFit/>
          </a:bodyPr>
          <a:lstStyle/>
          <a:p>
            <a:r>
              <a:rPr lang="en-US" sz="1799" b="1" dirty="0">
                <a:latin typeface="Arial" panose="020B0604020202020204" pitchFamily="34" charset="0"/>
                <a:cs typeface="Arial" panose="020B0604020202020204" pitchFamily="34" charset="0"/>
              </a:rPr>
              <a:t>U.S. = 27%</a:t>
            </a:r>
          </a:p>
        </p:txBody>
      </p:sp>
      <p:sp>
        <p:nvSpPr>
          <p:cNvPr id="4" name="Text Placeholder 3"/>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2391798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Producers by Years on Present Farm: Changes from 2012 to 2017</a:t>
            </a:r>
            <a:endParaRPr lang="en-US" dirty="0"/>
          </a:p>
        </p:txBody>
      </p:sp>
      <p:graphicFrame>
        <p:nvGraphicFramePr>
          <p:cNvPr id="5" name="Content Placeholder 4"/>
          <p:cNvGraphicFramePr>
            <a:graphicFrameLocks noGrp="1"/>
          </p:cNvGraphicFramePr>
          <p:nvPr>
            <p:ph idx="1"/>
            <p:extLst/>
          </p:nvPr>
        </p:nvGraphicFramePr>
        <p:xfrm>
          <a:off x="839567" y="1826042"/>
          <a:ext cx="10573232" cy="2745960"/>
        </p:xfrm>
        <a:graphic>
          <a:graphicData uri="http://schemas.openxmlformats.org/drawingml/2006/table">
            <a:tbl>
              <a:tblPr firstRow="1" bandRow="1">
                <a:tableStyleId>{5C22544A-7EE6-4342-B048-85BDC9FD1C3A}</a:tableStyleId>
              </a:tblPr>
              <a:tblGrid>
                <a:gridCol w="2643308">
                  <a:extLst>
                    <a:ext uri="{9D8B030D-6E8A-4147-A177-3AD203B41FA5}">
                      <a16:colId xmlns="" xmlns:a16="http://schemas.microsoft.com/office/drawing/2014/main" val="20000"/>
                    </a:ext>
                  </a:extLst>
                </a:gridCol>
                <a:gridCol w="2643308">
                  <a:extLst>
                    <a:ext uri="{9D8B030D-6E8A-4147-A177-3AD203B41FA5}">
                      <a16:colId xmlns="" xmlns:a16="http://schemas.microsoft.com/office/drawing/2014/main" val="20001"/>
                    </a:ext>
                  </a:extLst>
                </a:gridCol>
                <a:gridCol w="2643308">
                  <a:extLst>
                    <a:ext uri="{9D8B030D-6E8A-4147-A177-3AD203B41FA5}">
                      <a16:colId xmlns="" xmlns:a16="http://schemas.microsoft.com/office/drawing/2014/main" val="20002"/>
                    </a:ext>
                  </a:extLst>
                </a:gridCol>
                <a:gridCol w="2643308">
                  <a:extLst>
                    <a:ext uri="{9D8B030D-6E8A-4147-A177-3AD203B41FA5}">
                      <a16:colId xmlns="" xmlns:a16="http://schemas.microsoft.com/office/drawing/2014/main" val="20003"/>
                    </a:ext>
                  </a:extLst>
                </a:gridCol>
              </a:tblGrid>
              <a:tr h="457660">
                <a:tc>
                  <a:txBody>
                    <a:bodyPr/>
                    <a:lstStyle/>
                    <a:p>
                      <a:r>
                        <a:rPr lang="en-US" sz="1800" dirty="0" smtClean="0"/>
                        <a:t>Years on present farm</a:t>
                      </a:r>
                      <a:endParaRPr lang="en-US" sz="1800" dirty="0"/>
                    </a:p>
                  </a:txBody>
                  <a:tcPr marL="91416" marR="91416" marT="45708" marB="45708"/>
                </a:tc>
                <a:tc>
                  <a:txBody>
                    <a:bodyPr/>
                    <a:lstStyle/>
                    <a:p>
                      <a:pPr algn="ctr"/>
                      <a:r>
                        <a:rPr lang="en-US" sz="1800" dirty="0" smtClean="0"/>
                        <a:t>2012</a:t>
                      </a:r>
                      <a:endParaRPr lang="en-US" sz="1800" dirty="0"/>
                    </a:p>
                  </a:txBody>
                  <a:tcPr marL="91416" marR="91416" marT="45708" marB="45708"/>
                </a:tc>
                <a:tc>
                  <a:txBody>
                    <a:bodyPr/>
                    <a:lstStyle/>
                    <a:p>
                      <a:pPr algn="ctr"/>
                      <a:r>
                        <a:rPr lang="en-US" sz="1800" dirty="0" smtClean="0"/>
                        <a:t>2017</a:t>
                      </a:r>
                      <a:endParaRPr lang="en-US" sz="1800" dirty="0"/>
                    </a:p>
                  </a:txBody>
                  <a:tcPr marL="91416" marR="91416" marT="45708" marB="45708"/>
                </a:tc>
                <a:tc>
                  <a:txBody>
                    <a:bodyPr/>
                    <a:lstStyle/>
                    <a:p>
                      <a:pPr algn="ctr"/>
                      <a:r>
                        <a:rPr lang="en-US" sz="1800" dirty="0" smtClean="0"/>
                        <a:t>%</a:t>
                      </a:r>
                      <a:r>
                        <a:rPr lang="en-US" sz="1800" baseline="0" dirty="0" smtClean="0"/>
                        <a:t> change</a:t>
                      </a:r>
                      <a:endParaRPr lang="en-US" sz="1800" dirty="0"/>
                    </a:p>
                  </a:txBody>
                  <a:tcPr marL="91416" marR="91416" marT="45708" marB="45708"/>
                </a:tc>
                <a:extLst>
                  <a:ext uri="{0D108BD9-81ED-4DB2-BD59-A6C34878D82A}">
                    <a16:rowId xmlns="" xmlns:a16="http://schemas.microsoft.com/office/drawing/2014/main" val="10000"/>
                  </a:ext>
                </a:extLst>
              </a:tr>
              <a:tr h="457660">
                <a:tc>
                  <a:txBody>
                    <a:bodyPr/>
                    <a:lstStyle/>
                    <a:p>
                      <a:r>
                        <a:rPr lang="en-US" sz="1800" dirty="0" smtClean="0"/>
                        <a:t>All producers</a:t>
                      </a:r>
                      <a:endParaRPr lang="en-US" sz="1800" dirty="0"/>
                    </a:p>
                  </a:txBody>
                  <a:tcPr marL="91416" marR="91416" marT="45708" marB="45708"/>
                </a:tc>
                <a:tc>
                  <a:txBody>
                    <a:bodyPr/>
                    <a:lstStyle/>
                    <a:p>
                      <a:endParaRPr lang="en-US" sz="1800" dirty="0"/>
                    </a:p>
                  </a:txBody>
                  <a:tcPr marL="91416" marR="91416" marT="45708" marB="45708"/>
                </a:tc>
                <a:tc>
                  <a:txBody>
                    <a:bodyPr/>
                    <a:lstStyle/>
                    <a:p>
                      <a:endParaRPr lang="en-US" sz="1800" dirty="0"/>
                    </a:p>
                  </a:txBody>
                  <a:tcPr marL="91416" marR="91416" marT="45708" marB="45708"/>
                </a:tc>
                <a:tc>
                  <a:txBody>
                    <a:bodyPr/>
                    <a:lstStyle/>
                    <a:p>
                      <a:endParaRPr lang="en-US" sz="1800" dirty="0"/>
                    </a:p>
                  </a:txBody>
                  <a:tcPr marL="91416" marR="91416" marT="45708" marB="45708"/>
                </a:tc>
                <a:extLst>
                  <a:ext uri="{0D108BD9-81ED-4DB2-BD59-A6C34878D82A}">
                    <a16:rowId xmlns="" xmlns:a16="http://schemas.microsoft.com/office/drawing/2014/main" val="10001"/>
                  </a:ext>
                </a:extLst>
              </a:tr>
              <a:tr h="457660">
                <a:tc>
                  <a:txBody>
                    <a:bodyPr/>
                    <a:lstStyle/>
                    <a:p>
                      <a:pPr algn="r"/>
                      <a:r>
                        <a:rPr lang="en-US" sz="1800" dirty="0" smtClean="0"/>
                        <a:t>2 years or less</a:t>
                      </a:r>
                      <a:endParaRPr lang="en-US" sz="1800" dirty="0"/>
                    </a:p>
                  </a:txBody>
                  <a:tcPr marL="91416" marR="91416" marT="45708" marB="45708"/>
                </a:tc>
                <a:tc>
                  <a:txBody>
                    <a:bodyPr/>
                    <a:lstStyle/>
                    <a:p>
                      <a:pPr algn="r" fontAlgn="ctr"/>
                      <a:r>
                        <a:rPr lang="en-US" sz="1800" b="0" i="0" u="none" strike="noStrike" dirty="0">
                          <a:solidFill>
                            <a:srgbClr val="000000"/>
                          </a:solidFill>
                          <a:effectLst/>
                          <a:latin typeface="Arial" panose="020B0604020202020204" pitchFamily="34" charset="0"/>
                        </a:rPr>
                        <a:t>132,528</a:t>
                      </a:r>
                    </a:p>
                  </a:txBody>
                  <a:tcPr marL="9523" marR="9523" marT="9523" marB="0" anchor="ctr"/>
                </a:tc>
                <a:tc>
                  <a:txBody>
                    <a:bodyPr/>
                    <a:lstStyle/>
                    <a:p>
                      <a:pPr algn="r" fontAlgn="ctr"/>
                      <a:r>
                        <a:rPr lang="en-US" sz="1800" b="0" i="0" u="none" strike="noStrike">
                          <a:solidFill>
                            <a:srgbClr val="000000"/>
                          </a:solidFill>
                          <a:effectLst/>
                          <a:latin typeface="Arial" panose="020B0604020202020204" pitchFamily="34" charset="0"/>
                        </a:rPr>
                        <a:t>201,061</a:t>
                      </a:r>
                    </a:p>
                  </a:txBody>
                  <a:tcPr marL="9523" marR="9523" marT="9523" marB="0" anchor="ctr"/>
                </a:tc>
                <a:tc>
                  <a:txBody>
                    <a:bodyPr/>
                    <a:lstStyle/>
                    <a:p>
                      <a:pPr algn="r" fontAlgn="b"/>
                      <a:r>
                        <a:rPr lang="en-US" sz="1800" b="0" i="0" u="none" strike="noStrike">
                          <a:solidFill>
                            <a:srgbClr val="000000"/>
                          </a:solidFill>
                          <a:effectLst/>
                          <a:latin typeface="Calibri" panose="020F0502020204030204" pitchFamily="34" charset="0"/>
                        </a:rPr>
                        <a:t>51.7%</a:t>
                      </a:r>
                    </a:p>
                  </a:txBody>
                  <a:tcPr marL="9523" marR="9523" marT="9523" marB="0" anchor="b"/>
                </a:tc>
                <a:extLst>
                  <a:ext uri="{0D108BD9-81ED-4DB2-BD59-A6C34878D82A}">
                    <a16:rowId xmlns="" xmlns:a16="http://schemas.microsoft.com/office/drawing/2014/main" val="10002"/>
                  </a:ext>
                </a:extLst>
              </a:tr>
              <a:tr h="457660">
                <a:tc>
                  <a:txBody>
                    <a:bodyPr/>
                    <a:lstStyle/>
                    <a:p>
                      <a:pPr algn="r"/>
                      <a:r>
                        <a:rPr lang="en-US" sz="1800" dirty="0" smtClean="0"/>
                        <a:t>3 or 4 years</a:t>
                      </a:r>
                      <a:endParaRPr lang="en-US" sz="1800" dirty="0"/>
                    </a:p>
                  </a:txBody>
                  <a:tcPr marL="91416" marR="91416" marT="45708" marB="45708"/>
                </a:tc>
                <a:tc>
                  <a:txBody>
                    <a:bodyPr/>
                    <a:lstStyle/>
                    <a:p>
                      <a:pPr algn="r" fontAlgn="ctr"/>
                      <a:r>
                        <a:rPr lang="en-US" sz="1800" b="0" i="0" u="none" strike="noStrike" dirty="0">
                          <a:solidFill>
                            <a:srgbClr val="000000"/>
                          </a:solidFill>
                          <a:effectLst/>
                          <a:latin typeface="Arial" panose="020B0604020202020204" pitchFamily="34" charset="0"/>
                        </a:rPr>
                        <a:t>186,511</a:t>
                      </a:r>
                    </a:p>
                  </a:txBody>
                  <a:tcPr marL="9523" marR="9523" marT="9523" marB="0" anchor="ctr"/>
                </a:tc>
                <a:tc>
                  <a:txBody>
                    <a:bodyPr/>
                    <a:lstStyle/>
                    <a:p>
                      <a:pPr algn="r" fontAlgn="ctr"/>
                      <a:r>
                        <a:rPr lang="en-US" sz="1800" b="0" i="0" u="none" strike="noStrike" dirty="0">
                          <a:solidFill>
                            <a:srgbClr val="000000"/>
                          </a:solidFill>
                          <a:effectLst/>
                          <a:latin typeface="Arial" panose="020B0604020202020204" pitchFamily="34" charset="0"/>
                        </a:rPr>
                        <a:t>268,316</a:t>
                      </a:r>
                    </a:p>
                  </a:txBody>
                  <a:tcPr marL="9523" marR="9523" marT="9523" marB="0" anchor="ctr"/>
                </a:tc>
                <a:tc>
                  <a:txBody>
                    <a:bodyPr/>
                    <a:lstStyle/>
                    <a:p>
                      <a:pPr algn="r" fontAlgn="b"/>
                      <a:r>
                        <a:rPr lang="en-US" sz="1800" b="0" i="0" u="none" strike="noStrike">
                          <a:solidFill>
                            <a:srgbClr val="000000"/>
                          </a:solidFill>
                          <a:effectLst/>
                          <a:latin typeface="Calibri" panose="020F0502020204030204" pitchFamily="34" charset="0"/>
                        </a:rPr>
                        <a:t>43.9%</a:t>
                      </a:r>
                    </a:p>
                  </a:txBody>
                  <a:tcPr marL="9523" marR="9523" marT="9523" marB="0" anchor="b"/>
                </a:tc>
                <a:extLst>
                  <a:ext uri="{0D108BD9-81ED-4DB2-BD59-A6C34878D82A}">
                    <a16:rowId xmlns="" xmlns:a16="http://schemas.microsoft.com/office/drawing/2014/main" val="10003"/>
                  </a:ext>
                </a:extLst>
              </a:tr>
              <a:tr h="457660">
                <a:tc>
                  <a:txBody>
                    <a:bodyPr/>
                    <a:lstStyle/>
                    <a:p>
                      <a:pPr algn="r"/>
                      <a:r>
                        <a:rPr lang="en-US" sz="1800" dirty="0" smtClean="0"/>
                        <a:t>5 to 9 years</a:t>
                      </a:r>
                      <a:endParaRPr lang="en-US" sz="1800" dirty="0"/>
                    </a:p>
                  </a:txBody>
                  <a:tcPr marL="91416" marR="91416" marT="45708" marB="45708"/>
                </a:tc>
                <a:tc>
                  <a:txBody>
                    <a:bodyPr/>
                    <a:lstStyle/>
                    <a:p>
                      <a:pPr algn="r" fontAlgn="ctr"/>
                      <a:r>
                        <a:rPr lang="en-US" sz="1800" b="0" i="0" u="none" strike="noStrike" dirty="0">
                          <a:solidFill>
                            <a:srgbClr val="000000"/>
                          </a:solidFill>
                          <a:effectLst/>
                          <a:latin typeface="Arial" panose="020B0604020202020204" pitchFamily="34" charset="0"/>
                        </a:rPr>
                        <a:t>501,875</a:t>
                      </a:r>
                    </a:p>
                  </a:txBody>
                  <a:tcPr marL="9523" marR="9523" marT="9523" marB="0" anchor="ctr"/>
                </a:tc>
                <a:tc>
                  <a:txBody>
                    <a:bodyPr/>
                    <a:lstStyle/>
                    <a:p>
                      <a:pPr algn="r" fontAlgn="ctr"/>
                      <a:r>
                        <a:rPr lang="en-US" sz="1800" b="0" i="0" u="none" strike="noStrike" dirty="0">
                          <a:solidFill>
                            <a:srgbClr val="000000"/>
                          </a:solidFill>
                          <a:effectLst/>
                          <a:latin typeface="Arial" panose="020B0604020202020204" pitchFamily="34" charset="0"/>
                        </a:rPr>
                        <a:t>495,022</a:t>
                      </a:r>
                    </a:p>
                  </a:txBody>
                  <a:tcPr marL="9523" marR="9523" marT="9523" marB="0" anchor="ctr"/>
                </a:tc>
                <a:tc>
                  <a:txBody>
                    <a:bodyPr/>
                    <a:lstStyle/>
                    <a:p>
                      <a:pPr algn="r" fontAlgn="b"/>
                      <a:r>
                        <a:rPr lang="en-US" sz="1800" b="0" i="0" u="none" strike="noStrike" dirty="0">
                          <a:solidFill>
                            <a:srgbClr val="000000"/>
                          </a:solidFill>
                          <a:effectLst/>
                          <a:latin typeface="Calibri" panose="020F0502020204030204" pitchFamily="34" charset="0"/>
                        </a:rPr>
                        <a:t>-1.4%</a:t>
                      </a:r>
                    </a:p>
                  </a:txBody>
                  <a:tcPr marL="9523" marR="9523" marT="9523" marB="0" anchor="b"/>
                </a:tc>
                <a:extLst>
                  <a:ext uri="{0D108BD9-81ED-4DB2-BD59-A6C34878D82A}">
                    <a16:rowId xmlns="" xmlns:a16="http://schemas.microsoft.com/office/drawing/2014/main" val="10004"/>
                  </a:ext>
                </a:extLst>
              </a:tr>
              <a:tr h="457660">
                <a:tc>
                  <a:txBody>
                    <a:bodyPr/>
                    <a:lstStyle/>
                    <a:p>
                      <a:pPr algn="r"/>
                      <a:r>
                        <a:rPr lang="en-US" sz="1800" dirty="0" smtClean="0"/>
                        <a:t>10 years or more</a:t>
                      </a:r>
                      <a:endParaRPr lang="en-US" sz="1800" dirty="0"/>
                    </a:p>
                  </a:txBody>
                  <a:tcPr marL="91416" marR="91416" marT="45708" marB="45708"/>
                </a:tc>
                <a:tc>
                  <a:txBody>
                    <a:bodyPr/>
                    <a:lstStyle/>
                    <a:p>
                      <a:pPr algn="r" fontAlgn="ctr"/>
                      <a:r>
                        <a:rPr lang="en-US" sz="1800" b="0" i="0" u="none" strike="noStrike" dirty="0">
                          <a:solidFill>
                            <a:srgbClr val="000000"/>
                          </a:solidFill>
                          <a:effectLst/>
                          <a:latin typeface="Arial" panose="020B0604020202020204" pitchFamily="34" charset="0"/>
                        </a:rPr>
                        <a:t>2,359,160</a:t>
                      </a:r>
                    </a:p>
                  </a:txBody>
                  <a:tcPr marL="9523" marR="9523" marT="9523" marB="0" anchor="ctr"/>
                </a:tc>
                <a:tc>
                  <a:txBody>
                    <a:bodyPr/>
                    <a:lstStyle/>
                    <a:p>
                      <a:pPr algn="r" fontAlgn="ctr"/>
                      <a:r>
                        <a:rPr lang="en-US" sz="1800" b="0" i="0" u="none" strike="noStrike" dirty="0">
                          <a:solidFill>
                            <a:srgbClr val="000000"/>
                          </a:solidFill>
                          <a:effectLst/>
                          <a:latin typeface="Arial" panose="020B0604020202020204" pitchFamily="34" charset="0"/>
                        </a:rPr>
                        <a:t>2,435,435</a:t>
                      </a:r>
                    </a:p>
                  </a:txBody>
                  <a:tcPr marL="9523" marR="9523" marT="9523" marB="0" anchor="ctr"/>
                </a:tc>
                <a:tc>
                  <a:txBody>
                    <a:bodyPr/>
                    <a:lstStyle/>
                    <a:p>
                      <a:pPr algn="r" fontAlgn="b"/>
                      <a:r>
                        <a:rPr lang="en-US" sz="1800" b="0" i="0" u="none" strike="noStrike" dirty="0">
                          <a:solidFill>
                            <a:srgbClr val="000000"/>
                          </a:solidFill>
                          <a:effectLst/>
                          <a:latin typeface="Calibri" panose="020F0502020204030204" pitchFamily="34" charset="0"/>
                        </a:rPr>
                        <a:t>3.2%</a:t>
                      </a:r>
                    </a:p>
                  </a:txBody>
                  <a:tcPr marL="9523" marR="9523" marT="9523" marB="0" anchor="b"/>
                </a:tc>
                <a:extLst>
                  <a:ext uri="{0D108BD9-81ED-4DB2-BD59-A6C34878D82A}">
                    <a16:rowId xmlns="" xmlns:a16="http://schemas.microsoft.com/office/drawing/2014/main" val="10005"/>
                  </a:ext>
                </a:extLst>
              </a:tr>
            </a:tbl>
          </a:graphicData>
        </a:graphic>
      </p:graphicFrame>
      <p:sp>
        <p:nvSpPr>
          <p:cNvPr id="4" name="Slide Number Placeholder 3"/>
          <p:cNvSpPr>
            <a:spLocks noGrp="1"/>
          </p:cNvSpPr>
          <p:nvPr>
            <p:ph type="sldNum" sz="quarter" idx="4"/>
          </p:nvPr>
        </p:nvSpPr>
        <p:spPr/>
        <p:txBody>
          <a:bodyPr/>
          <a:lstStyle/>
          <a:p>
            <a:fld id="{43835934-7406-4918-9312-CEAF894A9188}" type="slidenum">
              <a:rPr lang="en-US" smtClean="0"/>
              <a:pPr/>
              <a:t>17</a:t>
            </a:fld>
            <a:endParaRPr lang="en-US" dirty="0"/>
          </a:p>
        </p:txBody>
      </p:sp>
    </p:spTree>
    <p:extLst>
      <p:ext uri="{BB962C8B-B14F-4D97-AF65-F5344CB8AC3E}">
        <p14:creationId xmlns:p14="http://schemas.microsoft.com/office/powerpoint/2010/main" val="19088433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289" t="17644" r="3795" b="-596"/>
          <a:stretch/>
        </p:blipFill>
        <p:spPr>
          <a:xfrm>
            <a:off x="32406" y="1403351"/>
            <a:ext cx="7288907" cy="4922367"/>
          </a:xfrm>
        </p:spPr>
      </p:pic>
      <p:sp>
        <p:nvSpPr>
          <p:cNvPr id="2" name="Title 1"/>
          <p:cNvSpPr>
            <a:spLocks noGrp="1"/>
          </p:cNvSpPr>
          <p:nvPr>
            <p:ph type="title"/>
          </p:nvPr>
        </p:nvSpPr>
        <p:spPr/>
        <p:txBody>
          <a:bodyPr/>
          <a:lstStyle/>
          <a:p>
            <a:r>
              <a:rPr lang="en-US" dirty="0" smtClean="0"/>
              <a:t>Producers with Military Service, 2017</a:t>
            </a:r>
            <a:endParaRPr lang="en-US" dirty="0"/>
          </a:p>
        </p:txBody>
      </p:sp>
      <p:sp>
        <p:nvSpPr>
          <p:cNvPr id="3" name="Text Placeholder 2"/>
          <p:cNvSpPr>
            <a:spLocks noGrp="1"/>
          </p:cNvSpPr>
          <p:nvPr>
            <p:ph type="body" idx="1"/>
          </p:nvPr>
        </p:nvSpPr>
        <p:spPr/>
        <p:txBody>
          <a:bodyPr/>
          <a:lstStyle/>
          <a:p>
            <a:r>
              <a:rPr lang="en-US" dirty="0"/>
              <a:t>A</a:t>
            </a:r>
            <a:r>
              <a:rPr lang="en-US" dirty="0" smtClean="0"/>
              <a:t>s a Percent of All, by County</a:t>
            </a:r>
            <a:endParaRPr lang="en-US" dirty="0"/>
          </a:p>
        </p:txBody>
      </p:sp>
      <p:sp>
        <p:nvSpPr>
          <p:cNvPr id="7" name="Slide Number Placeholder 6"/>
          <p:cNvSpPr>
            <a:spLocks noGrp="1"/>
          </p:cNvSpPr>
          <p:nvPr>
            <p:ph type="sldNum" sz="quarter" idx="10"/>
          </p:nvPr>
        </p:nvSpPr>
        <p:spPr/>
        <p:txBody>
          <a:bodyPr/>
          <a:lstStyle/>
          <a:p>
            <a:fld id="{08B1EFE8-A2EC-4AF9-B0EC-DE5C4DA80949}" type="slidenum">
              <a:rPr lang="en-US" smtClean="0"/>
              <a:pPr/>
              <a:t>18</a:t>
            </a:fld>
            <a:endParaRPr lang="en-US" dirty="0"/>
          </a:p>
        </p:txBody>
      </p:sp>
      <p:sp>
        <p:nvSpPr>
          <p:cNvPr id="6" name="Content Placeholder 5"/>
          <p:cNvSpPr>
            <a:spLocks noGrp="1"/>
          </p:cNvSpPr>
          <p:nvPr>
            <p:ph sz="quarter" idx="4"/>
          </p:nvPr>
        </p:nvSpPr>
        <p:spPr/>
        <p:txBody>
          <a:bodyPr/>
          <a:lstStyle/>
          <a:p>
            <a:endParaRPr lang="en-US" dirty="0"/>
          </a:p>
        </p:txBody>
      </p:sp>
      <p:graphicFrame>
        <p:nvGraphicFramePr>
          <p:cNvPr id="13" name="Content Placeholder 4"/>
          <p:cNvGraphicFramePr>
            <a:graphicFrameLocks/>
          </p:cNvGraphicFramePr>
          <p:nvPr>
            <p:extLst>
              <p:ext uri="{D42A27DB-BD31-4B8C-83A1-F6EECF244321}">
                <p14:modId xmlns:p14="http://schemas.microsoft.com/office/powerpoint/2010/main" val="3928621072"/>
              </p:ext>
            </p:extLst>
          </p:nvPr>
        </p:nvGraphicFramePr>
        <p:xfrm>
          <a:off x="7267074" y="1378857"/>
          <a:ext cx="4718349" cy="4681728"/>
        </p:xfrm>
        <a:graphic>
          <a:graphicData uri="http://schemas.openxmlformats.org/drawingml/2006/table">
            <a:tbl>
              <a:tblPr firstRow="1" bandRow="1">
                <a:tableStyleId>{5C22544A-7EE6-4342-B048-85BDC9FD1C3A}</a:tableStyleId>
              </a:tblPr>
              <a:tblGrid>
                <a:gridCol w="1730064"/>
                <a:gridCol w="1495233"/>
                <a:gridCol w="1493052"/>
              </a:tblGrid>
              <a:tr h="274320">
                <a:tc gridSpan="3">
                  <a:txBody>
                    <a:bodyPr/>
                    <a:lstStyle/>
                    <a:p>
                      <a:pPr algn="l"/>
                      <a:r>
                        <a:rPr lang="en-US" sz="1800" dirty="0" smtClean="0">
                          <a:latin typeface="Arial" panose="020B0604020202020204" pitchFamily="34" charset="0"/>
                          <a:cs typeface="Arial" panose="020B0604020202020204" pitchFamily="34" charset="0"/>
                        </a:rPr>
                        <a:t>Producers</a:t>
                      </a:r>
                      <a:endParaRPr lang="en-US" sz="1800" dirty="0">
                        <a:latin typeface="Arial" panose="020B0604020202020204" pitchFamily="34" charset="0"/>
                        <a:cs typeface="Arial" panose="020B0604020202020204" pitchFamily="34" charset="0"/>
                      </a:endParaRPr>
                    </a:p>
                  </a:txBody>
                  <a:tcPr anchor="b"/>
                </a:tc>
                <a:tc hMerge="1">
                  <a:txBody>
                    <a:bodyPr/>
                    <a:lstStyle/>
                    <a:p>
                      <a:endParaRPr lang="en-US"/>
                    </a:p>
                  </a:txBody>
                  <a:tcPr/>
                </a:tc>
                <a:tc hMerge="1">
                  <a:txBody>
                    <a:bodyPr/>
                    <a:lstStyle/>
                    <a:p>
                      <a:endParaRPr lang="en-US"/>
                    </a:p>
                  </a:txBody>
                  <a:tcPr/>
                </a:tc>
              </a:tr>
              <a:tr h="658368">
                <a:tc>
                  <a:txBody>
                    <a:bodyPr/>
                    <a:lstStyle/>
                    <a:p>
                      <a:pPr algn="l"/>
                      <a:endParaRPr lang="en-US" sz="1800" b="1" dirty="0">
                        <a:latin typeface="Arial" panose="020B0604020202020204" pitchFamily="34" charset="0"/>
                        <a:cs typeface="Arial" panose="020B0604020202020204" pitchFamily="34" charset="0"/>
                      </a:endParaRPr>
                    </a:p>
                  </a:txBody>
                  <a:tcPr anchor="b">
                    <a:solidFill>
                      <a:srgbClr val="CCD1CE"/>
                    </a:solidFill>
                  </a:tcPr>
                </a:tc>
                <a:tc>
                  <a:txBody>
                    <a:bodyPr/>
                    <a:lstStyle/>
                    <a:p>
                      <a:pPr algn="ctr"/>
                      <a:r>
                        <a:rPr lang="en-US" sz="1800" dirty="0" smtClean="0">
                          <a:latin typeface="Arial" panose="020B0604020202020204" pitchFamily="34" charset="0"/>
                          <a:cs typeface="Arial" panose="020B0604020202020204" pitchFamily="34" charset="0"/>
                        </a:rPr>
                        <a:t>With Military Service</a:t>
                      </a:r>
                      <a:endParaRPr lang="en-US" sz="1800" b="1" dirty="0">
                        <a:latin typeface="Arial" panose="020B0604020202020204" pitchFamily="34" charset="0"/>
                        <a:cs typeface="Arial" panose="020B0604020202020204" pitchFamily="34" charset="0"/>
                      </a:endParaRPr>
                    </a:p>
                  </a:txBody>
                  <a:tcPr anchor="b">
                    <a:solidFill>
                      <a:srgbClr val="CCD1CE"/>
                    </a:solidFill>
                  </a:tcPr>
                </a:tc>
                <a:tc>
                  <a:txBody>
                    <a:bodyPr/>
                    <a:lstStyle/>
                    <a:p>
                      <a:pPr algn="ctr"/>
                      <a:r>
                        <a:rPr lang="en-US" sz="1800" dirty="0" smtClean="0">
                          <a:latin typeface="Arial" panose="020B0604020202020204" pitchFamily="34" charset="0"/>
                          <a:cs typeface="Arial" panose="020B0604020202020204" pitchFamily="34" charset="0"/>
                        </a:rPr>
                        <a:t>All</a:t>
                      </a:r>
                      <a:endParaRPr lang="en-US" sz="1800" b="1" dirty="0">
                        <a:latin typeface="Arial" panose="020B0604020202020204" pitchFamily="34" charset="0"/>
                        <a:cs typeface="Arial" panose="020B0604020202020204" pitchFamily="34" charset="0"/>
                      </a:endParaRPr>
                    </a:p>
                  </a:txBody>
                  <a:tcPr anchor="b">
                    <a:solidFill>
                      <a:srgbClr val="CCD1CE"/>
                    </a:solidFill>
                  </a:tcPr>
                </a:tc>
              </a:tr>
              <a:tr h="658368">
                <a:tc>
                  <a:txBody>
                    <a:bodyPr/>
                    <a:lstStyle/>
                    <a:p>
                      <a:pPr algn="l"/>
                      <a:r>
                        <a:rPr lang="en-US" sz="1800" dirty="0" smtClean="0">
                          <a:latin typeface="Arial" panose="020B0604020202020204" pitchFamily="34" charset="0"/>
                          <a:cs typeface="Arial" panose="020B0604020202020204" pitchFamily="34" charset="0"/>
                        </a:rPr>
                        <a:t>Number</a:t>
                      </a:r>
                      <a:endParaRPr lang="en-US" sz="1800" dirty="0">
                        <a:latin typeface="Arial" panose="020B0604020202020204" pitchFamily="34" charset="0"/>
                        <a:cs typeface="Arial" panose="020B0604020202020204" pitchFamily="34" charset="0"/>
                      </a:endParaRPr>
                    </a:p>
                  </a:txBody>
                  <a:tcPr anchor="b"/>
                </a:tc>
                <a:tc>
                  <a:txBody>
                    <a:bodyPr/>
                    <a:lstStyle/>
                    <a:p>
                      <a:pPr algn="r"/>
                      <a:r>
                        <a:rPr lang="en-US" sz="1800" dirty="0" smtClean="0">
                          <a:latin typeface="Arial" panose="020B0604020202020204" pitchFamily="34" charset="0"/>
                          <a:cs typeface="Arial" panose="020B0604020202020204" pitchFamily="34" charset="0"/>
                        </a:rPr>
                        <a:t>370,619</a:t>
                      </a:r>
                      <a:endParaRPr lang="en-US" sz="1800" dirty="0">
                        <a:latin typeface="Arial" panose="020B0604020202020204" pitchFamily="34" charset="0"/>
                        <a:cs typeface="Arial" panose="020B0604020202020204" pitchFamily="34" charset="0"/>
                      </a:endParaRPr>
                    </a:p>
                  </a:txBody>
                  <a:tcPr anchor="b"/>
                </a:tc>
                <a:tc>
                  <a:txBody>
                    <a:bodyPr/>
                    <a:lstStyle/>
                    <a:p>
                      <a:pPr algn="r"/>
                      <a:r>
                        <a:rPr lang="en-US" sz="1800" dirty="0" smtClean="0">
                          <a:latin typeface="Arial" panose="020B0604020202020204" pitchFamily="34" charset="0"/>
                          <a:cs typeface="Arial" panose="020B0604020202020204" pitchFamily="34" charset="0"/>
                        </a:rPr>
                        <a:t>3,399,834</a:t>
                      </a:r>
                      <a:endParaRPr lang="en-US" sz="1800" dirty="0">
                        <a:latin typeface="Arial" panose="020B0604020202020204" pitchFamily="34" charset="0"/>
                        <a:cs typeface="Arial" panose="020B0604020202020204" pitchFamily="34" charset="0"/>
                      </a:endParaRPr>
                    </a:p>
                  </a:txBody>
                  <a:tcPr anchor="b"/>
                </a:tc>
              </a:tr>
              <a:tr h="658368">
                <a:tc>
                  <a:txBody>
                    <a:bodyPr/>
                    <a:lstStyle/>
                    <a:p>
                      <a:pPr algn="l"/>
                      <a:r>
                        <a:rPr lang="en-US" sz="1800" dirty="0" smtClean="0">
                          <a:latin typeface="Arial" panose="020B0604020202020204" pitchFamily="34" charset="0"/>
                          <a:cs typeface="Arial" panose="020B0604020202020204" pitchFamily="34" charset="0"/>
                        </a:rPr>
                        <a:t>Average </a:t>
                      </a:r>
                      <a:r>
                        <a:rPr lang="en-US" sz="1800" baseline="0" dirty="0" smtClean="0">
                          <a:latin typeface="Arial" panose="020B0604020202020204" pitchFamily="34" charset="0"/>
                          <a:cs typeface="Arial" panose="020B0604020202020204" pitchFamily="34" charset="0"/>
                        </a:rPr>
                        <a:t>age</a:t>
                      </a:r>
                      <a:endParaRPr lang="en-US" sz="1800" dirty="0">
                        <a:latin typeface="Arial" panose="020B0604020202020204" pitchFamily="34" charset="0"/>
                        <a:cs typeface="Arial" panose="020B0604020202020204" pitchFamily="34" charset="0"/>
                      </a:endParaRPr>
                    </a:p>
                  </a:txBody>
                  <a:tcPr anchor="b"/>
                </a:tc>
                <a:tc>
                  <a:txBody>
                    <a:bodyPr/>
                    <a:lstStyle/>
                    <a:p>
                      <a:pPr algn="r"/>
                      <a:r>
                        <a:rPr lang="en-US" sz="1800" dirty="0" smtClean="0">
                          <a:latin typeface="Arial" panose="020B0604020202020204" pitchFamily="34" charset="0"/>
                          <a:cs typeface="Arial" panose="020B0604020202020204" pitchFamily="34" charset="0"/>
                        </a:rPr>
                        <a:t>67.9</a:t>
                      </a:r>
                      <a:endParaRPr lang="en-US" sz="1800" dirty="0">
                        <a:latin typeface="Arial" panose="020B0604020202020204" pitchFamily="34" charset="0"/>
                        <a:cs typeface="Arial" panose="020B0604020202020204" pitchFamily="34" charset="0"/>
                      </a:endParaRPr>
                    </a:p>
                  </a:txBody>
                  <a:tcPr anchor="b"/>
                </a:tc>
                <a:tc>
                  <a:txBody>
                    <a:bodyPr/>
                    <a:lstStyle/>
                    <a:p>
                      <a:pPr algn="r"/>
                      <a:r>
                        <a:rPr lang="en-US" sz="1800" dirty="0" smtClean="0">
                          <a:latin typeface="Arial" panose="020B0604020202020204" pitchFamily="34" charset="0"/>
                          <a:cs typeface="Arial" panose="020B0604020202020204" pitchFamily="34" charset="0"/>
                        </a:rPr>
                        <a:t>57.5</a:t>
                      </a:r>
                      <a:endParaRPr lang="en-US" sz="1800" dirty="0">
                        <a:latin typeface="Arial" panose="020B0604020202020204" pitchFamily="34" charset="0"/>
                        <a:cs typeface="Arial" panose="020B0604020202020204" pitchFamily="34" charset="0"/>
                      </a:endParaRPr>
                    </a:p>
                  </a:txBody>
                  <a:tcPr anchor="b"/>
                </a:tc>
              </a:tr>
              <a:tr h="365760">
                <a:tc gridSpan="3">
                  <a:txBody>
                    <a:bodyPr/>
                    <a:lstStyle/>
                    <a:p>
                      <a:pPr algn="l"/>
                      <a:r>
                        <a:rPr lang="en-US" sz="1800" b="1" dirty="0" smtClean="0">
                          <a:solidFill>
                            <a:schemeClr val="bg1"/>
                          </a:solidFill>
                          <a:latin typeface="Arial" panose="020B0604020202020204" pitchFamily="34" charset="0"/>
                          <a:cs typeface="Arial" panose="020B0604020202020204" pitchFamily="34" charset="0"/>
                        </a:rPr>
                        <a:t>Farms</a:t>
                      </a:r>
                      <a:endParaRPr lang="en-US" sz="1800" b="1" dirty="0">
                        <a:solidFill>
                          <a:schemeClr val="bg1"/>
                        </a:solidFill>
                        <a:latin typeface="Arial" panose="020B0604020202020204" pitchFamily="34" charset="0"/>
                        <a:cs typeface="Arial" panose="020B0604020202020204" pitchFamily="34" charset="0"/>
                      </a:endParaRPr>
                    </a:p>
                  </a:txBody>
                  <a:tcPr anchor="b">
                    <a:solidFill>
                      <a:srgbClr val="0A5540"/>
                    </a:solidFill>
                  </a:tcPr>
                </a:tc>
                <a:tc hMerge="1">
                  <a:txBody>
                    <a:bodyPr/>
                    <a:lstStyle/>
                    <a:p>
                      <a:endParaRPr lang="en-US"/>
                    </a:p>
                  </a:txBody>
                  <a:tcPr/>
                </a:tc>
                <a:tc hMerge="1">
                  <a:txBody>
                    <a:bodyPr/>
                    <a:lstStyle/>
                    <a:p>
                      <a:endParaRPr lang="en-US"/>
                    </a:p>
                  </a:txBody>
                  <a:tcPr/>
                </a:tc>
              </a:tr>
              <a:tr h="658368">
                <a:tc>
                  <a:txBody>
                    <a:bodyPr/>
                    <a:lstStyle/>
                    <a:p>
                      <a:pPr algn="l"/>
                      <a:r>
                        <a:rPr lang="en-US" sz="1800" dirty="0" smtClean="0">
                          <a:latin typeface="Arial" panose="020B0604020202020204" pitchFamily="34" charset="0"/>
                          <a:cs typeface="Arial" panose="020B0604020202020204" pitchFamily="34" charset="0"/>
                        </a:rPr>
                        <a:t>Number</a:t>
                      </a:r>
                      <a:endParaRPr lang="en-US" sz="1800" dirty="0">
                        <a:latin typeface="Arial" panose="020B0604020202020204" pitchFamily="34" charset="0"/>
                        <a:cs typeface="Arial" panose="020B0604020202020204" pitchFamily="34" charset="0"/>
                      </a:endParaRPr>
                    </a:p>
                  </a:txBody>
                  <a:tcPr marL="151949" marR="151949" anchor="b"/>
                </a:tc>
                <a:tc>
                  <a:txBody>
                    <a:bodyPr/>
                    <a:lstStyle/>
                    <a:p>
                      <a:pPr algn="r"/>
                      <a:r>
                        <a:rPr lang="en-US" sz="1800" dirty="0" smtClean="0">
                          <a:latin typeface="Arial" panose="020B0604020202020204" pitchFamily="34" charset="0"/>
                          <a:cs typeface="Arial" panose="020B0604020202020204" pitchFamily="34" charset="0"/>
                        </a:rPr>
                        <a:t>355,393</a:t>
                      </a:r>
                      <a:endParaRPr lang="en-US" sz="1800" dirty="0">
                        <a:latin typeface="Arial" panose="020B0604020202020204" pitchFamily="34" charset="0"/>
                        <a:cs typeface="Arial" panose="020B0604020202020204" pitchFamily="34" charset="0"/>
                      </a:endParaRPr>
                    </a:p>
                  </a:txBody>
                  <a:tcPr marL="151949" marR="151949" anchor="b"/>
                </a:tc>
                <a:tc>
                  <a:txBody>
                    <a:bodyPr/>
                    <a:lstStyle/>
                    <a:p>
                      <a:pPr algn="r"/>
                      <a:r>
                        <a:rPr lang="en-US" sz="1800" dirty="0" smtClean="0">
                          <a:latin typeface="Arial" panose="020B0604020202020204" pitchFamily="34" charset="0"/>
                          <a:cs typeface="Arial" panose="020B0604020202020204" pitchFamily="34" charset="0"/>
                        </a:rPr>
                        <a:t>2,042,220</a:t>
                      </a:r>
                      <a:endParaRPr lang="en-US" sz="1800" dirty="0">
                        <a:latin typeface="Arial" panose="020B0604020202020204" pitchFamily="34" charset="0"/>
                        <a:cs typeface="Arial" panose="020B0604020202020204" pitchFamily="34" charset="0"/>
                      </a:endParaRPr>
                    </a:p>
                  </a:txBody>
                  <a:tcPr marL="151949" marR="151949" anchor="b"/>
                </a:tc>
              </a:tr>
              <a:tr h="658368">
                <a:tc>
                  <a:txBody>
                    <a:bodyPr/>
                    <a:lstStyle/>
                    <a:p>
                      <a:pPr algn="l"/>
                      <a:r>
                        <a:rPr lang="en-US" sz="1800" dirty="0" smtClean="0">
                          <a:latin typeface="Arial" panose="020B0604020202020204" pitchFamily="34" charset="0"/>
                          <a:cs typeface="Arial" panose="020B0604020202020204" pitchFamily="34" charset="0"/>
                        </a:rPr>
                        <a:t>Average</a:t>
                      </a:r>
                      <a:r>
                        <a:rPr lang="en-US" sz="1800" baseline="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f</a:t>
                      </a:r>
                      <a:r>
                        <a:rPr lang="en-US" sz="1800" baseline="0" dirty="0" smtClean="0">
                          <a:latin typeface="Arial" panose="020B0604020202020204" pitchFamily="34" charset="0"/>
                          <a:cs typeface="Arial" panose="020B0604020202020204" pitchFamily="34" charset="0"/>
                        </a:rPr>
                        <a:t>arm size (acres)</a:t>
                      </a:r>
                      <a:endParaRPr lang="en-US" sz="1800" dirty="0">
                        <a:latin typeface="Arial" panose="020B0604020202020204" pitchFamily="34" charset="0"/>
                        <a:cs typeface="Arial" panose="020B0604020202020204" pitchFamily="34" charset="0"/>
                      </a:endParaRPr>
                    </a:p>
                  </a:txBody>
                  <a:tcPr marL="151949" marR="151949" anchor="b"/>
                </a:tc>
                <a:tc>
                  <a:txBody>
                    <a:bodyPr/>
                    <a:lstStyle/>
                    <a:p>
                      <a:pPr algn="r"/>
                      <a:r>
                        <a:rPr lang="en-US" sz="1800" dirty="0" smtClean="0">
                          <a:latin typeface="Arial" panose="020B0604020202020204" pitchFamily="34" charset="0"/>
                          <a:cs typeface="Arial" panose="020B0604020202020204" pitchFamily="34" charset="0"/>
                        </a:rPr>
                        <a:t>363</a:t>
                      </a:r>
                      <a:endParaRPr lang="en-US" sz="1800" dirty="0">
                        <a:latin typeface="Arial" panose="020B0604020202020204" pitchFamily="34" charset="0"/>
                        <a:cs typeface="Arial" panose="020B0604020202020204" pitchFamily="34" charset="0"/>
                      </a:endParaRPr>
                    </a:p>
                  </a:txBody>
                  <a:tcPr marL="151949" marR="151949" anchor="b"/>
                </a:tc>
                <a:tc>
                  <a:txBody>
                    <a:bodyPr/>
                    <a:lstStyle/>
                    <a:p>
                      <a:pPr algn="r"/>
                      <a:r>
                        <a:rPr lang="en-US" sz="1800" dirty="0" smtClean="0">
                          <a:latin typeface="Arial" panose="020B0604020202020204" pitchFamily="34" charset="0"/>
                          <a:cs typeface="Arial" panose="020B0604020202020204" pitchFamily="34" charset="0"/>
                        </a:rPr>
                        <a:t>441</a:t>
                      </a:r>
                      <a:endParaRPr lang="en-US" sz="1800" dirty="0">
                        <a:latin typeface="Arial" panose="020B0604020202020204" pitchFamily="34" charset="0"/>
                        <a:cs typeface="Arial" panose="020B0604020202020204" pitchFamily="34" charset="0"/>
                      </a:endParaRPr>
                    </a:p>
                  </a:txBody>
                  <a:tcPr marL="151949" marR="151949" anchor="b"/>
                </a:tc>
              </a:tr>
              <a:tr h="658368">
                <a:tc>
                  <a:txBody>
                    <a:bodyPr/>
                    <a:lstStyle/>
                    <a:p>
                      <a:pPr algn="l"/>
                      <a:r>
                        <a:rPr lang="en-US" sz="1800" dirty="0" smtClean="0">
                          <a:latin typeface="Arial" panose="020B0604020202020204" pitchFamily="34" charset="0"/>
                          <a:cs typeface="Arial" panose="020B0604020202020204" pitchFamily="34" charset="0"/>
                        </a:rPr>
                        <a:t>Average</a:t>
                      </a:r>
                      <a:r>
                        <a:rPr lang="en-US" sz="1800" baseline="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TVP </a:t>
                      </a:r>
                      <a:endParaRPr lang="en-US" sz="1800" dirty="0">
                        <a:latin typeface="Arial" panose="020B0604020202020204" pitchFamily="34" charset="0"/>
                        <a:cs typeface="Arial" panose="020B0604020202020204" pitchFamily="34" charset="0"/>
                      </a:endParaRPr>
                    </a:p>
                  </a:txBody>
                  <a:tcPr marL="151949" marR="151949" anchor="b"/>
                </a:tc>
                <a:tc>
                  <a:txBody>
                    <a:bodyPr/>
                    <a:lstStyle/>
                    <a:p>
                      <a:pPr algn="r"/>
                      <a:r>
                        <a:rPr lang="en-US" sz="1800" dirty="0" smtClean="0">
                          <a:latin typeface="Arial" panose="020B0604020202020204" pitchFamily="34" charset="0"/>
                          <a:cs typeface="Arial" panose="020B0604020202020204" pitchFamily="34" charset="0"/>
                        </a:rPr>
                        <a:t>$114,876</a:t>
                      </a:r>
                      <a:endParaRPr lang="en-US" sz="1800" dirty="0">
                        <a:latin typeface="Arial" panose="020B0604020202020204" pitchFamily="34" charset="0"/>
                        <a:cs typeface="Arial" panose="020B0604020202020204" pitchFamily="34" charset="0"/>
                      </a:endParaRPr>
                    </a:p>
                  </a:txBody>
                  <a:tcPr marL="151949" marR="151949" anchor="b"/>
                </a:tc>
                <a:tc>
                  <a:txBody>
                    <a:bodyPr/>
                    <a:lstStyle/>
                    <a:p>
                      <a:pPr algn="r"/>
                      <a:r>
                        <a:rPr lang="en-US" sz="1800" dirty="0" smtClean="0">
                          <a:latin typeface="Arial" panose="020B0604020202020204" pitchFamily="34" charset="0"/>
                          <a:cs typeface="Arial" panose="020B0604020202020204" pitchFamily="34" charset="0"/>
                        </a:rPr>
                        <a:t>$190,245</a:t>
                      </a:r>
                      <a:endParaRPr lang="en-US" sz="1800" dirty="0">
                        <a:latin typeface="Arial" panose="020B0604020202020204" pitchFamily="34" charset="0"/>
                        <a:cs typeface="Arial" panose="020B0604020202020204" pitchFamily="34" charset="0"/>
                      </a:endParaRPr>
                    </a:p>
                  </a:txBody>
                  <a:tcPr marL="151949" marR="151949" anchor="b"/>
                </a:tc>
              </a:tr>
            </a:tbl>
          </a:graphicData>
        </a:graphic>
      </p:graphicFrame>
      <p:sp>
        <p:nvSpPr>
          <p:cNvPr id="9" name="TextBox 8"/>
          <p:cNvSpPr txBox="1"/>
          <p:nvPr/>
        </p:nvSpPr>
        <p:spPr>
          <a:xfrm>
            <a:off x="3429801" y="5489105"/>
            <a:ext cx="2071114" cy="369332"/>
          </a:xfrm>
          <a:prstGeom prst="rect">
            <a:avLst/>
          </a:prstGeom>
          <a:solidFill>
            <a:schemeClr val="bg1"/>
          </a:solidFill>
        </p:spPr>
        <p:txBody>
          <a:bodyPr wrap="square" rtlCol="0">
            <a:spAutoFit/>
          </a:bodyPr>
          <a:lstStyle/>
          <a:p>
            <a:r>
              <a:rPr lang="en-US" b="1" dirty="0" smtClean="0">
                <a:latin typeface="Arial" panose="020B0604020202020204" pitchFamily="34" charset="0"/>
                <a:cs typeface="Arial" panose="020B0604020202020204" pitchFamily="34" charset="0"/>
              </a:rPr>
              <a:t>U.S. = 11%</a:t>
            </a:r>
            <a:endParaRPr lang="en-US" b="1" dirty="0">
              <a:latin typeface="Arial" panose="020B0604020202020204" pitchFamily="34" charset="0"/>
              <a:cs typeface="Arial" panose="020B0604020202020204" pitchFamily="34" charset="0"/>
            </a:endParaRPr>
          </a:p>
        </p:txBody>
      </p:sp>
      <p:sp>
        <p:nvSpPr>
          <p:cNvPr id="4" name="Text Placeholder 3"/>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5174915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130" y="210001"/>
            <a:ext cx="11709070" cy="656153"/>
          </a:xfrm>
        </p:spPr>
        <p:txBody>
          <a:bodyPr/>
          <a:lstStyle/>
          <a:p>
            <a:endParaRPr lang="en-US" dirty="0"/>
          </a:p>
        </p:txBody>
      </p:sp>
      <p:sp>
        <p:nvSpPr>
          <p:cNvPr id="4" name="Slide Number Placeholder 3"/>
          <p:cNvSpPr>
            <a:spLocks noGrp="1"/>
          </p:cNvSpPr>
          <p:nvPr>
            <p:ph type="sldNum" sz="quarter" idx="10"/>
          </p:nvPr>
        </p:nvSpPr>
        <p:spPr/>
        <p:txBody>
          <a:bodyPr/>
          <a:lstStyle/>
          <a:p>
            <a:fld id="{43835934-7406-4918-9312-CEAF894A9188}" type="slidenum">
              <a:rPr lang="en-US" smtClean="0"/>
              <a:pPr/>
              <a:t>19</a:t>
            </a:fld>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9905" t="1044" r="35168" b="43222"/>
          <a:stretch/>
        </p:blipFill>
        <p:spPr>
          <a:xfrm>
            <a:off x="550798" y="866154"/>
            <a:ext cx="5621402" cy="5045600"/>
          </a:xfrm>
          <a:prstGeom prst="rect">
            <a:avLst/>
          </a:prstGeom>
          <a:ln>
            <a:solidFill>
              <a:srgbClr val="0A5540"/>
            </a:solidFill>
          </a:ln>
        </p:spPr>
      </p:pic>
      <p:sp>
        <p:nvSpPr>
          <p:cNvPr id="9" name="Text Placeholder 8"/>
          <p:cNvSpPr>
            <a:spLocks noGrp="1"/>
          </p:cNvSpPr>
          <p:nvPr>
            <p:ph type="body" idx="1"/>
          </p:nvPr>
        </p:nvSpPr>
        <p:spPr/>
        <p:txBody>
          <a:bodyPr/>
          <a:lstStyle/>
          <a:p>
            <a:endParaRPr lang="en-US"/>
          </a:p>
        </p:txBody>
      </p:sp>
      <p:sp>
        <p:nvSpPr>
          <p:cNvPr id="10" name="Text Placeholder 9"/>
          <p:cNvSpPr>
            <a:spLocks noGrp="1"/>
          </p:cNvSpPr>
          <p:nvPr>
            <p:ph type="body" sz="quarter" idx="3"/>
          </p:nvPr>
        </p:nvSpPr>
        <p:spPr/>
        <p:txBody>
          <a:bodyPr/>
          <a:lstStyle/>
          <a:p>
            <a:endParaRPr lang="en-US"/>
          </a:p>
        </p:txBody>
      </p:sp>
      <p:sp>
        <p:nvSpPr>
          <p:cNvPr id="12" name="Content Placeholder 11"/>
          <p:cNvSpPr>
            <a:spLocks noGrp="1"/>
          </p:cNvSpPr>
          <p:nvPr>
            <p:ph sz="quarter" idx="4"/>
          </p:nvPr>
        </p:nvSpPr>
        <p:spPr>
          <a:xfrm>
            <a:off x="6078602" y="866154"/>
            <a:ext cx="5715000" cy="5242816"/>
          </a:xfrm>
        </p:spPr>
        <p:txBody>
          <a:bodyPr/>
          <a:lstStyle/>
          <a:p>
            <a:pPr marL="0" indent="0">
              <a:buNone/>
            </a:pPr>
            <a:endParaRPr lang="en-US" dirty="0"/>
          </a:p>
          <a:p>
            <a:pPr marL="0" indent="0" algn="ctr">
              <a:buNone/>
            </a:pPr>
            <a:r>
              <a:rPr lang="en-US" dirty="0" smtClean="0"/>
              <a:t>All </a:t>
            </a:r>
            <a:r>
              <a:rPr lang="en-US" dirty="0"/>
              <a:t>Reports Available At www.nass.usda.gov </a:t>
            </a:r>
            <a:endParaRPr lang="en-US" dirty="0" smtClean="0"/>
          </a:p>
          <a:p>
            <a:pPr marL="0" indent="0" algn="ctr">
              <a:buNone/>
            </a:pPr>
            <a:endParaRPr lang="en-US" dirty="0"/>
          </a:p>
          <a:p>
            <a:pPr marL="0" indent="0" algn="ctr">
              <a:buNone/>
            </a:pPr>
            <a:r>
              <a:rPr lang="en-US" dirty="0" smtClean="0"/>
              <a:t>For </a:t>
            </a:r>
            <a:r>
              <a:rPr lang="en-US" dirty="0"/>
              <a:t>Questions </a:t>
            </a:r>
            <a:endParaRPr lang="en-US" dirty="0" smtClean="0"/>
          </a:p>
          <a:p>
            <a:pPr marL="457200" lvl="1" indent="0">
              <a:buNone/>
            </a:pPr>
            <a:endParaRPr lang="en-US" sz="2000" dirty="0"/>
          </a:p>
          <a:p>
            <a:r>
              <a:rPr lang="en-US" sz="2000" dirty="0" smtClean="0"/>
              <a:t>Virginia Harris, Demographics</a:t>
            </a:r>
          </a:p>
          <a:p>
            <a:pPr lvl="1"/>
            <a:r>
              <a:rPr lang="en-US" sz="2000" dirty="0"/>
              <a:t>v</a:t>
            </a:r>
            <a:r>
              <a:rPr lang="en-US" sz="2000" dirty="0" smtClean="0"/>
              <a:t>irginia.harris@usda.gov</a:t>
            </a:r>
          </a:p>
          <a:p>
            <a:pPr lvl="1"/>
            <a:r>
              <a:rPr lang="en-US" sz="2000" dirty="0" smtClean="0"/>
              <a:t>Telephone 502-907-3211</a:t>
            </a:r>
            <a:endParaRPr lang="en-US" sz="2000" dirty="0"/>
          </a:p>
        </p:txBody>
      </p:sp>
    </p:spTree>
    <p:extLst>
      <p:ext uri="{BB962C8B-B14F-4D97-AF65-F5344CB8AC3E}">
        <p14:creationId xmlns:p14="http://schemas.microsoft.com/office/powerpoint/2010/main" val="2697384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the Census of Agriculture	</a:t>
            </a:r>
            <a:endParaRPr lang="en-US" dirty="0"/>
          </a:p>
        </p:txBody>
      </p:sp>
      <p:sp>
        <p:nvSpPr>
          <p:cNvPr id="3" name="Content Placeholder 2"/>
          <p:cNvSpPr>
            <a:spLocks noGrp="1"/>
          </p:cNvSpPr>
          <p:nvPr>
            <p:ph idx="1"/>
          </p:nvPr>
        </p:nvSpPr>
        <p:spPr/>
        <p:txBody>
          <a:bodyPr/>
          <a:lstStyle/>
          <a:p>
            <a:r>
              <a:rPr lang="en-US" dirty="0" smtClean="0"/>
              <a:t>The first Census of Agriculture was conducted in 1840 in 26 states and the District of Columbia</a:t>
            </a:r>
          </a:p>
          <a:p>
            <a:r>
              <a:rPr lang="en-US" dirty="0" smtClean="0"/>
              <a:t>175 years later:</a:t>
            </a:r>
          </a:p>
          <a:p>
            <a:pPr lvl="1"/>
            <a:r>
              <a:rPr lang="en-US" dirty="0" smtClean="0"/>
              <a:t>The 2017 Census of Agriculture is the 29</a:t>
            </a:r>
            <a:r>
              <a:rPr lang="en-US" baseline="30000" dirty="0" smtClean="0"/>
              <a:t>th</a:t>
            </a:r>
            <a:r>
              <a:rPr lang="en-US" dirty="0" smtClean="0"/>
              <a:t> in the series, and the 5</a:t>
            </a:r>
            <a:r>
              <a:rPr lang="en-US" baseline="30000" dirty="0" smtClean="0"/>
              <a:t>th</a:t>
            </a:r>
            <a:r>
              <a:rPr lang="en-US" dirty="0" smtClean="0"/>
              <a:t> conducted by NASS</a:t>
            </a:r>
          </a:p>
          <a:p>
            <a:pPr lvl="1"/>
            <a:r>
              <a:rPr lang="en-US" dirty="0" smtClean="0"/>
              <a:t>In 1997 the Census was transferred from the Census Bureau to NASS</a:t>
            </a:r>
          </a:p>
          <a:p>
            <a:pPr lvl="1"/>
            <a:r>
              <a:rPr lang="en-US" dirty="0" smtClean="0"/>
              <a:t>The Census encompasses 50 states, Puerto Rico, and outlying areas</a:t>
            </a:r>
          </a:p>
          <a:p>
            <a:r>
              <a:rPr lang="en-US" dirty="0" smtClean="0"/>
              <a:t>Data are available for:</a:t>
            </a:r>
          </a:p>
          <a:p>
            <a:pPr lvl="1"/>
            <a:r>
              <a:rPr lang="en-US" dirty="0" smtClean="0"/>
              <a:t>National, state, and county levels</a:t>
            </a:r>
          </a:p>
          <a:p>
            <a:pPr lvl="1"/>
            <a:r>
              <a:rPr lang="en-US" dirty="0" smtClean="0"/>
              <a:t>Congressional districts, watersheds, and zip codes</a:t>
            </a:r>
          </a:p>
          <a:p>
            <a:pPr marL="457200" lvl="1" indent="0">
              <a:buNone/>
            </a:pPr>
            <a:r>
              <a:rPr lang="en-US" dirty="0"/>
              <a:t>	</a:t>
            </a:r>
            <a:r>
              <a:rPr lang="en-US" dirty="0" smtClean="0"/>
              <a:t>	</a:t>
            </a:r>
            <a:endParaRPr lang="en-US" dirty="0"/>
          </a:p>
        </p:txBody>
      </p:sp>
      <p:sp>
        <p:nvSpPr>
          <p:cNvPr id="4" name="Slide Number Placeholder 3"/>
          <p:cNvSpPr>
            <a:spLocks noGrp="1"/>
          </p:cNvSpPr>
          <p:nvPr>
            <p:ph type="sldNum" sz="quarter" idx="4"/>
          </p:nvPr>
        </p:nvSpPr>
        <p:spPr/>
        <p:txBody>
          <a:bodyPr/>
          <a:lstStyle/>
          <a:p>
            <a:fld id="{43835934-7406-4918-9312-CEAF894A9188}" type="slidenum">
              <a:rPr lang="en-US" smtClean="0"/>
              <a:pPr/>
              <a:t>2</a:t>
            </a:fld>
            <a:endParaRPr lang="en-US" dirty="0"/>
          </a:p>
        </p:txBody>
      </p:sp>
    </p:spTree>
    <p:extLst>
      <p:ext uri="{BB962C8B-B14F-4D97-AF65-F5344CB8AC3E}">
        <p14:creationId xmlns:p14="http://schemas.microsoft.com/office/powerpoint/2010/main" val="14754836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Farm Definition</a:t>
            </a:r>
          </a:p>
          <a:p>
            <a:endParaRPr lang="en-US" dirty="0"/>
          </a:p>
        </p:txBody>
      </p:sp>
      <p:sp>
        <p:nvSpPr>
          <p:cNvPr id="3" name="Text Placeholder 2"/>
          <p:cNvSpPr>
            <a:spLocks noGrp="1"/>
          </p:cNvSpPr>
          <p:nvPr>
            <p:ph type="body" sz="quarter" idx="11"/>
          </p:nvPr>
        </p:nvSpPr>
        <p:spPr>
          <a:xfrm>
            <a:off x="996950" y="2487613"/>
            <a:ext cx="10207670" cy="3088939"/>
          </a:xfrm>
        </p:spPr>
        <p:txBody>
          <a:bodyPr/>
          <a:lstStyle/>
          <a:p>
            <a:pPr marL="457189" lvl="1" indent="0">
              <a:buNone/>
            </a:pPr>
            <a:r>
              <a:rPr lang="en-US" sz="2800" dirty="0"/>
              <a:t>Since 1974, the Census of Agriculture has defined a farm as </a:t>
            </a:r>
          </a:p>
          <a:p>
            <a:pPr marL="457189" lvl="1" indent="0">
              <a:buNone/>
            </a:pPr>
            <a:endParaRPr lang="en-US" sz="2800" dirty="0"/>
          </a:p>
          <a:p>
            <a:pPr marL="457189" lvl="1" indent="0">
              <a:buNone/>
            </a:pPr>
            <a:r>
              <a:rPr lang="en-US" sz="2800" i="1" dirty="0"/>
              <a:t>“any place from which $1,000 or more of agricultural products were produced and sold, or normally would have been sold, during the census year.” </a:t>
            </a:r>
          </a:p>
          <a:p>
            <a:pPr lvl="2"/>
            <a:endParaRPr lang="en-US" dirty="0"/>
          </a:p>
          <a:p>
            <a:endParaRPr lang="en-US" dirty="0"/>
          </a:p>
        </p:txBody>
      </p:sp>
    </p:spTree>
    <p:extLst>
      <p:ext uri="{BB962C8B-B14F-4D97-AF65-F5344CB8AC3E}">
        <p14:creationId xmlns:p14="http://schemas.microsoft.com/office/powerpoint/2010/main" val="632003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755" y="365125"/>
            <a:ext cx="11661569" cy="727405"/>
          </a:xfrm>
        </p:spPr>
        <p:txBody>
          <a:bodyPr/>
          <a:lstStyle/>
          <a:p>
            <a:r>
              <a:rPr lang="en-US" dirty="0" smtClean="0">
                <a:latin typeface="Arial Narrow" panose="020B0606020202030204" pitchFamily="34" charset="0"/>
              </a:rPr>
              <a:t>Number of Farms and Land in Farms, 1997-2017</a:t>
            </a:r>
            <a:endParaRPr lang="en-US" dirty="0">
              <a:latin typeface="Arial Narrow" panose="020B0606020202030204" pitchFamily="34" charset="0"/>
            </a:endParaRPr>
          </a:p>
        </p:txBody>
      </p:sp>
      <p:sp>
        <p:nvSpPr>
          <p:cNvPr id="5" name="Slide Number Placeholder 4"/>
          <p:cNvSpPr>
            <a:spLocks noGrp="1"/>
          </p:cNvSpPr>
          <p:nvPr>
            <p:ph type="sldNum" sz="quarter" idx="4"/>
          </p:nvPr>
        </p:nvSpPr>
        <p:spPr/>
        <p:txBody>
          <a:bodyPr/>
          <a:lstStyle/>
          <a:p>
            <a:fld id="{34951298-165D-4834-9795-A6EDCEB91DD4}" type="slidenum">
              <a:rPr lang="en-US" smtClean="0"/>
              <a:pPr/>
              <a:t>4</a:t>
            </a:fld>
            <a:endParaRPr lang="en-US"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3907824616"/>
              </p:ext>
            </p:extLst>
          </p:nvPr>
        </p:nvGraphicFramePr>
        <p:xfrm>
          <a:off x="214313" y="712519"/>
          <a:ext cx="6895542" cy="30514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extLst>
              <p:ext uri="{D42A27DB-BD31-4B8C-83A1-F6EECF244321}">
                <p14:modId xmlns:p14="http://schemas.microsoft.com/office/powerpoint/2010/main" val="183525068"/>
              </p:ext>
            </p:extLst>
          </p:nvPr>
        </p:nvGraphicFramePr>
        <p:xfrm>
          <a:off x="213755" y="3763963"/>
          <a:ext cx="6896100" cy="28049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ontent Placeholder 7"/>
          <p:cNvGraphicFramePr>
            <a:graphicFrameLocks noGrp="1"/>
          </p:cNvGraphicFramePr>
          <p:nvPr>
            <p:ph sz="half" idx="2"/>
            <p:extLst>
              <p:ext uri="{D42A27DB-BD31-4B8C-83A1-F6EECF244321}">
                <p14:modId xmlns:p14="http://schemas.microsoft.com/office/powerpoint/2010/main" val="2035447651"/>
              </p:ext>
            </p:extLst>
          </p:nvPr>
        </p:nvGraphicFramePr>
        <p:xfrm>
          <a:off x="7612380" y="1241743"/>
          <a:ext cx="4163945" cy="4394200"/>
        </p:xfrm>
        <a:graphic>
          <a:graphicData uri="http://schemas.openxmlformats.org/drawingml/2006/table">
            <a:tbl>
              <a:tblPr firstRow="1">
                <a:tableStyleId>{5C22544A-7EE6-4342-B048-85BDC9FD1C3A}</a:tableStyleId>
              </a:tblPr>
              <a:tblGrid>
                <a:gridCol w="1507577"/>
                <a:gridCol w="1540480"/>
                <a:gridCol w="1115888"/>
              </a:tblGrid>
              <a:tr h="3992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800" dirty="0" smtClean="0">
                          <a:latin typeface="Arial" panose="020B0604020202020204" pitchFamily="34" charset="0"/>
                          <a:cs typeface="Arial" panose="020B0604020202020204" pitchFamily="34" charset="0"/>
                        </a:rPr>
                        <a:t>2012</a:t>
                      </a:r>
                      <a:endParaRPr lang="en-US" sz="1800" b="0" dirty="0">
                        <a:solidFill>
                          <a:schemeClr val="bg1"/>
                        </a:solidFill>
                        <a:latin typeface="Arial" panose="020B0604020202020204" pitchFamily="34" charset="0"/>
                        <a:cs typeface="Arial" panose="020B0604020202020204" pitchFamily="34" charset="0"/>
                      </a:endParaRPr>
                    </a:p>
                  </a:txBody>
                  <a:tcPr anchor="b">
                    <a:lnR w="12700" cap="flat" cmpd="sng" algn="ctr">
                      <a:solidFill>
                        <a:schemeClr val="tx1"/>
                      </a:solidFill>
                      <a:prstDash val="solid"/>
                      <a:round/>
                      <a:headEnd type="none" w="med" len="med"/>
                      <a:tailEnd type="none" w="med" len="med"/>
                    </a:lnR>
                  </a:tcPr>
                </a:tc>
                <a:tc>
                  <a:txBody>
                    <a:bodyPr/>
                    <a:lstStyle/>
                    <a:p>
                      <a:pPr algn="ctr"/>
                      <a:r>
                        <a:rPr lang="en-US" sz="1800" dirty="0" smtClean="0">
                          <a:latin typeface="Arial" panose="020B0604020202020204" pitchFamily="34" charset="0"/>
                          <a:cs typeface="Arial" panose="020B0604020202020204" pitchFamily="34" charset="0"/>
                        </a:rPr>
                        <a:t>2017</a:t>
                      </a:r>
                      <a:endParaRPr lang="en-US" sz="1800" b="0" dirty="0">
                        <a:solidFill>
                          <a:schemeClr val="bg1"/>
                        </a:solidFill>
                        <a:latin typeface="Arial" panose="020B0604020202020204" pitchFamily="34" charset="0"/>
                        <a:cs typeface="Arial" panose="020B060402020202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800" dirty="0" smtClean="0">
                          <a:latin typeface="Arial" panose="020B0604020202020204" pitchFamily="34" charset="0"/>
                          <a:cs typeface="Arial" panose="020B0604020202020204" pitchFamily="34" charset="0"/>
                        </a:rPr>
                        <a:t>% </a:t>
                      </a:r>
                    </a:p>
                    <a:p>
                      <a:pPr algn="ctr"/>
                      <a:r>
                        <a:rPr lang="en-US" sz="1800" dirty="0" smtClean="0">
                          <a:latin typeface="Arial" panose="020B0604020202020204" pitchFamily="34" charset="0"/>
                          <a:cs typeface="Arial" panose="020B0604020202020204" pitchFamily="34" charset="0"/>
                        </a:rPr>
                        <a:t>change</a:t>
                      </a:r>
                      <a:endParaRPr lang="en-US" sz="1800" b="0" dirty="0">
                        <a:solidFill>
                          <a:schemeClr val="bg1"/>
                        </a:solidFill>
                        <a:latin typeface="Arial" panose="020B0604020202020204" pitchFamily="34" charset="0"/>
                        <a:cs typeface="Arial" panose="020B0604020202020204" pitchFamily="34" charset="0"/>
                      </a:endParaRPr>
                    </a:p>
                  </a:txBody>
                  <a:tcPr anchor="b">
                    <a:lnL w="12700" cap="flat" cmpd="sng" algn="ctr">
                      <a:solidFill>
                        <a:schemeClr val="tx1"/>
                      </a:solidFill>
                      <a:prstDash val="solid"/>
                      <a:round/>
                      <a:headEnd type="none" w="med" len="med"/>
                      <a:tailEnd type="none" w="med" len="med"/>
                    </a:lnL>
                  </a:tcPr>
                </a:tc>
              </a:tr>
              <a:tr h="370840">
                <a:tc grid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endParaRPr lang="en-US" sz="1800" dirty="0" smtClean="0">
                        <a:latin typeface="Arial" panose="020B0604020202020204" pitchFamily="34" charset="0"/>
                        <a:cs typeface="Arial" panose="020B0604020202020204" pitchFamily="34" charset="0"/>
                      </a:endParaRPr>
                    </a:p>
                    <a:p>
                      <a:pPr algn="l"/>
                      <a:r>
                        <a:rPr lang="en-US" sz="1800" dirty="0" smtClean="0">
                          <a:latin typeface="Arial" panose="020B0604020202020204" pitchFamily="34" charset="0"/>
                          <a:cs typeface="Arial" panose="020B0604020202020204" pitchFamily="34" charset="0"/>
                        </a:rPr>
                        <a:t>Number of</a:t>
                      </a:r>
                      <a:r>
                        <a:rPr lang="en-US" sz="1800" baseline="0" dirty="0" smtClean="0">
                          <a:latin typeface="Arial" panose="020B0604020202020204" pitchFamily="34" charset="0"/>
                          <a:cs typeface="Arial" panose="020B0604020202020204" pitchFamily="34" charset="0"/>
                        </a:rPr>
                        <a:t> farms</a:t>
                      </a:r>
                      <a:endParaRPr lang="en-US" sz="1800" b="0" dirty="0">
                        <a:solidFill>
                          <a:schemeClr val="tx1"/>
                        </a:solidFill>
                        <a:latin typeface="Arial" panose="020B0604020202020204" pitchFamily="34" charset="0"/>
                        <a:cs typeface="Arial" panose="020B0604020202020204" pitchFamily="34" charset="0"/>
                      </a:endParaRPr>
                    </a:p>
                  </a:txBody>
                  <a:tcPr anchor="b">
                    <a:solidFill>
                      <a:srgbClr val="CCD1CE"/>
                    </a:solidFill>
                  </a:tcPr>
                </a:tc>
                <a:tc hMerge="1">
                  <a:txBody>
                    <a:bodyPr/>
                    <a:lstStyle/>
                    <a:p>
                      <a:endParaRPr lang="en-US"/>
                    </a:p>
                  </a:txBody>
                  <a:tcPr/>
                </a:tc>
                <a:tc hMerge="1">
                  <a:txBody>
                    <a:bodyPr/>
                    <a:lstStyle/>
                    <a:p>
                      <a:endParaRPr lang="en-US"/>
                    </a:p>
                  </a:txBody>
                  <a:tcPr/>
                </a:tc>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US" sz="1800" dirty="0" smtClean="0">
                          <a:latin typeface="Arial" panose="020B0604020202020204" pitchFamily="34" charset="0"/>
                          <a:cs typeface="Arial" panose="020B0604020202020204" pitchFamily="34" charset="0"/>
                        </a:rPr>
                        <a:t>2,109,303</a:t>
                      </a:r>
                      <a:endParaRPr lang="en-US" sz="1800" dirty="0">
                        <a:solidFill>
                          <a:schemeClr val="tx1"/>
                        </a:solidFill>
                        <a:latin typeface="Arial" panose="020B0604020202020204" pitchFamily="34" charset="0"/>
                        <a:cs typeface="Arial" panose="020B0604020202020204" pitchFamily="34" charset="0"/>
                      </a:endParaRPr>
                    </a:p>
                  </a:txBody>
                  <a:tcPr anchor="b">
                    <a:lnR w="12700" cap="flat" cmpd="sng" algn="ctr">
                      <a:solidFill>
                        <a:schemeClr val="tx1"/>
                      </a:solidFill>
                      <a:prstDash val="solid"/>
                      <a:round/>
                      <a:headEnd type="none" w="med" len="med"/>
                      <a:tailEnd type="none" w="med" len="med"/>
                    </a:lnR>
                    <a:solidFill>
                      <a:srgbClr val="CCD1CE"/>
                    </a:solidFill>
                  </a:tcPr>
                </a:tc>
                <a:tc>
                  <a:txBody>
                    <a:bodyPr/>
                    <a:lstStyle/>
                    <a:p>
                      <a:pPr algn="r"/>
                      <a:r>
                        <a:rPr lang="en-US" sz="1800" dirty="0" smtClean="0">
                          <a:latin typeface="Arial" panose="020B0604020202020204" pitchFamily="34" charset="0"/>
                          <a:cs typeface="Arial" panose="020B0604020202020204" pitchFamily="34" charset="0"/>
                        </a:rPr>
                        <a:t>2,042,220</a:t>
                      </a:r>
                      <a:endParaRPr lang="en-US" sz="1800" dirty="0">
                        <a:solidFill>
                          <a:schemeClr val="tx1"/>
                        </a:solidFill>
                        <a:latin typeface="Arial" panose="020B0604020202020204" pitchFamily="34" charset="0"/>
                        <a:cs typeface="Arial" panose="020B060402020202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D1CE"/>
                    </a:solidFill>
                  </a:tcPr>
                </a:tc>
                <a:tc>
                  <a:txBody>
                    <a:bodyPr/>
                    <a:lstStyle/>
                    <a:p>
                      <a:pPr algn="r"/>
                      <a:r>
                        <a:rPr lang="en-US" sz="1800" dirty="0" smtClean="0">
                          <a:latin typeface="Arial" panose="020B0604020202020204" pitchFamily="34" charset="0"/>
                          <a:cs typeface="Arial" panose="020B0604020202020204" pitchFamily="34" charset="0"/>
                        </a:rPr>
                        <a:t>-3.2</a:t>
                      </a:r>
                      <a:endParaRPr lang="en-US" sz="1800" dirty="0">
                        <a:solidFill>
                          <a:schemeClr val="tx1"/>
                        </a:solidFill>
                        <a:latin typeface="Arial" panose="020B0604020202020204" pitchFamily="34" charset="0"/>
                        <a:cs typeface="Arial" panose="020B0604020202020204" pitchFamily="34" charset="0"/>
                      </a:endParaRPr>
                    </a:p>
                  </a:txBody>
                  <a:tcPr anchor="b">
                    <a:lnL w="12700" cap="flat" cmpd="sng" algn="ctr">
                      <a:solidFill>
                        <a:schemeClr val="tx1"/>
                      </a:solidFill>
                      <a:prstDash val="solid"/>
                      <a:round/>
                      <a:headEnd type="none" w="med" len="med"/>
                      <a:tailEnd type="none" w="med" len="med"/>
                    </a:lnL>
                    <a:solidFill>
                      <a:srgbClr val="CCD1CE"/>
                    </a:solidFill>
                  </a:tcPr>
                </a:tc>
              </a:tr>
              <a:tr h="0">
                <a:tc gridSpan="3">
                  <a:txBody>
                    <a:bodyPr/>
                    <a:lstStyle/>
                    <a:p>
                      <a:pPr algn="r"/>
                      <a:endParaRPr lang="en-US" sz="1800" dirty="0" smtClean="0">
                        <a:solidFill>
                          <a:schemeClr val="tx1"/>
                        </a:solidFill>
                        <a:latin typeface="Arial" panose="020B0604020202020204" pitchFamily="34" charset="0"/>
                        <a:cs typeface="Arial" panose="020B0604020202020204" pitchFamily="34" charset="0"/>
                      </a:endParaRPr>
                    </a:p>
                  </a:txBody>
                  <a:tcPr anchor="b"/>
                </a:tc>
                <a:tc hMerge="1">
                  <a:txBody>
                    <a:bodyPr/>
                    <a:lstStyle/>
                    <a:p>
                      <a:endParaRPr lang="en-US"/>
                    </a:p>
                  </a:txBody>
                  <a:tcPr/>
                </a:tc>
                <a:tc hMerge="1">
                  <a:txBody>
                    <a:bodyPr/>
                    <a:lstStyle/>
                    <a:p>
                      <a:endParaRPr lang="en-US"/>
                    </a:p>
                  </a:txBody>
                  <a:tcPr/>
                </a:tc>
              </a:tr>
              <a:tr h="242570">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Arial" panose="020B0604020202020204" pitchFamily="34" charset="0"/>
                          <a:cs typeface="Arial" panose="020B0604020202020204" pitchFamily="34" charset="0"/>
                        </a:rPr>
                        <a:t>Land in farms (acres)</a:t>
                      </a:r>
                      <a:endParaRPr lang="en-US" sz="1800" b="0" dirty="0" smtClean="0">
                        <a:solidFill>
                          <a:schemeClr val="tx1"/>
                        </a:solidFill>
                        <a:latin typeface="Arial" panose="020B0604020202020204" pitchFamily="34" charset="0"/>
                        <a:cs typeface="Arial" panose="020B0604020202020204" pitchFamily="34" charset="0"/>
                      </a:endParaRPr>
                    </a:p>
                  </a:txBody>
                  <a:tcPr anchor="b">
                    <a:solidFill>
                      <a:srgbClr val="CCD1CE"/>
                    </a:solidFill>
                  </a:tcPr>
                </a:tc>
                <a:tc hMerge="1">
                  <a:txBody>
                    <a:bodyPr/>
                    <a:lstStyle/>
                    <a:p>
                      <a:endParaRPr lang="en-US"/>
                    </a:p>
                  </a:txBody>
                  <a:tcPr/>
                </a:tc>
                <a:tc hMerge="1">
                  <a:txBody>
                    <a:bodyPr/>
                    <a:lstStyle/>
                    <a:p>
                      <a:endParaRPr lang="en-US"/>
                    </a:p>
                  </a:txBody>
                  <a:tcPr/>
                </a:tc>
              </a:tr>
              <a:tr h="149860">
                <a:tc>
                  <a:txBody>
                    <a:bodyPr/>
                    <a:lstStyle/>
                    <a:p>
                      <a:pPr algn="r"/>
                      <a:r>
                        <a:rPr lang="en-US" sz="1800" dirty="0" smtClean="0">
                          <a:latin typeface="Arial" panose="020B0604020202020204" pitchFamily="34" charset="0"/>
                          <a:cs typeface="Arial" panose="020B0604020202020204" pitchFamily="34" charset="0"/>
                        </a:rPr>
                        <a:t>914,527,657</a:t>
                      </a:r>
                      <a:endParaRPr lang="en-US" sz="1800" dirty="0" smtClean="0">
                        <a:solidFill>
                          <a:schemeClr val="tx1"/>
                        </a:solidFill>
                        <a:latin typeface="Arial" panose="020B0604020202020204" pitchFamily="34" charset="0"/>
                        <a:cs typeface="Arial" panose="020B0604020202020204" pitchFamily="34" charset="0"/>
                      </a:endParaRPr>
                    </a:p>
                  </a:txBody>
                  <a:tcPr anchor="b">
                    <a:lnR w="12700" cap="flat" cmpd="sng" algn="ctr">
                      <a:solidFill>
                        <a:schemeClr val="tx1"/>
                      </a:solidFill>
                      <a:prstDash val="solid"/>
                      <a:round/>
                      <a:headEnd type="none" w="med" len="med"/>
                      <a:tailEnd type="none" w="med" len="med"/>
                    </a:lnR>
                    <a:solidFill>
                      <a:srgbClr val="CCD1CE"/>
                    </a:solidFill>
                  </a:tcPr>
                </a:tc>
                <a:tc>
                  <a:txBody>
                    <a:bodyPr/>
                    <a:lstStyle/>
                    <a:p>
                      <a:pPr algn="r"/>
                      <a:r>
                        <a:rPr lang="en-US" sz="1800" dirty="0" smtClean="0">
                          <a:latin typeface="Arial" panose="020B0604020202020204" pitchFamily="34" charset="0"/>
                          <a:cs typeface="Arial" panose="020B0604020202020204" pitchFamily="34" charset="0"/>
                        </a:rPr>
                        <a:t>900,217,576</a:t>
                      </a:r>
                      <a:endParaRPr lang="en-US" sz="1800" dirty="0" smtClean="0">
                        <a:solidFill>
                          <a:schemeClr val="tx1"/>
                        </a:solidFill>
                        <a:latin typeface="Arial" panose="020B0604020202020204" pitchFamily="34" charset="0"/>
                        <a:cs typeface="Arial" panose="020B060402020202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D1CE"/>
                    </a:solidFill>
                  </a:tcPr>
                </a:tc>
                <a:tc>
                  <a:txBody>
                    <a:bodyPr/>
                    <a:lstStyle/>
                    <a:p>
                      <a:pPr algn="r"/>
                      <a:r>
                        <a:rPr lang="en-US" sz="1800" dirty="0" smtClean="0">
                          <a:latin typeface="Arial" panose="020B0604020202020204" pitchFamily="34" charset="0"/>
                          <a:cs typeface="Arial" panose="020B0604020202020204" pitchFamily="34" charset="0"/>
                        </a:rPr>
                        <a:t>-1.6</a:t>
                      </a:r>
                      <a:endParaRPr lang="en-US" sz="1800" dirty="0" smtClean="0">
                        <a:solidFill>
                          <a:schemeClr val="tx1"/>
                        </a:solidFill>
                        <a:latin typeface="Arial" panose="020B0604020202020204" pitchFamily="34" charset="0"/>
                        <a:cs typeface="Arial" panose="020B0604020202020204" pitchFamily="34" charset="0"/>
                      </a:endParaRPr>
                    </a:p>
                  </a:txBody>
                  <a:tcPr anchor="b">
                    <a:lnL w="12700" cap="flat" cmpd="sng" algn="ctr">
                      <a:solidFill>
                        <a:schemeClr val="tx1"/>
                      </a:solidFill>
                      <a:prstDash val="solid"/>
                      <a:round/>
                      <a:headEnd type="none" w="med" len="med"/>
                      <a:tailEnd type="none" w="med" len="med"/>
                    </a:lnL>
                    <a:solidFill>
                      <a:srgbClr val="CCD1CE"/>
                    </a:solidFill>
                  </a:tcPr>
                </a:tc>
              </a:tr>
              <a:tr h="167640">
                <a:tc gridSpan="3">
                  <a:txBody>
                    <a:bodyPr/>
                    <a:lstStyle/>
                    <a:p>
                      <a:pPr algn="r"/>
                      <a:endParaRPr lang="en-US" sz="1800" dirty="0" smtClean="0">
                        <a:solidFill>
                          <a:schemeClr val="tx1"/>
                        </a:solidFill>
                        <a:latin typeface="Arial" panose="020B0604020202020204" pitchFamily="34" charset="0"/>
                        <a:cs typeface="Arial" panose="020B0604020202020204" pitchFamily="34" charset="0"/>
                      </a:endParaRPr>
                    </a:p>
                  </a:txBody>
                  <a:tcPr anchor="b"/>
                </a:tc>
                <a:tc hMerge="1">
                  <a:txBody>
                    <a:bodyPr/>
                    <a:lstStyle/>
                    <a:p>
                      <a:endParaRPr lang="en-US"/>
                    </a:p>
                  </a:txBody>
                  <a:tcPr/>
                </a:tc>
                <a:tc hMerge="1">
                  <a:txBody>
                    <a:bodyPr/>
                    <a:lstStyle/>
                    <a:p>
                      <a:endParaRPr lang="en-US"/>
                    </a:p>
                  </a:txBody>
                  <a:tcPr/>
                </a:tc>
              </a:tr>
              <a:tr h="167640">
                <a:tc gridSpan="3">
                  <a:txBody>
                    <a:bodyPr/>
                    <a:lstStyle/>
                    <a:p>
                      <a:pPr algn="l"/>
                      <a:endParaRPr lang="en-US" sz="1800" dirty="0" smtClean="0">
                        <a:latin typeface="Arial" panose="020B0604020202020204" pitchFamily="34" charset="0"/>
                        <a:cs typeface="Arial" panose="020B0604020202020204" pitchFamily="34" charset="0"/>
                      </a:endParaRPr>
                    </a:p>
                    <a:p>
                      <a:pPr algn="l"/>
                      <a:r>
                        <a:rPr lang="en-US" sz="1800" dirty="0" smtClean="0">
                          <a:latin typeface="Arial" panose="020B0604020202020204" pitchFamily="34" charset="0"/>
                          <a:cs typeface="Arial" panose="020B0604020202020204" pitchFamily="34" charset="0"/>
                        </a:rPr>
                        <a:t>Average farm size (acres)</a:t>
                      </a:r>
                      <a:endParaRPr lang="en-US" sz="1800" dirty="0" smtClean="0">
                        <a:solidFill>
                          <a:schemeClr val="tx1"/>
                        </a:solidFill>
                        <a:latin typeface="Arial" panose="020B0604020202020204" pitchFamily="34" charset="0"/>
                        <a:cs typeface="Arial" panose="020B0604020202020204" pitchFamily="34" charset="0"/>
                      </a:endParaRPr>
                    </a:p>
                  </a:txBody>
                  <a:tcPr anchor="b">
                    <a:solidFill>
                      <a:srgbClr val="CCD1CE"/>
                    </a:solidFill>
                  </a:tcPr>
                </a:tc>
                <a:tc hMerge="1">
                  <a:txBody>
                    <a:bodyPr/>
                    <a:lstStyle/>
                    <a:p>
                      <a:endParaRPr lang="en-US"/>
                    </a:p>
                  </a:txBody>
                  <a:tcPr/>
                </a:tc>
                <a:tc hMerge="1">
                  <a:txBody>
                    <a:bodyPr/>
                    <a:lstStyle/>
                    <a:p>
                      <a:endParaRPr lang="en-US"/>
                    </a:p>
                  </a:txBody>
                  <a:tcPr/>
                </a:tc>
              </a:tr>
              <a:tr h="167640">
                <a:tc>
                  <a:txBody>
                    <a:bodyPr/>
                    <a:lstStyle/>
                    <a:p>
                      <a:pPr algn="r"/>
                      <a:r>
                        <a:rPr lang="en-US" sz="1800" dirty="0" smtClean="0">
                          <a:latin typeface="Arial" panose="020B0604020202020204" pitchFamily="34" charset="0"/>
                          <a:cs typeface="Arial" panose="020B0604020202020204" pitchFamily="34" charset="0"/>
                        </a:rPr>
                        <a:t>434</a:t>
                      </a:r>
                      <a:endParaRPr lang="en-US" sz="1800" dirty="0" smtClean="0">
                        <a:solidFill>
                          <a:schemeClr val="tx1"/>
                        </a:solidFill>
                        <a:latin typeface="Arial" panose="020B0604020202020204" pitchFamily="34" charset="0"/>
                        <a:cs typeface="Arial" panose="020B0604020202020204" pitchFamily="34" charset="0"/>
                      </a:endParaRPr>
                    </a:p>
                  </a:txBody>
                  <a:tcPr anchor="b">
                    <a:lnR w="12700" cap="flat" cmpd="sng" algn="ctr">
                      <a:solidFill>
                        <a:schemeClr val="tx1"/>
                      </a:solidFill>
                      <a:prstDash val="solid"/>
                      <a:round/>
                      <a:headEnd type="none" w="med" len="med"/>
                      <a:tailEnd type="none" w="med" len="med"/>
                    </a:lnR>
                    <a:solidFill>
                      <a:srgbClr val="CCD1CE"/>
                    </a:solidFill>
                  </a:tcPr>
                </a:tc>
                <a:tc>
                  <a:txBody>
                    <a:bodyPr/>
                    <a:lstStyle/>
                    <a:p>
                      <a:pPr algn="r"/>
                      <a:r>
                        <a:rPr lang="en-US" sz="1800" dirty="0" smtClean="0">
                          <a:latin typeface="Arial" panose="020B0604020202020204" pitchFamily="34" charset="0"/>
                          <a:cs typeface="Arial" panose="020B0604020202020204" pitchFamily="34" charset="0"/>
                        </a:rPr>
                        <a:t>441</a:t>
                      </a:r>
                      <a:endParaRPr lang="en-US" sz="1800" dirty="0" smtClean="0">
                        <a:solidFill>
                          <a:schemeClr val="tx1"/>
                        </a:solidFill>
                        <a:latin typeface="Arial" panose="020B0604020202020204" pitchFamily="34" charset="0"/>
                        <a:cs typeface="Arial" panose="020B060402020202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D1CE"/>
                    </a:solidFill>
                  </a:tcPr>
                </a:tc>
                <a:tc>
                  <a:txBody>
                    <a:bodyPr/>
                    <a:lstStyle/>
                    <a:p>
                      <a:pPr algn="r"/>
                      <a:r>
                        <a:rPr lang="en-US" sz="1800" dirty="0" smtClean="0">
                          <a:latin typeface="Arial" panose="020B0604020202020204" pitchFamily="34" charset="0"/>
                          <a:cs typeface="Arial" panose="020B0604020202020204" pitchFamily="34" charset="0"/>
                        </a:rPr>
                        <a:t>+1.6</a:t>
                      </a:r>
                      <a:endParaRPr lang="en-US" sz="1800" dirty="0" smtClean="0">
                        <a:solidFill>
                          <a:schemeClr val="tx1"/>
                        </a:solidFill>
                        <a:latin typeface="Arial" panose="020B0604020202020204" pitchFamily="34" charset="0"/>
                        <a:cs typeface="Arial" panose="020B0604020202020204" pitchFamily="34" charset="0"/>
                      </a:endParaRPr>
                    </a:p>
                  </a:txBody>
                  <a:tcPr anchor="b">
                    <a:lnL w="12700" cap="flat" cmpd="sng" algn="ctr">
                      <a:solidFill>
                        <a:schemeClr val="tx1"/>
                      </a:solidFill>
                      <a:prstDash val="solid"/>
                      <a:round/>
                      <a:headEnd type="none" w="med" len="med"/>
                      <a:tailEnd type="none" w="med" len="med"/>
                    </a:lnL>
                    <a:solidFill>
                      <a:srgbClr val="CCD1CE"/>
                    </a:solidFill>
                  </a:tcPr>
                </a:tc>
              </a:tr>
            </a:tbl>
          </a:graphicData>
        </a:graphic>
      </p:graphicFrame>
      <p:sp>
        <p:nvSpPr>
          <p:cNvPr id="10" name="TextBox 9"/>
          <p:cNvSpPr txBox="1"/>
          <p:nvPr/>
        </p:nvSpPr>
        <p:spPr>
          <a:xfrm>
            <a:off x="2085884" y="2371448"/>
            <a:ext cx="3092530" cy="369332"/>
          </a:xfrm>
          <a:prstGeom prst="rect">
            <a:avLst/>
          </a:prstGeom>
          <a:solidFill>
            <a:schemeClr val="bg2"/>
          </a:solidFill>
          <a:ln>
            <a:solidFill>
              <a:schemeClr val="tx2">
                <a:lumMod val="75000"/>
              </a:schemeClr>
            </a:solidFill>
          </a:ln>
        </p:spPr>
        <p:txBody>
          <a:bodyPr wrap="square" rtlCol="0">
            <a:spAutoFit/>
          </a:bodyPr>
          <a:lstStyle/>
          <a:p>
            <a:pPr algn="ctr"/>
            <a:r>
              <a:rPr lang="en-US" dirty="0" smtClean="0">
                <a:latin typeface="Arial" panose="020B0604020202020204" pitchFamily="34" charset="0"/>
                <a:cs typeface="Arial" panose="020B0604020202020204" pitchFamily="34" charset="0"/>
              </a:rPr>
              <a:t>Number of Farms (millions)</a:t>
            </a:r>
            <a:endParaRPr lang="en-US" dirty="0">
              <a:latin typeface="Arial" panose="020B0604020202020204" pitchFamily="34" charset="0"/>
              <a:cs typeface="Arial" panose="020B0604020202020204" pitchFamily="34" charset="0"/>
            </a:endParaRPr>
          </a:p>
        </p:txBody>
      </p:sp>
      <p:sp>
        <p:nvSpPr>
          <p:cNvPr id="11" name="TextBox 10"/>
          <p:cNvSpPr txBox="1"/>
          <p:nvPr/>
        </p:nvSpPr>
        <p:spPr>
          <a:xfrm>
            <a:off x="2085884" y="4815275"/>
            <a:ext cx="3387816" cy="369332"/>
          </a:xfrm>
          <a:prstGeom prst="rect">
            <a:avLst/>
          </a:prstGeom>
          <a:solidFill>
            <a:schemeClr val="bg2"/>
          </a:solidFill>
          <a:ln>
            <a:solidFill>
              <a:schemeClr val="tx2">
                <a:lumMod val="75000"/>
              </a:schemeClr>
            </a:solidFill>
          </a:ln>
        </p:spPr>
        <p:txBody>
          <a:bodyPr wrap="square" rtlCol="0">
            <a:spAutoFit/>
          </a:bodyPr>
          <a:lstStyle/>
          <a:p>
            <a:pPr algn="ctr"/>
            <a:r>
              <a:rPr lang="en-US" dirty="0" smtClean="0">
                <a:latin typeface="Arial" panose="020B0604020202020204" pitchFamily="34" charset="0"/>
                <a:cs typeface="Arial" panose="020B0604020202020204" pitchFamily="34" charset="0"/>
              </a:rPr>
              <a:t>Land in Farms (million </a:t>
            </a:r>
            <a:r>
              <a:rPr lang="en-US" dirty="0">
                <a:latin typeface="Arial" panose="020B0604020202020204" pitchFamily="34" charset="0"/>
                <a:cs typeface="Arial" panose="020B0604020202020204" pitchFamily="34" charset="0"/>
              </a:rPr>
              <a:t>a</a:t>
            </a:r>
            <a:r>
              <a:rPr lang="en-US" dirty="0" smtClean="0">
                <a:latin typeface="Arial" panose="020B0604020202020204" pitchFamily="34" charset="0"/>
                <a:cs typeface="Arial" panose="020B0604020202020204" pitchFamily="34" charset="0"/>
              </a:rPr>
              <a:t>cres)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00600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728" y="365125"/>
            <a:ext cx="10515600" cy="1325563"/>
          </a:xfrm>
        </p:spPr>
        <p:txBody>
          <a:bodyPr/>
          <a:lstStyle/>
          <a:p>
            <a:r>
              <a:rPr lang="en-US" sz="3600" dirty="0" smtClean="0">
                <a:latin typeface="+mn-lt"/>
              </a:rPr>
              <a:t>Census of Agriculture Terms and Definitions</a:t>
            </a: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dirty="0"/>
              <a:t>Producer: a person involved in decision making for the farm or </a:t>
            </a:r>
            <a:r>
              <a:rPr lang="en-US" dirty="0" smtClean="0"/>
              <a:t>ranch</a:t>
            </a:r>
          </a:p>
          <a:p>
            <a:r>
              <a:rPr lang="en-US" dirty="0"/>
              <a:t>Detailed data for up to 4 persons per farm</a:t>
            </a:r>
          </a:p>
          <a:p>
            <a:r>
              <a:rPr lang="en-US" dirty="0" smtClean="0"/>
              <a:t>Census </a:t>
            </a:r>
            <a:r>
              <a:rPr lang="en-US" dirty="0" smtClean="0"/>
              <a:t>of Agriculture uses Office of Management and Budget (OMB) race and ethnicity categories</a:t>
            </a:r>
          </a:p>
          <a:p>
            <a:r>
              <a:rPr lang="en-US" dirty="0" smtClean="0"/>
              <a:t>New/Beginning </a:t>
            </a:r>
            <a:r>
              <a:rPr lang="en-US" dirty="0"/>
              <a:t>Producer: a producer who has been farming on any farm for 10 years or less</a:t>
            </a:r>
          </a:p>
          <a:p>
            <a:r>
              <a:rPr lang="en-US" dirty="0" smtClean="0"/>
              <a:t>The census is the only </a:t>
            </a:r>
            <a:r>
              <a:rPr lang="en-US" dirty="0"/>
              <a:t>source of demographic data down to the county level</a:t>
            </a:r>
          </a:p>
          <a:p>
            <a:endParaRPr lang="en-US" sz="3600" dirty="0" smtClean="0"/>
          </a:p>
        </p:txBody>
      </p:sp>
      <p:sp>
        <p:nvSpPr>
          <p:cNvPr id="4" name="Slide Number Placeholder 3"/>
          <p:cNvSpPr>
            <a:spLocks noGrp="1"/>
          </p:cNvSpPr>
          <p:nvPr>
            <p:ph type="sldNum" sz="quarter" idx="4"/>
          </p:nvPr>
        </p:nvSpPr>
        <p:spPr/>
        <p:txBody>
          <a:bodyPr/>
          <a:lstStyle/>
          <a:p>
            <a:fld id="{43835934-7406-4918-9312-CEAF894A9188}" type="slidenum">
              <a:rPr lang="en-US" smtClean="0"/>
              <a:pPr/>
              <a:t>5</a:t>
            </a:fld>
            <a:endParaRPr lang="en-US" dirty="0"/>
          </a:p>
        </p:txBody>
      </p:sp>
    </p:spTree>
    <p:extLst>
      <p:ext uri="{BB962C8B-B14F-4D97-AF65-F5344CB8AC3E}">
        <p14:creationId xmlns:p14="http://schemas.microsoft.com/office/powerpoint/2010/main" val="41212640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10"/>
          <p:cNvGraphicFramePr>
            <a:graphicFrameLocks noGrp="1"/>
          </p:cNvGraphicFramePr>
          <p:nvPr>
            <p:extLst>
              <p:ext uri="{D42A27DB-BD31-4B8C-83A1-F6EECF244321}">
                <p14:modId xmlns:p14="http://schemas.microsoft.com/office/powerpoint/2010/main" val="2574336370"/>
              </p:ext>
            </p:extLst>
          </p:nvPr>
        </p:nvGraphicFramePr>
        <p:xfrm>
          <a:off x="150167" y="1724165"/>
          <a:ext cx="11764995" cy="472916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dirty="0" smtClean="0"/>
              <a:t>Farm Structure, 2012 and 2017</a:t>
            </a:r>
            <a:endParaRPr lang="en-US" dirty="0"/>
          </a:p>
        </p:txBody>
      </p:sp>
      <p:sp>
        <p:nvSpPr>
          <p:cNvPr id="3" name="Text Placeholder 2"/>
          <p:cNvSpPr>
            <a:spLocks noGrp="1"/>
          </p:cNvSpPr>
          <p:nvPr>
            <p:ph type="body" idx="1"/>
          </p:nvPr>
        </p:nvSpPr>
        <p:spPr>
          <a:xfrm>
            <a:off x="178130" y="1101838"/>
            <a:ext cx="6836819" cy="489456"/>
          </a:xfrm>
        </p:spPr>
        <p:txBody>
          <a:bodyPr/>
          <a:lstStyle/>
          <a:p>
            <a:r>
              <a:rPr lang="en-US" dirty="0" smtClean="0"/>
              <a:t>Farms by Number of Producers</a:t>
            </a:r>
            <a:r>
              <a:rPr lang="en-US" b="0" i="1" dirty="0" smtClean="0"/>
              <a:t> (thousands)</a:t>
            </a:r>
            <a:endParaRPr lang="en-US" b="0" i="1" dirty="0"/>
          </a:p>
        </p:txBody>
      </p:sp>
      <p:sp>
        <p:nvSpPr>
          <p:cNvPr id="8" name="Text Placeholder 7"/>
          <p:cNvSpPr>
            <a:spLocks noGrp="1"/>
          </p:cNvSpPr>
          <p:nvPr>
            <p:ph type="body" sz="quarter" idx="3"/>
          </p:nvPr>
        </p:nvSpPr>
        <p:spPr>
          <a:xfrm>
            <a:off x="6485559" y="1091398"/>
            <a:ext cx="4572000" cy="510335"/>
          </a:xfrm>
        </p:spPr>
        <p:txBody>
          <a:bodyPr/>
          <a:lstStyle/>
          <a:p>
            <a:r>
              <a:rPr lang="en-US" dirty="0" smtClean="0"/>
              <a:t>Producers by Sex </a:t>
            </a:r>
            <a:r>
              <a:rPr lang="en-US" b="0" i="1" dirty="0" smtClean="0"/>
              <a:t>(millions)</a:t>
            </a:r>
            <a:endParaRPr lang="en-US" b="0" i="1" dirty="0"/>
          </a:p>
        </p:txBody>
      </p:sp>
      <p:graphicFrame>
        <p:nvGraphicFramePr>
          <p:cNvPr id="12" name="Content Placeholder 11"/>
          <p:cNvGraphicFramePr>
            <a:graphicFrameLocks noGrp="1"/>
          </p:cNvGraphicFramePr>
          <p:nvPr>
            <p:ph sz="quarter" idx="4"/>
            <p:extLst>
              <p:ext uri="{D42A27DB-BD31-4B8C-83A1-F6EECF244321}">
                <p14:modId xmlns:p14="http://schemas.microsoft.com/office/powerpoint/2010/main" val="1756862411"/>
              </p:ext>
            </p:extLst>
          </p:nvPr>
        </p:nvGraphicFramePr>
        <p:xfrm>
          <a:off x="6485559" y="1613681"/>
          <a:ext cx="4927846" cy="1463040"/>
        </p:xfrm>
        <a:graphic>
          <a:graphicData uri="http://schemas.openxmlformats.org/drawingml/2006/table">
            <a:tbl>
              <a:tblPr firstRow="1" bandRow="1">
                <a:tableStyleId>{5C22544A-7EE6-4342-B048-85BDC9FD1C3A}</a:tableStyleId>
              </a:tblPr>
              <a:tblGrid>
                <a:gridCol w="2130452"/>
                <a:gridCol w="742107"/>
                <a:gridCol w="742107"/>
                <a:gridCol w="1313180"/>
              </a:tblGrid>
              <a:tr h="365760">
                <a:tc>
                  <a:txBody>
                    <a:bodyPr/>
                    <a:lstStyle/>
                    <a:p>
                      <a:endParaRPr lang="en-US" dirty="0">
                        <a:latin typeface="Arial" panose="020B0604020202020204" pitchFamily="34" charset="0"/>
                        <a:cs typeface="Arial" panose="020B0604020202020204" pitchFamily="34" charset="0"/>
                      </a:endParaRPr>
                    </a:p>
                  </a:txBody>
                  <a:tcPr anchor="b"/>
                </a:tc>
                <a:tc>
                  <a:txBody>
                    <a:bodyPr/>
                    <a:lstStyle/>
                    <a:p>
                      <a:r>
                        <a:rPr lang="en-US" dirty="0" smtClean="0">
                          <a:latin typeface="Arial" panose="020B0604020202020204" pitchFamily="34" charset="0"/>
                          <a:cs typeface="Arial" panose="020B0604020202020204" pitchFamily="34" charset="0"/>
                        </a:rPr>
                        <a:t>2012</a:t>
                      </a:r>
                      <a:endParaRPr lang="en-US" dirty="0">
                        <a:latin typeface="Arial" panose="020B0604020202020204" pitchFamily="34" charset="0"/>
                        <a:cs typeface="Arial" panose="020B0604020202020204" pitchFamily="34" charset="0"/>
                      </a:endParaRPr>
                    </a:p>
                  </a:txBody>
                  <a:tcPr anchor="b"/>
                </a:tc>
                <a:tc>
                  <a:txBody>
                    <a:bodyPr/>
                    <a:lstStyle/>
                    <a:p>
                      <a:r>
                        <a:rPr lang="en-US" dirty="0" smtClean="0">
                          <a:latin typeface="Arial" panose="020B0604020202020204" pitchFamily="34" charset="0"/>
                          <a:cs typeface="Arial" panose="020B0604020202020204" pitchFamily="34" charset="0"/>
                        </a:rPr>
                        <a:t>2017</a:t>
                      </a:r>
                      <a:endParaRPr lang="en-US" dirty="0">
                        <a:latin typeface="Arial" panose="020B0604020202020204" pitchFamily="34" charset="0"/>
                        <a:cs typeface="Arial" panose="020B0604020202020204" pitchFamily="34" charset="0"/>
                      </a:endParaRPr>
                    </a:p>
                  </a:txBody>
                  <a:tcPr anchor="b"/>
                </a:tc>
                <a:tc>
                  <a:txBody>
                    <a:bodyPr/>
                    <a:lstStyle/>
                    <a:p>
                      <a:r>
                        <a:rPr lang="en-US" dirty="0" smtClean="0">
                          <a:latin typeface="Arial" panose="020B0604020202020204" pitchFamily="34" charset="0"/>
                          <a:cs typeface="Arial" panose="020B0604020202020204" pitchFamily="34" charset="0"/>
                        </a:rPr>
                        <a:t>% change</a:t>
                      </a:r>
                      <a:endParaRPr lang="en-US" dirty="0">
                        <a:latin typeface="Arial" panose="020B0604020202020204" pitchFamily="34" charset="0"/>
                        <a:cs typeface="Arial" panose="020B0604020202020204" pitchFamily="34" charset="0"/>
                      </a:endParaRPr>
                    </a:p>
                  </a:txBody>
                  <a:tcPr anchor="b"/>
                </a:tc>
              </a:tr>
              <a:tr h="329921">
                <a:tc>
                  <a:txBody>
                    <a:bodyPr/>
                    <a:lstStyle/>
                    <a:p>
                      <a:r>
                        <a:rPr lang="en-US" dirty="0" smtClean="0">
                          <a:latin typeface="Arial" panose="020B0604020202020204" pitchFamily="34" charset="0"/>
                          <a:cs typeface="Arial" panose="020B0604020202020204" pitchFamily="34" charset="0"/>
                        </a:rPr>
                        <a:t>All producers</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3.18</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3.40</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+6.9</a:t>
                      </a:r>
                      <a:endParaRPr lang="en-US" dirty="0">
                        <a:latin typeface="Arial" panose="020B0604020202020204" pitchFamily="34" charset="0"/>
                        <a:cs typeface="Arial" panose="020B0604020202020204" pitchFamily="34" charset="0"/>
                      </a:endParaRPr>
                    </a:p>
                  </a:txBody>
                  <a:tcPr anchor="b"/>
                </a:tc>
              </a:tr>
              <a:tr h="329921">
                <a:tc>
                  <a:txBody>
                    <a:bodyPr/>
                    <a:lstStyle/>
                    <a:p>
                      <a:r>
                        <a:rPr lang="en-US" dirty="0" smtClean="0">
                          <a:latin typeface="Arial" panose="020B0604020202020204" pitchFamily="34" charset="0"/>
                          <a:cs typeface="Arial" panose="020B0604020202020204" pitchFamily="34" charset="0"/>
                        </a:rPr>
                        <a:t>Male producers</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2.21</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2.17</a:t>
                      </a:r>
                    </a:p>
                  </a:txBody>
                  <a:tcPr anchor="b"/>
                </a:tc>
                <a:tc>
                  <a:txBody>
                    <a:bodyPr/>
                    <a:lstStyle/>
                    <a:p>
                      <a:pPr algn="r"/>
                      <a:r>
                        <a:rPr lang="en-US" dirty="0" smtClean="0">
                          <a:latin typeface="Arial" panose="020B0604020202020204" pitchFamily="34" charset="0"/>
                          <a:cs typeface="Arial" panose="020B0604020202020204" pitchFamily="34" charset="0"/>
                        </a:rPr>
                        <a:t>-1.7</a:t>
                      </a:r>
                      <a:endParaRPr lang="en-US" dirty="0">
                        <a:latin typeface="Arial" panose="020B0604020202020204" pitchFamily="34" charset="0"/>
                        <a:cs typeface="Arial" panose="020B0604020202020204" pitchFamily="34" charset="0"/>
                      </a:endParaRPr>
                    </a:p>
                  </a:txBody>
                  <a:tcPr anchor="b"/>
                </a:tc>
              </a:tr>
              <a:tr h="329921">
                <a:tc>
                  <a:txBody>
                    <a:bodyPr/>
                    <a:lstStyle/>
                    <a:p>
                      <a:r>
                        <a:rPr lang="en-US" dirty="0" smtClean="0">
                          <a:latin typeface="Arial" panose="020B0604020202020204" pitchFamily="34" charset="0"/>
                          <a:cs typeface="Arial" panose="020B0604020202020204" pitchFamily="34" charset="0"/>
                        </a:rPr>
                        <a:t>Female producers</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0.97</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1.23</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+26.6</a:t>
                      </a:r>
                      <a:endParaRPr lang="en-US" dirty="0">
                        <a:latin typeface="Arial" panose="020B0604020202020204" pitchFamily="34" charset="0"/>
                        <a:cs typeface="Arial" panose="020B0604020202020204" pitchFamily="34" charset="0"/>
                      </a:endParaRPr>
                    </a:p>
                  </a:txBody>
                  <a:tcPr anchor="b"/>
                </a:tc>
              </a:tr>
            </a:tbl>
          </a:graphicData>
        </a:graphic>
      </p:graphicFrame>
      <p:sp>
        <p:nvSpPr>
          <p:cNvPr id="4" name="Slide Number Placeholder 3"/>
          <p:cNvSpPr>
            <a:spLocks noGrp="1"/>
          </p:cNvSpPr>
          <p:nvPr>
            <p:ph type="sldNum" sz="quarter" idx="10"/>
          </p:nvPr>
        </p:nvSpPr>
        <p:spPr/>
        <p:txBody>
          <a:bodyPr/>
          <a:lstStyle/>
          <a:p>
            <a:fld id="{43835934-7406-4918-9312-CEAF894A9188}" type="slidenum">
              <a:rPr lang="en-US" smtClean="0"/>
              <a:pPr/>
              <a:t>6</a:t>
            </a:fld>
            <a:endParaRPr lang="en-US" dirty="0"/>
          </a:p>
        </p:txBody>
      </p:sp>
      <p:sp>
        <p:nvSpPr>
          <p:cNvPr id="7" name="Text Placeholder 4"/>
          <p:cNvSpPr txBox="1">
            <a:spLocks/>
          </p:cNvSpPr>
          <p:nvPr/>
        </p:nvSpPr>
        <p:spPr>
          <a:xfrm>
            <a:off x="353318" y="704249"/>
            <a:ext cx="6661631" cy="4660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smtClean="0">
              <a:latin typeface="Arial" panose="020B0604020202020204" pitchFamily="34" charset="0"/>
              <a:cs typeface="Arial" panose="020B0604020202020204" pitchFamily="34" charset="0"/>
            </a:endParaRPr>
          </a:p>
        </p:txBody>
      </p:sp>
      <p:sp>
        <p:nvSpPr>
          <p:cNvPr id="13" name="TextBox 12"/>
          <p:cNvSpPr txBox="1"/>
          <p:nvPr/>
        </p:nvSpPr>
        <p:spPr>
          <a:xfrm>
            <a:off x="7014949" y="3657600"/>
            <a:ext cx="4927846" cy="369332"/>
          </a:xfrm>
          <a:prstGeom prst="rect">
            <a:avLst/>
          </a:prstGeom>
          <a:noFill/>
        </p:spPr>
        <p:txBody>
          <a:bodyPr wrap="square" rtlCol="0">
            <a:spAutoFit/>
          </a:bodyPr>
          <a:lstStyle/>
          <a:p>
            <a:r>
              <a:rPr lang="en-US" dirty="0" smtClean="0"/>
              <a:t> </a:t>
            </a:r>
            <a:endParaRPr lang="en-US" dirty="0"/>
          </a:p>
        </p:txBody>
      </p:sp>
    </p:spTree>
    <p:extLst>
      <p:ext uri="{BB962C8B-B14F-4D97-AF65-F5344CB8AC3E}">
        <p14:creationId xmlns:p14="http://schemas.microsoft.com/office/powerpoint/2010/main" val="1532613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1006" y="479007"/>
            <a:ext cx="11665819" cy="478022"/>
          </a:xfrm>
        </p:spPr>
        <p:txBody>
          <a:bodyPr/>
          <a:lstStyle/>
          <a:p>
            <a:r>
              <a:rPr lang="en-US" dirty="0" smtClean="0"/>
              <a:t>Producers by Sex, 2017</a:t>
            </a:r>
            <a:endParaRPr lang="en-US" dirty="0"/>
          </a:p>
        </p:txBody>
      </p:sp>
      <p:sp>
        <p:nvSpPr>
          <p:cNvPr id="7" name="Text Placeholder 6"/>
          <p:cNvSpPr>
            <a:spLocks noGrp="1"/>
          </p:cNvSpPr>
          <p:nvPr>
            <p:ph type="body" idx="1"/>
          </p:nvPr>
        </p:nvSpPr>
        <p:spPr/>
        <p:txBody>
          <a:bodyPr/>
          <a:lstStyle/>
          <a:p>
            <a:r>
              <a:rPr lang="en-US" dirty="0" smtClean="0"/>
              <a:t>Female Producers as a Percent of Total</a:t>
            </a:r>
            <a:endParaRPr lang="en-US" dirty="0"/>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909425812"/>
              </p:ext>
            </p:extLst>
          </p:nvPr>
        </p:nvGraphicFramePr>
        <p:xfrm>
          <a:off x="7267074" y="1495148"/>
          <a:ext cx="4629746" cy="4407408"/>
        </p:xfrm>
        <a:graphic>
          <a:graphicData uri="http://schemas.openxmlformats.org/drawingml/2006/table">
            <a:tbl>
              <a:tblPr firstRow="1" bandRow="1">
                <a:tableStyleId>{5C22544A-7EE6-4342-B048-85BDC9FD1C3A}</a:tableStyleId>
              </a:tblPr>
              <a:tblGrid>
                <a:gridCol w="1903430"/>
                <a:gridCol w="1364974"/>
                <a:gridCol w="1361342"/>
              </a:tblGrid>
              <a:tr h="316450">
                <a:tc gridSpan="3">
                  <a:txBody>
                    <a:bodyPr/>
                    <a:lstStyle/>
                    <a:p>
                      <a:r>
                        <a:rPr lang="en-US" sz="1800" dirty="0" smtClean="0">
                          <a:latin typeface="Arial" panose="020B0604020202020204" pitchFamily="34" charset="0"/>
                          <a:cs typeface="Arial" panose="020B0604020202020204" pitchFamily="34" charset="0"/>
                        </a:rPr>
                        <a:t>Producers</a:t>
                      </a:r>
                      <a:endParaRPr lang="en-US" sz="1800" dirty="0">
                        <a:latin typeface="Arial" panose="020B0604020202020204" pitchFamily="34" charset="0"/>
                        <a:cs typeface="Arial" panose="020B0604020202020204" pitchFamily="34" charset="0"/>
                      </a:endParaRPr>
                    </a:p>
                  </a:txBody>
                  <a:tcPr marL="149800" marR="149800"/>
                </a:tc>
                <a:tc hMerge="1">
                  <a:txBody>
                    <a:bodyPr/>
                    <a:lstStyle/>
                    <a:p>
                      <a:pPr algn="ctr"/>
                      <a:endParaRPr lang="en-US" sz="1800" dirty="0">
                        <a:latin typeface="Arial" panose="020B0604020202020204" pitchFamily="34" charset="0"/>
                        <a:cs typeface="Arial" panose="020B0604020202020204" pitchFamily="34" charset="0"/>
                      </a:endParaRPr>
                    </a:p>
                  </a:txBody>
                  <a:tcPr marL="149800" marR="149800"/>
                </a:tc>
                <a:tc hMerge="1">
                  <a:txBody>
                    <a:bodyPr/>
                    <a:lstStyle/>
                    <a:p>
                      <a:pPr algn="ctr"/>
                      <a:endParaRPr lang="en-US" sz="1800" dirty="0">
                        <a:latin typeface="Arial" panose="020B0604020202020204" pitchFamily="34" charset="0"/>
                        <a:cs typeface="Arial" panose="020B0604020202020204" pitchFamily="34" charset="0"/>
                      </a:endParaRPr>
                    </a:p>
                  </a:txBody>
                  <a:tcPr marL="149800" marR="149800"/>
                </a:tc>
              </a:tr>
              <a:tr h="457200">
                <a:tc>
                  <a:txBody>
                    <a:bodyPr/>
                    <a:lstStyle/>
                    <a:p>
                      <a:endParaRPr lang="en-US" sz="1800" dirty="0">
                        <a:latin typeface="Arial" panose="020B0604020202020204" pitchFamily="34" charset="0"/>
                        <a:cs typeface="Arial" panose="020B0604020202020204" pitchFamily="34" charset="0"/>
                      </a:endParaRPr>
                    </a:p>
                  </a:txBody>
                  <a:tcPr marL="149800" marR="149800"/>
                </a:tc>
                <a:tc>
                  <a:txBody>
                    <a:bodyPr/>
                    <a:lstStyle/>
                    <a:p>
                      <a:pPr algn="ctr"/>
                      <a:r>
                        <a:rPr lang="en-US" sz="1800" dirty="0" smtClean="0">
                          <a:latin typeface="Arial" panose="020B0604020202020204" pitchFamily="34" charset="0"/>
                          <a:cs typeface="Arial" panose="020B0604020202020204" pitchFamily="34" charset="0"/>
                        </a:rPr>
                        <a:t>Female</a:t>
                      </a:r>
                      <a:endParaRPr lang="en-US" sz="1800" dirty="0">
                        <a:latin typeface="Arial" panose="020B0604020202020204" pitchFamily="34" charset="0"/>
                        <a:cs typeface="Arial" panose="020B0604020202020204" pitchFamily="34" charset="0"/>
                      </a:endParaRPr>
                    </a:p>
                  </a:txBody>
                  <a:tcPr marL="149800" marR="149800" anchor="b"/>
                </a:tc>
                <a:tc>
                  <a:txBody>
                    <a:bodyPr/>
                    <a:lstStyle/>
                    <a:p>
                      <a:pPr algn="ctr"/>
                      <a:r>
                        <a:rPr lang="en-US" sz="1800" dirty="0" smtClean="0">
                          <a:latin typeface="Arial" panose="020B0604020202020204" pitchFamily="34" charset="0"/>
                          <a:cs typeface="Arial" panose="020B0604020202020204" pitchFamily="34" charset="0"/>
                        </a:rPr>
                        <a:t>Male</a:t>
                      </a:r>
                      <a:endParaRPr lang="en-US" sz="1800" dirty="0">
                        <a:latin typeface="Arial" panose="020B0604020202020204" pitchFamily="34" charset="0"/>
                        <a:cs typeface="Arial" panose="020B0604020202020204" pitchFamily="34" charset="0"/>
                      </a:endParaRPr>
                    </a:p>
                  </a:txBody>
                  <a:tcPr marL="149800" marR="149800" anchor="b"/>
                </a:tc>
              </a:tr>
              <a:tr h="640080">
                <a:tc>
                  <a:txBody>
                    <a:bodyPr/>
                    <a:lstStyle/>
                    <a:p>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Number </a:t>
                      </a:r>
                      <a:endParaRPr lang="en-US" sz="1800" dirty="0">
                        <a:latin typeface="Arial" panose="020B0604020202020204" pitchFamily="34" charset="0"/>
                        <a:cs typeface="Arial" panose="020B0604020202020204" pitchFamily="34" charset="0"/>
                      </a:endParaRPr>
                    </a:p>
                  </a:txBody>
                  <a:tcPr marL="149800" marR="149800"/>
                </a:tc>
                <a:tc>
                  <a:txBody>
                    <a:bodyPr/>
                    <a:lstStyle/>
                    <a:p>
                      <a:pPr algn="r"/>
                      <a:r>
                        <a:rPr lang="en-US" sz="1800" dirty="0" smtClean="0">
                          <a:latin typeface="Arial" panose="020B0604020202020204" pitchFamily="34" charset="0"/>
                          <a:cs typeface="Arial" panose="020B0604020202020204" pitchFamily="34" charset="0"/>
                        </a:rPr>
                        <a:t>1,227,461</a:t>
                      </a:r>
                      <a:endParaRPr lang="en-US" sz="1800" dirty="0">
                        <a:latin typeface="Arial" panose="020B0604020202020204" pitchFamily="34" charset="0"/>
                        <a:cs typeface="Arial" panose="020B0604020202020204" pitchFamily="34" charset="0"/>
                      </a:endParaRPr>
                    </a:p>
                  </a:txBody>
                  <a:tcPr marL="149800" marR="149800" anchor="b"/>
                </a:tc>
                <a:tc>
                  <a:txBody>
                    <a:bodyPr/>
                    <a:lstStyle/>
                    <a:p>
                      <a:pPr algn="r"/>
                      <a:r>
                        <a:rPr lang="en-US" sz="1800" dirty="0" smtClean="0">
                          <a:latin typeface="Arial" panose="020B0604020202020204" pitchFamily="34" charset="0"/>
                          <a:cs typeface="Arial" panose="020B0604020202020204" pitchFamily="34" charset="0"/>
                        </a:rPr>
                        <a:t>2,172,373</a:t>
                      </a:r>
                      <a:endParaRPr lang="en-US" sz="1800" dirty="0">
                        <a:latin typeface="Arial" panose="020B0604020202020204" pitchFamily="34" charset="0"/>
                        <a:cs typeface="Arial" panose="020B0604020202020204" pitchFamily="34" charset="0"/>
                      </a:endParaRPr>
                    </a:p>
                  </a:txBody>
                  <a:tcPr marL="149800" marR="149800" anchor="b"/>
                </a:tc>
              </a:tr>
              <a:tr h="640080">
                <a:tc>
                  <a:txBody>
                    <a:bodyPr/>
                    <a:lstStyle/>
                    <a:p>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Average</a:t>
                      </a:r>
                      <a:r>
                        <a:rPr lang="en-US" sz="1800" baseline="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age</a:t>
                      </a:r>
                      <a:endParaRPr lang="en-US" sz="1800" dirty="0">
                        <a:latin typeface="Arial" panose="020B0604020202020204" pitchFamily="34" charset="0"/>
                        <a:cs typeface="Arial" panose="020B0604020202020204" pitchFamily="34" charset="0"/>
                      </a:endParaRPr>
                    </a:p>
                  </a:txBody>
                  <a:tcPr marL="149800" marR="149800"/>
                </a:tc>
                <a:tc>
                  <a:txBody>
                    <a:bodyPr/>
                    <a:lstStyle/>
                    <a:p>
                      <a:pPr algn="r"/>
                      <a:r>
                        <a:rPr lang="en-US" sz="1800" dirty="0" smtClean="0">
                          <a:latin typeface="Arial" panose="020B0604020202020204" pitchFamily="34" charset="0"/>
                          <a:cs typeface="Arial" panose="020B0604020202020204" pitchFamily="34" charset="0"/>
                        </a:rPr>
                        <a:t>57.1</a:t>
                      </a:r>
                      <a:endParaRPr lang="en-US" sz="1800" dirty="0">
                        <a:latin typeface="Arial" panose="020B0604020202020204" pitchFamily="34" charset="0"/>
                        <a:cs typeface="Arial" panose="020B0604020202020204" pitchFamily="34" charset="0"/>
                      </a:endParaRPr>
                    </a:p>
                  </a:txBody>
                  <a:tcPr marL="149800" marR="149800" anchor="b"/>
                </a:tc>
                <a:tc>
                  <a:txBody>
                    <a:bodyPr/>
                    <a:lstStyle/>
                    <a:p>
                      <a:pPr algn="r"/>
                      <a:r>
                        <a:rPr lang="en-US" sz="1800" dirty="0" smtClean="0">
                          <a:latin typeface="Arial" panose="020B0604020202020204" pitchFamily="34" charset="0"/>
                          <a:cs typeface="Arial" panose="020B0604020202020204" pitchFamily="34" charset="0"/>
                        </a:rPr>
                        <a:t>57.7</a:t>
                      </a:r>
                      <a:endParaRPr lang="en-US" sz="1800" dirty="0">
                        <a:latin typeface="Arial" panose="020B0604020202020204" pitchFamily="34" charset="0"/>
                        <a:cs typeface="Arial" panose="020B0604020202020204" pitchFamily="34" charset="0"/>
                      </a:endParaRPr>
                    </a:p>
                  </a:txBody>
                  <a:tcPr marL="149800" marR="149800" anchor="b"/>
                </a:tc>
              </a:tr>
              <a:tr h="365760">
                <a:tc gridSpan="3">
                  <a:txBody>
                    <a:bodyPr/>
                    <a:lstStyle/>
                    <a:p>
                      <a:r>
                        <a:rPr lang="en-US" sz="1800" b="1" dirty="0" smtClean="0">
                          <a:solidFill>
                            <a:schemeClr val="bg1"/>
                          </a:solidFill>
                          <a:latin typeface="Arial" panose="020B0604020202020204" pitchFamily="34" charset="0"/>
                          <a:cs typeface="Arial" panose="020B0604020202020204" pitchFamily="34" charset="0"/>
                        </a:rPr>
                        <a:t>Farms</a:t>
                      </a:r>
                      <a:endParaRPr lang="en-US" sz="1800" b="1" dirty="0">
                        <a:solidFill>
                          <a:schemeClr val="bg1"/>
                        </a:solidFill>
                        <a:latin typeface="Arial" panose="020B0604020202020204" pitchFamily="34" charset="0"/>
                        <a:cs typeface="Arial" panose="020B0604020202020204" pitchFamily="34" charset="0"/>
                      </a:endParaRPr>
                    </a:p>
                  </a:txBody>
                  <a:tcPr marL="149800" marR="149800">
                    <a:solidFill>
                      <a:srgbClr val="0A5540"/>
                    </a:solidFill>
                  </a:tcPr>
                </a:tc>
                <a:tc hMerge="1">
                  <a:txBody>
                    <a:bodyPr/>
                    <a:lstStyle/>
                    <a:p>
                      <a:pPr algn="r"/>
                      <a:endParaRPr lang="en-US" sz="1800" dirty="0">
                        <a:latin typeface="Arial" panose="020B0604020202020204" pitchFamily="34" charset="0"/>
                        <a:cs typeface="Arial" panose="020B0604020202020204" pitchFamily="34" charset="0"/>
                      </a:endParaRPr>
                    </a:p>
                  </a:txBody>
                  <a:tcPr marL="149800" marR="149800" anchor="b"/>
                </a:tc>
                <a:tc hMerge="1">
                  <a:txBody>
                    <a:bodyPr/>
                    <a:lstStyle/>
                    <a:p>
                      <a:pPr algn="r"/>
                      <a:endParaRPr lang="en-US" sz="1800" dirty="0">
                        <a:latin typeface="Arial" panose="020B0604020202020204" pitchFamily="34" charset="0"/>
                        <a:cs typeface="Arial" panose="020B0604020202020204" pitchFamily="34" charset="0"/>
                      </a:endParaRPr>
                    </a:p>
                  </a:txBody>
                  <a:tcPr marL="149800" marR="149800" anchor="b"/>
                </a:tc>
              </a:tr>
              <a:tr h="658368">
                <a:tc>
                  <a:txBody>
                    <a:bodyPr/>
                    <a:lstStyle/>
                    <a:p>
                      <a:pPr algn="l"/>
                      <a:endParaRPr lang="en-US" sz="1800" dirty="0" smtClean="0">
                        <a:latin typeface="Arial" panose="020B0604020202020204" pitchFamily="34" charset="0"/>
                        <a:cs typeface="Arial" panose="020B0604020202020204" pitchFamily="34" charset="0"/>
                      </a:endParaRPr>
                    </a:p>
                    <a:p>
                      <a:pPr algn="l"/>
                      <a:r>
                        <a:rPr lang="en-US" sz="1800" dirty="0" smtClean="0">
                          <a:latin typeface="Arial" panose="020B0604020202020204" pitchFamily="34" charset="0"/>
                          <a:cs typeface="Arial" panose="020B0604020202020204" pitchFamily="34" charset="0"/>
                        </a:rPr>
                        <a:t>Number</a:t>
                      </a:r>
                      <a:endParaRPr lang="en-US" sz="1800" dirty="0">
                        <a:latin typeface="Arial" panose="020B0604020202020204" pitchFamily="34" charset="0"/>
                        <a:cs typeface="Arial" panose="020B0604020202020204" pitchFamily="34" charset="0"/>
                      </a:endParaRPr>
                    </a:p>
                  </a:txBody>
                  <a:tcPr marL="151949" marR="151949" anchor="b"/>
                </a:tc>
                <a:tc>
                  <a:txBody>
                    <a:bodyPr/>
                    <a:lstStyle/>
                    <a:p>
                      <a:pPr algn="r"/>
                      <a:r>
                        <a:rPr lang="en-US" dirty="0" smtClean="0">
                          <a:latin typeface="Arial" panose="020B0604020202020204" pitchFamily="34" charset="0"/>
                          <a:cs typeface="Arial" panose="020B0604020202020204" pitchFamily="34" charset="0"/>
                        </a:rPr>
                        <a:t>1,139,675</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1,867,308</a:t>
                      </a:r>
                      <a:endParaRPr lang="en-US" dirty="0">
                        <a:latin typeface="Arial" panose="020B0604020202020204" pitchFamily="34" charset="0"/>
                        <a:cs typeface="Arial" panose="020B0604020202020204" pitchFamily="34" charset="0"/>
                      </a:endParaRPr>
                    </a:p>
                  </a:txBody>
                  <a:tcPr anchor="b"/>
                </a:tc>
              </a:tr>
              <a:tr h="370840">
                <a:tc>
                  <a:txBody>
                    <a:bodyPr/>
                    <a:lstStyle/>
                    <a:p>
                      <a:pPr algn="l"/>
                      <a:r>
                        <a:rPr lang="en-US" sz="1800" dirty="0" smtClean="0">
                          <a:latin typeface="Arial" panose="020B0604020202020204" pitchFamily="34" charset="0"/>
                          <a:cs typeface="Arial" panose="020B0604020202020204" pitchFamily="34" charset="0"/>
                        </a:rPr>
                        <a:t>Average f</a:t>
                      </a:r>
                      <a:r>
                        <a:rPr lang="en-US" sz="1800" baseline="0" dirty="0" smtClean="0">
                          <a:latin typeface="Arial" panose="020B0604020202020204" pitchFamily="34" charset="0"/>
                          <a:cs typeface="Arial" panose="020B0604020202020204" pitchFamily="34" charset="0"/>
                        </a:rPr>
                        <a:t>arm size (acres)</a:t>
                      </a:r>
                      <a:endParaRPr lang="en-US" sz="1800" dirty="0">
                        <a:latin typeface="Arial" panose="020B0604020202020204" pitchFamily="34" charset="0"/>
                        <a:cs typeface="Arial" panose="020B0604020202020204" pitchFamily="34" charset="0"/>
                      </a:endParaRPr>
                    </a:p>
                  </a:txBody>
                  <a:tcPr marL="151949" marR="151949" anchor="b"/>
                </a:tc>
                <a:tc>
                  <a:txBody>
                    <a:bodyPr/>
                    <a:lstStyle/>
                    <a:p>
                      <a:pPr algn="r"/>
                      <a:r>
                        <a:rPr lang="en-US" dirty="0" smtClean="0">
                          <a:latin typeface="Arial" panose="020B0604020202020204" pitchFamily="34" charset="0"/>
                          <a:cs typeface="Arial" panose="020B0604020202020204" pitchFamily="34" charset="0"/>
                        </a:rPr>
                        <a:t>340</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463</a:t>
                      </a:r>
                      <a:endParaRPr lang="en-US" dirty="0">
                        <a:latin typeface="Arial" panose="020B0604020202020204" pitchFamily="34" charset="0"/>
                        <a:cs typeface="Arial" panose="020B0604020202020204" pitchFamily="34" charset="0"/>
                      </a:endParaRPr>
                    </a:p>
                  </a:txBody>
                  <a:tcPr anchor="b"/>
                </a:tc>
              </a:tr>
              <a:tr h="370840">
                <a:tc>
                  <a:txBody>
                    <a:bodyPr/>
                    <a:lstStyle/>
                    <a:p>
                      <a:pPr algn="l"/>
                      <a:endParaRPr lang="en-US" sz="1800" dirty="0" smtClean="0">
                        <a:latin typeface="Arial" panose="020B0604020202020204" pitchFamily="34" charset="0"/>
                        <a:cs typeface="Arial" panose="020B0604020202020204" pitchFamily="34" charset="0"/>
                      </a:endParaRPr>
                    </a:p>
                    <a:p>
                      <a:pPr algn="l"/>
                      <a:r>
                        <a:rPr lang="en-US" sz="1800" dirty="0" smtClean="0">
                          <a:latin typeface="Arial" panose="020B0604020202020204" pitchFamily="34" charset="0"/>
                          <a:cs typeface="Arial" panose="020B0604020202020204" pitchFamily="34" charset="0"/>
                        </a:rPr>
                        <a:t>Average</a:t>
                      </a:r>
                      <a:r>
                        <a:rPr lang="en-US" sz="1800" baseline="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TVP </a:t>
                      </a:r>
                      <a:endParaRPr lang="en-US" sz="1800" dirty="0">
                        <a:latin typeface="Arial" panose="020B0604020202020204" pitchFamily="34" charset="0"/>
                        <a:cs typeface="Arial" panose="020B0604020202020204" pitchFamily="34" charset="0"/>
                      </a:endParaRPr>
                    </a:p>
                  </a:txBody>
                  <a:tcPr marL="151949" marR="151949" anchor="b"/>
                </a:tc>
                <a:tc>
                  <a:txBody>
                    <a:bodyPr/>
                    <a:lstStyle/>
                    <a:p>
                      <a:pPr algn="r"/>
                      <a:r>
                        <a:rPr lang="en-US" dirty="0" smtClean="0">
                          <a:latin typeface="Arial" panose="020B0604020202020204" pitchFamily="34" charset="0"/>
                          <a:cs typeface="Arial" panose="020B0604020202020204" pitchFamily="34" charset="0"/>
                        </a:rPr>
                        <a:t>$129,792</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$204,513</a:t>
                      </a:r>
                      <a:endParaRPr lang="en-US" dirty="0">
                        <a:latin typeface="Arial" panose="020B0604020202020204" pitchFamily="34" charset="0"/>
                        <a:cs typeface="Arial" panose="020B0604020202020204" pitchFamily="34" charset="0"/>
                      </a:endParaRPr>
                    </a:p>
                  </a:txBody>
                  <a:tcPr anchor="b"/>
                </a:tc>
              </a:tr>
            </a:tbl>
          </a:graphicData>
        </a:graphic>
      </p:graphicFrame>
      <p:sp>
        <p:nvSpPr>
          <p:cNvPr id="2" name="Slide Number Placeholder 1"/>
          <p:cNvSpPr>
            <a:spLocks noGrp="1"/>
          </p:cNvSpPr>
          <p:nvPr>
            <p:ph type="sldNum" sz="quarter" idx="10"/>
          </p:nvPr>
        </p:nvSpPr>
        <p:spPr/>
        <p:txBody>
          <a:bodyPr/>
          <a:lstStyle/>
          <a:p>
            <a:fld id="{DD95F43D-C05A-43B1-8627-AAB33B48D7D0}" type="slidenum">
              <a:rPr lang="en-US" smtClean="0"/>
              <a:pPr/>
              <a:t>7</a:t>
            </a:fld>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540" t="17853" r="4307" b="4874"/>
          <a:stretch/>
        </p:blipFill>
        <p:spPr>
          <a:xfrm>
            <a:off x="217129" y="1426891"/>
            <a:ext cx="7049945" cy="4618104"/>
          </a:xfrm>
          <a:prstGeom prst="rect">
            <a:avLst/>
          </a:prstGeom>
        </p:spPr>
      </p:pic>
      <p:sp>
        <p:nvSpPr>
          <p:cNvPr id="9" name="TextBox 8"/>
          <p:cNvSpPr txBox="1"/>
          <p:nvPr/>
        </p:nvSpPr>
        <p:spPr>
          <a:xfrm>
            <a:off x="3988904" y="5314122"/>
            <a:ext cx="1126435" cy="730873"/>
          </a:xfrm>
          <a:prstGeom prst="rect">
            <a:avLst/>
          </a:prstGeom>
          <a:solidFill>
            <a:schemeClr val="bg1"/>
          </a:solidFill>
        </p:spPr>
        <p:txBody>
          <a:bodyPr wrap="square" rtlCol="0">
            <a:spAutoFit/>
          </a:bodyPr>
          <a:lstStyle/>
          <a:p>
            <a:endParaRPr lang="en-US" dirty="0"/>
          </a:p>
        </p:txBody>
      </p:sp>
      <p:sp>
        <p:nvSpPr>
          <p:cNvPr id="10" name="TextBox 9"/>
          <p:cNvSpPr txBox="1"/>
          <p:nvPr/>
        </p:nvSpPr>
        <p:spPr>
          <a:xfrm>
            <a:off x="3429801" y="5489105"/>
            <a:ext cx="2071114" cy="369332"/>
          </a:xfrm>
          <a:prstGeom prst="rect">
            <a:avLst/>
          </a:prstGeom>
          <a:solidFill>
            <a:schemeClr val="bg1"/>
          </a:solidFill>
        </p:spPr>
        <p:txBody>
          <a:bodyPr wrap="square" rtlCol="0">
            <a:spAutoFit/>
          </a:bodyPr>
          <a:lstStyle/>
          <a:p>
            <a:r>
              <a:rPr lang="en-US" b="1" dirty="0" smtClean="0">
                <a:latin typeface="Arial" panose="020B0604020202020204" pitchFamily="34" charset="0"/>
                <a:cs typeface="Arial" panose="020B0604020202020204" pitchFamily="34" charset="0"/>
              </a:rPr>
              <a:t>U.S. = 36%</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57930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smtClean="0"/>
              <a:t>Demographic Characteristics of Producers by Ethnicity and Race, 2017</a:t>
            </a:r>
            <a:endParaRPr lang="en-US" sz="28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7516213"/>
              </p:ext>
            </p:extLst>
          </p:nvPr>
        </p:nvGraphicFramePr>
        <p:xfrm>
          <a:off x="838196" y="925504"/>
          <a:ext cx="10079739" cy="4981520"/>
        </p:xfrm>
        <a:graphic>
          <a:graphicData uri="http://schemas.openxmlformats.org/drawingml/2006/table">
            <a:tbl>
              <a:tblPr firstRow="1" bandRow="1">
                <a:tableStyleId>{5C22544A-7EE6-4342-B048-85BDC9FD1C3A}</a:tableStyleId>
              </a:tblPr>
              <a:tblGrid>
                <a:gridCol w="2291415"/>
                <a:gridCol w="1298054"/>
                <a:gridCol w="1298054"/>
                <a:gridCol w="1298054"/>
                <a:gridCol w="1298054"/>
                <a:gridCol w="1298054"/>
                <a:gridCol w="1298054"/>
              </a:tblGrid>
              <a:tr h="360744">
                <a:tc gridSpan="7">
                  <a:txBody>
                    <a:bodyPr/>
                    <a:lstStyle/>
                    <a:p>
                      <a:r>
                        <a:rPr lang="en-US" sz="1800" dirty="0" smtClean="0">
                          <a:latin typeface="Arial" panose="020B0604020202020204" pitchFamily="34" charset="0"/>
                          <a:cs typeface="Arial" panose="020B0604020202020204" pitchFamily="34" charset="0"/>
                        </a:rPr>
                        <a:t>Producers</a:t>
                      </a:r>
                      <a:endParaRPr lang="en-US" sz="1800" dirty="0">
                        <a:latin typeface="Arial" panose="020B0604020202020204" pitchFamily="34" charset="0"/>
                        <a:cs typeface="Arial" panose="020B0604020202020204" pitchFamily="34" charset="0"/>
                      </a:endParaRPr>
                    </a:p>
                  </a:txBody>
                  <a:tcPr/>
                </a:tc>
                <a:tc hMerge="1">
                  <a:txBody>
                    <a:bodyPr/>
                    <a:lstStyle/>
                    <a:p>
                      <a:endParaRPr lang="en-US"/>
                    </a:p>
                  </a:txBody>
                  <a:tcPr/>
                </a:tc>
                <a:tc hMerge="1">
                  <a:txBody>
                    <a:bodyPr/>
                    <a:lstStyle/>
                    <a:p>
                      <a:pPr algn="ctr"/>
                      <a:endParaRPr lang="en-US" dirty="0">
                        <a:latin typeface="Arial" panose="020B0604020202020204" pitchFamily="34" charset="0"/>
                        <a:cs typeface="Arial" panose="020B0604020202020204" pitchFamily="34" charset="0"/>
                      </a:endParaRPr>
                    </a:p>
                  </a:txBody>
                  <a:tcPr/>
                </a:tc>
                <a:tc hMerge="1">
                  <a:txBody>
                    <a:bodyPr/>
                    <a:lstStyle/>
                    <a:p>
                      <a:pPr algn="ctr"/>
                      <a:endParaRPr lang="en-US" dirty="0">
                        <a:latin typeface="Arial" panose="020B0604020202020204" pitchFamily="34" charset="0"/>
                        <a:cs typeface="Arial" panose="020B0604020202020204" pitchFamily="34" charset="0"/>
                      </a:endParaRPr>
                    </a:p>
                  </a:txBody>
                  <a:tcPr/>
                </a:tc>
                <a:tc hMerge="1">
                  <a:txBody>
                    <a:bodyPr/>
                    <a:lstStyle/>
                    <a:p>
                      <a:pPr algn="ctr"/>
                      <a:endParaRPr lang="en-US" dirty="0">
                        <a:latin typeface="Arial" panose="020B0604020202020204" pitchFamily="34" charset="0"/>
                        <a:cs typeface="Arial" panose="020B0604020202020204" pitchFamily="34" charset="0"/>
                      </a:endParaRPr>
                    </a:p>
                  </a:txBody>
                  <a:tcPr/>
                </a:tc>
                <a:tc hMerge="1">
                  <a:txBody>
                    <a:bodyPr/>
                    <a:lstStyle/>
                    <a:p>
                      <a:pPr algn="ctr"/>
                      <a:endParaRPr lang="en-US" dirty="0">
                        <a:latin typeface="Arial" panose="020B0604020202020204" pitchFamily="34" charset="0"/>
                        <a:cs typeface="Arial" panose="020B0604020202020204" pitchFamily="34" charset="0"/>
                      </a:endParaRPr>
                    </a:p>
                  </a:txBody>
                  <a:tcPr/>
                </a:tc>
                <a:tc hMerge="1">
                  <a:txBody>
                    <a:bodyPr/>
                    <a:lstStyle/>
                    <a:p>
                      <a:pPr algn="ctr"/>
                      <a:endParaRPr lang="en-US" dirty="0">
                        <a:latin typeface="Arial" panose="020B0604020202020204" pitchFamily="34" charset="0"/>
                        <a:cs typeface="Arial" panose="020B0604020202020204" pitchFamily="34" charset="0"/>
                      </a:endParaRPr>
                    </a:p>
                  </a:txBody>
                  <a:tcPr/>
                </a:tc>
              </a:tr>
              <a:tr h="1172417">
                <a:tc>
                  <a:txBody>
                    <a:bodyPr/>
                    <a:lstStyle/>
                    <a:p>
                      <a:endParaRPr lang="en-US" sz="1800"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All Producers</a:t>
                      </a:r>
                      <a:endParaRPr lang="en-US" dirty="0">
                        <a:latin typeface="Arial" panose="020B0604020202020204" pitchFamily="34" charset="0"/>
                        <a:cs typeface="Arial" panose="020B0604020202020204" pitchFamily="34" charset="0"/>
                      </a:endParaRPr>
                    </a:p>
                  </a:txBody>
                  <a:tcPr anchor="b"/>
                </a:tc>
                <a:tc>
                  <a:txBody>
                    <a:bodyPr/>
                    <a:lstStyle/>
                    <a:p>
                      <a:pPr algn="ctr"/>
                      <a:r>
                        <a:rPr lang="en-US" dirty="0" smtClean="0">
                          <a:latin typeface="Arial" panose="020B0604020202020204" pitchFamily="34" charset="0"/>
                          <a:cs typeface="Arial" panose="020B0604020202020204" pitchFamily="34" charset="0"/>
                        </a:rPr>
                        <a:t>Hispanic</a:t>
                      </a:r>
                      <a:endParaRPr lang="en-US" dirty="0">
                        <a:latin typeface="Arial" panose="020B0604020202020204" pitchFamily="34" charset="0"/>
                        <a:cs typeface="Arial" panose="020B0604020202020204" pitchFamily="34" charset="0"/>
                      </a:endParaRPr>
                    </a:p>
                  </a:txBody>
                  <a:tcPr anchor="b"/>
                </a:tc>
                <a:tc>
                  <a:txBody>
                    <a:bodyPr/>
                    <a:lstStyle/>
                    <a:p>
                      <a:pPr algn="ctr"/>
                      <a:r>
                        <a:rPr lang="en-US" dirty="0" smtClean="0">
                          <a:latin typeface="Arial" panose="020B0604020202020204" pitchFamily="34" charset="0"/>
                          <a:cs typeface="Arial" panose="020B0604020202020204" pitchFamily="34" charset="0"/>
                        </a:rPr>
                        <a:t>American Indian or Alaska</a:t>
                      </a:r>
                      <a:r>
                        <a:rPr lang="en-US" baseline="0" dirty="0" smtClean="0">
                          <a:latin typeface="Arial" panose="020B0604020202020204" pitchFamily="34" charset="0"/>
                          <a:cs typeface="Arial" panose="020B0604020202020204" pitchFamily="34" charset="0"/>
                        </a:rPr>
                        <a:t> Native</a:t>
                      </a:r>
                      <a:endParaRPr lang="en-US" dirty="0">
                        <a:latin typeface="Arial" panose="020B0604020202020204" pitchFamily="34" charset="0"/>
                        <a:cs typeface="Arial" panose="020B0604020202020204" pitchFamily="34" charset="0"/>
                      </a:endParaRPr>
                    </a:p>
                  </a:txBody>
                  <a:tcPr anchor="b"/>
                </a:tc>
                <a:tc>
                  <a:txBody>
                    <a:bodyPr/>
                    <a:lstStyle/>
                    <a:p>
                      <a:pPr algn="ctr"/>
                      <a:r>
                        <a:rPr lang="en-US" dirty="0" smtClean="0">
                          <a:latin typeface="Arial" panose="020B0604020202020204" pitchFamily="34" charset="0"/>
                          <a:cs typeface="Arial" panose="020B0604020202020204" pitchFamily="34" charset="0"/>
                        </a:rPr>
                        <a:t>Asian</a:t>
                      </a:r>
                      <a:endParaRPr lang="en-US" dirty="0">
                        <a:latin typeface="Arial" panose="020B0604020202020204" pitchFamily="34" charset="0"/>
                        <a:cs typeface="Arial" panose="020B0604020202020204" pitchFamily="34" charset="0"/>
                      </a:endParaRPr>
                    </a:p>
                  </a:txBody>
                  <a:tcPr anchor="b"/>
                </a:tc>
                <a:tc>
                  <a:txBody>
                    <a:bodyPr/>
                    <a:lstStyle/>
                    <a:p>
                      <a:pPr algn="ctr"/>
                      <a:r>
                        <a:rPr lang="en-US" dirty="0" smtClean="0">
                          <a:latin typeface="Arial" panose="020B0604020202020204" pitchFamily="34" charset="0"/>
                          <a:cs typeface="Arial" panose="020B0604020202020204" pitchFamily="34" charset="0"/>
                        </a:rPr>
                        <a:t>Black</a:t>
                      </a:r>
                      <a:endParaRPr lang="en-US" dirty="0">
                        <a:latin typeface="Arial" panose="020B0604020202020204" pitchFamily="34" charset="0"/>
                        <a:cs typeface="Arial" panose="020B0604020202020204" pitchFamily="34" charset="0"/>
                      </a:endParaRPr>
                    </a:p>
                  </a:txBody>
                  <a:tcPr anchor="b"/>
                </a:tc>
                <a:tc>
                  <a:txBody>
                    <a:bodyPr/>
                    <a:lstStyle/>
                    <a:p>
                      <a:pPr algn="ctr"/>
                      <a:r>
                        <a:rPr lang="en-US" dirty="0" smtClean="0">
                          <a:latin typeface="Arial" panose="020B0604020202020204" pitchFamily="34" charset="0"/>
                          <a:cs typeface="Arial" panose="020B0604020202020204" pitchFamily="34" charset="0"/>
                        </a:rPr>
                        <a:t>Native Hawaiian or Pacific Islander</a:t>
                      </a:r>
                      <a:endParaRPr lang="en-US" dirty="0">
                        <a:latin typeface="Arial" panose="020B0604020202020204" pitchFamily="34" charset="0"/>
                        <a:cs typeface="Arial" panose="020B0604020202020204" pitchFamily="34" charset="0"/>
                      </a:endParaRPr>
                    </a:p>
                  </a:txBody>
                  <a:tcPr anchor="b"/>
                </a:tc>
              </a:tr>
              <a:tr h="631301">
                <a:tc>
                  <a:txBody>
                    <a:bodyPr/>
                    <a:lstStyle/>
                    <a:p>
                      <a:r>
                        <a:rPr lang="en-US" sz="1800" dirty="0" smtClean="0">
                          <a:latin typeface="Arial" panose="020B0604020202020204" pitchFamily="34" charset="0"/>
                          <a:cs typeface="Arial" panose="020B0604020202020204" pitchFamily="34" charset="0"/>
                        </a:rPr>
                        <a:t>Number of producers</a:t>
                      </a:r>
                      <a:endParaRPr lang="en-US" sz="1800"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3,399,834</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112,451</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79,198</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25,310</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48,697</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5,296</a:t>
                      </a:r>
                      <a:endParaRPr lang="en-US" dirty="0">
                        <a:latin typeface="Arial" panose="020B0604020202020204" pitchFamily="34" charset="0"/>
                        <a:cs typeface="Arial" panose="020B0604020202020204" pitchFamily="34" charset="0"/>
                      </a:endParaRPr>
                    </a:p>
                  </a:txBody>
                  <a:tcPr anchor="b"/>
                </a:tc>
              </a:tr>
              <a:tr h="365754">
                <a:tc>
                  <a:txBody>
                    <a:bodyPr/>
                    <a:lstStyle/>
                    <a:p>
                      <a:endParaRPr lang="en-US" sz="1800" dirty="0">
                        <a:latin typeface="Arial" panose="020B0604020202020204" pitchFamily="34" charset="0"/>
                        <a:cs typeface="Arial" panose="020B0604020202020204" pitchFamily="34" charset="0"/>
                      </a:endParaRPr>
                    </a:p>
                  </a:txBody>
                  <a:tcPr anchor="b"/>
                </a:tc>
                <a:tc>
                  <a:txBody>
                    <a:bodyPr/>
                    <a:lstStyle/>
                    <a:p>
                      <a:pPr algn="r"/>
                      <a:endParaRPr lang="en-US" dirty="0">
                        <a:latin typeface="Arial" panose="020B0604020202020204" pitchFamily="34" charset="0"/>
                        <a:cs typeface="Arial" panose="020B0604020202020204" pitchFamily="34" charset="0"/>
                      </a:endParaRPr>
                    </a:p>
                  </a:txBody>
                  <a:tcPr anchor="b"/>
                </a:tc>
                <a:tc>
                  <a:txBody>
                    <a:bodyPr/>
                    <a:lstStyle/>
                    <a:p>
                      <a:pPr algn="r"/>
                      <a:endParaRPr lang="en-US" dirty="0">
                        <a:latin typeface="Arial" panose="020B0604020202020204" pitchFamily="34" charset="0"/>
                        <a:cs typeface="Arial" panose="020B0604020202020204" pitchFamily="34" charset="0"/>
                      </a:endParaRPr>
                    </a:p>
                  </a:txBody>
                  <a:tcPr anchor="b"/>
                </a:tc>
                <a:tc>
                  <a:txBody>
                    <a:bodyPr/>
                    <a:lstStyle/>
                    <a:p>
                      <a:pPr algn="r"/>
                      <a:endParaRPr lang="en-US" dirty="0">
                        <a:latin typeface="Arial" panose="020B0604020202020204" pitchFamily="34" charset="0"/>
                        <a:cs typeface="Arial" panose="020B0604020202020204" pitchFamily="34" charset="0"/>
                      </a:endParaRPr>
                    </a:p>
                  </a:txBody>
                  <a:tcPr anchor="b"/>
                </a:tc>
                <a:tc>
                  <a:txBody>
                    <a:bodyPr/>
                    <a:lstStyle/>
                    <a:p>
                      <a:pPr algn="r"/>
                      <a:endParaRPr lang="en-US" dirty="0">
                        <a:latin typeface="Arial" panose="020B0604020202020204" pitchFamily="34" charset="0"/>
                        <a:cs typeface="Arial" panose="020B0604020202020204" pitchFamily="34" charset="0"/>
                      </a:endParaRPr>
                    </a:p>
                  </a:txBody>
                  <a:tcPr anchor="b"/>
                </a:tc>
                <a:tc>
                  <a:txBody>
                    <a:bodyPr/>
                    <a:lstStyle/>
                    <a:p>
                      <a:pPr algn="r"/>
                      <a:endParaRPr lang="en-US" dirty="0">
                        <a:latin typeface="Arial" panose="020B0604020202020204" pitchFamily="34" charset="0"/>
                        <a:cs typeface="Arial" panose="020B0604020202020204" pitchFamily="34" charset="0"/>
                      </a:endParaRPr>
                    </a:p>
                  </a:txBody>
                  <a:tcPr anchor="b"/>
                </a:tc>
                <a:tc>
                  <a:txBody>
                    <a:bodyPr/>
                    <a:lstStyle/>
                    <a:p>
                      <a:pPr algn="r"/>
                      <a:endParaRPr lang="en-US" dirty="0">
                        <a:latin typeface="Arial" panose="020B0604020202020204" pitchFamily="34" charset="0"/>
                        <a:cs typeface="Arial" panose="020B0604020202020204" pitchFamily="34" charset="0"/>
                      </a:endParaRPr>
                    </a:p>
                  </a:txBody>
                  <a:tcPr anchor="b"/>
                </a:tc>
              </a:tr>
              <a:tr h="365754">
                <a:tc>
                  <a:txBody>
                    <a:bodyPr/>
                    <a:lstStyle/>
                    <a:p>
                      <a:r>
                        <a:rPr lang="en-US" sz="1800" dirty="0" smtClean="0">
                          <a:latin typeface="Arial" panose="020B0604020202020204" pitchFamily="34" charset="0"/>
                          <a:cs typeface="Arial" panose="020B0604020202020204" pitchFamily="34" charset="0"/>
                        </a:rPr>
                        <a:t>Average</a:t>
                      </a:r>
                      <a:r>
                        <a:rPr lang="en-US" sz="1800" baseline="0" dirty="0" smtClean="0">
                          <a:latin typeface="Arial" panose="020B0604020202020204" pitchFamily="34" charset="0"/>
                          <a:cs typeface="Arial" panose="020B0604020202020204" pitchFamily="34" charset="0"/>
                        </a:rPr>
                        <a:t> age</a:t>
                      </a:r>
                      <a:endParaRPr lang="en-US" sz="1800"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57.5</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55.0</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56.6</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54.9</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60.8</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54.9</a:t>
                      </a:r>
                      <a:endParaRPr lang="en-US" dirty="0">
                        <a:latin typeface="Arial" panose="020B0604020202020204" pitchFamily="34" charset="0"/>
                        <a:cs typeface="Arial" panose="020B0604020202020204" pitchFamily="34" charset="0"/>
                      </a:endParaRPr>
                    </a:p>
                  </a:txBody>
                  <a:tcPr anchor="b"/>
                </a:tc>
              </a:tr>
              <a:tr h="631301">
                <a:tc>
                  <a:txBody>
                    <a:bodyPr/>
                    <a:lstStyle/>
                    <a:p>
                      <a:r>
                        <a:rPr lang="en-US" sz="1800" dirty="0" smtClean="0">
                          <a:latin typeface="Arial" panose="020B0604020202020204" pitchFamily="34" charset="0"/>
                          <a:cs typeface="Arial" panose="020B0604020202020204" pitchFamily="34" charset="0"/>
                        </a:rPr>
                        <a:t>% less than 35 years</a:t>
                      </a:r>
                      <a:endParaRPr lang="en-US" sz="1800"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8</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9</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10</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9</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6</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11</a:t>
                      </a:r>
                      <a:endParaRPr lang="en-US" dirty="0">
                        <a:latin typeface="Arial" panose="020B0604020202020204" pitchFamily="34" charset="0"/>
                        <a:cs typeface="Arial" panose="020B0604020202020204" pitchFamily="34" charset="0"/>
                      </a:endParaRPr>
                    </a:p>
                  </a:txBody>
                  <a:tcPr anchor="b"/>
                </a:tc>
              </a:tr>
              <a:tr h="365754">
                <a:tc>
                  <a:txBody>
                    <a:bodyPr/>
                    <a:lstStyle/>
                    <a:p>
                      <a:endParaRPr lang="en-US" sz="1800" dirty="0">
                        <a:latin typeface="Arial" panose="020B0604020202020204" pitchFamily="34" charset="0"/>
                        <a:cs typeface="Arial" panose="020B0604020202020204" pitchFamily="34" charset="0"/>
                      </a:endParaRPr>
                    </a:p>
                  </a:txBody>
                  <a:tcPr anchor="b"/>
                </a:tc>
                <a:tc>
                  <a:txBody>
                    <a:bodyPr/>
                    <a:lstStyle/>
                    <a:p>
                      <a:pPr algn="r"/>
                      <a:endParaRPr lang="en-US" dirty="0">
                        <a:latin typeface="Arial" panose="020B0604020202020204" pitchFamily="34" charset="0"/>
                        <a:cs typeface="Arial" panose="020B0604020202020204" pitchFamily="34" charset="0"/>
                      </a:endParaRPr>
                    </a:p>
                  </a:txBody>
                  <a:tcPr anchor="b"/>
                </a:tc>
                <a:tc>
                  <a:txBody>
                    <a:bodyPr/>
                    <a:lstStyle/>
                    <a:p>
                      <a:pPr algn="r"/>
                      <a:endParaRPr lang="en-US" dirty="0">
                        <a:latin typeface="Arial" panose="020B0604020202020204" pitchFamily="34" charset="0"/>
                        <a:cs typeface="Arial" panose="020B0604020202020204" pitchFamily="34" charset="0"/>
                      </a:endParaRPr>
                    </a:p>
                  </a:txBody>
                  <a:tcPr anchor="b"/>
                </a:tc>
                <a:tc>
                  <a:txBody>
                    <a:bodyPr/>
                    <a:lstStyle/>
                    <a:p>
                      <a:pPr algn="r"/>
                      <a:endParaRPr lang="en-US" dirty="0">
                        <a:latin typeface="Arial" panose="020B0604020202020204" pitchFamily="34" charset="0"/>
                        <a:cs typeface="Arial" panose="020B0604020202020204" pitchFamily="34" charset="0"/>
                      </a:endParaRPr>
                    </a:p>
                  </a:txBody>
                  <a:tcPr anchor="b"/>
                </a:tc>
                <a:tc>
                  <a:txBody>
                    <a:bodyPr/>
                    <a:lstStyle/>
                    <a:p>
                      <a:pPr algn="r"/>
                      <a:endParaRPr lang="en-US" dirty="0">
                        <a:latin typeface="Arial" panose="020B0604020202020204" pitchFamily="34" charset="0"/>
                        <a:cs typeface="Arial" panose="020B0604020202020204" pitchFamily="34" charset="0"/>
                      </a:endParaRPr>
                    </a:p>
                  </a:txBody>
                  <a:tcPr anchor="b"/>
                </a:tc>
                <a:tc>
                  <a:txBody>
                    <a:bodyPr/>
                    <a:lstStyle/>
                    <a:p>
                      <a:pPr algn="r"/>
                      <a:endParaRPr lang="en-US" dirty="0">
                        <a:latin typeface="Arial" panose="020B0604020202020204" pitchFamily="34" charset="0"/>
                        <a:cs typeface="Arial" panose="020B0604020202020204" pitchFamily="34" charset="0"/>
                      </a:endParaRPr>
                    </a:p>
                  </a:txBody>
                  <a:tcPr anchor="b"/>
                </a:tc>
                <a:tc>
                  <a:txBody>
                    <a:bodyPr/>
                    <a:lstStyle/>
                    <a:p>
                      <a:pPr algn="r"/>
                      <a:endParaRPr lang="en-US" dirty="0">
                        <a:latin typeface="Arial" panose="020B0604020202020204" pitchFamily="34" charset="0"/>
                        <a:cs typeface="Arial" panose="020B0604020202020204" pitchFamily="34" charset="0"/>
                      </a:endParaRPr>
                    </a:p>
                  </a:txBody>
                  <a:tcPr anchor="b"/>
                </a:tc>
              </a:tr>
              <a:tr h="409520">
                <a:tc>
                  <a:txBody>
                    <a:bodyPr/>
                    <a:lstStyle/>
                    <a:p>
                      <a:r>
                        <a:rPr lang="en-US" sz="1800" dirty="0" smtClean="0">
                          <a:latin typeface="Arial" panose="020B0604020202020204" pitchFamily="34" charset="0"/>
                          <a:cs typeface="Arial" panose="020B0604020202020204" pitchFamily="34" charset="0"/>
                        </a:rPr>
                        <a:t>%</a:t>
                      </a:r>
                      <a:r>
                        <a:rPr lang="en-US" sz="1800" baseline="0" dirty="0" smtClean="0">
                          <a:latin typeface="Arial" panose="020B0604020202020204" pitchFamily="34" charset="0"/>
                          <a:cs typeface="Arial" panose="020B0604020202020204" pitchFamily="34" charset="0"/>
                        </a:rPr>
                        <a:t> New/beginning</a:t>
                      </a:r>
                      <a:endParaRPr lang="en-US" sz="1800"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27</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36</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28</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40</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29</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35</a:t>
                      </a:r>
                      <a:endParaRPr lang="en-US" dirty="0">
                        <a:latin typeface="Arial" panose="020B0604020202020204" pitchFamily="34" charset="0"/>
                        <a:cs typeface="Arial" panose="020B0604020202020204" pitchFamily="34" charset="0"/>
                      </a:endParaRPr>
                    </a:p>
                  </a:txBody>
                  <a:tcPr anchor="b"/>
                </a:tc>
              </a:tr>
              <a:tr h="631301">
                <a:tc>
                  <a:txBody>
                    <a:bodyPr/>
                    <a:lstStyle/>
                    <a:p>
                      <a:r>
                        <a:rPr lang="en-US" sz="1800" dirty="0" smtClean="0">
                          <a:latin typeface="Arial" panose="020B0604020202020204" pitchFamily="34" charset="0"/>
                          <a:cs typeface="Arial" panose="020B0604020202020204" pitchFamily="34" charset="0"/>
                        </a:rPr>
                        <a:t>% Primary occupation farming</a:t>
                      </a:r>
                      <a:endParaRPr lang="en-US" sz="1800"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42</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40</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47</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48</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44</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39</a:t>
                      </a:r>
                      <a:endParaRPr lang="en-US" dirty="0">
                        <a:latin typeface="Arial" panose="020B0604020202020204" pitchFamily="34" charset="0"/>
                        <a:cs typeface="Arial" panose="020B0604020202020204" pitchFamily="34" charset="0"/>
                      </a:endParaRPr>
                    </a:p>
                  </a:txBody>
                  <a:tcPr anchor="b"/>
                </a:tc>
              </a:tr>
            </a:tbl>
          </a:graphicData>
        </a:graphic>
      </p:graphicFrame>
      <p:sp>
        <p:nvSpPr>
          <p:cNvPr id="2" name="Slide Number Placeholder 1"/>
          <p:cNvSpPr>
            <a:spLocks noGrp="1"/>
          </p:cNvSpPr>
          <p:nvPr>
            <p:ph type="sldNum" sz="quarter" idx="4"/>
          </p:nvPr>
        </p:nvSpPr>
        <p:spPr/>
        <p:txBody>
          <a:bodyPr/>
          <a:lstStyle/>
          <a:p>
            <a:fld id="{DD95F43D-C05A-43B1-8627-AAB33B48D7D0}" type="slidenum">
              <a:rPr lang="en-US" smtClean="0"/>
              <a:pPr/>
              <a:t>8</a:t>
            </a:fld>
            <a:endParaRPr lang="en-US" dirty="0"/>
          </a:p>
        </p:txBody>
      </p:sp>
    </p:spTree>
    <p:extLst>
      <p:ext uri="{BB962C8B-B14F-4D97-AF65-F5344CB8AC3E}">
        <p14:creationId xmlns:p14="http://schemas.microsoft.com/office/powerpoint/2010/main" val="13151790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Arial Narrow" panose="020B0606020202030204" pitchFamily="34" charset="0"/>
              </a:rPr>
              <a:t>Farm Characteristics by Ethnicity and Race, 2017</a:t>
            </a:r>
            <a:endParaRPr lang="en-US" dirty="0">
              <a:latin typeface="Arial Narrow" panose="020B0606020202030204" pitchFamily="34" charset="0"/>
            </a:endParaRPr>
          </a:p>
        </p:txBody>
      </p:sp>
      <p:sp>
        <p:nvSpPr>
          <p:cNvPr id="2" name="Slide Number Placeholder 1"/>
          <p:cNvSpPr>
            <a:spLocks noGrp="1"/>
          </p:cNvSpPr>
          <p:nvPr>
            <p:ph type="sldNum" sz="quarter" idx="4"/>
          </p:nvPr>
        </p:nvSpPr>
        <p:spPr/>
        <p:txBody>
          <a:bodyPr/>
          <a:lstStyle/>
          <a:p>
            <a:fld id="{DD95F43D-C05A-43B1-8627-AAB33B48D7D0}" type="slidenum">
              <a:rPr lang="en-US" smtClean="0"/>
              <a:pPr/>
              <a:t>9</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915705070"/>
              </p:ext>
            </p:extLst>
          </p:nvPr>
        </p:nvGraphicFramePr>
        <p:xfrm>
          <a:off x="490721" y="987553"/>
          <a:ext cx="11268463" cy="5295947"/>
        </p:xfrm>
        <a:graphic>
          <a:graphicData uri="http://schemas.openxmlformats.org/drawingml/2006/table">
            <a:tbl>
              <a:tblPr firstRow="1" bandRow="1">
                <a:tableStyleId>{5C22544A-7EE6-4342-B048-85BDC9FD1C3A}</a:tableStyleId>
              </a:tblPr>
              <a:tblGrid>
                <a:gridCol w="2547649"/>
                <a:gridCol w="1453469"/>
                <a:gridCol w="1453469"/>
                <a:gridCol w="1453469"/>
                <a:gridCol w="1453469"/>
                <a:gridCol w="1453469"/>
                <a:gridCol w="1453469"/>
              </a:tblGrid>
              <a:tr h="378666">
                <a:tc gridSpan="7">
                  <a:txBody>
                    <a:bodyPr/>
                    <a:lstStyle/>
                    <a:p>
                      <a:r>
                        <a:rPr lang="en-US" dirty="0" smtClean="0">
                          <a:latin typeface="Arial" panose="020B0604020202020204" pitchFamily="34" charset="0"/>
                          <a:cs typeface="Arial" panose="020B0604020202020204" pitchFamily="34" charset="0"/>
                        </a:rPr>
                        <a:t>Farms</a:t>
                      </a:r>
                      <a:endParaRPr lang="en-US" dirty="0">
                        <a:latin typeface="Arial" panose="020B0604020202020204" pitchFamily="34" charset="0"/>
                        <a:cs typeface="Arial" panose="020B0604020202020204" pitchFamily="34" charset="0"/>
                      </a:endParaRPr>
                    </a:p>
                  </a:txBody>
                  <a:tcPr anchor="b"/>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1046181">
                <a:tc>
                  <a:txBody>
                    <a:bodyPr/>
                    <a:lstStyle/>
                    <a:p>
                      <a:endParaRPr lang="en-US" sz="1800"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All farms</a:t>
                      </a:r>
                      <a:endParaRPr lang="en-US" dirty="0">
                        <a:latin typeface="Arial" panose="020B0604020202020204" pitchFamily="34" charset="0"/>
                        <a:cs typeface="Arial" panose="020B0604020202020204" pitchFamily="34" charset="0"/>
                      </a:endParaRPr>
                    </a:p>
                  </a:txBody>
                  <a:tcPr anchor="b"/>
                </a:tc>
                <a:tc>
                  <a:txBody>
                    <a:bodyPr/>
                    <a:lstStyle/>
                    <a:p>
                      <a:pPr algn="ctr"/>
                      <a:r>
                        <a:rPr lang="en-US" dirty="0" smtClean="0">
                          <a:latin typeface="Arial" panose="020B0604020202020204" pitchFamily="34" charset="0"/>
                          <a:cs typeface="Arial" panose="020B0604020202020204" pitchFamily="34" charset="0"/>
                        </a:rPr>
                        <a:t>Hispanic</a:t>
                      </a:r>
                      <a:endParaRPr lang="en-US" dirty="0">
                        <a:latin typeface="Arial" panose="020B0604020202020204" pitchFamily="34" charset="0"/>
                        <a:cs typeface="Arial" panose="020B0604020202020204" pitchFamily="34" charset="0"/>
                      </a:endParaRPr>
                    </a:p>
                  </a:txBody>
                  <a:tcPr anchor="b"/>
                </a:tc>
                <a:tc>
                  <a:txBody>
                    <a:bodyPr/>
                    <a:lstStyle/>
                    <a:p>
                      <a:pPr algn="ctr"/>
                      <a:r>
                        <a:rPr lang="en-US" dirty="0" smtClean="0">
                          <a:latin typeface="Arial" panose="020B0604020202020204" pitchFamily="34" charset="0"/>
                          <a:cs typeface="Arial" panose="020B0604020202020204" pitchFamily="34" charset="0"/>
                        </a:rPr>
                        <a:t>American Indian or Alaska</a:t>
                      </a:r>
                      <a:r>
                        <a:rPr lang="en-US" baseline="0" dirty="0" smtClean="0">
                          <a:latin typeface="Arial" panose="020B0604020202020204" pitchFamily="34" charset="0"/>
                          <a:cs typeface="Arial" panose="020B0604020202020204" pitchFamily="34" charset="0"/>
                        </a:rPr>
                        <a:t> Native</a:t>
                      </a:r>
                      <a:endParaRPr lang="en-US" dirty="0">
                        <a:latin typeface="Arial" panose="020B0604020202020204" pitchFamily="34" charset="0"/>
                        <a:cs typeface="Arial" panose="020B0604020202020204" pitchFamily="34" charset="0"/>
                      </a:endParaRPr>
                    </a:p>
                  </a:txBody>
                  <a:tcPr anchor="b"/>
                </a:tc>
                <a:tc>
                  <a:txBody>
                    <a:bodyPr/>
                    <a:lstStyle/>
                    <a:p>
                      <a:pPr algn="ctr"/>
                      <a:r>
                        <a:rPr lang="en-US" dirty="0" smtClean="0">
                          <a:latin typeface="Arial" panose="020B0604020202020204" pitchFamily="34" charset="0"/>
                          <a:cs typeface="Arial" panose="020B0604020202020204" pitchFamily="34" charset="0"/>
                        </a:rPr>
                        <a:t>Asian</a:t>
                      </a:r>
                      <a:endParaRPr lang="en-US" dirty="0">
                        <a:latin typeface="Arial" panose="020B0604020202020204" pitchFamily="34" charset="0"/>
                        <a:cs typeface="Arial" panose="020B0604020202020204" pitchFamily="34" charset="0"/>
                      </a:endParaRPr>
                    </a:p>
                  </a:txBody>
                  <a:tcPr anchor="b"/>
                </a:tc>
                <a:tc>
                  <a:txBody>
                    <a:bodyPr/>
                    <a:lstStyle/>
                    <a:p>
                      <a:pPr algn="ctr"/>
                      <a:r>
                        <a:rPr lang="en-US" dirty="0" smtClean="0">
                          <a:latin typeface="Arial" panose="020B0604020202020204" pitchFamily="34" charset="0"/>
                          <a:cs typeface="Arial" panose="020B0604020202020204" pitchFamily="34" charset="0"/>
                        </a:rPr>
                        <a:t>Black</a:t>
                      </a:r>
                      <a:endParaRPr lang="en-US" dirty="0">
                        <a:latin typeface="Arial" panose="020B0604020202020204" pitchFamily="34" charset="0"/>
                        <a:cs typeface="Arial" panose="020B0604020202020204" pitchFamily="34" charset="0"/>
                      </a:endParaRPr>
                    </a:p>
                  </a:txBody>
                  <a:tcPr anchor="b"/>
                </a:tc>
                <a:tc>
                  <a:txBody>
                    <a:bodyPr/>
                    <a:lstStyle/>
                    <a:p>
                      <a:pPr algn="ctr"/>
                      <a:r>
                        <a:rPr lang="en-US" dirty="0" smtClean="0">
                          <a:latin typeface="Arial" panose="020B0604020202020204" pitchFamily="34" charset="0"/>
                          <a:cs typeface="Arial" panose="020B0604020202020204" pitchFamily="34" charset="0"/>
                        </a:rPr>
                        <a:t>Native Hawaiian or Pacific Islander</a:t>
                      </a:r>
                      <a:endParaRPr lang="en-US" dirty="0">
                        <a:latin typeface="Arial" panose="020B0604020202020204" pitchFamily="34" charset="0"/>
                        <a:cs typeface="Arial" panose="020B0604020202020204" pitchFamily="34" charset="0"/>
                      </a:endParaRPr>
                    </a:p>
                  </a:txBody>
                  <a:tcPr anchor="b"/>
                </a:tc>
              </a:tr>
              <a:tr h="321902">
                <a:tc>
                  <a:txBody>
                    <a:bodyPr/>
                    <a:lstStyle/>
                    <a:p>
                      <a:pPr algn="l"/>
                      <a:r>
                        <a:rPr lang="en-US" sz="1800" dirty="0" smtClean="0">
                          <a:latin typeface="Arial" panose="020B0604020202020204" pitchFamily="34" charset="0"/>
                          <a:cs typeface="Arial" panose="020B0604020202020204" pitchFamily="34" charset="0"/>
                        </a:rPr>
                        <a:t>Number</a:t>
                      </a:r>
                      <a:endParaRPr lang="en-US" sz="1800" dirty="0">
                        <a:latin typeface="Arial" panose="020B0604020202020204" pitchFamily="34" charset="0"/>
                        <a:cs typeface="Arial" panose="020B0604020202020204" pitchFamily="34" charset="0"/>
                      </a:endParaRPr>
                    </a:p>
                  </a:txBody>
                  <a:tcPr marL="151949" marR="151949" anchor="b"/>
                </a:tc>
                <a:tc>
                  <a:txBody>
                    <a:bodyPr/>
                    <a:lstStyle/>
                    <a:p>
                      <a:pPr algn="r"/>
                      <a:r>
                        <a:rPr lang="en-US" dirty="0" smtClean="0">
                          <a:latin typeface="Arial" panose="020B0604020202020204" pitchFamily="34" charset="0"/>
                          <a:cs typeface="Arial" panose="020B0604020202020204" pitchFamily="34" charset="0"/>
                        </a:rPr>
                        <a:t>2,042,220</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86,278</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60,083</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18,338</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35,470</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4,341</a:t>
                      </a:r>
                      <a:endParaRPr lang="en-US" dirty="0">
                        <a:latin typeface="Arial" panose="020B0604020202020204" pitchFamily="34" charset="0"/>
                        <a:cs typeface="Arial" panose="020B0604020202020204" pitchFamily="34" charset="0"/>
                      </a:endParaRPr>
                    </a:p>
                  </a:txBody>
                  <a:tcPr anchor="b"/>
                </a:tc>
              </a:tr>
              <a:tr h="563328">
                <a:tc>
                  <a:txBody>
                    <a:bodyPr/>
                    <a:lstStyle/>
                    <a:p>
                      <a:pPr algn="l"/>
                      <a:r>
                        <a:rPr lang="en-US" sz="1800" dirty="0" smtClean="0">
                          <a:latin typeface="Arial" panose="020B0604020202020204" pitchFamily="34" charset="0"/>
                          <a:cs typeface="Arial" panose="020B0604020202020204" pitchFamily="34" charset="0"/>
                        </a:rPr>
                        <a:t>Average</a:t>
                      </a:r>
                      <a:r>
                        <a:rPr lang="en-US" sz="1800" baseline="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f</a:t>
                      </a:r>
                      <a:r>
                        <a:rPr lang="en-US" sz="1800" baseline="0" dirty="0" smtClean="0">
                          <a:latin typeface="Arial" panose="020B0604020202020204" pitchFamily="34" charset="0"/>
                          <a:cs typeface="Arial" panose="020B0604020202020204" pitchFamily="34" charset="0"/>
                        </a:rPr>
                        <a:t>arm size (acres)</a:t>
                      </a:r>
                      <a:endParaRPr lang="en-US" sz="1800" dirty="0">
                        <a:latin typeface="Arial" panose="020B0604020202020204" pitchFamily="34" charset="0"/>
                        <a:cs typeface="Arial" panose="020B0604020202020204" pitchFamily="34" charset="0"/>
                      </a:endParaRPr>
                    </a:p>
                  </a:txBody>
                  <a:tcPr marL="151949" marR="151949" anchor="b"/>
                </a:tc>
                <a:tc>
                  <a:txBody>
                    <a:bodyPr/>
                    <a:lstStyle/>
                    <a:p>
                      <a:pPr algn="r"/>
                      <a:r>
                        <a:rPr lang="en-US" dirty="0" smtClean="0">
                          <a:latin typeface="Arial" panose="020B0604020202020204" pitchFamily="34" charset="0"/>
                          <a:cs typeface="Arial" panose="020B0604020202020204" pitchFamily="34" charset="0"/>
                        </a:rPr>
                        <a:t>441</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372</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978</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160</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132</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240</a:t>
                      </a:r>
                      <a:endParaRPr lang="en-US" dirty="0">
                        <a:latin typeface="Arial" panose="020B0604020202020204" pitchFamily="34" charset="0"/>
                        <a:cs typeface="Arial" panose="020B0604020202020204" pitchFamily="34" charset="0"/>
                      </a:endParaRPr>
                    </a:p>
                  </a:txBody>
                  <a:tcPr anchor="b"/>
                </a:tc>
              </a:tr>
              <a:tr h="425962">
                <a:tc>
                  <a:txBody>
                    <a:bodyPr/>
                    <a:lstStyle/>
                    <a:p>
                      <a:pPr algn="l"/>
                      <a:endParaRPr lang="en-US" sz="1800" dirty="0">
                        <a:latin typeface="Arial" panose="020B0604020202020204" pitchFamily="34" charset="0"/>
                        <a:cs typeface="Arial" panose="020B0604020202020204" pitchFamily="34" charset="0"/>
                      </a:endParaRPr>
                    </a:p>
                  </a:txBody>
                  <a:tcPr marL="151949" marR="151949" anchor="b"/>
                </a:tc>
                <a:tc>
                  <a:txBody>
                    <a:bodyPr/>
                    <a:lstStyle/>
                    <a:p>
                      <a:pPr algn="r"/>
                      <a:endParaRPr lang="en-US" dirty="0">
                        <a:latin typeface="Arial" panose="020B0604020202020204" pitchFamily="34" charset="0"/>
                        <a:cs typeface="Arial" panose="020B0604020202020204" pitchFamily="34" charset="0"/>
                      </a:endParaRPr>
                    </a:p>
                  </a:txBody>
                  <a:tcPr anchor="b"/>
                </a:tc>
                <a:tc>
                  <a:txBody>
                    <a:bodyPr/>
                    <a:lstStyle/>
                    <a:p>
                      <a:pPr algn="r"/>
                      <a:endParaRPr lang="en-US" dirty="0">
                        <a:latin typeface="Arial" panose="020B0604020202020204" pitchFamily="34" charset="0"/>
                        <a:cs typeface="Arial" panose="020B0604020202020204" pitchFamily="34" charset="0"/>
                      </a:endParaRPr>
                    </a:p>
                  </a:txBody>
                  <a:tcPr anchor="b"/>
                </a:tc>
                <a:tc>
                  <a:txBody>
                    <a:bodyPr/>
                    <a:lstStyle/>
                    <a:p>
                      <a:pPr algn="r"/>
                      <a:endParaRPr lang="en-US" dirty="0">
                        <a:latin typeface="Arial" panose="020B0604020202020204" pitchFamily="34" charset="0"/>
                        <a:cs typeface="Arial" panose="020B0604020202020204" pitchFamily="34" charset="0"/>
                      </a:endParaRPr>
                    </a:p>
                  </a:txBody>
                  <a:tcPr anchor="b"/>
                </a:tc>
                <a:tc>
                  <a:txBody>
                    <a:bodyPr/>
                    <a:lstStyle/>
                    <a:p>
                      <a:pPr algn="r"/>
                      <a:endParaRPr lang="en-US" dirty="0">
                        <a:latin typeface="Arial" panose="020B0604020202020204" pitchFamily="34" charset="0"/>
                        <a:cs typeface="Arial" panose="020B0604020202020204" pitchFamily="34" charset="0"/>
                      </a:endParaRPr>
                    </a:p>
                  </a:txBody>
                  <a:tcPr anchor="b"/>
                </a:tc>
                <a:tc>
                  <a:txBody>
                    <a:bodyPr/>
                    <a:lstStyle/>
                    <a:p>
                      <a:pPr algn="r"/>
                      <a:endParaRPr lang="en-US" dirty="0">
                        <a:latin typeface="Arial" panose="020B0604020202020204" pitchFamily="34" charset="0"/>
                        <a:cs typeface="Arial" panose="020B0604020202020204" pitchFamily="34" charset="0"/>
                      </a:endParaRPr>
                    </a:p>
                  </a:txBody>
                  <a:tcPr anchor="b"/>
                </a:tc>
                <a:tc>
                  <a:txBody>
                    <a:bodyPr/>
                    <a:lstStyle/>
                    <a:p>
                      <a:pPr algn="r"/>
                      <a:endParaRPr lang="en-US" dirty="0">
                        <a:latin typeface="Arial" panose="020B0604020202020204" pitchFamily="34" charset="0"/>
                        <a:cs typeface="Arial" panose="020B0604020202020204" pitchFamily="34" charset="0"/>
                      </a:endParaRPr>
                    </a:p>
                  </a:txBody>
                  <a:tcPr anchor="b"/>
                </a:tc>
              </a:tr>
              <a:tr h="425962">
                <a:tc>
                  <a:txBody>
                    <a:bodyPr/>
                    <a:lstStyle/>
                    <a:p>
                      <a:pPr algn="l"/>
                      <a:r>
                        <a:rPr lang="en-US" sz="1800" dirty="0" smtClean="0">
                          <a:latin typeface="Arial" panose="020B0604020202020204" pitchFamily="34" charset="0"/>
                          <a:cs typeface="Arial" panose="020B0604020202020204" pitchFamily="34" charset="0"/>
                        </a:rPr>
                        <a:t>Average</a:t>
                      </a:r>
                      <a:r>
                        <a:rPr lang="en-US" sz="1800" baseline="0" dirty="0" smtClean="0">
                          <a:latin typeface="Arial" panose="020B0604020202020204" pitchFamily="34" charset="0"/>
                          <a:cs typeface="Arial" panose="020B0604020202020204" pitchFamily="34" charset="0"/>
                        </a:rPr>
                        <a:t> TVP</a:t>
                      </a:r>
                      <a:endParaRPr lang="en-US" sz="1800" dirty="0">
                        <a:latin typeface="Arial" panose="020B0604020202020204" pitchFamily="34" charset="0"/>
                        <a:cs typeface="Arial" panose="020B0604020202020204" pitchFamily="34" charset="0"/>
                      </a:endParaRPr>
                    </a:p>
                  </a:txBody>
                  <a:tcPr marL="151949" marR="151949" anchor="b"/>
                </a:tc>
                <a:tc>
                  <a:txBody>
                    <a:bodyPr/>
                    <a:lstStyle/>
                    <a:p>
                      <a:pPr algn="r"/>
                      <a:r>
                        <a:rPr lang="en-US" dirty="0" smtClean="0">
                          <a:latin typeface="Arial" panose="020B0604020202020204" pitchFamily="34" charset="0"/>
                          <a:cs typeface="Arial" panose="020B0604020202020204" pitchFamily="34" charset="0"/>
                        </a:rPr>
                        <a:t>$190,245</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$252,267</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$58,885</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$406,669</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$39,928</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$163,776</a:t>
                      </a:r>
                      <a:endParaRPr lang="en-US" dirty="0">
                        <a:latin typeface="Arial" panose="020B0604020202020204" pitchFamily="34" charset="0"/>
                        <a:cs typeface="Arial" panose="020B0604020202020204" pitchFamily="34" charset="0"/>
                      </a:endParaRPr>
                    </a:p>
                  </a:txBody>
                  <a:tcPr anchor="b"/>
                </a:tc>
              </a:tr>
              <a:tr h="804755">
                <a:tc>
                  <a:txBody>
                    <a:bodyPr/>
                    <a:lstStyle/>
                    <a:p>
                      <a:pPr algn="l"/>
                      <a:r>
                        <a:rPr lang="en-US" sz="1800" dirty="0" smtClean="0">
                          <a:latin typeface="Arial" panose="020B0604020202020204" pitchFamily="34" charset="0"/>
                          <a:cs typeface="Arial" panose="020B0604020202020204" pitchFamily="34" charset="0"/>
                        </a:rPr>
                        <a:t>Average</a:t>
                      </a:r>
                      <a:r>
                        <a:rPr lang="en-US" sz="1800" baseline="0" dirty="0" smtClean="0">
                          <a:latin typeface="Arial" panose="020B0604020202020204" pitchFamily="34" charset="0"/>
                          <a:cs typeface="Arial" panose="020B0604020202020204" pitchFamily="34" charset="0"/>
                        </a:rPr>
                        <a:t> Net Income of Operation</a:t>
                      </a:r>
                      <a:endParaRPr lang="en-US" sz="1800" dirty="0">
                        <a:latin typeface="Arial" panose="020B0604020202020204" pitchFamily="34" charset="0"/>
                        <a:cs typeface="Arial" panose="020B0604020202020204" pitchFamily="34" charset="0"/>
                      </a:endParaRPr>
                    </a:p>
                  </a:txBody>
                  <a:tcPr marL="151949" marR="151949" anchor="b"/>
                </a:tc>
                <a:tc>
                  <a:txBody>
                    <a:bodyPr/>
                    <a:lstStyle/>
                    <a:p>
                      <a:pPr algn="r"/>
                      <a:r>
                        <a:rPr lang="en-US" dirty="0" smtClean="0">
                          <a:latin typeface="Arial" panose="020B0604020202020204" pitchFamily="34" charset="0"/>
                          <a:cs typeface="Arial" panose="020B0604020202020204" pitchFamily="34" charset="0"/>
                        </a:rPr>
                        <a:t>$43,053</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$45,226</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$8,577</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$111,319</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$3,509</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$24,867</a:t>
                      </a:r>
                      <a:endParaRPr lang="en-US" dirty="0">
                        <a:latin typeface="Arial" panose="020B0604020202020204" pitchFamily="34" charset="0"/>
                        <a:cs typeface="Arial" panose="020B0604020202020204" pitchFamily="34" charset="0"/>
                      </a:endParaRPr>
                    </a:p>
                  </a:txBody>
                  <a:tcPr anchor="b"/>
                </a:tc>
              </a:tr>
              <a:tr h="425962">
                <a:tc>
                  <a:txBody>
                    <a:bodyPr/>
                    <a:lstStyle/>
                    <a:p>
                      <a:pPr algn="l"/>
                      <a:endParaRPr lang="en-US" sz="1800" dirty="0">
                        <a:latin typeface="Arial" panose="020B0604020202020204" pitchFamily="34" charset="0"/>
                        <a:cs typeface="Arial" panose="020B0604020202020204" pitchFamily="34" charset="0"/>
                      </a:endParaRPr>
                    </a:p>
                  </a:txBody>
                  <a:tcPr marL="151949" marR="151949" anchor="b"/>
                </a:tc>
                <a:tc>
                  <a:txBody>
                    <a:bodyPr/>
                    <a:lstStyle/>
                    <a:p>
                      <a:pPr algn="r"/>
                      <a:endParaRPr lang="en-US" dirty="0">
                        <a:latin typeface="Arial" panose="020B0604020202020204" pitchFamily="34" charset="0"/>
                        <a:cs typeface="Arial" panose="020B0604020202020204" pitchFamily="34" charset="0"/>
                      </a:endParaRPr>
                    </a:p>
                  </a:txBody>
                  <a:tcPr anchor="b"/>
                </a:tc>
                <a:tc>
                  <a:txBody>
                    <a:bodyPr/>
                    <a:lstStyle/>
                    <a:p>
                      <a:pPr algn="r"/>
                      <a:endParaRPr lang="en-US" dirty="0">
                        <a:latin typeface="Arial" panose="020B0604020202020204" pitchFamily="34" charset="0"/>
                        <a:cs typeface="Arial" panose="020B0604020202020204" pitchFamily="34" charset="0"/>
                      </a:endParaRPr>
                    </a:p>
                  </a:txBody>
                  <a:tcPr anchor="b"/>
                </a:tc>
                <a:tc>
                  <a:txBody>
                    <a:bodyPr/>
                    <a:lstStyle/>
                    <a:p>
                      <a:pPr algn="r"/>
                      <a:endParaRPr lang="en-US" dirty="0">
                        <a:latin typeface="Arial" panose="020B0604020202020204" pitchFamily="34" charset="0"/>
                        <a:cs typeface="Arial" panose="020B0604020202020204" pitchFamily="34" charset="0"/>
                      </a:endParaRPr>
                    </a:p>
                  </a:txBody>
                  <a:tcPr anchor="b"/>
                </a:tc>
                <a:tc>
                  <a:txBody>
                    <a:bodyPr/>
                    <a:lstStyle/>
                    <a:p>
                      <a:pPr algn="r"/>
                      <a:endParaRPr lang="en-US" dirty="0">
                        <a:latin typeface="Arial" panose="020B0604020202020204" pitchFamily="34" charset="0"/>
                        <a:cs typeface="Arial" panose="020B0604020202020204" pitchFamily="34" charset="0"/>
                      </a:endParaRPr>
                    </a:p>
                  </a:txBody>
                  <a:tcPr anchor="b"/>
                </a:tc>
                <a:tc>
                  <a:txBody>
                    <a:bodyPr/>
                    <a:lstStyle/>
                    <a:p>
                      <a:pPr algn="r"/>
                      <a:endParaRPr lang="en-US" dirty="0">
                        <a:latin typeface="Arial" panose="020B0604020202020204" pitchFamily="34" charset="0"/>
                        <a:cs typeface="Arial" panose="020B0604020202020204" pitchFamily="34" charset="0"/>
                      </a:endParaRPr>
                    </a:p>
                  </a:txBody>
                  <a:tcPr anchor="b"/>
                </a:tc>
                <a:tc>
                  <a:txBody>
                    <a:bodyPr/>
                    <a:lstStyle/>
                    <a:p>
                      <a:pPr algn="r"/>
                      <a:endParaRPr lang="en-US" dirty="0">
                        <a:latin typeface="Arial" panose="020B0604020202020204" pitchFamily="34" charset="0"/>
                        <a:cs typeface="Arial" panose="020B0604020202020204" pitchFamily="34" charset="0"/>
                      </a:endParaRPr>
                    </a:p>
                  </a:txBody>
                  <a:tcPr anchor="b"/>
                </a:tc>
              </a:tr>
              <a:tr h="563328">
                <a:tc>
                  <a:txBody>
                    <a:bodyPr/>
                    <a:lstStyle/>
                    <a:p>
                      <a:pPr algn="l"/>
                      <a:r>
                        <a:rPr lang="en-US" sz="1800" dirty="0" smtClean="0">
                          <a:latin typeface="Arial" panose="020B0604020202020204" pitchFamily="34" charset="0"/>
                          <a:cs typeface="Arial" panose="020B0604020202020204" pitchFamily="34" charset="0"/>
                        </a:rPr>
                        <a:t>% with</a:t>
                      </a:r>
                      <a:r>
                        <a:rPr lang="en-US" sz="1800" baseline="0" dirty="0" smtClean="0">
                          <a:latin typeface="Arial" panose="020B0604020202020204" pitchFamily="34" charset="0"/>
                          <a:cs typeface="Arial" panose="020B0604020202020204" pitchFamily="34" charset="0"/>
                        </a:rPr>
                        <a:t> internet access</a:t>
                      </a:r>
                      <a:endParaRPr lang="en-US" sz="1800" dirty="0">
                        <a:latin typeface="Arial" panose="020B0604020202020204" pitchFamily="34" charset="0"/>
                        <a:cs typeface="Arial" panose="020B0604020202020204" pitchFamily="34" charset="0"/>
                      </a:endParaRPr>
                    </a:p>
                  </a:txBody>
                  <a:tcPr marL="151949" marR="151949" anchor="b"/>
                </a:tc>
                <a:tc>
                  <a:txBody>
                    <a:bodyPr/>
                    <a:lstStyle/>
                    <a:p>
                      <a:pPr algn="r"/>
                      <a:r>
                        <a:rPr lang="en-US" dirty="0" smtClean="0">
                          <a:latin typeface="Arial" panose="020B0604020202020204" pitchFamily="34" charset="0"/>
                          <a:cs typeface="Arial" panose="020B0604020202020204" pitchFamily="34" charset="0"/>
                        </a:rPr>
                        <a:t>75</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70</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66</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74</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62</a:t>
                      </a:r>
                      <a:endParaRPr lang="en-US" dirty="0">
                        <a:latin typeface="Arial" panose="020B0604020202020204" pitchFamily="34" charset="0"/>
                        <a:cs typeface="Arial" panose="020B0604020202020204" pitchFamily="34" charset="0"/>
                      </a:endParaRPr>
                    </a:p>
                  </a:txBody>
                  <a:tcPr anchor="b"/>
                </a:tc>
                <a:tc>
                  <a:txBody>
                    <a:bodyPr/>
                    <a:lstStyle/>
                    <a:p>
                      <a:pPr algn="r"/>
                      <a:r>
                        <a:rPr lang="en-US" dirty="0" smtClean="0">
                          <a:latin typeface="Arial" panose="020B0604020202020204" pitchFamily="34" charset="0"/>
                          <a:cs typeface="Arial" panose="020B0604020202020204" pitchFamily="34" charset="0"/>
                        </a:rPr>
                        <a:t>79</a:t>
                      </a:r>
                      <a:endParaRPr lang="en-US" dirty="0">
                        <a:latin typeface="Arial" panose="020B0604020202020204" pitchFamily="34" charset="0"/>
                        <a:cs typeface="Arial" panose="020B0604020202020204" pitchFamily="34" charset="0"/>
                      </a:endParaRPr>
                    </a:p>
                  </a:txBody>
                  <a:tcPr anchor="b"/>
                </a:tc>
              </a:tr>
            </a:tbl>
          </a:graphicData>
        </a:graphic>
      </p:graphicFrame>
    </p:spTree>
    <p:extLst>
      <p:ext uri="{BB962C8B-B14F-4D97-AF65-F5344CB8AC3E}">
        <p14:creationId xmlns:p14="http://schemas.microsoft.com/office/powerpoint/2010/main" val="3539347792"/>
      </p:ext>
    </p:extLst>
  </p:cSld>
  <p:clrMapOvr>
    <a:masterClrMapping/>
  </p:clrMapOvr>
  <p:timing>
    <p:tnLst>
      <p:par>
        <p:cTn id="1" dur="indefinite" restart="never" nodeType="tmRoot"/>
      </p:par>
    </p:tnLst>
  </p:timing>
</p:sld>
</file>

<file path=ppt/theme/theme1.xml><?xml version="1.0" encoding="utf-8"?>
<a:theme xmlns:a="http://schemas.openxmlformats.org/drawingml/2006/main" name="Title Slide Layout">
  <a:themeElements>
    <a:clrScheme name="Custom 1">
      <a:dk1>
        <a:sysClr val="windowText" lastClr="000000"/>
      </a:dk1>
      <a:lt1>
        <a:sysClr val="window" lastClr="FFFFFF"/>
      </a:lt1>
      <a:dk2>
        <a:srgbClr val="3A518F"/>
      </a:dk2>
      <a:lt2>
        <a:srgbClr val="E7E6E6"/>
      </a:lt2>
      <a:accent1>
        <a:srgbClr val="A7B5DB"/>
      </a:accent1>
      <a:accent2>
        <a:srgbClr val="0A5540"/>
      </a:accent2>
      <a:accent3>
        <a:srgbClr val="D26127"/>
      </a:accent3>
      <a:accent4>
        <a:srgbClr val="7F2629"/>
      </a:accent4>
      <a:accent5>
        <a:srgbClr val="CEB52C"/>
      </a:accent5>
      <a:accent6>
        <a:srgbClr val="7FBB42"/>
      </a:accent6>
      <a:hlink>
        <a:srgbClr val="E7E6E6"/>
      </a:hlink>
      <a:folHlink>
        <a:srgbClr val="9F7D2D"/>
      </a:folHlink>
    </a:clrScheme>
    <a:fontScheme name="Arial - AgCensu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ody_presentation_workfile_031319.potx" id="{FFE0F694-24B5-4633-B45B-39C3A1376EF0}" vid="{B15E0EC5-69C3-43C1-A8D6-1A170D0496DD}"/>
    </a:ext>
  </a:extLst>
</a:theme>
</file>

<file path=ppt/theme/theme2.xml><?xml version="1.0" encoding="utf-8"?>
<a:theme xmlns:a="http://schemas.openxmlformats.org/drawingml/2006/main" name="Section Title Layout">
  <a:themeElements>
    <a:clrScheme name="17 NASS Census">
      <a:dk1>
        <a:sysClr val="windowText" lastClr="000000"/>
      </a:dk1>
      <a:lt1>
        <a:sysClr val="window" lastClr="FFFFFF"/>
      </a:lt1>
      <a:dk2>
        <a:srgbClr val="44546A"/>
      </a:dk2>
      <a:lt2>
        <a:srgbClr val="E7E6E6"/>
      </a:lt2>
      <a:accent1>
        <a:srgbClr val="3A518F"/>
      </a:accent1>
      <a:accent2>
        <a:srgbClr val="0A5540"/>
      </a:accent2>
      <a:accent3>
        <a:srgbClr val="D26127"/>
      </a:accent3>
      <a:accent4>
        <a:srgbClr val="7F2629"/>
      </a:accent4>
      <a:accent5>
        <a:srgbClr val="CEB52C"/>
      </a:accent5>
      <a:accent6>
        <a:srgbClr val="7FBB42"/>
      </a:accent6>
      <a:hlink>
        <a:srgbClr val="009FCA"/>
      </a:hlink>
      <a:folHlink>
        <a:srgbClr val="9F7D2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ody_presentation_workfile_031319.potx" id="{FFE0F694-24B5-4633-B45B-39C3A1376EF0}" vid="{D247E116-FEC0-45AC-8747-9B02833CE996}"/>
    </a:ext>
  </a:extLst>
</a:theme>
</file>

<file path=ppt/theme/theme3.xml><?xml version="1.0" encoding="utf-8"?>
<a:theme xmlns:a="http://schemas.openxmlformats.org/drawingml/2006/main" name="Content Slide Layout">
  <a:themeElements>
    <a:clrScheme name="17Census updated">
      <a:dk1>
        <a:sysClr val="windowText" lastClr="000000"/>
      </a:dk1>
      <a:lt1>
        <a:sysClr val="window" lastClr="FFFFFF"/>
      </a:lt1>
      <a:dk2>
        <a:srgbClr val="3A518F"/>
      </a:dk2>
      <a:lt2>
        <a:srgbClr val="E7E6E6"/>
      </a:lt2>
      <a:accent1>
        <a:srgbClr val="0A5540"/>
      </a:accent1>
      <a:accent2>
        <a:srgbClr val="A7B5DB"/>
      </a:accent2>
      <a:accent3>
        <a:srgbClr val="D26127"/>
      </a:accent3>
      <a:accent4>
        <a:srgbClr val="7F2629"/>
      </a:accent4>
      <a:accent5>
        <a:srgbClr val="CEB52C"/>
      </a:accent5>
      <a:accent6>
        <a:srgbClr val="7FBB42"/>
      </a:accent6>
      <a:hlink>
        <a:srgbClr val="E7E6E6"/>
      </a:hlink>
      <a:folHlink>
        <a:srgbClr val="9F7D2D"/>
      </a:folHlink>
    </a:clrScheme>
    <a:fontScheme name="Title Arial Narrow Bold">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ody_presentation_workfile_031319.potx" id="{FFE0F694-24B5-4633-B45B-39C3A1376EF0}" vid="{6C0CA1AF-B1E7-4A83-8E41-FDF27FD0A41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8780</TotalTime>
  <Words>3180</Words>
  <Application>Microsoft Office PowerPoint</Application>
  <PresentationFormat>Widescreen</PresentationFormat>
  <Paragraphs>561</Paragraphs>
  <Slides>19</Slides>
  <Notes>19</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19</vt:i4>
      </vt:variant>
    </vt:vector>
  </HeadingPairs>
  <TitlesOfParts>
    <vt:vector size="26" baseType="lpstr">
      <vt:lpstr>Arial</vt:lpstr>
      <vt:lpstr>Arial Narrow</vt:lpstr>
      <vt:lpstr>Calibri</vt:lpstr>
      <vt:lpstr>Helvetica</vt:lpstr>
      <vt:lpstr>Title Slide Layout</vt:lpstr>
      <vt:lpstr>Section Title Layout</vt:lpstr>
      <vt:lpstr>Content Slide Layout</vt:lpstr>
      <vt:lpstr>PowerPoint Presentation</vt:lpstr>
      <vt:lpstr>History of the Census of Agriculture </vt:lpstr>
      <vt:lpstr>PowerPoint Presentation</vt:lpstr>
      <vt:lpstr>Number of Farms and Land in Farms, 1997-2017</vt:lpstr>
      <vt:lpstr>Census of Agriculture Terms and Definitions </vt:lpstr>
      <vt:lpstr>Farm Structure, 2012 and 2017</vt:lpstr>
      <vt:lpstr>Producers by Sex, 2017</vt:lpstr>
      <vt:lpstr>Demographic Characteristics of Producers by Ethnicity and Race, 2017</vt:lpstr>
      <vt:lpstr>Farm Characteristics by Ethnicity and Race, 2017</vt:lpstr>
      <vt:lpstr>Number of Farms by Race and Ethnicity: Changes from 2012 to 2017</vt:lpstr>
      <vt:lpstr>American Indian or Alaska Native Producers, 2017</vt:lpstr>
      <vt:lpstr>Asian Producers, 2017</vt:lpstr>
      <vt:lpstr>Black Producers, 2017</vt:lpstr>
      <vt:lpstr>Native Hawaiian or Pacific Islander Producers, 2017</vt:lpstr>
      <vt:lpstr>Hispanic Producers, 2017</vt:lpstr>
      <vt:lpstr>New and Beginning Producers (10 years or less on any farm), 2017</vt:lpstr>
      <vt:lpstr>Producers by Years on Present Farm: Changes from 2012 to 2017</vt:lpstr>
      <vt:lpstr>Producers with Military Service, 2017</vt:lpstr>
      <vt:lpstr>PowerPoint Presentation</vt:lpstr>
    </vt:vector>
  </TitlesOfParts>
  <Company>NASS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Philips, Rosemarie - NASS</dc:creator>
  <dc:description>Version includes EEDB/MD/PAO Feedback.  Final review occuring with broader audience 3 weeks from release.</dc:description>
  <cp:lastModifiedBy>Harris, Virginia - NASS</cp:lastModifiedBy>
  <cp:revision>623</cp:revision>
  <cp:lastPrinted>2020-02-19T17:49:36Z</cp:lastPrinted>
  <dcterms:created xsi:type="dcterms:W3CDTF">2019-02-12T14:53:41Z</dcterms:created>
  <dcterms:modified xsi:type="dcterms:W3CDTF">2020-02-20T02:26:37Z</dcterms:modified>
</cp:coreProperties>
</file>