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8.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9.xml" ContentType="application/vnd.openxmlformats-officedocument.presentationml.notesSlide+xml"/>
  <Override PartName="/ppt/charts/chart5.xml" ContentType="application/vnd.openxmlformats-officedocument.drawingml.chart+xml"/>
  <Override PartName="/ppt/drawings/drawing5.xml" ContentType="application/vnd.openxmlformats-officedocument.drawingml.chartshapes+xml"/>
  <Override PartName="/ppt/notesSlides/notesSlide10.xml" ContentType="application/vnd.openxmlformats-officedocument.presentationml.notesSl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6.xml" ContentType="application/vnd.openxmlformats-officedocument.drawingml.chartshapes+xml"/>
  <Override PartName="/ppt/notesSlides/notesSlide11.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7.xml" ContentType="application/vnd.openxmlformats-officedocument.drawingml.chartshapes+xml"/>
  <Override PartName="/ppt/notesSlides/notesSlide12.xml" ContentType="application/vnd.openxmlformats-officedocument.presentationml.notesSlide+xml"/>
  <Override PartName="/ppt/charts/chart8.xml" ContentType="application/vnd.openxmlformats-officedocument.drawingml.chart+xml"/>
  <Override PartName="/ppt/drawings/drawing8.xml" ContentType="application/vnd.openxmlformats-officedocument.drawingml.chartshapes+xml"/>
  <Override PartName="/ppt/notesSlides/notesSlide13.xml" ContentType="application/vnd.openxmlformats-officedocument.presentationml.notesSl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9.xml" ContentType="application/vnd.openxmlformats-officedocument.drawingml.chartshapes+xml"/>
  <Override PartName="/ppt/notesSlides/notesSlide14.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6" r:id="rId2"/>
    <p:sldMasterId id="2147483674" r:id="rId3"/>
  </p:sldMasterIdLst>
  <p:notesMasterIdLst>
    <p:notesMasterId r:id="rId21"/>
  </p:notesMasterIdLst>
  <p:handoutMasterIdLst>
    <p:handoutMasterId r:id="rId22"/>
  </p:handoutMasterIdLst>
  <p:sldIdLst>
    <p:sldId id="308" r:id="rId4"/>
    <p:sldId id="288" r:id="rId5"/>
    <p:sldId id="259" r:id="rId6"/>
    <p:sldId id="264" r:id="rId7"/>
    <p:sldId id="265" r:id="rId8"/>
    <p:sldId id="260" r:id="rId9"/>
    <p:sldId id="268" r:id="rId10"/>
    <p:sldId id="303" r:id="rId11"/>
    <p:sldId id="271" r:id="rId12"/>
    <p:sldId id="272" r:id="rId13"/>
    <p:sldId id="273" r:id="rId14"/>
    <p:sldId id="274" r:id="rId15"/>
    <p:sldId id="306" r:id="rId16"/>
    <p:sldId id="275" r:id="rId17"/>
    <p:sldId id="278" r:id="rId18"/>
    <p:sldId id="287" r:id="rId19"/>
    <p:sldId id="286" r:id="rId20"/>
  </p:sldIdLst>
  <p:sldSz cx="9144000" cy="6858000" type="screen4x3"/>
  <p:notesSz cx="6997700" cy="92837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itkowski, Carrie - ERS" initials="LC-E" lastIdx="21" clrIdx="6">
    <p:extLst>
      <p:ext uri="{19B8F6BF-5375-455C-9EA6-DF929625EA0E}">
        <p15:presenceInfo xmlns:p15="http://schemas.microsoft.com/office/powerpoint/2012/main" userId="S-1-5-21-2443529608-3098792306-3041422421-830396" providerId="AD"/>
      </p:ext>
    </p:extLst>
  </p:cmAuthor>
  <p:cmAuthor id="1" name="Nickerson, Cynthia - ERS" initials="NC-E" lastIdx="46" clrIdx="0">
    <p:extLst>
      <p:ext uri="{19B8F6BF-5375-455C-9EA6-DF929625EA0E}">
        <p15:presenceInfo xmlns:p15="http://schemas.microsoft.com/office/powerpoint/2012/main" userId="S-1-5-21-2443529608-3098792306-3041422421-117676" providerId="AD"/>
      </p:ext>
    </p:extLst>
  </p:cmAuthor>
  <p:cmAuthor id="8" name="Lyons, Greg - ERS" initials="LG-E" lastIdx="19" clrIdx="7">
    <p:extLst>
      <p:ext uri="{19B8F6BF-5375-455C-9EA6-DF929625EA0E}">
        <p15:presenceInfo xmlns:p15="http://schemas.microsoft.com/office/powerpoint/2012/main" userId="S-1-5-21-2443529608-3098792306-3041422421-893233" providerId="AD"/>
      </p:ext>
    </p:extLst>
  </p:cmAuthor>
  <p:cmAuthor id="2" name="Williamson, James - ERS" initials="WJ-E" lastIdx="35" clrIdx="1">
    <p:extLst>
      <p:ext uri="{19B8F6BF-5375-455C-9EA6-DF929625EA0E}">
        <p15:presenceInfo xmlns:p15="http://schemas.microsoft.com/office/powerpoint/2012/main" userId="S-1-5-21-2443529608-3098792306-3041422421-117845" providerId="AD"/>
      </p:ext>
    </p:extLst>
  </p:cmAuthor>
  <p:cmAuthor id="3" name="Simms, Dale - ERS" initials="SD-E" lastIdx="14" clrIdx="2">
    <p:extLst>
      <p:ext uri="{19B8F6BF-5375-455C-9EA6-DF929625EA0E}">
        <p15:presenceInfo xmlns:p15="http://schemas.microsoft.com/office/powerpoint/2012/main" userId="S-1-5-21-2443529608-3098792306-3041422421-117703" providerId="AD"/>
      </p:ext>
    </p:extLst>
  </p:cmAuthor>
  <p:cmAuthor id="4" name="Burns, Christopher - ERS" initials="BC-E" lastIdx="19" clrIdx="3">
    <p:extLst>
      <p:ext uri="{19B8F6BF-5375-455C-9EA6-DF929625EA0E}">
        <p15:presenceInfo xmlns:p15="http://schemas.microsoft.com/office/powerpoint/2012/main" userId="S-1-5-21-2443529608-3098792306-3041422421-455311" providerId="AD"/>
      </p:ext>
    </p:extLst>
  </p:cmAuthor>
  <p:cmAuthor id="5" name="Weinberg, Marca - ERS" initials="WM-E" lastIdx="8" clrIdx="4">
    <p:extLst>
      <p:ext uri="{19B8F6BF-5375-455C-9EA6-DF929625EA0E}">
        <p15:presenceInfo xmlns:p15="http://schemas.microsoft.com/office/powerpoint/2012/main" userId="S-1-5-21-2443529608-3098792306-3041422421-117671" providerId="AD"/>
      </p:ext>
    </p:extLst>
  </p:cmAuthor>
  <p:cmAuthor id="6" name="Hopkins, Jeffrey W. - ERS" initials="HJW-E" lastIdx="3" clrIdx="5">
    <p:extLst>
      <p:ext uri="{19B8F6BF-5375-455C-9EA6-DF929625EA0E}">
        <p15:presenceInfo xmlns:p15="http://schemas.microsoft.com/office/powerpoint/2012/main" userId="S-1-5-21-2443529608-3098792306-3041422421-6352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C598"/>
    <a:srgbClr val="87AC2A"/>
    <a:srgbClr val="004B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11" autoAdjust="0"/>
    <p:restoredTop sz="92405" autoAdjust="0"/>
  </p:normalViewPr>
  <p:slideViewPr>
    <p:cSldViewPr>
      <p:cViewPr varScale="1">
        <p:scale>
          <a:sx n="107" d="100"/>
          <a:sy n="107" d="100"/>
        </p:scale>
        <p:origin x="1434" y="114"/>
      </p:cViewPr>
      <p:guideLst>
        <p:guide orient="horz" pos="2160"/>
        <p:guide pos="2880"/>
      </p:guideLst>
    </p:cSldViewPr>
  </p:slideViewPr>
  <p:notesTextViewPr>
    <p:cViewPr>
      <p:scale>
        <a:sx n="1" d="1"/>
        <a:sy n="1" d="1"/>
      </p:scale>
      <p:origin x="0" y="0"/>
    </p:cViewPr>
  </p:notesTextViewPr>
  <p:sorterViewPr>
    <p:cViewPr>
      <p:scale>
        <a:sx n="114" d="100"/>
        <a:sy n="11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NULL"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NULL"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517695889928943E-2"/>
          <c:y val="0.10830774531561933"/>
          <c:w val="0.89714345214372149"/>
          <c:h val="0.67206002779837304"/>
        </c:manualLayout>
      </c:layout>
      <c:lineChart>
        <c:grouping val="standard"/>
        <c:varyColors val="0"/>
        <c:ser>
          <c:idx val="2"/>
          <c:order val="0"/>
          <c:tx>
            <c:strRef>
              <c:f>'4. NFI&amp;NCI'!$G$1</c:f>
              <c:strCache>
                <c:ptCount val="1"/>
                <c:pt idx="0">
                  <c:v>Average NFI, 2000 - 2018F</c:v>
                </c:pt>
              </c:strCache>
            </c:strRef>
          </c:tx>
          <c:spPr>
            <a:ln w="28575" cap="rnd" cmpd="sng" algn="ctr">
              <a:solidFill>
                <a:schemeClr val="tx2">
                  <a:lumMod val="20000"/>
                  <a:lumOff val="80000"/>
                </a:schemeClr>
              </a:solidFill>
              <a:prstDash val="dash"/>
              <a:round/>
            </a:ln>
            <a:effectLst/>
          </c:spPr>
          <c:marker>
            <c:symbol val="none"/>
          </c:marker>
          <c:cat>
            <c:strRef>
              <c:f>'4. NFI&amp;NCI'!$I$3:$I$23</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2019F</c:v>
                </c:pt>
                <c:pt idx="20">
                  <c:v>2020F</c:v>
                </c:pt>
              </c:strCache>
            </c:strRef>
          </c:cat>
          <c:val>
            <c:numRef>
              <c:f>'4. NFI&amp;NCI'!$G$3:$G$22</c:f>
              <c:numCache>
                <c:formatCode>0.00</c:formatCode>
                <c:ptCount val="20"/>
                <c:pt idx="0">
                  <c:v>91.686725615354433</c:v>
                </c:pt>
                <c:pt idx="1">
                  <c:v>91.686725615354433</c:v>
                </c:pt>
                <c:pt idx="2">
                  <c:v>91.686725615354433</c:v>
                </c:pt>
                <c:pt idx="3">
                  <c:v>91.686725615354433</c:v>
                </c:pt>
                <c:pt idx="4">
                  <c:v>91.686725615354433</c:v>
                </c:pt>
                <c:pt idx="5">
                  <c:v>91.686725615354433</c:v>
                </c:pt>
                <c:pt idx="6">
                  <c:v>91.686725615354433</c:v>
                </c:pt>
                <c:pt idx="7">
                  <c:v>91.686725615354433</c:v>
                </c:pt>
                <c:pt idx="8">
                  <c:v>91.686725615354433</c:v>
                </c:pt>
                <c:pt idx="9">
                  <c:v>91.686725615354433</c:v>
                </c:pt>
                <c:pt idx="10">
                  <c:v>91.686725615354433</c:v>
                </c:pt>
                <c:pt idx="11">
                  <c:v>91.686725615354433</c:v>
                </c:pt>
                <c:pt idx="12">
                  <c:v>91.686725615354433</c:v>
                </c:pt>
                <c:pt idx="13">
                  <c:v>91.686725615354433</c:v>
                </c:pt>
                <c:pt idx="14">
                  <c:v>91.686725615354433</c:v>
                </c:pt>
                <c:pt idx="15">
                  <c:v>91.686725615354433</c:v>
                </c:pt>
                <c:pt idx="16">
                  <c:v>91.686725615354433</c:v>
                </c:pt>
                <c:pt idx="17">
                  <c:v>91.686725615354433</c:v>
                </c:pt>
                <c:pt idx="18">
                  <c:v>91.686725615354433</c:v>
                </c:pt>
              </c:numCache>
            </c:numRef>
          </c:val>
          <c:smooth val="0"/>
        </c:ser>
        <c:ser>
          <c:idx val="3"/>
          <c:order val="1"/>
          <c:tx>
            <c:strRef>
              <c:f>'4. NFI&amp;NCI'!$H$1</c:f>
              <c:strCache>
                <c:ptCount val="1"/>
                <c:pt idx="0">
                  <c:v>Average NCI, 2000 - 2018F</c:v>
                </c:pt>
              </c:strCache>
            </c:strRef>
          </c:tx>
          <c:spPr>
            <a:ln w="28575" cap="rnd" cmpd="sng" algn="ctr">
              <a:solidFill>
                <a:schemeClr val="accent6">
                  <a:lumMod val="40000"/>
                  <a:lumOff val="60000"/>
                </a:schemeClr>
              </a:solidFill>
              <a:prstDash val="dash"/>
              <a:round/>
            </a:ln>
            <a:effectLst/>
          </c:spPr>
          <c:marker>
            <c:symbol val="none"/>
          </c:marker>
          <c:cat>
            <c:strRef>
              <c:f>'4. NFI&amp;NCI'!$I$3:$I$23</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2019F</c:v>
                </c:pt>
                <c:pt idx="20">
                  <c:v>2020F</c:v>
                </c:pt>
              </c:strCache>
            </c:strRef>
          </c:cat>
          <c:val>
            <c:numRef>
              <c:f>'4. NFI&amp;NCI'!$H$3:$H$22</c:f>
              <c:numCache>
                <c:formatCode>0.00</c:formatCode>
                <c:ptCount val="20"/>
                <c:pt idx="0">
                  <c:v>110.20156861487344</c:v>
                </c:pt>
                <c:pt idx="1">
                  <c:v>110.20156861487344</c:v>
                </c:pt>
                <c:pt idx="2">
                  <c:v>110.20156861487344</c:v>
                </c:pt>
                <c:pt idx="3">
                  <c:v>110.20156861487344</c:v>
                </c:pt>
                <c:pt idx="4">
                  <c:v>110.20156861487344</c:v>
                </c:pt>
                <c:pt idx="5">
                  <c:v>110.20156861487344</c:v>
                </c:pt>
                <c:pt idx="6">
                  <c:v>110.20156861487344</c:v>
                </c:pt>
                <c:pt idx="7">
                  <c:v>110.20156861487344</c:v>
                </c:pt>
                <c:pt idx="8">
                  <c:v>110.20156861487344</c:v>
                </c:pt>
                <c:pt idx="9">
                  <c:v>110.20156861487344</c:v>
                </c:pt>
                <c:pt idx="10">
                  <c:v>110.20156861487344</c:v>
                </c:pt>
                <c:pt idx="11">
                  <c:v>110.20156861487344</c:v>
                </c:pt>
                <c:pt idx="12">
                  <c:v>110.20156861487344</c:v>
                </c:pt>
                <c:pt idx="13">
                  <c:v>110.20156861487344</c:v>
                </c:pt>
                <c:pt idx="14">
                  <c:v>110.20156861487344</c:v>
                </c:pt>
                <c:pt idx="15">
                  <c:v>110.20156861487344</c:v>
                </c:pt>
                <c:pt idx="16">
                  <c:v>110.20156861487344</c:v>
                </c:pt>
                <c:pt idx="17">
                  <c:v>110.20156861487344</c:v>
                </c:pt>
                <c:pt idx="18">
                  <c:v>110.20156861487344</c:v>
                </c:pt>
              </c:numCache>
            </c:numRef>
          </c:val>
          <c:smooth val="0"/>
        </c:ser>
        <c:ser>
          <c:idx val="0"/>
          <c:order val="2"/>
          <c:tx>
            <c:strRef>
              <c:f>'4. NFI&amp;NCI'!$E$1:$E$2</c:f>
              <c:strCache>
                <c:ptCount val="2"/>
                <c:pt idx="0">
                  <c:v>NFI </c:v>
                </c:pt>
                <c:pt idx="1">
                  <c:v>inflation adjusted</c:v>
                </c:pt>
              </c:strCache>
            </c:strRef>
          </c:tx>
          <c:spPr>
            <a:ln w="28575" cap="rnd" cmpd="sng" algn="ctr">
              <a:solidFill>
                <a:schemeClr val="accent1">
                  <a:lumMod val="75000"/>
                </a:schemeClr>
              </a:solidFill>
              <a:prstDash val="solid"/>
              <a:round/>
            </a:ln>
            <a:effectLst/>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dLbl>
              <c:idx val="15"/>
              <c:delete val="1"/>
              <c:extLst>
                <c:ext xmlns:c15="http://schemas.microsoft.com/office/drawing/2012/chart" uri="{CE6537A1-D6FC-4f65-9D91-7224C49458BB}"/>
              </c:extLst>
            </c:dLbl>
            <c:dLbl>
              <c:idx val="16"/>
              <c:delete val="1"/>
              <c:extLst>
                <c:ext xmlns:c15="http://schemas.microsoft.com/office/drawing/2012/chart" uri="{CE6537A1-D6FC-4f65-9D91-7224C49458BB}"/>
              </c:extLst>
            </c:dLbl>
            <c:dLbl>
              <c:idx val="17"/>
              <c:delete val="1"/>
              <c:extLst>
                <c:ext xmlns:c15="http://schemas.microsoft.com/office/drawing/2012/chart" uri="{CE6537A1-D6FC-4f65-9D91-7224C49458BB}"/>
              </c:extLst>
            </c:dLbl>
            <c:dLbl>
              <c:idx val="18"/>
              <c:delete val="1"/>
              <c:extLst>
                <c:ext xmlns:c15="http://schemas.microsoft.com/office/drawing/2012/chart" uri="{CE6537A1-D6FC-4f65-9D91-7224C49458BB}"/>
              </c:extLst>
            </c:dLbl>
            <c:dLbl>
              <c:idx val="19"/>
              <c:delete val="1"/>
              <c:extLst>
                <c:ext xmlns:c15="http://schemas.microsoft.com/office/drawing/2012/chart" uri="{CE6537A1-D6FC-4f65-9D91-7224C49458BB}"/>
              </c:extLst>
            </c:dLbl>
            <c:dLbl>
              <c:idx val="20"/>
              <c:layout/>
              <c:tx>
                <c:rich>
                  <a:bodyPr/>
                  <a:lstStyle/>
                  <a:p>
                    <a:r>
                      <a:rPr lang="en-US"/>
                      <a:t>96.7</a:t>
                    </a: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'4. NFI&amp;NCI'!$I$3:$I$23</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2019F</c:v>
                </c:pt>
                <c:pt idx="20">
                  <c:v>2020F</c:v>
                </c:pt>
              </c:strCache>
            </c:strRef>
          </c:cat>
          <c:val>
            <c:numRef>
              <c:f>'4. NFI&amp;NCI'!$E$3:$E$23</c:f>
              <c:numCache>
                <c:formatCode>0.00</c:formatCode>
                <c:ptCount val="21"/>
                <c:pt idx="0">
                  <c:v>74.314728098763979</c:v>
                </c:pt>
                <c:pt idx="1">
                  <c:v>78.707675545788291</c:v>
                </c:pt>
                <c:pt idx="2">
                  <c:v>55.292270027967291</c:v>
                </c:pt>
                <c:pt idx="3">
                  <c:v>84.529737958187766</c:v>
                </c:pt>
                <c:pt idx="4">
                  <c:v>118.03062936581877</c:v>
                </c:pt>
                <c:pt idx="5">
                  <c:v>103.14693811877946</c:v>
                </c:pt>
                <c:pt idx="6">
                  <c:v>72.991241954505028</c:v>
                </c:pt>
                <c:pt idx="7">
                  <c:v>86.641096295787534</c:v>
                </c:pt>
                <c:pt idx="8">
                  <c:v>94.696839916576607</c:v>
                </c:pt>
                <c:pt idx="9">
                  <c:v>74.919859136722394</c:v>
                </c:pt>
                <c:pt idx="10">
                  <c:v>91.824185527291789</c:v>
                </c:pt>
                <c:pt idx="11">
                  <c:v>132.47649958293377</c:v>
                </c:pt>
                <c:pt idx="12">
                  <c:v>110.3182276831689</c:v>
                </c:pt>
                <c:pt idx="13">
                  <c:v>139.1211192223347</c:v>
                </c:pt>
                <c:pt idx="14">
                  <c:v>101.86644290165438</c:v>
                </c:pt>
                <c:pt idx="15">
                  <c:v>89.206809506391011</c:v>
                </c:pt>
                <c:pt idx="16">
                  <c:v>67.382046519258026</c:v>
                </c:pt>
                <c:pt idx="17">
                  <c:v>79.705098224652758</c:v>
                </c:pt>
                <c:pt idx="18">
                  <c:v>86.876341105151809</c:v>
                </c:pt>
                <c:pt idx="19">
                  <c:v>95.301779576051743</c:v>
                </c:pt>
                <c:pt idx="20">
                  <c:v>96.66569874164</c:v>
                </c:pt>
              </c:numCache>
            </c:numRef>
          </c:val>
          <c:smooth val="0"/>
        </c:ser>
        <c:ser>
          <c:idx val="1"/>
          <c:order val="3"/>
          <c:tx>
            <c:strRef>
              <c:f>'4. NFI&amp;NCI'!$F$1:$F$2</c:f>
              <c:strCache>
                <c:ptCount val="2"/>
                <c:pt idx="0">
                  <c:v>NCFI </c:v>
                </c:pt>
                <c:pt idx="1">
                  <c:v>inflation adjusted</c:v>
                </c:pt>
              </c:strCache>
            </c:strRef>
          </c:tx>
          <c:spPr>
            <a:ln w="28575" cap="rnd" cmpd="sng" algn="ctr">
              <a:solidFill>
                <a:schemeClr val="accent6"/>
              </a:solidFill>
              <a:prstDash val="solid"/>
              <a:round/>
            </a:ln>
            <a:effectLst/>
          </c:spPr>
          <c:marker>
            <c:symbol val="none"/>
          </c:marker>
          <c:dLbls>
            <c:dLbl>
              <c:idx val="20"/>
              <c:layout>
                <c:manualLayout>
                  <c:x val="-7.2701085764957001E-3"/>
                  <c:y val="-2.0535387464965079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'4. NFI&amp;NCI'!$I$3:$I$23</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2019F</c:v>
                </c:pt>
                <c:pt idx="20">
                  <c:v>2020F</c:v>
                </c:pt>
              </c:strCache>
            </c:strRef>
          </c:cat>
          <c:val>
            <c:numRef>
              <c:f>'4. NFI&amp;NCI'!$F$3:$F$23</c:f>
              <c:numCache>
                <c:formatCode>0.00</c:formatCode>
                <c:ptCount val="21"/>
                <c:pt idx="0">
                  <c:v>84.113830922833301</c:v>
                </c:pt>
                <c:pt idx="1">
                  <c:v>88.988038188545048</c:v>
                </c:pt>
                <c:pt idx="2">
                  <c:v>71.817069164088892</c:v>
                </c:pt>
                <c:pt idx="3">
                  <c:v>100.01690794071978</c:v>
                </c:pt>
                <c:pt idx="4">
                  <c:v>112.9663026220566</c:v>
                </c:pt>
                <c:pt idx="5">
                  <c:v>113.47947207674176</c:v>
                </c:pt>
                <c:pt idx="6">
                  <c:v>86.976454533358748</c:v>
                </c:pt>
                <c:pt idx="7">
                  <c:v>95.769322022571998</c:v>
                </c:pt>
                <c:pt idx="8">
                  <c:v>103.03230793011622</c:v>
                </c:pt>
                <c:pt idx="9">
                  <c:v>89.602256962948687</c:v>
                </c:pt>
                <c:pt idx="10">
                  <c:v>114.68814467864419</c:v>
                </c:pt>
                <c:pt idx="11">
                  <c:v>143.70138785598451</c:v>
                </c:pt>
                <c:pt idx="12">
                  <c:v>154.79724510757541</c:v>
                </c:pt>
                <c:pt idx="13">
                  <c:v>153.06281047450818</c:v>
                </c:pt>
                <c:pt idx="14">
                  <c:v>145.01204091221231</c:v>
                </c:pt>
                <c:pt idx="15">
                  <c:v>116.75762280179758</c:v>
                </c:pt>
                <c:pt idx="16">
                  <c:v>103.42644805696783</c:v>
                </c:pt>
                <c:pt idx="17">
                  <c:v>107.54041003048678</c:v>
                </c:pt>
                <c:pt idx="18">
                  <c:v>108.0817314004376</c:v>
                </c:pt>
                <c:pt idx="19">
                  <c:v>122.68764166688398</c:v>
                </c:pt>
                <c:pt idx="20">
                  <c:v>109.58544210132</c:v>
                </c:pt>
              </c:numCache>
            </c:numRef>
          </c:val>
          <c:smooth val="0"/>
        </c:ser>
        <c:dLbls>
          <c:showLegendKey val="0"/>
          <c:showVal val="0"/>
          <c:showCatName val="0"/>
          <c:showSerName val="0"/>
          <c:showPercent val="0"/>
          <c:showBubbleSize val="0"/>
        </c:dLbls>
        <c:smooth val="0"/>
        <c:axId val="106191312"/>
        <c:axId val="106191856"/>
      </c:lineChart>
      <c:catAx>
        <c:axId val="106191312"/>
        <c:scaling>
          <c:orientation val="minMax"/>
        </c:scaling>
        <c:delete val="0"/>
        <c:axPos val="b"/>
        <c:numFmt formatCode="General" sourceLinked="1"/>
        <c:majorTickMark val="none"/>
        <c:minorTickMark val="none"/>
        <c:tickLblPos val="nextTo"/>
        <c:spPr>
          <a:noFill/>
          <a:ln w="9525" cap="flat" cmpd="sng" algn="ctr">
            <a:solidFill>
              <a:schemeClr val="bg1">
                <a:lumMod val="8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6191856"/>
        <c:crosses val="autoZero"/>
        <c:auto val="1"/>
        <c:lblAlgn val="ctr"/>
        <c:lblOffset val="100"/>
        <c:tickLblSkip val="2"/>
        <c:noMultiLvlLbl val="0"/>
      </c:catAx>
      <c:valAx>
        <c:axId val="106191856"/>
        <c:scaling>
          <c:orientation val="minMax"/>
        </c:scaling>
        <c:delete val="0"/>
        <c:axPos val="l"/>
        <c:majorGridlines>
          <c:spPr>
            <a:ln w="9525" cap="flat" cmpd="sng" algn="ctr">
              <a:solidFill>
                <a:schemeClr val="bg1">
                  <a:lumMod val="85000"/>
                </a:schemeClr>
              </a:solidFill>
              <a:prstDash val="solid"/>
              <a:round/>
            </a:ln>
            <a:effectLst/>
          </c:spPr>
        </c:majorGridlines>
        <c:title>
          <c:tx>
            <c:rich>
              <a:bodyPr rot="0" spcFirstLastPara="1" vertOverflow="ellipsis" wrap="square" anchor="ctr" anchorCtr="1"/>
              <a:lstStyle/>
              <a:p>
                <a:pPr>
                  <a:defRPr sz="1050" b="0" i="0" u="none" strike="noStrike" kern="1200" baseline="0">
                    <a:solidFill>
                      <a:schemeClr val="tx1"/>
                    </a:solidFill>
                    <a:latin typeface="+mn-lt"/>
                    <a:ea typeface="+mn-ea"/>
                    <a:cs typeface="+mn-cs"/>
                  </a:defRPr>
                </a:pPr>
                <a:r>
                  <a:rPr lang="en-US" sz="1050" b="0" dirty="0"/>
                  <a:t>$</a:t>
                </a:r>
                <a:r>
                  <a:rPr lang="en-US" sz="1050" b="0" baseline="0" dirty="0"/>
                  <a:t> Billions (</a:t>
                </a:r>
                <a:r>
                  <a:rPr lang="en-US" sz="1050" b="0" baseline="0" dirty="0" smtClean="0"/>
                  <a:t>2020)</a:t>
                </a:r>
                <a:endParaRPr lang="en-US" sz="1050" b="0" dirty="0"/>
              </a:p>
            </c:rich>
          </c:tx>
          <c:layout>
            <c:manualLayout>
              <c:xMode val="edge"/>
              <c:yMode val="edge"/>
              <c:x val="1.823985408116735E-3"/>
              <c:y val="5.5753909139735935E-2"/>
            </c:manualLayout>
          </c:layout>
          <c:overlay val="0"/>
          <c:spPr>
            <a:noFill/>
            <a:ln>
              <a:noFill/>
            </a:ln>
            <a:effectLst/>
          </c:spPr>
          <c:txPr>
            <a:bodyPr rot="0" spcFirstLastPara="1" vertOverflow="ellipsis" wrap="square" anchor="ctr" anchorCtr="1"/>
            <a:lstStyle/>
            <a:p>
              <a:pPr>
                <a:defRPr sz="1050" b="0"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6191312"/>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'15. ARMS typologies'!$A$9</c:f>
              <c:strCache>
                <c:ptCount val="1"/>
                <c:pt idx="0">
                  <c:v>Commercial</c:v>
                </c:pt>
              </c:strCache>
            </c:strRef>
          </c:tx>
          <c:spPr>
            <a:solidFill>
              <a:srgbClr val="C00000"/>
            </a:solidFill>
            <a:ln>
              <a:noFill/>
            </a:ln>
            <a:effectLst/>
          </c:spPr>
          <c:invertIfNegative val="0"/>
          <c:cat>
            <c:strRef>
              <c:f>'15. ARMS typologies'!$B$2:$E$2</c:f>
              <c:strCache>
                <c:ptCount val="4"/>
                <c:pt idx="0">
                  <c:v>Farms</c:v>
                </c:pt>
                <c:pt idx="1">
                  <c:v>Value of Production</c:v>
                </c:pt>
                <c:pt idx="2">
                  <c:v>Assets</c:v>
                </c:pt>
                <c:pt idx="3">
                  <c:v>Debt</c:v>
                </c:pt>
              </c:strCache>
            </c:strRef>
          </c:cat>
          <c:val>
            <c:numRef>
              <c:f>'15. ARMS typologies'!$B$9:$E$9</c:f>
              <c:numCache>
                <c:formatCode>_(* #,##0.0000_);_(* \(#,##0.0000\);_(* "-"??_);_(@_)</c:formatCode>
                <c:ptCount val="4"/>
                <c:pt idx="0">
                  <c:v>10.316643071790606</c:v>
                </c:pt>
                <c:pt idx="1">
                  <c:v>78.940589847240588</c:v>
                </c:pt>
                <c:pt idx="2">
                  <c:v>47.876702545059011</c:v>
                </c:pt>
                <c:pt idx="3">
                  <c:v>62.843565962338403</c:v>
                </c:pt>
              </c:numCache>
            </c:numRef>
          </c:val>
        </c:ser>
        <c:ser>
          <c:idx val="1"/>
          <c:order val="1"/>
          <c:tx>
            <c:strRef>
              <c:f>'15. ARMS typologies'!$A$10</c:f>
              <c:strCache>
                <c:ptCount val="1"/>
                <c:pt idx="0">
                  <c:v>Intermediate</c:v>
                </c:pt>
              </c:strCache>
            </c:strRef>
          </c:tx>
          <c:spPr>
            <a:solidFill>
              <a:schemeClr val="accent1"/>
            </a:solidFill>
            <a:ln>
              <a:noFill/>
            </a:ln>
            <a:effectLst/>
          </c:spPr>
          <c:invertIfNegative val="0"/>
          <c:cat>
            <c:strRef>
              <c:f>'15. ARMS typologies'!$B$2:$E$2</c:f>
              <c:strCache>
                <c:ptCount val="4"/>
                <c:pt idx="0">
                  <c:v>Farms</c:v>
                </c:pt>
                <c:pt idx="1">
                  <c:v>Value of Production</c:v>
                </c:pt>
                <c:pt idx="2">
                  <c:v>Assets</c:v>
                </c:pt>
                <c:pt idx="3">
                  <c:v>Debt</c:v>
                </c:pt>
              </c:strCache>
            </c:strRef>
          </c:cat>
          <c:val>
            <c:numRef>
              <c:f>'15. ARMS typologies'!$B$10:$E$10</c:f>
              <c:numCache>
                <c:formatCode>_(* #,##0.0000_);_(* \(#,##0.0000\);_(* "-"??_);_(@_)</c:formatCode>
                <c:ptCount val="4"/>
                <c:pt idx="0">
                  <c:v>36.762037469092029</c:v>
                </c:pt>
                <c:pt idx="1">
                  <c:v>15.527723362791113</c:v>
                </c:pt>
                <c:pt idx="2">
                  <c:v>32.690092809193224</c:v>
                </c:pt>
                <c:pt idx="3">
                  <c:v>21.394162973806445</c:v>
                </c:pt>
              </c:numCache>
            </c:numRef>
          </c:val>
        </c:ser>
        <c:ser>
          <c:idx val="2"/>
          <c:order val="2"/>
          <c:tx>
            <c:strRef>
              <c:f>'15. ARMS typologies'!$A$11</c:f>
              <c:strCache>
                <c:ptCount val="1"/>
                <c:pt idx="0">
                  <c:v>Residence</c:v>
                </c:pt>
              </c:strCache>
            </c:strRef>
          </c:tx>
          <c:spPr>
            <a:solidFill>
              <a:schemeClr val="tx1">
                <a:lumMod val="50000"/>
                <a:lumOff val="50000"/>
              </a:schemeClr>
            </a:solidFill>
            <a:ln>
              <a:noFill/>
            </a:ln>
            <a:effectLst/>
          </c:spPr>
          <c:invertIfNegative val="0"/>
          <c:cat>
            <c:strRef>
              <c:f>'15. ARMS typologies'!$B$2:$E$2</c:f>
              <c:strCache>
                <c:ptCount val="4"/>
                <c:pt idx="0">
                  <c:v>Farms</c:v>
                </c:pt>
                <c:pt idx="1">
                  <c:v>Value of Production</c:v>
                </c:pt>
                <c:pt idx="2">
                  <c:v>Assets</c:v>
                </c:pt>
                <c:pt idx="3">
                  <c:v>Debt</c:v>
                </c:pt>
              </c:strCache>
            </c:strRef>
          </c:cat>
          <c:val>
            <c:numRef>
              <c:f>'15. ARMS typologies'!$B$11:$E$11</c:f>
              <c:numCache>
                <c:formatCode>_(* #,##0.0000_);_(* \(#,##0.0000\);_(* "-"??_);_(@_)</c:formatCode>
                <c:ptCount val="4"/>
                <c:pt idx="0">
                  <c:v>52.921319459117363</c:v>
                </c:pt>
                <c:pt idx="1">
                  <c:v>5.5316867899682984</c:v>
                </c:pt>
                <c:pt idx="2">
                  <c:v>28.904163011273443</c:v>
                </c:pt>
                <c:pt idx="3">
                  <c:v>15.762788920192449</c:v>
                </c:pt>
              </c:numCache>
            </c:numRef>
          </c:val>
        </c:ser>
        <c:ser>
          <c:idx val="3"/>
          <c:order val="3"/>
          <c:spPr>
            <a:solidFill>
              <a:schemeClr val="accent4"/>
            </a:solidFill>
            <a:ln>
              <a:noFill/>
            </a:ln>
            <a:effectLst/>
          </c:spPr>
          <c:invertIfNegative val="0"/>
          <c:cat>
            <c:strRef>
              <c:f>'15. ARMS typologies'!$B$2:$E$2</c:f>
              <c:strCache>
                <c:ptCount val="4"/>
                <c:pt idx="0">
                  <c:v>Farms</c:v>
                </c:pt>
                <c:pt idx="1">
                  <c:v>Value of Production</c:v>
                </c:pt>
                <c:pt idx="2">
                  <c:v>Assets</c:v>
                </c:pt>
                <c:pt idx="3">
                  <c:v>Debt</c:v>
                </c:pt>
              </c:strCache>
            </c:strRef>
          </c:cat>
          <c:val>
            <c:numRef>
              <c:f>'15. ARMS typologies'!$B$12:$E$12</c:f>
              <c:numCache>
                <c:formatCode>General</c:formatCode>
                <c:ptCount val="4"/>
              </c:numCache>
            </c:numRef>
          </c:val>
        </c:ser>
        <c:ser>
          <c:idx val="4"/>
          <c:order val="4"/>
          <c:spPr>
            <a:solidFill>
              <a:schemeClr val="accent5"/>
            </a:solidFill>
            <a:ln>
              <a:noFill/>
            </a:ln>
            <a:effectLst/>
          </c:spPr>
          <c:invertIfNegative val="0"/>
          <c:cat>
            <c:strRef>
              <c:f>'15. ARMS typologies'!$B$2:$E$2</c:f>
              <c:strCache>
                <c:ptCount val="4"/>
                <c:pt idx="0">
                  <c:v>Farms</c:v>
                </c:pt>
                <c:pt idx="1">
                  <c:v>Value of Production</c:v>
                </c:pt>
                <c:pt idx="2">
                  <c:v>Assets</c:v>
                </c:pt>
                <c:pt idx="3">
                  <c:v>Debt</c:v>
                </c:pt>
              </c:strCache>
            </c:strRef>
          </c:cat>
          <c:val>
            <c:numRef>
              <c:f>'15. ARMS typologies'!$B$13:$E$13</c:f>
              <c:numCache>
                <c:formatCode>General</c:formatCode>
                <c:ptCount val="4"/>
              </c:numCache>
            </c:numRef>
          </c:val>
        </c:ser>
        <c:ser>
          <c:idx val="5"/>
          <c:order val="5"/>
          <c:spPr>
            <a:solidFill>
              <a:schemeClr val="accent6"/>
            </a:solidFill>
            <a:ln>
              <a:noFill/>
            </a:ln>
            <a:effectLst/>
          </c:spPr>
          <c:invertIfNegative val="0"/>
          <c:cat>
            <c:strRef>
              <c:f>'15. ARMS typologies'!$B$2:$E$2</c:f>
              <c:strCache>
                <c:ptCount val="4"/>
                <c:pt idx="0">
                  <c:v>Farms</c:v>
                </c:pt>
                <c:pt idx="1">
                  <c:v>Value of Production</c:v>
                </c:pt>
                <c:pt idx="2">
                  <c:v>Assets</c:v>
                </c:pt>
                <c:pt idx="3">
                  <c:v>Debt</c:v>
                </c:pt>
              </c:strCache>
            </c:strRef>
          </c:cat>
          <c:val>
            <c:numRef>
              <c:f>'15. ARMS typologies'!$B$14:$E$14</c:f>
              <c:numCache>
                <c:formatCode>General</c:formatCode>
                <c:ptCount val="4"/>
              </c:numCache>
            </c:numRef>
          </c:val>
        </c:ser>
        <c:dLbls>
          <c:showLegendKey val="0"/>
          <c:showVal val="0"/>
          <c:showCatName val="0"/>
          <c:showSerName val="0"/>
          <c:showPercent val="0"/>
          <c:showBubbleSize val="0"/>
        </c:dLbls>
        <c:gapWidth val="150"/>
        <c:overlap val="100"/>
        <c:axId val="2035850224"/>
        <c:axId val="2035841520"/>
      </c:barChart>
      <c:catAx>
        <c:axId val="203585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35841520"/>
        <c:crosses val="autoZero"/>
        <c:auto val="1"/>
        <c:lblAlgn val="ctr"/>
        <c:lblOffset val="100"/>
        <c:noMultiLvlLbl val="0"/>
      </c:catAx>
      <c:valAx>
        <c:axId val="203584152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Percent</a:t>
                </a:r>
                <a:endParaRPr lang="en-US" dirty="0"/>
              </a:p>
            </c:rich>
          </c:tx>
          <c:layout>
            <c:manualLayout>
              <c:xMode val="edge"/>
              <c:yMode val="edge"/>
              <c:x val="1.1494254607393522E-2"/>
              <c:y val="3.6619052428192855E-3"/>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35850224"/>
        <c:crosses val="autoZero"/>
        <c:crossBetween val="between"/>
      </c:valAx>
      <c:spPr>
        <a:noFill/>
        <a:ln>
          <a:noFill/>
        </a:ln>
        <a:effectLst/>
      </c:spPr>
    </c:plotArea>
    <c:legend>
      <c:legendPos val="b"/>
      <c:legendEntry>
        <c:idx val="3"/>
        <c:delete val="1"/>
      </c:legendEntry>
      <c:legendEntry>
        <c:idx val="4"/>
        <c:delete val="1"/>
      </c:legendEntry>
      <c:legendEntry>
        <c:idx val="5"/>
        <c:delete val="1"/>
      </c:legendEntry>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386196691856471E-2"/>
          <c:y val="0.12962010339047511"/>
          <c:w val="0.88009186351706037"/>
          <c:h val="0.61647298559951924"/>
        </c:manualLayout>
      </c:layout>
      <c:barChart>
        <c:barDir val="col"/>
        <c:grouping val="clustered"/>
        <c:varyColors val="0"/>
        <c:ser>
          <c:idx val="1"/>
          <c:order val="0"/>
          <c:tx>
            <c:strRef>
              <c:f>'7. Crop Value of Prod'!$A$27</c:f>
              <c:strCache>
                <c:ptCount val="1"/>
                <c:pt idx="0">
                  <c:v>2015</c:v>
                </c:pt>
              </c:strCache>
            </c:strRef>
          </c:tx>
          <c:spPr>
            <a:solidFill>
              <a:schemeClr val="bg1">
                <a:lumMod val="75000"/>
              </a:schemeClr>
            </a:solidFill>
          </c:spPr>
          <c:invertIfNegative val="0"/>
          <c:cat>
            <c:strRef>
              <c:f>'7. Crop Value of Prod'!$B$20:$G$20</c:f>
              <c:strCache>
                <c:ptCount val="6"/>
                <c:pt idx="0">
                  <c:v>Corn</c:v>
                </c:pt>
                <c:pt idx="1">
                  <c:v>Soybeans</c:v>
                </c:pt>
                <c:pt idx="2">
                  <c:v>Cotton</c:v>
                </c:pt>
                <c:pt idx="3">
                  <c:v>Fruits &amp; nuts</c:v>
                </c:pt>
                <c:pt idx="4">
                  <c:v>Vegetables &amp; melons</c:v>
                </c:pt>
                <c:pt idx="5">
                  <c:v>Wheat</c:v>
                </c:pt>
              </c:strCache>
            </c:strRef>
          </c:cat>
          <c:val>
            <c:numRef>
              <c:f>'7. Crop Value of Prod'!$B$27:$G$27</c:f>
              <c:numCache>
                <c:formatCode>0</c:formatCode>
                <c:ptCount val="6"/>
                <c:pt idx="0">
                  <c:v>47.023123222030002</c:v>
                </c:pt>
                <c:pt idx="1">
                  <c:v>33.11774425942</c:v>
                </c:pt>
                <c:pt idx="2">
                  <c:v>4.7561003342000001</c:v>
                </c:pt>
                <c:pt idx="3">
                  <c:v>28.447492</c:v>
                </c:pt>
                <c:pt idx="4">
                  <c:v>20.3589919713</c:v>
                </c:pt>
                <c:pt idx="5">
                  <c:v>9.4267384705699993</c:v>
                </c:pt>
              </c:numCache>
            </c:numRef>
          </c:val>
        </c:ser>
        <c:ser>
          <c:idx val="2"/>
          <c:order val="1"/>
          <c:tx>
            <c:strRef>
              <c:f>'7. Crop Value of Prod'!$A$28</c:f>
              <c:strCache>
                <c:ptCount val="1"/>
                <c:pt idx="0">
                  <c:v>2016</c:v>
                </c:pt>
              </c:strCache>
            </c:strRef>
          </c:tx>
          <c:spPr>
            <a:solidFill>
              <a:schemeClr val="bg1">
                <a:lumMod val="65000"/>
              </a:schemeClr>
            </a:solidFill>
          </c:spPr>
          <c:invertIfNegative val="0"/>
          <c:cat>
            <c:strRef>
              <c:f>'7. Crop Value of Prod'!$B$20:$G$20</c:f>
              <c:strCache>
                <c:ptCount val="6"/>
                <c:pt idx="0">
                  <c:v>Corn</c:v>
                </c:pt>
                <c:pt idx="1">
                  <c:v>Soybeans</c:v>
                </c:pt>
                <c:pt idx="2">
                  <c:v>Cotton</c:v>
                </c:pt>
                <c:pt idx="3">
                  <c:v>Fruits &amp; nuts</c:v>
                </c:pt>
                <c:pt idx="4">
                  <c:v>Vegetables &amp; melons</c:v>
                </c:pt>
                <c:pt idx="5">
                  <c:v>Wheat</c:v>
                </c:pt>
              </c:strCache>
            </c:strRef>
          </c:cat>
          <c:val>
            <c:numRef>
              <c:f>'7. Crop Value of Prod'!$B$28:$G$28</c:f>
              <c:numCache>
                <c:formatCode>0</c:formatCode>
                <c:ptCount val="6"/>
                <c:pt idx="0">
                  <c:v>46.622696719209998</c:v>
                </c:pt>
                <c:pt idx="1">
                  <c:v>41.91375032122</c:v>
                </c:pt>
                <c:pt idx="2">
                  <c:v>5.4968892277100005</c:v>
                </c:pt>
                <c:pt idx="3">
                  <c:v>29.698084999999999</c:v>
                </c:pt>
                <c:pt idx="4">
                  <c:v>19.542550155870003</c:v>
                </c:pt>
                <c:pt idx="5">
                  <c:v>8.8392741417499998</c:v>
                </c:pt>
              </c:numCache>
            </c:numRef>
          </c:val>
        </c:ser>
        <c:ser>
          <c:idx val="3"/>
          <c:order val="2"/>
          <c:tx>
            <c:strRef>
              <c:f>'7. Crop Value of Prod'!$A$29</c:f>
              <c:strCache>
                <c:ptCount val="1"/>
                <c:pt idx="0">
                  <c:v>2017</c:v>
                </c:pt>
              </c:strCache>
            </c:strRef>
          </c:tx>
          <c:spPr>
            <a:solidFill>
              <a:schemeClr val="bg1">
                <a:lumMod val="50000"/>
              </a:schemeClr>
            </a:solidFill>
          </c:spPr>
          <c:invertIfNegative val="0"/>
          <c:cat>
            <c:strRef>
              <c:f>'7. Crop Value of Prod'!$B$20:$G$20</c:f>
              <c:strCache>
                <c:ptCount val="6"/>
                <c:pt idx="0">
                  <c:v>Corn</c:v>
                </c:pt>
                <c:pt idx="1">
                  <c:v>Soybeans</c:v>
                </c:pt>
                <c:pt idx="2">
                  <c:v>Cotton</c:v>
                </c:pt>
                <c:pt idx="3">
                  <c:v>Fruits &amp; nuts</c:v>
                </c:pt>
                <c:pt idx="4">
                  <c:v>Vegetables &amp; melons</c:v>
                </c:pt>
                <c:pt idx="5">
                  <c:v>Wheat</c:v>
                </c:pt>
              </c:strCache>
            </c:strRef>
          </c:cat>
          <c:val>
            <c:numRef>
              <c:f>'7. Crop Value of Prod'!$B$29:$G$29</c:f>
              <c:numCache>
                <c:formatCode>0</c:formatCode>
                <c:ptCount val="6"/>
                <c:pt idx="0">
                  <c:v>45.554663280189999</c:v>
                </c:pt>
                <c:pt idx="1">
                  <c:v>38.522449554240005</c:v>
                </c:pt>
                <c:pt idx="2">
                  <c:v>7.5735866483900001</c:v>
                </c:pt>
                <c:pt idx="3">
                  <c:v>30.588949</c:v>
                </c:pt>
                <c:pt idx="4">
                  <c:v>20.494456542939997</c:v>
                </c:pt>
                <c:pt idx="5">
                  <c:v>8.7034717789799991</c:v>
                </c:pt>
              </c:numCache>
            </c:numRef>
          </c:val>
        </c:ser>
        <c:ser>
          <c:idx val="4"/>
          <c:order val="3"/>
          <c:tx>
            <c:strRef>
              <c:f>'7. Crop Value of Prod'!$A$30</c:f>
              <c:strCache>
                <c:ptCount val="1"/>
                <c:pt idx="0">
                  <c:v>2018</c:v>
                </c:pt>
              </c:strCache>
            </c:strRef>
          </c:tx>
          <c:spPr>
            <a:solidFill>
              <a:schemeClr val="accent6">
                <a:lumMod val="60000"/>
                <a:lumOff val="40000"/>
              </a:schemeClr>
            </a:solidFill>
          </c:spPr>
          <c:invertIfNegative val="0"/>
          <c:cat>
            <c:strRef>
              <c:f>'7. Crop Value of Prod'!$B$20:$G$20</c:f>
              <c:strCache>
                <c:ptCount val="6"/>
                <c:pt idx="0">
                  <c:v>Corn</c:v>
                </c:pt>
                <c:pt idx="1">
                  <c:v>Soybeans</c:v>
                </c:pt>
                <c:pt idx="2">
                  <c:v>Cotton</c:v>
                </c:pt>
                <c:pt idx="3">
                  <c:v>Fruits &amp; nuts</c:v>
                </c:pt>
                <c:pt idx="4">
                  <c:v>Vegetables &amp; melons</c:v>
                </c:pt>
                <c:pt idx="5">
                  <c:v>Wheat</c:v>
                </c:pt>
              </c:strCache>
            </c:strRef>
          </c:cat>
          <c:val>
            <c:numRef>
              <c:f>'7. Crop Value of Prod'!$B$30:$G$30</c:f>
              <c:numCache>
                <c:formatCode>0</c:formatCode>
                <c:ptCount val="6"/>
                <c:pt idx="0">
                  <c:v>48.937042892310004</c:v>
                </c:pt>
                <c:pt idx="1">
                  <c:v>37.174920608680004</c:v>
                </c:pt>
                <c:pt idx="2">
                  <c:v>7.8216486898800008</c:v>
                </c:pt>
                <c:pt idx="3">
                  <c:v>29.03032</c:v>
                </c:pt>
                <c:pt idx="4">
                  <c:v>18.539199258579998</c:v>
                </c:pt>
                <c:pt idx="5">
                  <c:v>9.5507103674299998</c:v>
                </c:pt>
              </c:numCache>
            </c:numRef>
          </c:val>
        </c:ser>
        <c:ser>
          <c:idx val="5"/>
          <c:order val="4"/>
          <c:tx>
            <c:strRef>
              <c:f>'7. Crop Value of Prod'!$A$31</c:f>
              <c:strCache>
                <c:ptCount val="1"/>
                <c:pt idx="0">
                  <c:v>2019F</c:v>
                </c:pt>
              </c:strCache>
            </c:strRef>
          </c:tx>
          <c:invertIfNegative val="0"/>
          <c:cat>
            <c:strRef>
              <c:f>'7. Crop Value of Prod'!$B$20:$G$20</c:f>
              <c:strCache>
                <c:ptCount val="6"/>
                <c:pt idx="0">
                  <c:v>Corn</c:v>
                </c:pt>
                <c:pt idx="1">
                  <c:v>Soybeans</c:v>
                </c:pt>
                <c:pt idx="2">
                  <c:v>Cotton</c:v>
                </c:pt>
                <c:pt idx="3">
                  <c:v>Fruits &amp; nuts</c:v>
                </c:pt>
                <c:pt idx="4">
                  <c:v>Vegetables &amp; melons</c:v>
                </c:pt>
                <c:pt idx="5">
                  <c:v>Wheat</c:v>
                </c:pt>
              </c:strCache>
            </c:strRef>
          </c:cat>
          <c:val>
            <c:numRef>
              <c:f>'7. Crop Value of Prod'!$B$31:$G$31</c:f>
              <c:numCache>
                <c:formatCode>0</c:formatCode>
                <c:ptCount val="6"/>
                <c:pt idx="0">
                  <c:v>48.80300692518</c:v>
                </c:pt>
                <c:pt idx="1">
                  <c:v>35.50937228163</c:v>
                </c:pt>
                <c:pt idx="2">
                  <c:v>6.9575424682299998</c:v>
                </c:pt>
                <c:pt idx="3">
                  <c:v>29.165887033000001</c:v>
                </c:pt>
                <c:pt idx="4">
                  <c:v>20.42671637718</c:v>
                </c:pt>
                <c:pt idx="5">
                  <c:v>8.533666503900001</c:v>
                </c:pt>
              </c:numCache>
            </c:numRef>
          </c:val>
        </c:ser>
        <c:ser>
          <c:idx val="6"/>
          <c:order val="5"/>
          <c:tx>
            <c:strRef>
              <c:f>'7. Crop Value of Prod'!$A$32</c:f>
              <c:strCache>
                <c:ptCount val="1"/>
                <c:pt idx="0">
                  <c:v>2020F</c:v>
                </c:pt>
              </c:strCache>
            </c:strRef>
          </c:tx>
          <c:invertIfNegative val="0"/>
          <c:dLbls>
            <c:dLbl>
              <c:idx val="1"/>
              <c:layout>
                <c:manualLayout>
                  <c:x val="1.0967490581405304E-2"/>
                  <c:y val="7.155635062611763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7.8339218438608169E-3"/>
                  <c:y val="2.385211687537225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'7. Crop Value of Prod'!$B$20:$G$20</c:f>
              <c:strCache>
                <c:ptCount val="6"/>
                <c:pt idx="0">
                  <c:v>Corn</c:v>
                </c:pt>
                <c:pt idx="1">
                  <c:v>Soybeans</c:v>
                </c:pt>
                <c:pt idx="2">
                  <c:v>Cotton</c:v>
                </c:pt>
                <c:pt idx="3">
                  <c:v>Fruits &amp; nuts</c:v>
                </c:pt>
                <c:pt idx="4">
                  <c:v>Vegetables &amp; melons</c:v>
                </c:pt>
                <c:pt idx="5">
                  <c:v>Wheat</c:v>
                </c:pt>
              </c:strCache>
            </c:strRef>
          </c:cat>
          <c:val>
            <c:numRef>
              <c:f>'7. Crop Value of Prod'!$B$32:$G$32</c:f>
              <c:numCache>
                <c:formatCode>0</c:formatCode>
                <c:ptCount val="6"/>
                <c:pt idx="0">
                  <c:v>49.826574209779999</c:v>
                </c:pt>
                <c:pt idx="1">
                  <c:v>34.60956468346</c:v>
                </c:pt>
                <c:pt idx="2">
                  <c:v>7.1034045472299994</c:v>
                </c:pt>
                <c:pt idx="3">
                  <c:v>30.990325346999999</c:v>
                </c:pt>
                <c:pt idx="4">
                  <c:v>20.050804016720001</c:v>
                </c:pt>
                <c:pt idx="5">
                  <c:v>8.6143781747600006</c:v>
                </c:pt>
              </c:numCache>
            </c:numRef>
          </c:val>
        </c:ser>
        <c:dLbls>
          <c:showLegendKey val="0"/>
          <c:showVal val="0"/>
          <c:showCatName val="0"/>
          <c:showSerName val="0"/>
          <c:showPercent val="0"/>
          <c:showBubbleSize val="0"/>
        </c:dLbls>
        <c:gapWidth val="150"/>
        <c:axId val="106186960"/>
        <c:axId val="106197296"/>
      </c:barChart>
      <c:catAx>
        <c:axId val="106186960"/>
        <c:scaling>
          <c:orientation val="minMax"/>
        </c:scaling>
        <c:delete val="0"/>
        <c:axPos val="b"/>
        <c:numFmt formatCode="General" sourceLinked="0"/>
        <c:majorTickMark val="out"/>
        <c:minorTickMark val="none"/>
        <c:tickLblPos val="nextTo"/>
        <c:txPr>
          <a:bodyPr/>
          <a:lstStyle/>
          <a:p>
            <a:pPr>
              <a:defRPr sz="1200"/>
            </a:pPr>
            <a:endParaRPr lang="en-US"/>
          </a:p>
        </c:txPr>
        <c:crossAx val="106197296"/>
        <c:crosses val="autoZero"/>
        <c:auto val="1"/>
        <c:lblAlgn val="ctr"/>
        <c:lblOffset val="100"/>
        <c:noMultiLvlLbl val="0"/>
      </c:catAx>
      <c:valAx>
        <c:axId val="106197296"/>
        <c:scaling>
          <c:orientation val="minMax"/>
        </c:scaling>
        <c:delete val="0"/>
        <c:axPos val="l"/>
        <c:majorGridlines/>
        <c:title>
          <c:tx>
            <c:rich>
              <a:bodyPr rot="0" vert="horz"/>
              <a:lstStyle/>
              <a:p>
                <a:pPr>
                  <a:defRPr b="0"/>
                </a:pPr>
                <a:r>
                  <a:rPr lang="en-US" sz="1100" b="0" dirty="0"/>
                  <a:t>$ </a:t>
                </a:r>
                <a:r>
                  <a:rPr lang="en-US" sz="1100" b="0" dirty="0" smtClean="0"/>
                  <a:t>Billions</a:t>
                </a:r>
                <a:endParaRPr lang="en-US" sz="1100" b="0" dirty="0"/>
              </a:p>
            </c:rich>
          </c:tx>
          <c:layout>
            <c:manualLayout>
              <c:xMode val="edge"/>
              <c:yMode val="edge"/>
              <c:x val="1.5946522309711289E-2"/>
              <c:y val="6.0710398677803916E-2"/>
            </c:manualLayout>
          </c:layout>
          <c:overlay val="0"/>
        </c:title>
        <c:numFmt formatCode="0" sourceLinked="0"/>
        <c:majorTickMark val="out"/>
        <c:minorTickMark val="none"/>
        <c:tickLblPos val="nextTo"/>
        <c:txPr>
          <a:bodyPr/>
          <a:lstStyle/>
          <a:p>
            <a:pPr>
              <a:defRPr sz="1200"/>
            </a:pPr>
            <a:endParaRPr lang="en-US"/>
          </a:p>
        </c:txPr>
        <c:crossAx val="106186960"/>
        <c:crosses val="autoZero"/>
        <c:crossBetween val="between"/>
      </c:valAx>
    </c:plotArea>
    <c:legend>
      <c:legendPos val="t"/>
      <c:layout>
        <c:manualLayout>
          <c:xMode val="edge"/>
          <c:yMode val="edge"/>
          <c:x val="0.28049280949256344"/>
          <c:y val="0.18538324420677363"/>
          <c:w val="0.48951402559055118"/>
          <c:h val="4.3131576352598143E-2"/>
        </c:manualLayout>
      </c:layout>
      <c:overlay val="0"/>
      <c:txPr>
        <a:bodyPr/>
        <a:lstStyle/>
        <a:p>
          <a:pPr>
            <a:defRPr sz="1200"/>
          </a:pPr>
          <a:endParaRPr lang="en-US"/>
        </a:p>
      </c:txPr>
    </c:legend>
    <c:plotVisOnly val="1"/>
    <c:dispBlanksAs val="gap"/>
    <c:showDLblsOverMax val="0"/>
  </c:chart>
  <c:spPr>
    <a:ln>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854053367296033E-2"/>
          <c:y val="9.5160104986876645E-2"/>
          <c:w val="0.92470171741730689"/>
          <c:h val="0.65960858422109003"/>
        </c:manualLayout>
      </c:layout>
      <c:barChart>
        <c:barDir val="col"/>
        <c:grouping val="clustered"/>
        <c:varyColors val="0"/>
        <c:ser>
          <c:idx val="0"/>
          <c:order val="0"/>
          <c:tx>
            <c:strRef>
              <c:f>'8. Livestock Value of Prod'!$A$26</c:f>
              <c:strCache>
                <c:ptCount val="1"/>
                <c:pt idx="0">
                  <c:v>2015</c:v>
                </c:pt>
              </c:strCache>
            </c:strRef>
          </c:tx>
          <c:spPr>
            <a:solidFill>
              <a:schemeClr val="bg1">
                <a:lumMod val="75000"/>
              </a:schemeClr>
            </a:solidFill>
            <a:ln>
              <a:solidFill>
                <a:schemeClr val="bg1">
                  <a:lumMod val="85000"/>
                </a:schemeClr>
              </a:solidFill>
            </a:ln>
          </c:spPr>
          <c:invertIfNegative val="0"/>
          <c:cat>
            <c:strRef>
              <c:f>'8. Livestock Value of Prod'!$B$19:$F$19</c:f>
              <c:strCache>
                <c:ptCount val="5"/>
                <c:pt idx="0">
                  <c:v>Cattle and calves</c:v>
                </c:pt>
                <c:pt idx="1">
                  <c:v>Dairy</c:v>
                </c:pt>
                <c:pt idx="2">
                  <c:v>Broilers</c:v>
                </c:pt>
                <c:pt idx="3">
                  <c:v>Hogs</c:v>
                </c:pt>
                <c:pt idx="4">
                  <c:v>Eggs</c:v>
                </c:pt>
              </c:strCache>
            </c:strRef>
          </c:cat>
          <c:val>
            <c:numRef>
              <c:f>'8. Livestock Value of Prod'!$B$26:$F$26</c:f>
              <c:numCache>
                <c:formatCode>0</c:formatCode>
                <c:ptCount val="5"/>
                <c:pt idx="0">
                  <c:v>78.252807000000004</c:v>
                </c:pt>
                <c:pt idx="1">
                  <c:v>35.716849000000003</c:v>
                </c:pt>
                <c:pt idx="2">
                  <c:v>28.716398000000002</c:v>
                </c:pt>
                <c:pt idx="3">
                  <c:v>20.552958</c:v>
                </c:pt>
                <c:pt idx="4">
                  <c:v>13.762518999999999</c:v>
                </c:pt>
              </c:numCache>
            </c:numRef>
          </c:val>
        </c:ser>
        <c:ser>
          <c:idx val="1"/>
          <c:order val="1"/>
          <c:tx>
            <c:strRef>
              <c:f>'8. Livestock Value of Prod'!$A$27</c:f>
              <c:strCache>
                <c:ptCount val="1"/>
                <c:pt idx="0">
                  <c:v>2016</c:v>
                </c:pt>
              </c:strCache>
            </c:strRef>
          </c:tx>
          <c:spPr>
            <a:solidFill>
              <a:schemeClr val="bg1">
                <a:lumMod val="65000"/>
              </a:schemeClr>
            </a:solidFill>
          </c:spPr>
          <c:invertIfNegative val="0"/>
          <c:cat>
            <c:strRef>
              <c:f>'8. Livestock Value of Prod'!$B$19:$F$19</c:f>
              <c:strCache>
                <c:ptCount val="5"/>
                <c:pt idx="0">
                  <c:v>Cattle and calves</c:v>
                </c:pt>
                <c:pt idx="1">
                  <c:v>Dairy</c:v>
                </c:pt>
                <c:pt idx="2">
                  <c:v>Broilers</c:v>
                </c:pt>
                <c:pt idx="3">
                  <c:v>Hogs</c:v>
                </c:pt>
                <c:pt idx="4">
                  <c:v>Eggs</c:v>
                </c:pt>
              </c:strCache>
            </c:strRef>
          </c:cat>
          <c:val>
            <c:numRef>
              <c:f>'8. Livestock Value of Prod'!$B$27:$F$27</c:f>
              <c:numCache>
                <c:formatCode>0</c:formatCode>
                <c:ptCount val="5"/>
                <c:pt idx="0">
                  <c:v>63.691327000000001</c:v>
                </c:pt>
                <c:pt idx="1">
                  <c:v>34.546315999999997</c:v>
                </c:pt>
                <c:pt idx="2">
                  <c:v>25.935852000000001</c:v>
                </c:pt>
                <c:pt idx="3">
                  <c:v>19.037752000000001</c:v>
                </c:pt>
                <c:pt idx="4">
                  <c:v>6.5913589999999997</c:v>
                </c:pt>
              </c:numCache>
            </c:numRef>
          </c:val>
        </c:ser>
        <c:ser>
          <c:idx val="2"/>
          <c:order val="2"/>
          <c:tx>
            <c:strRef>
              <c:f>'8. Livestock Value of Prod'!$A$28</c:f>
              <c:strCache>
                <c:ptCount val="1"/>
                <c:pt idx="0">
                  <c:v>2017</c:v>
                </c:pt>
              </c:strCache>
            </c:strRef>
          </c:tx>
          <c:spPr>
            <a:solidFill>
              <a:schemeClr val="bg1">
                <a:lumMod val="50000"/>
              </a:schemeClr>
            </a:solidFill>
          </c:spPr>
          <c:invertIfNegative val="0"/>
          <c:cat>
            <c:strRef>
              <c:f>'8. Livestock Value of Prod'!$B$19:$F$19</c:f>
              <c:strCache>
                <c:ptCount val="5"/>
                <c:pt idx="0">
                  <c:v>Cattle and calves</c:v>
                </c:pt>
                <c:pt idx="1">
                  <c:v>Dairy</c:v>
                </c:pt>
                <c:pt idx="2">
                  <c:v>Broilers</c:v>
                </c:pt>
                <c:pt idx="3">
                  <c:v>Hogs</c:v>
                </c:pt>
                <c:pt idx="4">
                  <c:v>Eggs</c:v>
                </c:pt>
              </c:strCache>
            </c:strRef>
          </c:cat>
          <c:val>
            <c:numRef>
              <c:f>'8. Livestock Value of Prod'!$B$28:$F$28</c:f>
              <c:numCache>
                <c:formatCode>0</c:formatCode>
                <c:ptCount val="5"/>
                <c:pt idx="0">
                  <c:v>66.936725999999993</c:v>
                </c:pt>
                <c:pt idx="1">
                  <c:v>37.940662000000003</c:v>
                </c:pt>
                <c:pt idx="2">
                  <c:v>30.232202999999998</c:v>
                </c:pt>
                <c:pt idx="3">
                  <c:v>21.038034</c:v>
                </c:pt>
                <c:pt idx="4">
                  <c:v>7.6350009999999999</c:v>
                </c:pt>
              </c:numCache>
            </c:numRef>
          </c:val>
        </c:ser>
        <c:ser>
          <c:idx val="3"/>
          <c:order val="3"/>
          <c:tx>
            <c:strRef>
              <c:f>'8. Livestock Value of Prod'!$A$29</c:f>
              <c:strCache>
                <c:ptCount val="1"/>
                <c:pt idx="0">
                  <c:v>2018</c:v>
                </c:pt>
              </c:strCache>
            </c:strRef>
          </c:tx>
          <c:spPr>
            <a:solidFill>
              <a:schemeClr val="accent3">
                <a:lumMod val="60000"/>
                <a:lumOff val="40000"/>
              </a:schemeClr>
            </a:solidFill>
          </c:spPr>
          <c:invertIfNegative val="0"/>
          <c:cat>
            <c:strRef>
              <c:f>'8. Livestock Value of Prod'!$B$19:$F$19</c:f>
              <c:strCache>
                <c:ptCount val="5"/>
                <c:pt idx="0">
                  <c:v>Cattle and calves</c:v>
                </c:pt>
                <c:pt idx="1">
                  <c:v>Dairy</c:v>
                </c:pt>
                <c:pt idx="2">
                  <c:v>Broilers</c:v>
                </c:pt>
                <c:pt idx="3">
                  <c:v>Hogs</c:v>
                </c:pt>
                <c:pt idx="4">
                  <c:v>Eggs</c:v>
                </c:pt>
              </c:strCache>
            </c:strRef>
          </c:cat>
          <c:val>
            <c:numRef>
              <c:f>'8. Livestock Value of Prod'!$B$29:$F$29</c:f>
              <c:numCache>
                <c:formatCode>0</c:formatCode>
                <c:ptCount val="5"/>
                <c:pt idx="0">
                  <c:v>67.105197000000004</c:v>
                </c:pt>
                <c:pt idx="1">
                  <c:v>35.244314000000003</c:v>
                </c:pt>
                <c:pt idx="2">
                  <c:v>31.746230000000001</c:v>
                </c:pt>
                <c:pt idx="3">
                  <c:v>21.098058000000002</c:v>
                </c:pt>
                <c:pt idx="4">
                  <c:v>10.586262</c:v>
                </c:pt>
              </c:numCache>
            </c:numRef>
          </c:val>
        </c:ser>
        <c:ser>
          <c:idx val="4"/>
          <c:order val="4"/>
          <c:tx>
            <c:strRef>
              <c:f>'8. Livestock Value of Prod'!$A$30</c:f>
              <c:strCache>
                <c:ptCount val="1"/>
                <c:pt idx="0">
                  <c:v>2019F</c:v>
                </c:pt>
              </c:strCache>
            </c:strRef>
          </c:tx>
          <c:spPr>
            <a:solidFill>
              <a:schemeClr val="accent3">
                <a:lumMod val="75000"/>
              </a:schemeClr>
            </a:solidFill>
          </c:spPr>
          <c:invertIfNegative val="0"/>
          <c:cat>
            <c:strRef>
              <c:f>'8. Livestock Value of Prod'!$B$19:$F$19</c:f>
              <c:strCache>
                <c:ptCount val="5"/>
                <c:pt idx="0">
                  <c:v>Cattle and calves</c:v>
                </c:pt>
                <c:pt idx="1">
                  <c:v>Dairy</c:v>
                </c:pt>
                <c:pt idx="2">
                  <c:v>Broilers</c:v>
                </c:pt>
                <c:pt idx="3">
                  <c:v>Hogs</c:v>
                </c:pt>
                <c:pt idx="4">
                  <c:v>Eggs</c:v>
                </c:pt>
              </c:strCache>
            </c:strRef>
          </c:cat>
          <c:val>
            <c:numRef>
              <c:f>'8. Livestock Value of Prod'!$B$30:$F$30</c:f>
              <c:numCache>
                <c:formatCode>0</c:formatCode>
                <c:ptCount val="5"/>
                <c:pt idx="0">
                  <c:v>67.978755736819991</c:v>
                </c:pt>
                <c:pt idx="1">
                  <c:v>40.370674784999999</c:v>
                </c:pt>
                <c:pt idx="2">
                  <c:v>27.393437535379999</c:v>
                </c:pt>
                <c:pt idx="3">
                  <c:v>22.859467850289999</c:v>
                </c:pt>
                <c:pt idx="4">
                  <c:v>6.7873799999999997</c:v>
                </c:pt>
              </c:numCache>
            </c:numRef>
          </c:val>
        </c:ser>
        <c:ser>
          <c:idx val="5"/>
          <c:order val="5"/>
          <c:tx>
            <c:strRef>
              <c:f>'8. Livestock Value of Prod'!$A$31</c:f>
              <c:strCache>
                <c:ptCount val="1"/>
                <c:pt idx="0">
                  <c:v>2020F</c:v>
                </c:pt>
              </c:strCache>
            </c:strRef>
          </c:tx>
          <c:spPr>
            <a:solidFill>
              <a:schemeClr val="tx2"/>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'8. Livestock Value of Prod'!$B$19:$F$19</c:f>
              <c:strCache>
                <c:ptCount val="5"/>
                <c:pt idx="0">
                  <c:v>Cattle and calves</c:v>
                </c:pt>
                <c:pt idx="1">
                  <c:v>Dairy</c:v>
                </c:pt>
                <c:pt idx="2">
                  <c:v>Broilers</c:v>
                </c:pt>
                <c:pt idx="3">
                  <c:v>Hogs</c:v>
                </c:pt>
                <c:pt idx="4">
                  <c:v>Eggs</c:v>
                </c:pt>
              </c:strCache>
            </c:strRef>
          </c:cat>
          <c:val>
            <c:numRef>
              <c:f>'8. Livestock Value of Prod'!$B$31:$F$31</c:f>
              <c:numCache>
                <c:formatCode>0</c:formatCode>
                <c:ptCount val="5"/>
                <c:pt idx="0">
                  <c:v>69.049080696480004</c:v>
                </c:pt>
                <c:pt idx="1">
                  <c:v>42.482579844999997</c:v>
                </c:pt>
                <c:pt idx="2">
                  <c:v>27.664057498830001</c:v>
                </c:pt>
                <c:pt idx="3">
                  <c:v>27.059536624629999</c:v>
                </c:pt>
                <c:pt idx="4">
                  <c:v>7.7873799999999997</c:v>
                </c:pt>
              </c:numCache>
            </c:numRef>
          </c:val>
        </c:ser>
        <c:dLbls>
          <c:showLegendKey val="0"/>
          <c:showVal val="0"/>
          <c:showCatName val="0"/>
          <c:showSerName val="0"/>
          <c:showPercent val="0"/>
          <c:showBubbleSize val="0"/>
        </c:dLbls>
        <c:gapWidth val="150"/>
        <c:axId val="106192400"/>
        <c:axId val="106201648"/>
      </c:barChart>
      <c:catAx>
        <c:axId val="106192400"/>
        <c:scaling>
          <c:orientation val="minMax"/>
        </c:scaling>
        <c:delete val="0"/>
        <c:axPos val="b"/>
        <c:numFmt formatCode="General" sourceLinked="0"/>
        <c:majorTickMark val="out"/>
        <c:minorTickMark val="none"/>
        <c:tickLblPos val="nextTo"/>
        <c:txPr>
          <a:bodyPr/>
          <a:lstStyle/>
          <a:p>
            <a:pPr>
              <a:defRPr sz="1200"/>
            </a:pPr>
            <a:endParaRPr lang="en-US"/>
          </a:p>
        </c:txPr>
        <c:crossAx val="106201648"/>
        <c:crosses val="autoZero"/>
        <c:auto val="1"/>
        <c:lblAlgn val="ctr"/>
        <c:lblOffset val="100"/>
        <c:noMultiLvlLbl val="0"/>
      </c:catAx>
      <c:valAx>
        <c:axId val="106201648"/>
        <c:scaling>
          <c:orientation val="minMax"/>
        </c:scaling>
        <c:delete val="0"/>
        <c:axPos val="l"/>
        <c:majorGridlines>
          <c:spPr>
            <a:ln>
              <a:solidFill>
                <a:schemeClr val="bg1">
                  <a:lumMod val="85000"/>
                </a:schemeClr>
              </a:solidFill>
            </a:ln>
          </c:spPr>
        </c:majorGridlines>
        <c:title>
          <c:tx>
            <c:rich>
              <a:bodyPr rot="0" vert="horz"/>
              <a:lstStyle/>
              <a:p>
                <a:pPr>
                  <a:defRPr sz="1200" b="0"/>
                </a:pPr>
                <a:r>
                  <a:rPr lang="en-US" sz="1200" b="0"/>
                  <a:t>$ Billions</a:t>
                </a:r>
              </a:p>
            </c:rich>
          </c:tx>
          <c:layout>
            <c:manualLayout>
              <c:xMode val="edge"/>
              <c:yMode val="edge"/>
              <c:x val="1.6555192774205127E-2"/>
              <c:y val="2.8325953373475373E-2"/>
            </c:manualLayout>
          </c:layout>
          <c:overlay val="0"/>
        </c:title>
        <c:numFmt formatCode="0" sourceLinked="0"/>
        <c:majorTickMark val="out"/>
        <c:minorTickMark val="none"/>
        <c:tickLblPos val="nextTo"/>
        <c:spPr>
          <a:ln>
            <a:noFill/>
          </a:ln>
        </c:spPr>
        <c:txPr>
          <a:bodyPr/>
          <a:lstStyle/>
          <a:p>
            <a:pPr>
              <a:defRPr sz="1200"/>
            </a:pPr>
            <a:endParaRPr lang="en-US"/>
          </a:p>
        </c:txPr>
        <c:crossAx val="106192400"/>
        <c:crosses val="autoZero"/>
        <c:crossBetween val="between"/>
      </c:valAx>
    </c:plotArea>
    <c:legend>
      <c:legendPos val="t"/>
      <c:layout>
        <c:manualLayout>
          <c:xMode val="edge"/>
          <c:yMode val="edge"/>
          <c:x val="0.27006536902357847"/>
          <c:y val="0.10835009085402786"/>
          <c:w val="0.49002574662617449"/>
          <c:h val="5.4181013890117667E-2"/>
        </c:manualLayout>
      </c:layout>
      <c:overlay val="0"/>
      <c:txPr>
        <a:bodyPr/>
        <a:lstStyle/>
        <a:p>
          <a:pPr>
            <a:defRPr sz="1200"/>
          </a:pPr>
          <a:endParaRPr lang="en-US"/>
        </a:p>
      </c:txPr>
    </c:legend>
    <c:plotVisOnly val="1"/>
    <c:dispBlanksAs val="gap"/>
    <c:showDLblsOverMax val="0"/>
  </c:chart>
  <c:spPr>
    <a:ln>
      <a:no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687866450322015E-2"/>
          <c:y val="8.9091090450890253E-2"/>
          <c:w val="0.59419970733746774"/>
          <c:h val="0.48114532485782768"/>
        </c:manualLayout>
      </c:layout>
      <c:barChart>
        <c:barDir val="col"/>
        <c:grouping val="stacked"/>
        <c:varyColors val="0"/>
        <c:ser>
          <c:idx val="0"/>
          <c:order val="0"/>
          <c:tx>
            <c:strRef>
              <c:f>'9. Government Payments'!$B$36</c:f>
              <c:strCache>
                <c:ptCount val="1"/>
                <c:pt idx="0">
                  <c:v>Conservation payments</c:v>
                </c:pt>
              </c:strCache>
            </c:strRef>
          </c:tx>
          <c:spPr>
            <a:solidFill>
              <a:schemeClr val="accent3">
                <a:lumMod val="75000"/>
              </a:schemeClr>
            </a:solidFill>
          </c:spPr>
          <c:invertIfNegative val="0"/>
          <c:cat>
            <c:strRef>
              <c:f>'9. Government Payments'!$C$34:$U$34</c:f>
              <c:strCach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2019F</c:v>
                </c:pt>
                <c:pt idx="18">
                  <c:v>2020F</c:v>
                </c:pt>
              </c:strCache>
            </c:strRef>
          </c:cat>
          <c:val>
            <c:numRef>
              <c:f>'9. Government Payments'!$C$36:$U$36</c:f>
              <c:numCache>
                <c:formatCode>_(* #,##0.00_);_(* \(#,##0.00\);_(* "-"??_);_(@_)</c:formatCode>
                <c:ptCount val="19"/>
                <c:pt idx="0">
                  <c:v>1.9658438840000001</c:v>
                </c:pt>
                <c:pt idx="1">
                  <c:v>2.1673023890000001</c:v>
                </c:pt>
                <c:pt idx="2">
                  <c:v>2.3195618410000001</c:v>
                </c:pt>
                <c:pt idx="3">
                  <c:v>2.767463835</c:v>
                </c:pt>
                <c:pt idx="4">
                  <c:v>2.974474769</c:v>
                </c:pt>
                <c:pt idx="5">
                  <c:v>3.0722191949999997</c:v>
                </c:pt>
                <c:pt idx="6">
                  <c:v>3.1550988750000002</c:v>
                </c:pt>
                <c:pt idx="7">
                  <c:v>2.824277677</c:v>
                </c:pt>
                <c:pt idx="8">
                  <c:v>3.2194665090000001</c:v>
                </c:pt>
                <c:pt idx="9">
                  <c:v>3.6743236220000002</c:v>
                </c:pt>
                <c:pt idx="10">
                  <c:v>3.6950633939999999</c:v>
                </c:pt>
                <c:pt idx="11">
                  <c:v>3.6798962560000001</c:v>
                </c:pt>
                <c:pt idx="12">
                  <c:v>3.5613958489999997</c:v>
                </c:pt>
                <c:pt idx="13">
                  <c:v>3.6189276881400003</c:v>
                </c:pt>
                <c:pt idx="14">
                  <c:v>3.7639632000000001</c:v>
                </c:pt>
                <c:pt idx="15">
                  <c:v>3.8241708999999999</c:v>
                </c:pt>
                <c:pt idx="16">
                  <c:v>3.9865163999999997</c:v>
                </c:pt>
                <c:pt idx="17">
                  <c:v>4.018605</c:v>
                </c:pt>
                <c:pt idx="18">
                  <c:v>4.196815</c:v>
                </c:pt>
              </c:numCache>
            </c:numRef>
          </c:val>
        </c:ser>
        <c:ser>
          <c:idx val="1"/>
          <c:order val="1"/>
          <c:tx>
            <c:strRef>
              <c:f>'9. Government Payments'!$B$35</c:f>
              <c:strCache>
                <c:ptCount val="1"/>
                <c:pt idx="0">
                  <c:v>Fixed payments 1/</c:v>
                </c:pt>
              </c:strCache>
            </c:strRef>
          </c:tx>
          <c:spPr>
            <a:solidFill>
              <a:srgbClr val="00B0F0"/>
            </a:solidFill>
          </c:spPr>
          <c:invertIfNegative val="0"/>
          <c:cat>
            <c:strRef>
              <c:f>'9. Government Payments'!$C$34:$U$34</c:f>
              <c:strCach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2019F</c:v>
                </c:pt>
                <c:pt idx="18">
                  <c:v>2020F</c:v>
                </c:pt>
              </c:strCache>
            </c:strRef>
          </c:cat>
          <c:val>
            <c:numRef>
              <c:f>'9. Government Payments'!$C$35:$U$35</c:f>
              <c:numCache>
                <c:formatCode>_(* #,##0.00_);_(* \(#,##0.00\);_(* "-"??_);_(@_)</c:formatCode>
                <c:ptCount val="19"/>
                <c:pt idx="0">
                  <c:v>3.8668518132000003</c:v>
                </c:pt>
                <c:pt idx="1">
                  <c:v>6.4235935262199995</c:v>
                </c:pt>
                <c:pt idx="2">
                  <c:v>5.2381340989900007</c:v>
                </c:pt>
                <c:pt idx="3">
                  <c:v>5.1978309785100008</c:v>
                </c:pt>
                <c:pt idx="4">
                  <c:v>5.0517023112999997</c:v>
                </c:pt>
                <c:pt idx="5">
                  <c:v>5.0596621050000001</c:v>
                </c:pt>
                <c:pt idx="6">
                  <c:v>5.110192208</c:v>
                </c:pt>
                <c:pt idx="7">
                  <c:v>4.7253178159999996</c:v>
                </c:pt>
                <c:pt idx="8">
                  <c:v>4.8092668329999997</c:v>
                </c:pt>
                <c:pt idx="9">
                  <c:v>4.7056831480000003</c:v>
                </c:pt>
                <c:pt idx="10">
                  <c:v>4.687021477</c:v>
                </c:pt>
                <c:pt idx="11">
                  <c:v>4.28853050717</c:v>
                </c:pt>
                <c:pt idx="12">
                  <c:v>0.47865964231000002</c:v>
                </c:pt>
                <c:pt idx="13">
                  <c:v>2.0508997280000003E-2</c:v>
                </c:pt>
                <c:pt idx="14">
                  <c:v>-4.2842000000000002E-3</c:v>
                </c:pt>
                <c:pt idx="15">
                  <c:v>9.4070000000000004E-4</c:v>
                </c:pt>
                <c:pt idx="16">
                  <c:v>-9.7650000000000005E-4</c:v>
                </c:pt>
                <c:pt idx="17">
                  <c:v>0</c:v>
                </c:pt>
                <c:pt idx="18">
                  <c:v>0</c:v>
                </c:pt>
              </c:numCache>
            </c:numRef>
          </c:val>
        </c:ser>
        <c:ser>
          <c:idx val="2"/>
          <c:order val="2"/>
          <c:tx>
            <c:strRef>
              <c:f>'9. Government Payments'!$B$37</c:f>
              <c:strCache>
                <c:ptCount val="1"/>
                <c:pt idx="0">
                  <c:v>Function of crop price payments 2/</c:v>
                </c:pt>
              </c:strCache>
            </c:strRef>
          </c:tx>
          <c:spPr>
            <a:solidFill>
              <a:schemeClr val="accent6">
                <a:lumMod val="75000"/>
              </a:schemeClr>
            </a:solidFill>
          </c:spPr>
          <c:invertIfNegative val="0"/>
          <c:cat>
            <c:strRef>
              <c:f>'9. Government Payments'!$C$34:$U$34</c:f>
              <c:strCach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2019F</c:v>
                </c:pt>
                <c:pt idx="18">
                  <c:v>2020F</c:v>
                </c:pt>
              </c:strCache>
            </c:strRef>
          </c:cat>
          <c:val>
            <c:numRef>
              <c:f>'9. Government Payments'!$C$37:$U$37</c:f>
              <c:numCache>
                <c:formatCode>_(* #,##0.00_);_(* \(#,##0.00\);_(* "-"??_);_(@_)</c:formatCode>
                <c:ptCount val="19"/>
                <c:pt idx="0">
                  <c:v>3.0384601337300001</c:v>
                </c:pt>
                <c:pt idx="1">
                  <c:v>3.63162203126</c:v>
                </c:pt>
                <c:pt idx="2">
                  <c:v>4.5940169254400001</c:v>
                </c:pt>
                <c:pt idx="3">
                  <c:v>11.136871995299998</c:v>
                </c:pt>
                <c:pt idx="4">
                  <c:v>5.8277607760000008</c:v>
                </c:pt>
                <c:pt idx="5">
                  <c:v>2.2696948842400002</c:v>
                </c:pt>
                <c:pt idx="6">
                  <c:v>1.03306086834</c:v>
                </c:pt>
                <c:pt idx="7">
                  <c:v>2.26330377744</c:v>
                </c:pt>
                <c:pt idx="8">
                  <c:v>0.74758452267999997</c:v>
                </c:pt>
                <c:pt idx="9">
                  <c:v>3.8318149929999996E-2</c:v>
                </c:pt>
                <c:pt idx="10">
                  <c:v>3.9545844759999997E-2</c:v>
                </c:pt>
                <c:pt idx="11">
                  <c:v>0.20572650857000002</c:v>
                </c:pt>
                <c:pt idx="12">
                  <c:v>0.34940690577</c:v>
                </c:pt>
                <c:pt idx="13">
                  <c:v>5.3538706989299998</c:v>
                </c:pt>
                <c:pt idx="14">
                  <c:v>8.2095299999999991</c:v>
                </c:pt>
                <c:pt idx="15">
                  <c:v>7.0224329000000001</c:v>
                </c:pt>
                <c:pt idx="16">
                  <c:v>3.1732558000000006</c:v>
                </c:pt>
                <c:pt idx="17">
                  <c:v>2.815121</c:v>
                </c:pt>
                <c:pt idx="18">
                  <c:v>3.9201629999999996</c:v>
                </c:pt>
              </c:numCache>
            </c:numRef>
          </c:val>
        </c:ser>
        <c:ser>
          <c:idx val="3"/>
          <c:order val="3"/>
          <c:tx>
            <c:strRef>
              <c:f>'9. Government Payments'!$B$39</c:f>
              <c:strCache>
                <c:ptCount val="1"/>
                <c:pt idx="0">
                  <c:v>All other payments 3/</c:v>
                </c:pt>
              </c:strCache>
            </c:strRef>
          </c:tx>
          <c:spPr>
            <a:solidFill>
              <a:srgbClr val="7030A0"/>
            </a:solidFill>
          </c:spPr>
          <c:invertIfNegative val="0"/>
          <c:cat>
            <c:strRef>
              <c:f>'9. Government Payments'!$C$34:$U$34</c:f>
              <c:strCach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2019F</c:v>
                </c:pt>
                <c:pt idx="18">
                  <c:v>2020F</c:v>
                </c:pt>
              </c:strCache>
            </c:strRef>
          </c:cat>
          <c:val>
            <c:numRef>
              <c:f>'9. Government Payments'!$C$39:$U$39</c:f>
              <c:numCache>
                <c:formatCode>_(* #,##0.00_);_(* \(#,##0.00\);_(* "-"??_);_(@_)</c:formatCode>
                <c:ptCount val="19"/>
                <c:pt idx="0">
                  <c:v>3.5437410986</c:v>
                </c:pt>
                <c:pt idx="1">
                  <c:v>4.3009740898999995</c:v>
                </c:pt>
                <c:pt idx="2">
                  <c:v>0.81815943790000001</c:v>
                </c:pt>
                <c:pt idx="3">
                  <c:v>5.2936840682999993</c:v>
                </c:pt>
                <c:pt idx="4">
                  <c:v>1.9349062152000001</c:v>
                </c:pt>
                <c:pt idx="5">
                  <c:v>1.5018205562</c:v>
                </c:pt>
                <c:pt idx="6">
                  <c:v>2.9433744932999999</c:v>
                </c:pt>
                <c:pt idx="7">
                  <c:v>2.3636039156200002</c:v>
                </c:pt>
                <c:pt idx="8">
                  <c:v>3.6153399469200007</c:v>
                </c:pt>
                <c:pt idx="9">
                  <c:v>2.0022037162200004</c:v>
                </c:pt>
                <c:pt idx="10">
                  <c:v>2.2134877420799999</c:v>
                </c:pt>
                <c:pt idx="11">
                  <c:v>2.8296425730599997</c:v>
                </c:pt>
                <c:pt idx="12">
                  <c:v>5.3773824555099994</c:v>
                </c:pt>
                <c:pt idx="13">
                  <c:v>1.8111788415199999</c:v>
                </c:pt>
                <c:pt idx="14">
                  <c:v>1.010467</c:v>
                </c:pt>
                <c:pt idx="15">
                  <c:v>0.68406649999999991</c:v>
                </c:pt>
                <c:pt idx="16">
                  <c:v>1.384058</c:v>
                </c:pt>
                <c:pt idx="17">
                  <c:v>2.5070360000000003</c:v>
                </c:pt>
                <c:pt idx="18">
                  <c:v>3.169689</c:v>
                </c:pt>
              </c:numCache>
            </c:numRef>
          </c:val>
        </c:ser>
        <c:ser>
          <c:idx val="7"/>
          <c:order val="7"/>
          <c:tx>
            <c:v>Market Facilitation Program</c:v>
          </c:tx>
          <c:invertIfNegative val="0"/>
          <c:cat>
            <c:strRef>
              <c:f>'9. Government Payments'!$C$34:$U$34</c:f>
              <c:strCach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2019F</c:v>
                </c:pt>
                <c:pt idx="18">
                  <c:v>2020F</c:v>
                </c:pt>
              </c:strCache>
            </c:strRef>
          </c:cat>
          <c:val>
            <c:numRef>
              <c:f>'9. Government Payments'!$C$38:$U$38</c:f>
              <c:numCache>
                <c:formatCode>_(* #,##0.00_);_(* \(#,##0.00\);_(* "-"??_);_(@_)</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formatCode="###,###,###,##0.00">
                  <c:v>5.127345</c:v>
                </c:pt>
                <c:pt idx="17" formatCode="###,###,###,##0.00">
                  <c:v>14.342344000000001</c:v>
                </c:pt>
                <c:pt idx="18" formatCode="###,###,###,##0.00">
                  <c:v>3.7</c:v>
                </c:pt>
              </c:numCache>
            </c:numRef>
          </c:val>
        </c:ser>
        <c:dLbls>
          <c:showLegendKey val="0"/>
          <c:showVal val="0"/>
          <c:showCatName val="0"/>
          <c:showSerName val="0"/>
          <c:showPercent val="0"/>
          <c:showBubbleSize val="0"/>
        </c:dLbls>
        <c:gapWidth val="150"/>
        <c:overlap val="100"/>
        <c:axId val="2037902208"/>
        <c:axId val="2037896768"/>
      </c:barChart>
      <c:lineChart>
        <c:grouping val="standard"/>
        <c:varyColors val="0"/>
        <c:ser>
          <c:idx val="6"/>
          <c:order val="6"/>
          <c:tx>
            <c:strRef>
              <c:f>'9. Government Payments'!$B$42</c:f>
              <c:strCache>
                <c:ptCount val="1"/>
                <c:pt idx="0">
                  <c:v>Inflation-adjusted total (2020 $)</c:v>
                </c:pt>
              </c:strCache>
            </c:strRef>
          </c:tx>
          <c:spPr>
            <a:ln>
              <a:solidFill>
                <a:schemeClr val="accent1">
                  <a:lumMod val="60000"/>
                  <a:lumOff val="40000"/>
                </a:schemeClr>
              </a:solidFill>
            </a:ln>
          </c:spPr>
          <c:marker>
            <c:symbol val="plus"/>
            <c:size val="4"/>
            <c:spPr>
              <a:solidFill>
                <a:schemeClr val="accent1">
                  <a:lumMod val="60000"/>
                  <a:lumOff val="40000"/>
                </a:schemeClr>
              </a:solidFill>
              <a:ln w="0">
                <a:solidFill>
                  <a:schemeClr val="accent1">
                    <a:lumMod val="60000"/>
                    <a:lumOff val="40000"/>
                  </a:schemeClr>
                </a:solidFill>
              </a:ln>
            </c:spPr>
          </c:marker>
          <c:cat>
            <c:strRef>
              <c:f>'9. Government Payments'!$C$34:$T$34</c:f>
              <c:strCach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2019F</c:v>
                </c:pt>
              </c:strCache>
            </c:strRef>
          </c:cat>
          <c:val>
            <c:numRef>
              <c:f>'9. Government Payments'!$C$42:$U$42</c:f>
              <c:numCache>
                <c:formatCode>General</c:formatCode>
                <c:ptCount val="19"/>
                <c:pt idx="0">
                  <c:v>17.189434162508309</c:v>
                </c:pt>
                <c:pt idx="1">
                  <c:v>22.454973209730245</c:v>
                </c:pt>
                <c:pt idx="2">
                  <c:v>17.165906484369213</c:v>
                </c:pt>
                <c:pt idx="3">
                  <c:v>31.317283761165097</c:v>
                </c:pt>
                <c:pt idx="4">
                  <c:v>19.668199800064777</c:v>
                </c:pt>
                <c:pt idx="5">
                  <c:v>14.439561284438836</c:v>
                </c:pt>
                <c:pt idx="6">
                  <c:v>14.571749130627307</c:v>
                </c:pt>
                <c:pt idx="7">
                  <c:v>14.381979786287131</c:v>
                </c:pt>
                <c:pt idx="8">
                  <c:v>14.467109313750672</c:v>
                </c:pt>
                <c:pt idx="9">
                  <c:v>11.917483772858796</c:v>
                </c:pt>
                <c:pt idx="10">
                  <c:v>11.933213412894682</c:v>
                </c:pt>
                <c:pt idx="11">
                  <c:v>12.131811696324226</c:v>
                </c:pt>
                <c:pt idx="12">
                  <c:v>10.569263324160243</c:v>
                </c:pt>
                <c:pt idx="13">
                  <c:v>11.572680775765303</c:v>
                </c:pt>
                <c:pt idx="14">
                  <c:v>13.752716176268025</c:v>
                </c:pt>
                <c:pt idx="15">
                  <c:v>11.988243182834152</c:v>
                </c:pt>
                <c:pt idx="16">
                  <c:v>13.905479411645034</c:v>
                </c:pt>
                <c:pt idx="17">
                  <c:v>23.683106000000002</c:v>
                </c:pt>
                <c:pt idx="18">
                  <c:v>14.83828415841584</c:v>
                </c:pt>
              </c:numCache>
            </c:numRef>
          </c:val>
          <c:smooth val="0"/>
        </c:ser>
        <c:dLbls>
          <c:showLegendKey val="0"/>
          <c:showVal val="0"/>
          <c:showCatName val="0"/>
          <c:showSerName val="0"/>
          <c:showPercent val="0"/>
          <c:showBubbleSize val="0"/>
        </c:dLbls>
        <c:marker val="1"/>
        <c:smooth val="0"/>
        <c:axId val="2037902208"/>
        <c:axId val="2037896768"/>
        <c:extLst>
          <c:ext xmlns:c15="http://schemas.microsoft.com/office/drawing/2012/chart" uri="{02D57815-91ED-43cb-92C2-25804820EDAC}">
            <c15:filteredLineSeries>
              <c15:ser>
                <c:idx val="4"/>
                <c:order val="4"/>
                <c:tx>
                  <c:strRef>
                    <c:extLst>
                      <c:ext uri="{02D57815-91ED-43cb-92C2-25804820EDAC}">
                        <c15:formulaRef>
                          <c15:sqref>'9. Government Payments'!$B$40</c15:sqref>
                        </c15:formulaRef>
                      </c:ext>
                    </c:extLst>
                    <c:strCache>
                      <c:ptCount val="1"/>
                    </c:strCache>
                  </c:strRef>
                </c:tx>
                <c:marker>
                  <c:symbol val="x"/>
                  <c:size val="5"/>
                </c:marker>
                <c:cat>
                  <c:strRef>
                    <c:extLst>
                      <c:ext uri="{02D57815-91ED-43cb-92C2-25804820EDAC}">
                        <c15:formulaRef>
                          <c15:sqref>'9. Government Payments'!$C$34:$T$34</c15:sqref>
                        </c15:formulaRef>
                      </c:ext>
                    </c:extLst>
                    <c:strCach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2019F</c:v>
                      </c:pt>
                    </c:strCache>
                  </c:strRef>
                </c:cat>
                <c:val>
                  <c:numRef>
                    <c:extLst>
                      <c:ext uri="{02D57815-91ED-43cb-92C2-25804820EDAC}">
                        <c15:formulaRef>
                          <c15:sqref>'9. Government Payments'!$C$40:$S$40</c15:sqref>
                        </c15:formulaRef>
                      </c:ext>
                    </c:extLst>
                    <c:numCache>
                      <c:formatCode>_(* #,##0.00_);_(* \(#,##0.00\);_(* "-"??_);_(@_)</c:formatCode>
                      <c:ptCount val="17"/>
                      <c:pt idx="0">
                        <c:v>12.41489692953</c:v>
                      </c:pt>
                      <c:pt idx="1">
                        <c:v>16.523492036379999</c:v>
                      </c:pt>
                      <c:pt idx="2">
                        <c:v>12.969872303330002</c:v>
                      </c:pt>
                      <c:pt idx="3">
                        <c:v>24.395850877109996</c:v>
                      </c:pt>
                      <c:pt idx="4">
                        <c:v>15.7888440715</c:v>
                      </c:pt>
                      <c:pt idx="5">
                        <c:v>11.90339674044</c:v>
                      </c:pt>
                      <c:pt idx="6">
                        <c:v>12.241726444640001</c:v>
                      </c:pt>
                      <c:pt idx="7">
                        <c:v>12.17650318606</c:v>
                      </c:pt>
                      <c:pt idx="8">
                        <c:v>12.3916578116</c:v>
                      </c:pt>
                      <c:pt idx="9">
                        <c:v>10.420528636150001</c:v>
                      </c:pt>
                      <c:pt idx="10">
                        <c:v>10.635118457839999</c:v>
                      </c:pt>
                      <c:pt idx="11">
                        <c:v>11.003795844799999</c:v>
                      </c:pt>
                      <c:pt idx="12">
                        <c:v>9.7668448525899976</c:v>
                      </c:pt>
                      <c:pt idx="13">
                        <c:v>10.804486225870001</c:v>
                      </c:pt>
                      <c:pt idx="14">
                        <c:v>12.979676</c:v>
                      </c:pt>
                      <c:pt idx="15">
                        <c:v>11.531611</c:v>
                      </c:pt>
                      <c:pt idx="16">
                        <c:v>13.6701987</c:v>
                      </c:pt>
                    </c:numCache>
                  </c:numRef>
                </c:val>
                <c:smooth val="0"/>
              </c15:ser>
            </c15:filteredLineSeries>
            <c15:filteredLineSeries>
              <c15:ser>
                <c:idx val="5"/>
                <c:order val="5"/>
                <c:tx>
                  <c:strRef>
                    <c:extLst xmlns:c15="http://schemas.microsoft.com/office/drawing/2012/chart">
                      <c:ext xmlns:c15="http://schemas.microsoft.com/office/drawing/2012/chart" uri="{02D57815-91ED-43cb-92C2-25804820EDAC}">
                        <c15:formulaRef>
                          <c15:sqref>'9. Government Payments'!$B$41</c15:sqref>
                        </c15:formulaRef>
                      </c:ext>
                    </c:extLst>
                    <c:strCache>
                      <c:ptCount val="1"/>
                      <c:pt idx="0">
                        <c:v>Deflator</c:v>
                      </c:pt>
                    </c:strCache>
                  </c:strRef>
                </c:tx>
                <c:cat>
                  <c:strRef>
                    <c:extLst xmlns:c15="http://schemas.microsoft.com/office/drawing/2012/chart">
                      <c:ext xmlns:c15="http://schemas.microsoft.com/office/drawing/2012/chart" uri="{02D57815-91ED-43cb-92C2-25804820EDAC}">
                        <c15:formulaRef>
                          <c15:sqref>'9. Government Payments'!$C$34:$T$34</c15:sqref>
                        </c15:formulaRef>
                      </c:ext>
                    </c:extLst>
                    <c:strCach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2019F</c:v>
                      </c:pt>
                    </c:strCache>
                  </c:strRef>
                </c:cat>
                <c:val>
                  <c:numRef>
                    <c:extLst xmlns:c15="http://schemas.microsoft.com/office/drawing/2012/chart">
                      <c:ext xmlns:c15="http://schemas.microsoft.com/office/drawing/2012/chart" uri="{02D57815-91ED-43cb-92C2-25804820EDAC}">
                        <c15:formulaRef>
                          <c15:sqref>'9. Government Payments'!$C$41:$S$41</c15:sqref>
                        </c15:formulaRef>
                      </c:ext>
                    </c:extLst>
                    <c:numCache>
                      <c:formatCode>General</c:formatCode>
                      <c:ptCount val="17"/>
                      <c:pt idx="0">
                        <c:v>72.224000000000004</c:v>
                      </c:pt>
                      <c:pt idx="1">
                        <c:v>73.584999999999994</c:v>
                      </c:pt>
                      <c:pt idx="2">
                        <c:v>75.555999999999997</c:v>
                      </c:pt>
                      <c:pt idx="3">
                        <c:v>77.899000000000001</c:v>
                      </c:pt>
                      <c:pt idx="4">
                        <c:v>80.275999999999996</c:v>
                      </c:pt>
                      <c:pt idx="5">
                        <c:v>82.436000000000007</c:v>
                      </c:pt>
                      <c:pt idx="6">
                        <c:v>84.01</c:v>
                      </c:pt>
                      <c:pt idx="7">
                        <c:v>84.665000000000006</c:v>
                      </c:pt>
                      <c:pt idx="8">
                        <c:v>85.653999999999996</c:v>
                      </c:pt>
                      <c:pt idx="9">
                        <c:v>87.438999999999993</c:v>
                      </c:pt>
                      <c:pt idx="10">
                        <c:v>89.122</c:v>
                      </c:pt>
                      <c:pt idx="11">
                        <c:v>90.701999999999998</c:v>
                      </c:pt>
                      <c:pt idx="12">
                        <c:v>92.408000000000001</c:v>
                      </c:pt>
                      <c:pt idx="13">
                        <c:v>93.361999999999995</c:v>
                      </c:pt>
                      <c:pt idx="14">
                        <c:v>94.379000000000005</c:v>
                      </c:pt>
                      <c:pt idx="15">
                        <c:v>96.191000000000003</c:v>
                      </c:pt>
                      <c:pt idx="16">
                        <c:v>98.308000000000007</c:v>
                      </c:pt>
                    </c:numCache>
                  </c:numRef>
                </c:val>
                <c:smooth val="0"/>
              </c15:ser>
            </c15:filteredLineSeries>
          </c:ext>
        </c:extLst>
      </c:lineChart>
      <c:catAx>
        <c:axId val="2037902208"/>
        <c:scaling>
          <c:orientation val="minMax"/>
        </c:scaling>
        <c:delete val="0"/>
        <c:axPos val="b"/>
        <c:numFmt formatCode="General" sourceLinked="0"/>
        <c:majorTickMark val="out"/>
        <c:minorTickMark val="none"/>
        <c:tickLblPos val="nextTo"/>
        <c:txPr>
          <a:bodyPr/>
          <a:lstStyle/>
          <a:p>
            <a:pPr>
              <a:defRPr sz="1200"/>
            </a:pPr>
            <a:endParaRPr lang="en-US"/>
          </a:p>
        </c:txPr>
        <c:crossAx val="2037896768"/>
        <c:crosses val="autoZero"/>
        <c:auto val="1"/>
        <c:lblAlgn val="ctr"/>
        <c:lblOffset val="100"/>
        <c:noMultiLvlLbl val="0"/>
      </c:catAx>
      <c:valAx>
        <c:axId val="2037896768"/>
        <c:scaling>
          <c:orientation val="minMax"/>
          <c:min val="0"/>
        </c:scaling>
        <c:delete val="0"/>
        <c:axPos val="l"/>
        <c:majorGridlines/>
        <c:title>
          <c:tx>
            <c:rich>
              <a:bodyPr rot="0" vert="horz"/>
              <a:lstStyle/>
              <a:p>
                <a:pPr>
                  <a:defRPr sz="1200" b="0"/>
                </a:pPr>
                <a:r>
                  <a:rPr lang="en-US" sz="1200" b="0"/>
                  <a:t>$ Billions</a:t>
                </a:r>
              </a:p>
            </c:rich>
          </c:tx>
          <c:layout>
            <c:manualLayout>
              <c:xMode val="edge"/>
              <c:yMode val="edge"/>
              <c:x val="1.1799410029498525E-2"/>
              <c:y val="2.1897407935329776E-2"/>
            </c:manualLayout>
          </c:layout>
          <c:overlay val="0"/>
        </c:title>
        <c:numFmt formatCode="_(* #,##0_);_(* \(#,##0\);_(* &quot;-&quot;_);_(@_)" sourceLinked="0"/>
        <c:majorTickMark val="out"/>
        <c:minorTickMark val="none"/>
        <c:tickLblPos val="nextTo"/>
        <c:spPr>
          <a:ln>
            <a:noFill/>
          </a:ln>
        </c:spPr>
        <c:txPr>
          <a:bodyPr/>
          <a:lstStyle/>
          <a:p>
            <a:pPr>
              <a:defRPr sz="1200"/>
            </a:pPr>
            <a:endParaRPr lang="en-US"/>
          </a:p>
        </c:txPr>
        <c:crossAx val="2037902208"/>
        <c:crosses val="autoZero"/>
        <c:crossBetween val="between"/>
      </c:valAx>
    </c:plotArea>
    <c:legend>
      <c:legendPos val="r"/>
      <c:layout>
        <c:manualLayout>
          <c:xMode val="edge"/>
          <c:yMode val="edge"/>
          <c:x val="0.73602343165403539"/>
          <c:y val="8.0545931758530184E-2"/>
          <c:w val="0.26397656834596467"/>
          <c:h val="0.33307489063867018"/>
        </c:manualLayout>
      </c:layout>
      <c:overlay val="0"/>
      <c:txPr>
        <a:bodyPr/>
        <a:lstStyle/>
        <a:p>
          <a:pPr>
            <a:defRPr sz="1100"/>
          </a:pPr>
          <a:endParaRPr lang="en-US"/>
        </a:p>
      </c:txPr>
    </c:legend>
    <c:plotVisOnly val="1"/>
    <c:dispBlanksAs val="gap"/>
    <c:showDLblsOverMax val="0"/>
  </c:chart>
  <c:spPr>
    <a:ln>
      <a:no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30816325421965E-2"/>
          <c:y val="0.12750772428830248"/>
          <c:w val="0.8729683742719121"/>
          <c:h val="0.6564970724813245"/>
        </c:manualLayout>
      </c:layout>
      <c:lineChart>
        <c:grouping val="standard"/>
        <c:varyColors val="0"/>
        <c:ser>
          <c:idx val="0"/>
          <c:order val="0"/>
          <c:tx>
            <c:strRef>
              <c:f>'11. Production Expenses'!$B$1</c:f>
              <c:strCache>
                <c:ptCount val="1"/>
                <c:pt idx="0">
                  <c:v>Nominal production expenses</c:v>
                </c:pt>
              </c:strCache>
            </c:strRef>
          </c:tx>
          <c:marker>
            <c:symbol val="none"/>
          </c:marker>
          <c:cat>
            <c:numRef>
              <c:f>'11. Production Expenses'!$A$3:$A$53</c:f>
              <c:numCache>
                <c:formatCode>General</c:formatCode>
                <c:ptCount val="5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numCache>
            </c:numRef>
          </c:cat>
          <c:val>
            <c:numRef>
              <c:f>'11. Production Expenses'!$B$3:$B$53</c:f>
              <c:numCache>
                <c:formatCode>_(* #,##0_);_(* \(#,##0\);_(* "-"??_);_(@_)</c:formatCode>
                <c:ptCount val="51"/>
                <c:pt idx="0">
                  <c:v>44.452233999999997</c:v>
                </c:pt>
                <c:pt idx="1">
                  <c:v>47.106554000000003</c:v>
                </c:pt>
                <c:pt idx="2">
                  <c:v>51.687975999999999</c:v>
                </c:pt>
                <c:pt idx="3">
                  <c:v>64.554017000000002</c:v>
                </c:pt>
                <c:pt idx="4">
                  <c:v>70.979968999999997</c:v>
                </c:pt>
                <c:pt idx="5">
                  <c:v>75.043400000000005</c:v>
                </c:pt>
                <c:pt idx="6">
                  <c:v>82.741592999999995</c:v>
                </c:pt>
                <c:pt idx="7">
                  <c:v>88.884489000000002</c:v>
                </c:pt>
                <c:pt idx="8">
                  <c:v>103.249195</c:v>
                </c:pt>
                <c:pt idx="9">
                  <c:v>123.304951</c:v>
                </c:pt>
                <c:pt idx="10">
                  <c:v>133.13826700000001</c:v>
                </c:pt>
                <c:pt idx="11">
                  <c:v>139.443521</c:v>
                </c:pt>
                <c:pt idx="12">
                  <c:v>140.30531199999999</c:v>
                </c:pt>
                <c:pt idx="13">
                  <c:v>139.59290999999999</c:v>
                </c:pt>
                <c:pt idx="14">
                  <c:v>142.00597099999999</c:v>
                </c:pt>
                <c:pt idx="15">
                  <c:v>132.55946800000001</c:v>
                </c:pt>
                <c:pt idx="16">
                  <c:v>125.007587</c:v>
                </c:pt>
                <c:pt idx="17">
                  <c:v>130.40315720000001</c:v>
                </c:pt>
                <c:pt idx="18">
                  <c:v>138.28273900330001</c:v>
                </c:pt>
                <c:pt idx="19">
                  <c:v>145.1162385005</c:v>
                </c:pt>
                <c:pt idx="20">
                  <c:v>151.53404631040002</c:v>
                </c:pt>
                <c:pt idx="21">
                  <c:v>151.81447977200003</c:v>
                </c:pt>
                <c:pt idx="22">
                  <c:v>150.38360299999999</c:v>
                </c:pt>
                <c:pt idx="23">
                  <c:v>158.297147</c:v>
                </c:pt>
                <c:pt idx="24">
                  <c:v>163.53966900510002</c:v>
                </c:pt>
                <c:pt idx="25">
                  <c:v>171.06196756590001</c:v>
                </c:pt>
                <c:pt idx="26">
                  <c:v>176.87086500000001</c:v>
                </c:pt>
                <c:pt idx="27">
                  <c:v>186.722962</c:v>
                </c:pt>
                <c:pt idx="28">
                  <c:v>185.47297499999999</c:v>
                </c:pt>
                <c:pt idx="29">
                  <c:v>187.24446800000001</c:v>
                </c:pt>
                <c:pt idx="30">
                  <c:v>190.98245289340002</c:v>
                </c:pt>
                <c:pt idx="31">
                  <c:v>195.00912502540001</c:v>
                </c:pt>
                <c:pt idx="32">
                  <c:v>191.4258667794</c:v>
                </c:pt>
                <c:pt idx="33">
                  <c:v>197.73921799999999</c:v>
                </c:pt>
                <c:pt idx="34">
                  <c:v>207.45312799999999</c:v>
                </c:pt>
                <c:pt idx="35">
                  <c:v>219.741952</c:v>
                </c:pt>
                <c:pt idx="36">
                  <c:v>232.73448999999999</c:v>
                </c:pt>
                <c:pt idx="37">
                  <c:v>269.54675600000002</c:v>
                </c:pt>
                <c:pt idx="38">
                  <c:v>286.48949032000002</c:v>
                </c:pt>
                <c:pt idx="39">
                  <c:v>274.38395126</c:v>
                </c:pt>
                <c:pt idx="40">
                  <c:v>279.40121352999995</c:v>
                </c:pt>
                <c:pt idx="41">
                  <c:v>306.85188326999997</c:v>
                </c:pt>
                <c:pt idx="42">
                  <c:v>353.37566257999998</c:v>
                </c:pt>
                <c:pt idx="43">
                  <c:v>360.37276652999998</c:v>
                </c:pt>
                <c:pt idx="44">
                  <c:v>391.04985632</c:v>
                </c:pt>
                <c:pt idx="45">
                  <c:v>359.20775147000001</c:v>
                </c:pt>
                <c:pt idx="46">
                  <c:v>349.98919581000001</c:v>
                </c:pt>
                <c:pt idx="47">
                  <c:v>350.35091418000002</c:v>
                </c:pt>
                <c:pt idx="48">
                  <c:v>343.81238464</c:v>
                </c:pt>
                <c:pt idx="49">
                  <c:v>344.25610350312002</c:v>
                </c:pt>
                <c:pt idx="50">
                  <c:v>354.65051559559998</c:v>
                </c:pt>
              </c:numCache>
            </c:numRef>
          </c:val>
          <c:smooth val="0"/>
        </c:ser>
        <c:dLbls>
          <c:showLegendKey val="0"/>
          <c:showVal val="0"/>
          <c:showCatName val="0"/>
          <c:showSerName val="0"/>
          <c:showPercent val="0"/>
          <c:showBubbleSize val="0"/>
        </c:dLbls>
        <c:marker val="1"/>
        <c:smooth val="0"/>
        <c:axId val="2037907648"/>
        <c:axId val="2037897312"/>
      </c:lineChart>
      <c:lineChart>
        <c:grouping val="standard"/>
        <c:varyColors val="0"/>
        <c:ser>
          <c:idx val="2"/>
          <c:order val="1"/>
          <c:tx>
            <c:strRef>
              <c:f>'11. Production Expenses'!$D$1</c:f>
              <c:strCache>
                <c:ptCount val="1"/>
                <c:pt idx="0">
                  <c:v>Inflation-adjusted expenses</c:v>
                </c:pt>
              </c:strCache>
            </c:strRef>
          </c:tx>
          <c:marker>
            <c:symbol val="none"/>
          </c:marker>
          <c:dPt>
            <c:idx val="47"/>
            <c:marker>
              <c:symbol val="circle"/>
              <c:size val="10"/>
              <c:spPr>
                <a:noFill/>
                <a:ln>
                  <a:noFill/>
                </a:ln>
              </c:spPr>
            </c:marker>
            <c:bubble3D val="0"/>
          </c:dPt>
          <c:dLbls>
            <c:dLbl>
              <c:idx val="49"/>
              <c:layout>
                <c:manualLayout>
                  <c:x val="-2.6342572027652448E-2"/>
                  <c:y val="-2.716649299328041E-2"/>
                </c:manualLayout>
              </c:layout>
              <c:tx>
                <c:rich>
                  <a:bodyPr/>
                  <a:lstStyle/>
                  <a:p>
                    <a:r>
                      <a:rPr lang="en-US"/>
                      <a:t>$</a:t>
                    </a:r>
                    <a:fld id="{4FE09FC8-CC14-4DDE-BDC8-DC7ACEFC876E}"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wrap="square" lIns="38100" tIns="19050" rIns="38100" bIns="19050" anchor="ctr">
                <a:spAutoFit/>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a:noFill/>
                    </a:ln>
                  </c:spPr>
                </c15:leaderLines>
              </c:ext>
            </c:extLst>
          </c:dLbls>
          <c:cat>
            <c:numRef>
              <c:f>'11. Production Expenses'!$A$3:$A$53</c:f>
              <c:numCache>
                <c:formatCode>General</c:formatCode>
                <c:ptCount val="5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numCache>
            </c:numRef>
          </c:cat>
          <c:val>
            <c:numRef>
              <c:f>'11. Production Expenses'!$D$3:$D$53</c:f>
              <c:numCache>
                <c:formatCode>0</c:formatCode>
                <c:ptCount val="51"/>
                <c:pt idx="0">
                  <c:v>234.73746633574478</c:v>
                </c:pt>
                <c:pt idx="1">
                  <c:v>236.74014473816464</c:v>
                </c:pt>
                <c:pt idx="2">
                  <c:v>249.01467456761571</c:v>
                </c:pt>
                <c:pt idx="3">
                  <c:v>294.84798118205907</c:v>
                </c:pt>
                <c:pt idx="4">
                  <c:v>297.51013915667698</c:v>
                </c:pt>
                <c:pt idx="5">
                  <c:v>287.80931195827264</c:v>
                </c:pt>
                <c:pt idx="6">
                  <c:v>300.76914940021811</c:v>
                </c:pt>
                <c:pt idx="7">
                  <c:v>304.21140735163254</c:v>
                </c:pt>
                <c:pt idx="8">
                  <c:v>330.14387350514801</c:v>
                </c:pt>
                <c:pt idx="9">
                  <c:v>364.08583872205986</c:v>
                </c:pt>
                <c:pt idx="10">
                  <c:v>360.46640584811155</c:v>
                </c:pt>
                <c:pt idx="11">
                  <c:v>344.96937558755138</c:v>
                </c:pt>
                <c:pt idx="12">
                  <c:v>326.89199226485869</c:v>
                </c:pt>
                <c:pt idx="13">
                  <c:v>312.99560528262964</c:v>
                </c:pt>
                <c:pt idx="14">
                  <c:v>307.31236555649326</c:v>
                </c:pt>
                <c:pt idx="15">
                  <c:v>278.06567377076698</c:v>
                </c:pt>
                <c:pt idx="16">
                  <c:v>257.02158233443674</c:v>
                </c:pt>
                <c:pt idx="17">
                  <c:v>261.68557794188473</c:v>
                </c:pt>
                <c:pt idx="18">
                  <c:v>268.03135951949918</c:v>
                </c:pt>
                <c:pt idx="19">
                  <c:v>270.66855392341552</c:v>
                </c:pt>
                <c:pt idx="20">
                  <c:v>272.40116901328446</c:v>
                </c:pt>
                <c:pt idx="21">
                  <c:v>264.0205905497296</c:v>
                </c:pt>
                <c:pt idx="22">
                  <c:v>255.69789502320913</c:v>
                </c:pt>
                <c:pt idx="23">
                  <c:v>262.92149916122708</c:v>
                </c:pt>
                <c:pt idx="24">
                  <c:v>265.95708153241947</c:v>
                </c:pt>
                <c:pt idx="25">
                  <c:v>272.46976452789016</c:v>
                </c:pt>
                <c:pt idx="26">
                  <c:v>276.66332707648991</c:v>
                </c:pt>
                <c:pt idx="27">
                  <c:v>287.1026677122253</c:v>
                </c:pt>
                <c:pt idx="28">
                  <c:v>282.06672496388109</c:v>
                </c:pt>
                <c:pt idx="29">
                  <c:v>280.7389657705744</c:v>
                </c:pt>
                <c:pt idx="30">
                  <c:v>280.02060450918583</c:v>
                </c:pt>
                <c:pt idx="31">
                  <c:v>279.64712339088538</c:v>
                </c:pt>
                <c:pt idx="32">
                  <c:v>270.38697512521719</c:v>
                </c:pt>
                <c:pt idx="33">
                  <c:v>274.13522153829086</c:v>
                </c:pt>
                <c:pt idx="34">
                  <c:v>280.09981637502699</c:v>
                </c:pt>
                <c:pt idx="35">
                  <c:v>287.7710214772132</c:v>
                </c:pt>
                <c:pt idx="36">
                  <c:v>295.76120218579234</c:v>
                </c:pt>
                <c:pt idx="37">
                  <c:v>333.56444411444414</c:v>
                </c:pt>
                <c:pt idx="38">
                  <c:v>347.88829561268233</c:v>
                </c:pt>
                <c:pt idx="39">
                  <c:v>330.61095665899541</c:v>
                </c:pt>
                <c:pt idx="40">
                  <c:v>332.7670682681657</c:v>
                </c:pt>
                <c:pt idx="41">
                  <c:v>357.99923380350702</c:v>
                </c:pt>
                <c:pt idx="42">
                  <c:v>404.49584782857534</c:v>
                </c:pt>
                <c:pt idx="43">
                  <c:v>405.31853935958429</c:v>
                </c:pt>
                <c:pt idx="44">
                  <c:v>431.87023050757614</c:v>
                </c:pt>
                <c:pt idx="45">
                  <c:v>392.76135393682279</c:v>
                </c:pt>
                <c:pt idx="46">
                  <c:v>378.76388841271387</c:v>
                </c:pt>
                <c:pt idx="47">
                  <c:v>372.03299726033219</c:v>
                </c:pt>
                <c:pt idx="48">
                  <c:v>356.53349991703999</c:v>
                </c:pt>
                <c:pt idx="49">
                  <c:v>350.67342722126921</c:v>
                </c:pt>
                <c:pt idx="50">
                  <c:v>354.65051559559998</c:v>
                </c:pt>
              </c:numCache>
            </c:numRef>
          </c:val>
          <c:smooth val="0"/>
        </c:ser>
        <c:dLbls>
          <c:showLegendKey val="0"/>
          <c:showVal val="0"/>
          <c:showCatName val="0"/>
          <c:showSerName val="0"/>
          <c:showPercent val="0"/>
          <c:showBubbleSize val="0"/>
        </c:dLbls>
        <c:marker val="1"/>
        <c:smooth val="0"/>
        <c:axId val="2037898400"/>
        <c:axId val="2037904384"/>
      </c:lineChart>
      <c:catAx>
        <c:axId val="2037907648"/>
        <c:scaling>
          <c:orientation val="minMax"/>
        </c:scaling>
        <c:delete val="0"/>
        <c:axPos val="b"/>
        <c:numFmt formatCode="General" sourceLinked="1"/>
        <c:majorTickMark val="out"/>
        <c:minorTickMark val="none"/>
        <c:tickLblPos val="nextTo"/>
        <c:txPr>
          <a:bodyPr/>
          <a:lstStyle/>
          <a:p>
            <a:pPr>
              <a:defRPr sz="1200"/>
            </a:pPr>
            <a:endParaRPr lang="en-US"/>
          </a:p>
        </c:txPr>
        <c:crossAx val="2037897312"/>
        <c:crosses val="autoZero"/>
        <c:auto val="1"/>
        <c:lblAlgn val="ctr"/>
        <c:lblOffset val="100"/>
        <c:tickLblSkip val="5"/>
        <c:tickMarkSkip val="5"/>
        <c:noMultiLvlLbl val="0"/>
      </c:catAx>
      <c:valAx>
        <c:axId val="2037897312"/>
        <c:scaling>
          <c:orientation val="minMax"/>
        </c:scaling>
        <c:delete val="0"/>
        <c:axPos val="l"/>
        <c:majorGridlines/>
        <c:title>
          <c:tx>
            <c:rich>
              <a:bodyPr rot="0" vert="horz"/>
              <a:lstStyle/>
              <a:p>
                <a:pPr>
                  <a:defRPr sz="1100" b="0"/>
                </a:pPr>
                <a:r>
                  <a:rPr lang="en-US" sz="1100" b="0"/>
                  <a:t>$ Billion (2020)</a:t>
                </a:r>
              </a:p>
            </c:rich>
          </c:tx>
          <c:layout>
            <c:manualLayout>
              <c:xMode val="edge"/>
              <c:yMode val="edge"/>
              <c:x val="1.6851309284013913E-3"/>
              <c:y val="4.9747531558555179E-2"/>
            </c:manualLayout>
          </c:layout>
          <c:overlay val="0"/>
        </c:title>
        <c:numFmt formatCode="_(* #,##0_);_(* \(#,##0\);_(* &quot;-&quot;_);_(@_)" sourceLinked="0"/>
        <c:majorTickMark val="out"/>
        <c:minorTickMark val="none"/>
        <c:tickLblPos val="nextTo"/>
        <c:txPr>
          <a:bodyPr/>
          <a:lstStyle/>
          <a:p>
            <a:pPr>
              <a:defRPr sz="1200"/>
            </a:pPr>
            <a:endParaRPr lang="en-US"/>
          </a:p>
        </c:txPr>
        <c:crossAx val="2037907648"/>
        <c:crosses val="autoZero"/>
        <c:crossBetween val="between"/>
      </c:valAx>
      <c:valAx>
        <c:axId val="2037904384"/>
        <c:scaling>
          <c:orientation val="minMax"/>
        </c:scaling>
        <c:delete val="1"/>
        <c:axPos val="r"/>
        <c:numFmt formatCode="0" sourceLinked="1"/>
        <c:majorTickMark val="out"/>
        <c:minorTickMark val="none"/>
        <c:tickLblPos val="nextTo"/>
        <c:crossAx val="2037898400"/>
        <c:crosses val="max"/>
        <c:crossBetween val="between"/>
      </c:valAx>
      <c:catAx>
        <c:axId val="2037898400"/>
        <c:scaling>
          <c:orientation val="minMax"/>
        </c:scaling>
        <c:delete val="1"/>
        <c:axPos val="b"/>
        <c:numFmt formatCode="General" sourceLinked="1"/>
        <c:majorTickMark val="out"/>
        <c:minorTickMark val="none"/>
        <c:tickLblPos val="nextTo"/>
        <c:crossAx val="2037904384"/>
        <c:crosses val="autoZero"/>
        <c:auto val="1"/>
        <c:lblAlgn val="ctr"/>
        <c:lblOffset val="100"/>
        <c:noMultiLvlLbl val="0"/>
      </c:catAx>
    </c:plotArea>
    <c:plotVisOnly val="1"/>
    <c:dispBlanksAs val="gap"/>
    <c:showDLblsOverMax val="0"/>
  </c:chart>
  <c:spPr>
    <a:ln>
      <a:noFill/>
    </a:ln>
  </c:sp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00698253499515"/>
          <c:y val="3.435133211010994E-2"/>
          <c:w val="0.58129740891393311"/>
          <c:h val="0.71481156688152259"/>
        </c:manualLayout>
      </c:layout>
      <c:barChart>
        <c:barDir val="bar"/>
        <c:grouping val="clustered"/>
        <c:varyColors val="0"/>
        <c:ser>
          <c:idx val="3"/>
          <c:order val="0"/>
          <c:tx>
            <c:strRef>
              <c:f>'12. Selected expenses'!$F$17</c:f>
              <c:strCache>
                <c:ptCount val="1"/>
                <c:pt idx="0">
                  <c:v>2020F</c:v>
                </c:pt>
              </c:strCache>
            </c:strRef>
          </c:tx>
          <c:spPr>
            <a:solidFill>
              <a:schemeClr val="accent4"/>
            </a:solidFill>
            <a:ln>
              <a:noFill/>
            </a:ln>
            <a:effectLst/>
          </c:spPr>
          <c:invertIfNegative val="0"/>
          <c:cat>
            <c:strRef>
              <c:f>'12. Selected expenses'!$A$3:$A$12</c:f>
              <c:strCache>
                <c:ptCount val="10"/>
                <c:pt idx="0">
                  <c:v>Interest</c:v>
                </c:pt>
                <c:pt idx="1">
                  <c:v>Fertilizer</c:v>
                </c:pt>
                <c:pt idx="2">
                  <c:v>Seeds</c:v>
                </c:pt>
                <c:pt idx="3">
                  <c:v>Pesticides</c:v>
                </c:pt>
                <c:pt idx="4">
                  <c:v>Livestock/poultry purchases</c:v>
                </c:pt>
                <c:pt idx="5">
                  <c:v>Fuels &amp; Oils</c:v>
                </c:pt>
                <c:pt idx="6">
                  <c:v>Net rent</c:v>
                </c:pt>
                <c:pt idx="7">
                  <c:v>Property taxes/fees</c:v>
                </c:pt>
                <c:pt idx="8">
                  <c:v>Labor</c:v>
                </c:pt>
                <c:pt idx="9">
                  <c:v>Feed</c:v>
                </c:pt>
              </c:strCache>
            </c:strRef>
          </c:cat>
          <c:val>
            <c:numRef>
              <c:f>'12. Selected expenses'!$F$3:$F$12</c:f>
              <c:numCache>
                <c:formatCode>_(* #,##0.00_);_(* \(#,##0.00\);_(* "-"??_);_(@_)</c:formatCode>
                <c:ptCount val="10"/>
                <c:pt idx="0">
                  <c:v>18.008330742369999</c:v>
                </c:pt>
                <c:pt idx="1">
                  <c:v>23.119332657739999</c:v>
                </c:pt>
                <c:pt idx="2">
                  <c:v>20.702916718809998</c:v>
                </c:pt>
                <c:pt idx="3">
                  <c:v>14.955429212610001</c:v>
                </c:pt>
                <c:pt idx="4">
                  <c:v>29.0669032751</c:v>
                </c:pt>
                <c:pt idx="5">
                  <c:v>12.65896646739</c:v>
                </c:pt>
                <c:pt idx="6">
                  <c:v>15.56361496305</c:v>
                </c:pt>
                <c:pt idx="7">
                  <c:v>15.02710087675</c:v>
                </c:pt>
                <c:pt idx="8">
                  <c:v>38.359755178429999</c:v>
                </c:pt>
                <c:pt idx="9">
                  <c:v>59.623913555979996</c:v>
                </c:pt>
              </c:numCache>
            </c:numRef>
          </c:val>
        </c:ser>
        <c:ser>
          <c:idx val="0"/>
          <c:order val="1"/>
          <c:tx>
            <c:strRef>
              <c:f>'12. Selected expenses'!$E$17</c:f>
              <c:strCache>
                <c:ptCount val="1"/>
                <c:pt idx="0">
                  <c:v>2019F</c:v>
                </c:pt>
              </c:strCache>
            </c:strRef>
          </c:tx>
          <c:spPr>
            <a:solidFill>
              <a:schemeClr val="accent1"/>
            </a:solidFill>
            <a:ln>
              <a:noFill/>
            </a:ln>
            <a:effectLst/>
          </c:spPr>
          <c:invertIfNegative val="0"/>
          <c:cat>
            <c:strRef>
              <c:f>'12. Selected expenses'!$A$3:$A$12</c:f>
              <c:strCache>
                <c:ptCount val="10"/>
                <c:pt idx="0">
                  <c:v>Interest</c:v>
                </c:pt>
                <c:pt idx="1">
                  <c:v>Fertilizer</c:v>
                </c:pt>
                <c:pt idx="2">
                  <c:v>Seeds</c:v>
                </c:pt>
                <c:pt idx="3">
                  <c:v>Pesticides</c:v>
                </c:pt>
                <c:pt idx="4">
                  <c:v>Livestock/poultry purchases</c:v>
                </c:pt>
                <c:pt idx="5">
                  <c:v>Fuels &amp; Oils</c:v>
                </c:pt>
                <c:pt idx="6">
                  <c:v>Net rent</c:v>
                </c:pt>
                <c:pt idx="7">
                  <c:v>Property taxes/fees</c:v>
                </c:pt>
                <c:pt idx="8">
                  <c:v>Labor</c:v>
                </c:pt>
                <c:pt idx="9">
                  <c:v>Feed</c:v>
                </c:pt>
              </c:strCache>
            </c:strRef>
          </c:cat>
          <c:val>
            <c:numRef>
              <c:f>'12. Selected expenses'!$E$3:$E$12</c:f>
              <c:numCache>
                <c:formatCode>_(* #,##0.00_);_(* \(#,##0.00\);_(* "-"??_);_(@_)</c:formatCode>
                <c:ptCount val="10"/>
                <c:pt idx="0">
                  <c:v>19.370059400559999</c:v>
                </c:pt>
                <c:pt idx="1">
                  <c:v>22.020414489939999</c:v>
                </c:pt>
                <c:pt idx="2">
                  <c:v>20.189709098710001</c:v>
                </c:pt>
                <c:pt idx="3">
                  <c:v>14.591989700319999</c:v>
                </c:pt>
                <c:pt idx="4">
                  <c:v>28.1400763392</c:v>
                </c:pt>
                <c:pt idx="5">
                  <c:v>11.95058902065</c:v>
                </c:pt>
                <c:pt idx="6">
                  <c:v>15.487912038680001</c:v>
                </c:pt>
                <c:pt idx="7">
                  <c:v>14.732789890100001</c:v>
                </c:pt>
                <c:pt idx="8">
                  <c:v>36.420836396719999</c:v>
                </c:pt>
                <c:pt idx="9">
                  <c:v>56.37418804915</c:v>
                </c:pt>
              </c:numCache>
            </c:numRef>
          </c:val>
        </c:ser>
        <c:ser>
          <c:idx val="1"/>
          <c:order val="2"/>
          <c:tx>
            <c:strRef>
              <c:f>'12. Selected expenses'!$D$17</c:f>
              <c:strCache>
                <c:ptCount val="1"/>
                <c:pt idx="0">
                  <c:v>2018</c:v>
                </c:pt>
              </c:strCache>
            </c:strRef>
          </c:tx>
          <c:spPr>
            <a:solidFill>
              <a:schemeClr val="accent1">
                <a:lumMod val="60000"/>
                <a:lumOff val="40000"/>
              </a:schemeClr>
            </a:solidFill>
            <a:ln>
              <a:noFill/>
            </a:ln>
            <a:effectLst/>
          </c:spPr>
          <c:invertIfNegative val="0"/>
          <c:cat>
            <c:strRef>
              <c:f>'12. Selected expenses'!$A$3:$A$12</c:f>
              <c:strCache>
                <c:ptCount val="10"/>
                <c:pt idx="0">
                  <c:v>Interest</c:v>
                </c:pt>
                <c:pt idx="1">
                  <c:v>Fertilizer</c:v>
                </c:pt>
                <c:pt idx="2">
                  <c:v>Seeds</c:v>
                </c:pt>
                <c:pt idx="3">
                  <c:v>Pesticides</c:v>
                </c:pt>
                <c:pt idx="4">
                  <c:v>Livestock/poultry purchases</c:v>
                </c:pt>
                <c:pt idx="5">
                  <c:v>Fuels &amp; Oils</c:v>
                </c:pt>
                <c:pt idx="6">
                  <c:v>Net rent</c:v>
                </c:pt>
                <c:pt idx="7">
                  <c:v>Property taxes/fees</c:v>
                </c:pt>
                <c:pt idx="8">
                  <c:v>Labor</c:v>
                </c:pt>
                <c:pt idx="9">
                  <c:v>Feed</c:v>
                </c:pt>
              </c:strCache>
            </c:strRef>
          </c:cat>
          <c:val>
            <c:numRef>
              <c:f>'12. Selected expenses'!$D$3:$D$13</c:f>
              <c:numCache>
                <c:formatCode>_(* #,##0.00_);_(* \(#,##0.00\);_(* "-"??_);_(@_)</c:formatCode>
                <c:ptCount val="11"/>
                <c:pt idx="0">
                  <c:v>20.637498013000002</c:v>
                </c:pt>
                <c:pt idx="1">
                  <c:v>23.234501640000001</c:v>
                </c:pt>
                <c:pt idx="2">
                  <c:v>21.915199796</c:v>
                </c:pt>
                <c:pt idx="3">
                  <c:v>15.415783830000001</c:v>
                </c:pt>
                <c:pt idx="4">
                  <c:v>29.069563651999999</c:v>
                </c:pt>
                <c:pt idx="5">
                  <c:v>13.187914438</c:v>
                </c:pt>
                <c:pt idx="6">
                  <c:v>15.466211711</c:v>
                </c:pt>
                <c:pt idx="7">
                  <c:v>13.557275904999999</c:v>
                </c:pt>
                <c:pt idx="8">
                  <c:v>34.148554478799994</c:v>
                </c:pt>
                <c:pt idx="9">
                  <c:v>53.837596349000002</c:v>
                </c:pt>
              </c:numCache>
            </c:numRef>
          </c:val>
        </c:ser>
        <c:dLbls>
          <c:showLegendKey val="0"/>
          <c:showVal val="0"/>
          <c:showCatName val="0"/>
          <c:showSerName val="0"/>
          <c:showPercent val="0"/>
          <c:showBubbleSize val="0"/>
        </c:dLbls>
        <c:gapWidth val="182"/>
        <c:axId val="2037899488"/>
        <c:axId val="2037900576"/>
      </c:barChart>
      <c:catAx>
        <c:axId val="2037899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037900576"/>
        <c:crosses val="autoZero"/>
        <c:auto val="1"/>
        <c:lblAlgn val="ctr"/>
        <c:lblOffset val="100"/>
        <c:noMultiLvlLbl val="0"/>
      </c:catAx>
      <c:valAx>
        <c:axId val="20379005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Billion</a:t>
                </a:r>
              </a:p>
            </c:rich>
          </c:tx>
          <c:layout>
            <c:manualLayout>
              <c:xMode val="edge"/>
              <c:yMode val="edge"/>
              <c:x val="0.86592426571665815"/>
              <c:y val="0.80312568902253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37899488"/>
        <c:crosses val="autoZero"/>
        <c:crossBetween val="between"/>
      </c:valAx>
      <c:spPr>
        <a:solidFill>
          <a:sysClr val="window" lastClr="FFFFFF"/>
        </a:solidFill>
        <a:ln>
          <a:noFill/>
        </a:ln>
        <a:effectLst/>
      </c:spPr>
    </c:plotArea>
    <c:legend>
      <c:legendPos val="r"/>
      <c:layout>
        <c:manualLayout>
          <c:xMode val="edge"/>
          <c:yMode val="edge"/>
          <c:x val="0.42374467477937483"/>
          <c:y val="3.2669751509614195E-2"/>
          <c:w val="0.32923228104157393"/>
          <c:h val="5.960796696843793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0661665573364"/>
          <c:y val="0.14210226336770665"/>
          <c:w val="0.77385541901566324"/>
          <c:h val="0.74015101361282454"/>
        </c:manualLayout>
      </c:layout>
      <c:areaChart>
        <c:grouping val="stacked"/>
        <c:varyColors val="0"/>
        <c:ser>
          <c:idx val="0"/>
          <c:order val="0"/>
          <c:tx>
            <c:strRef>
              <c:f>'13. equity + debt'!$F$1</c:f>
              <c:strCache>
                <c:ptCount val="1"/>
                <c:pt idx="0">
                  <c:v>Debt</c:v>
                </c:pt>
              </c:strCache>
            </c:strRef>
          </c:tx>
          <c:spPr>
            <a:solidFill>
              <a:schemeClr val="accent1"/>
            </a:solidFill>
            <a:ln>
              <a:noFill/>
            </a:ln>
            <a:effectLst/>
          </c:spPr>
          <c:cat>
            <c:strRef>
              <c:f>'13. equity + debt'!$A$3:$A$53</c:f>
              <c:strCache>
                <c:ptCount val="5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2019F</c:v>
                </c:pt>
                <c:pt idx="50">
                  <c:v>2020F</c:v>
                </c:pt>
              </c:strCache>
            </c:strRef>
          </c:cat>
          <c:val>
            <c:numRef>
              <c:f>'13. equity + debt'!$F$3:$F$53</c:f>
              <c:numCache>
                <c:formatCode>_(* #,##0_);_(* \(#,##0\);_(* "-"??_);_(@_)</c:formatCode>
                <c:ptCount val="51"/>
                <c:pt idx="0">
                  <c:v>256.11769160796325</c:v>
                </c:pt>
                <c:pt idx="1">
                  <c:v>265.47928565584482</c:v>
                </c:pt>
                <c:pt idx="2">
                  <c:v>279.9040685070097</c:v>
                </c:pt>
                <c:pt idx="3">
                  <c:v>304.96323915045218</c:v>
                </c:pt>
                <c:pt idx="4">
                  <c:v>312.98803973300363</c:v>
                </c:pt>
                <c:pt idx="5">
                  <c:v>320.25672873053617</c:v>
                </c:pt>
                <c:pt idx="6">
                  <c:v>342.19334947110139</c:v>
                </c:pt>
                <c:pt idx="7">
                  <c:v>371.01939040762545</c:v>
                </c:pt>
                <c:pt idx="8">
                  <c:v>396.06580955202401</c:v>
                </c:pt>
                <c:pt idx="9">
                  <c:v>435.58693379720677</c:v>
                </c:pt>
                <c:pt idx="10">
                  <c:v>439.77790266576415</c:v>
                </c:pt>
                <c:pt idx="11">
                  <c:v>439.58111449111874</c:v>
                </c:pt>
                <c:pt idx="12">
                  <c:v>428.60836350318027</c:v>
                </c:pt>
                <c:pt idx="13">
                  <c:v>417.44908428350413</c:v>
                </c:pt>
                <c:pt idx="14">
                  <c:v>408.60727485706246</c:v>
                </c:pt>
                <c:pt idx="15">
                  <c:v>361.12295783478771</c:v>
                </c:pt>
                <c:pt idx="16">
                  <c:v>311.09612518905362</c:v>
                </c:pt>
                <c:pt idx="17">
                  <c:v>277.94871162807033</c:v>
                </c:pt>
                <c:pt idx="18">
                  <c:v>258.06006640564431</c:v>
                </c:pt>
                <c:pt idx="19">
                  <c:v>244.39587036874698</c:v>
                </c:pt>
                <c:pt idx="20">
                  <c:v>235.6968404413166</c:v>
                </c:pt>
                <c:pt idx="21">
                  <c:v>229.33998130362949</c:v>
                </c:pt>
                <c:pt idx="22">
                  <c:v>223.70192401220817</c:v>
                </c:pt>
                <c:pt idx="23">
                  <c:v>223.0829970260933</c:v>
                </c:pt>
                <c:pt idx="24">
                  <c:v>225.93396547299605</c:v>
                </c:pt>
                <c:pt idx="25">
                  <c:v>227.74880578828328</c:v>
                </c:pt>
                <c:pt idx="26">
                  <c:v>232.39911795620213</c:v>
                </c:pt>
                <c:pt idx="27">
                  <c:v>241.25863274520654</c:v>
                </c:pt>
                <c:pt idx="28">
                  <c:v>250.3631866606342</c:v>
                </c:pt>
                <c:pt idx="29">
                  <c:v>251.42981619832972</c:v>
                </c:pt>
                <c:pt idx="30">
                  <c:v>240.35573619782119</c:v>
                </c:pt>
                <c:pt idx="31">
                  <c:v>244.73634888002982</c:v>
                </c:pt>
                <c:pt idx="32">
                  <c:v>264.17646672457875</c:v>
                </c:pt>
                <c:pt idx="33">
                  <c:v>251.06185839835302</c:v>
                </c:pt>
                <c:pt idx="34">
                  <c:v>266.76608093338194</c:v>
                </c:pt>
                <c:pt idx="35">
                  <c:v>273.79962534926665</c:v>
                </c:pt>
                <c:pt idx="36">
                  <c:v>274.09443712797059</c:v>
                </c:pt>
                <c:pt idx="37">
                  <c:v>297.91104429016923</c:v>
                </c:pt>
                <c:pt idx="38">
                  <c:v>317.01268350111116</c:v>
                </c:pt>
                <c:pt idx="39">
                  <c:v>323.33639955176943</c:v>
                </c:pt>
                <c:pt idx="40">
                  <c:v>332.20648810785707</c:v>
                </c:pt>
                <c:pt idx="41">
                  <c:v>343.55597533629674</c:v>
                </c:pt>
                <c:pt idx="42">
                  <c:v>340.56125463993504</c:v>
                </c:pt>
                <c:pt idx="43">
                  <c:v>354.66082679988978</c:v>
                </c:pt>
                <c:pt idx="44">
                  <c:v>381.2357576702633</c:v>
                </c:pt>
                <c:pt idx="45">
                  <c:v>390.06094819843207</c:v>
                </c:pt>
                <c:pt idx="46">
                  <c:v>404.92647692030562</c:v>
                </c:pt>
                <c:pt idx="47">
                  <c:v>414.58737499929919</c:v>
                </c:pt>
                <c:pt idx="48">
                  <c:v>416.86626918350748</c:v>
                </c:pt>
                <c:pt idx="49">
                  <c:v>423.27929194839567</c:v>
                </c:pt>
                <c:pt idx="50">
                  <c:v>425.250426</c:v>
                </c:pt>
              </c:numCache>
            </c:numRef>
          </c:val>
        </c:ser>
        <c:ser>
          <c:idx val="1"/>
          <c:order val="1"/>
          <c:tx>
            <c:strRef>
              <c:f>'13. equity + debt'!$G$1</c:f>
              <c:strCache>
                <c:ptCount val="1"/>
                <c:pt idx="0">
                  <c:v>Equity</c:v>
                </c:pt>
              </c:strCache>
            </c:strRef>
          </c:tx>
          <c:spPr>
            <a:solidFill>
              <a:schemeClr val="accent3"/>
            </a:solidFill>
            <a:ln>
              <a:noFill/>
            </a:ln>
            <a:effectLst/>
          </c:spPr>
          <c:cat>
            <c:strRef>
              <c:f>'13. equity + debt'!$A$3:$A$53</c:f>
              <c:strCache>
                <c:ptCount val="5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2019F</c:v>
                </c:pt>
                <c:pt idx="50">
                  <c:v>2020F</c:v>
                </c:pt>
              </c:strCache>
            </c:strRef>
          </c:cat>
          <c:val>
            <c:numRef>
              <c:f>'13. equity + debt'!$G$3:$G$53</c:f>
              <c:numCache>
                <c:formatCode>_(* #,##0_);_(* \(#,##0\);_(* "-"??_);_(@_)</c:formatCode>
                <c:ptCount val="51"/>
                <c:pt idx="0">
                  <c:v>1216.2539357268838</c:v>
                </c:pt>
                <c:pt idx="1">
                  <c:v>1251.0579603437534</c:v>
                </c:pt>
                <c:pt idx="2">
                  <c:v>1357.7759779833309</c:v>
                </c:pt>
                <c:pt idx="3">
                  <c:v>1606.4917194066868</c:v>
                </c:pt>
                <c:pt idx="4">
                  <c:v>1569.7421543612204</c:v>
                </c:pt>
                <c:pt idx="5">
                  <c:v>1638.7302257666638</c:v>
                </c:pt>
                <c:pt idx="6">
                  <c:v>1805.0863383060703</c:v>
                </c:pt>
                <c:pt idx="7">
                  <c:v>1858.7984708967078</c:v>
                </c:pt>
                <c:pt idx="8">
                  <c:v>2090.8063598407625</c:v>
                </c:pt>
                <c:pt idx="9">
                  <c:v>2265.2202370670566</c:v>
                </c:pt>
                <c:pt idx="10">
                  <c:v>2268.824037667524</c:v>
                </c:pt>
                <c:pt idx="11">
                  <c:v>2029.1177851595669</c:v>
                </c:pt>
                <c:pt idx="12">
                  <c:v>1813.8566668633073</c:v>
                </c:pt>
                <c:pt idx="13">
                  <c:v>1733.4970406953073</c:v>
                </c:pt>
                <c:pt idx="14">
                  <c:v>1534.3285875552378</c:v>
                </c:pt>
                <c:pt idx="15">
                  <c:v>1266.4737557390081</c:v>
                </c:pt>
                <c:pt idx="16">
                  <c:v>1173.4059188959022</c:v>
                </c:pt>
                <c:pt idx="17">
                  <c:v>1240.1092661811686</c:v>
                </c:pt>
                <c:pt idx="18">
                  <c:v>1270.3273999602654</c:v>
                </c:pt>
                <c:pt idx="19">
                  <c:v>1273.3626586863506</c:v>
                </c:pt>
                <c:pt idx="20">
                  <c:v>1275.4007980465226</c:v>
                </c:pt>
                <c:pt idx="21">
                  <c:v>1238.7519681315107</c:v>
                </c:pt>
                <c:pt idx="22">
                  <c:v>1251.7589743923961</c:v>
                </c:pt>
                <c:pt idx="23">
                  <c:v>1286.9985900207616</c:v>
                </c:pt>
                <c:pt idx="24">
                  <c:v>1294.1653937161536</c:v>
                </c:pt>
                <c:pt idx="25">
                  <c:v>1310.4963278438088</c:v>
                </c:pt>
                <c:pt idx="26">
                  <c:v>1336.3733311213828</c:v>
                </c:pt>
                <c:pt idx="27">
                  <c:v>1375.1764853804755</c:v>
                </c:pt>
                <c:pt idx="28">
                  <c:v>1397.1995795115201</c:v>
                </c:pt>
                <c:pt idx="29">
                  <c:v>1456.0336602003085</c:v>
                </c:pt>
                <c:pt idx="30">
                  <c:v>1523.8111843144729</c:v>
                </c:pt>
                <c:pt idx="31">
                  <c:v>1556.2881284194225</c:v>
                </c:pt>
                <c:pt idx="32">
                  <c:v>1502.1843768122237</c:v>
                </c:pt>
                <c:pt idx="33">
                  <c:v>1582.2905805793957</c:v>
                </c:pt>
                <c:pt idx="34">
                  <c:v>1747.6446091790749</c:v>
                </c:pt>
                <c:pt idx="35">
                  <c:v>1964.7691089503801</c:v>
                </c:pt>
                <c:pt idx="36">
                  <c:v>2148.9136109345282</c:v>
                </c:pt>
                <c:pt idx="37">
                  <c:v>2129.9960587797864</c:v>
                </c:pt>
                <c:pt idx="38">
                  <c:v>2118.7341799778146</c:v>
                </c:pt>
                <c:pt idx="39">
                  <c:v>2058.6875116600077</c:v>
                </c:pt>
                <c:pt idx="40">
                  <c:v>2253.2562568216954</c:v>
                </c:pt>
                <c:pt idx="41">
                  <c:v>2361.6581444523235</c:v>
                </c:pt>
                <c:pt idx="42">
                  <c:v>2679.336499238033</c:v>
                </c:pt>
                <c:pt idx="43">
                  <c:v>2758.2883568864709</c:v>
                </c:pt>
                <c:pt idx="44">
                  <c:v>2855.2757022013516</c:v>
                </c:pt>
                <c:pt idx="45">
                  <c:v>2757.462578006714</c:v>
                </c:pt>
                <c:pt idx="46">
                  <c:v>2748.0107008767895</c:v>
                </c:pt>
                <c:pt idx="47">
                  <c:v>2776.4193570883176</c:v>
                </c:pt>
                <c:pt idx="48">
                  <c:v>2721.7996615954144</c:v>
                </c:pt>
                <c:pt idx="49">
                  <c:v>2723.7405543086793</c:v>
                </c:pt>
                <c:pt idx="50">
                  <c:v>2703.6714831259096</c:v>
                </c:pt>
              </c:numCache>
            </c:numRef>
          </c:val>
        </c:ser>
        <c:dLbls>
          <c:showLegendKey val="0"/>
          <c:showVal val="0"/>
          <c:showCatName val="0"/>
          <c:showSerName val="0"/>
          <c:showPercent val="0"/>
          <c:showBubbleSize val="0"/>
        </c:dLbls>
        <c:axId val="2037901120"/>
        <c:axId val="1854315184"/>
      </c:areaChart>
      <c:catAx>
        <c:axId val="20379011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54315184"/>
        <c:crossesAt val="0"/>
        <c:auto val="1"/>
        <c:lblAlgn val="ctr"/>
        <c:lblOffset val="100"/>
        <c:tickLblSkip val="5"/>
        <c:tickMarkSkip val="1"/>
        <c:noMultiLvlLbl val="0"/>
      </c:catAx>
      <c:valAx>
        <c:axId val="18543151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37901120"/>
        <c:crosses val="autoZero"/>
        <c:crossBetween val="midCat"/>
      </c:valAx>
      <c:spPr>
        <a:noFill/>
        <a:ln>
          <a:noFill/>
        </a:ln>
        <a:effectLst/>
      </c:spPr>
    </c:plotArea>
    <c:legend>
      <c:legendPos val="b"/>
      <c:layout>
        <c:manualLayout>
          <c:xMode val="edge"/>
          <c:yMode val="edge"/>
          <c:x val="0.43427121433026339"/>
          <c:y val="0.15128465948404698"/>
          <c:w val="0.19386782789576254"/>
          <c:h val="7.812554680664916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999657312865575E-2"/>
          <c:y val="7.4503822615393414E-2"/>
          <c:w val="0.83386496569234481"/>
          <c:h val="0.66812199322542309"/>
        </c:manualLayout>
      </c:layout>
      <c:lineChart>
        <c:grouping val="standard"/>
        <c:varyColors val="0"/>
        <c:ser>
          <c:idx val="0"/>
          <c:order val="0"/>
          <c:tx>
            <c:strRef>
              <c:f>'14. Solvency ratios'!$C$1</c:f>
              <c:strCache>
                <c:ptCount val="1"/>
                <c:pt idx="0">
                  <c:v>Debt-to-asset ratio</c:v>
                </c:pt>
              </c:strCache>
            </c:strRef>
          </c:tx>
          <c:marker>
            <c:symbol val="none"/>
          </c:marker>
          <c:dPt>
            <c:idx val="47"/>
            <c:bubble3D val="0"/>
          </c:dPt>
          <c:cat>
            <c:strRef>
              <c:f>'14. Solvency ratios'!$A$3:$A$53</c:f>
              <c:strCache>
                <c:ptCount val="5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2019F</c:v>
                </c:pt>
                <c:pt idx="50">
                  <c:v>2020F</c:v>
                </c:pt>
              </c:strCache>
            </c:strRef>
          </c:cat>
          <c:val>
            <c:numRef>
              <c:f>'14. Solvency ratios'!$C$3:$C$53</c:f>
              <c:numCache>
                <c:formatCode>_(* #,##0.00_);_(* \(#,##0.00\);_(* "-"??_);_(@_)</c:formatCode>
                <c:ptCount val="51"/>
                <c:pt idx="0">
                  <c:v>17.394909999999999</c:v>
                </c:pt>
                <c:pt idx="1">
                  <c:v>17.50562</c:v>
                </c:pt>
                <c:pt idx="2">
                  <c:v>17.0915</c:v>
                </c:pt>
                <c:pt idx="3">
                  <c:v>15.954510000000001</c:v>
                </c:pt>
                <c:pt idx="4">
                  <c:v>16.62416</c:v>
                </c:pt>
                <c:pt idx="5">
                  <c:v>16.34808</c:v>
                </c:pt>
                <c:pt idx="6">
                  <c:v>15.93613</c:v>
                </c:pt>
                <c:pt idx="7">
                  <c:v>16.638999999999999</c:v>
                </c:pt>
                <c:pt idx="8">
                  <c:v>15.926259999999999</c:v>
                </c:pt>
                <c:pt idx="9">
                  <c:v>16.128029999999999</c:v>
                </c:pt>
                <c:pt idx="10">
                  <c:v>16.236339999999998</c:v>
                </c:pt>
                <c:pt idx="11">
                  <c:v>17.806190000000001</c:v>
                </c:pt>
                <c:pt idx="12">
                  <c:v>19.11327</c:v>
                </c:pt>
                <c:pt idx="13">
                  <c:v>19.407699999999998</c:v>
                </c:pt>
                <c:pt idx="14">
                  <c:v>21.0304</c:v>
                </c:pt>
                <c:pt idx="15">
                  <c:v>22.1875</c:v>
                </c:pt>
                <c:pt idx="16">
                  <c:v>20.95626</c:v>
                </c:pt>
                <c:pt idx="17">
                  <c:v>18.30949</c:v>
                </c:pt>
                <c:pt idx="18">
                  <c:v>16.88447</c:v>
                </c:pt>
                <c:pt idx="19">
                  <c:v>16.102419999999999</c:v>
                </c:pt>
                <c:pt idx="20">
                  <c:v>15.597720000000001</c:v>
                </c:pt>
                <c:pt idx="21">
                  <c:v>15.621639999999999</c:v>
                </c:pt>
                <c:pt idx="22">
                  <c:v>15.161490000000001</c:v>
                </c:pt>
                <c:pt idx="23">
                  <c:v>14.77291</c:v>
                </c:pt>
                <c:pt idx="24">
                  <c:v>14.863110000000001</c:v>
                </c:pt>
                <c:pt idx="25">
                  <c:v>14.805759999999999</c:v>
                </c:pt>
                <c:pt idx="26">
                  <c:v>14.814069999999999</c:v>
                </c:pt>
                <c:pt idx="27">
                  <c:v>14.92535</c:v>
                </c:pt>
                <c:pt idx="28">
                  <c:v>15.195970000000001</c:v>
                </c:pt>
                <c:pt idx="29">
                  <c:v>14.725339999999999</c:v>
                </c:pt>
                <c:pt idx="30">
                  <c:v>13.624320000000001</c:v>
                </c:pt>
                <c:pt idx="31">
                  <c:v>13.58873</c:v>
                </c:pt>
                <c:pt idx="32">
                  <c:v>14.955970000000001</c:v>
                </c:pt>
                <c:pt idx="33">
                  <c:v>13.694140000000001</c:v>
                </c:pt>
                <c:pt idx="34">
                  <c:v>13.24288</c:v>
                </c:pt>
                <c:pt idx="35">
                  <c:v>12.231009999999999</c:v>
                </c:pt>
                <c:pt idx="36">
                  <c:v>11.31216</c:v>
                </c:pt>
                <c:pt idx="37">
                  <c:v>12.27028</c:v>
                </c:pt>
                <c:pt idx="38">
                  <c:v>13.01501</c:v>
                </c:pt>
                <c:pt idx="39">
                  <c:v>13.574020000000001</c:v>
                </c:pt>
                <c:pt idx="40">
                  <c:v>12.84901</c:v>
                </c:pt>
                <c:pt idx="41">
                  <c:v>12.699769999999999</c:v>
                </c:pt>
                <c:pt idx="42">
                  <c:v>11.277240000000001</c:v>
                </c:pt>
                <c:pt idx="43">
                  <c:v>11.393079999999999</c:v>
                </c:pt>
                <c:pt idx="44">
                  <c:v>11.77922</c:v>
                </c:pt>
                <c:pt idx="45">
                  <c:v>12.39263</c:v>
                </c:pt>
                <c:pt idx="46">
                  <c:v>12.842829999999999</c:v>
                </c:pt>
                <c:pt idx="47">
                  <c:v>12.992369999999999</c:v>
                </c:pt>
                <c:pt idx="48">
                  <c:v>13.281639999999999</c:v>
                </c:pt>
                <c:pt idx="49">
                  <c:v>13.45016</c:v>
                </c:pt>
                <c:pt idx="50">
                  <c:v>13.590960000000001</c:v>
                </c:pt>
              </c:numCache>
            </c:numRef>
          </c:val>
          <c:smooth val="0"/>
        </c:ser>
        <c:ser>
          <c:idx val="1"/>
          <c:order val="1"/>
          <c:tx>
            <c:strRef>
              <c:f>'14. Solvency ratios'!$D$1</c:f>
              <c:strCache>
                <c:ptCount val="1"/>
                <c:pt idx="0">
                  <c:v>Debt-to-equity ratio</c:v>
                </c:pt>
              </c:strCache>
            </c:strRef>
          </c:tx>
          <c:marker>
            <c:symbol val="none"/>
          </c:marker>
          <c:dPt>
            <c:idx val="47"/>
            <c:bubble3D val="0"/>
          </c:dPt>
          <c:cat>
            <c:strRef>
              <c:f>'14. Solvency ratios'!$A$3:$A$53</c:f>
              <c:strCache>
                <c:ptCount val="5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2019F</c:v>
                </c:pt>
                <c:pt idx="50">
                  <c:v>2020F</c:v>
                </c:pt>
              </c:strCache>
            </c:strRef>
          </c:cat>
          <c:val>
            <c:numRef>
              <c:f>'14. Solvency ratios'!$D$3:$D$53</c:f>
              <c:numCache>
                <c:formatCode>_(* #,##0.00_);_(* \(#,##0.00\);_(* "-"??_);_(@_)</c:formatCode>
                <c:ptCount val="51"/>
                <c:pt idx="0">
                  <c:v>21.05791</c:v>
                </c:pt>
                <c:pt idx="1">
                  <c:v>21.220379999999999</c:v>
                </c:pt>
                <c:pt idx="2">
                  <c:v>20.614889999999999</c:v>
                </c:pt>
                <c:pt idx="3">
                  <c:v>18.983180000000001</c:v>
                </c:pt>
                <c:pt idx="4">
                  <c:v>19.93882</c:v>
                </c:pt>
                <c:pt idx="5">
                  <c:v>19.54298</c:v>
                </c:pt>
                <c:pt idx="6">
                  <c:v>18.957170000000001</c:v>
                </c:pt>
                <c:pt idx="7">
                  <c:v>19.960170000000002</c:v>
                </c:pt>
                <c:pt idx="8">
                  <c:v>18.943210000000001</c:v>
                </c:pt>
                <c:pt idx="9">
                  <c:v>19.229340000000001</c:v>
                </c:pt>
                <c:pt idx="10">
                  <c:v>19.383520000000001</c:v>
                </c:pt>
                <c:pt idx="11">
                  <c:v>21.66366</c:v>
                </c:pt>
                <c:pt idx="12">
                  <c:v>23.629670000000001</c:v>
                </c:pt>
                <c:pt idx="13">
                  <c:v>24.081330000000001</c:v>
                </c:pt>
                <c:pt idx="14">
                  <c:v>26.63101</c:v>
                </c:pt>
                <c:pt idx="15">
                  <c:v>28.514050000000001</c:v>
                </c:pt>
                <c:pt idx="16">
                  <c:v>26.512229999999999</c:v>
                </c:pt>
                <c:pt idx="17">
                  <c:v>22.413239999999998</c:v>
                </c:pt>
                <c:pt idx="18">
                  <c:v>20.314450000000001</c:v>
                </c:pt>
                <c:pt idx="19">
                  <c:v>19.19295</c:v>
                </c:pt>
                <c:pt idx="20">
                  <c:v>18.480219999999999</c:v>
                </c:pt>
                <c:pt idx="21">
                  <c:v>18.51379</c:v>
                </c:pt>
                <c:pt idx="22">
                  <c:v>17.871009999999998</c:v>
                </c:pt>
                <c:pt idx="23">
                  <c:v>17.333590000000001</c:v>
                </c:pt>
                <c:pt idx="24">
                  <c:v>17.457889999999999</c:v>
                </c:pt>
                <c:pt idx="25">
                  <c:v>17.378820000000001</c:v>
                </c:pt>
                <c:pt idx="26">
                  <c:v>17.390280000000001</c:v>
                </c:pt>
                <c:pt idx="27">
                  <c:v>17.54383</c:v>
                </c:pt>
                <c:pt idx="28">
                  <c:v>17.91893</c:v>
                </c:pt>
                <c:pt idx="29">
                  <c:v>17.268129999999999</c:v>
                </c:pt>
                <c:pt idx="30">
                  <c:v>15.77333</c:v>
                </c:pt>
                <c:pt idx="31">
                  <c:v>15.72565</c:v>
                </c:pt>
                <c:pt idx="32">
                  <c:v>17.58615</c:v>
                </c:pt>
                <c:pt idx="33">
                  <c:v>15.866989999999999</c:v>
                </c:pt>
                <c:pt idx="34">
                  <c:v>15.26432</c:v>
                </c:pt>
                <c:pt idx="35">
                  <c:v>13.935460000000001</c:v>
                </c:pt>
                <c:pt idx="36">
                  <c:v>12.75502</c:v>
                </c:pt>
                <c:pt idx="37">
                  <c:v>13.986459999999999</c:v>
                </c:pt>
                <c:pt idx="38">
                  <c:v>14.96236</c:v>
                </c:pt>
                <c:pt idx="39">
                  <c:v>15.70595</c:v>
                </c:pt>
                <c:pt idx="40">
                  <c:v>14.743399999999999</c:v>
                </c:pt>
                <c:pt idx="41">
                  <c:v>14.54724</c:v>
                </c:pt>
                <c:pt idx="42">
                  <c:v>12.710660000000001</c:v>
                </c:pt>
                <c:pt idx="43">
                  <c:v>12.858000000000001</c:v>
                </c:pt>
                <c:pt idx="44">
                  <c:v>13.351979999999999</c:v>
                </c:pt>
                <c:pt idx="45">
                  <c:v>14.14565</c:v>
                </c:pt>
                <c:pt idx="46">
                  <c:v>14.73526</c:v>
                </c:pt>
                <c:pt idx="47">
                  <c:v>14.932449999999999</c:v>
                </c:pt>
                <c:pt idx="48">
                  <c:v>15.31583</c:v>
                </c:pt>
                <c:pt idx="49">
                  <c:v>15.540369999999999</c:v>
                </c:pt>
                <c:pt idx="50">
                  <c:v>15.728630000000001</c:v>
                </c:pt>
              </c:numCache>
            </c:numRef>
          </c:val>
          <c:smooth val="0"/>
        </c:ser>
        <c:ser>
          <c:idx val="2"/>
          <c:order val="2"/>
          <c:tx>
            <c:strRef>
              <c:f>'14. Solvency ratios'!$F$1</c:f>
              <c:strCache>
                <c:ptCount val="1"/>
                <c:pt idx="0">
                  <c:v>Debt-to-asset ratio 10 yr moving average</c:v>
                </c:pt>
              </c:strCache>
            </c:strRef>
          </c:tx>
          <c:spPr>
            <a:ln>
              <a:solidFill>
                <a:schemeClr val="accent1">
                  <a:lumMod val="75000"/>
                  <a:alpha val="40000"/>
                </a:schemeClr>
              </a:solidFill>
              <a:prstDash val="sysDash"/>
            </a:ln>
          </c:spPr>
          <c:marker>
            <c:symbol val="none"/>
          </c:marker>
          <c:cat>
            <c:strRef>
              <c:f>'14. Solvency ratios'!$A$3:$A$53</c:f>
              <c:strCache>
                <c:ptCount val="5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2019F</c:v>
                </c:pt>
                <c:pt idx="50">
                  <c:v>2020F</c:v>
                </c:pt>
              </c:strCache>
            </c:strRef>
          </c:cat>
          <c:val>
            <c:numRef>
              <c:f>'14. Solvency ratios'!$F$3:$F$51</c:f>
              <c:numCache>
                <c:formatCode>General</c:formatCode>
                <c:ptCount val="49"/>
                <c:pt idx="10" formatCode="_(* #,##0.00_);_(* \(#,##0.00\);_(* &quot;-&quot;??_);_(@_)">
                  <c:v>16.554819999999999</c:v>
                </c:pt>
                <c:pt idx="11" formatCode="_(* #,##0.00_);_(* \(#,##0.00\);_(* &quot;-&quot;??_);_(@_)">
                  <c:v>16.438963000000001</c:v>
                </c:pt>
                <c:pt idx="12" formatCode="_(* #,##0.00_);_(* \(#,##0.00\);_(* &quot;-&quot;??_);_(@_)">
                  <c:v>16.46902</c:v>
                </c:pt>
                <c:pt idx="13" formatCode="_(* #,##0.00_);_(* \(#,##0.00\);_(* &quot;-&quot;??_);_(@_)">
                  <c:v>16.671196999999999</c:v>
                </c:pt>
                <c:pt idx="14" formatCode="_(* #,##0.00_);_(* \(#,##0.00\);_(* &quot;-&quot;??_);_(@_)">
                  <c:v>17.016515999999999</c:v>
                </c:pt>
                <c:pt idx="15" formatCode="_(* #,##0.00_);_(* \(#,##0.00\);_(* &quot;-&quot;??_);_(@_)">
                  <c:v>17.457139999999999</c:v>
                </c:pt>
                <c:pt idx="16" formatCode="_(* #,##0.00_);_(* \(#,##0.00\);_(* &quot;-&quot;??_);_(@_)">
                  <c:v>18.041081999999999</c:v>
                </c:pt>
                <c:pt idx="17" formatCode="_(* #,##0.00_);_(* \(#,##0.00\);_(* &quot;-&quot;??_);_(@_)">
                  <c:v>18.543095000000001</c:v>
                </c:pt>
                <c:pt idx="18" formatCode="_(* #,##0.00_);_(* \(#,##0.00\);_(* &quot;-&quot;??_);_(@_)">
                  <c:v>18.710144</c:v>
                </c:pt>
                <c:pt idx="19" formatCode="_(* #,##0.00_);_(* \(#,##0.00\);_(* &quot;-&quot;??_);_(@_)">
                  <c:v>18.805964999999997</c:v>
                </c:pt>
                <c:pt idx="20" formatCode="_(* #,##0.00_);_(* \(#,##0.00\);_(* &quot;-&quot;??_);_(@_)">
                  <c:v>18.803404</c:v>
                </c:pt>
                <c:pt idx="21" formatCode="_(* #,##0.00_);_(* \(#,##0.00\);_(* &quot;-&quot;??_);_(@_)">
                  <c:v>18.739542</c:v>
                </c:pt>
                <c:pt idx="22" formatCode="_(* #,##0.00_);_(* \(#,##0.00\);_(* &quot;-&quot;??_);_(@_)">
                  <c:v>18.521087000000001</c:v>
                </c:pt>
                <c:pt idx="23" formatCode="_(* #,##0.00_);_(* \(#,##0.00\);_(* &quot;-&quot;??_);_(@_)">
                  <c:v>18.125909</c:v>
                </c:pt>
                <c:pt idx="24" formatCode="_(* #,##0.00_);_(* \(#,##0.00\);_(* &quot;-&quot;??_);_(@_)">
                  <c:v>17.662430000000004</c:v>
                </c:pt>
                <c:pt idx="25" formatCode="_(* #,##0.00_);_(* \(#,##0.00\);_(* &quot;-&quot;??_);_(@_)">
                  <c:v>17.045701000000001</c:v>
                </c:pt>
                <c:pt idx="26" formatCode="_(* #,##0.00_);_(* \(#,##0.00\);_(* &quot;-&quot;??_);_(@_)">
                  <c:v>16.307527</c:v>
                </c:pt>
                <c:pt idx="27" formatCode="_(* #,##0.00_);_(* \(#,##0.00\);_(* &quot;-&quot;??_);_(@_)">
                  <c:v>15.693307999999998</c:v>
                </c:pt>
                <c:pt idx="28" formatCode="_(* #,##0.00_);_(* \(#,##0.00\);_(* &quot;-&quot;??_);_(@_)">
                  <c:v>15.354894000000002</c:v>
                </c:pt>
                <c:pt idx="29" formatCode="_(* #,##0.00_);_(* \(#,##0.00\);_(* &quot;-&quot;??_);_(@_)">
                  <c:v>15.186043999999999</c:v>
                </c:pt>
                <c:pt idx="30" formatCode="_(* #,##0.00_);_(* \(#,##0.00\);_(* &quot;-&quot;??_);_(@_)">
                  <c:v>15.048335999999997</c:v>
                </c:pt>
                <c:pt idx="31" formatCode="_(* #,##0.00_);_(* \(#,##0.00\);_(* &quot;-&quot;??_);_(@_)">
                  <c:v>14.850996</c:v>
                </c:pt>
                <c:pt idx="32" formatCode="_(* #,##0.00_);_(* \(#,##0.00\);_(* &quot;-&quot;??_);_(@_)">
                  <c:v>14.647704999999998</c:v>
                </c:pt>
                <c:pt idx="33" formatCode="_(* #,##0.00_);_(* \(#,##0.00\);_(* &quot;-&quot;??_);_(@_)">
                  <c:v>14.627153000000002</c:v>
                </c:pt>
                <c:pt idx="34" formatCode="_(* #,##0.00_);_(* \(#,##0.00\);_(* &quot;-&quot;??_);_(@_)">
                  <c:v>14.519276</c:v>
                </c:pt>
                <c:pt idx="35" formatCode="_(* #,##0.00_);_(* \(#,##0.00\);_(* &quot;-&quot;??_);_(@_)">
                  <c:v>14.357253000000004</c:v>
                </c:pt>
                <c:pt idx="36" formatCode="_(* #,##0.00_);_(* \(#,##0.00\);_(* &quot;-&quot;??_);_(@_)">
                  <c:v>14.099778000000001</c:v>
                </c:pt>
                <c:pt idx="37" formatCode="_(* #,##0.00_);_(* \(#,##0.00\);_(* &quot;-&quot;??_);_(@_)">
                  <c:v>13.749587</c:v>
                </c:pt>
                <c:pt idx="38" formatCode="_(* #,##0.00_);_(* \(#,##0.00\);_(* &quot;-&quot;??_);_(@_)">
                  <c:v>13.484080000000001</c:v>
                </c:pt>
                <c:pt idx="39" formatCode="_(* #,##0.00_);_(* \(#,##0.00\);_(* &quot;-&quot;??_);_(@_)">
                  <c:v>13.265984</c:v>
                </c:pt>
                <c:pt idx="40" formatCode="_(* #,##0.00_);_(* \(#,##0.00\);_(* &quot;-&quot;??_);_(@_)">
                  <c:v>13.150852</c:v>
                </c:pt>
                <c:pt idx="41" formatCode="_(* #,##0.00_);_(* \(#,##0.00\);_(* &quot;-&quot;??_);_(@_)">
                  <c:v>13.073321000000002</c:v>
                </c:pt>
                <c:pt idx="42" formatCode="_(* #,##0.00_);_(* \(#,##0.00\);_(* &quot;-&quot;??_);_(@_)">
                  <c:v>12.984425000000002</c:v>
                </c:pt>
                <c:pt idx="43" formatCode="_(* #,##0.00_);_(* \(#,##0.00\);_(* &quot;-&quot;??_);_(@_)">
                  <c:v>12.616552000000002</c:v>
                </c:pt>
                <c:pt idx="44" formatCode="_(* #,##0.00_);_(* \(#,##0.00\);_(* &quot;-&quot;??_);_(@_)">
                  <c:v>12.386446000000001</c:v>
                </c:pt>
                <c:pt idx="45" formatCode="_(* #,##0.00_);_(* \(#,##0.00\);_(* &quot;-&quot;??_);_(@_)">
                  <c:v>12.240080000000003</c:v>
                </c:pt>
                <c:pt idx="46" formatCode="_(* #,##0.00_);_(* \(#,##0.00\);_(* &quot;-&quot;??_);_(@_)">
                  <c:v>12.256241999999999</c:v>
                </c:pt>
                <c:pt idx="47" formatCode="_(* #,##0.00_);_(* \(#,##0.00\);_(* &quot;-&quot;??_);_(@_)">
                  <c:v>12.409308999999999</c:v>
                </c:pt>
                <c:pt idx="48" formatCode="_(* #,##0.00_);_(* \(#,##0.00\);_(* &quot;-&quot;??_);_(@_)">
                  <c:v>12.554256363636364</c:v>
                </c:pt>
              </c:numCache>
            </c:numRef>
          </c:val>
          <c:smooth val="0"/>
        </c:ser>
        <c:ser>
          <c:idx val="3"/>
          <c:order val="3"/>
          <c:tx>
            <c:strRef>
              <c:f>'14. Solvency ratios'!$G$1</c:f>
              <c:strCache>
                <c:ptCount val="1"/>
                <c:pt idx="0">
                  <c:v>Debt-to-equity ratio 10 yr moving average</c:v>
                </c:pt>
              </c:strCache>
            </c:strRef>
          </c:tx>
          <c:spPr>
            <a:ln>
              <a:solidFill>
                <a:schemeClr val="accent2">
                  <a:lumMod val="75000"/>
                  <a:alpha val="40000"/>
                </a:schemeClr>
              </a:solidFill>
              <a:prstDash val="sysDash"/>
            </a:ln>
          </c:spPr>
          <c:marker>
            <c:symbol val="none"/>
          </c:marker>
          <c:cat>
            <c:strRef>
              <c:f>'14. Solvency ratios'!$A$3:$A$53</c:f>
              <c:strCache>
                <c:ptCount val="5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2019F</c:v>
                </c:pt>
                <c:pt idx="50">
                  <c:v>2020F</c:v>
                </c:pt>
              </c:strCache>
            </c:strRef>
          </c:cat>
          <c:val>
            <c:numRef>
              <c:f>'14. Solvency ratios'!$G$3:$G$51</c:f>
              <c:numCache>
                <c:formatCode>General</c:formatCode>
                <c:ptCount val="49"/>
                <c:pt idx="10" formatCode="_(* #,##0.00_);_(* \(#,##0.00\);_(* &quot;-&quot;??_);_(@_)">
                  <c:v>19.844805000000001</c:v>
                </c:pt>
                <c:pt idx="11" formatCode="_(* #,##0.00_);_(* \(#,##0.00\);_(* &quot;-&quot;??_);_(@_)">
                  <c:v>19.677365999999999</c:v>
                </c:pt>
                <c:pt idx="12" formatCode="_(* #,##0.00_);_(* \(#,##0.00\);_(* &quot;-&quot;??_);_(@_)">
                  <c:v>19.721694000000003</c:v>
                </c:pt>
                <c:pt idx="13" formatCode="_(* #,##0.00_);_(* \(#,##0.00\);_(* &quot;-&quot;??_);_(@_)">
                  <c:v>20.023172000000002</c:v>
                </c:pt>
                <c:pt idx="14" formatCode="_(* #,##0.00_);_(* \(#,##0.00\);_(* &quot;-&quot;??_);_(@_)">
                  <c:v>20.532987000000002</c:v>
                </c:pt>
                <c:pt idx="15" formatCode="_(* #,##0.00_);_(* \(#,##0.00\);_(* &quot;-&quot;??_);_(@_)">
                  <c:v>21.202206000000004</c:v>
                </c:pt>
                <c:pt idx="16" formatCode="_(* #,##0.00_);_(* \(#,##0.00\);_(* &quot;-&quot;??_);_(@_)">
                  <c:v>22.099313000000002</c:v>
                </c:pt>
                <c:pt idx="17" formatCode="_(* #,##0.00_);_(* \(#,##0.00\);_(* &quot;-&quot;??_);_(@_)">
                  <c:v>22.854818999999999</c:v>
                </c:pt>
                <c:pt idx="18" formatCode="_(* #,##0.00_);_(* \(#,##0.00\);_(* &quot;-&quot;??_);_(@_)">
                  <c:v>23.100125999999999</c:v>
                </c:pt>
                <c:pt idx="19" formatCode="_(* #,##0.00_);_(* \(#,##0.00\);_(* &quot;-&quot;??_);_(@_)">
                  <c:v>23.237249999999996</c:v>
                </c:pt>
                <c:pt idx="20" formatCode="_(* #,##0.00_);_(* \(#,##0.00\);_(* &quot;-&quot;??_);_(@_)">
                  <c:v>23.233611</c:v>
                </c:pt>
                <c:pt idx="21" formatCode="_(* #,##0.00_);_(* \(#,##0.00\);_(* &quot;-&quot;??_);_(@_)">
                  <c:v>23.143280999999998</c:v>
                </c:pt>
                <c:pt idx="22" formatCode="_(* #,##0.00_);_(* \(#,##0.00\);_(* &quot;-&quot;??_);_(@_)">
                  <c:v>22.828294</c:v>
                </c:pt>
                <c:pt idx="23" formatCode="_(* #,##0.00_);_(* \(#,##0.00\);_(* &quot;-&quot;??_);_(@_)">
                  <c:v>22.252427999999998</c:v>
                </c:pt>
                <c:pt idx="24" formatCode="_(* #,##0.00_);_(* \(#,##0.00\);_(* &quot;-&quot;??_);_(@_)">
                  <c:v>21.577654000000003</c:v>
                </c:pt>
                <c:pt idx="25" formatCode="_(* #,##0.00_);_(* \(#,##0.00\);_(* &quot;-&quot;??_);_(@_)">
                  <c:v>20.660342</c:v>
                </c:pt>
                <c:pt idx="26" formatCode="_(* #,##0.00_);_(* \(#,##0.00\);_(* &quot;-&quot;??_);_(@_)">
                  <c:v>19.546818999999999</c:v>
                </c:pt>
                <c:pt idx="27" formatCode="_(* #,##0.00_);_(* \(#,##0.00\);_(* &quot;-&quot;??_);_(@_)">
                  <c:v>18.634623999999995</c:v>
                </c:pt>
                <c:pt idx="28" formatCode="_(* #,##0.00_);_(* \(#,##0.00\);_(* &quot;-&quot;??_);_(@_)">
                  <c:v>18.147683000000001</c:v>
                </c:pt>
                <c:pt idx="29" formatCode="_(* #,##0.00_);_(* \(#,##0.00\);_(* &quot;-&quot;??_);_(@_)">
                  <c:v>17.908130999999997</c:v>
                </c:pt>
                <c:pt idx="30" formatCode="_(* #,##0.00_);_(* \(#,##0.00\);_(* &quot;-&quot;??_);_(@_)">
                  <c:v>17.715648999999996</c:v>
                </c:pt>
                <c:pt idx="31" formatCode="_(* #,##0.00_);_(* \(#,##0.00\);_(* &quot;-&quot;??_);_(@_)">
                  <c:v>17.444959999999998</c:v>
                </c:pt>
                <c:pt idx="32" formatCode="_(* #,##0.00_);_(* \(#,##0.00\);_(* &quot;-&quot;??_);_(@_)">
                  <c:v>17.166146000000001</c:v>
                </c:pt>
                <c:pt idx="33" formatCode="_(* #,##0.00_);_(* \(#,##0.00\);_(* &quot;-&quot;??_);_(@_)">
                  <c:v>17.13766</c:v>
                </c:pt>
                <c:pt idx="34" formatCode="_(* #,##0.00_);_(* \(#,##0.00\);_(* &quot;-&quot;??_);_(@_)">
                  <c:v>16.991</c:v>
                </c:pt>
                <c:pt idx="35" formatCode="_(* #,##0.00_);_(* \(#,##0.00\);_(* &quot;-&quot;??_);_(@_)">
                  <c:v>16.771642999999997</c:v>
                </c:pt>
                <c:pt idx="36" formatCode="_(* #,##0.00_);_(* \(#,##0.00\);_(* &quot;-&quot;??_);_(@_)">
                  <c:v>16.427307000000003</c:v>
                </c:pt>
                <c:pt idx="37" formatCode="_(* #,##0.00_);_(* \(#,##0.00\);_(* &quot;-&quot;??_);_(@_)">
                  <c:v>15.963781000000003</c:v>
                </c:pt>
                <c:pt idx="38" formatCode="_(* #,##0.00_);_(* \(#,##0.00\);_(* &quot;-&quot;??_);_(@_)">
                  <c:v>15.608044000000001</c:v>
                </c:pt>
                <c:pt idx="39" formatCode="_(* #,##0.00_);_(* \(#,##0.00\);_(* &quot;-&quot;??_);_(@_)">
                  <c:v>15.312387000000001</c:v>
                </c:pt>
                <c:pt idx="40" formatCode="_(* #,##0.00_);_(* \(#,##0.00\);_(* &quot;-&quot;??_);_(@_)">
                  <c:v>15.156169</c:v>
                </c:pt>
                <c:pt idx="41" formatCode="_(* #,##0.00_);_(* \(#,##0.00\);_(* &quot;-&quot;??_);_(@_)">
                  <c:v>15.053176000000002</c:v>
                </c:pt>
                <c:pt idx="42" formatCode="_(* #,##0.00_);_(* \(#,##0.00\);_(* &quot;-&quot;??_);_(@_)">
                  <c:v>14.935334999999998</c:v>
                </c:pt>
                <c:pt idx="43" formatCode="_(* #,##0.00_);_(* \(#,##0.00\);_(* &quot;-&quot;??_);_(@_)">
                  <c:v>14.447785999999999</c:v>
                </c:pt>
                <c:pt idx="44" formatCode="_(* #,##0.00_);_(* \(#,##0.00\);_(* &quot;-&quot;??_);_(@_)">
                  <c:v>14.146887000000001</c:v>
                </c:pt>
                <c:pt idx="45" formatCode="_(* #,##0.00_);_(* \(#,##0.00\);_(* &quot;-&quot;??_);_(@_)">
                  <c:v>13.955653000000002</c:v>
                </c:pt>
                <c:pt idx="46" formatCode="_(* #,##0.00_);_(* \(#,##0.00\);_(* &quot;-&quot;??_);_(@_)">
                  <c:v>13.976671999999999</c:v>
                </c:pt>
                <c:pt idx="47" formatCode="_(* #,##0.00_);_(* \(#,##0.00\);_(* &quot;-&quot;??_);_(@_)">
                  <c:v>14.174696000000001</c:v>
                </c:pt>
                <c:pt idx="48" formatCode="_(* #,##0.00_);_(* \(#,##0.00\);_(* &quot;-&quot;??_);_(@_)">
                  <c:v>14.364434545454545</c:v>
                </c:pt>
              </c:numCache>
            </c:numRef>
          </c:val>
          <c:smooth val="0"/>
        </c:ser>
        <c:dLbls>
          <c:showLegendKey val="0"/>
          <c:showVal val="0"/>
          <c:showCatName val="0"/>
          <c:showSerName val="0"/>
          <c:showPercent val="0"/>
          <c:showBubbleSize val="0"/>
        </c:dLbls>
        <c:smooth val="0"/>
        <c:axId val="1854321712"/>
        <c:axId val="1625903008"/>
      </c:lineChart>
      <c:catAx>
        <c:axId val="1854321712"/>
        <c:scaling>
          <c:orientation val="minMax"/>
        </c:scaling>
        <c:delete val="0"/>
        <c:axPos val="b"/>
        <c:numFmt formatCode="General" sourceLinked="0"/>
        <c:majorTickMark val="out"/>
        <c:minorTickMark val="none"/>
        <c:tickLblPos val="nextTo"/>
        <c:txPr>
          <a:bodyPr/>
          <a:lstStyle/>
          <a:p>
            <a:pPr>
              <a:defRPr sz="1200"/>
            </a:pPr>
            <a:endParaRPr lang="en-US"/>
          </a:p>
        </c:txPr>
        <c:crossAx val="1625903008"/>
        <c:crosses val="autoZero"/>
        <c:auto val="1"/>
        <c:lblAlgn val="ctr"/>
        <c:lblOffset val="100"/>
        <c:tickLblSkip val="5"/>
        <c:noMultiLvlLbl val="0"/>
      </c:catAx>
      <c:valAx>
        <c:axId val="1625903008"/>
        <c:scaling>
          <c:orientation val="minMax"/>
        </c:scaling>
        <c:delete val="0"/>
        <c:axPos val="l"/>
        <c:majorGridlines/>
        <c:title>
          <c:tx>
            <c:rich>
              <a:bodyPr rot="0" vert="horz"/>
              <a:lstStyle/>
              <a:p>
                <a:pPr>
                  <a:defRPr/>
                </a:pPr>
                <a:r>
                  <a:rPr lang="en-US"/>
                  <a:t>Percent</a:t>
                </a:r>
              </a:p>
            </c:rich>
          </c:tx>
          <c:layout>
            <c:manualLayout>
              <c:xMode val="edge"/>
              <c:yMode val="edge"/>
              <c:x val="9.8911968348170121E-3"/>
              <c:y val="1.4540555311941938E-3"/>
            </c:manualLayout>
          </c:layout>
          <c:overlay val="0"/>
        </c:title>
        <c:numFmt formatCode="#,##0" sourceLinked="0"/>
        <c:majorTickMark val="out"/>
        <c:minorTickMark val="none"/>
        <c:tickLblPos val="nextTo"/>
        <c:txPr>
          <a:bodyPr/>
          <a:lstStyle/>
          <a:p>
            <a:pPr>
              <a:defRPr sz="1200"/>
            </a:pPr>
            <a:endParaRPr lang="en-US"/>
          </a:p>
        </c:txPr>
        <c:crossAx val="1854321712"/>
        <c:crosses val="autoZero"/>
        <c:crossBetween val="between"/>
      </c:valAx>
    </c:plotArea>
    <c:legend>
      <c:legendPos val="t"/>
      <c:layout>
        <c:manualLayout>
          <c:xMode val="edge"/>
          <c:yMode val="edge"/>
          <c:x val="0.41914857823780932"/>
          <c:y val="3.2203516933264696E-2"/>
          <c:w val="0.58085142176219073"/>
          <c:h val="0.15848696878991822"/>
        </c:manualLayout>
      </c:layout>
      <c:overlay val="0"/>
      <c:txPr>
        <a:bodyPr/>
        <a:lstStyle/>
        <a:p>
          <a:pPr>
            <a:defRPr sz="1100"/>
          </a:pPr>
          <a:endParaRPr lang="en-US"/>
        </a:p>
      </c:txPr>
    </c:legend>
    <c:plotVisOnly val="1"/>
    <c:dispBlanksAs val="gap"/>
    <c:showDLblsOverMax val="0"/>
  </c:chart>
  <c:spPr>
    <a:ln>
      <a:noFill/>
    </a:ln>
  </c:sp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42048165490134"/>
          <c:y val="0.10273646517738728"/>
          <c:w val="0.74020151112104493"/>
          <c:h val="0.73581491829650325"/>
        </c:manualLayout>
      </c:layout>
      <c:barChart>
        <c:barDir val="col"/>
        <c:grouping val="clustered"/>
        <c:varyColors val="0"/>
        <c:ser>
          <c:idx val="0"/>
          <c:order val="0"/>
          <c:tx>
            <c:strRef>
              <c:f>'Sheet2 (2)'!$E$1</c:f>
              <c:strCache>
                <c:ptCount val="1"/>
                <c:pt idx="0">
                  <c:v>Bankruptcy rate</c:v>
                </c:pt>
              </c:strCache>
            </c:strRef>
          </c:tx>
          <c:spPr>
            <a:solidFill>
              <a:srgbClr val="C00000"/>
            </a:solidFill>
            <a:ln>
              <a:noFill/>
            </a:ln>
            <a:effectLst/>
          </c:spPr>
          <c:invertIfNegative val="0"/>
          <c:cat>
            <c:numRef>
              <c:f>'Sheet2 (2)'!$A$2:$A$21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'Sheet2 (2)'!$E$2:$E$21</c:f>
              <c:numCache>
                <c:formatCode>General</c:formatCode>
                <c:ptCount val="20"/>
                <c:pt idx="0">
                  <c:v>2.529937984202661</c:v>
                </c:pt>
                <c:pt idx="1">
                  <c:v>1.777250082349022</c:v>
                </c:pt>
                <c:pt idx="2">
                  <c:v>2.2393451077046014</c:v>
                </c:pt>
                <c:pt idx="3">
                  <c:v>3.3100420167869107</c:v>
                </c:pt>
                <c:pt idx="4">
                  <c:v>0.50286419108839264</c:v>
                </c:pt>
                <c:pt idx="5">
                  <c:v>1.7423465637106923</c:v>
                </c:pt>
                <c:pt idx="6">
                  <c:v>1.6277151392872817</c:v>
                </c:pt>
                <c:pt idx="7">
                  <c:v>1.6478581713053266</c:v>
                </c:pt>
                <c:pt idx="8">
                  <c:v>1.4827690826677982</c:v>
                </c:pt>
                <c:pt idx="9">
                  <c:v>2.408919572197783</c:v>
                </c:pt>
                <c:pt idx="10">
                  <c:v>3.1786221471068155</c:v>
                </c:pt>
                <c:pt idx="11">
                  <c:v>2.7429501349154082</c:v>
                </c:pt>
                <c:pt idx="12">
                  <c:v>2.2549158592894445</c:v>
                </c:pt>
                <c:pt idx="13">
                  <c:v>1.775258056665092</c:v>
                </c:pt>
                <c:pt idx="14">
                  <c:v>1.6279161613544262</c:v>
                </c:pt>
                <c:pt idx="15">
                  <c:v>1.8987292596606955</c:v>
                </c:pt>
                <c:pt idx="16">
                  <c:v>2.1244861155574264</c:v>
                </c:pt>
                <c:pt idx="17">
                  <c:v>2.389704797701163</c:v>
                </c:pt>
                <c:pt idx="18">
                  <c:v>2.3751570448889838</c:v>
                </c:pt>
                <c:pt idx="19">
                  <c:v>2.8996708923019678</c:v>
                </c:pt>
              </c:numCache>
            </c:numRef>
          </c:val>
        </c:ser>
        <c:dLbls>
          <c:showLegendKey val="0"/>
          <c:showVal val="0"/>
          <c:showCatName val="0"/>
          <c:showSerName val="0"/>
          <c:showPercent val="0"/>
          <c:showBubbleSize val="0"/>
        </c:dLbls>
        <c:gapWidth val="219"/>
        <c:overlap val="-27"/>
        <c:axId val="2035849136"/>
        <c:axId val="2035842608"/>
      </c:barChart>
      <c:lineChart>
        <c:grouping val="standard"/>
        <c:varyColors val="0"/>
        <c:ser>
          <c:idx val="1"/>
          <c:order val="1"/>
          <c:tx>
            <c:strRef>
              <c:f>'Sheet2 (2)'!$C$1</c:f>
              <c:strCache>
                <c:ptCount val="1"/>
                <c:pt idx="0">
                  <c:v>Debt service ratio</c:v>
                </c:pt>
              </c:strCache>
            </c:strRef>
          </c:tx>
          <c:spPr>
            <a:ln w="28575" cap="rnd">
              <a:solidFill>
                <a:schemeClr val="accent1"/>
              </a:solidFill>
              <a:round/>
            </a:ln>
            <a:effectLst/>
          </c:spPr>
          <c:marker>
            <c:symbol val="none"/>
          </c:marker>
          <c:cat>
            <c:numRef>
              <c:f>'Sheet2 (2)'!$A$2:$A$21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'Sheet2 (2)'!$C$2:$C$21</c:f>
              <c:numCache>
                <c:formatCode>General</c:formatCode>
                <c:ptCount val="20"/>
                <c:pt idx="0">
                  <c:v>0.25</c:v>
                </c:pt>
                <c:pt idx="1">
                  <c:v>0.27</c:v>
                </c:pt>
                <c:pt idx="2">
                  <c:v>0.28000000000000003</c:v>
                </c:pt>
                <c:pt idx="3">
                  <c:v>0.23</c:v>
                </c:pt>
                <c:pt idx="4">
                  <c:v>0.22</c:v>
                </c:pt>
                <c:pt idx="5">
                  <c:v>0.23</c:v>
                </c:pt>
                <c:pt idx="6">
                  <c:v>0.26</c:v>
                </c:pt>
                <c:pt idx="7">
                  <c:v>0.23</c:v>
                </c:pt>
                <c:pt idx="8">
                  <c:v>0.23</c:v>
                </c:pt>
                <c:pt idx="9">
                  <c:v>0.26</c:v>
                </c:pt>
                <c:pt idx="10">
                  <c:v>0.25</c:v>
                </c:pt>
                <c:pt idx="11">
                  <c:v>0.22</c:v>
                </c:pt>
                <c:pt idx="12">
                  <c:v>0.2</c:v>
                </c:pt>
                <c:pt idx="13">
                  <c:v>0.2</c:v>
                </c:pt>
                <c:pt idx="14">
                  <c:v>0.22</c:v>
                </c:pt>
                <c:pt idx="15">
                  <c:v>0.24</c:v>
                </c:pt>
                <c:pt idx="16">
                  <c:v>0.26</c:v>
                </c:pt>
                <c:pt idx="17">
                  <c:v>0.27</c:v>
                </c:pt>
                <c:pt idx="18">
                  <c:v>0.27</c:v>
                </c:pt>
                <c:pt idx="19">
                  <c:v>0.27</c:v>
                </c:pt>
              </c:numCache>
            </c:numRef>
          </c:val>
          <c:smooth val="0"/>
        </c:ser>
        <c:dLbls>
          <c:showLegendKey val="0"/>
          <c:showVal val="0"/>
          <c:showCatName val="0"/>
          <c:showSerName val="0"/>
          <c:showPercent val="0"/>
          <c:showBubbleSize val="0"/>
        </c:dLbls>
        <c:marker val="1"/>
        <c:smooth val="0"/>
        <c:axId val="2035849680"/>
        <c:axId val="2035842064"/>
      </c:lineChart>
      <c:catAx>
        <c:axId val="2035849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5842608"/>
        <c:crosses val="autoZero"/>
        <c:auto val="1"/>
        <c:lblAlgn val="ctr"/>
        <c:lblOffset val="100"/>
        <c:noMultiLvlLbl val="0"/>
      </c:catAx>
      <c:valAx>
        <c:axId val="2035842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35849136"/>
        <c:crosses val="autoZero"/>
        <c:crossBetween val="between"/>
      </c:valAx>
      <c:valAx>
        <c:axId val="2035842064"/>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35849680"/>
        <c:crosses val="max"/>
        <c:crossBetween val="between"/>
      </c:valAx>
      <c:catAx>
        <c:axId val="2035849680"/>
        <c:scaling>
          <c:orientation val="minMax"/>
        </c:scaling>
        <c:delete val="1"/>
        <c:axPos val="b"/>
        <c:numFmt formatCode="General" sourceLinked="1"/>
        <c:majorTickMark val="out"/>
        <c:minorTickMark val="none"/>
        <c:tickLblPos val="nextTo"/>
        <c:crossAx val="2035842064"/>
        <c:crosses val="autoZero"/>
        <c:auto val="1"/>
        <c:lblAlgn val="ctr"/>
        <c:lblOffset val="100"/>
        <c:noMultiLvlLbl val="0"/>
      </c:catAx>
      <c:spPr>
        <a:noFill/>
        <a:ln>
          <a:noFill/>
        </a:ln>
        <a:effectLst/>
      </c:spPr>
    </c:plotArea>
    <c:legend>
      <c:legendPos val="b"/>
      <c:layout>
        <c:manualLayout>
          <c:xMode val="edge"/>
          <c:yMode val="edge"/>
          <c:x val="0.31583631960903674"/>
          <c:y val="0.88743247819828985"/>
          <c:w val="0.35451880018380427"/>
          <c:h val="4.536322072644145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0.72917</cdr:x>
      <cdr:y>0.85417</cdr:y>
    </cdr:from>
    <cdr:to>
      <cdr:x>0.81875</cdr:x>
      <cdr:y>0.94792</cdr:y>
    </cdr:to>
    <cdr:sp macro="" textlink="">
      <cdr:nvSpPr>
        <cdr:cNvPr id="2" name="TextBox 1"/>
        <cdr:cNvSpPr txBox="1"/>
      </cdr:nvSpPr>
      <cdr:spPr>
        <a:xfrm xmlns:a="http://schemas.openxmlformats.org/drawingml/2006/main">
          <a:off x="3333750" y="2343150"/>
          <a:ext cx="409575" cy="2571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0.06019</cdr:x>
      <cdr:y>0.85714</cdr:y>
    </cdr:from>
    <cdr:to>
      <cdr:x>0.78659</cdr:x>
      <cdr:y>0.98649</cdr:y>
    </cdr:to>
    <cdr:sp macro="" textlink="">
      <cdr:nvSpPr>
        <cdr:cNvPr id="3" name="TextBox 2"/>
        <cdr:cNvSpPr txBox="1"/>
      </cdr:nvSpPr>
      <cdr:spPr>
        <a:xfrm xmlns:a="http://schemas.openxmlformats.org/drawingml/2006/main">
          <a:off x="419100" y="4229099"/>
          <a:ext cx="5057775" cy="6381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US" sz="1100" dirty="0"/>
            <a:t>F= Forecast.</a:t>
          </a:r>
          <a:r>
            <a:rPr lang="en-US" sz="1100" baseline="0" dirty="0"/>
            <a:t> </a:t>
          </a:r>
          <a:r>
            <a:rPr lang="en-US" sz="1100" dirty="0">
              <a:effectLst/>
              <a:latin typeface="+mn-lt"/>
              <a:ea typeface="+mn-ea"/>
              <a:cs typeface="+mn-cs"/>
            </a:rPr>
            <a:t> Values are adjusted using the chain-type GDP deflator,</a:t>
          </a:r>
          <a:r>
            <a:rPr lang="en-US" sz="1100" baseline="0" dirty="0">
              <a:effectLst/>
              <a:latin typeface="+mn-lt"/>
              <a:ea typeface="+mn-ea"/>
              <a:cs typeface="+mn-cs"/>
            </a:rPr>
            <a:t> </a:t>
          </a:r>
          <a:r>
            <a:rPr lang="en-US" sz="1100" baseline="0" dirty="0" smtClean="0">
              <a:effectLst/>
              <a:latin typeface="+mn-lt"/>
              <a:ea typeface="+mn-ea"/>
              <a:cs typeface="+mn-cs"/>
            </a:rPr>
            <a:t>2020=100</a:t>
          </a:r>
          <a:endParaRPr lang="en-US" sz="1100" dirty="0"/>
        </a:p>
        <a:p xmlns:a="http://schemas.openxmlformats.org/drawingml/2006/main">
          <a:r>
            <a:rPr lang="en-US" sz="1100" dirty="0"/>
            <a:t>Source: USDA, Economic Research Service, Farm Income and Wealth</a:t>
          </a:r>
          <a:r>
            <a:rPr lang="en-US" sz="1100" baseline="0" dirty="0"/>
            <a:t> Statistics</a:t>
          </a:r>
        </a:p>
        <a:p xmlns:a="http://schemas.openxmlformats.org/drawingml/2006/main">
          <a:r>
            <a:rPr lang="en-US" sz="1100" baseline="0" dirty="0"/>
            <a:t>Data as </a:t>
          </a:r>
          <a:r>
            <a:rPr lang="en-US" sz="1100" baseline="0" dirty="0" smtClean="0"/>
            <a:t>of</a:t>
          </a:r>
          <a:r>
            <a:rPr lang="en-US" sz="1100" dirty="0" smtClean="0"/>
            <a:t> February 5</a:t>
          </a:r>
          <a:r>
            <a:rPr lang="en-US" sz="1100" baseline="0" dirty="0" smtClean="0"/>
            <a:t>, 2020</a:t>
          </a:r>
          <a:endParaRPr lang="en-US" sz="1100" baseline="0" dirty="0"/>
        </a:p>
      </cdr:txBody>
    </cdr:sp>
  </cdr:relSizeAnchor>
  <cdr:relSizeAnchor xmlns:cdr="http://schemas.openxmlformats.org/drawingml/2006/chartDrawing">
    <cdr:from>
      <cdr:x>0.34906</cdr:x>
      <cdr:y>0.3036</cdr:y>
    </cdr:from>
    <cdr:to>
      <cdr:x>0.38694</cdr:x>
      <cdr:y>0.34769</cdr:y>
    </cdr:to>
    <cdr:cxnSp macro="">
      <cdr:nvCxnSpPr>
        <cdr:cNvPr id="9" name="Straight Arrow Connector 8"/>
        <cdr:cNvCxnSpPr/>
      </cdr:nvCxnSpPr>
      <cdr:spPr>
        <a:xfrm xmlns:a="http://schemas.openxmlformats.org/drawingml/2006/main">
          <a:off x="2819400" y="1630164"/>
          <a:ext cx="305965" cy="236736"/>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0.49925</cdr:x>
      <cdr:y>0.16428</cdr:y>
    </cdr:from>
    <cdr:to>
      <cdr:x>0.54322</cdr:x>
      <cdr:y>0.22625</cdr:y>
    </cdr:to>
    <cdr:cxnSp macro="">
      <cdr:nvCxnSpPr>
        <cdr:cNvPr id="10" name="Straight Arrow Connector 9"/>
        <cdr:cNvCxnSpPr/>
      </cdr:nvCxnSpPr>
      <cdr:spPr>
        <a:xfrm xmlns:a="http://schemas.openxmlformats.org/drawingml/2006/main">
          <a:off x="3488541" y="812777"/>
          <a:ext cx="307241" cy="306601"/>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0.25472</cdr:x>
      <cdr:y>0.21287</cdr:y>
    </cdr:from>
    <cdr:to>
      <cdr:x>0.40129</cdr:x>
      <cdr:y>0.30788</cdr:y>
    </cdr:to>
    <cdr:sp macro="" textlink="">
      <cdr:nvSpPr>
        <cdr:cNvPr id="6" name="TextBox 5"/>
        <cdr:cNvSpPr txBox="1"/>
      </cdr:nvSpPr>
      <cdr:spPr>
        <a:xfrm xmlns:a="http://schemas.openxmlformats.org/drawingml/2006/main">
          <a:off x="2057400" y="1143000"/>
          <a:ext cx="1183875" cy="51014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200" dirty="0"/>
            <a:t>2000</a:t>
          </a:r>
          <a:r>
            <a:rPr lang="en-US" sz="1200" baseline="0" dirty="0"/>
            <a:t> - 2018 NCFI average</a:t>
          </a:r>
          <a:endParaRPr lang="en-US" sz="1200" dirty="0"/>
        </a:p>
      </cdr:txBody>
    </cdr:sp>
  </cdr:relSizeAnchor>
  <cdr:relSizeAnchor xmlns:cdr="http://schemas.openxmlformats.org/drawingml/2006/chartDrawing">
    <cdr:from>
      <cdr:x>0.36884</cdr:x>
      <cdr:y>0.12458</cdr:y>
    </cdr:from>
    <cdr:to>
      <cdr:x>0.58556</cdr:x>
      <cdr:y>0.17938</cdr:y>
    </cdr:to>
    <cdr:sp macro="" textlink="">
      <cdr:nvSpPr>
        <cdr:cNvPr id="7" name="TextBox 8"/>
        <cdr:cNvSpPr txBox="1"/>
      </cdr:nvSpPr>
      <cdr:spPr>
        <a:xfrm xmlns:a="http://schemas.openxmlformats.org/drawingml/2006/main">
          <a:off x="2568122" y="615496"/>
          <a:ext cx="1509033" cy="27078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200" dirty="0"/>
            <a:t>Net cash farm income</a:t>
          </a:r>
        </a:p>
      </cdr:txBody>
    </cdr:sp>
  </cdr:relSizeAnchor>
  <cdr:relSizeAnchor xmlns:cdr="http://schemas.openxmlformats.org/drawingml/2006/chartDrawing">
    <cdr:from>
      <cdr:x>0.38679</cdr:x>
      <cdr:y>0.46832</cdr:y>
    </cdr:from>
    <cdr:to>
      <cdr:x>0.45752</cdr:x>
      <cdr:y>0.58136</cdr:y>
    </cdr:to>
    <cdr:cxnSp macro="">
      <cdr:nvCxnSpPr>
        <cdr:cNvPr id="8" name="Straight Arrow Connector 7"/>
        <cdr:cNvCxnSpPr/>
      </cdr:nvCxnSpPr>
      <cdr:spPr>
        <a:xfrm xmlns:a="http://schemas.openxmlformats.org/drawingml/2006/main" flipH="1" flipV="1">
          <a:off x="3124200" y="2514600"/>
          <a:ext cx="571300" cy="606955"/>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0.41509</cdr:x>
      <cdr:y>0.58185</cdr:y>
    </cdr:from>
    <cdr:to>
      <cdr:x>0.59117</cdr:x>
      <cdr:y>0.67687</cdr:y>
    </cdr:to>
    <cdr:sp macro="" textlink="">
      <cdr:nvSpPr>
        <cdr:cNvPr id="11" name="TextBox 7"/>
        <cdr:cNvSpPr txBox="1"/>
      </cdr:nvSpPr>
      <cdr:spPr>
        <a:xfrm xmlns:a="http://schemas.openxmlformats.org/drawingml/2006/main">
          <a:off x="3352800" y="3124200"/>
          <a:ext cx="1422234" cy="51014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200" dirty="0"/>
            <a:t>Net</a:t>
          </a:r>
          <a:r>
            <a:rPr lang="en-US" sz="1200" baseline="0" dirty="0"/>
            <a:t> farm income</a:t>
          </a:r>
          <a:endParaRPr lang="en-US" sz="1200" dirty="0"/>
        </a:p>
      </cdr:txBody>
    </cdr:sp>
  </cdr:relSizeAnchor>
  <cdr:relSizeAnchor xmlns:cdr="http://schemas.openxmlformats.org/drawingml/2006/chartDrawing">
    <cdr:from>
      <cdr:x>0.57547</cdr:x>
      <cdr:y>0.45568</cdr:y>
    </cdr:from>
    <cdr:to>
      <cdr:x>0.61321</cdr:x>
      <cdr:y>0.5109</cdr:y>
    </cdr:to>
    <cdr:cxnSp macro="">
      <cdr:nvCxnSpPr>
        <cdr:cNvPr id="12" name="Straight Arrow Connector 11"/>
        <cdr:cNvCxnSpPr/>
      </cdr:nvCxnSpPr>
      <cdr:spPr>
        <a:xfrm xmlns:a="http://schemas.openxmlformats.org/drawingml/2006/main" flipH="1" flipV="1">
          <a:off x="4648202" y="2446692"/>
          <a:ext cx="304798" cy="296508"/>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0.60377</cdr:x>
      <cdr:y>0.50926</cdr:y>
    </cdr:from>
    <cdr:to>
      <cdr:x>0.75034</cdr:x>
      <cdr:y>0.60428</cdr:y>
    </cdr:to>
    <cdr:sp macro="" textlink="">
      <cdr:nvSpPr>
        <cdr:cNvPr id="13" name="TextBox 6"/>
        <cdr:cNvSpPr txBox="1"/>
      </cdr:nvSpPr>
      <cdr:spPr>
        <a:xfrm xmlns:a="http://schemas.openxmlformats.org/drawingml/2006/main">
          <a:off x="4876800" y="2734390"/>
          <a:ext cx="1183875" cy="51019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200" dirty="0"/>
            <a:t>2000</a:t>
          </a:r>
          <a:r>
            <a:rPr lang="en-US" sz="1200" baseline="0" dirty="0"/>
            <a:t> - 2018 NFI average</a:t>
          </a:r>
          <a:endParaRPr lang="en-US" sz="1200" dirty="0"/>
        </a:p>
      </cdr:txBody>
    </cdr:sp>
  </cdr:relSizeAnchor>
</c:userShapes>
</file>

<file path=ppt/drawings/drawing2.xml><?xml version="1.0" encoding="utf-8"?>
<c:userShapes xmlns:c="http://schemas.openxmlformats.org/drawingml/2006/chart">
  <cdr:relSizeAnchor xmlns:cdr="http://schemas.openxmlformats.org/drawingml/2006/chartDrawing">
    <cdr:from>
      <cdr:x>0.03132</cdr:x>
      <cdr:y>0.81907</cdr:y>
    </cdr:from>
    <cdr:to>
      <cdr:x>0.74407</cdr:x>
      <cdr:y>0.99822</cdr:y>
    </cdr:to>
    <cdr:sp macro="" textlink="">
      <cdr:nvSpPr>
        <cdr:cNvPr id="2" name="TextBox 1"/>
        <cdr:cNvSpPr txBox="1"/>
      </cdr:nvSpPr>
      <cdr:spPr>
        <a:xfrm xmlns:a="http://schemas.openxmlformats.org/drawingml/2006/main">
          <a:off x="222250" y="2917825"/>
          <a:ext cx="5057775" cy="6381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F= Forecast.</a:t>
          </a:r>
        </a:p>
        <a:p xmlns:a="http://schemas.openxmlformats.org/drawingml/2006/main">
          <a:r>
            <a:rPr lang="en-US" sz="1100" dirty="0"/>
            <a:t>Source: USDA, Economic Research Service, Farm Income and Wealth</a:t>
          </a:r>
          <a:r>
            <a:rPr lang="en-US" sz="1100" baseline="0" dirty="0"/>
            <a:t> Statistics</a:t>
          </a:r>
        </a:p>
        <a:p xmlns:a="http://schemas.openxmlformats.org/drawingml/2006/main">
          <a:r>
            <a:rPr lang="en-US" sz="1100" baseline="0" dirty="0"/>
            <a:t>Data as </a:t>
          </a:r>
          <a:r>
            <a:rPr lang="en-US" sz="1100" baseline="0" dirty="0" smtClean="0"/>
            <a:t>of</a:t>
          </a:r>
          <a:r>
            <a:rPr lang="en-US" sz="1100" dirty="0" smtClean="0"/>
            <a:t> February 5</a:t>
          </a:r>
          <a:r>
            <a:rPr lang="en-US" sz="1100" baseline="0" dirty="0" smtClean="0"/>
            <a:t>, 2020</a:t>
          </a:r>
          <a:endParaRPr lang="en-US" sz="1100" baseline="0" dirty="0"/>
        </a:p>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0.01693</cdr:x>
      <cdr:y>0.81694</cdr:y>
    </cdr:from>
    <cdr:to>
      <cdr:x>0.76151</cdr:x>
      <cdr:y>0.98168</cdr:y>
    </cdr:to>
    <cdr:sp macro="" textlink="">
      <cdr:nvSpPr>
        <cdr:cNvPr id="2" name="TextBox 1"/>
        <cdr:cNvSpPr txBox="1"/>
      </cdr:nvSpPr>
      <cdr:spPr>
        <a:xfrm xmlns:a="http://schemas.openxmlformats.org/drawingml/2006/main">
          <a:off x="136560" y="2972483"/>
          <a:ext cx="6007029" cy="59939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F= Forecast.</a:t>
          </a:r>
        </a:p>
        <a:p xmlns:a="http://schemas.openxmlformats.org/drawingml/2006/main">
          <a:r>
            <a:rPr lang="en-US" sz="1100" dirty="0"/>
            <a:t>Source: USDA, Economic Research Service, Farm Income and Wealth</a:t>
          </a:r>
          <a:r>
            <a:rPr lang="en-US" sz="1100" baseline="0" dirty="0"/>
            <a:t> Statistics</a:t>
          </a:r>
        </a:p>
        <a:p xmlns:a="http://schemas.openxmlformats.org/drawingml/2006/main">
          <a:r>
            <a:rPr lang="en-US" sz="1100" baseline="0" dirty="0"/>
            <a:t>Data as of </a:t>
          </a:r>
          <a:r>
            <a:rPr lang="en-US" dirty="0" smtClean="0"/>
            <a:t>February 5</a:t>
          </a:r>
          <a:r>
            <a:rPr lang="en-US" sz="1100" baseline="0" dirty="0" smtClean="0"/>
            <a:t>, 2020</a:t>
          </a:r>
          <a:endParaRPr lang="en-US" sz="1100" baseline="0" dirty="0"/>
        </a:p>
      </cdr:txBody>
    </cdr:sp>
  </cdr:relSizeAnchor>
</c:userShapes>
</file>

<file path=ppt/drawings/drawing4.xml><?xml version="1.0" encoding="utf-8"?>
<c:userShapes xmlns:c="http://schemas.openxmlformats.org/drawingml/2006/chart">
  <cdr:relSizeAnchor xmlns:cdr="http://schemas.openxmlformats.org/drawingml/2006/chartDrawing">
    <cdr:from>
      <cdr:x>0.01306</cdr:x>
      <cdr:y>0.64712</cdr:y>
    </cdr:from>
    <cdr:to>
      <cdr:x>0.92668</cdr:x>
      <cdr:y>0.94583</cdr:y>
    </cdr:to>
    <cdr:sp macro="" textlink="">
      <cdr:nvSpPr>
        <cdr:cNvPr id="3" name="TextBox 1"/>
        <cdr:cNvSpPr txBox="1"/>
      </cdr:nvSpPr>
      <cdr:spPr>
        <a:xfrm xmlns:a="http://schemas.openxmlformats.org/drawingml/2006/main">
          <a:off x="123295" y="3484319"/>
          <a:ext cx="8625154" cy="160835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F= Forecast.</a:t>
          </a:r>
        </a:p>
        <a:p xmlns:a="http://schemas.openxmlformats.org/drawingml/2006/main">
          <a:pPr rtl="0" eaLnBrk="1" latinLnBrk="0" hangingPunct="1"/>
          <a:r>
            <a:rPr lang="en-US" sz="1100" dirty="0">
              <a:effectLst/>
              <a:latin typeface="+mn-lt"/>
              <a:ea typeface="+mn-ea"/>
              <a:cs typeface="+mn-cs"/>
            </a:rPr>
            <a:t>1/ Direct payments are through 2013 and cotton transition payments in 2014 whereby payment rates are fixed by legislation.</a:t>
          </a:r>
          <a:endParaRPr lang="en-US" dirty="0">
            <a:effectLst/>
          </a:endParaRPr>
        </a:p>
        <a:p xmlns:a="http://schemas.openxmlformats.org/drawingml/2006/main">
          <a:pPr rtl="0" eaLnBrk="1" latinLnBrk="0" hangingPunct="1"/>
          <a:r>
            <a:rPr lang="en-US" sz="1100" dirty="0">
              <a:effectLst/>
              <a:latin typeface="+mn-lt"/>
              <a:ea typeface="+mn-ea"/>
              <a:cs typeface="+mn-cs"/>
            </a:rPr>
            <a:t>2/ Includes</a:t>
          </a:r>
          <a:r>
            <a:rPr lang="en-US" sz="1100" baseline="0" dirty="0">
              <a:effectLst/>
              <a:latin typeface="+mn-lt"/>
              <a:ea typeface="+mn-ea"/>
              <a:cs typeface="+mn-cs"/>
            </a:rPr>
            <a:t> c</a:t>
          </a:r>
          <a:r>
            <a:rPr lang="en-US" sz="1100" dirty="0">
              <a:effectLst/>
              <a:latin typeface="+mn-lt"/>
              <a:ea typeface="+mn-ea"/>
              <a:cs typeface="+mn-cs"/>
            </a:rPr>
            <a:t>ounter-cyclical payments, average crop revenue election (ACRE) payments, loan deficiency payments, marketing loan gains,  certificate exchange gains , Price Loss Coverage(PLC) , and Agriculture Risk Coverage (ARC ) in which commodity payment rates vary with market prices.  </a:t>
          </a:r>
        </a:p>
        <a:p xmlns:a="http://schemas.openxmlformats.org/drawingml/2006/main">
          <a:pPr rtl="0" eaLnBrk="1" latinLnBrk="0" hangingPunct="1"/>
          <a:r>
            <a:rPr lang="en-US" sz="1100" dirty="0">
              <a:effectLst/>
              <a:latin typeface="+mn-lt"/>
              <a:ea typeface="+mn-ea"/>
              <a:cs typeface="+mn-cs"/>
            </a:rPr>
            <a:t>3/ All other payments include supplemental and ad hoc</a:t>
          </a:r>
          <a:r>
            <a:rPr lang="en-US" sz="1100" baseline="0" dirty="0">
              <a:effectLst/>
              <a:latin typeface="+mn-lt"/>
              <a:ea typeface="+mn-ea"/>
              <a:cs typeface="+mn-cs"/>
            </a:rPr>
            <a:t> </a:t>
          </a:r>
          <a:r>
            <a:rPr lang="en-US" sz="1100" dirty="0">
              <a:effectLst/>
              <a:latin typeface="+mn-lt"/>
              <a:ea typeface="+mn-ea"/>
              <a:cs typeface="+mn-cs"/>
            </a:rPr>
            <a:t>disaster relief, tobacco transition, dairy programs and miscellaneous </a:t>
          </a:r>
          <a:r>
            <a:rPr lang="en-US" sz="1100" dirty="0" smtClean="0">
              <a:effectLst/>
              <a:latin typeface="+mn-lt"/>
              <a:ea typeface="+mn-ea"/>
              <a:cs typeface="+mn-cs"/>
            </a:rPr>
            <a:t>programs.</a:t>
          </a:r>
          <a:endParaRPr lang="en-US" dirty="0">
            <a:effectLst/>
          </a:endParaRPr>
        </a:p>
        <a:p xmlns:a="http://schemas.openxmlformats.org/drawingml/2006/main">
          <a:pPr rtl="0" eaLnBrk="1" latinLnBrk="0" hangingPunct="1"/>
          <a:r>
            <a:rPr lang="en-US" sz="1100" dirty="0">
              <a:effectLst/>
              <a:latin typeface="+mn-lt"/>
              <a:ea typeface="+mn-ea"/>
              <a:cs typeface="+mn-cs"/>
            </a:rPr>
            <a:t>Source: USDA, Economic Research Service, Farm</a:t>
          </a:r>
          <a:r>
            <a:rPr lang="en-US" sz="1100" baseline="0" dirty="0">
              <a:effectLst/>
              <a:latin typeface="+mn-lt"/>
              <a:ea typeface="+mn-ea"/>
              <a:cs typeface="+mn-cs"/>
            </a:rPr>
            <a:t> Income and Wealth Statistics (using data from </a:t>
          </a:r>
          <a:r>
            <a:rPr lang="en-US" sz="1100" dirty="0">
              <a:effectLst/>
              <a:latin typeface="+mn-lt"/>
              <a:ea typeface="+mn-ea"/>
              <a:cs typeface="+mn-cs"/>
            </a:rPr>
            <a:t>FSA, NRCS, and CCC)</a:t>
          </a:r>
          <a:endParaRPr lang="en-US" dirty="0">
            <a:effectLst/>
          </a:endParaRPr>
        </a:p>
        <a:p xmlns:a="http://schemas.openxmlformats.org/drawingml/2006/main">
          <a:r>
            <a:rPr lang="en-US" sz="1100" baseline="0" dirty="0"/>
            <a:t>Data as of </a:t>
          </a:r>
          <a:r>
            <a:rPr lang="en-US" dirty="0" smtClean="0"/>
            <a:t>February 5</a:t>
          </a:r>
          <a:r>
            <a:rPr lang="en-US" sz="1100" baseline="0" dirty="0" smtClean="0"/>
            <a:t>, 2020</a:t>
          </a:r>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cdr:x>
      <cdr:y>0.875</cdr:y>
    </cdr:from>
    <cdr:to>
      <cdr:x>0.74194</cdr:x>
      <cdr:y>1</cdr:y>
    </cdr:to>
    <cdr:sp macro="" textlink="">
      <cdr:nvSpPr>
        <cdr:cNvPr id="2" name="TextBox 1"/>
        <cdr:cNvSpPr txBox="1"/>
      </cdr:nvSpPr>
      <cdr:spPr>
        <a:xfrm xmlns:a="http://schemas.openxmlformats.org/drawingml/2006/main">
          <a:off x="0" y="4267200"/>
          <a:ext cx="4862081" cy="609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F= Forecast. Values are adjusted using the chain-type GDP deflator,</a:t>
          </a:r>
          <a:r>
            <a:rPr lang="en-US" sz="1100" baseline="0" dirty="0"/>
            <a:t> </a:t>
          </a:r>
          <a:r>
            <a:rPr lang="en-US" sz="1100" baseline="0" dirty="0" smtClean="0"/>
            <a:t>2020=100</a:t>
          </a:r>
          <a:endParaRPr lang="en-US" sz="1100" dirty="0"/>
        </a:p>
        <a:p xmlns:a="http://schemas.openxmlformats.org/drawingml/2006/main">
          <a:r>
            <a:rPr lang="en-US" sz="1100" dirty="0"/>
            <a:t>Source: USDA, Economic Research Service, Farm Income and Wealth</a:t>
          </a:r>
          <a:r>
            <a:rPr lang="en-US" sz="1100" baseline="0" dirty="0"/>
            <a:t> Statistics</a:t>
          </a:r>
        </a:p>
        <a:p xmlns:a="http://schemas.openxmlformats.org/drawingml/2006/main">
          <a:r>
            <a:rPr lang="en-US" sz="1100" baseline="0" dirty="0"/>
            <a:t>Data as of </a:t>
          </a:r>
          <a:r>
            <a:rPr lang="en-US" sz="1100" baseline="0" dirty="0" smtClean="0"/>
            <a:t>February 5, 2020.</a:t>
          </a:r>
          <a:endParaRPr lang="en-US" sz="1100" dirty="0"/>
        </a:p>
      </cdr:txBody>
    </cdr:sp>
  </cdr:relSizeAnchor>
  <cdr:relSizeAnchor xmlns:cdr="http://schemas.openxmlformats.org/drawingml/2006/chartDrawing">
    <cdr:from>
      <cdr:x>0.4186</cdr:x>
      <cdr:y>0.26563</cdr:y>
    </cdr:from>
    <cdr:to>
      <cdr:x>0.68672</cdr:x>
      <cdr:y>0.375</cdr:y>
    </cdr:to>
    <cdr:sp macro="" textlink="">
      <cdr:nvSpPr>
        <cdr:cNvPr id="4" name="TextBox 3"/>
        <cdr:cNvSpPr txBox="1"/>
      </cdr:nvSpPr>
      <cdr:spPr>
        <a:xfrm xmlns:a="http://schemas.openxmlformats.org/drawingml/2006/main">
          <a:off x="2743200" y="1295400"/>
          <a:ext cx="1756989"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t>Inflation-adjusted</a:t>
          </a:r>
          <a:r>
            <a:rPr lang="en-US" sz="1200" baseline="0" dirty="0"/>
            <a:t> </a:t>
          </a:r>
          <a:r>
            <a:rPr lang="en-US" sz="1200" dirty="0" smtClean="0"/>
            <a:t>production </a:t>
          </a:r>
          <a:r>
            <a:rPr lang="en-US" sz="1200" baseline="0" dirty="0" smtClean="0"/>
            <a:t>expenses</a:t>
          </a:r>
          <a:endParaRPr lang="en-US" sz="1200" dirty="0"/>
        </a:p>
      </cdr:txBody>
    </cdr:sp>
  </cdr:relSizeAnchor>
  <cdr:relSizeAnchor xmlns:cdr="http://schemas.openxmlformats.org/drawingml/2006/chartDrawing">
    <cdr:from>
      <cdr:x>0.68541</cdr:x>
      <cdr:y>0.4803</cdr:y>
    </cdr:from>
    <cdr:to>
      <cdr:x>0.92913</cdr:x>
      <cdr:y>0.55303</cdr:y>
    </cdr:to>
    <cdr:sp macro="" textlink="">
      <cdr:nvSpPr>
        <cdr:cNvPr id="5" name="TextBox 1"/>
        <cdr:cNvSpPr txBox="1"/>
      </cdr:nvSpPr>
      <cdr:spPr>
        <a:xfrm xmlns:a="http://schemas.openxmlformats.org/drawingml/2006/main">
          <a:off x="5803900" y="2012950"/>
          <a:ext cx="2063751"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t>Nominal production</a:t>
          </a:r>
          <a:r>
            <a:rPr lang="en-US" sz="1200" baseline="0" dirty="0"/>
            <a:t> expenses</a:t>
          </a:r>
          <a:endParaRPr lang="en-US" sz="1200" dirty="0"/>
        </a:p>
      </cdr:txBody>
    </cdr:sp>
  </cdr:relSizeAnchor>
  <cdr:relSizeAnchor xmlns:cdr="http://schemas.openxmlformats.org/drawingml/2006/chartDrawing">
    <cdr:from>
      <cdr:x>0.94809</cdr:x>
      <cdr:y>0.79688</cdr:y>
    </cdr:from>
    <cdr:to>
      <cdr:x>0.96739</cdr:x>
      <cdr:y>0.84293</cdr:y>
    </cdr:to>
    <cdr:sp macro="" textlink="">
      <cdr:nvSpPr>
        <cdr:cNvPr id="3" name="TextBox 2"/>
        <cdr:cNvSpPr txBox="1"/>
      </cdr:nvSpPr>
      <cdr:spPr>
        <a:xfrm xmlns:a="http://schemas.openxmlformats.org/drawingml/2006/main">
          <a:off x="6646499" y="3886200"/>
          <a:ext cx="135301" cy="2245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F</a:t>
          </a:r>
        </a:p>
      </cdr:txBody>
    </cdr:sp>
  </cdr:relSizeAnchor>
</c:userShapes>
</file>

<file path=ppt/drawings/drawing6.xml><?xml version="1.0" encoding="utf-8"?>
<c:userShapes xmlns:c="http://schemas.openxmlformats.org/drawingml/2006/chart">
  <cdr:relSizeAnchor xmlns:cdr="http://schemas.openxmlformats.org/drawingml/2006/chartDrawing">
    <cdr:from>
      <cdr:x>0.375</cdr:x>
      <cdr:y>0.67826</cdr:y>
    </cdr:from>
    <cdr:to>
      <cdr:x>0.9532</cdr:x>
      <cdr:y>0.67826</cdr:y>
    </cdr:to>
    <cdr:cxnSp macro="">
      <cdr:nvCxnSpPr>
        <cdr:cNvPr id="3" name="Straight Connector 2"/>
        <cdr:cNvCxnSpPr/>
      </cdr:nvCxnSpPr>
      <cdr:spPr>
        <a:xfrm xmlns:a="http://schemas.openxmlformats.org/drawingml/2006/main">
          <a:off x="2780618" y="3657600"/>
          <a:ext cx="4287325" cy="0"/>
        </a:xfrm>
        <a:prstGeom xmlns:a="http://schemas.openxmlformats.org/drawingml/2006/main" prst="line">
          <a:avLst/>
        </a:prstGeom>
        <a:ln xmlns:a="http://schemas.openxmlformats.org/drawingml/2006/main" w="25400">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0.6917</cdr:x>
      <cdr:y>0.61825</cdr:y>
    </cdr:from>
    <cdr:to>
      <cdr:x>0.99186</cdr:x>
      <cdr:y>0.6683</cdr:y>
    </cdr:to>
    <cdr:sp macro="" textlink="">
      <cdr:nvSpPr>
        <cdr:cNvPr id="5" name="TextBox 4"/>
        <cdr:cNvSpPr txBox="1"/>
      </cdr:nvSpPr>
      <cdr:spPr>
        <a:xfrm xmlns:a="http://schemas.openxmlformats.org/drawingml/2006/main">
          <a:off x="5128952" y="3333953"/>
          <a:ext cx="2225672" cy="269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i="1" dirty="0"/>
            <a:t>Increased Spending</a:t>
          </a:r>
        </a:p>
      </cdr:txBody>
    </cdr:sp>
  </cdr:relSizeAnchor>
  <cdr:relSizeAnchor xmlns:cdr="http://schemas.openxmlformats.org/drawingml/2006/chartDrawing">
    <cdr:from>
      <cdr:x>0.6869</cdr:x>
      <cdr:y>0.68711</cdr:y>
    </cdr:from>
    <cdr:to>
      <cdr:x>1</cdr:x>
      <cdr:y>0.73715</cdr:y>
    </cdr:to>
    <cdr:sp macro="" textlink="">
      <cdr:nvSpPr>
        <cdr:cNvPr id="6" name="TextBox 1"/>
        <cdr:cNvSpPr txBox="1"/>
      </cdr:nvSpPr>
      <cdr:spPr>
        <a:xfrm xmlns:a="http://schemas.openxmlformats.org/drawingml/2006/main">
          <a:off x="5093330" y="3705299"/>
          <a:ext cx="2321621" cy="26984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i="1" dirty="0"/>
            <a:t>Decreased Spending</a:t>
          </a:r>
        </a:p>
      </cdr:txBody>
    </cdr:sp>
  </cdr:relSizeAnchor>
  <cdr:relSizeAnchor xmlns:cdr="http://schemas.openxmlformats.org/drawingml/2006/chartDrawing">
    <cdr:from>
      <cdr:x>0.14662</cdr:x>
      <cdr:y>0.79709</cdr:y>
    </cdr:from>
    <cdr:to>
      <cdr:x>0.91913</cdr:x>
      <cdr:y>0.91675</cdr:y>
    </cdr:to>
    <cdr:sp macro="" textlink="">
      <cdr:nvSpPr>
        <cdr:cNvPr id="2" name="TextBox 1"/>
        <cdr:cNvSpPr txBox="1"/>
      </cdr:nvSpPr>
      <cdr:spPr>
        <a:xfrm xmlns:a="http://schemas.openxmlformats.org/drawingml/2006/main">
          <a:off x="1087196" y="4298369"/>
          <a:ext cx="5728124" cy="6452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F= Forecast. </a:t>
          </a:r>
        </a:p>
        <a:p xmlns:a="http://schemas.openxmlformats.org/drawingml/2006/main">
          <a:r>
            <a:rPr lang="en-US" sz="1100" dirty="0"/>
            <a:t>Source: USDA, Economic Research Service, Farm Income and Wealth Statistics</a:t>
          </a:r>
        </a:p>
        <a:p xmlns:a="http://schemas.openxmlformats.org/drawingml/2006/main">
          <a:r>
            <a:rPr lang="en-US" sz="1100" dirty="0"/>
            <a:t>Data as of </a:t>
          </a:r>
          <a:r>
            <a:rPr lang="en-US" sz="1100" dirty="0" smtClean="0"/>
            <a:t>February 5, 2020.</a:t>
          </a:r>
          <a:endParaRPr lang="en-US"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0.41753</cdr:x>
      <cdr:y>0.03673</cdr:y>
    </cdr:from>
    <cdr:to>
      <cdr:x>0.69248</cdr:x>
      <cdr:y>0.12702</cdr:y>
    </cdr:to>
    <cdr:sp macro="" textlink="">
      <cdr:nvSpPr>
        <cdr:cNvPr id="3" name="TextBox 2"/>
        <cdr:cNvSpPr txBox="1"/>
      </cdr:nvSpPr>
      <cdr:spPr>
        <a:xfrm xmlns:a="http://schemas.openxmlformats.org/drawingml/2006/main">
          <a:off x="2676466" y="142053"/>
          <a:ext cx="1762503" cy="3491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t>Assets = </a:t>
          </a:r>
          <a:r>
            <a:rPr lang="en-US" sz="1200" dirty="0">
              <a:solidFill>
                <a:schemeClr val="accent1"/>
              </a:solidFill>
            </a:rPr>
            <a:t>Debt</a:t>
          </a:r>
          <a:r>
            <a:rPr lang="en-US" sz="1200" dirty="0"/>
            <a:t> + </a:t>
          </a:r>
          <a:r>
            <a:rPr lang="en-US" sz="1200" dirty="0">
              <a:solidFill>
                <a:schemeClr val="accent3"/>
              </a:solidFill>
            </a:rPr>
            <a:t>Equity</a:t>
          </a: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0.83616</cdr:y>
    </cdr:from>
    <cdr:to>
      <cdr:x>0.78783</cdr:x>
      <cdr:y>0.99839</cdr:y>
    </cdr:to>
    <cdr:sp macro="" textlink="">
      <cdr:nvSpPr>
        <cdr:cNvPr id="2" name="TextBox 1"/>
        <cdr:cNvSpPr txBox="1"/>
      </cdr:nvSpPr>
      <cdr:spPr>
        <a:xfrm xmlns:a="http://schemas.openxmlformats.org/drawingml/2006/main">
          <a:off x="0" y="3289300"/>
          <a:ext cx="5057773" cy="6382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F= Forecast. </a:t>
          </a:r>
        </a:p>
        <a:p xmlns:a="http://schemas.openxmlformats.org/drawingml/2006/main">
          <a:r>
            <a:rPr lang="en-US" sz="1100" dirty="0"/>
            <a:t>Source: USDA, Economic Research Service, Farm Income and Wealth</a:t>
          </a:r>
          <a:r>
            <a:rPr lang="en-US" sz="1100" baseline="0" dirty="0"/>
            <a:t> Statistics</a:t>
          </a:r>
        </a:p>
        <a:p xmlns:a="http://schemas.openxmlformats.org/drawingml/2006/main">
          <a:r>
            <a:rPr lang="en-US" sz="1100" baseline="0" dirty="0"/>
            <a:t>Data as of </a:t>
          </a:r>
          <a:r>
            <a:rPr lang="en-US" dirty="0" smtClean="0"/>
            <a:t>February 5</a:t>
          </a:r>
          <a:r>
            <a:rPr lang="en-US" sz="1100" baseline="0" dirty="0" smtClean="0"/>
            <a:t>, 2020</a:t>
          </a:r>
          <a:endParaRPr lang="en-US" sz="1100" dirty="0"/>
        </a:p>
      </cdr:txBody>
    </cdr:sp>
  </cdr:relSizeAnchor>
</c:userShapes>
</file>

<file path=ppt/drawings/drawing9.xml><?xml version="1.0" encoding="utf-8"?>
<c:userShapes xmlns:c="http://schemas.openxmlformats.org/drawingml/2006/chart">
  <cdr:relSizeAnchor xmlns:cdr="http://schemas.openxmlformats.org/drawingml/2006/chartDrawing">
    <cdr:from>
      <cdr:x>0.77244</cdr:x>
      <cdr:y>0.0205</cdr:y>
    </cdr:from>
    <cdr:to>
      <cdr:x>0.93805</cdr:x>
      <cdr:y>0.06151</cdr:y>
    </cdr:to>
    <cdr:sp macro="" textlink="">
      <cdr:nvSpPr>
        <cdr:cNvPr id="2" name="TextBox 1"/>
        <cdr:cNvSpPr txBox="1"/>
      </cdr:nvSpPr>
      <cdr:spPr>
        <a:xfrm xmlns:a="http://schemas.openxmlformats.org/drawingml/2006/main">
          <a:off x="5819774" y="123825"/>
          <a:ext cx="1247775"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Debt </a:t>
          </a:r>
          <a:r>
            <a:rPr lang="en-US" sz="1100">
              <a:effectLst/>
              <a:latin typeface="+mn-lt"/>
              <a:ea typeface="+mn-ea"/>
              <a:cs typeface="+mn-cs"/>
            </a:rPr>
            <a:t>service </a:t>
          </a:r>
          <a:r>
            <a:rPr lang="en-US" sz="1100"/>
            <a:t>ratio</a:t>
          </a:r>
        </a:p>
      </cdr:txBody>
    </cdr:sp>
  </cdr:relSizeAnchor>
  <cdr:relSizeAnchor xmlns:cdr="http://schemas.openxmlformats.org/drawingml/2006/chartDrawing">
    <cdr:from>
      <cdr:x>0.06574</cdr:x>
      <cdr:y>0.01577</cdr:y>
    </cdr:from>
    <cdr:to>
      <cdr:x>0.33502</cdr:x>
      <cdr:y>0.09464</cdr:y>
    </cdr:to>
    <cdr:sp macro="" textlink="">
      <cdr:nvSpPr>
        <cdr:cNvPr id="3" name="TextBox 2"/>
        <cdr:cNvSpPr txBox="1"/>
      </cdr:nvSpPr>
      <cdr:spPr>
        <a:xfrm xmlns:a="http://schemas.openxmlformats.org/drawingml/2006/main">
          <a:off x="495314" y="95232"/>
          <a:ext cx="2028809" cy="4762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lang="en-US" sz="1100" b="0" i="0" baseline="0">
              <a:effectLst/>
              <a:latin typeface="+mn-lt"/>
              <a:ea typeface="+mn-ea"/>
              <a:cs typeface="+mn-cs"/>
            </a:rPr>
            <a:t>Bankruptcies per 10,000 farms</a:t>
          </a:r>
          <a:endParaRPr lang="en-US">
            <a:effectLst/>
          </a:endParaRPr>
        </a:p>
        <a:p xmlns:a="http://schemas.openxmlformats.org/drawingml/2006/main">
          <a:endParaRPr lang="en-US" sz="1100"/>
        </a:p>
      </cdr:txBody>
    </cdr:sp>
  </cdr:relSizeAnchor>
  <cdr:relSizeAnchor xmlns:cdr="http://schemas.openxmlformats.org/drawingml/2006/chartDrawing">
    <cdr:from>
      <cdr:x>0.85501</cdr:x>
      <cdr:y>0.85361</cdr:y>
    </cdr:from>
    <cdr:to>
      <cdr:x>0.88497</cdr:x>
      <cdr:y>0.89232</cdr:y>
    </cdr:to>
    <cdr:sp macro="" textlink="">
      <cdr:nvSpPr>
        <cdr:cNvPr id="4" name="TextBox 3"/>
        <cdr:cNvSpPr txBox="1"/>
      </cdr:nvSpPr>
      <cdr:spPr>
        <a:xfrm xmlns:a="http://schemas.openxmlformats.org/drawingml/2006/main">
          <a:off x="6291027" y="4032796"/>
          <a:ext cx="220422" cy="182880"/>
        </a:xfrm>
        <a:prstGeom xmlns:a="http://schemas.openxmlformats.org/drawingml/2006/main" prst="rect">
          <a:avLst/>
        </a:prstGeom>
      </cdr:spPr>
      <cdr:txBody>
        <a:bodyPr xmlns:a="http://schemas.openxmlformats.org/drawingml/2006/main" vertOverflow="clip" wrap="square" lIns="54864" tIns="36576" rtlCol="0"/>
        <a:lstStyle xmlns:a="http://schemas.openxmlformats.org/drawingml/2006/main"/>
        <a:p xmlns:a="http://schemas.openxmlformats.org/drawingml/2006/main">
          <a:endParaRPr lang="en-US" sz="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3032971" cy="464503"/>
          </a:xfrm>
          <a:prstGeom prst="rect">
            <a:avLst/>
          </a:prstGeom>
        </p:spPr>
        <p:txBody>
          <a:bodyPr vert="horz" lIns="91470" tIns="45736" rIns="91470" bIns="45736"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63148" y="3"/>
            <a:ext cx="3032971" cy="464503"/>
          </a:xfrm>
          <a:prstGeom prst="rect">
            <a:avLst/>
          </a:prstGeom>
        </p:spPr>
        <p:txBody>
          <a:bodyPr vert="horz" lIns="91470" tIns="45736" rIns="91470" bIns="45736" rtlCol="0"/>
          <a:lstStyle>
            <a:lvl1pPr algn="r" eaLnBrk="1" fontAlgn="auto" hangingPunct="1">
              <a:spcBef>
                <a:spcPts val="0"/>
              </a:spcBef>
              <a:spcAft>
                <a:spcPts val="0"/>
              </a:spcAft>
              <a:defRPr sz="1200">
                <a:latin typeface="+mn-lt"/>
              </a:defRPr>
            </a:lvl1pPr>
          </a:lstStyle>
          <a:p>
            <a:pPr>
              <a:defRPr/>
            </a:pPr>
            <a:fld id="{0EAE27DB-0A25-4B64-9331-F000A3C232DC}" type="datetimeFigureOut">
              <a:rPr lang="en-US"/>
              <a:pPr>
                <a:defRPr/>
              </a:pPr>
              <a:t>2/14/2020</a:t>
            </a:fld>
            <a:endParaRPr lang="en-US"/>
          </a:p>
        </p:txBody>
      </p:sp>
      <p:sp>
        <p:nvSpPr>
          <p:cNvPr id="4" name="Footer Placeholder 3"/>
          <p:cNvSpPr>
            <a:spLocks noGrp="1"/>
          </p:cNvSpPr>
          <p:nvPr>
            <p:ph type="ftr" sz="quarter" idx="2"/>
          </p:nvPr>
        </p:nvSpPr>
        <p:spPr>
          <a:xfrm>
            <a:off x="4" y="8819201"/>
            <a:ext cx="3032971" cy="464502"/>
          </a:xfrm>
          <a:prstGeom prst="rect">
            <a:avLst/>
          </a:prstGeom>
        </p:spPr>
        <p:txBody>
          <a:bodyPr vert="horz" lIns="91470" tIns="45736" rIns="91470" bIns="45736"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63148" y="8819201"/>
            <a:ext cx="3032971" cy="464502"/>
          </a:xfrm>
          <a:prstGeom prst="rect">
            <a:avLst/>
          </a:prstGeom>
        </p:spPr>
        <p:txBody>
          <a:bodyPr vert="horz" lIns="91470" tIns="45736" rIns="91470" bIns="45736" rtlCol="0" anchor="b"/>
          <a:lstStyle>
            <a:lvl1pPr algn="r" eaLnBrk="1" fontAlgn="auto" hangingPunct="1">
              <a:spcBef>
                <a:spcPts val="0"/>
              </a:spcBef>
              <a:spcAft>
                <a:spcPts val="0"/>
              </a:spcAft>
              <a:defRPr sz="1200">
                <a:latin typeface="+mn-lt"/>
              </a:defRPr>
            </a:lvl1pPr>
          </a:lstStyle>
          <a:p>
            <a:pPr>
              <a:defRPr/>
            </a:pPr>
            <a:fld id="{0281280D-182B-43C2-B437-A9036B30E9F9}" type="slidenum">
              <a:rPr lang="en-US"/>
              <a:pPr>
                <a:defRPr/>
              </a:pPr>
              <a:t>‹#›</a:t>
            </a:fld>
            <a:endParaRPr lang="en-US"/>
          </a:p>
        </p:txBody>
      </p:sp>
    </p:spTree>
    <p:extLst>
      <p:ext uri="{BB962C8B-B14F-4D97-AF65-F5344CB8AC3E}">
        <p14:creationId xmlns:p14="http://schemas.microsoft.com/office/powerpoint/2010/main" val="646394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3032971" cy="462917"/>
          </a:xfrm>
          <a:prstGeom prst="rect">
            <a:avLst/>
          </a:prstGeom>
        </p:spPr>
        <p:txBody>
          <a:bodyPr vert="horz" lIns="92989" tIns="46494" rIns="92989" bIns="46494"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63148" y="3"/>
            <a:ext cx="3032971" cy="462917"/>
          </a:xfrm>
          <a:prstGeom prst="rect">
            <a:avLst/>
          </a:prstGeom>
        </p:spPr>
        <p:txBody>
          <a:bodyPr vert="horz" lIns="92989" tIns="46494" rIns="92989" bIns="46494" rtlCol="0"/>
          <a:lstStyle>
            <a:lvl1pPr algn="r" eaLnBrk="1" fontAlgn="auto" hangingPunct="1">
              <a:spcBef>
                <a:spcPts val="0"/>
              </a:spcBef>
              <a:spcAft>
                <a:spcPts val="0"/>
              </a:spcAft>
              <a:defRPr sz="1200">
                <a:latin typeface="+mn-lt"/>
              </a:defRPr>
            </a:lvl1pPr>
          </a:lstStyle>
          <a:p>
            <a:pPr>
              <a:defRPr/>
            </a:pPr>
            <a:fld id="{F7A47BC7-F88C-4B5F-B8E9-1818614B973B}" type="datetimeFigureOut">
              <a:rPr lang="en-US"/>
              <a:pPr>
                <a:defRPr/>
              </a:pPr>
              <a:t>2/14/2020</a:t>
            </a:fld>
            <a:endParaRPr lang="en-US"/>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2989" tIns="46494" rIns="92989" bIns="46494" rtlCol="0" anchor="ctr"/>
          <a:lstStyle/>
          <a:p>
            <a:pPr lvl="0"/>
            <a:endParaRPr lang="en-US" noProof="0"/>
          </a:p>
        </p:txBody>
      </p:sp>
      <p:sp>
        <p:nvSpPr>
          <p:cNvPr id="5" name="Notes Placeholder 4"/>
          <p:cNvSpPr>
            <a:spLocks noGrp="1"/>
          </p:cNvSpPr>
          <p:nvPr>
            <p:ph type="body" sz="quarter" idx="3"/>
          </p:nvPr>
        </p:nvSpPr>
        <p:spPr>
          <a:xfrm>
            <a:off x="700406" y="4410394"/>
            <a:ext cx="5596892" cy="4175763"/>
          </a:xfrm>
          <a:prstGeom prst="rect">
            <a:avLst/>
          </a:prstGeom>
        </p:spPr>
        <p:txBody>
          <a:bodyPr vert="horz" lIns="92989" tIns="46494" rIns="92989" bIns="4649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19200"/>
            <a:ext cx="3032971" cy="462917"/>
          </a:xfrm>
          <a:prstGeom prst="rect">
            <a:avLst/>
          </a:prstGeom>
        </p:spPr>
        <p:txBody>
          <a:bodyPr vert="horz" lIns="92989" tIns="46494" rIns="92989" bIns="46494"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63148" y="8819200"/>
            <a:ext cx="3032971" cy="462917"/>
          </a:xfrm>
          <a:prstGeom prst="rect">
            <a:avLst/>
          </a:prstGeom>
        </p:spPr>
        <p:txBody>
          <a:bodyPr vert="horz" lIns="92989" tIns="46494" rIns="92989" bIns="46494" rtlCol="0" anchor="b"/>
          <a:lstStyle>
            <a:lvl1pPr algn="r" eaLnBrk="1" fontAlgn="auto" hangingPunct="1">
              <a:spcBef>
                <a:spcPts val="0"/>
              </a:spcBef>
              <a:spcAft>
                <a:spcPts val="0"/>
              </a:spcAft>
              <a:defRPr sz="1200">
                <a:latin typeface="+mn-lt"/>
              </a:defRPr>
            </a:lvl1pPr>
          </a:lstStyle>
          <a:p>
            <a:pPr>
              <a:defRPr/>
            </a:pPr>
            <a:fld id="{643BBC91-4EAC-4580-A60D-B70675868764}" type="slidenum">
              <a:rPr lang="en-US"/>
              <a:pPr>
                <a:defRPr/>
              </a:pPr>
              <a:t>‹#›</a:t>
            </a:fld>
            <a:endParaRPr lang="en-US"/>
          </a:p>
        </p:txBody>
      </p:sp>
    </p:spTree>
    <p:extLst>
      <p:ext uri="{BB962C8B-B14F-4D97-AF65-F5344CB8AC3E}">
        <p14:creationId xmlns:p14="http://schemas.microsoft.com/office/powerpoint/2010/main" val="35690072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D889B9EF-D631-4B9A-B64A-4A8AECDF9394}" type="slidenum">
              <a:rPr lang="en-US" smtClean="0"/>
              <a:pPr>
                <a:defRPr/>
              </a:pPr>
              <a:t>1</a:t>
            </a:fld>
            <a:endParaRPr lang="en-US"/>
          </a:p>
        </p:txBody>
      </p:sp>
    </p:spTree>
    <p:extLst>
      <p:ext uri="{BB962C8B-B14F-4D97-AF65-F5344CB8AC3E}">
        <p14:creationId xmlns:p14="http://schemas.microsoft.com/office/powerpoint/2010/main" val="2529080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CL checked</a:t>
            </a:r>
            <a:r>
              <a:rPr lang="en-US" altLang="en-US" baseline="0" dirty="0" smtClean="0"/>
              <a:t> 2/3/20</a:t>
            </a:r>
            <a:endParaRPr lang="en-US" altLang="en-US" dirty="0"/>
          </a:p>
        </p:txBody>
      </p:sp>
      <p:sp>
        <p:nvSpPr>
          <p:cNvPr id="4" name="Slide Number Placeholder 3"/>
          <p:cNvSpPr>
            <a:spLocks noGrp="1"/>
          </p:cNvSpPr>
          <p:nvPr>
            <p:ph type="sldNum" sz="quarter" idx="5"/>
          </p:nvPr>
        </p:nvSpPr>
        <p:spPr/>
        <p:txBody>
          <a:bodyPr/>
          <a:lstStyle/>
          <a:p>
            <a:pPr>
              <a:defRPr/>
            </a:pPr>
            <a:fld id="{40917982-43E2-4181-8551-6C627AEC04F6}" type="slidenum">
              <a:rPr lang="en-US" smtClean="0"/>
              <a:pPr>
                <a:defRPr/>
              </a:pPr>
              <a:t>10</a:t>
            </a:fld>
            <a:endParaRPr lang="en-US"/>
          </a:p>
        </p:txBody>
      </p:sp>
    </p:spTree>
    <p:extLst>
      <p:ext uri="{BB962C8B-B14F-4D97-AF65-F5344CB8AC3E}">
        <p14:creationId xmlns:p14="http://schemas.microsoft.com/office/powerpoint/2010/main" val="3683716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CL Checked 2/3/20</a:t>
            </a:r>
            <a:endParaRPr lang="en-US" altLang="en-US" dirty="0"/>
          </a:p>
        </p:txBody>
      </p:sp>
      <p:sp>
        <p:nvSpPr>
          <p:cNvPr id="4" name="Slide Number Placeholder 3"/>
          <p:cNvSpPr>
            <a:spLocks noGrp="1"/>
          </p:cNvSpPr>
          <p:nvPr>
            <p:ph type="sldNum" sz="quarter" idx="5"/>
          </p:nvPr>
        </p:nvSpPr>
        <p:spPr/>
        <p:txBody>
          <a:bodyPr/>
          <a:lstStyle/>
          <a:p>
            <a:pPr>
              <a:defRPr/>
            </a:pPr>
            <a:fld id="{65C42A04-C2C3-4BDE-BA80-7FD1CF69B243}" type="slidenum">
              <a:rPr lang="en-US" smtClean="0"/>
              <a:pPr>
                <a:defRPr/>
              </a:pPr>
              <a:t>11</a:t>
            </a:fld>
            <a:endParaRPr lang="en-US"/>
          </a:p>
        </p:txBody>
      </p:sp>
    </p:spTree>
    <p:extLst>
      <p:ext uri="{BB962C8B-B14F-4D97-AF65-F5344CB8AC3E}">
        <p14:creationId xmlns:p14="http://schemas.microsoft.com/office/powerpoint/2010/main" val="2365826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CL checked</a:t>
            </a:r>
            <a:r>
              <a:rPr lang="en-US" altLang="en-US" baseline="0" dirty="0" smtClean="0"/>
              <a:t> 2/3/2020</a:t>
            </a:r>
          </a:p>
          <a:p>
            <a:endParaRPr lang="en-US" altLang="en-US" dirty="0"/>
          </a:p>
        </p:txBody>
      </p:sp>
      <p:sp>
        <p:nvSpPr>
          <p:cNvPr id="4" name="Slide Number Placeholder 3"/>
          <p:cNvSpPr>
            <a:spLocks noGrp="1"/>
          </p:cNvSpPr>
          <p:nvPr>
            <p:ph type="sldNum" sz="quarter" idx="5"/>
          </p:nvPr>
        </p:nvSpPr>
        <p:spPr/>
        <p:txBody>
          <a:bodyPr/>
          <a:lstStyle/>
          <a:p>
            <a:pPr>
              <a:defRPr/>
            </a:pPr>
            <a:fld id="{A7AF9F32-5773-4F96-AC69-B7D549197672}" type="slidenum">
              <a:rPr lang="en-US" smtClean="0"/>
              <a:pPr>
                <a:defRPr/>
              </a:pPr>
              <a:t>12</a:t>
            </a:fld>
            <a:endParaRPr lang="en-US"/>
          </a:p>
        </p:txBody>
      </p:sp>
    </p:spTree>
    <p:extLst>
      <p:ext uri="{BB962C8B-B14F-4D97-AF65-F5344CB8AC3E}">
        <p14:creationId xmlns:p14="http://schemas.microsoft.com/office/powerpoint/2010/main" val="1169135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Christine:  Changed</a:t>
            </a:r>
            <a:r>
              <a:rPr lang="en-US" altLang="en-US" baseline="0" dirty="0" smtClean="0"/>
              <a:t> the bankruptcy rates to be Months December 30</a:t>
            </a:r>
            <a:r>
              <a:rPr lang="en-US" altLang="en-US" baseline="30000" dirty="0" smtClean="0"/>
              <a:t>th</a:t>
            </a:r>
            <a:r>
              <a:rPr lang="en-US" altLang="en-US" baseline="0" dirty="0" smtClean="0"/>
              <a:t>. Added 2019 Q4 data so 2019 is no longer a forecast.</a:t>
            </a:r>
          </a:p>
          <a:p>
            <a:endParaRPr lang="en-US" altLang="en-US" baseline="0" dirty="0" smtClean="0"/>
          </a:p>
          <a:p>
            <a:r>
              <a:rPr lang="en-US" altLang="en-US" baseline="0" dirty="0" smtClean="0"/>
              <a:t>CL 11/24/19:  appears to me that Guam </a:t>
            </a:r>
            <a:r>
              <a:rPr lang="en-US" altLang="en-US" baseline="0" dirty="0" err="1" smtClean="0"/>
              <a:t>etc</a:t>
            </a:r>
            <a:r>
              <a:rPr lang="en-US" altLang="en-US" baseline="0" dirty="0" smtClean="0"/>
              <a:t> not taken out of total.</a:t>
            </a:r>
          </a:p>
          <a:p>
            <a:r>
              <a:rPr lang="en-US" altLang="en-US" baseline="0" dirty="0" smtClean="0"/>
              <a:t>CL checked 11/24/19  (use of Dec data, changed some points notably, like 2004)</a:t>
            </a:r>
            <a:endParaRPr lang="en-US" altLang="en-US" dirty="0"/>
          </a:p>
        </p:txBody>
      </p:sp>
      <p:sp>
        <p:nvSpPr>
          <p:cNvPr id="4" name="Slide Number Placeholder 3"/>
          <p:cNvSpPr>
            <a:spLocks noGrp="1"/>
          </p:cNvSpPr>
          <p:nvPr>
            <p:ph type="sldNum" sz="quarter" idx="5"/>
          </p:nvPr>
        </p:nvSpPr>
        <p:spPr/>
        <p:txBody>
          <a:bodyPr/>
          <a:lstStyle/>
          <a:p>
            <a:pPr>
              <a:defRPr/>
            </a:pPr>
            <a:fld id="{A7AF9F32-5773-4F96-AC69-B7D549197672}" type="slidenum">
              <a:rPr lang="en-US" smtClean="0"/>
              <a:pPr>
                <a:defRPr/>
              </a:pPr>
              <a:t>13</a:t>
            </a:fld>
            <a:endParaRPr lang="en-US"/>
          </a:p>
        </p:txBody>
      </p:sp>
    </p:spTree>
    <p:extLst>
      <p:ext uri="{BB962C8B-B14F-4D97-AF65-F5344CB8AC3E}">
        <p14:creationId xmlns:p14="http://schemas.microsoft.com/office/powerpoint/2010/main" val="2442102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Updated</a:t>
            </a:r>
            <a:r>
              <a:rPr lang="en-US" altLang="en-US" baseline="0" dirty="0" smtClean="0"/>
              <a:t> 11/19/19 with 2018 ARMS data</a:t>
            </a:r>
            <a:endParaRPr lang="en-US" altLang="en-US" dirty="0"/>
          </a:p>
        </p:txBody>
      </p:sp>
      <p:sp>
        <p:nvSpPr>
          <p:cNvPr id="4" name="Slide Number Placeholder 3"/>
          <p:cNvSpPr>
            <a:spLocks noGrp="1"/>
          </p:cNvSpPr>
          <p:nvPr>
            <p:ph type="sldNum" sz="quarter" idx="5"/>
          </p:nvPr>
        </p:nvSpPr>
        <p:spPr/>
        <p:txBody>
          <a:bodyPr/>
          <a:lstStyle/>
          <a:p>
            <a:pPr>
              <a:defRPr/>
            </a:pPr>
            <a:fld id="{3992C02C-883B-4931-AEE0-4106AEAE8B6A}" type="slidenum">
              <a:rPr lang="en-US" smtClean="0"/>
              <a:pPr>
                <a:defRPr/>
              </a:pPr>
              <a:t>14</a:t>
            </a:fld>
            <a:endParaRPr lang="en-US"/>
          </a:p>
        </p:txBody>
      </p:sp>
    </p:spTree>
    <p:extLst>
      <p:ext uri="{BB962C8B-B14F-4D97-AF65-F5344CB8AC3E}">
        <p14:creationId xmlns:p14="http://schemas.microsoft.com/office/powerpoint/2010/main" val="3555384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CL check 11/23/19</a:t>
            </a:r>
            <a:endParaRPr lang="en-US" altLang="en-US" dirty="0"/>
          </a:p>
        </p:txBody>
      </p:sp>
      <p:sp>
        <p:nvSpPr>
          <p:cNvPr id="4" name="Slide Number Placeholder 3"/>
          <p:cNvSpPr>
            <a:spLocks noGrp="1"/>
          </p:cNvSpPr>
          <p:nvPr>
            <p:ph type="sldNum" sz="quarter" idx="5"/>
          </p:nvPr>
        </p:nvSpPr>
        <p:spPr/>
        <p:txBody>
          <a:bodyPr/>
          <a:lstStyle/>
          <a:p>
            <a:pPr>
              <a:defRPr/>
            </a:pPr>
            <a:fld id="{A9B371D8-2822-499E-8F05-5E243C15C534}" type="slidenum">
              <a:rPr lang="en-US" smtClean="0"/>
              <a:pPr>
                <a:defRPr/>
              </a:pPr>
              <a:t>15</a:t>
            </a:fld>
            <a:endParaRPr lang="en-US"/>
          </a:p>
        </p:txBody>
      </p:sp>
    </p:spTree>
    <p:extLst>
      <p:ext uri="{BB962C8B-B14F-4D97-AF65-F5344CB8AC3E}">
        <p14:creationId xmlns:p14="http://schemas.microsoft.com/office/powerpoint/2010/main" val="2169614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also like</a:t>
            </a:r>
            <a:r>
              <a:rPr lang="en-US" baseline="0" dirty="0" smtClean="0"/>
              <a:t> to draw your attention to some new visualizations that our team produced that let user’s explore the data and we think would </a:t>
            </a:r>
            <a:r>
              <a:rPr lang="en-US" baseline="0" smtClean="0"/>
              <a:t>be useful.</a:t>
            </a:r>
            <a:endParaRPr lang="en-US" baseline="0" dirty="0" smtClean="0"/>
          </a:p>
          <a:p>
            <a:endParaRPr lang="en-US" baseline="0" dirty="0" smtClean="0"/>
          </a:p>
          <a:p>
            <a:r>
              <a:rPr lang="en-US" baseline="0" dirty="0" smtClean="0"/>
              <a:t>The first is Get to know your state which enables the user to pic any state and year and see a detailed set of facts on the state </a:t>
            </a:r>
            <a:r>
              <a:rPr lang="en-US" b="1" baseline="0" dirty="0" smtClean="0"/>
              <a:t>INCLUDING comparisons to other states.</a:t>
            </a:r>
          </a:p>
          <a:p>
            <a:endParaRPr lang="en-US" b="1" baseline="0" dirty="0" smtClean="0"/>
          </a:p>
          <a:p>
            <a:r>
              <a:rPr lang="en-US" b="0" baseline="0" dirty="0" smtClean="0"/>
              <a:t>The middle one lets the user dig into the all of our detailed balance sheet data.</a:t>
            </a:r>
          </a:p>
          <a:p>
            <a:endParaRPr lang="en-US" b="0" baseline="0" dirty="0" smtClean="0"/>
          </a:p>
          <a:p>
            <a:r>
              <a:rPr lang="en-US" b="0" baseline="0" dirty="0" smtClean="0"/>
              <a:t>Finally, on the right we have the farm income atlas that encourages users to explore all of the state and national financial data that makes up the farm income statement.</a:t>
            </a:r>
          </a:p>
          <a:p>
            <a:r>
              <a:rPr lang="en-US" b="0" baseline="0" dirty="0" smtClean="0"/>
              <a:t>This includes detailed state-level charts on cash receipts. </a:t>
            </a:r>
          </a:p>
          <a:p>
            <a:endParaRPr lang="en-US" dirty="0"/>
          </a:p>
        </p:txBody>
      </p:sp>
      <p:sp>
        <p:nvSpPr>
          <p:cNvPr id="4" name="Slide Number Placeholder 3"/>
          <p:cNvSpPr>
            <a:spLocks noGrp="1"/>
          </p:cNvSpPr>
          <p:nvPr>
            <p:ph type="sldNum" sz="quarter" idx="10"/>
          </p:nvPr>
        </p:nvSpPr>
        <p:spPr/>
        <p:txBody>
          <a:bodyPr/>
          <a:lstStyle/>
          <a:p>
            <a:fld id="{5D62FD9E-0548-417A-B2C8-9EC4D87D517F}" type="slidenum">
              <a:rPr lang="en-US" smtClean="0"/>
              <a:t>16</a:t>
            </a:fld>
            <a:endParaRPr lang="en-US"/>
          </a:p>
        </p:txBody>
      </p:sp>
    </p:spTree>
    <p:extLst>
      <p:ext uri="{BB962C8B-B14F-4D97-AF65-F5344CB8AC3E}">
        <p14:creationId xmlns:p14="http://schemas.microsoft.com/office/powerpoint/2010/main" val="896015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8/27/2019:  2017</a:t>
            </a:r>
            <a:r>
              <a:rPr lang="en-US" baseline="0" dirty="0" smtClean="0"/>
              <a:t> Census of Ag = 2.042 farms (900 million acres); 2018 ARMS = 951,422 farm businesses.</a:t>
            </a:r>
          </a:p>
          <a:p>
            <a:r>
              <a:rPr lang="en-US" baseline="0" dirty="0" smtClean="0"/>
              <a:t>CL reviewed 11/23/2019.</a:t>
            </a:r>
            <a:endParaRPr lang="en-US" dirty="0"/>
          </a:p>
        </p:txBody>
      </p:sp>
      <p:sp>
        <p:nvSpPr>
          <p:cNvPr id="4" name="Slide Number Placeholder 3"/>
          <p:cNvSpPr>
            <a:spLocks noGrp="1"/>
          </p:cNvSpPr>
          <p:nvPr>
            <p:ph type="sldNum" sz="quarter" idx="10"/>
          </p:nvPr>
        </p:nvSpPr>
        <p:spPr/>
        <p:txBody>
          <a:bodyPr/>
          <a:lstStyle/>
          <a:p>
            <a:fld id="{6EE60CBD-FE0C-4F0C-93C6-506A287A02C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707680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CL</a:t>
            </a:r>
            <a:r>
              <a:rPr lang="en-US" altLang="en-US" baseline="0" dirty="0" smtClean="0"/>
              <a:t> updated </a:t>
            </a:r>
            <a:r>
              <a:rPr lang="en-US" altLang="en-US" baseline="0" smtClean="0"/>
              <a:t>and checked 11/23/19</a:t>
            </a:r>
            <a:endParaRPr lang="en-US" altLang="en-US" dirty="0"/>
          </a:p>
        </p:txBody>
      </p:sp>
      <p:sp>
        <p:nvSpPr>
          <p:cNvPr id="4" name="Slide Number Placeholder 3"/>
          <p:cNvSpPr>
            <a:spLocks noGrp="1"/>
          </p:cNvSpPr>
          <p:nvPr>
            <p:ph type="sldNum" sz="quarter" idx="5"/>
          </p:nvPr>
        </p:nvSpPr>
        <p:spPr/>
        <p:txBody>
          <a:bodyPr/>
          <a:lstStyle/>
          <a:p>
            <a:pPr>
              <a:defRPr/>
            </a:pPr>
            <a:fld id="{08FD3B90-1559-4B8A-B1A3-A4F87D946D42}" type="slidenum">
              <a:rPr lang="en-US" smtClean="0"/>
              <a:pPr>
                <a:defRPr/>
              </a:pPr>
              <a:t>3</a:t>
            </a:fld>
            <a:endParaRPr lang="en-US"/>
          </a:p>
        </p:txBody>
      </p:sp>
    </p:spTree>
    <p:extLst>
      <p:ext uri="{BB962C8B-B14F-4D97-AF65-F5344CB8AC3E}">
        <p14:creationId xmlns:p14="http://schemas.microsoft.com/office/powerpoint/2010/main" val="2213701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 Updated and checked 11/24/2019</a:t>
            </a:r>
            <a:endParaRPr lang="en-US" dirty="0"/>
          </a:p>
        </p:txBody>
      </p:sp>
      <p:sp>
        <p:nvSpPr>
          <p:cNvPr id="4" name="Slide Number Placeholder 3"/>
          <p:cNvSpPr>
            <a:spLocks noGrp="1"/>
          </p:cNvSpPr>
          <p:nvPr>
            <p:ph type="sldNum" sz="quarter" idx="10"/>
          </p:nvPr>
        </p:nvSpPr>
        <p:spPr/>
        <p:txBody>
          <a:bodyPr/>
          <a:lstStyle/>
          <a:p>
            <a:pPr>
              <a:defRPr/>
            </a:pPr>
            <a:fld id="{643BBC91-4EAC-4580-A60D-B70675868764}" type="slidenum">
              <a:rPr lang="en-US" smtClean="0"/>
              <a:pPr>
                <a:defRPr/>
              </a:pPr>
              <a:t>4</a:t>
            </a:fld>
            <a:endParaRPr lang="en-US"/>
          </a:p>
        </p:txBody>
      </p:sp>
    </p:spTree>
    <p:extLst>
      <p:ext uri="{BB962C8B-B14F-4D97-AF65-F5344CB8AC3E}">
        <p14:creationId xmlns:p14="http://schemas.microsoft.com/office/powerpoint/2010/main" val="698355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CL Updated and checked</a:t>
            </a:r>
            <a:r>
              <a:rPr lang="en-US" altLang="en-US" baseline="0" dirty="0" smtClean="0"/>
              <a:t> 2/3/20</a:t>
            </a:r>
            <a:endParaRPr lang="en-US" altLang="en-US" dirty="0"/>
          </a:p>
        </p:txBody>
      </p:sp>
      <p:sp>
        <p:nvSpPr>
          <p:cNvPr id="4" name="Slide Number Placeholder 3"/>
          <p:cNvSpPr>
            <a:spLocks noGrp="1"/>
          </p:cNvSpPr>
          <p:nvPr>
            <p:ph type="sldNum" sz="quarter" idx="5"/>
          </p:nvPr>
        </p:nvSpPr>
        <p:spPr/>
        <p:txBody>
          <a:bodyPr/>
          <a:lstStyle/>
          <a:p>
            <a:pPr>
              <a:defRPr/>
            </a:pPr>
            <a:fld id="{2FB40295-C42E-46DE-B520-9914A5DDAB14}" type="slidenum">
              <a:rPr lang="en-US" smtClean="0"/>
              <a:pPr>
                <a:defRPr/>
              </a:pPr>
              <a:t>5</a:t>
            </a:fld>
            <a:endParaRPr lang="en-US"/>
          </a:p>
        </p:txBody>
      </p:sp>
    </p:spTree>
    <p:extLst>
      <p:ext uri="{BB962C8B-B14F-4D97-AF65-F5344CB8AC3E}">
        <p14:creationId xmlns:p14="http://schemas.microsoft.com/office/powerpoint/2010/main" val="652297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 Checked 2/3/20</a:t>
            </a:r>
            <a:endParaRPr lang="en-US" dirty="0"/>
          </a:p>
        </p:txBody>
      </p:sp>
      <p:sp>
        <p:nvSpPr>
          <p:cNvPr id="4" name="Slide Number Placeholder 3"/>
          <p:cNvSpPr>
            <a:spLocks noGrp="1"/>
          </p:cNvSpPr>
          <p:nvPr>
            <p:ph type="sldNum" sz="quarter" idx="10"/>
          </p:nvPr>
        </p:nvSpPr>
        <p:spPr/>
        <p:txBody>
          <a:bodyPr/>
          <a:lstStyle/>
          <a:p>
            <a:pPr>
              <a:defRPr/>
            </a:pPr>
            <a:fld id="{643BBC91-4EAC-4580-A60D-B70675868764}" type="slidenum">
              <a:rPr lang="en-US" smtClean="0"/>
              <a:pPr>
                <a:defRPr/>
              </a:pPr>
              <a:t>6</a:t>
            </a:fld>
            <a:endParaRPr lang="en-US"/>
          </a:p>
        </p:txBody>
      </p:sp>
    </p:spTree>
    <p:extLst>
      <p:ext uri="{BB962C8B-B14F-4D97-AF65-F5344CB8AC3E}">
        <p14:creationId xmlns:p14="http://schemas.microsoft.com/office/powerpoint/2010/main" val="3190979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CL checked 2/3/20</a:t>
            </a:r>
          </a:p>
        </p:txBody>
      </p:sp>
      <p:sp>
        <p:nvSpPr>
          <p:cNvPr id="4" name="Slide Number Placeholder 3"/>
          <p:cNvSpPr>
            <a:spLocks noGrp="1"/>
          </p:cNvSpPr>
          <p:nvPr>
            <p:ph type="sldNum" sz="quarter" idx="5"/>
          </p:nvPr>
        </p:nvSpPr>
        <p:spPr/>
        <p:txBody>
          <a:bodyPr/>
          <a:lstStyle/>
          <a:p>
            <a:pPr>
              <a:defRPr/>
            </a:pPr>
            <a:fld id="{B359E50E-563E-4DEA-82FC-E6F208C284D9}" type="slidenum">
              <a:rPr lang="en-US" smtClean="0"/>
              <a:pPr>
                <a:defRPr/>
              </a:pPr>
              <a:t>7</a:t>
            </a:fld>
            <a:endParaRPr lang="en-US"/>
          </a:p>
        </p:txBody>
      </p:sp>
    </p:spTree>
    <p:extLst>
      <p:ext uri="{BB962C8B-B14F-4D97-AF65-F5344CB8AC3E}">
        <p14:creationId xmlns:p14="http://schemas.microsoft.com/office/powerpoint/2010/main" val="478026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CL checked 02/03/20</a:t>
            </a:r>
            <a:endParaRPr lang="en-US" altLang="en-US" dirty="0"/>
          </a:p>
        </p:txBody>
      </p:sp>
      <p:sp>
        <p:nvSpPr>
          <p:cNvPr id="4" name="Slide Number Placeholder 3"/>
          <p:cNvSpPr>
            <a:spLocks noGrp="1"/>
          </p:cNvSpPr>
          <p:nvPr>
            <p:ph type="sldNum" sz="quarter" idx="5"/>
          </p:nvPr>
        </p:nvSpPr>
        <p:spPr/>
        <p:txBody>
          <a:bodyPr/>
          <a:lstStyle/>
          <a:p>
            <a:pPr>
              <a:defRPr/>
            </a:pPr>
            <a:fld id="{B7A68566-D442-47AB-8A7E-E88DC0AB7741}" type="slidenum">
              <a:rPr lang="en-US" smtClean="0"/>
              <a:pPr>
                <a:defRPr/>
              </a:pPr>
              <a:t>8</a:t>
            </a:fld>
            <a:endParaRPr lang="en-US"/>
          </a:p>
        </p:txBody>
      </p:sp>
    </p:spTree>
    <p:extLst>
      <p:ext uri="{BB962C8B-B14F-4D97-AF65-F5344CB8AC3E}">
        <p14:creationId xmlns:p14="http://schemas.microsoft.com/office/powerpoint/2010/main" val="2791448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CL checked 2/3/20</a:t>
            </a:r>
            <a:endParaRPr lang="en-US" altLang="en-US" dirty="0"/>
          </a:p>
        </p:txBody>
      </p:sp>
      <p:sp>
        <p:nvSpPr>
          <p:cNvPr id="4" name="Slide Number Placeholder 3"/>
          <p:cNvSpPr>
            <a:spLocks noGrp="1"/>
          </p:cNvSpPr>
          <p:nvPr>
            <p:ph type="sldNum" sz="quarter" idx="5"/>
          </p:nvPr>
        </p:nvSpPr>
        <p:spPr/>
        <p:txBody>
          <a:bodyPr/>
          <a:lstStyle/>
          <a:p>
            <a:pPr>
              <a:defRPr/>
            </a:pPr>
            <a:fld id="{97D96929-B2E8-4F6E-B5B5-30EAFF4F1744}" type="slidenum">
              <a:rPr lang="en-US" smtClean="0"/>
              <a:pPr>
                <a:defRPr/>
              </a:pPr>
              <a:t>9</a:t>
            </a:fld>
            <a:endParaRPr lang="en-US"/>
          </a:p>
        </p:txBody>
      </p:sp>
    </p:spTree>
    <p:extLst>
      <p:ext uri="{BB962C8B-B14F-4D97-AF65-F5344CB8AC3E}">
        <p14:creationId xmlns:p14="http://schemas.microsoft.com/office/powerpoint/2010/main" val="3319452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744832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71558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435524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2773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2895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192549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852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2853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209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124535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286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62134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74415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932488"/>
            <a:ext cx="9144000"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7" r:id="rId1"/>
    <p:sldLayoutId id="2147483668"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5946775"/>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4"/>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5"/>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 name="Slide Number Placeholder 5"/>
          <p:cNvSpPr txBox="1">
            <a:spLocks/>
          </p:cNvSpPr>
          <p:nvPr userDrawn="1"/>
        </p:nvSpPr>
        <p:spPr>
          <a:xfrm>
            <a:off x="8305800" y="6548438"/>
            <a:ext cx="762000" cy="30797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D55BF410-E4BE-4959-B946-8C21EE4BF82D}" type="slidenum">
              <a:rPr lang="en-US" smtClean="0">
                <a:solidFill>
                  <a:schemeClr val="bg1"/>
                </a:solidFill>
              </a:rPr>
              <a:pPr algn="ctr" fontAlgn="auto">
                <a:spcBef>
                  <a:spcPts val="0"/>
                </a:spcBef>
                <a:spcAft>
                  <a:spcPts val="0"/>
                </a:spcAft>
                <a:defRPr/>
              </a:pPr>
              <a:t>‹#›</a:t>
            </a:fld>
            <a:endParaRPr lang="en-US"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943877"/>
            <a:ext cx="9144000" cy="914123"/>
          </a:xfrm>
          <a:prstGeom prst="rect">
            <a:avLst/>
          </a:prstGeom>
        </p:spPr>
      </p:pic>
      <p:sp>
        <p:nvSpPr>
          <p:cNvPr id="5" name="Title Placeholder 4"/>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6" name="Text Placeholder 5"/>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txBox="1">
            <a:spLocks/>
          </p:cNvSpPr>
          <p:nvPr/>
        </p:nvSpPr>
        <p:spPr>
          <a:xfrm>
            <a:off x="8305800" y="6549154"/>
            <a:ext cx="762000" cy="30749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fld id="{70BA3FA7-BEB2-4323-A93B-546EB2C33319}" type="slidenum">
              <a:rPr lang="en-US" smtClean="0">
                <a:solidFill>
                  <a:prstClr val="white"/>
                </a:solidFill>
              </a:rPr>
              <a:pPr algn="ctr" fontAlgn="auto">
                <a:spcBef>
                  <a:spcPts val="0"/>
                </a:spcBef>
                <a:spcAft>
                  <a:spcPts val="0"/>
                </a:spcAft>
              </a:pPr>
              <a:t>‹#›</a:t>
            </a:fld>
            <a:endParaRPr lang="en-US" dirty="0">
              <a:solidFill>
                <a:prstClr val="white"/>
              </a:solidFill>
            </a:endParaRPr>
          </a:p>
        </p:txBody>
      </p:sp>
    </p:spTree>
    <p:extLst>
      <p:ext uri="{BB962C8B-B14F-4D97-AF65-F5344CB8AC3E}">
        <p14:creationId xmlns:p14="http://schemas.microsoft.com/office/powerpoint/2010/main" val="126216778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hyperlink" Target="mailto:farmincometeam@ers.usda.gov"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457200" y="1524000"/>
            <a:ext cx="8229600" cy="281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dirty="0" smtClean="0"/>
              <a:t>USDA’s 2020 </a:t>
            </a:r>
            <a:r>
              <a:rPr lang="en-US" altLang="en-US" sz="4000" dirty="0" smtClean="0"/>
              <a:t>Farm </a:t>
            </a:r>
            <a:r>
              <a:rPr lang="en-US" altLang="en-US" sz="4000" dirty="0" smtClean="0"/>
              <a:t>Income Forecast</a:t>
            </a:r>
            <a:r>
              <a:rPr lang="en-US" altLang="en-US" sz="4000" dirty="0" smtClean="0"/>
              <a:t/>
            </a:r>
            <a:br>
              <a:rPr lang="en-US" altLang="en-US" sz="4000" dirty="0" smtClean="0"/>
            </a:br>
            <a:r>
              <a:rPr lang="en-US" altLang="en-US" sz="2400" dirty="0" smtClean="0">
                <a:solidFill>
                  <a:schemeClr val="bg1"/>
                </a:solidFill>
              </a:rPr>
              <a:t>.</a:t>
            </a:r>
            <a:r>
              <a:rPr lang="en-US" altLang="en-US" sz="4000" dirty="0" smtClean="0"/>
              <a:t/>
            </a:r>
            <a:br>
              <a:rPr lang="en-US" altLang="en-US" sz="4000" dirty="0" smtClean="0"/>
            </a:br>
            <a:r>
              <a:rPr lang="en-US" altLang="en-US" sz="2400" dirty="0" smtClean="0"/>
              <a:t>Agricultural Outlook Forum</a:t>
            </a:r>
            <a:br>
              <a:rPr lang="en-US" altLang="en-US" sz="2400" dirty="0" smtClean="0"/>
            </a:br>
            <a:r>
              <a:rPr lang="en-US" altLang="en-US" sz="2400" dirty="0" smtClean="0"/>
              <a:t>Carrie Litkowski</a:t>
            </a:r>
            <a:br>
              <a:rPr lang="en-US" altLang="en-US" sz="2400" dirty="0" smtClean="0"/>
            </a:br>
            <a:r>
              <a:rPr lang="en-US" altLang="en-US" sz="2400" dirty="0" smtClean="0"/>
              <a:t>February 20, 2020</a:t>
            </a:r>
            <a:br>
              <a:rPr lang="en-US" altLang="en-US" sz="2400" dirty="0" smtClean="0"/>
            </a:br>
            <a:r>
              <a:rPr lang="en-US" altLang="en-US" sz="2400" dirty="0" smtClean="0"/>
              <a:t/>
            </a:r>
            <a:br>
              <a:rPr lang="en-US" altLang="en-US" sz="2400" dirty="0" smtClean="0"/>
            </a:br>
            <a:r>
              <a:rPr lang="en-US" altLang="en-US" sz="2400" dirty="0" smtClean="0"/>
              <a:t/>
            </a:r>
            <a:br>
              <a:rPr lang="en-US" altLang="en-US" sz="2400" dirty="0" smtClean="0"/>
            </a:br>
            <a:r>
              <a:rPr lang="en-US" altLang="en-US" sz="2400" dirty="0" smtClean="0"/>
              <a:t/>
            </a:r>
            <a:br>
              <a:rPr lang="en-US" altLang="en-US" sz="2400" dirty="0" smtClean="0"/>
            </a:br>
            <a:endParaRPr lang="en-US" altLang="en-US" sz="2800" dirty="0"/>
          </a:p>
        </p:txBody>
      </p:sp>
      <p:sp>
        <p:nvSpPr>
          <p:cNvPr id="2" name="TextBox 1"/>
          <p:cNvSpPr txBox="1"/>
          <p:nvPr/>
        </p:nvSpPr>
        <p:spPr>
          <a:xfrm>
            <a:off x="609600" y="4572000"/>
            <a:ext cx="7924800" cy="830997"/>
          </a:xfrm>
          <a:prstGeom prst="rect">
            <a:avLst/>
          </a:prstGeom>
          <a:noFill/>
          <a:ln w="3175">
            <a:solidFill>
              <a:schemeClr val="tx1"/>
            </a:solidFill>
          </a:ln>
        </p:spPr>
        <p:txBody>
          <a:bodyPr wrap="square" rtlCol="0">
            <a:spAutoFit/>
          </a:bodyPr>
          <a:lstStyle/>
          <a:p>
            <a:r>
              <a:rPr lang="en-US" sz="2400" dirty="0"/>
              <a:t>This </a:t>
            </a:r>
            <a:r>
              <a:rPr lang="en-US" sz="2400" dirty="0" smtClean="0"/>
              <a:t>work was </a:t>
            </a:r>
            <a:r>
              <a:rPr lang="en-US" sz="2400" dirty="0"/>
              <a:t>supported </a:t>
            </a:r>
            <a:r>
              <a:rPr lang="en-US" sz="2400" dirty="0" smtClean="0"/>
              <a:t>by </a:t>
            </a:r>
            <a:r>
              <a:rPr lang="en-US" sz="2400" dirty="0"/>
              <a:t>the U.S. Department of</a:t>
            </a:r>
          </a:p>
          <a:p>
            <a:r>
              <a:rPr lang="en-US" sz="2400" dirty="0"/>
              <a:t>Agriculture, Economic Research Service</a:t>
            </a:r>
            <a:r>
              <a:rPr lang="en-US" sz="2400" dirty="0" smtClean="0"/>
              <a:t>.</a:t>
            </a:r>
            <a:endParaRPr lang="en-US" sz="2400" dirty="0"/>
          </a:p>
        </p:txBody>
      </p:sp>
    </p:spTree>
    <p:extLst>
      <p:ext uri="{BB962C8B-B14F-4D97-AF65-F5344CB8AC3E}">
        <p14:creationId xmlns:p14="http://schemas.microsoft.com/office/powerpoint/2010/main" val="4028486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30423" y="1577629"/>
            <a:ext cx="2120138" cy="3416320"/>
          </a:xfrm>
          <a:prstGeom prst="rect">
            <a:avLst/>
          </a:prstGeom>
          <a:noFill/>
        </p:spPr>
        <p:txBody>
          <a:bodyPr wrap="square" rtlCol="0">
            <a:spAutoFit/>
          </a:bodyPr>
          <a:lstStyle/>
          <a:p>
            <a:r>
              <a:rPr lang="en-US" dirty="0" smtClean="0"/>
              <a:t>Feed and labor expenses forecast to continue to rise.</a:t>
            </a:r>
          </a:p>
          <a:p>
            <a:endParaRPr lang="en-US" dirty="0"/>
          </a:p>
          <a:p>
            <a:r>
              <a:rPr lang="en-US" dirty="0" smtClean="0"/>
              <a:t>Fuel prices expected to increase after decreasing in 2019.</a:t>
            </a:r>
          </a:p>
          <a:p>
            <a:endParaRPr lang="en-US" dirty="0"/>
          </a:p>
          <a:p>
            <a:r>
              <a:rPr lang="en-US" dirty="0" smtClean="0"/>
              <a:t>Interest expenses forecast to fall following lower interest rates.</a:t>
            </a:r>
            <a:endParaRPr lang="en-US" dirty="0"/>
          </a:p>
        </p:txBody>
      </p:sp>
      <p:sp>
        <p:nvSpPr>
          <p:cNvPr id="9" name="TextBox 8"/>
          <p:cNvSpPr txBox="1"/>
          <p:nvPr/>
        </p:nvSpPr>
        <p:spPr>
          <a:xfrm>
            <a:off x="6067238" y="2438360"/>
            <a:ext cx="990600" cy="276999"/>
          </a:xfrm>
          <a:prstGeom prst="rect">
            <a:avLst/>
          </a:prstGeom>
          <a:noFill/>
        </p:spPr>
        <p:txBody>
          <a:bodyPr wrap="square" rtlCol="0">
            <a:spAutoFit/>
          </a:bodyPr>
          <a:lstStyle/>
          <a:p>
            <a:r>
              <a:rPr lang="en-US" sz="1200" dirty="0" smtClean="0"/>
              <a:t>    </a:t>
            </a:r>
            <a:endParaRPr lang="en-US" sz="1200" dirty="0"/>
          </a:p>
        </p:txBody>
      </p:sp>
      <p:sp>
        <p:nvSpPr>
          <p:cNvPr id="11" name="TextBox 10"/>
          <p:cNvSpPr txBox="1"/>
          <p:nvPr/>
        </p:nvSpPr>
        <p:spPr>
          <a:xfrm>
            <a:off x="6029782" y="3509525"/>
            <a:ext cx="990600" cy="276999"/>
          </a:xfrm>
          <a:prstGeom prst="rect">
            <a:avLst/>
          </a:prstGeom>
          <a:noFill/>
        </p:spPr>
        <p:txBody>
          <a:bodyPr wrap="square" rtlCol="0">
            <a:spAutoFit/>
          </a:bodyPr>
          <a:lstStyle/>
          <a:p>
            <a:r>
              <a:rPr lang="en-US" sz="1200" dirty="0" smtClean="0"/>
              <a:t>     +3.3%</a:t>
            </a:r>
            <a:endParaRPr lang="en-US" sz="1200" dirty="0"/>
          </a:p>
        </p:txBody>
      </p:sp>
      <p:sp>
        <p:nvSpPr>
          <p:cNvPr id="13" name="TextBox 12"/>
          <p:cNvSpPr txBox="1"/>
          <p:nvPr/>
        </p:nvSpPr>
        <p:spPr>
          <a:xfrm>
            <a:off x="6071343" y="4182961"/>
            <a:ext cx="990600" cy="276999"/>
          </a:xfrm>
          <a:prstGeom prst="rect">
            <a:avLst/>
          </a:prstGeom>
          <a:noFill/>
        </p:spPr>
        <p:txBody>
          <a:bodyPr wrap="square" rtlCol="0">
            <a:spAutoFit/>
          </a:bodyPr>
          <a:lstStyle/>
          <a:p>
            <a:r>
              <a:rPr lang="en-US" sz="1200" dirty="0" smtClean="0"/>
              <a:t>    +2.5%</a:t>
            </a:r>
            <a:endParaRPr lang="en-US" sz="1200" dirty="0"/>
          </a:p>
        </p:txBody>
      </p:sp>
      <p:sp>
        <p:nvSpPr>
          <p:cNvPr id="8" name="TextBox 7"/>
          <p:cNvSpPr txBox="1"/>
          <p:nvPr/>
        </p:nvSpPr>
        <p:spPr>
          <a:xfrm>
            <a:off x="6197023" y="2399342"/>
            <a:ext cx="990600" cy="276999"/>
          </a:xfrm>
          <a:prstGeom prst="rect">
            <a:avLst/>
          </a:prstGeom>
          <a:noFill/>
        </p:spPr>
        <p:txBody>
          <a:bodyPr wrap="square" rtlCol="0">
            <a:spAutoFit/>
          </a:bodyPr>
          <a:lstStyle/>
          <a:p>
            <a:r>
              <a:rPr lang="en-US" sz="1200" dirty="0" smtClean="0"/>
              <a:t>+2.0%</a:t>
            </a:r>
            <a:endParaRPr lang="en-US" sz="1200" dirty="0"/>
          </a:p>
        </p:txBody>
      </p:sp>
      <p:sp>
        <p:nvSpPr>
          <p:cNvPr id="3" name="TextBox 2"/>
          <p:cNvSpPr txBox="1"/>
          <p:nvPr/>
        </p:nvSpPr>
        <p:spPr>
          <a:xfrm>
            <a:off x="6194979" y="1674438"/>
            <a:ext cx="990600" cy="276999"/>
          </a:xfrm>
          <a:prstGeom prst="rect">
            <a:avLst/>
          </a:prstGeom>
          <a:noFill/>
        </p:spPr>
        <p:txBody>
          <a:bodyPr wrap="square" rtlCol="0">
            <a:spAutoFit/>
          </a:bodyPr>
          <a:lstStyle/>
          <a:p>
            <a:r>
              <a:rPr lang="en-US" sz="1200" dirty="0" smtClean="0"/>
              <a:t>+5.8%</a:t>
            </a:r>
            <a:endParaRPr lang="en-US" sz="1200" dirty="0"/>
          </a:p>
        </p:txBody>
      </p:sp>
      <p:sp>
        <p:nvSpPr>
          <p:cNvPr id="14" name="TextBox 13"/>
          <p:cNvSpPr txBox="1"/>
          <p:nvPr/>
        </p:nvSpPr>
        <p:spPr>
          <a:xfrm>
            <a:off x="6202981" y="4481751"/>
            <a:ext cx="990600" cy="276999"/>
          </a:xfrm>
          <a:prstGeom prst="rect">
            <a:avLst/>
          </a:prstGeom>
          <a:noFill/>
        </p:spPr>
        <p:txBody>
          <a:bodyPr wrap="square" rtlCol="0">
            <a:spAutoFit/>
          </a:bodyPr>
          <a:lstStyle/>
          <a:p>
            <a:r>
              <a:rPr lang="en-US" sz="1200" dirty="0" smtClean="0"/>
              <a:t>+5.0%</a:t>
            </a:r>
            <a:endParaRPr lang="en-US" sz="1200" dirty="0"/>
          </a:p>
        </p:txBody>
      </p:sp>
      <p:sp>
        <p:nvSpPr>
          <p:cNvPr id="7" name="TextBox 6"/>
          <p:cNvSpPr txBox="1"/>
          <p:nvPr/>
        </p:nvSpPr>
        <p:spPr>
          <a:xfrm>
            <a:off x="6182428" y="2072878"/>
            <a:ext cx="990600" cy="276999"/>
          </a:xfrm>
          <a:prstGeom prst="rect">
            <a:avLst/>
          </a:prstGeom>
          <a:noFill/>
        </p:spPr>
        <p:txBody>
          <a:bodyPr wrap="square" rtlCol="0">
            <a:spAutoFit/>
          </a:bodyPr>
          <a:lstStyle/>
          <a:p>
            <a:r>
              <a:rPr lang="en-US" sz="1200" dirty="0" smtClean="0"/>
              <a:t>+5.3%</a:t>
            </a:r>
            <a:endParaRPr lang="en-US" sz="1200" dirty="0"/>
          </a:p>
        </p:txBody>
      </p:sp>
      <p:sp>
        <p:nvSpPr>
          <p:cNvPr id="15" name="TextBox 14"/>
          <p:cNvSpPr txBox="1"/>
          <p:nvPr/>
        </p:nvSpPr>
        <p:spPr>
          <a:xfrm>
            <a:off x="6243700" y="4830822"/>
            <a:ext cx="1034465" cy="276999"/>
          </a:xfrm>
          <a:prstGeom prst="rect">
            <a:avLst/>
          </a:prstGeom>
          <a:noFill/>
        </p:spPr>
        <p:txBody>
          <a:bodyPr wrap="square" rtlCol="0">
            <a:spAutoFit/>
          </a:bodyPr>
          <a:lstStyle/>
          <a:p>
            <a:r>
              <a:rPr lang="en-US" sz="1200" dirty="0" smtClean="0"/>
              <a:t>-7.0%</a:t>
            </a:r>
            <a:endParaRPr lang="en-US" sz="1200" dirty="0"/>
          </a:p>
        </p:txBody>
      </p:sp>
      <p:sp>
        <p:nvSpPr>
          <p:cNvPr id="20" name="TextBox 19"/>
          <p:cNvSpPr txBox="1"/>
          <p:nvPr/>
        </p:nvSpPr>
        <p:spPr>
          <a:xfrm>
            <a:off x="6210919" y="2771104"/>
            <a:ext cx="1034465" cy="276999"/>
          </a:xfrm>
          <a:prstGeom prst="rect">
            <a:avLst/>
          </a:prstGeom>
          <a:noFill/>
        </p:spPr>
        <p:txBody>
          <a:bodyPr wrap="square" rtlCol="0">
            <a:spAutoFit/>
          </a:bodyPr>
          <a:lstStyle/>
          <a:p>
            <a:r>
              <a:rPr lang="en-US" sz="1200" dirty="0" smtClean="0"/>
              <a:t>+0.5%</a:t>
            </a:r>
            <a:endParaRPr lang="en-US" sz="1200" dirty="0"/>
          </a:p>
        </p:txBody>
      </p:sp>
      <p:sp>
        <p:nvSpPr>
          <p:cNvPr id="12" name="TextBox 11"/>
          <p:cNvSpPr txBox="1"/>
          <p:nvPr/>
        </p:nvSpPr>
        <p:spPr>
          <a:xfrm>
            <a:off x="6178511" y="3866944"/>
            <a:ext cx="990600" cy="276999"/>
          </a:xfrm>
          <a:prstGeom prst="rect">
            <a:avLst/>
          </a:prstGeom>
          <a:noFill/>
        </p:spPr>
        <p:txBody>
          <a:bodyPr wrap="square" rtlCol="0">
            <a:spAutoFit/>
          </a:bodyPr>
          <a:lstStyle/>
          <a:p>
            <a:r>
              <a:rPr lang="en-US" sz="1200" dirty="0" smtClean="0"/>
              <a:t> </a:t>
            </a:r>
            <a:r>
              <a:rPr lang="en-US" sz="1200" dirty="0"/>
              <a:t>+</a:t>
            </a:r>
            <a:r>
              <a:rPr lang="en-US" sz="1200" dirty="0" smtClean="0"/>
              <a:t>2.5%</a:t>
            </a:r>
            <a:endParaRPr lang="en-US" sz="1200" dirty="0"/>
          </a:p>
        </p:txBody>
      </p:sp>
      <p:sp>
        <p:nvSpPr>
          <p:cNvPr id="5" name="Rectangle 4"/>
          <p:cNvSpPr/>
          <p:nvPr/>
        </p:nvSpPr>
        <p:spPr>
          <a:xfrm>
            <a:off x="6194979" y="1635051"/>
            <a:ext cx="603289" cy="35194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067238" y="3147033"/>
            <a:ext cx="990600" cy="276999"/>
          </a:xfrm>
          <a:prstGeom prst="rect">
            <a:avLst/>
          </a:prstGeom>
          <a:noFill/>
        </p:spPr>
        <p:txBody>
          <a:bodyPr wrap="square" rtlCol="0">
            <a:spAutoFit/>
          </a:bodyPr>
          <a:lstStyle/>
          <a:p>
            <a:r>
              <a:rPr lang="en-US" sz="1200" dirty="0" smtClean="0"/>
              <a:t>    +5.9%</a:t>
            </a:r>
            <a:endParaRPr lang="en-US" sz="1200" dirty="0"/>
          </a:p>
        </p:txBody>
      </p:sp>
      <p:sp>
        <p:nvSpPr>
          <p:cNvPr id="2" name="Title 1"/>
          <p:cNvSpPr>
            <a:spLocks noGrp="1"/>
          </p:cNvSpPr>
          <p:nvPr>
            <p:ph type="title"/>
          </p:nvPr>
        </p:nvSpPr>
        <p:spPr>
          <a:xfrm>
            <a:off x="457200" y="-3320"/>
            <a:ext cx="8229600" cy="1143000"/>
          </a:xfrm>
        </p:spPr>
        <p:txBody>
          <a:bodyPr/>
          <a:lstStyle/>
          <a:p>
            <a:r>
              <a:rPr lang="en-US" sz="3200" dirty="0" smtClean="0"/>
              <a:t>2020 forecasts for most individual expense items to increase</a:t>
            </a:r>
            <a:endParaRPr lang="en-US" sz="3200" dirty="0"/>
          </a:p>
        </p:txBody>
      </p:sp>
      <p:graphicFrame>
        <p:nvGraphicFramePr>
          <p:cNvPr id="19" name="Chart 18"/>
          <p:cNvGraphicFramePr>
            <a:graphicFrameLocks/>
          </p:cNvGraphicFramePr>
          <p:nvPr>
            <p:extLst>
              <p:ext uri="{D42A27DB-BD31-4B8C-83A1-F6EECF244321}">
                <p14:modId xmlns:p14="http://schemas.microsoft.com/office/powerpoint/2010/main" val="730371459"/>
              </p:ext>
            </p:extLst>
          </p:nvPr>
        </p:nvGraphicFramePr>
        <p:xfrm>
          <a:off x="-934796" y="1111831"/>
          <a:ext cx="7414951" cy="539260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029782" y="1076289"/>
            <a:ext cx="990600" cy="523220"/>
          </a:xfrm>
          <a:prstGeom prst="rect">
            <a:avLst/>
          </a:prstGeom>
          <a:noFill/>
        </p:spPr>
        <p:txBody>
          <a:bodyPr wrap="square" rtlCol="0">
            <a:spAutoFit/>
          </a:bodyPr>
          <a:lstStyle/>
          <a:p>
            <a:r>
              <a:rPr lang="en-US" sz="1400" dirty="0" smtClean="0"/>
              <a:t>2019F-20F </a:t>
            </a:r>
            <a:r>
              <a:rPr lang="en-US" sz="1400" dirty="0"/>
              <a:t>% change </a:t>
            </a:r>
          </a:p>
        </p:txBody>
      </p:sp>
    </p:spTree>
    <p:extLst>
      <p:ext uri="{BB962C8B-B14F-4D97-AF65-F5344CB8AC3E}">
        <p14:creationId xmlns:p14="http://schemas.microsoft.com/office/powerpoint/2010/main" val="1609605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3851205427"/>
              </p:ext>
            </p:extLst>
          </p:nvPr>
        </p:nvGraphicFramePr>
        <p:xfrm>
          <a:off x="66734" y="1600201"/>
          <a:ext cx="6410266" cy="3867484"/>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sz="4000" dirty="0" smtClean="0"/>
              <a:t>Balance sheet forecast remains strong…</a:t>
            </a:r>
            <a:endParaRPr lang="en-US" sz="4000" dirty="0"/>
          </a:p>
        </p:txBody>
      </p:sp>
      <p:sp>
        <p:nvSpPr>
          <p:cNvPr id="9" name="TextBox 8"/>
          <p:cNvSpPr txBox="1"/>
          <p:nvPr/>
        </p:nvSpPr>
        <p:spPr>
          <a:xfrm>
            <a:off x="6591300" y="2066870"/>
            <a:ext cx="2583180" cy="3293209"/>
          </a:xfrm>
          <a:prstGeom prst="rect">
            <a:avLst/>
          </a:prstGeom>
          <a:noFill/>
        </p:spPr>
        <p:txBody>
          <a:bodyPr wrap="square" rtlCol="0">
            <a:spAutoFit/>
          </a:bodyPr>
          <a:lstStyle/>
          <a:p>
            <a:r>
              <a:rPr lang="en-US" sz="1600" dirty="0"/>
              <a:t>Farm equity forecast to </a:t>
            </a:r>
            <a:r>
              <a:rPr lang="en-US" sz="1600" dirty="0" smtClean="0"/>
              <a:t>decrease 0.7% </a:t>
            </a:r>
            <a:r>
              <a:rPr lang="en-US" sz="1600" dirty="0"/>
              <a:t>(inflation adjusted) </a:t>
            </a:r>
            <a:r>
              <a:rPr lang="en-US" sz="1600" dirty="0" smtClean="0"/>
              <a:t>in 2020.</a:t>
            </a:r>
            <a:endParaRPr lang="en-US" sz="1600" dirty="0"/>
          </a:p>
          <a:p>
            <a:endParaRPr lang="en-US" sz="1600" dirty="0" smtClean="0"/>
          </a:p>
          <a:p>
            <a:r>
              <a:rPr lang="en-US" sz="1600" dirty="0"/>
              <a:t>Value of farm sector </a:t>
            </a:r>
            <a:r>
              <a:rPr lang="en-US" sz="1600" dirty="0" smtClean="0"/>
              <a:t>assets is forecast to decrease 0.6% (inflation adjusted) in 2020.</a:t>
            </a:r>
          </a:p>
          <a:p>
            <a:endParaRPr lang="en-US" sz="1600" dirty="0"/>
          </a:p>
          <a:p>
            <a:r>
              <a:rPr lang="en-US" sz="1600" dirty="0" smtClean="0"/>
              <a:t>Overall </a:t>
            </a:r>
            <a:r>
              <a:rPr lang="en-US" sz="1600" dirty="0"/>
              <a:t>debt forecast to increase </a:t>
            </a:r>
            <a:r>
              <a:rPr lang="en-US" sz="1600" dirty="0" smtClean="0"/>
              <a:t>0.5% </a:t>
            </a:r>
            <a:r>
              <a:rPr lang="en-US" sz="1600" dirty="0"/>
              <a:t>(inflation adjusted), led by an increase in real estate debt. </a:t>
            </a:r>
          </a:p>
          <a:p>
            <a:endParaRPr lang="en-US" sz="1600" dirty="0" smtClean="0"/>
          </a:p>
        </p:txBody>
      </p:sp>
      <p:sp>
        <p:nvSpPr>
          <p:cNvPr id="8" name="TextBox 1"/>
          <p:cNvSpPr txBox="1"/>
          <p:nvPr/>
        </p:nvSpPr>
        <p:spPr>
          <a:xfrm>
            <a:off x="263611" y="1456536"/>
            <a:ext cx="1479201" cy="226402"/>
          </a:xfrm>
          <a:prstGeom prst="rect">
            <a:avLst/>
          </a:prstGeom>
          <a:solidFill>
            <a:sysClr val="window" lastClr="FFFFFF"/>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dirty="0">
                <a:ln>
                  <a:noFill/>
                </a:ln>
                <a:solidFill>
                  <a:sysClr val="windowText" lastClr="000000"/>
                </a:solidFill>
                <a:effectLst/>
                <a:uLnTx/>
                <a:uFillTx/>
                <a:latin typeface="Calibri" panose="020F0502020204030204"/>
              </a:rPr>
              <a:t>$ </a:t>
            </a:r>
            <a:r>
              <a:rPr kumimoji="0" lang="en-US" sz="1200" b="0" i="0" u="none" strike="noStrike" kern="0" cap="none" spc="0" normalizeH="0" baseline="0" dirty="0" smtClean="0">
                <a:ln>
                  <a:noFill/>
                </a:ln>
                <a:solidFill>
                  <a:sysClr val="windowText" lastClr="000000"/>
                </a:solidFill>
                <a:effectLst/>
                <a:uLnTx/>
                <a:uFillTx/>
                <a:latin typeface="Calibri" panose="020F0502020204030204"/>
              </a:rPr>
              <a:t>Billions </a:t>
            </a:r>
            <a:r>
              <a:rPr kumimoji="0" lang="en-US" sz="1200" b="0" i="0" u="none" strike="noStrike" kern="0" cap="none" spc="0" normalizeH="0" baseline="0" dirty="0">
                <a:ln>
                  <a:noFill/>
                </a:ln>
                <a:solidFill>
                  <a:sysClr val="windowText" lastClr="000000"/>
                </a:solidFill>
                <a:effectLst/>
                <a:uLnTx/>
                <a:uFillTx/>
                <a:latin typeface="Calibri" panose="020F0502020204030204"/>
              </a:rPr>
              <a:t>(</a:t>
            </a:r>
            <a:r>
              <a:rPr kumimoji="0" lang="en-US" sz="1200" b="0" i="0" u="none" strike="noStrike" kern="0" cap="none" spc="0" normalizeH="0" baseline="0" dirty="0" smtClean="0">
                <a:ln>
                  <a:noFill/>
                </a:ln>
                <a:solidFill>
                  <a:sysClr val="windowText" lastClr="000000"/>
                </a:solidFill>
                <a:effectLst/>
                <a:uLnTx/>
                <a:uFillTx/>
                <a:latin typeface="Calibri" panose="020F0502020204030204"/>
              </a:rPr>
              <a:t>2020)</a:t>
            </a:r>
            <a:endParaRPr kumimoji="0" lang="en-US" sz="1200" b="0" i="0" u="none" strike="noStrike" kern="0" cap="none" spc="0" normalizeH="0" baseline="0" dirty="0">
              <a:ln>
                <a:noFill/>
              </a:ln>
              <a:solidFill>
                <a:sysClr val="windowText" lastClr="000000"/>
              </a:solidFill>
              <a:effectLst/>
              <a:uLnTx/>
              <a:uFillTx/>
              <a:latin typeface="Calibri" panose="020F0502020204030204"/>
            </a:endParaRPr>
          </a:p>
        </p:txBody>
      </p:sp>
      <p:sp>
        <p:nvSpPr>
          <p:cNvPr id="2" name="TextBox 1"/>
          <p:cNvSpPr txBox="1"/>
          <p:nvPr/>
        </p:nvSpPr>
        <p:spPr>
          <a:xfrm>
            <a:off x="5809064" y="2362200"/>
            <a:ext cx="762000" cy="230832"/>
          </a:xfrm>
          <a:prstGeom prst="rect">
            <a:avLst/>
          </a:prstGeom>
          <a:noFill/>
          <a:ln>
            <a:solidFill>
              <a:schemeClr val="accent3"/>
            </a:solidFill>
          </a:ln>
        </p:spPr>
        <p:txBody>
          <a:bodyPr wrap="square" rtlCol="0">
            <a:spAutoFit/>
          </a:bodyPr>
          <a:lstStyle/>
          <a:p>
            <a:r>
              <a:rPr lang="en-US" sz="900" dirty="0" smtClean="0">
                <a:solidFill>
                  <a:schemeClr val="accent3"/>
                </a:solidFill>
              </a:rPr>
              <a:t>2.7T, -0.7%</a:t>
            </a:r>
            <a:endParaRPr lang="en-US" sz="900" dirty="0">
              <a:solidFill>
                <a:schemeClr val="accent3"/>
              </a:solidFill>
            </a:endParaRPr>
          </a:p>
        </p:txBody>
      </p:sp>
      <p:sp>
        <p:nvSpPr>
          <p:cNvPr id="13" name="TextBox 12"/>
          <p:cNvSpPr txBox="1"/>
          <p:nvPr/>
        </p:nvSpPr>
        <p:spPr>
          <a:xfrm>
            <a:off x="5831476" y="4572000"/>
            <a:ext cx="759824" cy="230832"/>
          </a:xfrm>
          <a:prstGeom prst="rect">
            <a:avLst/>
          </a:prstGeom>
          <a:noFill/>
          <a:ln>
            <a:solidFill>
              <a:schemeClr val="accent1"/>
            </a:solidFill>
          </a:ln>
        </p:spPr>
        <p:txBody>
          <a:bodyPr wrap="square" rtlCol="0">
            <a:spAutoFit/>
          </a:bodyPr>
          <a:lstStyle/>
          <a:p>
            <a:r>
              <a:rPr lang="en-US" sz="900" dirty="0" smtClean="0">
                <a:solidFill>
                  <a:schemeClr val="accent1"/>
                </a:solidFill>
              </a:rPr>
              <a:t>0.4T, +0.5%</a:t>
            </a:r>
            <a:endParaRPr lang="en-US" sz="900" dirty="0">
              <a:solidFill>
                <a:schemeClr val="accent1"/>
              </a:solidFill>
            </a:endParaRPr>
          </a:p>
        </p:txBody>
      </p:sp>
      <p:sp>
        <p:nvSpPr>
          <p:cNvPr id="6" name="TextBox 1"/>
          <p:cNvSpPr txBox="1"/>
          <p:nvPr/>
        </p:nvSpPr>
        <p:spPr>
          <a:xfrm>
            <a:off x="263611" y="5360079"/>
            <a:ext cx="5181600" cy="6382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t>F= Forecast. Values are </a:t>
            </a:r>
            <a:r>
              <a:rPr lang="en-US" sz="1100" dirty="0" smtClean="0"/>
              <a:t>inflation adjusted </a:t>
            </a:r>
            <a:r>
              <a:rPr lang="en-US" sz="1100" dirty="0"/>
              <a:t>using the chain-type GDP deflator,</a:t>
            </a:r>
            <a:r>
              <a:rPr lang="en-US" sz="1100" baseline="0" dirty="0"/>
              <a:t> </a:t>
            </a:r>
            <a:r>
              <a:rPr lang="en-US" sz="1100" baseline="0" dirty="0" smtClean="0"/>
              <a:t>2020=100</a:t>
            </a:r>
            <a:endParaRPr lang="en-US" sz="1100" dirty="0"/>
          </a:p>
          <a:p>
            <a:r>
              <a:rPr lang="en-US" sz="1100" dirty="0"/>
              <a:t>Source: USDA, Economic Research Service, Farm Income and Wealth</a:t>
            </a:r>
            <a:r>
              <a:rPr lang="en-US" sz="1100" baseline="0" dirty="0"/>
              <a:t> Statistics</a:t>
            </a:r>
          </a:p>
          <a:p>
            <a:r>
              <a:rPr lang="en-US" sz="1100" baseline="0" dirty="0"/>
              <a:t>Data as </a:t>
            </a:r>
            <a:r>
              <a:rPr lang="en-US" sz="1100" baseline="0" dirty="0" smtClean="0"/>
              <a:t>of</a:t>
            </a:r>
            <a:r>
              <a:rPr lang="en-US" sz="1100" dirty="0" smtClean="0"/>
              <a:t> </a:t>
            </a:r>
            <a:r>
              <a:rPr lang="en-US" dirty="0" smtClean="0"/>
              <a:t>February 5</a:t>
            </a:r>
            <a:r>
              <a:rPr lang="en-US" sz="1100" dirty="0" smtClean="0"/>
              <a:t>, 2020</a:t>
            </a:r>
            <a:endParaRPr lang="en-US" sz="1100" dirty="0"/>
          </a:p>
        </p:txBody>
      </p:sp>
    </p:spTree>
    <p:extLst>
      <p:ext uri="{BB962C8B-B14F-4D97-AF65-F5344CB8AC3E}">
        <p14:creationId xmlns:p14="http://schemas.microsoft.com/office/powerpoint/2010/main" val="940686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smtClean="0"/>
              <a:t>…but trends indicate growing financial stress</a:t>
            </a:r>
            <a:endParaRPr lang="en-US" sz="3200" dirty="0"/>
          </a:p>
        </p:txBody>
      </p:sp>
      <p:pic>
        <p:nvPicPr>
          <p:cNvPr id="2" name="Picture 1"/>
          <p:cNvPicPr>
            <a:picLocks noChangeAspect="1"/>
          </p:cNvPicPr>
          <p:nvPr/>
        </p:nvPicPr>
        <p:blipFill>
          <a:blip r:embed="rId3"/>
          <a:stretch>
            <a:fillRect/>
          </a:stretch>
        </p:blipFill>
        <p:spPr>
          <a:xfrm>
            <a:off x="4186473" y="3328391"/>
            <a:ext cx="771054" cy="201218"/>
          </a:xfrm>
          <a:prstGeom prst="rect">
            <a:avLst/>
          </a:prstGeom>
        </p:spPr>
      </p:pic>
      <p:sp>
        <p:nvSpPr>
          <p:cNvPr id="4" name="TextBox 3"/>
          <p:cNvSpPr txBox="1"/>
          <p:nvPr/>
        </p:nvSpPr>
        <p:spPr>
          <a:xfrm>
            <a:off x="6861180" y="1938278"/>
            <a:ext cx="2057400" cy="3139321"/>
          </a:xfrm>
          <a:prstGeom prst="rect">
            <a:avLst/>
          </a:prstGeom>
          <a:noFill/>
        </p:spPr>
        <p:txBody>
          <a:bodyPr wrap="square" rtlCol="0">
            <a:spAutoFit/>
          </a:bodyPr>
          <a:lstStyle/>
          <a:p>
            <a:r>
              <a:rPr lang="en-US" dirty="0" smtClean="0"/>
              <a:t>The sector’s risk of insolvency at highest level since 2003.</a:t>
            </a:r>
          </a:p>
          <a:p>
            <a:endParaRPr lang="en-US" dirty="0"/>
          </a:p>
          <a:p>
            <a:r>
              <a:rPr lang="en-US" dirty="0" smtClean="0"/>
              <a:t>Likelihood of default across the sector remains historically low despite increases since 2013.</a:t>
            </a:r>
            <a:endParaRPr lang="en-US" dirty="0"/>
          </a:p>
        </p:txBody>
      </p:sp>
      <p:sp>
        <p:nvSpPr>
          <p:cNvPr id="5" name="TextBox 4"/>
          <p:cNvSpPr txBox="1"/>
          <p:nvPr/>
        </p:nvSpPr>
        <p:spPr>
          <a:xfrm>
            <a:off x="6232138" y="2939031"/>
            <a:ext cx="608487" cy="307777"/>
          </a:xfrm>
          <a:prstGeom prst="rect">
            <a:avLst/>
          </a:prstGeom>
          <a:noFill/>
          <a:ln w="12700">
            <a:solidFill>
              <a:srgbClr val="C00000"/>
            </a:solidFill>
          </a:ln>
        </p:spPr>
        <p:txBody>
          <a:bodyPr wrap="square" rtlCol="0">
            <a:spAutoFit/>
          </a:bodyPr>
          <a:lstStyle/>
          <a:p>
            <a:r>
              <a:rPr lang="en-US" sz="1400" dirty="0" smtClean="0"/>
              <a:t>15.73</a:t>
            </a:r>
            <a:endParaRPr lang="en-US" sz="1400" dirty="0"/>
          </a:p>
        </p:txBody>
      </p:sp>
      <p:sp>
        <p:nvSpPr>
          <p:cNvPr id="9" name="TextBox 8"/>
          <p:cNvSpPr txBox="1"/>
          <p:nvPr/>
        </p:nvSpPr>
        <p:spPr>
          <a:xfrm>
            <a:off x="6232138" y="3275111"/>
            <a:ext cx="632177" cy="307777"/>
          </a:xfrm>
          <a:prstGeom prst="rect">
            <a:avLst/>
          </a:prstGeom>
          <a:noFill/>
          <a:ln w="12700">
            <a:solidFill>
              <a:srgbClr val="0070C0"/>
            </a:solidFill>
          </a:ln>
        </p:spPr>
        <p:txBody>
          <a:bodyPr wrap="square" rtlCol="0">
            <a:spAutoFit/>
          </a:bodyPr>
          <a:lstStyle/>
          <a:p>
            <a:r>
              <a:rPr lang="en-US" sz="1400" dirty="0" smtClean="0"/>
              <a:t>13.59</a:t>
            </a:r>
            <a:endParaRPr lang="en-US" sz="1400" dirty="0"/>
          </a:p>
        </p:txBody>
      </p:sp>
      <p:graphicFrame>
        <p:nvGraphicFramePr>
          <p:cNvPr id="10" name="Chart 9"/>
          <p:cNvGraphicFramePr>
            <a:graphicFrameLocks/>
          </p:cNvGraphicFramePr>
          <p:nvPr>
            <p:extLst>
              <p:ext uri="{D42A27DB-BD31-4B8C-83A1-F6EECF244321}">
                <p14:modId xmlns:p14="http://schemas.microsoft.com/office/powerpoint/2010/main" val="2601328395"/>
              </p:ext>
            </p:extLst>
          </p:nvPr>
        </p:nvGraphicFramePr>
        <p:xfrm>
          <a:off x="0" y="1143000"/>
          <a:ext cx="6861180" cy="4953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5777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smtClean="0"/>
              <a:t>Bankruptcies trending upwards in recent years</a:t>
            </a:r>
            <a:endParaRPr lang="en-US" sz="3200" dirty="0"/>
          </a:p>
        </p:txBody>
      </p:sp>
      <p:pic>
        <p:nvPicPr>
          <p:cNvPr id="2" name="Picture 1"/>
          <p:cNvPicPr>
            <a:picLocks noChangeAspect="1"/>
          </p:cNvPicPr>
          <p:nvPr/>
        </p:nvPicPr>
        <p:blipFill>
          <a:blip r:embed="rId3"/>
          <a:stretch>
            <a:fillRect/>
          </a:stretch>
        </p:blipFill>
        <p:spPr>
          <a:xfrm>
            <a:off x="4186473" y="3328391"/>
            <a:ext cx="771054" cy="201218"/>
          </a:xfrm>
          <a:prstGeom prst="rect">
            <a:avLst/>
          </a:prstGeom>
        </p:spPr>
      </p:pic>
      <p:sp>
        <p:nvSpPr>
          <p:cNvPr id="4" name="TextBox 3"/>
          <p:cNvSpPr txBox="1"/>
          <p:nvPr/>
        </p:nvSpPr>
        <p:spPr>
          <a:xfrm>
            <a:off x="7002222" y="1997839"/>
            <a:ext cx="2057400" cy="3139321"/>
          </a:xfrm>
          <a:prstGeom prst="rect">
            <a:avLst/>
          </a:prstGeom>
          <a:noFill/>
        </p:spPr>
        <p:txBody>
          <a:bodyPr wrap="square" rtlCol="0">
            <a:spAutoFit/>
          </a:bodyPr>
          <a:lstStyle/>
          <a:p>
            <a:r>
              <a:rPr lang="en-US" dirty="0" smtClean="0"/>
              <a:t>Since 2015, bankruptcy rate has trended upwards as the debt service ratio has leveled since 2017.</a:t>
            </a:r>
          </a:p>
          <a:p>
            <a:endParaRPr lang="en-US" dirty="0"/>
          </a:p>
          <a:p>
            <a:r>
              <a:rPr lang="en-US" dirty="0"/>
              <a:t>Debt service ratio describes the share of production used for debt payments</a:t>
            </a:r>
            <a:r>
              <a:rPr lang="en-US" dirty="0" smtClean="0"/>
              <a:t>.</a:t>
            </a:r>
            <a:endParaRPr lang="en-US" dirty="0"/>
          </a:p>
        </p:txBody>
      </p:sp>
      <p:sp>
        <p:nvSpPr>
          <p:cNvPr id="11" name="TextBox 10"/>
          <p:cNvSpPr txBox="1"/>
          <p:nvPr/>
        </p:nvSpPr>
        <p:spPr>
          <a:xfrm>
            <a:off x="109773" y="5471434"/>
            <a:ext cx="8153400" cy="600164"/>
          </a:xfrm>
          <a:prstGeom prst="rect">
            <a:avLst/>
          </a:prstGeom>
          <a:noFill/>
        </p:spPr>
        <p:txBody>
          <a:bodyPr wrap="square" rtlCol="0">
            <a:spAutoFit/>
          </a:bodyPr>
          <a:lstStyle/>
          <a:p>
            <a:r>
              <a:rPr lang="en-US" sz="1100" dirty="0" smtClean="0"/>
              <a:t>2019 debt service ratio is forecasted.</a:t>
            </a:r>
          </a:p>
          <a:p>
            <a:r>
              <a:rPr lang="en-US" sz="1100" dirty="0" smtClean="0"/>
              <a:t>Sources:  Debt Service Ratio from the USDA, ERS Farm Income and Wealth Statistics; Bankruptcy data from U.S. Courts Statistical Tables</a:t>
            </a:r>
          </a:p>
          <a:p>
            <a:r>
              <a:rPr lang="en-US" sz="1100" dirty="0" smtClean="0"/>
              <a:t>Data as of February 5, 2020</a:t>
            </a:r>
            <a:endParaRPr lang="en-US" sz="1100" dirty="0"/>
          </a:p>
        </p:txBody>
      </p:sp>
      <p:graphicFrame>
        <p:nvGraphicFramePr>
          <p:cNvPr id="7" name="Chart 6"/>
          <p:cNvGraphicFramePr>
            <a:graphicFrameLocks/>
          </p:cNvGraphicFramePr>
          <p:nvPr>
            <p:extLst>
              <p:ext uri="{D42A27DB-BD31-4B8C-83A1-F6EECF244321}">
                <p14:modId xmlns:p14="http://schemas.microsoft.com/office/powerpoint/2010/main" val="3716104994"/>
              </p:ext>
            </p:extLst>
          </p:nvPr>
        </p:nvGraphicFramePr>
        <p:xfrm>
          <a:off x="109773" y="1066800"/>
          <a:ext cx="7357827" cy="4724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73961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4"/>
          <p:cNvSpPr>
            <a:spLocks noGrp="1"/>
          </p:cNvSpPr>
          <p:nvPr>
            <p:ph type="title"/>
          </p:nvPr>
        </p:nvSpPr>
        <p:spPr/>
        <p:txBody>
          <a:bodyPr/>
          <a:lstStyle/>
          <a:p>
            <a:pPr eaLnBrk="1" hangingPunct="1"/>
            <a:r>
              <a:rPr lang="en-US" altLang="en-US" sz="2400" dirty="0"/>
              <a:t>“Farm businesses” include operations with most production, assets, and debt</a:t>
            </a:r>
          </a:p>
        </p:txBody>
      </p:sp>
      <p:sp>
        <p:nvSpPr>
          <p:cNvPr id="35843" name="TextBox 3"/>
          <p:cNvSpPr txBox="1">
            <a:spLocks noChangeArrowheads="1"/>
          </p:cNvSpPr>
          <p:nvPr/>
        </p:nvSpPr>
        <p:spPr bwMode="auto">
          <a:xfrm>
            <a:off x="6858000" y="1143000"/>
            <a:ext cx="22098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altLang="en-US" sz="1400" dirty="0"/>
              <a:t>Farm businesses include </a:t>
            </a:r>
            <a:r>
              <a:rPr lang="en-US" altLang="en-US" sz="1400" b="1" dirty="0"/>
              <a:t>intermediate and commercial farms </a:t>
            </a:r>
            <a:r>
              <a:rPr lang="en-US" altLang="en-US" sz="1400" dirty="0"/>
              <a:t>and are approximately </a:t>
            </a:r>
            <a:r>
              <a:rPr lang="en-US" altLang="en-US" sz="1400" dirty="0" smtClean="0"/>
              <a:t>951,000 </a:t>
            </a:r>
            <a:r>
              <a:rPr lang="en-US" altLang="en-US" sz="1400" dirty="0"/>
              <a:t>farm operations out of roughly 2 million farms in the U.S. </a:t>
            </a:r>
          </a:p>
          <a:p>
            <a:pPr eaLnBrk="1" hangingPunct="1">
              <a:spcBef>
                <a:spcPct val="0"/>
              </a:spcBef>
              <a:buFontTx/>
              <a:buNone/>
            </a:pPr>
            <a:endParaRPr lang="en-US" altLang="en-US" sz="1400" dirty="0" smtClean="0"/>
          </a:p>
          <a:p>
            <a:pPr eaLnBrk="1" hangingPunct="1">
              <a:spcBef>
                <a:spcPct val="0"/>
              </a:spcBef>
              <a:buFontTx/>
              <a:buNone/>
            </a:pPr>
            <a:r>
              <a:rPr lang="en-US" altLang="en-US" sz="1400" dirty="0" smtClean="0"/>
              <a:t>ERS uses ARMS to classify the sector into a typology of farms that are </a:t>
            </a:r>
            <a:r>
              <a:rPr lang="en-US" altLang="en-US" sz="1400" b="1" dirty="0" smtClean="0"/>
              <a:t>residence</a:t>
            </a:r>
            <a:r>
              <a:rPr lang="en-US" altLang="en-US" sz="1400" dirty="0" smtClean="0"/>
              <a:t> (retired or non-farm primary occupation, GCFI less than $350K), </a:t>
            </a:r>
            <a:r>
              <a:rPr lang="en-US" altLang="en-US" sz="1400" b="1" dirty="0" smtClean="0"/>
              <a:t>intermediate</a:t>
            </a:r>
            <a:r>
              <a:rPr lang="en-US" altLang="en-US" sz="1400" dirty="0" smtClean="0"/>
              <a:t> (primary occupation is farming, GCFI  less than $350K), and </a:t>
            </a:r>
            <a:r>
              <a:rPr lang="en-US" altLang="en-US" sz="1400" b="1" dirty="0" smtClean="0"/>
              <a:t>commercial</a:t>
            </a:r>
            <a:r>
              <a:rPr lang="en-US" altLang="en-US" sz="1400" dirty="0" smtClean="0"/>
              <a:t> farms (GCFI of  $350K or more, plus non-family farms)</a:t>
            </a:r>
          </a:p>
          <a:p>
            <a:pPr eaLnBrk="1" hangingPunct="1">
              <a:spcBef>
                <a:spcPct val="0"/>
              </a:spcBef>
              <a:buFontTx/>
              <a:buNone/>
            </a:pPr>
            <a:endParaRPr lang="en-US" altLang="en-US" sz="1400" dirty="0"/>
          </a:p>
          <a:p>
            <a:pPr eaLnBrk="1" hangingPunct="1">
              <a:spcBef>
                <a:spcPct val="0"/>
              </a:spcBef>
              <a:buFontTx/>
              <a:buNone/>
            </a:pPr>
            <a:r>
              <a:rPr lang="en-US" altLang="en-US" sz="1400" dirty="0" smtClean="0"/>
              <a:t>GCFI = gross cash farm income (before expenses)</a:t>
            </a:r>
            <a:endParaRPr lang="en-US" altLang="en-US" sz="1400" dirty="0"/>
          </a:p>
          <a:p>
            <a:pPr eaLnBrk="1" hangingPunct="1">
              <a:spcBef>
                <a:spcPct val="0"/>
              </a:spcBef>
              <a:buFontTx/>
              <a:buNone/>
            </a:pPr>
            <a:endParaRPr lang="en-US" altLang="en-US" sz="1400" dirty="0" smtClean="0"/>
          </a:p>
        </p:txBody>
      </p:sp>
      <p:sp>
        <p:nvSpPr>
          <p:cNvPr id="35844" name="TextBox 1"/>
          <p:cNvSpPr txBox="1">
            <a:spLocks noChangeArrowheads="1"/>
          </p:cNvSpPr>
          <p:nvPr/>
        </p:nvSpPr>
        <p:spPr bwMode="auto">
          <a:xfrm>
            <a:off x="7620" y="5648305"/>
            <a:ext cx="7620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t>Source: USDA, Agricultural Resource Management Survey (ARMS), </a:t>
            </a:r>
            <a:r>
              <a:rPr lang="en-US" altLang="en-US" sz="1800" dirty="0" smtClean="0"/>
              <a:t>2018</a:t>
            </a:r>
            <a:endParaRPr lang="en-US" altLang="en-US" sz="1800" dirty="0"/>
          </a:p>
        </p:txBody>
      </p:sp>
      <p:graphicFrame>
        <p:nvGraphicFramePr>
          <p:cNvPr id="7" name="Chart 6"/>
          <p:cNvGraphicFramePr>
            <a:graphicFrameLocks/>
          </p:cNvGraphicFramePr>
          <p:nvPr>
            <p:extLst>
              <p:ext uri="{D42A27DB-BD31-4B8C-83A1-F6EECF244321}">
                <p14:modId xmlns:p14="http://schemas.microsoft.com/office/powerpoint/2010/main" val="3063235562"/>
              </p:ext>
            </p:extLst>
          </p:nvPr>
        </p:nvGraphicFramePr>
        <p:xfrm>
          <a:off x="228601" y="1143000"/>
          <a:ext cx="6629399" cy="45053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28912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2800" dirty="0"/>
              <a:t>Average net cash income for farm businesses expected to be </a:t>
            </a:r>
            <a:r>
              <a:rPr lang="en-US" sz="2800" dirty="0" smtClean="0"/>
              <a:t>down across </a:t>
            </a:r>
            <a:r>
              <a:rPr lang="en-US" sz="2800" dirty="0"/>
              <a:t>all regions in </a:t>
            </a:r>
            <a:r>
              <a:rPr lang="en-US" sz="2800" dirty="0" smtClean="0"/>
              <a:t>2020</a:t>
            </a:r>
            <a:endParaRPr lang="en-US" sz="2800" dirty="0"/>
          </a:p>
        </p:txBody>
      </p:sp>
      <p:sp>
        <p:nvSpPr>
          <p:cNvPr id="5" name="TextBox 4"/>
          <p:cNvSpPr txBox="1"/>
          <p:nvPr/>
        </p:nvSpPr>
        <p:spPr>
          <a:xfrm>
            <a:off x="228600" y="5334000"/>
            <a:ext cx="8763000" cy="738664"/>
          </a:xfrm>
          <a:prstGeom prst="rect">
            <a:avLst/>
          </a:prstGeom>
          <a:noFill/>
        </p:spPr>
        <p:txBody>
          <a:bodyPr wrap="square" rtlCol="0">
            <a:spAutoFit/>
          </a:bodyPr>
          <a:lstStyle/>
          <a:p>
            <a:r>
              <a:rPr lang="en-US" sz="1050" dirty="0" smtClean="0"/>
              <a:t>Farm </a:t>
            </a:r>
            <a:r>
              <a:rPr lang="en-US" sz="1050" dirty="0"/>
              <a:t>businesses are defined as operations with gross cash farm income of over $350,000 </a:t>
            </a:r>
            <a:r>
              <a:rPr lang="en-US" sz="1050" dirty="0" smtClean="0"/>
              <a:t>or </a:t>
            </a:r>
            <a:r>
              <a:rPr lang="en-US" sz="1050" dirty="0"/>
              <a:t>smaller operations where farming is reported as the operator's primary </a:t>
            </a:r>
            <a:r>
              <a:rPr lang="en-US" sz="1050" dirty="0" smtClean="0"/>
              <a:t>occupation.  The partial budget forecast model is based on the 2018 Agricultural Resource Management Survey (ARMS) using parameters from the sector forecasts. The model is static and does not account for changes in crop rotation, weather, and other location-based production impacts that occurred after the base year. </a:t>
            </a:r>
            <a:r>
              <a:rPr lang="en-US" sz="1050" dirty="0"/>
              <a:t>Data as </a:t>
            </a:r>
            <a:r>
              <a:rPr lang="en-US" sz="1050" dirty="0" smtClean="0"/>
              <a:t>of February 5, 2020. Source: USDA</a:t>
            </a:r>
            <a:r>
              <a:rPr lang="en-US" sz="1050" dirty="0"/>
              <a:t>, Economic Research Service, Farm Income and Wealth </a:t>
            </a:r>
            <a:r>
              <a:rPr lang="en-US" sz="1050" dirty="0" smtClean="0"/>
              <a:t>Statistics.</a:t>
            </a:r>
            <a:endParaRPr lang="en-US" sz="1050" dirty="0"/>
          </a:p>
        </p:txBody>
      </p:sp>
      <p:pic>
        <p:nvPicPr>
          <p:cNvPr id="3" name="Picture 2"/>
          <p:cNvPicPr>
            <a:picLocks noChangeAspect="1"/>
          </p:cNvPicPr>
          <p:nvPr/>
        </p:nvPicPr>
        <p:blipFill>
          <a:blip r:embed="rId3"/>
          <a:stretch>
            <a:fillRect/>
          </a:stretch>
        </p:blipFill>
        <p:spPr>
          <a:xfrm>
            <a:off x="398701" y="1042504"/>
            <a:ext cx="8364299" cy="4291496"/>
          </a:xfrm>
          <a:prstGeom prst="rect">
            <a:avLst/>
          </a:prstGeom>
        </p:spPr>
      </p:pic>
    </p:spTree>
    <p:extLst>
      <p:ext uri="{BB962C8B-B14F-4D97-AF65-F5344CB8AC3E}">
        <p14:creationId xmlns:p14="http://schemas.microsoft.com/office/powerpoint/2010/main" val="10779527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0151" y="727023"/>
            <a:ext cx="8096343" cy="461665"/>
          </a:xfrm>
          <a:prstGeom prst="rect">
            <a:avLst/>
          </a:prstGeom>
        </p:spPr>
        <p:txBody>
          <a:bodyPr wrap="square">
            <a:spAutoFit/>
          </a:bodyPr>
          <a:lstStyle/>
          <a:p>
            <a:pPr algn="ctr">
              <a:defRPr/>
            </a:pPr>
            <a:r>
              <a:rPr lang="en-US" sz="2400" dirty="0" smtClean="0"/>
              <a:t>Visualizations let you dive into the financials of the farm sector</a:t>
            </a:r>
            <a:endParaRPr lang="en-US" sz="2400" dirty="0">
              <a:solidFill>
                <a:schemeClr val="tx2"/>
              </a:solidFill>
            </a:endParaRPr>
          </a:p>
        </p:txBody>
      </p:sp>
      <p:sp>
        <p:nvSpPr>
          <p:cNvPr id="7" name="Rectangle 6"/>
          <p:cNvSpPr/>
          <p:nvPr/>
        </p:nvSpPr>
        <p:spPr>
          <a:xfrm>
            <a:off x="23949" y="15913"/>
            <a:ext cx="9144000" cy="461665"/>
          </a:xfrm>
          <a:prstGeom prst="rect">
            <a:avLst/>
          </a:prstGeom>
        </p:spPr>
        <p:txBody>
          <a:bodyPr wrap="square">
            <a:spAutoFit/>
          </a:bodyPr>
          <a:lstStyle/>
          <a:p>
            <a:pPr algn="ctr">
              <a:defRPr/>
            </a:pPr>
            <a:r>
              <a:rPr lang="en-US" sz="2400" b="1" dirty="0" smtClean="0"/>
              <a:t>Many Ways to Explore the Data</a:t>
            </a:r>
            <a:endParaRPr lang="en-US" sz="2400" b="1" dirty="0"/>
          </a:p>
        </p:txBody>
      </p:sp>
      <p:pic>
        <p:nvPicPr>
          <p:cNvPr id="6" name="Picture 5"/>
          <p:cNvPicPr>
            <a:picLocks noChangeAspect="1"/>
          </p:cNvPicPr>
          <p:nvPr/>
        </p:nvPicPr>
        <p:blipFill>
          <a:blip r:embed="rId3"/>
          <a:stretch>
            <a:fillRect/>
          </a:stretch>
        </p:blipFill>
        <p:spPr>
          <a:xfrm>
            <a:off x="4566443" y="4720568"/>
            <a:ext cx="3371850" cy="1511929"/>
          </a:xfrm>
          <a:prstGeom prst="rect">
            <a:avLst/>
          </a:prstGeom>
        </p:spPr>
      </p:pic>
      <p:sp>
        <p:nvSpPr>
          <p:cNvPr id="14" name="Rectangle 13"/>
          <p:cNvSpPr/>
          <p:nvPr/>
        </p:nvSpPr>
        <p:spPr>
          <a:xfrm>
            <a:off x="312630" y="4057416"/>
            <a:ext cx="4119270" cy="461665"/>
          </a:xfrm>
          <a:prstGeom prst="rect">
            <a:avLst/>
          </a:prstGeom>
        </p:spPr>
        <p:txBody>
          <a:bodyPr wrap="square">
            <a:spAutoFit/>
          </a:bodyPr>
          <a:lstStyle/>
          <a:p>
            <a:pPr algn="ctr">
              <a:defRPr/>
            </a:pPr>
            <a:r>
              <a:rPr lang="en-US" sz="2400" dirty="0" smtClean="0"/>
              <a:t>Tailored financial reports</a:t>
            </a:r>
            <a:endParaRPr lang="en-US" sz="2400" dirty="0">
              <a:solidFill>
                <a:schemeClr val="tx2"/>
              </a:solidFill>
            </a:endParaRPr>
          </a:p>
        </p:txBody>
      </p:sp>
      <p:sp>
        <p:nvSpPr>
          <p:cNvPr id="15" name="Rectangle 14"/>
          <p:cNvSpPr/>
          <p:nvPr/>
        </p:nvSpPr>
        <p:spPr>
          <a:xfrm>
            <a:off x="4566442" y="3912431"/>
            <a:ext cx="3371851" cy="830997"/>
          </a:xfrm>
          <a:prstGeom prst="rect">
            <a:avLst/>
          </a:prstGeom>
        </p:spPr>
        <p:txBody>
          <a:bodyPr wrap="square">
            <a:spAutoFit/>
          </a:bodyPr>
          <a:lstStyle/>
          <a:p>
            <a:pPr algn="ctr">
              <a:defRPr/>
            </a:pPr>
            <a:r>
              <a:rPr lang="en-US" sz="2400" dirty="0" smtClean="0"/>
              <a:t>Current and archived comprehensive datasets</a:t>
            </a:r>
            <a:endParaRPr lang="en-US" sz="2400" dirty="0">
              <a:solidFill>
                <a:schemeClr val="tx2"/>
              </a:solidFill>
            </a:endParaRPr>
          </a:p>
        </p:txBody>
      </p:sp>
      <p:sp>
        <p:nvSpPr>
          <p:cNvPr id="3" name="TextBox 2"/>
          <p:cNvSpPr txBox="1"/>
          <p:nvPr/>
        </p:nvSpPr>
        <p:spPr>
          <a:xfrm>
            <a:off x="1328351" y="485703"/>
            <a:ext cx="7815649" cy="338554"/>
          </a:xfrm>
          <a:prstGeom prst="rect">
            <a:avLst/>
          </a:prstGeom>
          <a:noFill/>
        </p:spPr>
        <p:txBody>
          <a:bodyPr wrap="square" rtlCol="0">
            <a:spAutoFit/>
          </a:bodyPr>
          <a:lstStyle/>
          <a:p>
            <a:r>
              <a:rPr lang="en-US" sz="1600" dirty="0">
                <a:solidFill>
                  <a:schemeClr val="accent1">
                    <a:lumMod val="75000"/>
                  </a:schemeClr>
                </a:solidFill>
              </a:rPr>
              <a:t>https://www.ers.usda.gov/data-products/farm-income-and-wealth-statistics/</a:t>
            </a:r>
          </a:p>
        </p:txBody>
      </p:sp>
      <p:pic>
        <p:nvPicPr>
          <p:cNvPr id="8" name="Picture 7"/>
          <p:cNvPicPr>
            <a:picLocks noChangeAspect="1"/>
          </p:cNvPicPr>
          <p:nvPr/>
        </p:nvPicPr>
        <p:blipFill>
          <a:blip r:embed="rId4"/>
          <a:stretch>
            <a:fillRect/>
          </a:stretch>
        </p:blipFill>
        <p:spPr>
          <a:xfrm>
            <a:off x="399116" y="1175968"/>
            <a:ext cx="2439835" cy="2825760"/>
          </a:xfrm>
          <a:prstGeom prst="rect">
            <a:avLst/>
          </a:prstGeom>
        </p:spPr>
      </p:pic>
      <p:pic>
        <p:nvPicPr>
          <p:cNvPr id="10" name="Picture 9"/>
          <p:cNvPicPr>
            <a:picLocks noChangeAspect="1"/>
          </p:cNvPicPr>
          <p:nvPr/>
        </p:nvPicPr>
        <p:blipFill>
          <a:blip r:embed="rId5"/>
          <a:stretch>
            <a:fillRect/>
          </a:stretch>
        </p:blipFill>
        <p:spPr>
          <a:xfrm>
            <a:off x="6025920" y="1188688"/>
            <a:ext cx="2695116" cy="2813040"/>
          </a:xfrm>
          <a:prstGeom prst="rect">
            <a:avLst/>
          </a:prstGeom>
        </p:spPr>
      </p:pic>
      <p:pic>
        <p:nvPicPr>
          <p:cNvPr id="12" name="Picture 11"/>
          <p:cNvPicPr>
            <a:picLocks noChangeAspect="1"/>
          </p:cNvPicPr>
          <p:nvPr/>
        </p:nvPicPr>
        <p:blipFill>
          <a:blip r:embed="rId6"/>
          <a:stretch>
            <a:fillRect/>
          </a:stretch>
        </p:blipFill>
        <p:spPr>
          <a:xfrm>
            <a:off x="3065694" y="1186524"/>
            <a:ext cx="2825684" cy="2815204"/>
          </a:xfrm>
          <a:prstGeom prst="rect">
            <a:avLst/>
          </a:prstGeom>
        </p:spPr>
      </p:pic>
      <p:pic>
        <p:nvPicPr>
          <p:cNvPr id="16" name="Picture 15"/>
          <p:cNvPicPr>
            <a:picLocks noChangeAspect="1"/>
          </p:cNvPicPr>
          <p:nvPr/>
        </p:nvPicPr>
        <p:blipFill>
          <a:blip r:embed="rId7"/>
          <a:stretch>
            <a:fillRect/>
          </a:stretch>
        </p:blipFill>
        <p:spPr>
          <a:xfrm>
            <a:off x="685800" y="4463817"/>
            <a:ext cx="3555099" cy="1516574"/>
          </a:xfrm>
          <a:prstGeom prst="rect">
            <a:avLst/>
          </a:prstGeom>
        </p:spPr>
      </p:pic>
    </p:spTree>
    <p:extLst>
      <p:ext uri="{BB962C8B-B14F-4D97-AF65-F5344CB8AC3E}">
        <p14:creationId xmlns:p14="http://schemas.microsoft.com/office/powerpoint/2010/main" val="15263489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9144" y="1536355"/>
            <a:ext cx="1825711" cy="399410"/>
          </a:xfrm>
        </p:spPr>
        <p:txBody>
          <a:bodyPr>
            <a:noAutofit/>
          </a:bodyPr>
          <a:lstStyle/>
          <a:p>
            <a:r>
              <a:rPr lang="en-US" sz="2700" b="1" dirty="0"/>
              <a:t>Questions?</a:t>
            </a:r>
          </a:p>
        </p:txBody>
      </p:sp>
      <p:sp>
        <p:nvSpPr>
          <p:cNvPr id="6" name="TextBox 5"/>
          <p:cNvSpPr txBox="1"/>
          <p:nvPr/>
        </p:nvSpPr>
        <p:spPr>
          <a:xfrm>
            <a:off x="762000" y="2319252"/>
            <a:ext cx="7551008" cy="646331"/>
          </a:xfrm>
          <a:prstGeom prst="rect">
            <a:avLst/>
          </a:prstGeom>
          <a:noFill/>
        </p:spPr>
        <p:txBody>
          <a:bodyPr wrap="square" rtlCol="0" anchor="ctr">
            <a:spAutoFit/>
          </a:bodyPr>
          <a:lstStyle/>
          <a:p>
            <a:pPr algn="ctr"/>
            <a:r>
              <a:rPr lang="en-US" b="1" dirty="0"/>
              <a:t>Farm Sector Income and Finances:</a:t>
            </a:r>
          </a:p>
          <a:p>
            <a:pPr algn="ctr"/>
            <a:r>
              <a:rPr lang="en-US" u="sng" dirty="0">
                <a:solidFill>
                  <a:srgbClr val="0000FF"/>
                </a:solidFill>
              </a:rPr>
              <a:t>https://www.ers.usda.gov/topics/farm-economy/farm-sector-income-finances/</a:t>
            </a:r>
          </a:p>
        </p:txBody>
      </p:sp>
      <p:sp>
        <p:nvSpPr>
          <p:cNvPr id="8" name="TextBox 7"/>
          <p:cNvSpPr txBox="1"/>
          <p:nvPr/>
        </p:nvSpPr>
        <p:spPr>
          <a:xfrm>
            <a:off x="2734960" y="3333147"/>
            <a:ext cx="3650393" cy="646331"/>
          </a:xfrm>
          <a:prstGeom prst="rect">
            <a:avLst/>
          </a:prstGeom>
          <a:noFill/>
        </p:spPr>
        <p:txBody>
          <a:bodyPr wrap="square" rtlCol="0" anchor="ctr">
            <a:spAutoFit/>
          </a:bodyPr>
          <a:lstStyle/>
          <a:p>
            <a:pPr algn="ctr"/>
            <a:r>
              <a:rPr lang="en-US" b="1" dirty="0"/>
              <a:t>Contact Information:  </a:t>
            </a:r>
          </a:p>
          <a:p>
            <a:pPr algn="ctr"/>
            <a:r>
              <a:rPr lang="en-US" dirty="0">
                <a:hlinkClick r:id="rId2"/>
              </a:rPr>
              <a:t>farmincometeam@ers.usda.gov</a:t>
            </a:r>
            <a:r>
              <a:rPr lang="en-US" dirty="0"/>
              <a:t>  </a:t>
            </a:r>
          </a:p>
        </p:txBody>
      </p:sp>
    </p:spTree>
    <p:extLst>
      <p:ext uri="{BB962C8B-B14F-4D97-AF65-F5344CB8AC3E}">
        <p14:creationId xmlns:p14="http://schemas.microsoft.com/office/powerpoint/2010/main" val="2703940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Farm Sector Overview</a:t>
            </a:r>
            <a:endParaRPr lang="en-US" dirty="0"/>
          </a:p>
        </p:txBody>
      </p:sp>
      <p:sp>
        <p:nvSpPr>
          <p:cNvPr id="4" name="TextBox 3"/>
          <p:cNvSpPr txBox="1"/>
          <p:nvPr/>
        </p:nvSpPr>
        <p:spPr>
          <a:xfrm>
            <a:off x="178945" y="2338680"/>
            <a:ext cx="2524897" cy="1508105"/>
          </a:xfrm>
          <a:prstGeom prst="rect">
            <a:avLst/>
          </a:prstGeom>
          <a:noFill/>
        </p:spPr>
        <p:txBody>
          <a:bodyPr wrap="square" rtlCol="0">
            <a:spAutoFit/>
          </a:bodyPr>
          <a:lstStyle/>
          <a:p>
            <a:pPr algn="ctr" eaLnBrk="1" fontAlgn="auto" hangingPunct="1">
              <a:spcBef>
                <a:spcPts val="0"/>
              </a:spcBef>
              <a:spcAft>
                <a:spcPts val="0"/>
              </a:spcAft>
            </a:pPr>
            <a:r>
              <a:rPr lang="en-US" dirty="0" smtClean="0">
                <a:solidFill>
                  <a:prstClr val="black"/>
                </a:solidFill>
                <a:latin typeface="Calibri"/>
              </a:rPr>
              <a:t> </a:t>
            </a:r>
            <a:r>
              <a:rPr lang="en-US" sz="7200" dirty="0" smtClean="0">
                <a:solidFill>
                  <a:srgbClr val="00B0F0"/>
                </a:solidFill>
                <a:latin typeface="Calibri"/>
              </a:rPr>
              <a:t>2</a:t>
            </a:r>
          </a:p>
          <a:p>
            <a:pPr algn="ctr" eaLnBrk="1" fontAlgn="auto" hangingPunct="1">
              <a:spcBef>
                <a:spcPts val="0"/>
              </a:spcBef>
              <a:spcAft>
                <a:spcPts val="0"/>
              </a:spcAft>
            </a:pPr>
            <a:r>
              <a:rPr lang="en-US" dirty="0" smtClean="0">
                <a:solidFill>
                  <a:prstClr val="black"/>
                </a:solidFill>
                <a:latin typeface="Calibri"/>
              </a:rPr>
              <a:t>million</a:t>
            </a:r>
            <a:r>
              <a:rPr lang="en-US" b="1" dirty="0" smtClean="0">
                <a:solidFill>
                  <a:srgbClr val="00B0F0"/>
                </a:solidFill>
                <a:latin typeface="Calibri"/>
              </a:rPr>
              <a:t> </a:t>
            </a:r>
            <a:r>
              <a:rPr lang="en-US" dirty="0" smtClean="0">
                <a:solidFill>
                  <a:prstClr val="black"/>
                </a:solidFill>
                <a:latin typeface="Calibri"/>
              </a:rPr>
              <a:t>farms</a:t>
            </a:r>
            <a:endParaRPr lang="en-US" sz="400" dirty="0">
              <a:solidFill>
                <a:prstClr val="black"/>
              </a:solidFill>
              <a:latin typeface="Calibri"/>
            </a:endParaRPr>
          </a:p>
        </p:txBody>
      </p:sp>
      <p:sp>
        <p:nvSpPr>
          <p:cNvPr id="27" name="TextBox 26"/>
          <p:cNvSpPr txBox="1"/>
          <p:nvPr/>
        </p:nvSpPr>
        <p:spPr>
          <a:xfrm>
            <a:off x="6095999" y="2369457"/>
            <a:ext cx="2750407" cy="1754326"/>
          </a:xfrm>
          <a:prstGeom prst="rect">
            <a:avLst/>
          </a:prstGeom>
          <a:noFill/>
        </p:spPr>
        <p:txBody>
          <a:bodyPr wrap="square" rtlCol="0">
            <a:spAutoFit/>
          </a:bodyPr>
          <a:lstStyle/>
          <a:p>
            <a:pPr algn="ctr" eaLnBrk="1" fontAlgn="auto" hangingPunct="1">
              <a:spcBef>
                <a:spcPts val="0"/>
              </a:spcBef>
              <a:spcAft>
                <a:spcPts val="0"/>
              </a:spcAft>
            </a:pPr>
            <a:r>
              <a:rPr lang="en-US" sz="7200" dirty="0" smtClean="0">
                <a:solidFill>
                  <a:srgbClr val="00B0F0"/>
                </a:solidFill>
                <a:latin typeface="Calibri"/>
              </a:rPr>
              <a:t>6</a:t>
            </a:r>
            <a:r>
              <a:rPr lang="en-US" sz="3600" dirty="0" smtClean="0">
                <a:solidFill>
                  <a:srgbClr val="00B0F0"/>
                </a:solidFill>
                <a:latin typeface="Calibri"/>
              </a:rPr>
              <a:t>+</a:t>
            </a:r>
            <a:endParaRPr lang="en-US" sz="7200" dirty="0" smtClean="0">
              <a:solidFill>
                <a:srgbClr val="00B0F0"/>
              </a:solidFill>
              <a:latin typeface="Calibri"/>
            </a:endParaRPr>
          </a:p>
          <a:p>
            <a:pPr algn="ctr" eaLnBrk="1" fontAlgn="auto" hangingPunct="1">
              <a:spcBef>
                <a:spcPts val="0"/>
              </a:spcBef>
              <a:spcAft>
                <a:spcPts val="0"/>
              </a:spcAft>
            </a:pPr>
            <a:r>
              <a:rPr lang="en-US" dirty="0" smtClean="0">
                <a:solidFill>
                  <a:prstClr val="black"/>
                </a:solidFill>
                <a:latin typeface="Calibri"/>
              </a:rPr>
              <a:t>million people living in farm households </a:t>
            </a:r>
            <a:endParaRPr lang="en-US" dirty="0">
              <a:solidFill>
                <a:prstClr val="black"/>
              </a:solidFill>
              <a:latin typeface="Calibri"/>
            </a:endParaRPr>
          </a:p>
        </p:txBody>
      </p:sp>
      <p:cxnSp>
        <p:nvCxnSpPr>
          <p:cNvPr id="9" name="Straight Connector 8"/>
          <p:cNvCxnSpPr/>
          <p:nvPr/>
        </p:nvCxnSpPr>
        <p:spPr>
          <a:xfrm>
            <a:off x="2753497" y="1676400"/>
            <a:ext cx="0" cy="3124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867400" y="1676400"/>
            <a:ext cx="0" cy="3124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755555" y="5795900"/>
            <a:ext cx="6390504" cy="307777"/>
          </a:xfrm>
          <a:prstGeom prst="rect">
            <a:avLst/>
          </a:prstGeom>
          <a:noFill/>
        </p:spPr>
        <p:txBody>
          <a:bodyPr wrap="square" rtlCol="0">
            <a:spAutoFit/>
          </a:bodyPr>
          <a:lstStyle/>
          <a:p>
            <a:pPr eaLnBrk="1" fontAlgn="auto" hangingPunct="1">
              <a:spcBef>
                <a:spcPts val="0"/>
              </a:spcBef>
              <a:spcAft>
                <a:spcPts val="0"/>
              </a:spcAft>
            </a:pPr>
            <a:r>
              <a:rPr lang="en-US" sz="1400" dirty="0" smtClean="0">
                <a:solidFill>
                  <a:prstClr val="black"/>
                </a:solidFill>
                <a:latin typeface="Calibri"/>
              </a:rPr>
              <a:t>Source: Farm Income and Wealth </a:t>
            </a:r>
            <a:r>
              <a:rPr lang="en-US" sz="1400" dirty="0">
                <a:solidFill>
                  <a:prstClr val="black"/>
                </a:solidFill>
                <a:latin typeface="Calibri"/>
              </a:rPr>
              <a:t>S</a:t>
            </a:r>
            <a:r>
              <a:rPr lang="en-US" sz="1400" dirty="0" smtClean="0">
                <a:solidFill>
                  <a:prstClr val="black"/>
                </a:solidFill>
                <a:latin typeface="Calibri"/>
              </a:rPr>
              <a:t>tatistics </a:t>
            </a:r>
            <a:r>
              <a:rPr lang="en-US" sz="1400" dirty="0">
                <a:solidFill>
                  <a:prstClr val="black"/>
                </a:solidFill>
                <a:latin typeface="Calibri"/>
              </a:rPr>
              <a:t>D</a:t>
            </a:r>
            <a:r>
              <a:rPr lang="en-US" sz="1400" dirty="0" smtClean="0">
                <a:solidFill>
                  <a:prstClr val="black"/>
                </a:solidFill>
                <a:latin typeface="Calibri"/>
              </a:rPr>
              <a:t>ata </a:t>
            </a:r>
            <a:r>
              <a:rPr lang="en-US" sz="1400" dirty="0">
                <a:solidFill>
                  <a:prstClr val="black"/>
                </a:solidFill>
                <a:latin typeface="Calibri"/>
              </a:rPr>
              <a:t>P</a:t>
            </a:r>
            <a:r>
              <a:rPr lang="en-US" sz="1400" dirty="0" smtClean="0">
                <a:solidFill>
                  <a:prstClr val="black"/>
                </a:solidFill>
                <a:latin typeface="Calibri"/>
              </a:rPr>
              <a:t>roduct &amp; Census of Agriculture</a:t>
            </a:r>
            <a:endParaRPr lang="en-US" sz="1400" dirty="0">
              <a:solidFill>
                <a:prstClr val="black"/>
              </a:solidFill>
              <a:latin typeface="Calibri"/>
            </a:endParaRPr>
          </a:p>
        </p:txBody>
      </p:sp>
      <p:sp>
        <p:nvSpPr>
          <p:cNvPr id="10" name="TextBox 9"/>
          <p:cNvSpPr txBox="1"/>
          <p:nvPr/>
        </p:nvSpPr>
        <p:spPr>
          <a:xfrm>
            <a:off x="2891990" y="2369457"/>
            <a:ext cx="2876100" cy="1477328"/>
          </a:xfrm>
          <a:prstGeom prst="rect">
            <a:avLst/>
          </a:prstGeom>
          <a:noFill/>
        </p:spPr>
        <p:txBody>
          <a:bodyPr wrap="square" rtlCol="0">
            <a:spAutoFit/>
          </a:bodyPr>
          <a:lstStyle/>
          <a:p>
            <a:pPr algn="ctr" eaLnBrk="1" fontAlgn="auto" hangingPunct="1">
              <a:spcBef>
                <a:spcPts val="0"/>
              </a:spcBef>
              <a:spcAft>
                <a:spcPts val="0"/>
              </a:spcAft>
            </a:pPr>
            <a:r>
              <a:rPr lang="en-US" dirty="0" smtClean="0">
                <a:solidFill>
                  <a:prstClr val="black"/>
                </a:solidFill>
                <a:latin typeface="Calibri"/>
              </a:rPr>
              <a:t> </a:t>
            </a:r>
            <a:r>
              <a:rPr lang="en-US" sz="7200" dirty="0" smtClean="0">
                <a:solidFill>
                  <a:srgbClr val="00B0F0"/>
                </a:solidFill>
                <a:latin typeface="Calibri"/>
              </a:rPr>
              <a:t>951</a:t>
            </a:r>
            <a:r>
              <a:rPr lang="en-US" sz="3600" dirty="0" smtClean="0">
                <a:solidFill>
                  <a:srgbClr val="00B0F0"/>
                </a:solidFill>
                <a:latin typeface="Calibri"/>
              </a:rPr>
              <a:t>+</a:t>
            </a:r>
            <a:endParaRPr lang="en-US" sz="7200" dirty="0" smtClean="0">
              <a:solidFill>
                <a:srgbClr val="00B0F0"/>
              </a:solidFill>
              <a:latin typeface="Calibri"/>
            </a:endParaRPr>
          </a:p>
          <a:p>
            <a:pPr algn="ctr" eaLnBrk="1" fontAlgn="auto" hangingPunct="1">
              <a:spcBef>
                <a:spcPts val="0"/>
              </a:spcBef>
              <a:spcAft>
                <a:spcPts val="0"/>
              </a:spcAft>
            </a:pPr>
            <a:r>
              <a:rPr lang="en-US" dirty="0" smtClean="0">
                <a:solidFill>
                  <a:prstClr val="black"/>
                </a:solidFill>
                <a:latin typeface="Calibri"/>
              </a:rPr>
              <a:t>thousand farm businesses</a:t>
            </a:r>
            <a:endParaRPr lang="en-US" sz="400" dirty="0">
              <a:solidFill>
                <a:prstClr val="black"/>
              </a:solidFill>
              <a:latin typeface="Calibri"/>
            </a:endParaRPr>
          </a:p>
        </p:txBody>
      </p:sp>
    </p:spTree>
    <p:extLst>
      <p:ext uri="{BB962C8B-B14F-4D97-AF65-F5344CB8AC3E}">
        <p14:creationId xmlns:p14="http://schemas.microsoft.com/office/powerpoint/2010/main" val="3955525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457200" y="-3901"/>
            <a:ext cx="8229600" cy="588962"/>
          </a:xfrm>
        </p:spPr>
        <p:txBody>
          <a:bodyPr/>
          <a:lstStyle/>
          <a:p>
            <a:pPr eaLnBrk="1" hangingPunct="1"/>
            <a:r>
              <a:rPr lang="en-US" altLang="en-US" sz="2800" dirty="0" smtClean="0"/>
              <a:t>Summary</a:t>
            </a:r>
            <a:r>
              <a:rPr lang="en-US" altLang="en-US" sz="2800" dirty="0" smtClean="0">
                <a:solidFill>
                  <a:srgbClr val="FF0000"/>
                </a:solidFill>
              </a:rPr>
              <a:t>*</a:t>
            </a:r>
            <a:endParaRPr lang="en-US" altLang="en-US" sz="2800" dirty="0">
              <a:solidFill>
                <a:srgbClr val="FF0000"/>
              </a:solidFill>
            </a:endParaRPr>
          </a:p>
        </p:txBody>
      </p:sp>
      <p:sp>
        <p:nvSpPr>
          <p:cNvPr id="6" name="Content Placeholder 4"/>
          <p:cNvSpPr>
            <a:spLocks noGrp="1"/>
          </p:cNvSpPr>
          <p:nvPr>
            <p:ph idx="1"/>
          </p:nvPr>
        </p:nvSpPr>
        <p:spPr>
          <a:xfrm>
            <a:off x="228600" y="838200"/>
            <a:ext cx="8686800" cy="4953000"/>
          </a:xfrm>
        </p:spPr>
        <p:txBody>
          <a:bodyPr rtlCol="0">
            <a:noAutofit/>
          </a:bodyPr>
          <a:lstStyle/>
          <a:p>
            <a:pPr>
              <a:buFont typeface="+mj-lt"/>
              <a:buAutoNum type="arabicPeriod"/>
              <a:defRPr/>
            </a:pPr>
            <a:r>
              <a:rPr lang="en-US" sz="1800" dirty="0" smtClean="0"/>
              <a:t>Net </a:t>
            </a:r>
            <a:r>
              <a:rPr lang="en-US" sz="1800" dirty="0"/>
              <a:t>cash farm income for </a:t>
            </a:r>
            <a:r>
              <a:rPr lang="en-US" sz="1800" dirty="0" smtClean="0"/>
              <a:t>2020 </a:t>
            </a:r>
            <a:r>
              <a:rPr lang="en-US" sz="1800" dirty="0"/>
              <a:t>is forecast at </a:t>
            </a:r>
            <a:r>
              <a:rPr lang="en-US" sz="1800" dirty="0" smtClean="0"/>
              <a:t>$109.6 billion (down 9.0 </a:t>
            </a:r>
            <a:r>
              <a:rPr lang="en-US" sz="1800" dirty="0"/>
              <a:t>percent relative to </a:t>
            </a:r>
            <a:r>
              <a:rPr lang="en-US" sz="1800" dirty="0" smtClean="0"/>
              <a:t>2019, in nominal dollars). </a:t>
            </a:r>
            <a:r>
              <a:rPr lang="en-US" sz="1800" dirty="0"/>
              <a:t>Net farm </a:t>
            </a:r>
            <a:r>
              <a:rPr lang="en-US" sz="1800" dirty="0" smtClean="0"/>
              <a:t>income is </a:t>
            </a:r>
            <a:r>
              <a:rPr lang="en-US" sz="1800" dirty="0"/>
              <a:t>forecast at </a:t>
            </a:r>
            <a:r>
              <a:rPr lang="en-US" sz="1800" dirty="0" smtClean="0"/>
              <a:t>$96.7 </a:t>
            </a:r>
            <a:r>
              <a:rPr lang="en-US" sz="1800" dirty="0"/>
              <a:t>billion </a:t>
            </a:r>
            <a:r>
              <a:rPr lang="en-US" sz="1800" dirty="0" smtClean="0"/>
              <a:t>(up 3.3 percent</a:t>
            </a:r>
            <a:r>
              <a:rPr lang="en-US" sz="1800" dirty="0"/>
              <a:t>). </a:t>
            </a:r>
            <a:endParaRPr lang="en-US" sz="1800" dirty="0" smtClean="0"/>
          </a:p>
          <a:p>
            <a:pPr>
              <a:buFont typeface="+mj-lt"/>
              <a:buAutoNum type="arabicPeriod"/>
              <a:defRPr/>
            </a:pPr>
            <a:endParaRPr lang="en-US" sz="1050" dirty="0"/>
          </a:p>
          <a:p>
            <a:pPr>
              <a:buFont typeface="+mj-lt"/>
              <a:buAutoNum type="arabicPeriod"/>
              <a:defRPr/>
            </a:pPr>
            <a:r>
              <a:rPr lang="en-US" sz="1800" dirty="0" smtClean="0"/>
              <a:t>Cash receipts</a:t>
            </a:r>
            <a:r>
              <a:rPr lang="en-US" sz="1800" dirty="0"/>
              <a:t> </a:t>
            </a:r>
            <a:r>
              <a:rPr lang="en-US" sz="1800" dirty="0" smtClean="0"/>
              <a:t>from commodity sales are expected to increase $10.1 billion (2.7 percent) in 2020. </a:t>
            </a:r>
          </a:p>
          <a:p>
            <a:pPr>
              <a:buFont typeface="+mj-lt"/>
              <a:buAutoNum type="arabicPeriod"/>
              <a:defRPr/>
            </a:pPr>
            <a:endParaRPr lang="en-US" sz="1000" dirty="0"/>
          </a:p>
          <a:p>
            <a:pPr>
              <a:buFont typeface="+mj-lt"/>
              <a:buAutoNum type="arabicPeriod"/>
              <a:defRPr/>
            </a:pPr>
            <a:r>
              <a:rPr lang="en-US" sz="1800" dirty="0" smtClean="0"/>
              <a:t>Direct </a:t>
            </a:r>
            <a:r>
              <a:rPr lang="en-US" sz="1800" dirty="0"/>
              <a:t>government payments are forecast to </a:t>
            </a:r>
            <a:r>
              <a:rPr lang="en-US" sz="1800" dirty="0" smtClean="0"/>
              <a:t>decrease $8.7 </a:t>
            </a:r>
            <a:r>
              <a:rPr lang="en-US" sz="1800" dirty="0"/>
              <a:t>billion </a:t>
            </a:r>
            <a:r>
              <a:rPr lang="en-US" sz="1800" dirty="0" smtClean="0"/>
              <a:t>(36.7 </a:t>
            </a:r>
            <a:r>
              <a:rPr lang="en-US" sz="1800" dirty="0"/>
              <a:t>percent</a:t>
            </a:r>
            <a:r>
              <a:rPr lang="en-US" sz="1800" dirty="0" smtClean="0"/>
              <a:t>) and federal commodity insurance indemnities to decrease $1.7 billion (16.6 percent).</a:t>
            </a:r>
          </a:p>
          <a:p>
            <a:pPr>
              <a:buFont typeface="+mj-lt"/>
              <a:buAutoNum type="arabicPeriod"/>
              <a:defRPr/>
            </a:pPr>
            <a:endParaRPr lang="en-US" sz="1000" dirty="0"/>
          </a:p>
          <a:p>
            <a:pPr>
              <a:buFont typeface="+mj-lt"/>
              <a:buAutoNum type="arabicPeriod"/>
              <a:defRPr/>
            </a:pPr>
            <a:r>
              <a:rPr lang="en-US" sz="1800" dirty="0" smtClean="0"/>
              <a:t>Total production expenses are forecast to increase $10.4 billion (3.0 percent).</a:t>
            </a:r>
          </a:p>
          <a:p>
            <a:pPr>
              <a:buFont typeface="+mj-lt"/>
              <a:buAutoNum type="arabicPeriod"/>
              <a:defRPr/>
            </a:pPr>
            <a:endParaRPr lang="en-US" sz="1000" dirty="0"/>
          </a:p>
          <a:p>
            <a:pPr>
              <a:buFont typeface="+mj-lt"/>
              <a:buAutoNum type="arabicPeriod"/>
              <a:defRPr/>
            </a:pPr>
            <a:r>
              <a:rPr lang="en-US" sz="1800" dirty="0" smtClean="0"/>
              <a:t>Farm </a:t>
            </a:r>
            <a:r>
              <a:rPr lang="en-US" sz="1800" dirty="0"/>
              <a:t>sector assets and debt are both forecast to </a:t>
            </a:r>
            <a:r>
              <a:rPr lang="en-US" sz="1800" dirty="0" smtClean="0"/>
              <a:t>increase (1.3 and 2.3 percent respectively), </a:t>
            </a:r>
            <a:r>
              <a:rPr lang="en-US" sz="1800" dirty="0"/>
              <a:t>with overall equity rising by </a:t>
            </a:r>
            <a:r>
              <a:rPr lang="en-US" sz="1800" dirty="0" smtClean="0"/>
              <a:t>1.1 percent.</a:t>
            </a:r>
          </a:p>
          <a:p>
            <a:pPr>
              <a:buFont typeface="+mj-lt"/>
              <a:buAutoNum type="arabicPeriod"/>
              <a:defRPr/>
            </a:pPr>
            <a:endParaRPr lang="en-US" sz="1000" dirty="0" smtClean="0"/>
          </a:p>
          <a:p>
            <a:pPr>
              <a:buFont typeface="+mj-lt"/>
              <a:buAutoNum type="arabicPeriod"/>
              <a:defRPr/>
            </a:pPr>
            <a:r>
              <a:rPr lang="en-US" sz="1800" dirty="0" smtClean="0"/>
              <a:t>Average net cash farm income for farm businesses is forecast to decrease 8.1 percent to $85,200 in 2020.</a:t>
            </a:r>
          </a:p>
          <a:p>
            <a:pPr>
              <a:buFont typeface="+mj-lt"/>
              <a:buAutoNum type="arabicPeriod"/>
              <a:defRPr/>
            </a:pPr>
            <a:endParaRPr lang="en-US" sz="1000" dirty="0"/>
          </a:p>
          <a:p>
            <a:pPr>
              <a:buFont typeface="+mj-lt"/>
              <a:buAutoNum type="arabicPeriod"/>
              <a:defRPr/>
            </a:pPr>
            <a:r>
              <a:rPr lang="en-US" sz="1800" dirty="0" smtClean="0"/>
              <a:t>Median </a:t>
            </a:r>
            <a:r>
              <a:rPr lang="en-US" sz="1800" dirty="0"/>
              <a:t>farm household income is forecast </a:t>
            </a:r>
            <a:r>
              <a:rPr lang="en-US" sz="1800" dirty="0" smtClean="0"/>
              <a:t>to decrease 0.3 percent to $</a:t>
            </a:r>
            <a:fld id="{8E104B60-B9A7-4F4E-A422-C4B443370663}" type="VALUE">
              <a:rPr lang="en-US" sz="1800" smtClean="0"/>
              <a:pPr/>
              <a:t>76,590</a:t>
            </a:fld>
            <a:r>
              <a:rPr lang="en-US" sz="1800" dirty="0" smtClean="0"/>
              <a:t> in 2020.</a:t>
            </a:r>
            <a:endParaRPr lang="en-US" sz="2000" dirty="0"/>
          </a:p>
        </p:txBody>
      </p:sp>
      <p:sp>
        <p:nvSpPr>
          <p:cNvPr id="2" name="TextBox 1"/>
          <p:cNvSpPr txBox="1"/>
          <p:nvPr/>
        </p:nvSpPr>
        <p:spPr>
          <a:xfrm>
            <a:off x="5715000" y="5638800"/>
            <a:ext cx="3124200" cy="738664"/>
          </a:xfrm>
          <a:prstGeom prst="rect">
            <a:avLst/>
          </a:prstGeom>
          <a:noFill/>
        </p:spPr>
        <p:txBody>
          <a:bodyPr wrap="square" rtlCol="0">
            <a:spAutoFit/>
          </a:bodyPr>
          <a:lstStyle/>
          <a:p>
            <a:r>
              <a:rPr lang="en-US" sz="1400" dirty="0" smtClean="0">
                <a:solidFill>
                  <a:srgbClr val="FF0000"/>
                </a:solidFill>
              </a:rPr>
              <a:t>*All values here are in nominal dollars.  Inflation is forecast at 1.8 percent in 2020.</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a:xfrm>
            <a:off x="457200" y="76200"/>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en-US" sz="3600" dirty="0" smtClean="0"/>
              <a:t>Farm sector profits expected to be near average in 2020</a:t>
            </a:r>
            <a:endParaRPr lang="en-US" sz="3600" dirty="0"/>
          </a:p>
        </p:txBody>
      </p:sp>
      <p:sp>
        <p:nvSpPr>
          <p:cNvPr id="2" name="TextBox 1"/>
          <p:cNvSpPr txBox="1"/>
          <p:nvPr/>
        </p:nvSpPr>
        <p:spPr>
          <a:xfrm>
            <a:off x="8068491" y="2788351"/>
            <a:ext cx="975360" cy="230832"/>
          </a:xfrm>
          <a:prstGeom prst="rect">
            <a:avLst/>
          </a:prstGeom>
          <a:noFill/>
          <a:ln>
            <a:solidFill>
              <a:schemeClr val="tx2"/>
            </a:solidFill>
          </a:ln>
        </p:spPr>
        <p:txBody>
          <a:bodyPr wrap="square" rtlCol="0">
            <a:spAutoFit/>
          </a:bodyPr>
          <a:lstStyle/>
          <a:p>
            <a:r>
              <a:rPr lang="en-US" sz="900" dirty="0" smtClean="0"/>
              <a:t>1.4% from ’19F</a:t>
            </a:r>
            <a:endParaRPr lang="en-US" sz="900" dirty="0"/>
          </a:p>
        </p:txBody>
      </p:sp>
      <p:sp>
        <p:nvSpPr>
          <p:cNvPr id="6" name="TextBox 5"/>
          <p:cNvSpPr txBox="1"/>
          <p:nvPr/>
        </p:nvSpPr>
        <p:spPr>
          <a:xfrm>
            <a:off x="8053251" y="2352119"/>
            <a:ext cx="990600" cy="230832"/>
          </a:xfrm>
          <a:prstGeom prst="rect">
            <a:avLst/>
          </a:prstGeom>
          <a:noFill/>
          <a:ln>
            <a:solidFill>
              <a:schemeClr val="accent6"/>
            </a:solidFill>
          </a:ln>
        </p:spPr>
        <p:txBody>
          <a:bodyPr wrap="square" rtlCol="0">
            <a:spAutoFit/>
          </a:bodyPr>
          <a:lstStyle/>
          <a:p>
            <a:r>
              <a:rPr lang="en-US" sz="900" dirty="0" smtClean="0"/>
              <a:t>-10.7% from ’19F</a:t>
            </a:r>
            <a:endParaRPr lang="en-US" sz="900" dirty="0"/>
          </a:p>
        </p:txBody>
      </p:sp>
      <p:graphicFrame>
        <p:nvGraphicFramePr>
          <p:cNvPr id="8" name="Chart 7"/>
          <p:cNvGraphicFramePr>
            <a:graphicFrameLocks/>
          </p:cNvGraphicFramePr>
          <p:nvPr>
            <p:extLst>
              <p:ext uri="{D42A27DB-BD31-4B8C-83A1-F6EECF244321}">
                <p14:modId xmlns:p14="http://schemas.microsoft.com/office/powerpoint/2010/main" val="321302697"/>
              </p:ext>
            </p:extLst>
          </p:nvPr>
        </p:nvGraphicFramePr>
        <p:xfrm>
          <a:off x="152400" y="762000"/>
          <a:ext cx="8077200" cy="52169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8676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9745" y="1295400"/>
            <a:ext cx="7461145" cy="4419600"/>
          </a:xfrm>
          <a:prstGeom prst="rect">
            <a:avLst/>
          </a:prstGeom>
        </p:spPr>
      </p:pic>
      <p:sp>
        <p:nvSpPr>
          <p:cNvPr id="2" name="Title 1"/>
          <p:cNvSpPr>
            <a:spLocks noGrp="1"/>
          </p:cNvSpPr>
          <p:nvPr>
            <p:ph type="title"/>
          </p:nvPr>
        </p:nvSpPr>
        <p:spPr>
          <a:xfrm>
            <a:off x="-51816" y="261475"/>
            <a:ext cx="9144000" cy="1143000"/>
          </a:xfrm>
        </p:spPr>
        <p:txBody>
          <a:bodyPr/>
          <a:lstStyle/>
          <a:p>
            <a:r>
              <a:rPr lang="en-US" sz="3200" dirty="0" smtClean="0"/>
              <a:t>Forecast increase in net farm income driven by increases in value of production</a:t>
            </a:r>
            <a:endParaRPr lang="en-US" sz="3200" dirty="0"/>
          </a:p>
        </p:txBody>
      </p:sp>
      <p:sp>
        <p:nvSpPr>
          <p:cNvPr id="8" name="TextBox 7"/>
          <p:cNvSpPr txBox="1"/>
          <p:nvPr/>
        </p:nvSpPr>
        <p:spPr>
          <a:xfrm>
            <a:off x="7339583" y="1828800"/>
            <a:ext cx="1752601" cy="3293209"/>
          </a:xfrm>
          <a:prstGeom prst="rect">
            <a:avLst/>
          </a:prstGeom>
          <a:noFill/>
        </p:spPr>
        <p:txBody>
          <a:bodyPr wrap="square" rtlCol="0">
            <a:spAutoFit/>
          </a:bodyPr>
          <a:lstStyle/>
          <a:p>
            <a:r>
              <a:rPr lang="en-US" sz="1600" dirty="0" smtClean="0"/>
              <a:t>Higher crop production values and livestock receipts are the largest contributors to rising income. </a:t>
            </a:r>
          </a:p>
          <a:p>
            <a:endParaRPr lang="en-US" sz="1600" dirty="0" smtClean="0"/>
          </a:p>
          <a:p>
            <a:r>
              <a:rPr lang="en-US" sz="1600" dirty="0" smtClean="0"/>
              <a:t>Increase in production expenses is tempering growth somewhat.  </a:t>
            </a:r>
            <a:endParaRPr lang="en-US" sz="1600" dirty="0"/>
          </a:p>
        </p:txBody>
      </p:sp>
      <p:sp>
        <p:nvSpPr>
          <p:cNvPr id="6" name="TextBox 1"/>
          <p:cNvSpPr txBox="1"/>
          <p:nvPr/>
        </p:nvSpPr>
        <p:spPr>
          <a:xfrm>
            <a:off x="152400" y="1524000"/>
            <a:ext cx="762000" cy="228600"/>
          </a:xfrm>
          <a:prstGeom prst="rect">
            <a:avLst/>
          </a:prstGeom>
          <a:solidFill>
            <a:sysClr val="window" lastClr="FFFFFF"/>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200" b="0" i="0" u="none" strike="noStrike" kern="0" cap="none" spc="0" normalizeH="0" baseline="0" noProof="0" dirty="0" smtClean="0">
                <a:ln>
                  <a:noFill/>
                </a:ln>
                <a:solidFill>
                  <a:sysClr val="windowText" lastClr="000000"/>
                </a:solidFill>
                <a:effectLst/>
                <a:uLnTx/>
                <a:uFillTx/>
                <a:latin typeface="Calibri" panose="020F0502020204030204"/>
                <a:ea typeface="+mn-ea"/>
                <a:cs typeface="+mn-cs"/>
              </a:rPr>
              <a:t>Billions</a:t>
            </a:r>
            <a:endParaRPr kumimoji="0" lang="en-US" sz="12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7" name="TextBox 1"/>
          <p:cNvSpPr txBox="1"/>
          <p:nvPr/>
        </p:nvSpPr>
        <p:spPr>
          <a:xfrm>
            <a:off x="99060" y="5419344"/>
            <a:ext cx="5295375" cy="52627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t>F= Forecast.</a:t>
            </a:r>
          </a:p>
          <a:p>
            <a:r>
              <a:rPr lang="en-US" sz="1100" dirty="0"/>
              <a:t>Source: USDA, Economic Research Service, Farm Income and Wealth</a:t>
            </a:r>
            <a:r>
              <a:rPr lang="en-US" sz="1100" baseline="0" dirty="0"/>
              <a:t> Statistics</a:t>
            </a:r>
          </a:p>
          <a:p>
            <a:r>
              <a:rPr lang="en-US" sz="1100" baseline="0" dirty="0"/>
              <a:t>Data as of </a:t>
            </a:r>
            <a:r>
              <a:rPr lang="en-US" dirty="0" smtClean="0"/>
              <a:t>February 5, 2020</a:t>
            </a:r>
            <a:endParaRPr lang="en-US" dirty="0"/>
          </a:p>
        </p:txBody>
      </p:sp>
      <p:sp>
        <p:nvSpPr>
          <p:cNvPr id="9" name="TextBox 8"/>
          <p:cNvSpPr txBox="1"/>
          <p:nvPr/>
        </p:nvSpPr>
        <p:spPr>
          <a:xfrm>
            <a:off x="1324985" y="2614099"/>
            <a:ext cx="1341119" cy="738664"/>
          </a:xfrm>
          <a:prstGeom prst="rect">
            <a:avLst/>
          </a:prstGeom>
          <a:noFill/>
        </p:spPr>
        <p:txBody>
          <a:bodyPr wrap="square" rtlCol="0">
            <a:spAutoFit/>
          </a:bodyPr>
          <a:lstStyle/>
          <a:p>
            <a:r>
              <a:rPr lang="en-US" sz="1400" dirty="0" smtClean="0">
                <a:solidFill>
                  <a:srgbClr val="0070C0"/>
                </a:solidFill>
              </a:rPr>
              <a:t>Crop value of production up $16.1 billion</a:t>
            </a:r>
            <a:endParaRPr lang="en-US" sz="1400" dirty="0">
              <a:solidFill>
                <a:srgbClr val="0070C0"/>
              </a:solidFill>
            </a:endParaRPr>
          </a:p>
        </p:txBody>
      </p:sp>
      <p:cxnSp>
        <p:nvCxnSpPr>
          <p:cNvPr id="11" name="Straight Connector 10"/>
          <p:cNvCxnSpPr/>
          <p:nvPr/>
        </p:nvCxnSpPr>
        <p:spPr>
          <a:xfrm>
            <a:off x="1447800" y="2286000"/>
            <a:ext cx="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Straight Connector 16"/>
          <p:cNvCxnSpPr/>
          <p:nvPr/>
        </p:nvCxnSpPr>
        <p:spPr>
          <a:xfrm>
            <a:off x="1447800" y="2590800"/>
            <a:ext cx="8382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Straight Connector 18"/>
          <p:cNvCxnSpPr/>
          <p:nvPr/>
        </p:nvCxnSpPr>
        <p:spPr>
          <a:xfrm flipV="1">
            <a:off x="2286000" y="2247900"/>
            <a:ext cx="0" cy="342899"/>
          </a:xfrm>
          <a:prstGeom prst="line">
            <a:avLst/>
          </a:prstGeom>
        </p:spPr>
        <p:style>
          <a:lnRef idx="3">
            <a:schemeClr val="accent1"/>
          </a:lnRef>
          <a:fillRef idx="0">
            <a:schemeClr val="accent1"/>
          </a:fillRef>
          <a:effectRef idx="2">
            <a:schemeClr val="accent1"/>
          </a:effectRef>
          <a:fontRef idx="minor">
            <a:schemeClr val="tx1"/>
          </a:fontRef>
        </p:style>
      </p:cxnSp>
      <p:sp>
        <p:nvSpPr>
          <p:cNvPr id="22" name="TextBox 21"/>
          <p:cNvSpPr txBox="1"/>
          <p:nvPr/>
        </p:nvSpPr>
        <p:spPr>
          <a:xfrm>
            <a:off x="1706882" y="2253734"/>
            <a:ext cx="228600" cy="369332"/>
          </a:xfrm>
          <a:prstGeom prst="rect">
            <a:avLst/>
          </a:prstGeom>
          <a:noFill/>
        </p:spPr>
        <p:txBody>
          <a:bodyPr wrap="square" rtlCol="0">
            <a:spAutoFit/>
          </a:bodyPr>
          <a:lstStyle/>
          <a:p>
            <a:r>
              <a:rPr lang="en-US" dirty="0" smtClean="0">
                <a:solidFill>
                  <a:srgbClr val="0070C0"/>
                </a:solidFill>
              </a:rPr>
              <a:t>+</a:t>
            </a:r>
            <a:endParaRPr lang="en-US" dirty="0">
              <a:solidFill>
                <a:srgbClr val="0070C0"/>
              </a:solidFill>
            </a:endParaRPr>
          </a:p>
        </p:txBody>
      </p:sp>
      <p:sp>
        <p:nvSpPr>
          <p:cNvPr id="23" name="TextBox 22"/>
          <p:cNvSpPr txBox="1"/>
          <p:nvPr/>
        </p:nvSpPr>
        <p:spPr>
          <a:xfrm>
            <a:off x="1115210" y="2590799"/>
            <a:ext cx="228600" cy="369332"/>
          </a:xfrm>
          <a:prstGeom prst="rect">
            <a:avLst/>
          </a:prstGeom>
          <a:noFill/>
        </p:spPr>
        <p:txBody>
          <a:bodyPr wrap="square" rtlCol="0">
            <a:spAutoFit/>
          </a:bodyPr>
          <a:lstStyle/>
          <a:p>
            <a:r>
              <a:rPr lang="en-US" dirty="0" smtClean="0">
                <a:solidFill>
                  <a:srgbClr val="0070C0"/>
                </a:solidFill>
              </a:rPr>
              <a:t>=</a:t>
            </a:r>
            <a:endParaRPr lang="en-US" dirty="0">
              <a:solidFill>
                <a:srgbClr val="0070C0"/>
              </a:solidFill>
            </a:endParaRPr>
          </a:p>
        </p:txBody>
      </p:sp>
    </p:spTree>
    <p:extLst>
      <p:ext uri="{BB962C8B-B14F-4D97-AF65-F5344CB8AC3E}">
        <p14:creationId xmlns:p14="http://schemas.microsoft.com/office/powerpoint/2010/main" val="338553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52400"/>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en-US" sz="3600" dirty="0" smtClean="0"/>
              <a:t>Total crop cash receipts forecast to increase in 2020</a:t>
            </a:r>
            <a:endParaRPr lang="en-US" sz="3600" dirty="0"/>
          </a:p>
        </p:txBody>
      </p:sp>
      <p:sp>
        <p:nvSpPr>
          <p:cNvPr id="7" name="TextBox 6"/>
          <p:cNvSpPr txBox="1"/>
          <p:nvPr/>
        </p:nvSpPr>
        <p:spPr>
          <a:xfrm>
            <a:off x="7195494" y="1143000"/>
            <a:ext cx="1839612" cy="5139869"/>
          </a:xfrm>
          <a:prstGeom prst="rect">
            <a:avLst/>
          </a:prstGeom>
          <a:noFill/>
        </p:spPr>
        <p:txBody>
          <a:bodyPr wrap="square" rtlCol="0">
            <a:spAutoFit/>
          </a:bodyPr>
          <a:lstStyle/>
          <a:p>
            <a:r>
              <a:rPr lang="en-US" dirty="0" smtClean="0"/>
              <a:t>Lower prices temper increases in </a:t>
            </a:r>
            <a:r>
              <a:rPr lang="en-US" b="1" dirty="0" smtClean="0"/>
              <a:t>Corn</a:t>
            </a:r>
            <a:r>
              <a:rPr lang="en-US" dirty="0" smtClean="0"/>
              <a:t> cash receipts.</a:t>
            </a:r>
            <a:endParaRPr lang="en-US" dirty="0"/>
          </a:p>
          <a:p>
            <a:endParaRPr lang="en-US" dirty="0" smtClean="0">
              <a:solidFill>
                <a:srgbClr val="FF0000"/>
              </a:solidFill>
            </a:endParaRPr>
          </a:p>
          <a:p>
            <a:r>
              <a:rPr lang="en-US" b="1" dirty="0" smtClean="0"/>
              <a:t>Soybean</a:t>
            </a:r>
            <a:r>
              <a:rPr lang="en-US" dirty="0" smtClean="0"/>
              <a:t> cash receipts expected to fall due to </a:t>
            </a:r>
            <a:r>
              <a:rPr lang="en-US" dirty="0"/>
              <a:t>lower </a:t>
            </a:r>
            <a:r>
              <a:rPr lang="en-US" dirty="0" smtClean="0"/>
              <a:t>quantities, </a:t>
            </a:r>
            <a:r>
              <a:rPr lang="en-US" dirty="0"/>
              <a:t>should outweigh </a:t>
            </a:r>
            <a:r>
              <a:rPr lang="en-US" dirty="0" smtClean="0"/>
              <a:t>higher prices.</a:t>
            </a:r>
          </a:p>
          <a:p>
            <a:endParaRPr lang="en-US" dirty="0" smtClean="0"/>
          </a:p>
          <a:p>
            <a:r>
              <a:rPr lang="en-US" sz="1600" i="1" u="sng" dirty="0" smtClean="0"/>
              <a:t>Change from 2019F</a:t>
            </a:r>
          </a:p>
          <a:p>
            <a:r>
              <a:rPr lang="en-US" sz="1600" i="1" dirty="0" smtClean="0"/>
              <a:t>Corn +2.1% </a:t>
            </a:r>
          </a:p>
          <a:p>
            <a:r>
              <a:rPr lang="en-US" sz="1600" i="1" dirty="0" smtClean="0"/>
              <a:t>Soybeans -2.5%</a:t>
            </a:r>
          </a:p>
          <a:p>
            <a:r>
              <a:rPr lang="en-US" sz="1600" i="1" dirty="0" smtClean="0"/>
              <a:t>Cotton +2.1%</a:t>
            </a:r>
          </a:p>
          <a:p>
            <a:r>
              <a:rPr lang="en-US" sz="1600" i="1" dirty="0" smtClean="0"/>
              <a:t>Fruits/Nuts +6.3%</a:t>
            </a:r>
          </a:p>
          <a:p>
            <a:r>
              <a:rPr lang="en-US" sz="1600" i="1" dirty="0" smtClean="0"/>
              <a:t>Veg/Melons -1.8%</a:t>
            </a:r>
          </a:p>
          <a:p>
            <a:r>
              <a:rPr lang="en-US" sz="1600" i="1" dirty="0" smtClean="0"/>
              <a:t>Wheat +0.9%</a:t>
            </a:r>
            <a:endParaRPr lang="en-US" sz="1600" i="1" dirty="0"/>
          </a:p>
        </p:txBody>
      </p:sp>
      <p:graphicFrame>
        <p:nvGraphicFramePr>
          <p:cNvPr id="5" name="Chart 4"/>
          <p:cNvGraphicFramePr>
            <a:graphicFrameLocks/>
          </p:cNvGraphicFramePr>
          <p:nvPr>
            <p:extLst>
              <p:ext uri="{D42A27DB-BD31-4B8C-83A1-F6EECF244321}">
                <p14:modId xmlns:p14="http://schemas.microsoft.com/office/powerpoint/2010/main" val="1087957444"/>
              </p:ext>
            </p:extLst>
          </p:nvPr>
        </p:nvGraphicFramePr>
        <p:xfrm>
          <a:off x="0" y="980806"/>
          <a:ext cx="7315200" cy="53244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6531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8295"/>
            <a:ext cx="8229600" cy="1143000"/>
          </a:xfrm>
        </p:spPr>
        <p:txBody>
          <a:bodyPr/>
          <a:lstStyle/>
          <a:p>
            <a:r>
              <a:rPr lang="en-US" sz="3600" dirty="0" smtClean="0"/>
              <a:t>Total animal/animal product cash receipts forecast to increase in 2020</a:t>
            </a:r>
            <a:endParaRPr lang="en-US" sz="3600" dirty="0"/>
          </a:p>
        </p:txBody>
      </p:sp>
      <p:sp>
        <p:nvSpPr>
          <p:cNvPr id="6" name="TextBox 5"/>
          <p:cNvSpPr txBox="1"/>
          <p:nvPr/>
        </p:nvSpPr>
        <p:spPr>
          <a:xfrm>
            <a:off x="7195494" y="1524000"/>
            <a:ext cx="1872306" cy="3754874"/>
          </a:xfrm>
          <a:prstGeom prst="rect">
            <a:avLst/>
          </a:prstGeom>
          <a:noFill/>
        </p:spPr>
        <p:txBody>
          <a:bodyPr wrap="square" rtlCol="0">
            <a:spAutoFit/>
          </a:bodyPr>
          <a:lstStyle/>
          <a:p>
            <a:r>
              <a:rPr lang="en-US" dirty="0" smtClean="0"/>
              <a:t>Receipts for </a:t>
            </a:r>
            <a:r>
              <a:rPr lang="en-US" b="1" dirty="0" smtClean="0"/>
              <a:t>dairy </a:t>
            </a:r>
            <a:r>
              <a:rPr lang="en-US" dirty="0" smtClean="0"/>
              <a:t>and</a:t>
            </a:r>
            <a:r>
              <a:rPr lang="en-US" b="1" dirty="0" smtClean="0"/>
              <a:t> hogs </a:t>
            </a:r>
            <a:r>
              <a:rPr lang="en-US" dirty="0" smtClean="0"/>
              <a:t>expected to increase following higher prices and quantities sold. </a:t>
            </a:r>
          </a:p>
          <a:p>
            <a:endParaRPr lang="en-US" sz="1600" i="1" dirty="0" smtClean="0"/>
          </a:p>
          <a:p>
            <a:r>
              <a:rPr lang="en-US" sz="1600" i="1" u="sng" dirty="0" smtClean="0"/>
              <a:t>Change from 2019F</a:t>
            </a:r>
          </a:p>
          <a:p>
            <a:r>
              <a:rPr lang="en-US" sz="1600" i="1" dirty="0" smtClean="0"/>
              <a:t>Cow/calf +1.6%</a:t>
            </a:r>
          </a:p>
          <a:p>
            <a:r>
              <a:rPr lang="en-US" sz="1600" i="1" dirty="0" smtClean="0"/>
              <a:t>Dairy +5.2%</a:t>
            </a:r>
          </a:p>
          <a:p>
            <a:r>
              <a:rPr lang="en-US" sz="1600" i="1" dirty="0" smtClean="0"/>
              <a:t>Broilers +1.0%</a:t>
            </a:r>
          </a:p>
          <a:p>
            <a:r>
              <a:rPr lang="en-US" sz="1600" i="1" dirty="0" smtClean="0"/>
              <a:t>Hogs +18.4%</a:t>
            </a:r>
          </a:p>
          <a:p>
            <a:r>
              <a:rPr lang="en-US" sz="1600" i="1" dirty="0" smtClean="0"/>
              <a:t>Eggs +2.7%</a:t>
            </a:r>
          </a:p>
          <a:p>
            <a:endParaRPr lang="en-US" dirty="0">
              <a:solidFill>
                <a:srgbClr val="FF0000"/>
              </a:solidFill>
            </a:endParaRPr>
          </a:p>
        </p:txBody>
      </p:sp>
      <p:graphicFrame>
        <p:nvGraphicFramePr>
          <p:cNvPr id="7" name="Chart 6"/>
          <p:cNvGraphicFramePr>
            <a:graphicFrameLocks/>
          </p:cNvGraphicFramePr>
          <p:nvPr>
            <p:extLst>
              <p:ext uri="{D42A27DB-BD31-4B8C-83A1-F6EECF244321}">
                <p14:modId xmlns:p14="http://schemas.microsoft.com/office/powerpoint/2010/main" val="1337739731"/>
              </p:ext>
            </p:extLst>
          </p:nvPr>
        </p:nvGraphicFramePr>
        <p:xfrm>
          <a:off x="76200" y="1219200"/>
          <a:ext cx="71628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775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0999" y="114300"/>
            <a:ext cx="8229600" cy="1143000"/>
          </a:xfrm>
        </p:spPr>
        <p:txBody>
          <a:bodyPr/>
          <a:lstStyle/>
          <a:p>
            <a:r>
              <a:rPr lang="en-US" sz="3600" dirty="0" smtClean="0"/>
              <a:t>Total direct payments to farmers expected to decrease</a:t>
            </a:r>
            <a:endParaRPr lang="en-US" sz="3600" dirty="0"/>
          </a:p>
        </p:txBody>
      </p:sp>
      <p:sp>
        <p:nvSpPr>
          <p:cNvPr id="2" name="TextBox 1"/>
          <p:cNvSpPr txBox="1"/>
          <p:nvPr/>
        </p:nvSpPr>
        <p:spPr>
          <a:xfrm>
            <a:off x="5517776" y="3048000"/>
            <a:ext cx="3657600" cy="1384995"/>
          </a:xfrm>
          <a:prstGeom prst="rect">
            <a:avLst/>
          </a:prstGeom>
          <a:noFill/>
          <a:ln>
            <a:solidFill>
              <a:schemeClr val="tx2"/>
            </a:solidFill>
          </a:ln>
        </p:spPr>
        <p:txBody>
          <a:bodyPr wrap="square" rtlCol="0">
            <a:spAutoFit/>
          </a:bodyPr>
          <a:lstStyle/>
          <a:p>
            <a:r>
              <a:rPr lang="en-US" sz="1400" u="sng" dirty="0" smtClean="0"/>
              <a:t>Program, 2020F $, % change (nominal)</a:t>
            </a:r>
          </a:p>
          <a:p>
            <a:r>
              <a:rPr lang="en-US" sz="1400" b="1" i="1" dirty="0" smtClean="0"/>
              <a:t>Total, $15B (-36.7%)</a:t>
            </a:r>
          </a:p>
          <a:p>
            <a:r>
              <a:rPr lang="en-US" sz="1400" b="1" i="1" dirty="0" smtClean="0">
                <a:solidFill>
                  <a:schemeClr val="accent3">
                    <a:lumMod val="50000"/>
                  </a:schemeClr>
                </a:solidFill>
              </a:rPr>
              <a:t>Conservation, $4.2B, (+4.4%)</a:t>
            </a:r>
          </a:p>
          <a:p>
            <a:r>
              <a:rPr lang="en-US" sz="1400" b="1" i="1" dirty="0" smtClean="0">
                <a:solidFill>
                  <a:schemeClr val="accent6">
                    <a:lumMod val="75000"/>
                  </a:schemeClr>
                </a:solidFill>
              </a:rPr>
              <a:t>Function of crop price, $3.9B,  (+39.3%)</a:t>
            </a:r>
          </a:p>
          <a:p>
            <a:r>
              <a:rPr lang="en-US" sz="1400" b="1" i="1" dirty="0" smtClean="0">
                <a:solidFill>
                  <a:srgbClr val="7030A0"/>
                </a:solidFill>
              </a:rPr>
              <a:t>All other, $3.2B, (+26.4%)</a:t>
            </a:r>
          </a:p>
          <a:p>
            <a:r>
              <a:rPr lang="en-US" sz="1400" b="1" i="1" dirty="0" smtClean="0">
                <a:solidFill>
                  <a:schemeClr val="accent2">
                    <a:lumMod val="60000"/>
                    <a:lumOff val="40000"/>
                  </a:schemeClr>
                </a:solidFill>
              </a:rPr>
              <a:t>Market Facilitation Program, $3.7B, (-74.2%) </a:t>
            </a:r>
            <a:endParaRPr lang="en-US" sz="1400" b="1" i="1" dirty="0">
              <a:solidFill>
                <a:schemeClr val="accent2">
                  <a:lumMod val="60000"/>
                  <a:lumOff val="40000"/>
                </a:schemeClr>
              </a:solidFill>
            </a:endParaRPr>
          </a:p>
        </p:txBody>
      </p:sp>
      <p:graphicFrame>
        <p:nvGraphicFramePr>
          <p:cNvPr id="6" name="Chart 5"/>
          <p:cNvGraphicFramePr>
            <a:graphicFrameLocks/>
          </p:cNvGraphicFramePr>
          <p:nvPr>
            <p:extLst>
              <p:ext uri="{D42A27DB-BD31-4B8C-83A1-F6EECF244321}">
                <p14:modId xmlns:p14="http://schemas.microsoft.com/office/powerpoint/2010/main" val="2917150848"/>
              </p:ext>
            </p:extLst>
          </p:nvPr>
        </p:nvGraphicFramePr>
        <p:xfrm>
          <a:off x="-76200" y="685800"/>
          <a:ext cx="8149318" cy="571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5802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90501"/>
            <a:ext cx="8229600" cy="1143000"/>
          </a:xfrm>
        </p:spPr>
        <p:txBody>
          <a:bodyPr/>
          <a:lstStyle/>
          <a:p>
            <a:r>
              <a:rPr lang="en-US" sz="3600" dirty="0" smtClean="0"/>
              <a:t>Total production expenses forecast to increase in 2020</a:t>
            </a:r>
            <a:endParaRPr lang="en-US" sz="3600" dirty="0"/>
          </a:p>
        </p:txBody>
      </p:sp>
      <p:sp>
        <p:nvSpPr>
          <p:cNvPr id="2" name="TextBox 1"/>
          <p:cNvSpPr txBox="1"/>
          <p:nvPr/>
        </p:nvSpPr>
        <p:spPr>
          <a:xfrm>
            <a:off x="7086600" y="2209800"/>
            <a:ext cx="2057400" cy="1477328"/>
          </a:xfrm>
          <a:prstGeom prst="rect">
            <a:avLst/>
          </a:prstGeom>
          <a:noFill/>
        </p:spPr>
        <p:txBody>
          <a:bodyPr wrap="square" rtlCol="0">
            <a:spAutoFit/>
          </a:bodyPr>
          <a:lstStyle/>
          <a:p>
            <a:r>
              <a:rPr lang="en-US" dirty="0" smtClean="0"/>
              <a:t>Expenses up 3.0 percent (nominal) in 2020, and up 1.1 </a:t>
            </a:r>
          </a:p>
          <a:p>
            <a:r>
              <a:rPr lang="en-US" dirty="0" smtClean="0"/>
              <a:t>percent when inflation-adjusted.  </a:t>
            </a:r>
          </a:p>
        </p:txBody>
      </p:sp>
      <p:graphicFrame>
        <p:nvGraphicFramePr>
          <p:cNvPr id="6" name="Chart 5"/>
          <p:cNvGraphicFramePr>
            <a:graphicFrameLocks/>
          </p:cNvGraphicFramePr>
          <p:nvPr>
            <p:extLst>
              <p:ext uri="{D42A27DB-BD31-4B8C-83A1-F6EECF244321}">
                <p14:modId xmlns:p14="http://schemas.microsoft.com/office/powerpoint/2010/main" val="364399388"/>
              </p:ext>
            </p:extLst>
          </p:nvPr>
        </p:nvGraphicFramePr>
        <p:xfrm>
          <a:off x="304800" y="990600"/>
          <a:ext cx="70104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4269732"/>
      </p:ext>
    </p:extLst>
  </p:cSld>
  <p:clrMapOvr>
    <a:masterClrMapping/>
  </p:clrMapOvr>
  <p:timing>
    <p:tnLst>
      <p:par>
        <p:cTn id="1" dur="indefinite" restart="never" nodeType="tmRoot"/>
      </p:par>
    </p:tnLst>
  </p:timing>
</p:sld>
</file>

<file path=ppt/theme/theme1.xml><?xml version="1.0" encoding="utf-8"?>
<a:theme xmlns:a="http://schemas.openxmlformats.org/drawingml/2006/main" name="ERS 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RS Presentation 2014_Blue _ Tan" id="{D0CDADCB-D4C3-4885-ADCD-CE287E38A54F}" vid="{BF01A232-7903-41D5-9C27-DFF34F20DD52}"/>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RS Presentation 2014_Blue _ Tan" id="{D0CDADCB-D4C3-4885-ADCD-CE287E38A54F}" vid="{A2664511-B393-414A-8FA2-90E34B0F3568}"/>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ERS Presentation 2014_Blue _ Tan</Template>
  <TotalTime>45980</TotalTime>
  <Words>1716</Words>
  <Application>Microsoft Office PowerPoint</Application>
  <PresentationFormat>On-screen Show (4:3)</PresentationFormat>
  <Paragraphs>224</Paragraphs>
  <Slides>17</Slides>
  <Notes>16</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17</vt:i4>
      </vt:variant>
    </vt:vector>
  </HeadingPairs>
  <TitlesOfParts>
    <vt:vector size="22" baseType="lpstr">
      <vt:lpstr>Arial</vt:lpstr>
      <vt:lpstr>Calibri</vt:lpstr>
      <vt:lpstr>ERS Title Page</vt:lpstr>
      <vt:lpstr>Custom Design</vt:lpstr>
      <vt:lpstr>1_Custom Design</vt:lpstr>
      <vt:lpstr>USDA’s 2020 Farm Income Forecast . Agricultural Outlook Forum Carrie Litkowski February 20, 2020    </vt:lpstr>
      <vt:lpstr>Farm Sector Overview</vt:lpstr>
      <vt:lpstr>Summary*</vt:lpstr>
      <vt:lpstr>PowerPoint Presentation</vt:lpstr>
      <vt:lpstr>Forecast increase in net farm income driven by increases in value of production</vt:lpstr>
      <vt:lpstr>PowerPoint Presentation</vt:lpstr>
      <vt:lpstr>Total animal/animal product cash receipts forecast to increase in 2020</vt:lpstr>
      <vt:lpstr>Total direct payments to farmers expected to decrease</vt:lpstr>
      <vt:lpstr>Total production expenses forecast to increase in 2020</vt:lpstr>
      <vt:lpstr>2020 forecasts for most individual expense items to increase</vt:lpstr>
      <vt:lpstr>Balance sheet forecast remains strong…</vt:lpstr>
      <vt:lpstr>…but trends indicate growing financial stress</vt:lpstr>
      <vt:lpstr>Bankruptcies trending upwards in recent years</vt:lpstr>
      <vt:lpstr>“Farm businesses” include operations with most production, assets, and debt</vt:lpstr>
      <vt:lpstr>Average net cash income for farm businesses expected to be down across all regions in 2020</vt:lpstr>
      <vt:lpstr>PowerPoint Presentation</vt:lpstr>
      <vt:lpstr>Questions?</vt:lpstr>
    </vt:vector>
  </TitlesOfParts>
  <Company>ERS/USDA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 Financial Forecasts for 2015  November Update</dc:title>
  <dc:creator>Hopkins, Jeffrey W. - ERS</dc:creator>
  <cp:lastModifiedBy>Litkowski, Carrie - ERS</cp:lastModifiedBy>
  <cp:revision>1407</cp:revision>
  <cp:lastPrinted>2020-02-03T18:53:41Z</cp:lastPrinted>
  <dcterms:created xsi:type="dcterms:W3CDTF">2015-11-21T20:41:05Z</dcterms:created>
  <dcterms:modified xsi:type="dcterms:W3CDTF">2020-02-14T13:31:41Z</dcterms:modified>
</cp:coreProperties>
</file>