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0" r:id="rId7"/>
    <p:sldId id="262" r:id="rId8"/>
    <p:sldId id="280" r:id="rId9"/>
    <p:sldId id="268" r:id="rId10"/>
    <p:sldId id="264" r:id="rId11"/>
    <p:sldId id="266" r:id="rId12"/>
    <p:sldId id="265" r:id="rId13"/>
    <p:sldId id="267" r:id="rId14"/>
    <p:sldId id="273" r:id="rId15"/>
    <p:sldId id="271" r:id="rId16"/>
    <p:sldId id="272" r:id="rId17"/>
    <p:sldId id="279"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758" autoAdjust="0"/>
  </p:normalViewPr>
  <p:slideViewPr>
    <p:cSldViewPr snapToGrid="0">
      <p:cViewPr varScale="1">
        <p:scale>
          <a:sx n="43" d="100"/>
          <a:sy n="43" d="100"/>
        </p:scale>
        <p:origin x="150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F49CB-F7E6-4493-AF3A-CEEA788FAD87}" type="datetimeFigureOut">
              <a:rPr lang="en-US" smtClean="0"/>
              <a:t>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17A47-27E3-40A3-B0FA-7E7ABADA0A66}" type="slidenum">
              <a:rPr lang="en-US" smtClean="0"/>
              <a:t>‹#›</a:t>
            </a:fld>
            <a:endParaRPr lang="en-US"/>
          </a:p>
        </p:txBody>
      </p:sp>
    </p:spTree>
    <p:extLst>
      <p:ext uri="{BB962C8B-B14F-4D97-AF65-F5344CB8AC3E}">
        <p14:creationId xmlns:p14="http://schemas.microsoft.com/office/powerpoint/2010/main" val="395280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First, labor is farmers’ third highest expense, accounting for 17% of production costs for the sector as a whole and up to 40-50% in labor-intensive subsectors such as fruit, vegetables, and horticulture.  Hence, farm businesses focus heavily on labor availability and wages in an effort to control costs and maximize profits;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Second, The sector’s dependence on hired labor is also generally time-sensitive due to the role hired farm workers play in harvesting and marketing perishable fruit, vegetable, and horticulture products.  Over the last decade, hired farm workers have also grown in importance in other subsectors, including dairy, hogs, and poultry, where larger farms have less operator and family labor to draw on and have to rely on hired labor to operate what are also time-sensitive, year-round enterprises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Third, farm labor needs are also concentrated geographically in states such as California, Texas, Michigan, Washington, and North Carolina, but more importantly within smaller areas within these states.   Farmers’ hired labor needs in these smaller areas typically exceed the local legal work force even if legal workers were willing to do farm work.  This pattern of “local” demand far exceeding the “local” supply of willing legal workers is spreading to more areas of the country and to more commodity subsectors.  Hence, farm businessmen typically have to look outside their immediate areas and the local labor supply in an effort to find farm workers; </a:t>
            </a:r>
          </a:p>
          <a:p>
            <a:endParaRPr lang="en-US" dirty="0"/>
          </a:p>
          <a:p>
            <a:pPr lvl="0"/>
            <a:r>
              <a:rPr lang="en-US" sz="1200" kern="1200" dirty="0">
                <a:solidFill>
                  <a:schemeClr val="tx1"/>
                </a:solidFill>
                <a:effectLst/>
                <a:latin typeface="+mn-lt"/>
                <a:ea typeface="+mn-ea"/>
                <a:cs typeface="+mn-cs"/>
              </a:rPr>
              <a:t>Fourth, given the limited skills required for farm work and the manual nature of the work, the majority of Americans apparently believe that they have “outgrown” farm work as reflected in their unwillingness to take farm jobs even temporarily despite being unemployed.  </a:t>
            </a:r>
            <a:r>
              <a:rPr lang="en-US" sz="1200" u="sng"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2010 national survey conducted by the National Council of Agricultural Employers of H-2A employers showed that 68% of the 36,000 domestic workers state agencies referred to H-2A employers did not accept jobs offered to them. Only 5% of referred workers worked through the contract period.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the generally low wages paid farmworkers are consistent with the low-skill nature of the work, far more Americans are willing to accept even lower minimum wage jobs rather than work in agriculture.  In this setting, the local legal labor pool is not only small but unwilling to work in agriculture; and</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Fifth, while </a:t>
            </a:r>
            <a:r>
              <a:rPr lang="en-US" sz="1200" b="1" i="1" kern="1200" dirty="0">
                <a:solidFill>
                  <a:schemeClr val="tx1"/>
                </a:solidFill>
                <a:effectLst/>
                <a:latin typeface="+mn-lt"/>
                <a:ea typeface="+mn-ea"/>
                <a:cs typeface="+mn-cs"/>
              </a:rPr>
              <a:t>mechanization</a:t>
            </a:r>
            <a:r>
              <a:rPr lang="en-US" sz="1200" kern="1200" dirty="0">
                <a:solidFill>
                  <a:schemeClr val="tx1"/>
                </a:solidFill>
                <a:effectLst/>
                <a:latin typeface="+mn-lt"/>
                <a:ea typeface="+mn-ea"/>
                <a:cs typeface="+mn-cs"/>
              </a:rPr>
              <a:t> has reduced the need for hired labor sharply over time, increased </a:t>
            </a:r>
            <a:r>
              <a:rPr lang="en-US" sz="1200" b="1" i="1" kern="1200" dirty="0">
                <a:solidFill>
                  <a:schemeClr val="tx1"/>
                </a:solidFill>
                <a:effectLst/>
                <a:latin typeface="+mn-lt"/>
                <a:ea typeface="+mn-ea"/>
                <a:cs typeface="+mn-cs"/>
              </a:rPr>
              <a:t>farm size</a:t>
            </a:r>
            <a:r>
              <a:rPr lang="en-US" sz="1200" kern="1200" dirty="0">
                <a:solidFill>
                  <a:schemeClr val="tx1"/>
                </a:solidFill>
                <a:effectLst/>
                <a:latin typeface="+mn-lt"/>
                <a:ea typeface="+mn-ea"/>
                <a:cs typeface="+mn-cs"/>
              </a:rPr>
              <a:t> has boosted the need for more hired farm workers even more.  The trend toward a declining number of hired workers in effect for several decades is reversing, with the number of hired farm workers stabilizing and showing small increases over the last few years.  Hence, operator demand for hired workers is not likely to continue to decline and ease farmers’ concerns. </a:t>
            </a:r>
            <a:endParaRPr lang="en-US" dirty="0"/>
          </a:p>
        </p:txBody>
      </p:sp>
      <p:sp>
        <p:nvSpPr>
          <p:cNvPr id="4" name="Slide Number Placeholder 3"/>
          <p:cNvSpPr>
            <a:spLocks noGrp="1"/>
          </p:cNvSpPr>
          <p:nvPr>
            <p:ph type="sldNum" sz="quarter" idx="5"/>
          </p:nvPr>
        </p:nvSpPr>
        <p:spPr/>
        <p:txBody>
          <a:bodyPr/>
          <a:lstStyle/>
          <a:p>
            <a:fld id="{40017A47-27E3-40A3-B0FA-7E7ABADA0A66}" type="slidenum">
              <a:rPr lang="en-US" smtClean="0"/>
              <a:t>2</a:t>
            </a:fld>
            <a:endParaRPr lang="en-US"/>
          </a:p>
        </p:txBody>
      </p:sp>
    </p:spTree>
    <p:extLst>
      <p:ext uri="{BB962C8B-B14F-4D97-AF65-F5344CB8AC3E}">
        <p14:creationId xmlns:p14="http://schemas.microsoft.com/office/powerpoint/2010/main" val="137095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very limited potential for farmers to pass production cost increases—such as higher wages--along to consumers, particularly in labor-intensive subsectors such as fruits, vegetables, and horticulture where consumers are both price sensitive and lower-cost imported products are readily available.  Despite multiple surveys showing U.S. consumers’ willingness to pay more for safer American product, cost appears to ultimately shape consumer purchases.  Hence, the theoretical option of pushing farm wages up enough to rekindle American workers’ interest in working in agriculture is not viable since substantially higher labor costs without any offsetting increase in commodity prices and farm income would quickly put farmers out of business;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broken immigration system that effectively allows a large number of undocumented workers to enter/reenter the U.S. with relative ease despite more and increasingly costly border protection measures and enforcement efforts to identify and deport “undocumented workers” found within the country;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potential for low-skilled workers in Mexico and Central America to make double their local minimum low-skilled wages at home by working in the U.S. This insures that a large and reliable illegal workforce is available for farmers to draw on; and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extent to which farmers’ primary alternative to hiring undocumented workers—the H-2A program—is broken. One summary measure of the problems with the H-2A program is the fact that H-2A visas have only increased from 31,538 in 2002 to 65,345 in 2012, despite generally accepted estimates putting the number of undocumented workers employed in agriculture at 525,000 or more and despite the notable increase in enforcement.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Both farm employers’ and worker advocates have voiced their strong dissatisfaction with the existing H-2A program.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H-2A program has become a costly administrative nightmare for many farmers.  Farm employers cite the cumbersome nature of the program and the high wage and benefit costs that the program imposes on.  Worker advocates cite inadequate protection for workers, poor housing conditions, and employer failure to live up to worker payment provisions by making prompt and full payment of wages due.</a:t>
            </a:r>
          </a:p>
          <a:p>
            <a:endParaRPr lang="en-US" dirty="0"/>
          </a:p>
        </p:txBody>
      </p:sp>
      <p:sp>
        <p:nvSpPr>
          <p:cNvPr id="4" name="Slide Number Placeholder 3"/>
          <p:cNvSpPr>
            <a:spLocks noGrp="1"/>
          </p:cNvSpPr>
          <p:nvPr>
            <p:ph type="sldNum" sz="quarter" idx="5"/>
          </p:nvPr>
        </p:nvSpPr>
        <p:spPr/>
        <p:txBody>
          <a:bodyPr/>
          <a:lstStyle/>
          <a:p>
            <a:fld id="{40017A47-27E3-40A3-B0FA-7E7ABADA0A66}" type="slidenum">
              <a:rPr lang="en-US" smtClean="0"/>
              <a:t>3</a:t>
            </a:fld>
            <a:endParaRPr lang="en-US"/>
          </a:p>
        </p:txBody>
      </p:sp>
    </p:spTree>
    <p:extLst>
      <p:ext uri="{BB962C8B-B14F-4D97-AF65-F5344CB8AC3E}">
        <p14:creationId xmlns:p14="http://schemas.microsoft.com/office/powerpoint/2010/main" val="524714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First</a:t>
            </a:r>
            <a:r>
              <a:rPr lang="en-US" sz="1200" b="0" i="0" u="none" strike="noStrike" kern="1200" baseline="0" dirty="0">
                <a:solidFill>
                  <a:schemeClr val="tx1"/>
                </a:solidFill>
                <a:latin typeface="+mn-lt"/>
                <a:ea typeface="+mn-ea"/>
                <a:cs typeface="+mn-cs"/>
              </a:rPr>
              <a:t>, national farm data was used to determine the relative importance of immigrant labor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Second</a:t>
            </a:r>
            <a:r>
              <a:rPr lang="en-US" sz="1200" b="0" i="0" u="none" strike="noStrike" kern="1200" baseline="0" dirty="0">
                <a:solidFill>
                  <a:schemeClr val="tx1"/>
                </a:solidFill>
                <a:latin typeface="+mn-lt"/>
                <a:ea typeface="+mn-ea"/>
                <a:cs typeface="+mn-cs"/>
              </a:rPr>
              <a:t>, economic analysis was used to estimate the likely increases in wages paid by farm employers under four different immigration reform alternatives.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Finally</a:t>
            </a:r>
            <a:r>
              <a:rPr lang="en-US" sz="1200" b="0" i="0" u="none" strike="noStrike" kern="1200" baseline="0" dirty="0">
                <a:solidFill>
                  <a:schemeClr val="tx1"/>
                </a:solidFill>
                <a:latin typeface="+mn-lt"/>
                <a:ea typeface="+mn-ea"/>
                <a:cs typeface="+mn-cs"/>
              </a:rPr>
              <a:t>, input/output analysis was used to examine how varying levels of labor losses would reduce overall net farm income, farm asset values, and food prices.  At the sector level, looked at production levels and producer returns for fruits, vegetables, grains and livestock production </a:t>
            </a:r>
          </a:p>
          <a:p>
            <a:endParaRPr lang="en-US" dirty="0"/>
          </a:p>
        </p:txBody>
      </p:sp>
      <p:sp>
        <p:nvSpPr>
          <p:cNvPr id="4" name="Slide Number Placeholder 3"/>
          <p:cNvSpPr>
            <a:spLocks noGrp="1"/>
          </p:cNvSpPr>
          <p:nvPr>
            <p:ph type="sldNum" sz="quarter" idx="10"/>
          </p:nvPr>
        </p:nvSpPr>
        <p:spPr/>
        <p:txBody>
          <a:bodyPr/>
          <a:lstStyle/>
          <a:p>
            <a:fld id="{01F18DD3-7C51-4473-9B8D-63E7B1CD1077}" type="slidenum">
              <a:rPr lang="en-US" smtClean="0"/>
              <a:t>14</a:t>
            </a:fld>
            <a:endParaRPr lang="en-US"/>
          </a:p>
        </p:txBody>
      </p:sp>
    </p:spTree>
    <p:extLst>
      <p:ext uri="{BB962C8B-B14F-4D97-AF65-F5344CB8AC3E}">
        <p14:creationId xmlns:p14="http://schemas.microsoft.com/office/powerpoint/2010/main" val="330720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results of this analysis suggest that the enforcement-only option would have a significant disruptive impact on agriculture, leading to large enough losses in farm income by the end of a 5-year implementation and adaptation period to trigger a large scale restructuring of the sector, higher food prices, and greater dependence on imported products.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1F18DD3-7C51-4473-9B8D-63E7B1CD1077}" type="slidenum">
              <a:rPr lang="en-US" smtClean="0"/>
              <a:t>15</a:t>
            </a:fld>
            <a:endParaRPr lang="en-US"/>
          </a:p>
        </p:txBody>
      </p:sp>
    </p:spTree>
    <p:extLst>
      <p:ext uri="{BB962C8B-B14F-4D97-AF65-F5344CB8AC3E}">
        <p14:creationId xmlns:p14="http://schemas.microsoft.com/office/powerpoint/2010/main" val="3286681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First</a:t>
            </a:r>
            <a:r>
              <a:rPr lang="en-US" sz="1200" b="0" i="0" u="none" strike="noStrike" kern="1200" baseline="0" dirty="0">
                <a:solidFill>
                  <a:schemeClr val="tx1"/>
                </a:solidFill>
                <a:latin typeface="+mn-lt"/>
                <a:ea typeface="+mn-ea"/>
                <a:cs typeface="+mn-cs"/>
              </a:rPr>
              <a:t>, a national survey of dairy farmers was conducted to determine the relative importance of immigrant labor to individual dairy farms. </a:t>
            </a:r>
          </a:p>
          <a:p>
            <a:r>
              <a:rPr lang="en-US" sz="1200" b="1" i="0" u="none" strike="noStrike" kern="1200" baseline="0" dirty="0">
                <a:solidFill>
                  <a:schemeClr val="tx1"/>
                </a:solidFill>
                <a:latin typeface="+mn-lt"/>
                <a:ea typeface="+mn-ea"/>
                <a:cs typeface="+mn-cs"/>
              </a:rPr>
              <a:t>Second</a:t>
            </a:r>
            <a:r>
              <a:rPr lang="en-US" sz="1200" b="0" i="0" u="none" strike="noStrike" kern="1200" baseline="0" dirty="0">
                <a:solidFill>
                  <a:schemeClr val="tx1"/>
                </a:solidFill>
                <a:latin typeface="+mn-lt"/>
                <a:ea typeface="+mn-ea"/>
                <a:cs typeface="+mn-cs"/>
              </a:rPr>
              <a:t>, economic analysis was used to estimate the likely losses in milk production and reductions in herd size and farms associated with reductions in immigrant workers on dairy farms. </a:t>
            </a:r>
          </a:p>
          <a:p>
            <a:r>
              <a:rPr lang="en-US" sz="1200" b="1" i="0" u="none" strike="noStrike" kern="1200" baseline="0" dirty="0">
                <a:solidFill>
                  <a:schemeClr val="tx1"/>
                </a:solidFill>
                <a:latin typeface="+mn-lt"/>
                <a:ea typeface="+mn-ea"/>
                <a:cs typeface="+mn-cs"/>
              </a:rPr>
              <a:t>Finally</a:t>
            </a:r>
            <a:r>
              <a:rPr lang="en-US" sz="1200" b="0" i="0" u="none" strike="noStrike" kern="1200" baseline="0" dirty="0">
                <a:solidFill>
                  <a:schemeClr val="tx1"/>
                </a:solidFill>
                <a:latin typeface="+mn-lt"/>
                <a:ea typeface="+mn-ea"/>
                <a:cs typeface="+mn-cs"/>
              </a:rPr>
              <a:t>, input/output analysis was used to examine how varying levels of labor losses would reduce industry sales, value-added and jobs. These losses were estimated not</a:t>
            </a:r>
          </a:p>
          <a:p>
            <a:r>
              <a:rPr lang="en-US" sz="1200" b="0" i="0" u="none" strike="noStrike" kern="1200" baseline="0" dirty="0">
                <a:solidFill>
                  <a:schemeClr val="tx1"/>
                </a:solidFill>
                <a:latin typeface="+mn-lt"/>
                <a:ea typeface="+mn-ea"/>
                <a:cs typeface="+mn-cs"/>
              </a:rPr>
              <a:t>only for the dairy farm sector, but also for those sectors that supply inputs and services to dairy farms.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National survey of 5,000 dairy farms, with responses from 47 states</a:t>
            </a:r>
          </a:p>
          <a:p>
            <a:endParaRPr lang="en-US" dirty="0"/>
          </a:p>
          <a:p>
            <a:endParaRPr lang="en-US" dirty="0"/>
          </a:p>
          <a:p>
            <a:r>
              <a:rPr lang="en-US" dirty="0"/>
              <a:t>http://www.nmpf.org/sites/default/files/NMPF%20Immigration%20Survey%20Web.pdf</a:t>
            </a:r>
          </a:p>
        </p:txBody>
      </p:sp>
      <p:sp>
        <p:nvSpPr>
          <p:cNvPr id="4" name="Slide Number Placeholder 3"/>
          <p:cNvSpPr>
            <a:spLocks noGrp="1"/>
          </p:cNvSpPr>
          <p:nvPr>
            <p:ph type="sldNum" sz="quarter" idx="10"/>
          </p:nvPr>
        </p:nvSpPr>
        <p:spPr/>
        <p:txBody>
          <a:bodyPr/>
          <a:lstStyle/>
          <a:p>
            <a:fld id="{01F18DD3-7C51-4473-9B8D-63E7B1CD1077}" type="slidenum">
              <a:rPr lang="en-US" smtClean="0"/>
              <a:t>16</a:t>
            </a:fld>
            <a:endParaRPr lang="en-US"/>
          </a:p>
        </p:txBody>
      </p:sp>
    </p:spTree>
    <p:extLst>
      <p:ext uri="{BB962C8B-B14F-4D97-AF65-F5344CB8AC3E}">
        <p14:creationId xmlns:p14="http://schemas.microsoft.com/office/powerpoint/2010/main" val="2820277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0A145-A371-44BB-8559-7522356B93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0FDAB0-900D-4651-BC5E-1BADAA583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D1F013-070F-4AD5-B9A4-80029F815541}"/>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B6FCB7E8-AF61-48AA-BCE4-DDCD5CDA7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9B408-0A31-46E7-B6C9-62FFA7B67B54}"/>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49075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F4E1-0D5D-48C7-8040-DC5F365484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852C1C-B5BE-4848-A384-58C961A70F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1E4C0-7AAE-409B-9D0B-E1D23EE6A2A2}"/>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2FE1ACAB-4FD4-43C3-86F6-0368DC4A7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D203B-B959-4B48-A48C-D25C375F23E8}"/>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42833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B3FEC0-2CC6-4271-9336-7E5E0C9FB7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1C670-0E96-4C86-B9EE-565B419D1C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781B1-3311-4FEE-BAC3-C4DB2D923293}"/>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B2A26C86-E2F2-4554-8EF7-9A5DFC4D0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E79B1-FBF6-417E-8F73-E756F5D25A20}"/>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25967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D4B2-AC44-40B0-BFE3-617AAA8750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E954A0-EAC6-44DD-AE6F-EBF9D76390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FAFAA-F0F7-4302-BBA4-210858B19DDD}"/>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9D38559D-D929-4A0F-93AD-DE60DC0E0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E8044-A852-49FA-8EA2-B52F4251643B}"/>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313233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DBD7-6749-472B-A5B8-80D8AE0B19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AEE75B-9457-4808-AEB7-37AE7977F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FD4A79-948E-468E-B54A-E5FF81B7DBD9}"/>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073EC94B-F0E2-4714-AF85-1F014DB61B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6AF19-8835-416C-BF9B-DB28A1D4D966}"/>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195946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F3B1-5F6B-4BDA-951F-D236CCFF1B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71F93C-66C4-4F54-8A6B-0E09DBAF6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1C136E-C46C-4DDA-9DEE-51A68943DD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C330D8-4C75-4FF1-9889-E1D30B983703}"/>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6" name="Footer Placeholder 5">
            <a:extLst>
              <a:ext uri="{FF2B5EF4-FFF2-40B4-BE49-F238E27FC236}">
                <a16:creationId xmlns:a16="http://schemas.microsoft.com/office/drawing/2014/main" id="{8AE83F12-516F-4586-AF95-3FF7C21055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FBD63-97B5-4D60-A248-91FD1250694F}"/>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423515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8853-6281-4F7A-8E31-D0A90F1CA2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633D39-0A48-4BE1-9DDF-4C7218B60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228DDB-7459-431E-89C4-5B337D169E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A37DC9-DFB9-408D-BC40-D32CA7620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6364C-44EC-4525-ACE8-E797758551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5404A5-A762-49A9-8E50-BBD8F73E88E5}"/>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8" name="Footer Placeholder 7">
            <a:extLst>
              <a:ext uri="{FF2B5EF4-FFF2-40B4-BE49-F238E27FC236}">
                <a16:creationId xmlns:a16="http://schemas.microsoft.com/office/drawing/2014/main" id="{FFD88C44-06F5-472E-870C-E9CF48E30E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1C361A-6D4E-48F5-B63F-6D1839737602}"/>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78191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5B301-D4CC-4ED6-823B-0501F04741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A13194-7057-468A-A95A-B426E6572C5C}"/>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4" name="Footer Placeholder 3">
            <a:extLst>
              <a:ext uri="{FF2B5EF4-FFF2-40B4-BE49-F238E27FC236}">
                <a16:creationId xmlns:a16="http://schemas.microsoft.com/office/drawing/2014/main" id="{FBD9054C-ECEA-4585-8F30-71C249639F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5C7BE-AE37-4E50-936B-61A43B95FAB7}"/>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57067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8171F6-AEF0-474A-8AEA-2E7A3CF49F7C}"/>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3" name="Footer Placeholder 2">
            <a:extLst>
              <a:ext uri="{FF2B5EF4-FFF2-40B4-BE49-F238E27FC236}">
                <a16:creationId xmlns:a16="http://schemas.microsoft.com/office/drawing/2014/main" id="{AB6AB01D-BC05-48CE-AA8D-E97E8F2DAD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080161-EC30-455E-B0B9-E950A0DA6EFF}"/>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33311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5421-F18E-495F-A03C-42E1D1D25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F15FEC-C53F-4F46-8542-C07DDEB497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C5EB04-73CD-449F-B71F-F3F05629C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96CAF-1BFB-4B44-B4D4-601CFDC52809}"/>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6" name="Footer Placeholder 5">
            <a:extLst>
              <a:ext uri="{FF2B5EF4-FFF2-40B4-BE49-F238E27FC236}">
                <a16:creationId xmlns:a16="http://schemas.microsoft.com/office/drawing/2014/main" id="{F9B6B9A0-1273-4975-BDBC-1187183D05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CD477-A14B-4030-A934-6ED32A3580E3}"/>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230961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6746-1B11-43BE-8FFC-955F7638A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19DB35-56BB-4DCD-A9CD-FD01E5DB7D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406F44-1A3A-4166-98B2-7A75A5D0F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4F9AD3-0F64-4CC7-B061-FA2BBC629925}"/>
              </a:ext>
            </a:extLst>
          </p:cNvPr>
          <p:cNvSpPr>
            <a:spLocks noGrp="1"/>
          </p:cNvSpPr>
          <p:nvPr>
            <p:ph type="dt" sz="half" idx="10"/>
          </p:nvPr>
        </p:nvSpPr>
        <p:spPr/>
        <p:txBody>
          <a:bodyPr/>
          <a:lstStyle/>
          <a:p>
            <a:fld id="{EEC4D697-5516-4449-AD06-97EF8D32B597}" type="datetimeFigureOut">
              <a:rPr lang="en-US" smtClean="0"/>
              <a:t>2/21/2020</a:t>
            </a:fld>
            <a:endParaRPr lang="en-US"/>
          </a:p>
        </p:txBody>
      </p:sp>
      <p:sp>
        <p:nvSpPr>
          <p:cNvPr id="6" name="Footer Placeholder 5">
            <a:extLst>
              <a:ext uri="{FF2B5EF4-FFF2-40B4-BE49-F238E27FC236}">
                <a16:creationId xmlns:a16="http://schemas.microsoft.com/office/drawing/2014/main" id="{6713101F-9A6A-4AB3-A80E-2E592C1B9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3320C5-F83E-4366-B167-5160936BC796}"/>
              </a:ext>
            </a:extLst>
          </p:cNvPr>
          <p:cNvSpPr>
            <a:spLocks noGrp="1"/>
          </p:cNvSpPr>
          <p:nvPr>
            <p:ph type="sldNum" sz="quarter" idx="12"/>
          </p:nvPr>
        </p:nvSpPr>
        <p:spPr/>
        <p:txBody>
          <a:bodyPr/>
          <a:lstStyle/>
          <a:p>
            <a:fld id="{C664C3F1-5712-4A01-8C47-D84027607CD2}" type="slidenum">
              <a:rPr lang="en-US" smtClean="0"/>
              <a:t>‹#›</a:t>
            </a:fld>
            <a:endParaRPr lang="en-US"/>
          </a:p>
        </p:txBody>
      </p:sp>
    </p:spTree>
    <p:extLst>
      <p:ext uri="{BB962C8B-B14F-4D97-AF65-F5344CB8AC3E}">
        <p14:creationId xmlns:p14="http://schemas.microsoft.com/office/powerpoint/2010/main" val="356471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B5C5F-4C42-4E56-97E1-09A3A08C2A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331A72-FFA2-4BB5-B397-70889A648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216E5-9C21-42E3-8A60-91F808D38C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4D697-5516-4449-AD06-97EF8D32B597}" type="datetimeFigureOut">
              <a:rPr lang="en-US" smtClean="0"/>
              <a:t>2/21/2020</a:t>
            </a:fld>
            <a:endParaRPr lang="en-US"/>
          </a:p>
        </p:txBody>
      </p:sp>
      <p:sp>
        <p:nvSpPr>
          <p:cNvPr id="5" name="Footer Placeholder 4">
            <a:extLst>
              <a:ext uri="{FF2B5EF4-FFF2-40B4-BE49-F238E27FC236}">
                <a16:creationId xmlns:a16="http://schemas.microsoft.com/office/drawing/2014/main" id="{7F9A046A-847A-47F1-A174-E0E0A2E93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911D98-CAED-4412-B088-B8CB282788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4C3F1-5712-4A01-8C47-D84027607CD2}" type="slidenum">
              <a:rPr lang="en-US" smtClean="0"/>
              <a:t>‹#›</a:t>
            </a:fld>
            <a:endParaRPr lang="en-US"/>
          </a:p>
        </p:txBody>
      </p:sp>
    </p:spTree>
    <p:extLst>
      <p:ext uri="{BB962C8B-B14F-4D97-AF65-F5344CB8AC3E}">
        <p14:creationId xmlns:p14="http://schemas.microsoft.com/office/powerpoint/2010/main" val="260725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b.org/market-int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2D57-131D-4517-B7C0-83982DBE4088}"/>
              </a:ext>
            </a:extLst>
          </p:cNvPr>
          <p:cNvSpPr>
            <a:spLocks noGrp="1"/>
          </p:cNvSpPr>
          <p:nvPr>
            <p:ph type="ctrTitle"/>
          </p:nvPr>
        </p:nvSpPr>
        <p:spPr/>
        <p:txBody>
          <a:bodyPr>
            <a:normAutofit fontScale="90000"/>
          </a:bodyPr>
          <a:lstStyle/>
          <a:p>
            <a:r>
              <a:rPr lang="en-US" b="1" dirty="0"/>
              <a:t>U.S. Farm Sector’s Sensitivity to Labor Costs and Availability</a:t>
            </a:r>
            <a:endParaRPr lang="en-US" dirty="0">
              <a:latin typeface="Franklin Gothic Book" panose="020B0503020102020204" pitchFamily="34" charset="0"/>
            </a:endParaRPr>
          </a:p>
        </p:txBody>
      </p:sp>
      <p:sp>
        <p:nvSpPr>
          <p:cNvPr id="3" name="Subtitle 2">
            <a:extLst>
              <a:ext uri="{FF2B5EF4-FFF2-40B4-BE49-F238E27FC236}">
                <a16:creationId xmlns:a16="http://schemas.microsoft.com/office/drawing/2014/main" id="{57C2D27F-13F8-447F-B8A2-F092B88A743E}"/>
              </a:ext>
            </a:extLst>
          </p:cNvPr>
          <p:cNvSpPr>
            <a:spLocks noGrp="1"/>
          </p:cNvSpPr>
          <p:nvPr>
            <p:ph type="subTitle" idx="1"/>
          </p:nvPr>
        </p:nvSpPr>
        <p:spPr/>
        <p:txBody>
          <a:bodyPr/>
          <a:lstStyle/>
          <a:p>
            <a:r>
              <a:rPr lang="en-US" dirty="0"/>
              <a:t>Veronica Nigh</a:t>
            </a:r>
          </a:p>
          <a:p>
            <a:r>
              <a:rPr lang="en-US" dirty="0"/>
              <a:t>American Farm Bureau Federation</a:t>
            </a:r>
          </a:p>
          <a:p>
            <a:r>
              <a:rPr lang="en-US" dirty="0"/>
              <a:t>Ag Outlook Forum 2020</a:t>
            </a:r>
          </a:p>
        </p:txBody>
      </p:sp>
    </p:spTree>
    <p:extLst>
      <p:ext uri="{BB962C8B-B14F-4D97-AF65-F5344CB8AC3E}">
        <p14:creationId xmlns:p14="http://schemas.microsoft.com/office/powerpoint/2010/main" val="84882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5851-B1CC-480D-8170-07CB78F92EB0}"/>
              </a:ext>
            </a:extLst>
          </p:cNvPr>
          <p:cNvSpPr>
            <a:spLocks noGrp="1"/>
          </p:cNvSpPr>
          <p:nvPr>
            <p:ph type="title"/>
          </p:nvPr>
        </p:nvSpPr>
        <p:spPr>
          <a:xfrm>
            <a:off x="838200" y="365125"/>
            <a:ext cx="10515600" cy="1148882"/>
          </a:xfrm>
        </p:spPr>
        <p:txBody>
          <a:bodyPr>
            <a:normAutofit/>
          </a:bodyPr>
          <a:lstStyle/>
          <a:p>
            <a:r>
              <a:rPr lang="en-US" sz="3600" dirty="0">
                <a:latin typeface="Franklin Gothic Book" panose="020B0503020102020204" pitchFamily="34" charset="0"/>
              </a:rPr>
              <a:t>Usage of the H-2A Program Continues to Climb, As Does the AEWR</a:t>
            </a:r>
          </a:p>
        </p:txBody>
      </p:sp>
      <p:pic>
        <p:nvPicPr>
          <p:cNvPr id="3" name="Picture 2">
            <a:extLst>
              <a:ext uri="{FF2B5EF4-FFF2-40B4-BE49-F238E27FC236}">
                <a16:creationId xmlns:a16="http://schemas.microsoft.com/office/drawing/2014/main" id="{93268CB6-D1B2-4EB6-BD25-B9FC1DEA408B}"/>
              </a:ext>
            </a:extLst>
          </p:cNvPr>
          <p:cNvPicPr>
            <a:picLocks noChangeAspect="1"/>
          </p:cNvPicPr>
          <p:nvPr/>
        </p:nvPicPr>
        <p:blipFill>
          <a:blip r:embed="rId2"/>
          <a:stretch>
            <a:fillRect/>
          </a:stretch>
        </p:blipFill>
        <p:spPr>
          <a:xfrm>
            <a:off x="999588" y="1514007"/>
            <a:ext cx="10522608" cy="5072312"/>
          </a:xfrm>
          <a:prstGeom prst="rect">
            <a:avLst/>
          </a:prstGeom>
        </p:spPr>
      </p:pic>
    </p:spTree>
    <p:extLst>
      <p:ext uri="{BB962C8B-B14F-4D97-AF65-F5344CB8AC3E}">
        <p14:creationId xmlns:p14="http://schemas.microsoft.com/office/powerpoint/2010/main" val="389998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4E8F-EB9C-4698-A387-BB17B3BF4584}"/>
              </a:ext>
            </a:extLst>
          </p:cNvPr>
          <p:cNvSpPr>
            <a:spLocks noGrp="1"/>
          </p:cNvSpPr>
          <p:nvPr>
            <p:ph type="title"/>
          </p:nvPr>
        </p:nvSpPr>
        <p:spPr/>
        <p:txBody>
          <a:bodyPr>
            <a:normAutofit/>
          </a:bodyPr>
          <a:lstStyle/>
          <a:p>
            <a:r>
              <a:rPr lang="en-US" sz="3600" dirty="0">
                <a:latin typeface="Franklin Gothic Book" panose="020B0503020102020204" pitchFamily="34" charset="0"/>
              </a:rPr>
              <a:t>National Average AEWR has Climbed by 37% Over the Last Ten Years</a:t>
            </a:r>
          </a:p>
        </p:txBody>
      </p:sp>
      <p:sp>
        <p:nvSpPr>
          <p:cNvPr id="6" name="TextBox 5">
            <a:extLst>
              <a:ext uri="{FF2B5EF4-FFF2-40B4-BE49-F238E27FC236}">
                <a16:creationId xmlns:a16="http://schemas.microsoft.com/office/drawing/2014/main" id="{45771434-3A23-4B84-836B-C67AAE923C12}"/>
              </a:ext>
            </a:extLst>
          </p:cNvPr>
          <p:cNvSpPr txBox="1"/>
          <p:nvPr/>
        </p:nvSpPr>
        <p:spPr>
          <a:xfrm>
            <a:off x="9825455" y="6123543"/>
            <a:ext cx="1332224" cy="369332"/>
          </a:xfrm>
          <a:prstGeom prst="rect">
            <a:avLst/>
          </a:prstGeom>
          <a:noFill/>
        </p:spPr>
        <p:txBody>
          <a:bodyPr wrap="none" rtlCol="0">
            <a:spAutoFit/>
          </a:bodyPr>
          <a:lstStyle/>
          <a:p>
            <a:r>
              <a:rPr lang="en-US" dirty="0"/>
              <a:t>Source: DOL</a:t>
            </a:r>
          </a:p>
        </p:txBody>
      </p:sp>
      <p:pic>
        <p:nvPicPr>
          <p:cNvPr id="3" name="Picture 2">
            <a:extLst>
              <a:ext uri="{FF2B5EF4-FFF2-40B4-BE49-F238E27FC236}">
                <a16:creationId xmlns:a16="http://schemas.microsoft.com/office/drawing/2014/main" id="{A50D0608-FC75-477F-8887-B8DB4A4C2467}"/>
              </a:ext>
            </a:extLst>
          </p:cNvPr>
          <p:cNvPicPr>
            <a:picLocks noChangeAspect="1"/>
          </p:cNvPicPr>
          <p:nvPr/>
        </p:nvPicPr>
        <p:blipFill>
          <a:blip r:embed="rId2"/>
          <a:stretch>
            <a:fillRect/>
          </a:stretch>
        </p:blipFill>
        <p:spPr>
          <a:xfrm>
            <a:off x="743262" y="1572310"/>
            <a:ext cx="10851821" cy="5285690"/>
          </a:xfrm>
          <a:prstGeom prst="rect">
            <a:avLst/>
          </a:prstGeom>
        </p:spPr>
      </p:pic>
    </p:spTree>
    <p:extLst>
      <p:ext uri="{BB962C8B-B14F-4D97-AF65-F5344CB8AC3E}">
        <p14:creationId xmlns:p14="http://schemas.microsoft.com/office/powerpoint/2010/main" val="51761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9632-AF60-4F5D-86E1-DE4EF439C580}"/>
              </a:ext>
            </a:extLst>
          </p:cNvPr>
          <p:cNvSpPr>
            <a:spLocks noGrp="1"/>
          </p:cNvSpPr>
          <p:nvPr>
            <p:ph type="title"/>
          </p:nvPr>
        </p:nvSpPr>
        <p:spPr/>
        <p:txBody>
          <a:bodyPr>
            <a:normAutofit/>
          </a:bodyPr>
          <a:lstStyle/>
          <a:p>
            <a:r>
              <a:rPr lang="en-US" sz="3600" dirty="0">
                <a:latin typeface="Franklin Gothic Book" panose="020B0503020102020204" pitchFamily="34" charset="0"/>
              </a:rPr>
              <a:t>The Top States Utilizing the Program Has Remained Fairly Constant</a:t>
            </a:r>
          </a:p>
        </p:txBody>
      </p:sp>
      <p:pic>
        <p:nvPicPr>
          <p:cNvPr id="3" name="Picture 2">
            <a:extLst>
              <a:ext uri="{FF2B5EF4-FFF2-40B4-BE49-F238E27FC236}">
                <a16:creationId xmlns:a16="http://schemas.microsoft.com/office/drawing/2014/main" id="{808DA604-A537-4D90-B3CE-45FE2F60BF1E}"/>
              </a:ext>
            </a:extLst>
          </p:cNvPr>
          <p:cNvPicPr>
            <a:picLocks noChangeAspect="1"/>
          </p:cNvPicPr>
          <p:nvPr/>
        </p:nvPicPr>
        <p:blipFill>
          <a:blip r:embed="rId2"/>
          <a:stretch>
            <a:fillRect/>
          </a:stretch>
        </p:blipFill>
        <p:spPr>
          <a:xfrm>
            <a:off x="943212" y="1572296"/>
            <a:ext cx="10815241" cy="5114987"/>
          </a:xfrm>
          <a:prstGeom prst="rect">
            <a:avLst/>
          </a:prstGeom>
        </p:spPr>
      </p:pic>
    </p:spTree>
    <p:extLst>
      <p:ext uri="{BB962C8B-B14F-4D97-AF65-F5344CB8AC3E}">
        <p14:creationId xmlns:p14="http://schemas.microsoft.com/office/powerpoint/2010/main" val="397500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69408-D12E-4331-AF71-950E292BCFEC}"/>
              </a:ext>
            </a:extLst>
          </p:cNvPr>
          <p:cNvSpPr>
            <a:spLocks noGrp="1"/>
          </p:cNvSpPr>
          <p:nvPr>
            <p:ph type="title"/>
          </p:nvPr>
        </p:nvSpPr>
        <p:spPr/>
        <p:txBody>
          <a:bodyPr>
            <a:normAutofit/>
          </a:bodyPr>
          <a:lstStyle/>
          <a:p>
            <a:r>
              <a:rPr lang="en-US" sz="3600" dirty="0">
                <a:latin typeface="Franklin Gothic Book" panose="020B0503020102020204" pitchFamily="34" charset="0"/>
              </a:rPr>
              <a:t>Some Top H-2A Crops and Occupations May Be Surprising</a:t>
            </a:r>
          </a:p>
        </p:txBody>
      </p:sp>
      <p:graphicFrame>
        <p:nvGraphicFramePr>
          <p:cNvPr id="5" name="Table 4">
            <a:extLst>
              <a:ext uri="{FF2B5EF4-FFF2-40B4-BE49-F238E27FC236}">
                <a16:creationId xmlns:a16="http://schemas.microsoft.com/office/drawing/2014/main" id="{407764B6-DF87-46BA-9E11-1C2724C2AEAC}"/>
              </a:ext>
            </a:extLst>
          </p:cNvPr>
          <p:cNvGraphicFramePr>
            <a:graphicFrameLocks noGrp="1"/>
          </p:cNvGraphicFramePr>
          <p:nvPr>
            <p:extLst>
              <p:ext uri="{D42A27DB-BD31-4B8C-83A1-F6EECF244321}">
                <p14:modId xmlns:p14="http://schemas.microsoft.com/office/powerpoint/2010/main" val="1407211425"/>
              </p:ext>
            </p:extLst>
          </p:nvPr>
        </p:nvGraphicFramePr>
        <p:xfrm>
          <a:off x="838199" y="1878497"/>
          <a:ext cx="10515599" cy="4333455"/>
        </p:xfrm>
        <a:graphic>
          <a:graphicData uri="http://schemas.openxmlformats.org/drawingml/2006/table">
            <a:tbl>
              <a:tblPr>
                <a:tableStyleId>{EB9631B5-78F2-41C9-869B-9F39066F8104}</a:tableStyleId>
              </a:tblPr>
              <a:tblGrid>
                <a:gridCol w="3307080">
                  <a:extLst>
                    <a:ext uri="{9D8B030D-6E8A-4147-A177-3AD203B41FA5}">
                      <a16:colId xmlns:a16="http://schemas.microsoft.com/office/drawing/2014/main" val="2439209387"/>
                    </a:ext>
                  </a:extLst>
                </a:gridCol>
                <a:gridCol w="1935480">
                  <a:extLst>
                    <a:ext uri="{9D8B030D-6E8A-4147-A177-3AD203B41FA5}">
                      <a16:colId xmlns:a16="http://schemas.microsoft.com/office/drawing/2014/main" val="3272438081"/>
                    </a:ext>
                  </a:extLst>
                </a:gridCol>
                <a:gridCol w="3337559">
                  <a:extLst>
                    <a:ext uri="{9D8B030D-6E8A-4147-A177-3AD203B41FA5}">
                      <a16:colId xmlns:a16="http://schemas.microsoft.com/office/drawing/2014/main" val="3471922244"/>
                    </a:ext>
                  </a:extLst>
                </a:gridCol>
                <a:gridCol w="1935480">
                  <a:extLst>
                    <a:ext uri="{9D8B030D-6E8A-4147-A177-3AD203B41FA5}">
                      <a16:colId xmlns:a16="http://schemas.microsoft.com/office/drawing/2014/main" val="1210222395"/>
                    </a:ext>
                  </a:extLst>
                </a:gridCol>
              </a:tblGrid>
              <a:tr h="288897">
                <a:tc gridSpan="4">
                  <a:txBody>
                    <a:bodyPr/>
                    <a:lstStyle/>
                    <a:p>
                      <a:pPr algn="ctr" fontAlgn="b"/>
                      <a:r>
                        <a:rPr lang="en-US" sz="1600" b="1" u="none" strike="noStrike" dirty="0">
                          <a:effectLst/>
                          <a:latin typeface="Franklin Gothic Book" panose="020B0503020102020204" pitchFamily="34" charset="0"/>
                        </a:rPr>
                        <a:t>Top 25 H-2A Crops and Occupations Certified, FY2016</a:t>
                      </a:r>
                      <a:endParaRPr lang="en-US" sz="1600" b="1" i="0" u="none" strike="noStrike" dirty="0">
                        <a:solidFill>
                          <a:srgbClr val="000000"/>
                        </a:solidFill>
                        <a:effectLst/>
                        <a:latin typeface="Franklin Gothic Book" panose="020B0503020102020204" pitchFamily="34" charset="0"/>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8892040"/>
                  </a:ext>
                </a:extLst>
              </a:tr>
              <a:tr h="288897">
                <a:tc>
                  <a:txBody>
                    <a:bodyPr/>
                    <a:lstStyle/>
                    <a:p>
                      <a:pPr algn="l" fontAlgn="b"/>
                      <a:r>
                        <a:rPr lang="en-US" sz="1600" u="none" strike="noStrike">
                          <a:effectLst/>
                          <a:latin typeface="Franklin Gothic Book" panose="020B0503020102020204" pitchFamily="34" charset="0"/>
                        </a:rPr>
                        <a:t>Primary Crops/Occupations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Positions Certified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Primary Crops/Occupations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Positions Certified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557425686"/>
                  </a:ext>
                </a:extLst>
              </a:tr>
              <a:tr h="288897">
                <a:tc>
                  <a:txBody>
                    <a:bodyPr/>
                    <a:lstStyle/>
                    <a:p>
                      <a:pPr algn="l" fontAlgn="b"/>
                      <a:r>
                        <a:rPr lang="en-US" sz="1600" u="none" strike="noStrike" dirty="0">
                          <a:effectLst/>
                          <a:latin typeface="Franklin Gothic Book" panose="020B0503020102020204" pitchFamily="34" charset="0"/>
                        </a:rPr>
                        <a:t>Berries</a:t>
                      </a:r>
                      <a:endParaRPr lang="en-US" sz="1600" b="0" i="0" u="none" strike="noStrike" dirty="0">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15,335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Fruits and Vegetables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4,538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320210488"/>
                  </a:ext>
                </a:extLst>
              </a:tr>
              <a:tr h="288897">
                <a:tc>
                  <a:txBody>
                    <a:bodyPr/>
                    <a:lstStyle/>
                    <a:p>
                      <a:pPr algn="l" fontAlgn="b"/>
                      <a:r>
                        <a:rPr lang="en-US" sz="1600" u="none" strike="noStrike">
                          <a:effectLst/>
                          <a:latin typeface="Franklin Gothic Book" panose="020B0503020102020204" pitchFamily="34" charset="0"/>
                        </a:rPr>
                        <a:t>Hay and Straw</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10,066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Citrus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4,530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1473894905"/>
                  </a:ext>
                </a:extLst>
              </a:tr>
              <a:tr h="288897">
                <a:tc>
                  <a:txBody>
                    <a:bodyPr/>
                    <a:lstStyle/>
                    <a:p>
                      <a:pPr algn="l" fontAlgn="b"/>
                      <a:r>
                        <a:rPr lang="en-US" sz="1600" u="none" strike="noStrike">
                          <a:effectLst/>
                          <a:latin typeface="Franklin Gothic Book" panose="020B0503020102020204" pitchFamily="34" charset="0"/>
                        </a:rPr>
                        <a:t>Apples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9,764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Squash</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3,749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457446433"/>
                  </a:ext>
                </a:extLst>
              </a:tr>
              <a:tr h="288897">
                <a:tc>
                  <a:txBody>
                    <a:bodyPr/>
                    <a:lstStyle/>
                    <a:p>
                      <a:pPr algn="l" fontAlgn="b"/>
                      <a:r>
                        <a:rPr lang="en-US" sz="1600" u="none" strike="noStrike">
                          <a:effectLst/>
                          <a:latin typeface="Franklin Gothic Book" panose="020B0503020102020204" pitchFamily="34" charset="0"/>
                        </a:rPr>
                        <a:t>Tobacco</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9,269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Livestock</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3,582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496819356"/>
                  </a:ext>
                </a:extLst>
              </a:tr>
              <a:tr h="288897">
                <a:tc>
                  <a:txBody>
                    <a:bodyPr/>
                    <a:lstStyle/>
                    <a:p>
                      <a:pPr algn="l" fontAlgn="b"/>
                      <a:r>
                        <a:rPr lang="en-US" sz="1600" u="none" strike="noStrike">
                          <a:effectLst/>
                          <a:latin typeface="Franklin Gothic Book" panose="020B0503020102020204" pitchFamily="34" charset="0"/>
                        </a:rPr>
                        <a:t>General Farm Worker</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8,717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Peppers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3,494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1277696743"/>
                  </a:ext>
                </a:extLst>
              </a:tr>
              <a:tr h="288897">
                <a:tc>
                  <a:txBody>
                    <a:bodyPr/>
                    <a:lstStyle/>
                    <a:p>
                      <a:pPr algn="l" fontAlgn="b"/>
                      <a:r>
                        <a:rPr lang="en-US" sz="1600" u="none" strike="noStrike">
                          <a:effectLst/>
                          <a:latin typeface="Franklin Gothic Book" panose="020B0503020102020204" pitchFamily="34" charset="0"/>
                        </a:rPr>
                        <a:t>Melons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8,513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Sugarcane</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3,435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602498990"/>
                  </a:ext>
                </a:extLst>
              </a:tr>
              <a:tr h="288897">
                <a:tc>
                  <a:txBody>
                    <a:bodyPr/>
                    <a:lstStyle/>
                    <a:p>
                      <a:pPr algn="l" fontAlgn="b"/>
                      <a:r>
                        <a:rPr lang="en-US" sz="1600" u="none" strike="noStrike">
                          <a:effectLst/>
                          <a:latin typeface="Franklin Gothic Book" panose="020B0503020102020204" pitchFamily="34" charset="0"/>
                        </a:rPr>
                        <a:t>Sweet Potatoes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7,426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Trees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3,340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983406712"/>
                  </a:ext>
                </a:extLst>
              </a:tr>
              <a:tr h="288897">
                <a:tc>
                  <a:txBody>
                    <a:bodyPr/>
                    <a:lstStyle/>
                    <a:p>
                      <a:pPr algn="l" fontAlgn="b"/>
                      <a:r>
                        <a:rPr lang="en-US" sz="1600" u="none" strike="noStrike">
                          <a:effectLst/>
                          <a:latin typeface="Franklin Gothic Book" panose="020B0503020102020204" pitchFamily="34" charset="0"/>
                        </a:rPr>
                        <a:t>Lettuce</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7,060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Oranges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3,030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4274152777"/>
                  </a:ext>
                </a:extLst>
              </a:tr>
              <a:tr h="288897">
                <a:tc>
                  <a:txBody>
                    <a:bodyPr/>
                    <a:lstStyle/>
                    <a:p>
                      <a:pPr algn="l" fontAlgn="b"/>
                      <a:r>
                        <a:rPr lang="en-US" sz="1600" u="none" strike="noStrike">
                          <a:effectLst/>
                          <a:latin typeface="Franklin Gothic Book" panose="020B0503020102020204" pitchFamily="34" charset="0"/>
                        </a:rPr>
                        <a:t>Nursery and Greenhouse Workers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6,008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Construction of Livestock Buildings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2,977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239528239"/>
                  </a:ext>
                </a:extLst>
              </a:tr>
              <a:tr h="288897">
                <a:tc>
                  <a:txBody>
                    <a:bodyPr/>
                    <a:lstStyle/>
                    <a:p>
                      <a:pPr algn="l" fontAlgn="b"/>
                      <a:r>
                        <a:rPr lang="en-US" sz="1600" u="none" strike="noStrike">
                          <a:effectLst/>
                          <a:latin typeface="Franklin Gothic Book" panose="020B0503020102020204" pitchFamily="34" charset="0"/>
                        </a:rPr>
                        <a:t>Corn</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5,893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Cucumbers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2,713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3259874181"/>
                  </a:ext>
                </a:extLst>
              </a:tr>
              <a:tr h="288897">
                <a:tc>
                  <a:txBody>
                    <a:bodyPr/>
                    <a:lstStyle/>
                    <a:p>
                      <a:pPr algn="l" fontAlgn="b"/>
                      <a:r>
                        <a:rPr lang="en-US" sz="1600" u="none" strike="noStrike">
                          <a:effectLst/>
                          <a:latin typeface="Franklin Gothic Book" panose="020B0503020102020204" pitchFamily="34" charset="0"/>
                        </a:rPr>
                        <a:t>Onions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5,282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Cherries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2,572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2332191027"/>
                  </a:ext>
                </a:extLst>
              </a:tr>
              <a:tr h="288897">
                <a:tc>
                  <a:txBody>
                    <a:bodyPr/>
                    <a:lstStyle/>
                    <a:p>
                      <a:pPr algn="l" fontAlgn="b"/>
                      <a:r>
                        <a:rPr lang="en-US" sz="1600" u="none" strike="noStrike">
                          <a:effectLst/>
                          <a:latin typeface="Franklin Gothic Book" panose="020B0503020102020204" pitchFamily="34" charset="0"/>
                        </a:rPr>
                        <a:t>Tomatoes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4,836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Peaches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2,539 </a:t>
                      </a:r>
                      <a:endParaRPr lang="en-US" sz="1600" b="0" i="0" u="none" strike="noStrike">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1695326301"/>
                  </a:ext>
                </a:extLst>
              </a:tr>
              <a:tr h="288897">
                <a:tc>
                  <a:txBody>
                    <a:bodyPr/>
                    <a:lstStyle/>
                    <a:p>
                      <a:pPr algn="l" fontAlgn="b"/>
                      <a:r>
                        <a:rPr lang="en-US" sz="1600" u="none" strike="noStrike">
                          <a:effectLst/>
                          <a:latin typeface="Franklin Gothic Book" panose="020B0503020102020204" pitchFamily="34" charset="0"/>
                        </a:rPr>
                        <a:t>Ag Equipment Operator</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                         4,786 </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a:effectLst/>
                          <a:latin typeface="Franklin Gothic Book" panose="020B0503020102020204" pitchFamily="34" charset="0"/>
                        </a:rPr>
                        <a:t>All Others</a:t>
                      </a:r>
                      <a:endParaRPr lang="en-US" sz="1600" b="0" i="0" u="none" strike="noStrike">
                        <a:solidFill>
                          <a:srgbClr val="000000"/>
                        </a:solidFill>
                        <a:effectLst/>
                        <a:latin typeface="Franklin Gothic Book" panose="020B0503020102020204" pitchFamily="34" charset="0"/>
                      </a:endParaRPr>
                    </a:p>
                  </a:txBody>
                  <a:tcPr marL="6350" marR="6350" marT="6350" marB="0" anchor="b"/>
                </a:tc>
                <a:tc>
                  <a:txBody>
                    <a:bodyPr/>
                    <a:lstStyle/>
                    <a:p>
                      <a:pPr algn="l" fontAlgn="b"/>
                      <a:r>
                        <a:rPr lang="en-US" sz="1600" u="none" strike="noStrike" dirty="0">
                          <a:effectLst/>
                          <a:latin typeface="Franklin Gothic Book" panose="020B0503020102020204" pitchFamily="34" charset="0"/>
                        </a:rPr>
                        <a:t>                       22,287 </a:t>
                      </a:r>
                      <a:endParaRPr lang="en-US" sz="1600" b="0" i="0" u="none" strike="noStrike" dirty="0">
                        <a:solidFill>
                          <a:srgbClr val="000000"/>
                        </a:solidFill>
                        <a:effectLst/>
                        <a:latin typeface="Franklin Gothic Book" panose="020B0503020102020204" pitchFamily="34" charset="0"/>
                      </a:endParaRPr>
                    </a:p>
                  </a:txBody>
                  <a:tcPr marL="6350" marR="6350" marT="6350" marB="0" anchor="b"/>
                </a:tc>
                <a:extLst>
                  <a:ext uri="{0D108BD9-81ED-4DB2-BD59-A6C34878D82A}">
                    <a16:rowId xmlns:a16="http://schemas.microsoft.com/office/drawing/2014/main" val="1856561847"/>
                  </a:ext>
                </a:extLst>
              </a:tr>
            </a:tbl>
          </a:graphicData>
        </a:graphic>
      </p:graphicFrame>
      <p:sp>
        <p:nvSpPr>
          <p:cNvPr id="6" name="TextBox 5">
            <a:extLst>
              <a:ext uri="{FF2B5EF4-FFF2-40B4-BE49-F238E27FC236}">
                <a16:creationId xmlns:a16="http://schemas.microsoft.com/office/drawing/2014/main" id="{EB18DA41-8F15-465A-916C-3BD8190D83A0}"/>
              </a:ext>
            </a:extLst>
          </p:cNvPr>
          <p:cNvSpPr txBox="1"/>
          <p:nvPr/>
        </p:nvSpPr>
        <p:spPr>
          <a:xfrm>
            <a:off x="10859776" y="6465029"/>
            <a:ext cx="1332224" cy="369332"/>
          </a:xfrm>
          <a:prstGeom prst="rect">
            <a:avLst/>
          </a:prstGeom>
          <a:noFill/>
        </p:spPr>
        <p:txBody>
          <a:bodyPr wrap="none" rtlCol="0">
            <a:spAutoFit/>
          </a:bodyPr>
          <a:lstStyle/>
          <a:p>
            <a:r>
              <a:rPr lang="en-US" dirty="0"/>
              <a:t>Source: DOL</a:t>
            </a:r>
          </a:p>
        </p:txBody>
      </p:sp>
    </p:spTree>
    <p:extLst>
      <p:ext uri="{BB962C8B-B14F-4D97-AF65-F5344CB8AC3E}">
        <p14:creationId xmlns:p14="http://schemas.microsoft.com/office/powerpoint/2010/main" val="651469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Franklin Gothic Book" panose="020B0503020102020204" pitchFamily="34" charset="0"/>
              </a:rPr>
              <a:t>2014 AFBF Labor Study</a:t>
            </a:r>
          </a:p>
        </p:txBody>
      </p:sp>
      <p:sp>
        <p:nvSpPr>
          <p:cNvPr id="3" name="Content Placeholder 2"/>
          <p:cNvSpPr>
            <a:spLocks noGrp="1"/>
          </p:cNvSpPr>
          <p:nvPr>
            <p:ph sz="quarter" idx="1"/>
          </p:nvPr>
        </p:nvSpPr>
        <p:spPr/>
        <p:txBody>
          <a:bodyPr/>
          <a:lstStyle/>
          <a:p>
            <a:r>
              <a:rPr lang="en-US" dirty="0">
                <a:latin typeface="Franklin Gothic Book" panose="020B0503020102020204" pitchFamily="34" charset="0"/>
              </a:rPr>
              <a:t>Alternative 1:	Enforcement Only</a:t>
            </a:r>
          </a:p>
          <a:p>
            <a:r>
              <a:rPr lang="en-US" dirty="0">
                <a:latin typeface="Franklin Gothic Book" panose="020B0503020102020204" pitchFamily="34" charset="0"/>
              </a:rPr>
              <a:t>Alternative 2: 	Enforcement with a Path to Legalization Without a 			Guest Worker Program</a:t>
            </a:r>
          </a:p>
          <a:p>
            <a:r>
              <a:rPr lang="en-US" dirty="0">
                <a:latin typeface="Franklin Gothic Book" panose="020B0503020102020204" pitchFamily="34" charset="0"/>
              </a:rPr>
              <a:t>Alternative 3: 	Comprehensive Reform Including an Expanded H-2A 			Guest Worker Program for Agriculture</a:t>
            </a:r>
          </a:p>
          <a:p>
            <a:r>
              <a:rPr lang="en-US" dirty="0">
                <a:latin typeface="Franklin Gothic Book" panose="020B0503020102020204" pitchFamily="34" charset="0"/>
              </a:rPr>
              <a:t>Alternative 3a: 	Comprehensive Reform Including a Redesigned 				Guest Worker Program for Agriculture</a:t>
            </a:r>
          </a:p>
        </p:txBody>
      </p:sp>
    </p:spTree>
    <p:extLst>
      <p:ext uri="{BB962C8B-B14F-4D97-AF65-F5344CB8AC3E}">
        <p14:creationId xmlns:p14="http://schemas.microsoft.com/office/powerpoint/2010/main" val="1289370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597" y="260194"/>
            <a:ext cx="10739203" cy="1325563"/>
          </a:xfrm>
        </p:spPr>
        <p:txBody>
          <a:bodyPr>
            <a:noAutofit/>
          </a:bodyPr>
          <a:lstStyle/>
          <a:p>
            <a:r>
              <a:rPr lang="en-US" sz="3200" dirty="0">
                <a:latin typeface="Franklin Gothic Book" panose="020B0503020102020204" pitchFamily="34" charset="0"/>
              </a:rPr>
              <a:t>2014: Gauging the Farm Sector’s Sensitivity to Immigration Reform via Changes in Labor Costs and Availability</a:t>
            </a:r>
          </a:p>
        </p:txBody>
      </p:sp>
      <p:pic>
        <p:nvPicPr>
          <p:cNvPr id="4" name="Content Placeholder 3"/>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199213" y="1469036"/>
            <a:ext cx="9443803" cy="5388964"/>
          </a:xfrm>
          <a:prstGeom prst="rect">
            <a:avLst/>
          </a:prstGeom>
          <a:noFill/>
          <a:ln>
            <a:noFill/>
          </a:ln>
        </p:spPr>
      </p:pic>
    </p:spTree>
    <p:extLst>
      <p:ext uri="{BB962C8B-B14F-4D97-AF65-F5344CB8AC3E}">
        <p14:creationId xmlns:p14="http://schemas.microsoft.com/office/powerpoint/2010/main" val="2746841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Franklin Gothic Book" panose="020B0503020102020204" pitchFamily="34" charset="0"/>
              </a:rPr>
              <a:t>More Specifically, Dairy</a:t>
            </a:r>
          </a:p>
        </p:txBody>
      </p:sp>
      <p:sp>
        <p:nvSpPr>
          <p:cNvPr id="3" name="Content Placeholder 2"/>
          <p:cNvSpPr>
            <a:spLocks noGrp="1"/>
          </p:cNvSpPr>
          <p:nvPr>
            <p:ph sz="quarter" idx="1"/>
          </p:nvPr>
        </p:nvSpPr>
        <p:spPr>
          <a:xfrm>
            <a:off x="838199" y="1527048"/>
            <a:ext cx="10515599" cy="4949952"/>
          </a:xfrm>
        </p:spPr>
        <p:txBody>
          <a:bodyPr>
            <a:normAutofit/>
          </a:bodyPr>
          <a:lstStyle/>
          <a:p>
            <a:r>
              <a:rPr lang="en-US" sz="3200" dirty="0">
                <a:latin typeface="Franklin Gothic Book" panose="020B0503020102020204" pitchFamily="34" charset="0"/>
              </a:rPr>
              <a:t>Study Results:</a:t>
            </a:r>
          </a:p>
          <a:p>
            <a:pPr marL="274320" lvl="1" indent="0">
              <a:buNone/>
            </a:pPr>
            <a:r>
              <a:rPr lang="en-US" sz="2800" dirty="0">
                <a:latin typeface="Franklin Gothic Book" panose="020B0503020102020204" pitchFamily="34" charset="0"/>
              </a:rPr>
              <a:t>Dairy:</a:t>
            </a:r>
          </a:p>
          <a:p>
            <a:pPr lvl="1"/>
            <a:r>
              <a:rPr lang="en-US" sz="2800" dirty="0">
                <a:latin typeface="Franklin Gothic Book" panose="020B0503020102020204" pitchFamily="34" charset="0"/>
              </a:rPr>
              <a:t>Reduce the U.S. dairy herd by 1.34 million head, milk production by 29.5 billion pounds and the number of farms by 4,532.</a:t>
            </a:r>
          </a:p>
          <a:p>
            <a:pPr lvl="1"/>
            <a:r>
              <a:rPr lang="en-US" sz="2800" dirty="0">
                <a:latin typeface="Franklin Gothic Book" panose="020B0503020102020204" pitchFamily="34" charset="0"/>
              </a:rPr>
              <a:t>Retail milk prices would increase by an estimated 61%.</a:t>
            </a:r>
          </a:p>
          <a:p>
            <a:pPr marL="274320" lvl="1" indent="0">
              <a:buNone/>
            </a:pPr>
            <a:r>
              <a:rPr lang="en-US" sz="2800" dirty="0">
                <a:latin typeface="Franklin Gothic Book" panose="020B0503020102020204" pitchFamily="34" charset="0"/>
              </a:rPr>
              <a:t>Dairy Industry and Beyond:</a:t>
            </a:r>
          </a:p>
          <a:p>
            <a:pPr lvl="1"/>
            <a:r>
              <a:rPr lang="en-US" sz="2800" dirty="0">
                <a:latin typeface="Franklin Gothic Book" panose="020B0503020102020204" pitchFamily="34" charset="0"/>
              </a:rPr>
              <a:t>Eliminating immigrant labor in dairy farms would reduce U.S. economic output by $22 Billion and 133,000 workers, both immigrant and native-born, would lose their jobs.</a:t>
            </a:r>
          </a:p>
          <a:p>
            <a:pPr lvl="1"/>
            <a:r>
              <a:rPr lang="en-US" sz="2800" dirty="0">
                <a:latin typeface="Franklin Gothic Book" panose="020B0503020102020204" pitchFamily="34" charset="0"/>
              </a:rPr>
              <a:t>Slightly more than 50% of losses would occur in input supply sectors and services provided to dairy farms.</a:t>
            </a:r>
          </a:p>
        </p:txBody>
      </p:sp>
    </p:spTree>
    <p:extLst>
      <p:ext uri="{BB962C8B-B14F-4D97-AF65-F5344CB8AC3E}">
        <p14:creationId xmlns:p14="http://schemas.microsoft.com/office/powerpoint/2010/main" val="222987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F31C7-132D-43D6-A4C7-1AC29F8B69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882CA7-FE0A-4DAE-BD7A-52503495A294}"/>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7A7426B-0519-437D-BDE4-B0C2936FC7D2}"/>
              </a:ext>
            </a:extLst>
          </p:cNvPr>
          <p:cNvPicPr>
            <a:picLocks noChangeAspect="1"/>
          </p:cNvPicPr>
          <p:nvPr/>
        </p:nvPicPr>
        <p:blipFill>
          <a:blip r:embed="rId2"/>
          <a:stretch>
            <a:fillRect/>
          </a:stretch>
        </p:blipFill>
        <p:spPr>
          <a:xfrm>
            <a:off x="1" y="-11267"/>
            <a:ext cx="12192000" cy="6869267"/>
          </a:xfrm>
          <a:prstGeom prst="rect">
            <a:avLst/>
          </a:prstGeom>
        </p:spPr>
      </p:pic>
    </p:spTree>
    <p:extLst>
      <p:ext uri="{BB962C8B-B14F-4D97-AF65-F5344CB8AC3E}">
        <p14:creationId xmlns:p14="http://schemas.microsoft.com/office/powerpoint/2010/main" val="213733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87DC-5784-4ABF-8549-FB234B942B0A}"/>
              </a:ext>
            </a:extLst>
          </p:cNvPr>
          <p:cNvSpPr>
            <a:spLocks noGrp="1"/>
          </p:cNvSpPr>
          <p:nvPr>
            <p:ph type="title"/>
          </p:nvPr>
        </p:nvSpPr>
        <p:spPr/>
        <p:txBody>
          <a:bodyPr/>
          <a:lstStyle/>
          <a:p>
            <a:r>
              <a:rPr lang="en-US" dirty="0">
                <a:latin typeface="Franklin Gothic Book" panose="020B0503020102020204" pitchFamily="34" charset="0"/>
              </a:rPr>
              <a:t>Thank you</a:t>
            </a:r>
          </a:p>
        </p:txBody>
      </p:sp>
      <p:sp>
        <p:nvSpPr>
          <p:cNvPr id="3" name="Content Placeholder 2">
            <a:extLst>
              <a:ext uri="{FF2B5EF4-FFF2-40B4-BE49-F238E27FC236}">
                <a16:creationId xmlns:a16="http://schemas.microsoft.com/office/drawing/2014/main" id="{49C2ECF0-BDF6-4277-A8DB-DFCE9F120BA4}"/>
              </a:ext>
            </a:extLst>
          </p:cNvPr>
          <p:cNvSpPr>
            <a:spLocks noGrp="1"/>
          </p:cNvSpPr>
          <p:nvPr>
            <p:ph idx="1"/>
          </p:nvPr>
        </p:nvSpPr>
        <p:spPr/>
        <p:txBody>
          <a:bodyPr/>
          <a:lstStyle/>
          <a:p>
            <a:pPr>
              <a:spcBef>
                <a:spcPct val="20000"/>
              </a:spcBef>
              <a:buFont typeface="Arial" panose="020B0604020202020204" pitchFamily="34" charset="0"/>
              <a:buNone/>
            </a:pPr>
            <a:r>
              <a:rPr lang="en-US" sz="2400" dirty="0">
                <a:latin typeface="Franklin Gothic Book" panose="020B0503020102020204" pitchFamily="34" charset="0"/>
                <a:ea typeface="Times New Roman"/>
                <a:cs typeface="FuturaCE-Bold"/>
              </a:rPr>
              <a:t>Veronica Nigh</a:t>
            </a:r>
          </a:p>
          <a:p>
            <a:pPr>
              <a:spcBef>
                <a:spcPct val="20000"/>
              </a:spcBef>
              <a:buFont typeface="Arial" panose="020B0604020202020204" pitchFamily="34" charset="0"/>
              <a:buNone/>
            </a:pPr>
            <a:r>
              <a:rPr lang="en-US" sz="2400" dirty="0">
                <a:latin typeface="Franklin Gothic Book" panose="020B0503020102020204" pitchFamily="34" charset="0"/>
                <a:ea typeface="Times New Roman"/>
                <a:cs typeface="FuturaCE-Bold"/>
              </a:rPr>
              <a:t>Economist</a:t>
            </a:r>
          </a:p>
          <a:p>
            <a:pPr>
              <a:spcBef>
                <a:spcPct val="20000"/>
              </a:spcBef>
              <a:buFont typeface="Arial" panose="020B0604020202020204" pitchFamily="34" charset="0"/>
              <a:buNone/>
            </a:pPr>
            <a:r>
              <a:rPr lang="en-US" sz="2400" dirty="0">
                <a:latin typeface="Franklin Gothic Book" panose="020B0503020102020204" pitchFamily="34" charset="0"/>
                <a:ea typeface="Times New Roman"/>
                <a:cs typeface="FuturaCE-Bold"/>
              </a:rPr>
              <a:t>Email: veronican@fb.org</a:t>
            </a:r>
          </a:p>
          <a:p>
            <a:pPr>
              <a:spcBef>
                <a:spcPct val="20000"/>
              </a:spcBef>
              <a:buFont typeface="Arial" panose="020B0604020202020204" pitchFamily="34" charset="0"/>
              <a:buNone/>
            </a:pPr>
            <a:r>
              <a:rPr lang="en-US" sz="2400" dirty="0">
                <a:latin typeface="Franklin Gothic Book" panose="020B0503020102020204" pitchFamily="34" charset="0"/>
                <a:ea typeface="Times New Roman"/>
                <a:cs typeface="FuturaCE-Bold"/>
              </a:rPr>
              <a:t>Office: 206-406-3622</a:t>
            </a:r>
          </a:p>
          <a:p>
            <a:pPr>
              <a:spcBef>
                <a:spcPct val="20000"/>
              </a:spcBef>
              <a:buFont typeface="Arial" panose="020B0604020202020204" pitchFamily="34" charset="0"/>
              <a:buNone/>
            </a:pPr>
            <a:endParaRPr lang="en-US" sz="2400" b="1" dirty="0">
              <a:latin typeface="Franklin Gothic Book" panose="020B0503020102020204" pitchFamily="34" charset="0"/>
              <a:ea typeface="Times New Roman"/>
              <a:cs typeface="FuturaCE-Bold"/>
            </a:endParaRPr>
          </a:p>
          <a:p>
            <a:pPr>
              <a:spcBef>
                <a:spcPct val="20000"/>
              </a:spcBef>
              <a:buNone/>
            </a:pPr>
            <a:r>
              <a:rPr lang="en-US" sz="2800" dirty="0">
                <a:latin typeface="Franklin Gothic Book" panose="020B0503020102020204" pitchFamily="34" charset="0"/>
                <a:hlinkClick r:id="rId2"/>
              </a:rPr>
              <a:t>www.fb.org/market-intel</a:t>
            </a:r>
            <a:endParaRPr lang="en-US" sz="2800" b="1" dirty="0">
              <a:latin typeface="Franklin Gothic Book" panose="020B0503020102020204" pitchFamily="34" charset="0"/>
              <a:ea typeface="Times New Roman"/>
              <a:cs typeface="FuturaCE-Bold"/>
            </a:endParaRPr>
          </a:p>
          <a:p>
            <a:pPr>
              <a:spcBef>
                <a:spcPct val="20000"/>
              </a:spcBef>
              <a:buFont typeface="Arial" panose="020B0604020202020204" pitchFamily="34" charset="0"/>
              <a:buNone/>
            </a:pPr>
            <a:endParaRPr lang="en-US" sz="2400" b="1" dirty="0">
              <a:latin typeface="Century Gothic" panose="020B0502020202020204" pitchFamily="34" charset="0"/>
              <a:ea typeface="Times New Roman"/>
              <a:cs typeface="FuturaCE-Bold"/>
            </a:endParaRPr>
          </a:p>
        </p:txBody>
      </p:sp>
    </p:spTree>
    <p:extLst>
      <p:ext uri="{BB962C8B-B14F-4D97-AF65-F5344CB8AC3E}">
        <p14:creationId xmlns:p14="http://schemas.microsoft.com/office/powerpoint/2010/main" val="369967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949A4-E9C0-4F6B-9E81-4506946A56C8}"/>
              </a:ext>
            </a:extLst>
          </p:cNvPr>
          <p:cNvSpPr>
            <a:spLocks noGrp="1"/>
          </p:cNvSpPr>
          <p:nvPr>
            <p:ph type="title"/>
          </p:nvPr>
        </p:nvSpPr>
        <p:spPr/>
        <p:txBody>
          <a:bodyPr/>
          <a:lstStyle/>
          <a:p>
            <a:r>
              <a:rPr lang="en-US" dirty="0">
                <a:latin typeface="Franklin Gothic Book" panose="020B0503020102020204" pitchFamily="34" charset="0"/>
              </a:rPr>
              <a:t>Agriculture</a:t>
            </a:r>
          </a:p>
        </p:txBody>
      </p:sp>
      <p:sp>
        <p:nvSpPr>
          <p:cNvPr id="3" name="Content Placeholder 2">
            <a:extLst>
              <a:ext uri="{FF2B5EF4-FFF2-40B4-BE49-F238E27FC236}">
                <a16:creationId xmlns:a16="http://schemas.microsoft.com/office/drawing/2014/main" id="{17916A10-3D01-46C3-8140-688DB9028479}"/>
              </a:ext>
            </a:extLst>
          </p:cNvPr>
          <p:cNvSpPr>
            <a:spLocks noGrp="1"/>
          </p:cNvSpPr>
          <p:nvPr>
            <p:ph idx="1"/>
          </p:nvPr>
        </p:nvSpPr>
        <p:spPr/>
        <p:txBody>
          <a:bodyPr/>
          <a:lstStyle/>
          <a:p>
            <a:r>
              <a:rPr lang="en-US" dirty="0">
                <a:latin typeface="Franklin Gothic Book" panose="020B0503020102020204" pitchFamily="34" charset="0"/>
              </a:rPr>
              <a:t>Labor is farmers’ third highest expense</a:t>
            </a:r>
          </a:p>
          <a:p>
            <a:r>
              <a:rPr lang="en-US" dirty="0">
                <a:latin typeface="Franklin Gothic Book" panose="020B0503020102020204" pitchFamily="34" charset="0"/>
              </a:rPr>
              <a:t>Time-sensitive (or not)</a:t>
            </a:r>
          </a:p>
          <a:p>
            <a:r>
              <a:rPr lang="en-US" dirty="0">
                <a:latin typeface="Franklin Gothic Book" panose="020B0503020102020204" pitchFamily="34" charset="0"/>
              </a:rPr>
              <a:t>Geographically concentrated labor demand</a:t>
            </a:r>
          </a:p>
          <a:p>
            <a:r>
              <a:rPr lang="en-US" dirty="0">
                <a:latin typeface="Franklin Gothic Book" panose="020B0503020102020204" pitchFamily="34" charset="0"/>
              </a:rPr>
              <a:t>Growing pains with domestic workers</a:t>
            </a:r>
          </a:p>
          <a:p>
            <a:r>
              <a:rPr lang="en-US" dirty="0">
                <a:latin typeface="Franklin Gothic Book" panose="020B0503020102020204" pitchFamily="34" charset="0"/>
              </a:rPr>
              <a:t>Increasing farm size</a:t>
            </a:r>
          </a:p>
          <a:p>
            <a:endParaRPr lang="en-US" dirty="0"/>
          </a:p>
        </p:txBody>
      </p:sp>
    </p:spTree>
    <p:extLst>
      <p:ext uri="{BB962C8B-B14F-4D97-AF65-F5344CB8AC3E}">
        <p14:creationId xmlns:p14="http://schemas.microsoft.com/office/powerpoint/2010/main" val="110864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CE2A-B5C4-48A8-9760-1E93BC219A34}"/>
              </a:ext>
            </a:extLst>
          </p:cNvPr>
          <p:cNvSpPr>
            <a:spLocks noGrp="1"/>
          </p:cNvSpPr>
          <p:nvPr>
            <p:ph type="title"/>
          </p:nvPr>
        </p:nvSpPr>
        <p:spPr/>
        <p:txBody>
          <a:bodyPr/>
          <a:lstStyle/>
          <a:p>
            <a:r>
              <a:rPr lang="en-US" dirty="0">
                <a:latin typeface="Franklin Gothic Book" panose="020B0503020102020204" pitchFamily="34" charset="0"/>
              </a:rPr>
              <a:t>Factors Outside of Agriculture</a:t>
            </a:r>
          </a:p>
        </p:txBody>
      </p:sp>
      <p:sp>
        <p:nvSpPr>
          <p:cNvPr id="3" name="Content Placeholder 2">
            <a:extLst>
              <a:ext uri="{FF2B5EF4-FFF2-40B4-BE49-F238E27FC236}">
                <a16:creationId xmlns:a16="http://schemas.microsoft.com/office/drawing/2014/main" id="{BB865957-41BB-4048-AB73-6200FAE6AF30}"/>
              </a:ext>
            </a:extLst>
          </p:cNvPr>
          <p:cNvSpPr>
            <a:spLocks noGrp="1"/>
          </p:cNvSpPr>
          <p:nvPr>
            <p:ph idx="1"/>
          </p:nvPr>
        </p:nvSpPr>
        <p:spPr/>
        <p:txBody>
          <a:bodyPr/>
          <a:lstStyle/>
          <a:p>
            <a:r>
              <a:rPr lang="en-US" dirty="0">
                <a:latin typeface="Franklin Gothic Book" panose="020B0503020102020204" pitchFamily="34" charset="0"/>
              </a:rPr>
              <a:t>Elastic demand for food</a:t>
            </a:r>
          </a:p>
          <a:p>
            <a:r>
              <a:rPr lang="en-US" dirty="0">
                <a:latin typeface="Franklin Gothic Book" panose="020B0503020102020204" pitchFamily="34" charset="0"/>
              </a:rPr>
              <a:t>Challenging immigration system with increased threat of enforcement</a:t>
            </a:r>
          </a:p>
          <a:p>
            <a:r>
              <a:rPr lang="en-US" dirty="0">
                <a:latin typeface="Franklin Gothic Book" panose="020B0503020102020204" pitchFamily="34" charset="0"/>
              </a:rPr>
              <a:t>Wage potential in U.S.</a:t>
            </a:r>
          </a:p>
          <a:p>
            <a:r>
              <a:rPr lang="en-US" dirty="0">
                <a:latin typeface="Franklin Gothic Book" panose="020B0503020102020204" pitchFamily="34" charset="0"/>
              </a:rPr>
              <a:t>H-2A Temporary Ag Worker Program</a:t>
            </a:r>
          </a:p>
          <a:p>
            <a:pPr marL="0" indent="0">
              <a:buNone/>
            </a:pPr>
            <a:endParaRPr lang="en-US" dirty="0"/>
          </a:p>
        </p:txBody>
      </p:sp>
    </p:spTree>
    <p:extLst>
      <p:ext uri="{BB962C8B-B14F-4D97-AF65-F5344CB8AC3E}">
        <p14:creationId xmlns:p14="http://schemas.microsoft.com/office/powerpoint/2010/main" val="267857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C792B-F056-4D67-879E-BBF869EE2650}"/>
              </a:ext>
            </a:extLst>
          </p:cNvPr>
          <p:cNvSpPr>
            <a:spLocks noGrp="1"/>
          </p:cNvSpPr>
          <p:nvPr>
            <p:ph type="title"/>
          </p:nvPr>
        </p:nvSpPr>
        <p:spPr/>
        <p:txBody>
          <a:bodyPr>
            <a:normAutofit/>
          </a:bodyPr>
          <a:lstStyle/>
          <a:p>
            <a:r>
              <a:rPr lang="en-US" sz="3600" dirty="0">
                <a:latin typeface="Franklin Gothic Book" panose="020B0503020102020204" pitchFamily="34" charset="0"/>
              </a:rPr>
              <a:t>Hired Workers Increasingly Foreign-born, Unauthorized</a:t>
            </a:r>
          </a:p>
        </p:txBody>
      </p:sp>
      <p:sp>
        <p:nvSpPr>
          <p:cNvPr id="5" name="TextBox 4">
            <a:extLst>
              <a:ext uri="{FF2B5EF4-FFF2-40B4-BE49-F238E27FC236}">
                <a16:creationId xmlns:a16="http://schemas.microsoft.com/office/drawing/2014/main" id="{6CDB42F5-5071-4CA8-895F-F16E0A89C591}"/>
              </a:ext>
            </a:extLst>
          </p:cNvPr>
          <p:cNvSpPr txBox="1"/>
          <p:nvPr/>
        </p:nvSpPr>
        <p:spPr>
          <a:xfrm>
            <a:off x="7064378" y="6488668"/>
            <a:ext cx="5127622" cy="369332"/>
          </a:xfrm>
          <a:prstGeom prst="rect">
            <a:avLst/>
          </a:prstGeom>
          <a:noFill/>
        </p:spPr>
        <p:txBody>
          <a:bodyPr wrap="none" rtlCol="0">
            <a:spAutoFit/>
          </a:bodyPr>
          <a:lstStyle/>
          <a:p>
            <a:r>
              <a:rPr lang="en-US" dirty="0"/>
              <a:t>Source: National Agricultural Worker Survey (NAWS) </a:t>
            </a:r>
          </a:p>
        </p:txBody>
      </p:sp>
      <p:pic>
        <p:nvPicPr>
          <p:cNvPr id="3" name="Picture 2">
            <a:extLst>
              <a:ext uri="{FF2B5EF4-FFF2-40B4-BE49-F238E27FC236}">
                <a16:creationId xmlns:a16="http://schemas.microsoft.com/office/drawing/2014/main" id="{6662B2A4-EB7B-4AA3-B102-33C6CF47348E}"/>
              </a:ext>
            </a:extLst>
          </p:cNvPr>
          <p:cNvPicPr>
            <a:picLocks noChangeAspect="1"/>
          </p:cNvPicPr>
          <p:nvPr/>
        </p:nvPicPr>
        <p:blipFill>
          <a:blip r:embed="rId2"/>
          <a:stretch>
            <a:fillRect/>
          </a:stretch>
        </p:blipFill>
        <p:spPr>
          <a:xfrm>
            <a:off x="838200" y="1452936"/>
            <a:ext cx="10138527" cy="5035732"/>
          </a:xfrm>
          <a:prstGeom prst="rect">
            <a:avLst/>
          </a:prstGeom>
        </p:spPr>
      </p:pic>
    </p:spTree>
    <p:extLst>
      <p:ext uri="{BB962C8B-B14F-4D97-AF65-F5344CB8AC3E}">
        <p14:creationId xmlns:p14="http://schemas.microsoft.com/office/powerpoint/2010/main" val="359642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4B2D-6A5A-4D31-AF74-44B6864B7D2E}"/>
              </a:ext>
            </a:extLst>
          </p:cNvPr>
          <p:cNvSpPr>
            <a:spLocks noGrp="1"/>
          </p:cNvSpPr>
          <p:nvPr>
            <p:ph type="title"/>
          </p:nvPr>
        </p:nvSpPr>
        <p:spPr>
          <a:xfrm>
            <a:off x="405845" y="166342"/>
            <a:ext cx="11380305" cy="1325563"/>
          </a:xfrm>
        </p:spPr>
        <p:txBody>
          <a:bodyPr>
            <a:noAutofit/>
          </a:bodyPr>
          <a:lstStyle/>
          <a:p>
            <a:r>
              <a:rPr lang="en-US" sz="3600" dirty="0">
                <a:latin typeface="Franklin Gothic Book" panose="020B0503020102020204" pitchFamily="34" charset="0"/>
              </a:rPr>
              <a:t>Like Farm Owners, the Average Farmworker Age Continues to Rise as Share of Newcomers Remains Low</a:t>
            </a:r>
          </a:p>
        </p:txBody>
      </p:sp>
      <p:sp>
        <p:nvSpPr>
          <p:cNvPr id="5" name="TextBox 4">
            <a:extLst>
              <a:ext uri="{FF2B5EF4-FFF2-40B4-BE49-F238E27FC236}">
                <a16:creationId xmlns:a16="http://schemas.microsoft.com/office/drawing/2014/main" id="{2A5B1623-B25A-4009-A3DA-176FD2809A00}"/>
              </a:ext>
            </a:extLst>
          </p:cNvPr>
          <p:cNvSpPr txBox="1"/>
          <p:nvPr/>
        </p:nvSpPr>
        <p:spPr>
          <a:xfrm>
            <a:off x="7064378" y="6488668"/>
            <a:ext cx="5127622" cy="369332"/>
          </a:xfrm>
          <a:prstGeom prst="rect">
            <a:avLst/>
          </a:prstGeom>
          <a:noFill/>
        </p:spPr>
        <p:txBody>
          <a:bodyPr wrap="none" rtlCol="0">
            <a:spAutoFit/>
          </a:bodyPr>
          <a:lstStyle/>
          <a:p>
            <a:r>
              <a:rPr lang="en-US" dirty="0"/>
              <a:t>Source: National Agricultural Worker Survey (NAWS) </a:t>
            </a:r>
          </a:p>
        </p:txBody>
      </p:sp>
      <p:pic>
        <p:nvPicPr>
          <p:cNvPr id="3" name="Picture 2">
            <a:extLst>
              <a:ext uri="{FF2B5EF4-FFF2-40B4-BE49-F238E27FC236}">
                <a16:creationId xmlns:a16="http://schemas.microsoft.com/office/drawing/2014/main" id="{5B9B2C37-1F13-4297-A014-CA3BFD79E0AE}"/>
              </a:ext>
            </a:extLst>
          </p:cNvPr>
          <p:cNvPicPr>
            <a:picLocks noChangeAspect="1"/>
          </p:cNvPicPr>
          <p:nvPr/>
        </p:nvPicPr>
        <p:blipFill>
          <a:blip r:embed="rId2"/>
          <a:stretch>
            <a:fillRect/>
          </a:stretch>
        </p:blipFill>
        <p:spPr>
          <a:xfrm>
            <a:off x="702833" y="1491905"/>
            <a:ext cx="10516511" cy="4718713"/>
          </a:xfrm>
          <a:prstGeom prst="rect">
            <a:avLst/>
          </a:prstGeom>
        </p:spPr>
      </p:pic>
    </p:spTree>
    <p:extLst>
      <p:ext uri="{BB962C8B-B14F-4D97-AF65-F5344CB8AC3E}">
        <p14:creationId xmlns:p14="http://schemas.microsoft.com/office/powerpoint/2010/main" val="357875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C72B7-D6FF-4B41-A3FD-532CE7F0FA96}"/>
              </a:ext>
            </a:extLst>
          </p:cNvPr>
          <p:cNvSpPr>
            <a:spLocks noGrp="1"/>
          </p:cNvSpPr>
          <p:nvPr>
            <p:ph type="title"/>
          </p:nvPr>
        </p:nvSpPr>
        <p:spPr/>
        <p:txBody>
          <a:bodyPr>
            <a:normAutofit/>
          </a:bodyPr>
          <a:lstStyle/>
          <a:p>
            <a:r>
              <a:rPr lang="en-US" sz="3600" dirty="0">
                <a:latin typeface="Franklin Gothic Book" panose="020B0503020102020204" pitchFamily="34" charset="0"/>
              </a:rPr>
              <a:t>Three-quarters of farmworkers had been in the United States for </a:t>
            </a:r>
            <a:r>
              <a:rPr lang="en-US" sz="3600" b="1" dirty="0">
                <a:latin typeface="Franklin Gothic Book" panose="020B0503020102020204" pitchFamily="34" charset="0"/>
              </a:rPr>
              <a:t>at least 10 years</a:t>
            </a:r>
          </a:p>
        </p:txBody>
      </p:sp>
      <p:sp>
        <p:nvSpPr>
          <p:cNvPr id="6" name="TextBox 5">
            <a:extLst>
              <a:ext uri="{FF2B5EF4-FFF2-40B4-BE49-F238E27FC236}">
                <a16:creationId xmlns:a16="http://schemas.microsoft.com/office/drawing/2014/main" id="{808F214E-B836-4391-A63B-233365D35CE1}"/>
              </a:ext>
            </a:extLst>
          </p:cNvPr>
          <p:cNvSpPr txBox="1"/>
          <p:nvPr/>
        </p:nvSpPr>
        <p:spPr>
          <a:xfrm>
            <a:off x="7064378" y="6488668"/>
            <a:ext cx="5127622" cy="369332"/>
          </a:xfrm>
          <a:prstGeom prst="rect">
            <a:avLst/>
          </a:prstGeom>
          <a:noFill/>
        </p:spPr>
        <p:txBody>
          <a:bodyPr wrap="none" rtlCol="0">
            <a:spAutoFit/>
          </a:bodyPr>
          <a:lstStyle/>
          <a:p>
            <a:r>
              <a:rPr lang="en-US" dirty="0"/>
              <a:t>Source: National Agricultural Worker Survey (NAWS) </a:t>
            </a:r>
          </a:p>
        </p:txBody>
      </p:sp>
      <p:pic>
        <p:nvPicPr>
          <p:cNvPr id="3" name="Picture 2">
            <a:extLst>
              <a:ext uri="{FF2B5EF4-FFF2-40B4-BE49-F238E27FC236}">
                <a16:creationId xmlns:a16="http://schemas.microsoft.com/office/drawing/2014/main" id="{429A1AB7-F2D9-4718-98B8-8A9DA521483C}"/>
              </a:ext>
            </a:extLst>
          </p:cNvPr>
          <p:cNvPicPr>
            <a:picLocks noChangeAspect="1"/>
          </p:cNvPicPr>
          <p:nvPr/>
        </p:nvPicPr>
        <p:blipFill>
          <a:blip r:embed="rId2"/>
          <a:stretch>
            <a:fillRect/>
          </a:stretch>
        </p:blipFill>
        <p:spPr>
          <a:xfrm>
            <a:off x="1178694" y="1690688"/>
            <a:ext cx="10175106" cy="4797968"/>
          </a:xfrm>
          <a:prstGeom prst="rect">
            <a:avLst/>
          </a:prstGeom>
        </p:spPr>
      </p:pic>
    </p:spTree>
    <p:extLst>
      <p:ext uri="{BB962C8B-B14F-4D97-AF65-F5344CB8AC3E}">
        <p14:creationId xmlns:p14="http://schemas.microsoft.com/office/powerpoint/2010/main" val="196134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BE2B0-3273-4327-A365-B8A731C82B22}"/>
              </a:ext>
            </a:extLst>
          </p:cNvPr>
          <p:cNvSpPr>
            <a:spLocks noGrp="1"/>
          </p:cNvSpPr>
          <p:nvPr>
            <p:ph type="title"/>
          </p:nvPr>
        </p:nvSpPr>
        <p:spPr/>
        <p:txBody>
          <a:bodyPr>
            <a:normAutofit/>
          </a:bodyPr>
          <a:lstStyle/>
          <a:p>
            <a:r>
              <a:rPr lang="en-US" sz="3600" dirty="0">
                <a:latin typeface="Franklin Gothic Book" panose="020B0503020102020204" pitchFamily="34" charset="0"/>
              </a:rPr>
              <a:t>Most Non-H-2A Crop Worker Housing Is Not Employer Provided</a:t>
            </a:r>
          </a:p>
        </p:txBody>
      </p:sp>
      <p:sp>
        <p:nvSpPr>
          <p:cNvPr id="5" name="TextBox 4">
            <a:extLst>
              <a:ext uri="{FF2B5EF4-FFF2-40B4-BE49-F238E27FC236}">
                <a16:creationId xmlns:a16="http://schemas.microsoft.com/office/drawing/2014/main" id="{C68DDF30-CF4E-485B-8DE1-69CDF7903A14}"/>
              </a:ext>
            </a:extLst>
          </p:cNvPr>
          <p:cNvSpPr txBox="1"/>
          <p:nvPr/>
        </p:nvSpPr>
        <p:spPr>
          <a:xfrm>
            <a:off x="7064378" y="6488668"/>
            <a:ext cx="5127622" cy="369332"/>
          </a:xfrm>
          <a:prstGeom prst="rect">
            <a:avLst/>
          </a:prstGeom>
          <a:noFill/>
        </p:spPr>
        <p:txBody>
          <a:bodyPr wrap="none" rtlCol="0">
            <a:spAutoFit/>
          </a:bodyPr>
          <a:lstStyle/>
          <a:p>
            <a:r>
              <a:rPr lang="en-US" dirty="0"/>
              <a:t>Source: National Agricultural Worker Survey (NAWS) </a:t>
            </a:r>
          </a:p>
        </p:txBody>
      </p:sp>
      <p:pic>
        <p:nvPicPr>
          <p:cNvPr id="3" name="Picture 2">
            <a:extLst>
              <a:ext uri="{FF2B5EF4-FFF2-40B4-BE49-F238E27FC236}">
                <a16:creationId xmlns:a16="http://schemas.microsoft.com/office/drawing/2014/main" id="{DD993B01-8C66-4F73-8B1E-477C3A8370E4}"/>
              </a:ext>
            </a:extLst>
          </p:cNvPr>
          <p:cNvPicPr>
            <a:picLocks noChangeAspect="1"/>
          </p:cNvPicPr>
          <p:nvPr/>
        </p:nvPicPr>
        <p:blipFill>
          <a:blip r:embed="rId2"/>
          <a:stretch>
            <a:fillRect/>
          </a:stretch>
        </p:blipFill>
        <p:spPr>
          <a:xfrm>
            <a:off x="838200" y="1690700"/>
            <a:ext cx="10870110" cy="4797968"/>
          </a:xfrm>
          <a:prstGeom prst="rect">
            <a:avLst/>
          </a:prstGeom>
        </p:spPr>
      </p:pic>
    </p:spTree>
    <p:extLst>
      <p:ext uri="{BB962C8B-B14F-4D97-AF65-F5344CB8AC3E}">
        <p14:creationId xmlns:p14="http://schemas.microsoft.com/office/powerpoint/2010/main" val="294048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75D5-C117-4443-B97B-D29099A727EA}"/>
              </a:ext>
            </a:extLst>
          </p:cNvPr>
          <p:cNvSpPr>
            <a:spLocks noGrp="1"/>
          </p:cNvSpPr>
          <p:nvPr>
            <p:ph type="title"/>
          </p:nvPr>
        </p:nvSpPr>
        <p:spPr/>
        <p:txBody>
          <a:bodyPr/>
          <a:lstStyle/>
          <a:p>
            <a:r>
              <a:rPr lang="en-US" dirty="0"/>
              <a:t>Income Has Been Rising, Nearly 17% Increase Between 2007-2009 and 2015-2016 Surveys</a:t>
            </a:r>
          </a:p>
        </p:txBody>
      </p:sp>
      <p:sp>
        <p:nvSpPr>
          <p:cNvPr id="5" name="TextBox 4">
            <a:extLst>
              <a:ext uri="{FF2B5EF4-FFF2-40B4-BE49-F238E27FC236}">
                <a16:creationId xmlns:a16="http://schemas.microsoft.com/office/drawing/2014/main" id="{13FCBB26-57A3-403E-8990-CB4D96F414AC}"/>
              </a:ext>
            </a:extLst>
          </p:cNvPr>
          <p:cNvSpPr txBox="1"/>
          <p:nvPr/>
        </p:nvSpPr>
        <p:spPr>
          <a:xfrm>
            <a:off x="7064378" y="6488668"/>
            <a:ext cx="5127622" cy="369332"/>
          </a:xfrm>
          <a:prstGeom prst="rect">
            <a:avLst/>
          </a:prstGeom>
          <a:noFill/>
        </p:spPr>
        <p:txBody>
          <a:bodyPr wrap="none" rtlCol="0">
            <a:spAutoFit/>
          </a:bodyPr>
          <a:lstStyle/>
          <a:p>
            <a:r>
              <a:rPr lang="en-US" dirty="0"/>
              <a:t>Source: National Agricultural Worker Survey (NAWS) </a:t>
            </a:r>
          </a:p>
        </p:txBody>
      </p:sp>
      <p:pic>
        <p:nvPicPr>
          <p:cNvPr id="6" name="Picture 5">
            <a:extLst>
              <a:ext uri="{FF2B5EF4-FFF2-40B4-BE49-F238E27FC236}">
                <a16:creationId xmlns:a16="http://schemas.microsoft.com/office/drawing/2014/main" id="{C21B215B-6D84-43A9-98B3-9DC5F785CC2E}"/>
              </a:ext>
            </a:extLst>
          </p:cNvPr>
          <p:cNvPicPr>
            <a:picLocks noChangeAspect="1"/>
          </p:cNvPicPr>
          <p:nvPr/>
        </p:nvPicPr>
        <p:blipFill>
          <a:blip r:embed="rId2"/>
          <a:stretch>
            <a:fillRect/>
          </a:stretch>
        </p:blipFill>
        <p:spPr>
          <a:xfrm>
            <a:off x="837289" y="1690688"/>
            <a:ext cx="10516511" cy="4596782"/>
          </a:xfrm>
          <a:prstGeom prst="rect">
            <a:avLst/>
          </a:prstGeom>
        </p:spPr>
      </p:pic>
    </p:spTree>
    <p:extLst>
      <p:ext uri="{BB962C8B-B14F-4D97-AF65-F5344CB8AC3E}">
        <p14:creationId xmlns:p14="http://schemas.microsoft.com/office/powerpoint/2010/main" val="215223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3CD1C-44C2-47F2-8158-E9DA0339F5EF}"/>
              </a:ext>
            </a:extLst>
          </p:cNvPr>
          <p:cNvSpPr>
            <a:spLocks noGrp="1"/>
          </p:cNvSpPr>
          <p:nvPr>
            <p:ph type="title"/>
          </p:nvPr>
        </p:nvSpPr>
        <p:spPr>
          <a:xfrm>
            <a:off x="838200" y="365125"/>
            <a:ext cx="10515600" cy="668545"/>
          </a:xfrm>
        </p:spPr>
        <p:txBody>
          <a:bodyPr>
            <a:normAutofit fontScale="90000"/>
          </a:bodyPr>
          <a:lstStyle/>
          <a:p>
            <a:r>
              <a:rPr lang="en-US" dirty="0">
                <a:latin typeface="Franklin Gothic Book" panose="020B0503020102020204" pitchFamily="34" charset="0"/>
              </a:rPr>
              <a:t>Enter H-2A, For Some</a:t>
            </a:r>
          </a:p>
        </p:txBody>
      </p:sp>
      <p:sp>
        <p:nvSpPr>
          <p:cNvPr id="3" name="Content Placeholder 2">
            <a:extLst>
              <a:ext uri="{FF2B5EF4-FFF2-40B4-BE49-F238E27FC236}">
                <a16:creationId xmlns:a16="http://schemas.microsoft.com/office/drawing/2014/main" id="{C5166258-57BD-455F-8AAD-D8D13D4E66AA}"/>
              </a:ext>
            </a:extLst>
          </p:cNvPr>
          <p:cNvSpPr>
            <a:spLocks noGrp="1"/>
          </p:cNvSpPr>
          <p:nvPr>
            <p:ph idx="1"/>
          </p:nvPr>
        </p:nvSpPr>
        <p:spPr>
          <a:xfrm>
            <a:off x="838200" y="1202634"/>
            <a:ext cx="10515600" cy="5408027"/>
          </a:xfrm>
        </p:spPr>
        <p:txBody>
          <a:bodyPr>
            <a:normAutofit fontScale="92500"/>
          </a:bodyPr>
          <a:lstStyle/>
          <a:p>
            <a:pPr marL="0" indent="0">
              <a:buNone/>
            </a:pPr>
            <a:r>
              <a:rPr lang="en-US" dirty="0">
                <a:latin typeface="Franklin Gothic Book" panose="020B0503020102020204" pitchFamily="34" charset="0"/>
              </a:rPr>
              <a:t>The H-2A temporary agricultural program allows agricultural employers who anticipate a shortage of domestic workers to bring nonimmigrant foreign workers to the U.S. to perform agricultural labor or services.</a:t>
            </a:r>
          </a:p>
          <a:p>
            <a:r>
              <a:rPr lang="en-US" dirty="0">
                <a:latin typeface="Franklin Gothic Book" panose="020B0503020102020204" pitchFamily="34" charset="0"/>
              </a:rPr>
              <a:t>Employment is of a seasonal nature where it is tied to a certain time of year by an event or pattern and requires labor levels above what is necessary for ongoing operations.</a:t>
            </a:r>
          </a:p>
          <a:p>
            <a:r>
              <a:rPr lang="en-US" dirty="0">
                <a:latin typeface="Franklin Gothic Book" panose="020B0503020102020204" pitchFamily="34" charset="0"/>
              </a:rPr>
              <a:t>Employment is of a temporary nature, to last no longer than one year.</a:t>
            </a:r>
          </a:p>
          <a:p>
            <a:pPr marL="0" indent="0">
              <a:buNone/>
            </a:pPr>
            <a:endParaRPr lang="en-US" dirty="0">
              <a:latin typeface="Franklin Gothic Book" panose="020B0503020102020204" pitchFamily="34" charset="0"/>
            </a:endParaRPr>
          </a:p>
          <a:p>
            <a:pPr marL="0" indent="0">
              <a:buNone/>
            </a:pPr>
            <a:r>
              <a:rPr lang="en-US" dirty="0">
                <a:latin typeface="Franklin Gothic Book" panose="020B0503020102020204" pitchFamily="34" charset="0"/>
              </a:rPr>
              <a:t>The seasonal and temporary conditions of the program eliminate use of the program for much of the livestock sector.</a:t>
            </a:r>
          </a:p>
          <a:p>
            <a:r>
              <a:rPr lang="en-US" dirty="0">
                <a:latin typeface="Franklin Gothic Book" panose="020B0503020102020204" pitchFamily="34" charset="0"/>
              </a:rPr>
              <a:t>A 2009 National Milk Producers Federation study found that 62% of the nation’s milk supply use immigrant labor.</a:t>
            </a:r>
          </a:p>
          <a:p>
            <a:endParaRPr lang="en-US" dirty="0"/>
          </a:p>
        </p:txBody>
      </p:sp>
    </p:spTree>
    <p:extLst>
      <p:ext uri="{BB962C8B-B14F-4D97-AF65-F5344CB8AC3E}">
        <p14:creationId xmlns:p14="http://schemas.microsoft.com/office/powerpoint/2010/main" val="2249236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1402</Words>
  <Application>Microsoft Office PowerPoint</Application>
  <PresentationFormat>Widescreen</PresentationFormat>
  <Paragraphs>154</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Century Gothic</vt:lpstr>
      <vt:lpstr>Franklin Gothic Book</vt:lpstr>
      <vt:lpstr>Office Theme</vt:lpstr>
      <vt:lpstr>U.S. Farm Sector’s Sensitivity to Labor Costs and Availability</vt:lpstr>
      <vt:lpstr>Agriculture</vt:lpstr>
      <vt:lpstr>Factors Outside of Agriculture</vt:lpstr>
      <vt:lpstr>Hired Workers Increasingly Foreign-born, Unauthorized</vt:lpstr>
      <vt:lpstr>Like Farm Owners, the Average Farmworker Age Continues to Rise as Share of Newcomers Remains Low</vt:lpstr>
      <vt:lpstr>Three-quarters of farmworkers had been in the United States for at least 10 years</vt:lpstr>
      <vt:lpstr>Most Non-H-2A Crop Worker Housing Is Not Employer Provided</vt:lpstr>
      <vt:lpstr>Income Has Been Rising, Nearly 17% Increase Between 2007-2009 and 2015-2016 Surveys</vt:lpstr>
      <vt:lpstr>Enter H-2A, For Some</vt:lpstr>
      <vt:lpstr>Usage of the H-2A Program Continues to Climb, As Does the AEWR</vt:lpstr>
      <vt:lpstr>National Average AEWR has Climbed by 37% Over the Last Ten Years</vt:lpstr>
      <vt:lpstr>The Top States Utilizing the Program Has Remained Fairly Constant</vt:lpstr>
      <vt:lpstr>Some Top H-2A Crops and Occupations May Be Surprising</vt:lpstr>
      <vt:lpstr>2014 AFBF Labor Study</vt:lpstr>
      <vt:lpstr>2014: Gauging the Farm Sector’s Sensitivity to Immigration Reform via Changes in Labor Costs and Availability</vt:lpstr>
      <vt:lpstr>More Specifically, Dairy</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Labor and Livestock</dc:title>
  <dc:creator>Veronica Nigh</dc:creator>
  <cp:lastModifiedBy>Veronica Nigh</cp:lastModifiedBy>
  <cp:revision>16</cp:revision>
  <dcterms:created xsi:type="dcterms:W3CDTF">2020-02-21T03:34:07Z</dcterms:created>
  <dcterms:modified xsi:type="dcterms:W3CDTF">2020-02-21T13:40:14Z</dcterms:modified>
</cp:coreProperties>
</file>