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32" r:id="rId2"/>
    <p:sldId id="692" r:id="rId3"/>
    <p:sldId id="693" r:id="rId4"/>
    <p:sldId id="691" r:id="rId5"/>
    <p:sldId id="694" r:id="rId6"/>
    <p:sldId id="684" r:id="rId7"/>
    <p:sldId id="688" r:id="rId8"/>
    <p:sldId id="689" r:id="rId9"/>
    <p:sldId id="45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BB38C1-5EDB-4BCC-B147-ABD2669CE003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F6DFCA-000C-4AFD-960C-52820E094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4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4619-F834-463B-B522-2D8A1A63F489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7479-3F59-401E-9FCB-E8E8D9E67A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641614" y="3733800"/>
            <a:ext cx="8682567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7244" y="587022"/>
            <a:ext cx="10164233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 dirty="0"/>
              <a:t>Government Relations Council </a:t>
            </a:r>
            <a:br>
              <a:rPr lang="en-US" altLang="en-US" dirty="0"/>
            </a:br>
            <a:r>
              <a:rPr lang="en-US" altLang="en-US" dirty="0"/>
              <a:t>Winter Meeting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41600" y="3810000"/>
            <a:ext cx="8737600" cy="1752600"/>
          </a:xfrm>
        </p:spPr>
        <p:txBody>
          <a:bodyPr/>
          <a:lstStyle>
            <a:lvl1pPr marL="0" indent="115885">
              <a:buFontTx/>
              <a:buNone/>
              <a:defRPr sz="3200" baseline="30000"/>
            </a:lvl1pPr>
          </a:lstStyle>
          <a:p>
            <a:r>
              <a:rPr lang="en-US" altLang="en-US" dirty="0"/>
              <a:t>February 6th, 2019</a:t>
            </a:r>
          </a:p>
          <a:p>
            <a:r>
              <a:rPr lang="en-US" altLang="en-US" dirty="0"/>
              <a:t>Hotel Monaco</a:t>
            </a:r>
          </a:p>
          <a:p>
            <a:r>
              <a:rPr lang="en-US" altLang="en-US" dirty="0"/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29194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4pPr>
              <a:buFont typeface="Wingdings" pitchFamily="2" charset="2"/>
              <a:buChar char="§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3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47800"/>
            <a:ext cx="5384800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384800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18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42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9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33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9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533400"/>
            <a:ext cx="1097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Government Relations Council Meeting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95400"/>
            <a:ext cx="1097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endParaRPr lang="en-US" altLang="en-US" dirty="0"/>
          </a:p>
          <a:p>
            <a:pPr lvl="3"/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4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30724" name="Freeform 4"/>
          <p:cNvSpPr>
            <a:spLocks noChangeArrowheads="1"/>
          </p:cNvSpPr>
          <p:nvPr/>
        </p:nvSpPr>
        <p:spPr bwMode="auto">
          <a:xfrm>
            <a:off x="508000" y="4572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63500" cap="flat" cmpd="sng">
            <a:solidFill>
              <a:srgbClr val="FF99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09600" y="6172200"/>
            <a:ext cx="79248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 userDrawn="1"/>
        </p:nvSpPr>
        <p:spPr bwMode="auto">
          <a:xfrm>
            <a:off x="609600" y="6227058"/>
            <a:ext cx="93472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February 21, 2020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16" y="5671373"/>
            <a:ext cx="2732584" cy="7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Verdana" pitchFamily="34" charset="0"/>
        </a:defRPr>
      </a:lvl9pPr>
    </p:titleStyle>
    <p:bodyStyle>
      <a:lvl1pPr marL="507987" indent="-392104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73114" indent="-349242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Verdana" pitchFamily="34" charset="0"/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611273" indent="-350830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90000"/>
        <a:buChar char="o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2041474" indent="-315905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495488" indent="-339717" algn="l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SzPct val="90000"/>
        <a:buFont typeface="Arial" pitchFamily="34" charset="0"/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952677" indent="-339717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6pPr>
      <a:lvl7pPr marL="3409865" indent="-339717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7pPr>
      <a:lvl8pPr marL="3867054" indent="-339717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8pPr>
      <a:lvl9pPr marL="4324243" indent="-339717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mcentire@unitedfresh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380" y="827442"/>
            <a:ext cx="8141335" cy="1752600"/>
          </a:xfrm>
        </p:spPr>
        <p:txBody>
          <a:bodyPr/>
          <a:lstStyle/>
          <a:p>
            <a:r>
              <a:rPr lang="en-US" dirty="0"/>
              <a:t>Specialty Crop Food Safety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01515" y="3878519"/>
            <a:ext cx="6553200" cy="1752600"/>
          </a:xfrm>
        </p:spPr>
        <p:txBody>
          <a:bodyPr/>
          <a:lstStyle/>
          <a:p>
            <a:r>
              <a:rPr lang="en-US" dirty="0"/>
              <a:t>Jennifer McEntire, Ph.D.</a:t>
            </a:r>
          </a:p>
          <a:p>
            <a:r>
              <a:rPr lang="en-US" dirty="0"/>
              <a:t>VP Food Safety</a:t>
            </a:r>
            <a:br>
              <a:rPr lang="en-US" dirty="0"/>
            </a:br>
            <a:r>
              <a:rPr lang="en-US" dirty="0">
                <a:hlinkClick r:id="rId2"/>
              </a:rPr>
              <a:t>jmcentire@unitedfresh.org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9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DD97-EA1C-498C-94ED-FEA499F0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been a tough year for fresh produce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8302AF-6A09-4148-93F8-6DF93CDF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2090" y="1219200"/>
            <a:ext cx="4593623" cy="203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B8543-7DD4-4A66-A879-442060896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51" y="1219200"/>
            <a:ext cx="392430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AC8E10-08F1-418B-B7F8-0AEBF38F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200" y="3266583"/>
            <a:ext cx="4054753" cy="2643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6A4E4-212A-4F85-9D01-DF0E06A94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595" y="3676258"/>
            <a:ext cx="4154913" cy="25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7A28-7AEC-47AB-BF05-EE66E315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7452-1D31-41B8-B3D5-CCBA1B48F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Clinical</a:t>
            </a:r>
          </a:p>
          <a:p>
            <a:pPr lvl="1"/>
            <a:r>
              <a:rPr lang="en-US" dirty="0"/>
              <a:t>Whole genome sequencing</a:t>
            </a:r>
          </a:p>
          <a:p>
            <a:r>
              <a:rPr lang="en-US" dirty="0"/>
              <a:t>Visibility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General right to know</a:t>
            </a:r>
          </a:p>
          <a:p>
            <a:r>
              <a:rPr lang="en-US" dirty="0"/>
              <a:t>FSMA related rules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8204EA8-CA94-4E20-9F52-A848FCA7BC1B}"/>
              </a:ext>
            </a:extLst>
          </p:cNvPr>
          <p:cNvSpPr/>
          <p:nvPr/>
        </p:nvSpPr>
        <p:spPr>
          <a:xfrm>
            <a:off x="4924338" y="1342239"/>
            <a:ext cx="1895912" cy="3405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D94DD-69FF-4EEB-AB85-A57F9F040957}"/>
              </a:ext>
            </a:extLst>
          </p:cNvPr>
          <p:cNvSpPr txBox="1"/>
          <p:nvPr/>
        </p:nvSpPr>
        <p:spPr>
          <a:xfrm>
            <a:off x="7029974" y="1862326"/>
            <a:ext cx="4791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Consumer confidence?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Domestic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Indoor ag?</a:t>
            </a:r>
          </a:p>
        </p:txBody>
      </p:sp>
    </p:spTree>
    <p:extLst>
      <p:ext uri="{BB962C8B-B14F-4D97-AF65-F5344CB8AC3E}">
        <p14:creationId xmlns:p14="http://schemas.microsoft.com/office/powerpoint/2010/main" val="118222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8457-0312-4E5B-964F-4028C24C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A7893F-1AD9-492F-BDC3-D448C8E31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63" y="1694468"/>
            <a:ext cx="5412884" cy="1299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1F718-25EF-4E84-9394-17784CDE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2" y="606953"/>
            <a:ext cx="5819774" cy="48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8353-8697-4550-B50C-9E7E7EAE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Focus is 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DC61-BBC5-432C-BDA7-B4AAF227E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we need a backup plan…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E7F63-C576-4490-AA96-D73E1051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1375933"/>
            <a:ext cx="3220105" cy="1755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69D58-220D-48F6-BAA2-9B550AE25E84}"/>
              </a:ext>
            </a:extLst>
          </p:cNvPr>
          <p:cNvSpPr txBox="1"/>
          <p:nvPr/>
        </p:nvSpPr>
        <p:spPr>
          <a:xfrm>
            <a:off x="5201174" y="1442906"/>
            <a:ext cx="4823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LEAFY GREENS (CA and AZ)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Treating water used for overhead irrigation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Move to drip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distance from large animal feeding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05857-1066-49A3-8E1D-1F984082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5" y="4327516"/>
            <a:ext cx="1438799" cy="1006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8E447-26EA-48B6-AD11-5937BDC2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99" y="4188116"/>
            <a:ext cx="20288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3979-2B84-47A6-B761-4887DC26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Era of Smarter Food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82CC-17D7-4F6D-870C-51F90055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Announced 4/19</a:t>
            </a:r>
          </a:p>
        </p:txBody>
      </p:sp>
      <p:pic>
        <p:nvPicPr>
          <p:cNvPr id="1026" name="Picture 2" descr="New Era of Smarter Food Safety">
            <a:extLst>
              <a:ext uri="{FF2B5EF4-FFF2-40B4-BE49-F238E27FC236}">
                <a16:creationId xmlns:a16="http://schemas.microsoft.com/office/drawing/2014/main" id="{5917C7A6-D0A1-4628-8D7A-E5FAA542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99" y="1524000"/>
            <a:ext cx="6859632" cy="385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83D9-FECC-49EB-90DB-24BDEA20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Main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CC9E-0655-4227-B911-FBD824E6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Tech-Enabled Traceability and Foodborne Outbreak Response</a:t>
            </a:r>
            <a:endParaRPr lang="en-US" dirty="0"/>
          </a:p>
          <a:p>
            <a:r>
              <a:rPr lang="en-US" b="1" dirty="0"/>
              <a:t>Smarter Tools and Approaches for Prevention</a:t>
            </a:r>
            <a:r>
              <a:rPr lang="en-US" dirty="0"/>
              <a:t>: new data analysis tools and predictive analytics</a:t>
            </a:r>
          </a:p>
          <a:p>
            <a:r>
              <a:rPr lang="en-US" b="1" dirty="0"/>
              <a:t>Adapting to New Business Models and Retail Food Safety Modernization</a:t>
            </a:r>
            <a:r>
              <a:rPr lang="en-US" dirty="0"/>
              <a:t>: e-commerce and home delivery of foods, and traditional business models, such as retail food establishments.</a:t>
            </a:r>
          </a:p>
          <a:p>
            <a:r>
              <a:rPr lang="en-US" b="1" dirty="0"/>
              <a:t>Food Safety Culture</a:t>
            </a:r>
            <a:r>
              <a:rPr lang="en-US" dirty="0"/>
              <a:t>: Promoting and recognizing the role of food safety culture on farms and in facilities. </a:t>
            </a:r>
          </a:p>
        </p:txBody>
      </p:sp>
    </p:spTree>
    <p:extLst>
      <p:ext uri="{BB962C8B-B14F-4D97-AF65-F5344CB8AC3E}">
        <p14:creationId xmlns:p14="http://schemas.microsoft.com/office/powerpoint/2010/main" val="327636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AB82-9515-402C-8913-09322F69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“New Era”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8513-8A78-4988-B3A8-92D2656F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meeting late fall</a:t>
            </a:r>
          </a:p>
          <a:p>
            <a:pPr lvl="1"/>
            <a:r>
              <a:rPr lang="en-US" dirty="0"/>
              <a:t>1300 people (in DC and webinar)</a:t>
            </a:r>
          </a:p>
          <a:p>
            <a:r>
              <a:rPr lang="en-US" dirty="0"/>
              <a:t>Written comment period</a:t>
            </a:r>
          </a:p>
          <a:p>
            <a:r>
              <a:rPr lang="en-US" dirty="0"/>
              <a:t>“Blueprint” next month?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 plan</a:t>
            </a:r>
          </a:p>
          <a:p>
            <a:r>
              <a:rPr lang="en-US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397518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84296" y="2552700"/>
            <a:ext cx="56334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Verdana" pitchFamily="34" charset="0"/>
              </a:defRPr>
            </a:lvl9pPr>
          </a:lstStyle>
          <a:p>
            <a:r>
              <a:rPr lang="en-US" sz="3600" kern="0" dirty="0"/>
              <a:t>Thank you!</a:t>
            </a:r>
            <a:r>
              <a:rPr lang="en-US" dirty="0"/>
              <a:t>	</a:t>
            </a:r>
          </a:p>
          <a:p>
            <a:r>
              <a:rPr lang="en-US" dirty="0"/>
              <a:t>Questions?	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867932014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203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Edge</vt:lpstr>
      <vt:lpstr>Specialty Crop Food Safety Update</vt:lpstr>
      <vt:lpstr>It’s been a tough year for fresh produce</vt:lpstr>
      <vt:lpstr>What’s Changed</vt:lpstr>
      <vt:lpstr>PowerPoint Presentation</vt:lpstr>
      <vt:lpstr>Industry Focus is on Prevention</vt:lpstr>
      <vt:lpstr>New Era of Smarter Food Safety</vt:lpstr>
      <vt:lpstr>4 Main Areas</vt:lpstr>
      <vt:lpstr>“New Era”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Foundation Update</dc:title>
  <dc:creator>Victoria Backer</dc:creator>
  <cp:lastModifiedBy>Jennifer McEntire</cp:lastModifiedBy>
  <cp:revision>226</cp:revision>
  <cp:lastPrinted>2016-04-22T19:02:36Z</cp:lastPrinted>
  <dcterms:created xsi:type="dcterms:W3CDTF">2016-04-22T13:43:51Z</dcterms:created>
  <dcterms:modified xsi:type="dcterms:W3CDTF">2020-02-21T12:29:00Z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