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4" r:id="rId2"/>
    <p:sldId id="338" r:id="rId3"/>
    <p:sldId id="258" r:id="rId4"/>
    <p:sldId id="316" r:id="rId5"/>
    <p:sldId id="315" r:id="rId6"/>
    <p:sldId id="317" r:id="rId7"/>
    <p:sldId id="321" r:id="rId8"/>
    <p:sldId id="323" r:id="rId9"/>
    <p:sldId id="336" r:id="rId10"/>
    <p:sldId id="326" r:id="rId11"/>
    <p:sldId id="318" r:id="rId12"/>
    <p:sldId id="339" r:id="rId13"/>
    <p:sldId id="319" r:id="rId14"/>
    <p:sldId id="331" r:id="rId15"/>
    <p:sldId id="337" r:id="rId16"/>
    <p:sldId id="329" r:id="rId17"/>
    <p:sldId id="327" r:id="rId18"/>
    <p:sldId id="335" r:id="rId19"/>
    <p:sldId id="332" r:id="rId20"/>
    <p:sldId id="333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DD7"/>
    <a:srgbClr val="CDACE6"/>
    <a:srgbClr val="FFB3B3"/>
    <a:srgbClr val="FF8989"/>
    <a:srgbClr val="BD92DE"/>
    <a:srgbClr val="89E0FF"/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3" autoAdjust="0"/>
    <p:restoredTop sz="72914" autoAdjust="0"/>
  </p:normalViewPr>
  <p:slideViewPr>
    <p:cSldViewPr snapToGrid="0">
      <p:cViewPr varScale="1">
        <p:scale>
          <a:sx n="85" d="100"/>
          <a:sy n="85" d="100"/>
        </p:scale>
        <p:origin x="14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.net\ers\FEDCommon\FM\Food%20Price%20Outlook\FPO%20Projects\Charting%20the%20Essentials%20(CTE)\Consumer%20expenditure%20shares\September%202019%20Expenditure%20Shares%20CTE%20Upd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.net\ers\FEDCommon\FM\Food%20Price%20Outlook\FPO%20Projects\Charts%20of%20Note%20and%20Findings\CoN%20-%202020%20forecast%20for%20AO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.net\ers\FEDCommon\FM\Food%20Price%20Outlook\FPO%20Projects\Charts%20of%20Note%20and%20Findings\CoN%20-%202020%20forecast%20for%20AOF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.net\ers\FEDCommon\FM\Food%20Price%20Outlook\FPO%20Projects\Charting%20the%20Essentials%20(CTE)\CPI%20categories\CPI%20Categories%20-%20Spring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.net\ers\FEDCommon\FM\Food%20Price%20Outlook\volatility%20over%20tim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.net\ers\FEDCommon\FM\Food%20Price%20Outlook\volatility%20over%20tim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.net\ers\FEDCommon\FM\Food%20Price%20Outlook\volatility%20over%20tim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.net\ers\FEDCommon\FM\Food%20Price%20Outlook\volatility%20over%20tim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.net\ers\FEDCommon\FM\Food%20Price%20Outlook\volatility%20over%20tim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da.net\ers\FEDCommon\FM\Food%20Price%20Outlook\volatility%20over%20tim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70737001277452"/>
          <c:y val="0.10495512924055911"/>
          <c:w val="0.70361276130962125"/>
          <c:h val="0.833405632416635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CDACE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B3B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591319673221919"/>
                  <c:y val="-0.2913163367937410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75579918521797"/>
                      <c:h val="0.114411952895354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316878665623711"/>
                  <c:y val="0.173241643265279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145200655174126E-2"/>
                  <c:y val="0.1243673576740325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44924666106877"/>
                      <c:h val="9.645524806039761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4473019217668215"/>
                  <c:y val="-5.53205273515354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0092840507612608E-3"/>
                  <c:y val="-6.065184956618705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96087945757687"/>
                      <c:h val="0.1053561485962037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3.2080597470293638E-3"/>
                  <c:y val="-2.70816179579789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54818743326009E-2"/>
                  <c:y val="-5.36935074145671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845705438836217E-2"/>
                  <c:y val="1.41747670650483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0816250620742041"/>
                  <c:y val="1.63866047335111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'Spending by Category'!$A$2:$A$11</c:f>
              <c:strCache>
                <c:ptCount val="10"/>
                <c:pt idx="0">
                  <c:v>Housing</c:v>
                </c:pt>
                <c:pt idx="1">
                  <c:v>Transportation</c:v>
                </c:pt>
                <c:pt idx="2">
                  <c:v>Food</c:v>
                </c:pt>
                <c:pt idx="3">
                  <c:v>Personal insurance, pensions</c:v>
                </c:pt>
                <c:pt idx="4">
                  <c:v>Healthcare</c:v>
                </c:pt>
                <c:pt idx="5">
                  <c:v>Entertainment, alcoholic beverages</c:v>
                </c:pt>
                <c:pt idx="6">
                  <c:v>Other</c:v>
                </c:pt>
                <c:pt idx="7">
                  <c:v>Apparel</c:v>
                </c:pt>
                <c:pt idx="8">
                  <c:v>Savings</c:v>
                </c:pt>
                <c:pt idx="9">
                  <c:v>Education</c:v>
                </c:pt>
              </c:strCache>
            </c:strRef>
          </c:cat>
          <c:val>
            <c:numRef>
              <c:f>'Spending by Category'!$B$2:$B$11</c:f>
              <c:numCache>
                <c:formatCode>General</c:formatCode>
                <c:ptCount val="10"/>
                <c:pt idx="0">
                  <c:v>0.32800000000000001</c:v>
                </c:pt>
                <c:pt idx="1">
                  <c:v>0.159</c:v>
                </c:pt>
                <c:pt idx="2">
                  <c:v>0.129</c:v>
                </c:pt>
                <c:pt idx="3">
                  <c:v>0.11899999999999999</c:v>
                </c:pt>
                <c:pt idx="4">
                  <c:v>8.1000000000000003E-2</c:v>
                </c:pt>
                <c:pt idx="5">
                  <c:v>6.3E-2</c:v>
                </c:pt>
                <c:pt idx="6">
                  <c:v>3.5000000000000003E-2</c:v>
                </c:pt>
                <c:pt idx="7">
                  <c:v>0.03</c:v>
                </c:pt>
                <c:pt idx="8">
                  <c:v>3.1E-2</c:v>
                </c:pt>
                <c:pt idx="9">
                  <c:v>2.5000000000000001E-2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84760191492918E-2"/>
          <c:y val="9.5285825312320868E-2"/>
          <c:w val="0.93833128536835519"/>
          <c:h val="0.84511681461255794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>
                <a:noFill/>
                <a:prstDash val="sysDash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noFill/>
                <a:prstDash val="sysDash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Sheet1!$A$2:$A$19</c:f>
              <c:strCache>
                <c:ptCount val="18"/>
                <c:pt idx="0">
                  <c:v>Fresh vegetables</c:v>
                </c:pt>
                <c:pt idx="1">
                  <c:v>Food away from home</c:v>
                </c:pt>
                <c:pt idx="2">
                  <c:v>Sugar and sweets</c:v>
                </c:pt>
                <c:pt idx="3">
                  <c:v>All food</c:v>
                </c:pt>
                <c:pt idx="4">
                  <c:v>Nonalcoholic beverages</c:v>
                </c:pt>
                <c:pt idx="5">
                  <c:v>Beef and veal</c:v>
                </c:pt>
                <c:pt idx="6">
                  <c:v>Fish and seafood</c:v>
                </c:pt>
                <c:pt idx="7">
                  <c:v>Cereals and bakery products</c:v>
                </c:pt>
                <c:pt idx="8">
                  <c:v>Pork</c:v>
                </c:pt>
                <c:pt idx="9">
                  <c:v>Processed fruits &amp; vegetables</c:v>
                </c:pt>
                <c:pt idx="10">
                  <c:v>Dairy products</c:v>
                </c:pt>
                <c:pt idx="11">
                  <c:v>Food at home</c:v>
                </c:pt>
                <c:pt idx="12">
                  <c:v>Other meats</c:v>
                </c:pt>
                <c:pt idx="13">
                  <c:v>Other foods</c:v>
                </c:pt>
                <c:pt idx="14">
                  <c:v>Poultry</c:v>
                </c:pt>
                <c:pt idx="15">
                  <c:v>Fats and oils</c:v>
                </c:pt>
                <c:pt idx="16">
                  <c:v>Fresh fruits</c:v>
                </c:pt>
                <c:pt idx="17">
                  <c:v>Eggs</c:v>
                </c:pt>
              </c:strCache>
            </c:strRef>
          </c:cat>
          <c:val>
            <c:numRef>
              <c:f>Sheet1!$B$2:$B$19</c:f>
              <c:numCache>
                <c:formatCode>#0.0</c:formatCode>
                <c:ptCount val="18"/>
                <c:pt idx="0">
                  <c:v>3.8</c:v>
                </c:pt>
                <c:pt idx="1">
                  <c:v>3.1</c:v>
                </c:pt>
                <c:pt idx="2">
                  <c:v>2</c:v>
                </c:pt>
                <c:pt idx="3">
                  <c:v>1.9</c:v>
                </c:pt>
                <c:pt idx="4">
                  <c:v>1.9</c:v>
                </c:pt>
                <c:pt idx="5">
                  <c:v>1.6</c:v>
                </c:pt>
                <c:pt idx="6">
                  <c:v>1.6</c:v>
                </c:pt>
                <c:pt idx="7">
                  <c:v>1.4</c:v>
                </c:pt>
                <c:pt idx="8">
                  <c:v>1.2</c:v>
                </c:pt>
                <c:pt idx="9">
                  <c:v>1.1000000000000001</c:v>
                </c:pt>
                <c:pt idx="10">
                  <c:v>1</c:v>
                </c:pt>
                <c:pt idx="11" formatCode="0.0">
                  <c:v>0.9</c:v>
                </c:pt>
                <c:pt idx="12">
                  <c:v>0.9</c:v>
                </c:pt>
                <c:pt idx="13">
                  <c:v>0.3</c:v>
                </c:pt>
                <c:pt idx="14">
                  <c:v>-0.3</c:v>
                </c:pt>
                <c:pt idx="15">
                  <c:v>-0.7</c:v>
                </c:pt>
                <c:pt idx="16">
                  <c:v>-1.4</c:v>
                </c:pt>
                <c:pt idx="17">
                  <c:v>-10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-419015408"/>
        <c:axId val="-419014864"/>
      </c:barChart>
      <c:catAx>
        <c:axId val="-41901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4864"/>
        <c:crosses val="autoZero"/>
        <c:auto val="1"/>
        <c:lblAlgn val="ctr"/>
        <c:lblOffset val="100"/>
        <c:noMultiLvlLbl val="0"/>
      </c:catAx>
      <c:valAx>
        <c:axId val="-419014864"/>
        <c:scaling>
          <c:orientation val="minMax"/>
          <c:min val="-11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4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5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84760191492918E-2"/>
          <c:y val="9.5285825312320868E-2"/>
          <c:w val="0.93833128536835519"/>
          <c:h val="0.84511681461255794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>
                <a:noFill/>
                <a:prstDash val="sysDash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noFill/>
                <a:prstDash val="sysDash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Sheet1!$A$2:$A$19</c:f>
              <c:strCache>
                <c:ptCount val="18"/>
                <c:pt idx="0">
                  <c:v>Fresh vegetables</c:v>
                </c:pt>
                <c:pt idx="1">
                  <c:v>Food away from home</c:v>
                </c:pt>
                <c:pt idx="2">
                  <c:v>Sugar and sweets</c:v>
                </c:pt>
                <c:pt idx="3">
                  <c:v>All food</c:v>
                </c:pt>
                <c:pt idx="4">
                  <c:v>Nonalcoholic beverages</c:v>
                </c:pt>
                <c:pt idx="5">
                  <c:v>Beef and veal</c:v>
                </c:pt>
                <c:pt idx="6">
                  <c:v>Fish and seafood</c:v>
                </c:pt>
                <c:pt idx="7">
                  <c:v>Cereals and bakery products</c:v>
                </c:pt>
                <c:pt idx="8">
                  <c:v>Pork</c:v>
                </c:pt>
                <c:pt idx="9">
                  <c:v>Processed fruits &amp; vegetables</c:v>
                </c:pt>
                <c:pt idx="10">
                  <c:v>Dairy products</c:v>
                </c:pt>
                <c:pt idx="11">
                  <c:v>Food at home</c:v>
                </c:pt>
                <c:pt idx="12">
                  <c:v>Other meats</c:v>
                </c:pt>
                <c:pt idx="13">
                  <c:v>Other foods</c:v>
                </c:pt>
                <c:pt idx="14">
                  <c:v>Poultry</c:v>
                </c:pt>
                <c:pt idx="15">
                  <c:v>Fats and oils</c:v>
                </c:pt>
                <c:pt idx="16">
                  <c:v>Fresh fruits</c:v>
                </c:pt>
                <c:pt idx="17">
                  <c:v>Eggs</c:v>
                </c:pt>
              </c:strCache>
            </c:strRef>
          </c:cat>
          <c:val>
            <c:numRef>
              <c:f>Sheet1!$B$2:$B$19</c:f>
              <c:numCache>
                <c:formatCode>#0.0</c:formatCode>
                <c:ptCount val="18"/>
                <c:pt idx="0">
                  <c:v>3.8</c:v>
                </c:pt>
                <c:pt idx="1">
                  <c:v>3.1</c:v>
                </c:pt>
                <c:pt idx="2">
                  <c:v>2</c:v>
                </c:pt>
                <c:pt idx="3">
                  <c:v>1.9</c:v>
                </c:pt>
                <c:pt idx="4">
                  <c:v>1.9</c:v>
                </c:pt>
                <c:pt idx="5">
                  <c:v>1.6</c:v>
                </c:pt>
                <c:pt idx="6">
                  <c:v>1.6</c:v>
                </c:pt>
                <c:pt idx="7">
                  <c:v>1.4</c:v>
                </c:pt>
                <c:pt idx="8">
                  <c:v>1.2</c:v>
                </c:pt>
                <c:pt idx="9">
                  <c:v>1.1000000000000001</c:v>
                </c:pt>
                <c:pt idx="10">
                  <c:v>1</c:v>
                </c:pt>
                <c:pt idx="11" formatCode="0.0">
                  <c:v>0.9</c:v>
                </c:pt>
                <c:pt idx="12">
                  <c:v>0.9</c:v>
                </c:pt>
                <c:pt idx="13">
                  <c:v>0.3</c:v>
                </c:pt>
                <c:pt idx="14">
                  <c:v>-0.3</c:v>
                </c:pt>
                <c:pt idx="15">
                  <c:v>-0.7</c:v>
                </c:pt>
                <c:pt idx="16">
                  <c:v>-1.4</c:v>
                </c:pt>
                <c:pt idx="17">
                  <c:v>-10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-217281040"/>
        <c:axId val="-217274512"/>
      </c:barChart>
      <c:catAx>
        <c:axId val="-21728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7274512"/>
        <c:crosses val="autoZero"/>
        <c:auto val="1"/>
        <c:lblAlgn val="ctr"/>
        <c:lblOffset val="100"/>
        <c:noMultiLvlLbl val="0"/>
      </c:catAx>
      <c:valAx>
        <c:axId val="-217274512"/>
        <c:scaling>
          <c:orientation val="minMax"/>
          <c:min val="-11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4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72810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84760191492918E-2"/>
          <c:y val="9.5285825312320868E-2"/>
          <c:w val="0.93833128536835519"/>
          <c:h val="0.84511681461255794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 w="12700">
                <a:noFill/>
                <a:prstDash val="sysDash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700">
                <a:noFill/>
                <a:prstDash val="sysDash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Sheet1!$A$2:$A$19</c:f>
              <c:strCache>
                <c:ptCount val="18"/>
                <c:pt idx="0">
                  <c:v>Fresh vegetables</c:v>
                </c:pt>
                <c:pt idx="1">
                  <c:v>Food away from home</c:v>
                </c:pt>
                <c:pt idx="2">
                  <c:v>Sugar and sweets</c:v>
                </c:pt>
                <c:pt idx="3">
                  <c:v>All food</c:v>
                </c:pt>
                <c:pt idx="4">
                  <c:v>Nonalcoholic beverages</c:v>
                </c:pt>
                <c:pt idx="5">
                  <c:v>Beef and veal</c:v>
                </c:pt>
                <c:pt idx="6">
                  <c:v>Fish and seafood</c:v>
                </c:pt>
                <c:pt idx="7">
                  <c:v>Cereals and bakery products</c:v>
                </c:pt>
                <c:pt idx="8">
                  <c:v>Pork</c:v>
                </c:pt>
                <c:pt idx="9">
                  <c:v>Processed fruits &amp; vegetables</c:v>
                </c:pt>
                <c:pt idx="10">
                  <c:v>Dairy products</c:v>
                </c:pt>
                <c:pt idx="11">
                  <c:v>Food at home</c:v>
                </c:pt>
                <c:pt idx="12">
                  <c:v>Other meats</c:v>
                </c:pt>
                <c:pt idx="13">
                  <c:v>Other foods</c:v>
                </c:pt>
                <c:pt idx="14">
                  <c:v>Poultry</c:v>
                </c:pt>
                <c:pt idx="15">
                  <c:v>Fats and oils</c:v>
                </c:pt>
                <c:pt idx="16">
                  <c:v>Fresh fruits</c:v>
                </c:pt>
                <c:pt idx="17">
                  <c:v>Eggs</c:v>
                </c:pt>
              </c:strCache>
            </c:strRef>
          </c:cat>
          <c:val>
            <c:numRef>
              <c:f>Sheet1!$B$2:$B$19</c:f>
              <c:numCache>
                <c:formatCode>#0.0</c:formatCode>
                <c:ptCount val="18"/>
                <c:pt idx="0">
                  <c:v>3.8</c:v>
                </c:pt>
                <c:pt idx="1">
                  <c:v>3.1</c:v>
                </c:pt>
                <c:pt idx="2">
                  <c:v>2</c:v>
                </c:pt>
                <c:pt idx="3">
                  <c:v>1.9</c:v>
                </c:pt>
                <c:pt idx="4">
                  <c:v>1.9</c:v>
                </c:pt>
                <c:pt idx="5">
                  <c:v>1.6</c:v>
                </c:pt>
                <c:pt idx="6">
                  <c:v>1.6</c:v>
                </c:pt>
                <c:pt idx="7">
                  <c:v>1.4</c:v>
                </c:pt>
                <c:pt idx="8">
                  <c:v>1.2</c:v>
                </c:pt>
                <c:pt idx="9">
                  <c:v>1.1000000000000001</c:v>
                </c:pt>
                <c:pt idx="10">
                  <c:v>1</c:v>
                </c:pt>
                <c:pt idx="11" formatCode="0.0">
                  <c:v>0.9</c:v>
                </c:pt>
                <c:pt idx="12">
                  <c:v>0.9</c:v>
                </c:pt>
                <c:pt idx="13">
                  <c:v>0.3</c:v>
                </c:pt>
                <c:pt idx="14">
                  <c:v>-0.3</c:v>
                </c:pt>
                <c:pt idx="15">
                  <c:v>-0.7</c:v>
                </c:pt>
                <c:pt idx="16">
                  <c:v>-1.4</c:v>
                </c:pt>
                <c:pt idx="17">
                  <c:v>-10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-419013776"/>
        <c:axId val="-419013232"/>
      </c:barChart>
      <c:catAx>
        <c:axId val="-41901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3232"/>
        <c:crosses val="autoZero"/>
        <c:auto val="1"/>
        <c:lblAlgn val="ctr"/>
        <c:lblOffset val="100"/>
        <c:noMultiLvlLbl val="0"/>
      </c:catAx>
      <c:valAx>
        <c:axId val="-419013232"/>
        <c:scaling>
          <c:orientation val="minMax"/>
          <c:min val="-11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  <a:alpha val="4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37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66875263857735E-2"/>
          <c:y val="9.0966675458165475E-2"/>
          <c:w val="0.93833128536835519"/>
          <c:h val="0.84511681461255794"/>
        </c:manualLayout>
      </c:layout>
      <c:barChart>
        <c:barDir val="bar"/>
        <c:grouping val="clustered"/>
        <c:varyColors val="1"/>
        <c:ser>
          <c:idx val="0"/>
          <c:order val="0"/>
          <c:spPr>
            <a:noFill/>
            <a:ln w="12700"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noFill/>
              <a:ln w="12700"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cat>
            <c:strRef>
              <c:f>Sheet1!$A$2:$A$19</c:f>
              <c:strCache>
                <c:ptCount val="18"/>
                <c:pt idx="0">
                  <c:v>Fresh vegetables</c:v>
                </c:pt>
                <c:pt idx="1">
                  <c:v>Food away from home</c:v>
                </c:pt>
                <c:pt idx="2">
                  <c:v>Sugar and sweets</c:v>
                </c:pt>
                <c:pt idx="3">
                  <c:v>All food</c:v>
                </c:pt>
                <c:pt idx="4">
                  <c:v>Nonalcoholic beverages</c:v>
                </c:pt>
                <c:pt idx="5">
                  <c:v>Beef and veal</c:v>
                </c:pt>
                <c:pt idx="6">
                  <c:v>Fish and seafood</c:v>
                </c:pt>
                <c:pt idx="7">
                  <c:v>Cereals and bakery products</c:v>
                </c:pt>
                <c:pt idx="8">
                  <c:v>Pork</c:v>
                </c:pt>
                <c:pt idx="9">
                  <c:v>Processed fruits &amp; vegetables</c:v>
                </c:pt>
                <c:pt idx="10">
                  <c:v>Dairy products</c:v>
                </c:pt>
                <c:pt idx="11">
                  <c:v>Food at home</c:v>
                </c:pt>
                <c:pt idx="12">
                  <c:v>Other meats</c:v>
                </c:pt>
                <c:pt idx="13">
                  <c:v>Other foods</c:v>
                </c:pt>
                <c:pt idx="14">
                  <c:v>Poultry</c:v>
                </c:pt>
                <c:pt idx="15">
                  <c:v>Fats and oils</c:v>
                </c:pt>
                <c:pt idx="16">
                  <c:v>Fresh fruits</c:v>
                </c:pt>
                <c:pt idx="17">
                  <c:v>Eggs</c:v>
                </c:pt>
              </c:strCache>
            </c:strRef>
          </c:cat>
          <c:val>
            <c:numRef>
              <c:f>Sheet1!$C$2:$C$19</c:f>
              <c:numCache>
                <c:formatCode>0.0_)</c:formatCode>
                <c:ptCount val="18"/>
                <c:pt idx="0" formatCode="General">
                  <c:v>2.5</c:v>
                </c:pt>
                <c:pt idx="1">
                  <c:v>2.8</c:v>
                </c:pt>
                <c:pt idx="2" formatCode="General">
                  <c:v>1.9</c:v>
                </c:pt>
                <c:pt idx="3" formatCode="General">
                  <c:v>2.2999999999999998</c:v>
                </c:pt>
                <c:pt idx="4" formatCode="0.0">
                  <c:v>1.2</c:v>
                </c:pt>
                <c:pt idx="5" formatCode="0.0">
                  <c:v>4.0999999999999996</c:v>
                </c:pt>
                <c:pt idx="6" formatCode="0.0">
                  <c:v>2.4</c:v>
                </c:pt>
                <c:pt idx="7" formatCode="0.0">
                  <c:v>2.1</c:v>
                </c:pt>
                <c:pt idx="8" formatCode="0.0">
                  <c:v>2</c:v>
                </c:pt>
                <c:pt idx="9" formatCode="0.0">
                  <c:v>2.1</c:v>
                </c:pt>
                <c:pt idx="10" formatCode="0.0">
                  <c:v>1.6</c:v>
                </c:pt>
                <c:pt idx="11" formatCode="0.0">
                  <c:v>2</c:v>
                </c:pt>
                <c:pt idx="12" formatCode="0.0">
                  <c:v>2.1</c:v>
                </c:pt>
                <c:pt idx="13" formatCode="0.0">
                  <c:v>1.5</c:v>
                </c:pt>
                <c:pt idx="14" formatCode="General">
                  <c:v>2</c:v>
                </c:pt>
                <c:pt idx="15" formatCode="General">
                  <c:v>2.2000000000000002</c:v>
                </c:pt>
                <c:pt idx="16" formatCode="0.0">
                  <c:v>1.6</c:v>
                </c:pt>
                <c:pt idx="17" formatCode="0.0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axId val="-414243840"/>
        <c:axId val="-414245472"/>
      </c:barChart>
      <c:catAx>
        <c:axId val="-414243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414245472"/>
        <c:crosses val="autoZero"/>
        <c:auto val="1"/>
        <c:lblAlgn val="ctr"/>
        <c:lblOffset val="100"/>
        <c:noMultiLvlLbl val="0"/>
      </c:catAx>
      <c:valAx>
        <c:axId val="-414245472"/>
        <c:scaling>
          <c:orientation val="minMax"/>
          <c:min val="-11"/>
        </c:scaling>
        <c:delete val="1"/>
        <c:axPos val="b"/>
        <c:numFmt formatCode="General" sourceLinked="1"/>
        <c:majorTickMark val="none"/>
        <c:minorTickMark val="none"/>
        <c:tickLblPos val="nextTo"/>
        <c:crossAx val="-4142438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0765105974654"/>
          <c:y val="0.19882395470724781"/>
          <c:w val="0.83164223230530732"/>
          <c:h val="0.594506324968423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Sheet1!$AB$1:$AV$1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 formatCode="General">
                  <c:v>2005</c:v>
                </c:pt>
                <c:pt idx="6" formatCode="General">
                  <c:v>2006</c:v>
                </c:pt>
                <c:pt idx="7" formatCode="General">
                  <c:v>2007</c:v>
                </c:pt>
                <c:pt idx="8" formatCode="General">
                  <c:v>2008</c:v>
                </c:pt>
                <c:pt idx="9" formatCode="General">
                  <c:v>2009</c:v>
                </c:pt>
                <c:pt idx="10" formatCode="General">
                  <c:v>2010</c:v>
                </c:pt>
                <c:pt idx="11" formatCode="General">
                  <c:v>2011</c:v>
                </c:pt>
                <c:pt idx="12" formatCode="General">
                  <c:v>2012</c:v>
                </c:pt>
                <c:pt idx="13" formatCode="General">
                  <c:v>2013</c:v>
                </c:pt>
                <c:pt idx="14" formatCode="General">
                  <c:v>2014</c:v>
                </c:pt>
                <c:pt idx="15" formatCode="General">
                  <c:v>2015</c:v>
                </c:pt>
                <c:pt idx="16" formatCode="General">
                  <c:v>2016</c:v>
                </c:pt>
                <c:pt idx="17" formatCode="General">
                  <c:v>2017</c:v>
                </c:pt>
                <c:pt idx="18" formatCode="General">
                  <c:v>2018</c:v>
                </c:pt>
                <c:pt idx="19" formatCode="General">
                  <c:v>2019</c:v>
                </c:pt>
                <c:pt idx="20" formatCode="General">
                  <c:v>2020</c:v>
                </c:pt>
              </c:numCache>
            </c:numRef>
          </c:cat>
          <c:val>
            <c:numRef>
              <c:f>Sheet1!$AB$31:$AV$31</c:f>
              <c:numCache>
                <c:formatCode>0.0_)</c:formatCode>
                <c:ptCount val="21"/>
                <c:pt idx="0">
                  <c:v>2.4</c:v>
                </c:pt>
                <c:pt idx="1">
                  <c:v>2.9</c:v>
                </c:pt>
                <c:pt idx="2">
                  <c:v>2.5</c:v>
                </c:pt>
                <c:pt idx="3">
                  <c:v>2.1</c:v>
                </c:pt>
                <c:pt idx="4">
                  <c:v>3</c:v>
                </c:pt>
                <c:pt idx="5">
                  <c:v>3.1</c:v>
                </c:pt>
                <c:pt idx="6" formatCode="0.0">
                  <c:v>3.1</c:v>
                </c:pt>
                <c:pt idx="7">
                  <c:v>3.6</c:v>
                </c:pt>
                <c:pt idx="8" formatCode="General">
                  <c:v>4.4000000000000004</c:v>
                </c:pt>
                <c:pt idx="9" formatCode="0.0">
                  <c:v>3.5</c:v>
                </c:pt>
                <c:pt idx="10" formatCode="0.0">
                  <c:v>1.3</c:v>
                </c:pt>
                <c:pt idx="11" formatCode="General">
                  <c:v>2.2999999999999998</c:v>
                </c:pt>
                <c:pt idx="12">
                  <c:v>2.8</c:v>
                </c:pt>
                <c:pt idx="13">
                  <c:v>2.1</c:v>
                </c:pt>
                <c:pt idx="14">
                  <c:v>2.4</c:v>
                </c:pt>
                <c:pt idx="15">
                  <c:v>2.9</c:v>
                </c:pt>
                <c:pt idx="16">
                  <c:v>2.6</c:v>
                </c:pt>
                <c:pt idx="17" formatCode="0.0">
                  <c:v>2.2999999999999998</c:v>
                </c:pt>
                <c:pt idx="18" formatCode="0.0">
                  <c:v>2.6</c:v>
                </c:pt>
                <c:pt idx="19" formatCode="0.0">
                  <c:v>3.1</c:v>
                </c:pt>
              </c:numCache>
            </c:numRef>
          </c:val>
        </c:ser>
        <c:ser>
          <c:idx val="2"/>
          <c:order val="1"/>
          <c:tx>
            <c:strRef>
              <c:f>Sheet1!$A$32</c:f>
              <c:strCache>
                <c:ptCount val="1"/>
                <c:pt idx="0">
                  <c:v>Forecast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Sheet1!$AB$1:$AV$1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 formatCode="General">
                  <c:v>2005</c:v>
                </c:pt>
                <c:pt idx="6" formatCode="General">
                  <c:v>2006</c:v>
                </c:pt>
                <c:pt idx="7" formatCode="General">
                  <c:v>2007</c:v>
                </c:pt>
                <c:pt idx="8" formatCode="General">
                  <c:v>2008</c:v>
                </c:pt>
                <c:pt idx="9" formatCode="General">
                  <c:v>2009</c:v>
                </c:pt>
                <c:pt idx="10" formatCode="General">
                  <c:v>2010</c:v>
                </c:pt>
                <c:pt idx="11" formatCode="General">
                  <c:v>2011</c:v>
                </c:pt>
                <c:pt idx="12" formatCode="General">
                  <c:v>2012</c:v>
                </c:pt>
                <c:pt idx="13" formatCode="General">
                  <c:v>2013</c:v>
                </c:pt>
                <c:pt idx="14" formatCode="General">
                  <c:v>2014</c:v>
                </c:pt>
                <c:pt idx="15" formatCode="General">
                  <c:v>2015</c:v>
                </c:pt>
                <c:pt idx="16" formatCode="General">
                  <c:v>2016</c:v>
                </c:pt>
                <c:pt idx="17" formatCode="General">
                  <c:v>2017</c:v>
                </c:pt>
                <c:pt idx="18" formatCode="General">
                  <c:v>2018</c:v>
                </c:pt>
                <c:pt idx="19" formatCode="General">
                  <c:v>2019</c:v>
                </c:pt>
                <c:pt idx="20" formatCode="General">
                  <c:v>2020</c:v>
                </c:pt>
              </c:numCache>
            </c:numRef>
          </c:cat>
          <c:val>
            <c:numRef>
              <c:f>Sheet1!$AB$32:$AV$32</c:f>
              <c:numCache>
                <c:formatCode>General</c:formatCode>
                <c:ptCount val="21"/>
                <c:pt idx="20" formatCode="0.0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-414244928"/>
        <c:axId val="-414244384"/>
      </c:barChart>
      <c:lineChart>
        <c:grouping val="standard"/>
        <c:varyColors val="0"/>
        <c:ser>
          <c:idx val="1"/>
          <c:order val="2"/>
          <c:tx>
            <c:strRef>
              <c:f>Sheet1!$A$33</c:f>
              <c:strCache>
                <c:ptCount val="1"/>
                <c:pt idx="0">
                  <c:v>20-year historic moving average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Sheet1!$AB$1:$AV$1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 formatCode="General">
                  <c:v>2005</c:v>
                </c:pt>
                <c:pt idx="6" formatCode="General">
                  <c:v>2006</c:v>
                </c:pt>
                <c:pt idx="7" formatCode="General">
                  <c:v>2007</c:v>
                </c:pt>
                <c:pt idx="8" formatCode="General">
                  <c:v>2008</c:v>
                </c:pt>
                <c:pt idx="9" formatCode="General">
                  <c:v>2009</c:v>
                </c:pt>
                <c:pt idx="10" formatCode="General">
                  <c:v>2010</c:v>
                </c:pt>
                <c:pt idx="11" formatCode="General">
                  <c:v>2011</c:v>
                </c:pt>
                <c:pt idx="12" formatCode="General">
                  <c:v>2012</c:v>
                </c:pt>
                <c:pt idx="13" formatCode="General">
                  <c:v>2013</c:v>
                </c:pt>
                <c:pt idx="14" formatCode="General">
                  <c:v>2014</c:v>
                </c:pt>
                <c:pt idx="15" formatCode="General">
                  <c:v>2015</c:v>
                </c:pt>
                <c:pt idx="16" formatCode="General">
                  <c:v>2016</c:v>
                </c:pt>
                <c:pt idx="17" formatCode="General">
                  <c:v>2017</c:v>
                </c:pt>
                <c:pt idx="18" formatCode="General">
                  <c:v>2018</c:v>
                </c:pt>
                <c:pt idx="19" formatCode="General">
                  <c:v>2019</c:v>
                </c:pt>
                <c:pt idx="20" formatCode="General">
                  <c:v>2020</c:v>
                </c:pt>
              </c:numCache>
            </c:numRef>
          </c:cat>
          <c:val>
            <c:numRef>
              <c:f>Sheet1!$AB$33:$AV$33</c:f>
              <c:numCache>
                <c:formatCode>0.0_)</c:formatCode>
                <c:ptCount val="21"/>
                <c:pt idx="0">
                  <c:v>3.6100000000000003</c:v>
                </c:pt>
                <c:pt idx="1">
                  <c:v>3.3049999999999997</c:v>
                </c:pt>
                <c:pt idx="2">
                  <c:v>3.1599999999999997</c:v>
                </c:pt>
                <c:pt idx="3">
                  <c:v>3.0449999999999999</c:v>
                </c:pt>
                <c:pt idx="4">
                  <c:v>2.9849999999999999</c:v>
                </c:pt>
                <c:pt idx="5">
                  <c:v>2.9449999999999998</c:v>
                </c:pt>
                <c:pt idx="6">
                  <c:v>2.9050000000000002</c:v>
                </c:pt>
                <c:pt idx="7">
                  <c:v>2.8850000000000002</c:v>
                </c:pt>
                <c:pt idx="8">
                  <c:v>2.9000000000000004</c:v>
                </c:pt>
                <c:pt idx="9">
                  <c:v>2.8449999999999998</c:v>
                </c:pt>
                <c:pt idx="10">
                  <c:v>2.6749999999999998</c:v>
                </c:pt>
                <c:pt idx="11">
                  <c:v>2.62</c:v>
                </c:pt>
                <c:pt idx="12">
                  <c:v>2.6599999999999997</c:v>
                </c:pt>
                <c:pt idx="13">
                  <c:v>2.6749999999999998</c:v>
                </c:pt>
                <c:pt idx="14">
                  <c:v>2.71</c:v>
                </c:pt>
                <c:pt idx="15">
                  <c:v>2.7399999999999998</c:v>
                </c:pt>
                <c:pt idx="16">
                  <c:v>2.7450000000000001</c:v>
                </c:pt>
                <c:pt idx="17">
                  <c:v>2.7199999999999998</c:v>
                </c:pt>
                <c:pt idx="18">
                  <c:v>2.7199999999999998</c:v>
                </c:pt>
                <c:pt idx="19">
                  <c:v>2.75</c:v>
                </c:pt>
                <c:pt idx="20" formatCode="General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14244928"/>
        <c:axId val="-414244384"/>
      </c:lineChart>
      <c:catAx>
        <c:axId val="-4142449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4244384"/>
        <c:crosses val="autoZero"/>
        <c:auto val="1"/>
        <c:lblAlgn val="ctr"/>
        <c:lblOffset val="100"/>
        <c:noMultiLvlLbl val="0"/>
      </c:catAx>
      <c:valAx>
        <c:axId val="-414244384"/>
        <c:scaling>
          <c:orientation val="minMax"/>
          <c:max val="7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Annual percent change</a:t>
                </a:r>
              </a:p>
            </c:rich>
          </c:tx>
          <c:layout>
            <c:manualLayout>
              <c:xMode val="edge"/>
              <c:yMode val="edge"/>
              <c:x val="5.8741806488848573E-2"/>
              <c:y val="0.13548976235830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424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145236785688796E-2"/>
          <c:y val="0.89372295062929541"/>
          <c:w val="0.94756375883122124"/>
          <c:h val="8.0586886787158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0765105974654"/>
          <c:y val="0.15140716638676599"/>
          <c:w val="0.84258872527029793"/>
          <c:h val="0.654809915808298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Sheet1!$AB$1:$AV$1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 formatCode="General">
                  <c:v>2005</c:v>
                </c:pt>
                <c:pt idx="6" formatCode="General">
                  <c:v>2006</c:v>
                </c:pt>
                <c:pt idx="7" formatCode="General">
                  <c:v>2007</c:v>
                </c:pt>
                <c:pt idx="8" formatCode="General">
                  <c:v>2008</c:v>
                </c:pt>
                <c:pt idx="9" formatCode="General">
                  <c:v>2009</c:v>
                </c:pt>
                <c:pt idx="10" formatCode="General">
                  <c:v>2010</c:v>
                </c:pt>
                <c:pt idx="11" formatCode="General">
                  <c:v>2011</c:v>
                </c:pt>
                <c:pt idx="12" formatCode="General">
                  <c:v>2012</c:v>
                </c:pt>
                <c:pt idx="13" formatCode="General">
                  <c:v>2013</c:v>
                </c:pt>
                <c:pt idx="14" formatCode="General">
                  <c:v>2014</c:v>
                </c:pt>
                <c:pt idx="15" formatCode="General">
                  <c:v>2015</c:v>
                </c:pt>
                <c:pt idx="16" formatCode="General">
                  <c:v>2016</c:v>
                </c:pt>
                <c:pt idx="17" formatCode="General">
                  <c:v>2017</c:v>
                </c:pt>
                <c:pt idx="18" formatCode="General">
                  <c:v>2018</c:v>
                </c:pt>
                <c:pt idx="19" formatCode="General">
                  <c:v>2019</c:v>
                </c:pt>
                <c:pt idx="20" formatCode="General">
                  <c:v>2020</c:v>
                </c:pt>
              </c:numCache>
            </c:numRef>
          </c:cat>
          <c:val>
            <c:numRef>
              <c:f>Sheet1!$AB$2:$AV$2</c:f>
              <c:numCache>
                <c:formatCode>0.0_)</c:formatCode>
                <c:ptCount val="21"/>
                <c:pt idx="0">
                  <c:v>2.2999999999999998</c:v>
                </c:pt>
                <c:pt idx="1">
                  <c:v>3.3</c:v>
                </c:pt>
                <c:pt idx="2">
                  <c:v>1.3</c:v>
                </c:pt>
                <c:pt idx="3">
                  <c:v>2.2000000000000002</c:v>
                </c:pt>
                <c:pt idx="4">
                  <c:v>3.8</c:v>
                </c:pt>
                <c:pt idx="5">
                  <c:v>1.9</c:v>
                </c:pt>
                <c:pt idx="6" formatCode="0.0">
                  <c:v>1.7</c:v>
                </c:pt>
                <c:pt idx="7">
                  <c:v>4.2</c:v>
                </c:pt>
                <c:pt idx="8" formatCode="General">
                  <c:v>6.4</c:v>
                </c:pt>
                <c:pt idx="9" formatCode="0.0">
                  <c:v>0.50515625206749981</c:v>
                </c:pt>
                <c:pt idx="10" formatCode="0.0">
                  <c:v>0.3</c:v>
                </c:pt>
                <c:pt idx="11" formatCode="General">
                  <c:v>4.8</c:v>
                </c:pt>
                <c:pt idx="12" formatCode="0.0">
                  <c:v>2.5</c:v>
                </c:pt>
                <c:pt idx="13" formatCode="0.0">
                  <c:v>0.9</c:v>
                </c:pt>
                <c:pt idx="14" formatCode="0.0">
                  <c:v>2.4</c:v>
                </c:pt>
                <c:pt idx="15" formatCode="0.0">
                  <c:v>1.2</c:v>
                </c:pt>
                <c:pt idx="16">
                  <c:v>-1.3</c:v>
                </c:pt>
                <c:pt idx="17" formatCode="0.0">
                  <c:v>-0.2</c:v>
                </c:pt>
                <c:pt idx="18" formatCode="0.0">
                  <c:v>0.4</c:v>
                </c:pt>
                <c:pt idx="19" formatCode="0.0">
                  <c:v>0.9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Forecast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numRef>
              <c:f>Sheet1!$AB$1:$AV$1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 formatCode="General">
                  <c:v>2005</c:v>
                </c:pt>
                <c:pt idx="6" formatCode="General">
                  <c:v>2006</c:v>
                </c:pt>
                <c:pt idx="7" formatCode="General">
                  <c:v>2007</c:v>
                </c:pt>
                <c:pt idx="8" formatCode="General">
                  <c:v>2008</c:v>
                </c:pt>
                <c:pt idx="9" formatCode="General">
                  <c:v>2009</c:v>
                </c:pt>
                <c:pt idx="10" formatCode="General">
                  <c:v>2010</c:v>
                </c:pt>
                <c:pt idx="11" formatCode="General">
                  <c:v>2011</c:v>
                </c:pt>
                <c:pt idx="12" formatCode="General">
                  <c:v>2012</c:v>
                </c:pt>
                <c:pt idx="13" formatCode="General">
                  <c:v>2013</c:v>
                </c:pt>
                <c:pt idx="14" formatCode="General">
                  <c:v>2014</c:v>
                </c:pt>
                <c:pt idx="15" formatCode="General">
                  <c:v>2015</c:v>
                </c:pt>
                <c:pt idx="16" formatCode="General">
                  <c:v>2016</c:v>
                </c:pt>
                <c:pt idx="17" formatCode="General">
                  <c:v>2017</c:v>
                </c:pt>
                <c:pt idx="18" formatCode="General">
                  <c:v>2018</c:v>
                </c:pt>
                <c:pt idx="19" formatCode="General">
                  <c:v>2019</c:v>
                </c:pt>
                <c:pt idx="20" formatCode="General">
                  <c:v>2020</c:v>
                </c:pt>
              </c:numCache>
            </c:numRef>
          </c:cat>
          <c:val>
            <c:numRef>
              <c:f>Sheet1!$AB$3:$AV$3</c:f>
              <c:numCache>
                <c:formatCode>General</c:formatCode>
                <c:ptCount val="21"/>
                <c:pt idx="20" formatCode="0.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414247648"/>
        <c:axId val="-414240032"/>
      </c:barChart>
      <c:lineChart>
        <c:grouping val="standard"/>
        <c:varyColors val="0"/>
        <c:ser>
          <c:idx val="1"/>
          <c:order val="2"/>
          <c:tx>
            <c:strRef>
              <c:f>Sheet1!$A$4</c:f>
              <c:strCache>
                <c:ptCount val="1"/>
                <c:pt idx="0">
                  <c:v>20-year historic moving average</c:v>
                </c:pt>
              </c:strCache>
            </c:strRef>
          </c:tx>
          <c:spPr>
            <a:ln w="38100" cap="rnd">
              <a:solidFill>
                <a:schemeClr val="accent2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Sheet1!$AB$1:$AV$1</c:f>
              <c:numCache>
                <c:formatCode>0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 formatCode="General">
                  <c:v>2005</c:v>
                </c:pt>
                <c:pt idx="6" formatCode="General">
                  <c:v>2006</c:v>
                </c:pt>
                <c:pt idx="7" formatCode="General">
                  <c:v>2007</c:v>
                </c:pt>
                <c:pt idx="8" formatCode="General">
                  <c:v>2008</c:v>
                </c:pt>
                <c:pt idx="9" formatCode="General">
                  <c:v>2009</c:v>
                </c:pt>
                <c:pt idx="10" formatCode="General">
                  <c:v>2010</c:v>
                </c:pt>
                <c:pt idx="11" formatCode="General">
                  <c:v>2011</c:v>
                </c:pt>
                <c:pt idx="12" formatCode="General">
                  <c:v>2012</c:v>
                </c:pt>
                <c:pt idx="13" formatCode="General">
                  <c:v>2013</c:v>
                </c:pt>
                <c:pt idx="14" formatCode="General">
                  <c:v>2014</c:v>
                </c:pt>
                <c:pt idx="15" formatCode="General">
                  <c:v>2015</c:v>
                </c:pt>
                <c:pt idx="16" formatCode="General">
                  <c:v>2016</c:v>
                </c:pt>
                <c:pt idx="17" formatCode="General">
                  <c:v>2017</c:v>
                </c:pt>
                <c:pt idx="18" formatCode="General">
                  <c:v>2018</c:v>
                </c:pt>
                <c:pt idx="19" formatCode="General">
                  <c:v>2019</c:v>
                </c:pt>
                <c:pt idx="20" formatCode="General">
                  <c:v>2020</c:v>
                </c:pt>
              </c:numCache>
            </c:numRef>
          </c:cat>
          <c:val>
            <c:numRef>
              <c:f>Sheet1!$AB$4:$AV$4</c:f>
              <c:numCache>
                <c:formatCode>0.0_)</c:formatCode>
                <c:ptCount val="21"/>
                <c:pt idx="0">
                  <c:v>3.2749999999999999</c:v>
                </c:pt>
                <c:pt idx="1">
                  <c:v>3.0799999999999992</c:v>
                </c:pt>
                <c:pt idx="2">
                  <c:v>2.9699999999999993</c:v>
                </c:pt>
                <c:pt idx="3">
                  <c:v>3.0299999999999994</c:v>
                </c:pt>
                <c:pt idx="4">
                  <c:v>3.0349999999999993</c:v>
                </c:pt>
                <c:pt idx="5">
                  <c:v>3.0549999999999993</c:v>
                </c:pt>
                <c:pt idx="6">
                  <c:v>2.9949999999999997</c:v>
                </c:pt>
                <c:pt idx="7">
                  <c:v>2.9899999999999993</c:v>
                </c:pt>
                <c:pt idx="8">
                  <c:v>3.0999999999999996</c:v>
                </c:pt>
                <c:pt idx="9">
                  <c:v>2.8002578126033746</c:v>
                </c:pt>
                <c:pt idx="10">
                  <c:v>2.490257812603375</c:v>
                </c:pt>
                <c:pt idx="11">
                  <c:v>2.6002578126033749</c:v>
                </c:pt>
                <c:pt idx="12">
                  <c:v>2.6902578126033747</c:v>
                </c:pt>
                <c:pt idx="13">
                  <c:v>2.615257812603375</c:v>
                </c:pt>
                <c:pt idx="14">
                  <c:v>2.5902578126033746</c:v>
                </c:pt>
                <c:pt idx="15">
                  <c:v>2.4852578126033746</c:v>
                </c:pt>
                <c:pt idx="16">
                  <c:v>2.2352578126033746</c:v>
                </c:pt>
                <c:pt idx="17">
                  <c:v>2.1002578126033749</c:v>
                </c:pt>
                <c:pt idx="18">
                  <c:v>2.0252578126033751</c:v>
                </c:pt>
                <c:pt idx="19">
                  <c:v>1.9752578126033751</c:v>
                </c:pt>
                <c:pt idx="20" formatCode="General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14247648"/>
        <c:axId val="-414240032"/>
      </c:lineChart>
      <c:catAx>
        <c:axId val="-4142476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24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4240032"/>
        <c:crosses val="autoZero"/>
        <c:auto val="1"/>
        <c:lblAlgn val="ctr"/>
        <c:lblOffset val="100"/>
        <c:noMultiLvlLbl val="0"/>
      </c:catAx>
      <c:valAx>
        <c:axId val="-41424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Annual percent change</a:t>
                </a:r>
              </a:p>
            </c:rich>
          </c:tx>
          <c:layout>
            <c:manualLayout>
              <c:xMode val="edge"/>
              <c:yMode val="edge"/>
              <c:x val="5.2866134472575564E-2"/>
              <c:y val="7.96141550089007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424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0217538853047278E-2"/>
          <c:y val="0.91064506540689305"/>
          <c:w val="0.94756375883122124"/>
          <c:h val="8.935499578389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07552743522541E-2"/>
          <c:y val="0.15242744034589037"/>
          <c:w val="0.88932789605981177"/>
          <c:h val="0.768449399517483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DACE6"/>
              </a:solidFill>
              <a:ln>
                <a:solidFill>
                  <a:srgbClr val="CDACE6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</c:dPt>
          <c:cat>
            <c:strRef>
              <c:f>'Chart 1'!$A$5:$A$12</c:f>
              <c:strCache>
                <c:ptCount val="6"/>
                <c:pt idx="0">
                  <c:v>All items</c:v>
                </c:pt>
                <c:pt idx="1">
                  <c:v>Housing</c:v>
                </c:pt>
                <c:pt idx="2">
                  <c:v>Medical care</c:v>
                </c:pt>
                <c:pt idx="3">
                  <c:v>Transportation</c:v>
                </c:pt>
                <c:pt idx="4">
                  <c:v>Food</c:v>
                </c:pt>
                <c:pt idx="5">
                  <c:v>Apparel</c:v>
                </c:pt>
              </c:strCache>
            </c:strRef>
          </c:cat>
          <c:val>
            <c:numRef>
              <c:f>'Chart 1'!$J$5:$J$12</c:f>
              <c:numCache>
                <c:formatCode>0.0</c:formatCode>
                <c:ptCount val="6"/>
                <c:pt idx="0">
                  <c:v>7.8644147888126241</c:v>
                </c:pt>
                <c:pt idx="1">
                  <c:v>11.716374023355455</c:v>
                </c:pt>
                <c:pt idx="2">
                  <c:v>11.56368634052002</c:v>
                </c:pt>
                <c:pt idx="3">
                  <c:v>5.5262800966508783</c:v>
                </c:pt>
                <c:pt idx="4">
                  <c:v>4.4819705947782316</c:v>
                </c:pt>
                <c:pt idx="5">
                  <c:v>-1.4701794238421635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27"/>
        <c:axId val="-419021392"/>
        <c:axId val="-419023568"/>
      </c:barChart>
      <c:catAx>
        <c:axId val="-41902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23568"/>
        <c:crosses val="autoZero"/>
        <c:auto val="1"/>
        <c:lblAlgn val="ctr"/>
        <c:lblOffset val="100"/>
        <c:noMultiLvlLbl val="0"/>
      </c:catAx>
      <c:valAx>
        <c:axId val="-41902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Percent change</a:t>
                </a:r>
              </a:p>
            </c:rich>
          </c:tx>
          <c:layout>
            <c:manualLayout>
              <c:xMode val="edge"/>
              <c:yMode val="edge"/>
              <c:x val="1.6288757609410056E-3"/>
              <c:y val="9.27250466460654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2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1453178725738E-2"/>
          <c:y val="0.21875306579234546"/>
          <c:w val="0.91221161580261245"/>
          <c:h val="0.59704024725915006"/>
        </c:manualLayout>
      </c:layout>
      <c:lineChart>
        <c:grouping val="standard"/>
        <c:varyColors val="0"/>
        <c:ser>
          <c:idx val="1"/>
          <c:order val="0"/>
          <c:tx>
            <c:strRef>
              <c:f>Sheet1!$F$1</c:f>
              <c:strCache>
                <c:ptCount val="1"/>
                <c:pt idx="0">
                  <c:v>Food away from home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Sheet1!$E$2:$E$41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Sheet1!$F$2:$F$41</c:f>
              <c:numCache>
                <c:formatCode>General</c:formatCode>
                <c:ptCount val="40"/>
                <c:pt idx="0">
                  <c:v>83.4</c:v>
                </c:pt>
                <c:pt idx="1">
                  <c:v>90.9</c:v>
                </c:pt>
                <c:pt idx="2">
                  <c:v>95.8</c:v>
                </c:pt>
                <c:pt idx="3">
                  <c:v>100</c:v>
                </c:pt>
                <c:pt idx="4">
                  <c:v>104.2</c:v>
                </c:pt>
                <c:pt idx="5">
                  <c:v>108.3</c:v>
                </c:pt>
                <c:pt idx="6">
                  <c:v>112.5</c:v>
                </c:pt>
                <c:pt idx="7">
                  <c:v>117</c:v>
                </c:pt>
                <c:pt idx="8">
                  <c:v>121.8</c:v>
                </c:pt>
                <c:pt idx="9">
                  <c:v>127.4</c:v>
                </c:pt>
                <c:pt idx="10">
                  <c:v>133.4</c:v>
                </c:pt>
                <c:pt idx="11">
                  <c:v>137.9</c:v>
                </c:pt>
                <c:pt idx="12">
                  <c:v>140.69999999999999</c:v>
                </c:pt>
                <c:pt idx="13">
                  <c:v>143.19999999999999</c:v>
                </c:pt>
                <c:pt idx="14">
                  <c:v>145.69999999999999</c:v>
                </c:pt>
                <c:pt idx="15">
                  <c:v>149</c:v>
                </c:pt>
                <c:pt idx="16">
                  <c:v>152.69999999999999</c:v>
                </c:pt>
                <c:pt idx="17">
                  <c:v>157</c:v>
                </c:pt>
                <c:pt idx="18">
                  <c:v>161.1</c:v>
                </c:pt>
                <c:pt idx="19">
                  <c:v>165.1</c:v>
                </c:pt>
                <c:pt idx="20">
                  <c:v>169</c:v>
                </c:pt>
                <c:pt idx="21">
                  <c:v>173.9</c:v>
                </c:pt>
                <c:pt idx="22">
                  <c:v>178.3</c:v>
                </c:pt>
                <c:pt idx="23">
                  <c:v>182.1</c:v>
                </c:pt>
                <c:pt idx="24">
                  <c:v>187.5</c:v>
                </c:pt>
                <c:pt idx="25">
                  <c:v>193.4</c:v>
                </c:pt>
                <c:pt idx="26">
                  <c:v>199.4</c:v>
                </c:pt>
                <c:pt idx="27">
                  <c:v>206.65899999999999</c:v>
                </c:pt>
                <c:pt idx="28">
                  <c:v>215.76900000000001</c:v>
                </c:pt>
                <c:pt idx="29">
                  <c:v>223.27199999999999</c:v>
                </c:pt>
                <c:pt idx="30">
                  <c:v>226.114</c:v>
                </c:pt>
                <c:pt idx="31">
                  <c:v>231.40100000000001</c:v>
                </c:pt>
                <c:pt idx="32">
                  <c:v>237.98599999999999</c:v>
                </c:pt>
                <c:pt idx="33">
                  <c:v>243.06800000000001</c:v>
                </c:pt>
                <c:pt idx="34">
                  <c:v>248.98099999999999</c:v>
                </c:pt>
                <c:pt idx="35">
                  <c:v>256.101</c:v>
                </c:pt>
                <c:pt idx="36">
                  <c:v>262.69499999999999</c:v>
                </c:pt>
                <c:pt idx="37">
                  <c:v>268.82600000000002</c:v>
                </c:pt>
                <c:pt idx="38">
                  <c:v>275.89299999999997</c:v>
                </c:pt>
                <c:pt idx="39">
                  <c:v>284.41000000000003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Sheet1!$G$1</c:f>
              <c:strCache>
                <c:ptCount val="1"/>
                <c:pt idx="0">
                  <c:v>Food at home</c:v>
                </c:pt>
              </c:strCache>
            </c:strRef>
          </c:tx>
          <c:spPr>
            <a:ln w="28575" cap="rnd">
              <a:solidFill>
                <a:srgbClr val="73CDD7"/>
              </a:solidFill>
              <a:round/>
            </a:ln>
            <a:effectLst/>
          </c:spPr>
          <c:marker>
            <c:symbol val="none"/>
          </c:marker>
          <c:cat>
            <c:numRef>
              <c:f>Sheet1!$E$2:$E$41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Sheet1!$G$2:$G$41</c:f>
              <c:numCache>
                <c:formatCode>General</c:formatCode>
                <c:ptCount val="40"/>
                <c:pt idx="0">
                  <c:v>88.4</c:v>
                </c:pt>
                <c:pt idx="1">
                  <c:v>94.8</c:v>
                </c:pt>
                <c:pt idx="2">
                  <c:v>98.1</c:v>
                </c:pt>
                <c:pt idx="3">
                  <c:v>99.1</c:v>
                </c:pt>
                <c:pt idx="4">
                  <c:v>102.8</c:v>
                </c:pt>
                <c:pt idx="5">
                  <c:v>104.3</c:v>
                </c:pt>
                <c:pt idx="6">
                  <c:v>107.3</c:v>
                </c:pt>
                <c:pt idx="7">
                  <c:v>111.9</c:v>
                </c:pt>
                <c:pt idx="8">
                  <c:v>116.6</c:v>
                </c:pt>
                <c:pt idx="9">
                  <c:v>124.2</c:v>
                </c:pt>
                <c:pt idx="10">
                  <c:v>132.30000000000001</c:v>
                </c:pt>
                <c:pt idx="11">
                  <c:v>135.80000000000001</c:v>
                </c:pt>
                <c:pt idx="12">
                  <c:v>136.80000000000001</c:v>
                </c:pt>
                <c:pt idx="13">
                  <c:v>140.1</c:v>
                </c:pt>
                <c:pt idx="14">
                  <c:v>144.1</c:v>
                </c:pt>
                <c:pt idx="15">
                  <c:v>148.80000000000001</c:v>
                </c:pt>
                <c:pt idx="16">
                  <c:v>154.30000000000001</c:v>
                </c:pt>
                <c:pt idx="17">
                  <c:v>158.1</c:v>
                </c:pt>
                <c:pt idx="18">
                  <c:v>161.1</c:v>
                </c:pt>
                <c:pt idx="19">
                  <c:v>164.2</c:v>
                </c:pt>
                <c:pt idx="20">
                  <c:v>167.9</c:v>
                </c:pt>
                <c:pt idx="21">
                  <c:v>173.4</c:v>
                </c:pt>
                <c:pt idx="22">
                  <c:v>175.6</c:v>
                </c:pt>
                <c:pt idx="23">
                  <c:v>179.4</c:v>
                </c:pt>
                <c:pt idx="24">
                  <c:v>186.2</c:v>
                </c:pt>
                <c:pt idx="25">
                  <c:v>189.8</c:v>
                </c:pt>
                <c:pt idx="26">
                  <c:v>193.1</c:v>
                </c:pt>
                <c:pt idx="27">
                  <c:v>201.245</c:v>
                </c:pt>
                <c:pt idx="28">
                  <c:v>214.125</c:v>
                </c:pt>
                <c:pt idx="29">
                  <c:v>215.124</c:v>
                </c:pt>
                <c:pt idx="30">
                  <c:v>215.83600000000001</c:v>
                </c:pt>
                <c:pt idx="31">
                  <c:v>226.20099999999999</c:v>
                </c:pt>
                <c:pt idx="32">
                  <c:v>231.774</c:v>
                </c:pt>
                <c:pt idx="33">
                  <c:v>233.869</c:v>
                </c:pt>
                <c:pt idx="34">
                  <c:v>239.45599999999999</c:v>
                </c:pt>
                <c:pt idx="35">
                  <c:v>242.25</c:v>
                </c:pt>
                <c:pt idx="36">
                  <c:v>239.065</c:v>
                </c:pt>
                <c:pt idx="37">
                  <c:v>238.589</c:v>
                </c:pt>
                <c:pt idx="38">
                  <c:v>239.661</c:v>
                </c:pt>
                <c:pt idx="39">
                  <c:v>241.77500000000001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419012688"/>
        <c:axId val="-419011600"/>
      </c:lineChart>
      <c:catAx>
        <c:axId val="-4190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1600"/>
        <c:crosses val="autoZero"/>
        <c:auto val="1"/>
        <c:lblAlgn val="ctr"/>
        <c:lblOffset val="100"/>
        <c:noMultiLvlLbl val="0"/>
      </c:catAx>
      <c:valAx>
        <c:axId val="-41901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Food at </a:t>
            </a:r>
            <a:r>
              <a:rPr lang="en-US" sz="1600" dirty="0" smtClean="0">
                <a:solidFill>
                  <a:schemeClr val="tx1"/>
                </a:solidFill>
              </a:rPr>
              <a:t>home CPI</a:t>
            </a:r>
            <a:endParaRPr 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489860570927961"/>
          <c:y val="0.17750719172413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Food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Sheet1!$B$1:$AU$1</c:f>
              <c:numCache>
                <c:formatCode>General</c:formatCode>
                <c:ptCount val="46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 formatCode="0">
                  <c:v>1981</c:v>
                </c:pt>
                <c:pt idx="8" formatCode="0">
                  <c:v>1982</c:v>
                </c:pt>
                <c:pt idx="9" formatCode="0">
                  <c:v>1983</c:v>
                </c:pt>
                <c:pt idx="10" formatCode="0">
                  <c:v>1984</c:v>
                </c:pt>
                <c:pt idx="11" formatCode="0">
                  <c:v>1985</c:v>
                </c:pt>
                <c:pt idx="12" formatCode="0">
                  <c:v>1986</c:v>
                </c:pt>
                <c:pt idx="13" formatCode="0">
                  <c:v>1987</c:v>
                </c:pt>
                <c:pt idx="14" formatCode="0">
                  <c:v>1988</c:v>
                </c:pt>
                <c:pt idx="15" formatCode="0">
                  <c:v>1989</c:v>
                </c:pt>
                <c:pt idx="16" formatCode="0">
                  <c:v>1990</c:v>
                </c:pt>
                <c:pt idx="17" formatCode="0">
                  <c:v>1991</c:v>
                </c:pt>
                <c:pt idx="18" formatCode="0">
                  <c:v>1992</c:v>
                </c:pt>
                <c:pt idx="19" formatCode="0">
                  <c:v>1993</c:v>
                </c:pt>
                <c:pt idx="20" formatCode="0">
                  <c:v>1994</c:v>
                </c:pt>
                <c:pt idx="21" formatCode="0">
                  <c:v>1995</c:v>
                </c:pt>
                <c:pt idx="22" formatCode="0">
                  <c:v>1996</c:v>
                </c:pt>
                <c:pt idx="23" formatCode="0">
                  <c:v>1997</c:v>
                </c:pt>
                <c:pt idx="24" formatCode="0">
                  <c:v>1998</c:v>
                </c:pt>
                <c:pt idx="25" formatCode="0">
                  <c:v>1999</c:v>
                </c:pt>
                <c:pt idx="26" formatCode="0">
                  <c:v>2000</c:v>
                </c:pt>
                <c:pt idx="27" formatCode="0">
                  <c:v>2001</c:v>
                </c:pt>
                <c:pt idx="28" formatCode="0">
                  <c:v>2002</c:v>
                </c:pt>
                <c:pt idx="29" formatCode="0">
                  <c:v>2003</c:v>
                </c:pt>
                <c:pt idx="30" formatCode="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</c:numCache>
            </c:numRef>
          </c:cat>
          <c:val>
            <c:numRef>
              <c:f>Sheet1!$B$2:$AU$2</c:f>
              <c:numCache>
                <c:formatCode>0.0_)</c:formatCode>
                <c:ptCount val="46"/>
                <c:pt idx="0">
                  <c:v>14.9</c:v>
                </c:pt>
                <c:pt idx="1">
                  <c:v>8.1999999999999993</c:v>
                </c:pt>
                <c:pt idx="2">
                  <c:v>2.1</c:v>
                </c:pt>
                <c:pt idx="3">
                  <c:v>5.9</c:v>
                </c:pt>
                <c:pt idx="4">
                  <c:v>10.5</c:v>
                </c:pt>
                <c:pt idx="5">
                  <c:v>10.8</c:v>
                </c:pt>
                <c:pt idx="6">
                  <c:v>8.1</c:v>
                </c:pt>
                <c:pt idx="7">
                  <c:v>7.2</c:v>
                </c:pt>
                <c:pt idx="8">
                  <c:v>3.5</c:v>
                </c:pt>
                <c:pt idx="9">
                  <c:v>1</c:v>
                </c:pt>
                <c:pt idx="10">
                  <c:v>3.7</c:v>
                </c:pt>
                <c:pt idx="11">
                  <c:v>1.5</c:v>
                </c:pt>
                <c:pt idx="12">
                  <c:v>2.9</c:v>
                </c:pt>
                <c:pt idx="13">
                  <c:v>4.3</c:v>
                </c:pt>
                <c:pt idx="14">
                  <c:v>4.2</c:v>
                </c:pt>
                <c:pt idx="15">
                  <c:v>6.5</c:v>
                </c:pt>
                <c:pt idx="16">
                  <c:v>6.5</c:v>
                </c:pt>
                <c:pt idx="17">
                  <c:v>2.6</c:v>
                </c:pt>
                <c:pt idx="18">
                  <c:v>0.7</c:v>
                </c:pt>
                <c:pt idx="19">
                  <c:v>2.4</c:v>
                </c:pt>
                <c:pt idx="20">
                  <c:v>2.9</c:v>
                </c:pt>
                <c:pt idx="21">
                  <c:v>3.3</c:v>
                </c:pt>
                <c:pt idx="22">
                  <c:v>3.7</c:v>
                </c:pt>
                <c:pt idx="23">
                  <c:v>2.5</c:v>
                </c:pt>
                <c:pt idx="24">
                  <c:v>1.9</c:v>
                </c:pt>
                <c:pt idx="25">
                  <c:v>1.9</c:v>
                </c:pt>
                <c:pt idx="26">
                  <c:v>2.2999999999999998</c:v>
                </c:pt>
                <c:pt idx="27">
                  <c:v>3.3</c:v>
                </c:pt>
                <c:pt idx="28">
                  <c:v>1.3</c:v>
                </c:pt>
                <c:pt idx="29">
                  <c:v>2.2000000000000002</c:v>
                </c:pt>
                <c:pt idx="30">
                  <c:v>3.8</c:v>
                </c:pt>
                <c:pt idx="31">
                  <c:v>1.9</c:v>
                </c:pt>
                <c:pt idx="32" formatCode="0.0">
                  <c:v>1.7</c:v>
                </c:pt>
                <c:pt idx="33">
                  <c:v>4.2</c:v>
                </c:pt>
                <c:pt idx="34" formatCode="General">
                  <c:v>6.4</c:v>
                </c:pt>
                <c:pt idx="35" formatCode="0.0">
                  <c:v>0.50515625206749981</c:v>
                </c:pt>
                <c:pt idx="36" formatCode="0.0">
                  <c:v>0.3</c:v>
                </c:pt>
                <c:pt idx="37" formatCode="General">
                  <c:v>4.8</c:v>
                </c:pt>
                <c:pt idx="38" formatCode="0.0">
                  <c:v>2.5</c:v>
                </c:pt>
                <c:pt idx="39" formatCode="0.0">
                  <c:v>0.9</c:v>
                </c:pt>
                <c:pt idx="40" formatCode="0.0">
                  <c:v>2.4</c:v>
                </c:pt>
                <c:pt idx="41" formatCode="0.0">
                  <c:v>1.2</c:v>
                </c:pt>
                <c:pt idx="42">
                  <c:v>-1.3</c:v>
                </c:pt>
                <c:pt idx="43" formatCode="0.0">
                  <c:v>-0.2</c:v>
                </c:pt>
                <c:pt idx="44" formatCode="0.0">
                  <c:v>0.4</c:v>
                </c:pt>
                <c:pt idx="45" formatCode="General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-419011056"/>
        <c:axId val="-419019216"/>
      </c:barChart>
      <c:catAx>
        <c:axId val="-419011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-419019216"/>
        <c:crosses val="autoZero"/>
        <c:auto val="1"/>
        <c:lblAlgn val="ctr"/>
        <c:lblOffset val="100"/>
        <c:noMultiLvlLbl val="0"/>
      </c:catAx>
      <c:valAx>
        <c:axId val="-419019216"/>
        <c:scaling>
          <c:orientation val="minMax"/>
          <c:max val="1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10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Food away from </a:t>
            </a:r>
            <a:r>
              <a:rPr lang="en-US" sz="1600" dirty="0" smtClean="0">
                <a:solidFill>
                  <a:schemeClr val="tx1"/>
                </a:solidFill>
              </a:rPr>
              <a:t>home CPI</a:t>
            </a:r>
            <a:endParaRPr 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098695435614284"/>
          <c:y val="0.15799619437628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Food away from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Sheet1!$B$1:$AU$1</c:f>
              <c:numCache>
                <c:formatCode>General</c:formatCode>
                <c:ptCount val="46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 formatCode="0">
                  <c:v>1981</c:v>
                </c:pt>
                <c:pt idx="8" formatCode="0">
                  <c:v>1982</c:v>
                </c:pt>
                <c:pt idx="9" formatCode="0">
                  <c:v>1983</c:v>
                </c:pt>
                <c:pt idx="10" formatCode="0">
                  <c:v>1984</c:v>
                </c:pt>
                <c:pt idx="11" formatCode="0">
                  <c:v>1985</c:v>
                </c:pt>
                <c:pt idx="12" formatCode="0">
                  <c:v>1986</c:v>
                </c:pt>
                <c:pt idx="13" formatCode="0">
                  <c:v>1987</c:v>
                </c:pt>
                <c:pt idx="14" formatCode="0">
                  <c:v>1988</c:v>
                </c:pt>
                <c:pt idx="15" formatCode="0">
                  <c:v>1989</c:v>
                </c:pt>
                <c:pt idx="16" formatCode="0">
                  <c:v>1990</c:v>
                </c:pt>
                <c:pt idx="17" formatCode="0">
                  <c:v>1991</c:v>
                </c:pt>
                <c:pt idx="18" formatCode="0">
                  <c:v>1992</c:v>
                </c:pt>
                <c:pt idx="19" formatCode="0">
                  <c:v>1993</c:v>
                </c:pt>
                <c:pt idx="20" formatCode="0">
                  <c:v>1994</c:v>
                </c:pt>
                <c:pt idx="21" formatCode="0">
                  <c:v>1995</c:v>
                </c:pt>
                <c:pt idx="22" formatCode="0">
                  <c:v>1996</c:v>
                </c:pt>
                <c:pt idx="23" formatCode="0">
                  <c:v>1997</c:v>
                </c:pt>
                <c:pt idx="24" formatCode="0">
                  <c:v>1998</c:v>
                </c:pt>
                <c:pt idx="25" formatCode="0">
                  <c:v>1999</c:v>
                </c:pt>
                <c:pt idx="26" formatCode="0">
                  <c:v>2000</c:v>
                </c:pt>
                <c:pt idx="27" formatCode="0">
                  <c:v>2001</c:v>
                </c:pt>
                <c:pt idx="28" formatCode="0">
                  <c:v>2002</c:v>
                </c:pt>
                <c:pt idx="29" formatCode="0">
                  <c:v>2003</c:v>
                </c:pt>
                <c:pt idx="30" formatCode="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</c:numCache>
            </c:numRef>
          </c:cat>
          <c:val>
            <c:numRef>
              <c:f>Sheet1!$B$3:$AU$3</c:f>
              <c:numCache>
                <c:formatCode>0.0_)</c:formatCode>
                <c:ptCount val="46"/>
                <c:pt idx="0">
                  <c:v>12.7</c:v>
                </c:pt>
                <c:pt idx="1">
                  <c:v>9.4</c:v>
                </c:pt>
                <c:pt idx="2">
                  <c:v>6.8</c:v>
                </c:pt>
                <c:pt idx="3">
                  <c:v>7.6</c:v>
                </c:pt>
                <c:pt idx="4">
                  <c:v>9.1</c:v>
                </c:pt>
                <c:pt idx="5">
                  <c:v>11.1</c:v>
                </c:pt>
                <c:pt idx="6">
                  <c:v>9.9</c:v>
                </c:pt>
                <c:pt idx="7">
                  <c:v>9</c:v>
                </c:pt>
                <c:pt idx="8">
                  <c:v>5.4</c:v>
                </c:pt>
                <c:pt idx="9">
                  <c:v>4.4000000000000004</c:v>
                </c:pt>
                <c:pt idx="10">
                  <c:v>4.2</c:v>
                </c:pt>
                <c:pt idx="11">
                  <c:v>3.9</c:v>
                </c:pt>
                <c:pt idx="12">
                  <c:v>3.9</c:v>
                </c:pt>
                <c:pt idx="13">
                  <c:v>4</c:v>
                </c:pt>
                <c:pt idx="14">
                  <c:v>4.0999999999999996</c:v>
                </c:pt>
                <c:pt idx="15">
                  <c:v>4.5999999999999996</c:v>
                </c:pt>
                <c:pt idx="16">
                  <c:v>4.7</c:v>
                </c:pt>
                <c:pt idx="17">
                  <c:v>3.4</c:v>
                </c:pt>
                <c:pt idx="18">
                  <c:v>2</c:v>
                </c:pt>
                <c:pt idx="19">
                  <c:v>1.8</c:v>
                </c:pt>
                <c:pt idx="20">
                  <c:v>1.7</c:v>
                </c:pt>
                <c:pt idx="21">
                  <c:v>2.2999999999999998</c:v>
                </c:pt>
                <c:pt idx="22">
                  <c:v>2.5</c:v>
                </c:pt>
                <c:pt idx="23">
                  <c:v>2.8</c:v>
                </c:pt>
                <c:pt idx="24">
                  <c:v>2.6</c:v>
                </c:pt>
                <c:pt idx="25">
                  <c:v>2.5</c:v>
                </c:pt>
                <c:pt idx="26">
                  <c:v>2.4</c:v>
                </c:pt>
                <c:pt idx="27">
                  <c:v>2.9</c:v>
                </c:pt>
                <c:pt idx="28">
                  <c:v>2.5</c:v>
                </c:pt>
                <c:pt idx="29">
                  <c:v>2.1</c:v>
                </c:pt>
                <c:pt idx="30">
                  <c:v>3</c:v>
                </c:pt>
                <c:pt idx="31">
                  <c:v>3.1</c:v>
                </c:pt>
                <c:pt idx="32" formatCode="0.0">
                  <c:v>3.1</c:v>
                </c:pt>
                <c:pt idx="33">
                  <c:v>3.6</c:v>
                </c:pt>
                <c:pt idx="34" formatCode="General">
                  <c:v>4.4000000000000004</c:v>
                </c:pt>
                <c:pt idx="35" formatCode="0.0">
                  <c:v>3.5</c:v>
                </c:pt>
                <c:pt idx="36" formatCode="0.0">
                  <c:v>1.3</c:v>
                </c:pt>
                <c:pt idx="37" formatCode="General">
                  <c:v>2.2999999999999998</c:v>
                </c:pt>
                <c:pt idx="38">
                  <c:v>2.8</c:v>
                </c:pt>
                <c:pt idx="39">
                  <c:v>2.1</c:v>
                </c:pt>
                <c:pt idx="40">
                  <c:v>2.4</c:v>
                </c:pt>
                <c:pt idx="41">
                  <c:v>2.9</c:v>
                </c:pt>
                <c:pt idx="42">
                  <c:v>2.6</c:v>
                </c:pt>
                <c:pt idx="43" formatCode="0.0">
                  <c:v>2.2999999999999998</c:v>
                </c:pt>
                <c:pt idx="44" formatCode="0.0">
                  <c:v>2.6</c:v>
                </c:pt>
                <c:pt idx="45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-419023024"/>
        <c:axId val="-419012144"/>
      </c:barChart>
      <c:catAx>
        <c:axId val="-41902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2144"/>
        <c:crosses val="autoZero"/>
        <c:auto val="1"/>
        <c:lblAlgn val="ctr"/>
        <c:lblOffset val="100"/>
        <c:noMultiLvlLbl val="0"/>
      </c:catAx>
      <c:valAx>
        <c:axId val="-419012144"/>
        <c:scaling>
          <c:orientation val="minMax"/>
          <c:max val="1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230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Food at </a:t>
            </a:r>
            <a:r>
              <a:rPr lang="en-US" sz="1600" dirty="0" smtClean="0">
                <a:solidFill>
                  <a:schemeClr val="tx1"/>
                </a:solidFill>
              </a:rPr>
              <a:t>home CPI</a:t>
            </a:r>
            <a:endParaRPr 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335572959167459"/>
          <c:y val="0.20658812307285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Food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Sheet1!$B$1:$AU$1</c:f>
              <c:numCache>
                <c:formatCode>General</c:formatCode>
                <c:ptCount val="46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 formatCode="0">
                  <c:v>1981</c:v>
                </c:pt>
                <c:pt idx="8" formatCode="0">
                  <c:v>1982</c:v>
                </c:pt>
                <c:pt idx="9" formatCode="0">
                  <c:v>1983</c:v>
                </c:pt>
                <c:pt idx="10" formatCode="0">
                  <c:v>1984</c:v>
                </c:pt>
                <c:pt idx="11" formatCode="0">
                  <c:v>1985</c:v>
                </c:pt>
                <c:pt idx="12" formatCode="0">
                  <c:v>1986</c:v>
                </c:pt>
                <c:pt idx="13" formatCode="0">
                  <c:v>1987</c:v>
                </c:pt>
                <c:pt idx="14" formatCode="0">
                  <c:v>1988</c:v>
                </c:pt>
                <c:pt idx="15" formatCode="0">
                  <c:v>1989</c:v>
                </c:pt>
                <c:pt idx="16" formatCode="0">
                  <c:v>1990</c:v>
                </c:pt>
                <c:pt idx="17" formatCode="0">
                  <c:v>1991</c:v>
                </c:pt>
                <c:pt idx="18" formatCode="0">
                  <c:v>1992</c:v>
                </c:pt>
                <c:pt idx="19" formatCode="0">
                  <c:v>1993</c:v>
                </c:pt>
                <c:pt idx="20" formatCode="0">
                  <c:v>1994</c:v>
                </c:pt>
                <c:pt idx="21" formatCode="0">
                  <c:v>1995</c:v>
                </c:pt>
                <c:pt idx="22" formatCode="0">
                  <c:v>1996</c:v>
                </c:pt>
                <c:pt idx="23" formatCode="0">
                  <c:v>1997</c:v>
                </c:pt>
                <c:pt idx="24" formatCode="0">
                  <c:v>1998</c:v>
                </c:pt>
                <c:pt idx="25" formatCode="0">
                  <c:v>1999</c:v>
                </c:pt>
                <c:pt idx="26" formatCode="0">
                  <c:v>2000</c:v>
                </c:pt>
                <c:pt idx="27" formatCode="0">
                  <c:v>2001</c:v>
                </c:pt>
                <c:pt idx="28" formatCode="0">
                  <c:v>2002</c:v>
                </c:pt>
                <c:pt idx="29" formatCode="0">
                  <c:v>2003</c:v>
                </c:pt>
                <c:pt idx="30" formatCode="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</c:numCache>
            </c:numRef>
          </c:cat>
          <c:val>
            <c:numRef>
              <c:f>Sheet1!$B$2:$AU$2</c:f>
              <c:numCache>
                <c:formatCode>0.0_)</c:formatCode>
                <c:ptCount val="46"/>
                <c:pt idx="0">
                  <c:v>14.9</c:v>
                </c:pt>
                <c:pt idx="1">
                  <c:v>8.1999999999999993</c:v>
                </c:pt>
                <c:pt idx="2">
                  <c:v>2.1</c:v>
                </c:pt>
                <c:pt idx="3">
                  <c:v>5.9</c:v>
                </c:pt>
                <c:pt idx="4">
                  <c:v>10.5</c:v>
                </c:pt>
                <c:pt idx="5">
                  <c:v>10.8</c:v>
                </c:pt>
                <c:pt idx="6">
                  <c:v>8.1</c:v>
                </c:pt>
                <c:pt idx="7">
                  <c:v>7.2</c:v>
                </c:pt>
                <c:pt idx="8">
                  <c:v>3.5</c:v>
                </c:pt>
                <c:pt idx="9">
                  <c:v>1</c:v>
                </c:pt>
                <c:pt idx="10">
                  <c:v>3.7</c:v>
                </c:pt>
                <c:pt idx="11">
                  <c:v>1.5</c:v>
                </c:pt>
                <c:pt idx="12">
                  <c:v>2.9</c:v>
                </c:pt>
                <c:pt idx="13">
                  <c:v>4.3</c:v>
                </c:pt>
                <c:pt idx="14">
                  <c:v>4.2</c:v>
                </c:pt>
                <c:pt idx="15">
                  <c:v>6.5</c:v>
                </c:pt>
                <c:pt idx="16">
                  <c:v>6.5</c:v>
                </c:pt>
                <c:pt idx="17">
                  <c:v>2.6</c:v>
                </c:pt>
                <c:pt idx="18">
                  <c:v>0.7</c:v>
                </c:pt>
                <c:pt idx="19">
                  <c:v>2.4</c:v>
                </c:pt>
                <c:pt idx="20">
                  <c:v>2.9</c:v>
                </c:pt>
                <c:pt idx="21">
                  <c:v>3.3</c:v>
                </c:pt>
                <c:pt idx="22">
                  <c:v>3.7</c:v>
                </c:pt>
                <c:pt idx="23">
                  <c:v>2.5</c:v>
                </c:pt>
                <c:pt idx="24">
                  <c:v>1.9</c:v>
                </c:pt>
                <c:pt idx="25">
                  <c:v>1.9</c:v>
                </c:pt>
                <c:pt idx="26">
                  <c:v>2.2999999999999998</c:v>
                </c:pt>
                <c:pt idx="27">
                  <c:v>3.3</c:v>
                </c:pt>
                <c:pt idx="28">
                  <c:v>1.3</c:v>
                </c:pt>
                <c:pt idx="29">
                  <c:v>2.2000000000000002</c:v>
                </c:pt>
                <c:pt idx="30">
                  <c:v>3.8</c:v>
                </c:pt>
                <c:pt idx="31">
                  <c:v>1.9</c:v>
                </c:pt>
                <c:pt idx="32" formatCode="0.0">
                  <c:v>1.7</c:v>
                </c:pt>
                <c:pt idx="33">
                  <c:v>4.2</c:v>
                </c:pt>
                <c:pt idx="34" formatCode="General">
                  <c:v>6.4</c:v>
                </c:pt>
                <c:pt idx="35" formatCode="0.0">
                  <c:v>0.50515625206749981</c:v>
                </c:pt>
                <c:pt idx="36" formatCode="0.0">
                  <c:v>0.3</c:v>
                </c:pt>
                <c:pt idx="37" formatCode="General">
                  <c:v>4.8</c:v>
                </c:pt>
                <c:pt idx="38" formatCode="0.0">
                  <c:v>2.5</c:v>
                </c:pt>
                <c:pt idx="39" formatCode="0.0">
                  <c:v>0.9</c:v>
                </c:pt>
                <c:pt idx="40" formatCode="0.0">
                  <c:v>2.4</c:v>
                </c:pt>
                <c:pt idx="41" formatCode="0.0">
                  <c:v>1.2</c:v>
                </c:pt>
                <c:pt idx="42">
                  <c:v>-1.3</c:v>
                </c:pt>
                <c:pt idx="43" formatCode="0.0">
                  <c:v>-0.2</c:v>
                </c:pt>
                <c:pt idx="44" formatCode="0.0">
                  <c:v>0.4</c:v>
                </c:pt>
                <c:pt idx="45" formatCode="General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-419010512"/>
        <c:axId val="-419018672"/>
      </c:barChart>
      <c:catAx>
        <c:axId val="-41901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-419018672"/>
        <c:crosses val="autoZero"/>
        <c:auto val="1"/>
        <c:lblAlgn val="ctr"/>
        <c:lblOffset val="100"/>
        <c:noMultiLvlLbl val="0"/>
      </c:catAx>
      <c:valAx>
        <c:axId val="-419018672"/>
        <c:scaling>
          <c:orientation val="minMax"/>
          <c:max val="3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Crude foodstuffs and </a:t>
            </a:r>
            <a:r>
              <a:rPr lang="en-US" dirty="0" smtClean="0">
                <a:solidFill>
                  <a:schemeClr val="tx1"/>
                </a:solidFill>
              </a:rPr>
              <a:t>feedstuffs PPI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458498037678003"/>
          <c:y val="0.1811175886752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Crude foodstuffs and feedstuffs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Sheet1!$B$1:$AU$1</c:f>
              <c:numCache>
                <c:formatCode>General</c:formatCode>
                <c:ptCount val="46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 formatCode="0">
                  <c:v>1981</c:v>
                </c:pt>
                <c:pt idx="8" formatCode="0">
                  <c:v>1982</c:v>
                </c:pt>
                <c:pt idx="9" formatCode="0">
                  <c:v>1983</c:v>
                </c:pt>
                <c:pt idx="10" formatCode="0">
                  <c:v>1984</c:v>
                </c:pt>
                <c:pt idx="11" formatCode="0">
                  <c:v>1985</c:v>
                </c:pt>
                <c:pt idx="12" formatCode="0">
                  <c:v>1986</c:v>
                </c:pt>
                <c:pt idx="13" formatCode="0">
                  <c:v>1987</c:v>
                </c:pt>
                <c:pt idx="14" formatCode="0">
                  <c:v>1988</c:v>
                </c:pt>
                <c:pt idx="15" formatCode="0">
                  <c:v>1989</c:v>
                </c:pt>
                <c:pt idx="16" formatCode="0">
                  <c:v>1990</c:v>
                </c:pt>
                <c:pt idx="17" formatCode="0">
                  <c:v>1991</c:v>
                </c:pt>
                <c:pt idx="18" formatCode="0">
                  <c:v>1992</c:v>
                </c:pt>
                <c:pt idx="19" formatCode="0">
                  <c:v>1993</c:v>
                </c:pt>
                <c:pt idx="20" formatCode="0">
                  <c:v>1994</c:v>
                </c:pt>
                <c:pt idx="21" formatCode="0">
                  <c:v>1995</c:v>
                </c:pt>
                <c:pt idx="22" formatCode="0">
                  <c:v>1996</c:v>
                </c:pt>
                <c:pt idx="23" formatCode="0">
                  <c:v>1997</c:v>
                </c:pt>
                <c:pt idx="24" formatCode="0">
                  <c:v>1998</c:v>
                </c:pt>
                <c:pt idx="25" formatCode="0">
                  <c:v>1999</c:v>
                </c:pt>
                <c:pt idx="26" formatCode="0">
                  <c:v>2000</c:v>
                </c:pt>
                <c:pt idx="27" formatCode="0">
                  <c:v>2001</c:v>
                </c:pt>
                <c:pt idx="28" formatCode="0">
                  <c:v>2002</c:v>
                </c:pt>
                <c:pt idx="29" formatCode="0">
                  <c:v>2003</c:v>
                </c:pt>
                <c:pt idx="30" formatCode="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</c:numCache>
            </c:numRef>
          </c:cat>
          <c:val>
            <c:numRef>
              <c:f>Sheet1!$B$4:$AU$4</c:f>
              <c:numCache>
                <c:formatCode>0.0</c:formatCode>
                <c:ptCount val="46"/>
                <c:pt idx="0">
                  <c:v>5.2</c:v>
                </c:pt>
                <c:pt idx="1">
                  <c:v>1.3</c:v>
                </c:pt>
                <c:pt idx="2">
                  <c:v>-0.8</c:v>
                </c:pt>
                <c:pt idx="3">
                  <c:v>0.9</c:v>
                </c:pt>
                <c:pt idx="4">
                  <c:v>12.6</c:v>
                </c:pt>
                <c:pt idx="5">
                  <c:v>14.5</c:v>
                </c:pt>
                <c:pt idx="6">
                  <c:v>4.5999999999999996</c:v>
                </c:pt>
                <c:pt idx="7">
                  <c:v>-0.7</c:v>
                </c:pt>
                <c:pt idx="8">
                  <c:v>-3.8</c:v>
                </c:pt>
                <c:pt idx="9">
                  <c:v>1.8</c:v>
                </c:pt>
                <c:pt idx="10">
                  <c:v>2.8</c:v>
                </c:pt>
                <c:pt idx="11">
                  <c:v>-9.5</c:v>
                </c:pt>
                <c:pt idx="12">
                  <c:v>-1.7</c:v>
                </c:pt>
                <c:pt idx="13">
                  <c:v>3.2</c:v>
                </c:pt>
                <c:pt idx="14">
                  <c:v>10.3</c:v>
                </c:pt>
                <c:pt idx="15">
                  <c:v>4.8</c:v>
                </c:pt>
                <c:pt idx="16">
                  <c:v>1.7</c:v>
                </c:pt>
                <c:pt idx="17">
                  <c:v>-6.7</c:v>
                </c:pt>
                <c:pt idx="18">
                  <c:v>-0.4</c:v>
                </c:pt>
                <c:pt idx="19">
                  <c:v>3.1</c:v>
                </c:pt>
                <c:pt idx="20">
                  <c:v>-1.8</c:v>
                </c:pt>
                <c:pt idx="21">
                  <c:v>-0.7</c:v>
                </c:pt>
                <c:pt idx="22">
                  <c:v>14.8</c:v>
                </c:pt>
                <c:pt idx="23">
                  <c:v>-7.7</c:v>
                </c:pt>
                <c:pt idx="24">
                  <c:v>-7.4</c:v>
                </c:pt>
                <c:pt idx="25">
                  <c:v>-5</c:v>
                </c:pt>
                <c:pt idx="26">
                  <c:v>1.5</c:v>
                </c:pt>
                <c:pt idx="27">
                  <c:v>5.9</c:v>
                </c:pt>
                <c:pt idx="28">
                  <c:v>-6.2</c:v>
                </c:pt>
                <c:pt idx="29">
                  <c:v>14.1</c:v>
                </c:pt>
                <c:pt idx="30">
                  <c:v>11.9</c:v>
                </c:pt>
                <c:pt idx="31">
                  <c:v>-3.4</c:v>
                </c:pt>
                <c:pt idx="32">
                  <c:v>-2.8</c:v>
                </c:pt>
                <c:pt idx="33">
                  <c:v>23</c:v>
                </c:pt>
                <c:pt idx="34">
                  <c:v>11.4</c:v>
                </c:pt>
                <c:pt idx="35">
                  <c:v>-17.7</c:v>
                </c:pt>
                <c:pt idx="36">
                  <c:v>13.3</c:v>
                </c:pt>
                <c:pt idx="37" formatCode="General">
                  <c:v>23.6</c:v>
                </c:pt>
                <c:pt idx="38" formatCode="General">
                  <c:v>4.2</c:v>
                </c:pt>
                <c:pt idx="39" formatCode="General">
                  <c:v>1.9</c:v>
                </c:pt>
                <c:pt idx="40" formatCode="General">
                  <c:v>4.9000000000000004</c:v>
                </c:pt>
                <c:pt idx="41" formatCode="General">
                  <c:v>-13.7</c:v>
                </c:pt>
                <c:pt idx="42" formatCode="General">
                  <c:v>-10.5</c:v>
                </c:pt>
                <c:pt idx="43" formatCode="General">
                  <c:v>2.9</c:v>
                </c:pt>
                <c:pt idx="44" formatCode="General">
                  <c:v>-1.9</c:v>
                </c:pt>
                <c:pt idx="45" formatCode="General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-419020848"/>
        <c:axId val="-419020304"/>
      </c:barChart>
      <c:catAx>
        <c:axId val="-41902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20304"/>
        <c:crosses val="autoZero"/>
        <c:auto val="1"/>
        <c:lblAlgn val="ctr"/>
        <c:lblOffset val="100"/>
        <c:noMultiLvlLbl val="0"/>
      </c:catAx>
      <c:valAx>
        <c:axId val="-41902030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208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Food at </a:t>
            </a:r>
            <a:r>
              <a:rPr lang="en-US" sz="1600" dirty="0" smtClean="0">
                <a:solidFill>
                  <a:schemeClr val="tx1"/>
                </a:solidFill>
              </a:rPr>
              <a:t>home CPI</a:t>
            </a:r>
            <a:endParaRPr 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335572959167459"/>
          <c:y val="0.20658812307285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Food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Sheet1!$B$1:$AU$1</c:f>
              <c:numCache>
                <c:formatCode>General</c:formatCode>
                <c:ptCount val="46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 formatCode="0">
                  <c:v>1981</c:v>
                </c:pt>
                <c:pt idx="8" formatCode="0">
                  <c:v>1982</c:v>
                </c:pt>
                <c:pt idx="9" formatCode="0">
                  <c:v>1983</c:v>
                </c:pt>
                <c:pt idx="10" formatCode="0">
                  <c:v>1984</c:v>
                </c:pt>
                <c:pt idx="11" formatCode="0">
                  <c:v>1985</c:v>
                </c:pt>
                <c:pt idx="12" formatCode="0">
                  <c:v>1986</c:v>
                </c:pt>
                <c:pt idx="13" formatCode="0">
                  <c:v>1987</c:v>
                </c:pt>
                <c:pt idx="14" formatCode="0">
                  <c:v>1988</c:v>
                </c:pt>
                <c:pt idx="15" formatCode="0">
                  <c:v>1989</c:v>
                </c:pt>
                <c:pt idx="16" formatCode="0">
                  <c:v>1990</c:v>
                </c:pt>
                <c:pt idx="17" formatCode="0">
                  <c:v>1991</c:v>
                </c:pt>
                <c:pt idx="18" formatCode="0">
                  <c:v>1992</c:v>
                </c:pt>
                <c:pt idx="19" formatCode="0">
                  <c:v>1993</c:v>
                </c:pt>
                <c:pt idx="20" formatCode="0">
                  <c:v>1994</c:v>
                </c:pt>
                <c:pt idx="21" formatCode="0">
                  <c:v>1995</c:v>
                </c:pt>
                <c:pt idx="22" formatCode="0">
                  <c:v>1996</c:v>
                </c:pt>
                <c:pt idx="23" formatCode="0">
                  <c:v>1997</c:v>
                </c:pt>
                <c:pt idx="24" formatCode="0">
                  <c:v>1998</c:v>
                </c:pt>
                <c:pt idx="25" formatCode="0">
                  <c:v>1999</c:v>
                </c:pt>
                <c:pt idx="26" formatCode="0">
                  <c:v>2000</c:v>
                </c:pt>
                <c:pt idx="27" formatCode="0">
                  <c:v>2001</c:v>
                </c:pt>
                <c:pt idx="28" formatCode="0">
                  <c:v>2002</c:v>
                </c:pt>
                <c:pt idx="29" formatCode="0">
                  <c:v>2003</c:v>
                </c:pt>
                <c:pt idx="30" formatCode="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</c:numCache>
            </c:numRef>
          </c:cat>
          <c:val>
            <c:numRef>
              <c:f>Sheet1!$B$2:$AU$2</c:f>
              <c:numCache>
                <c:formatCode>0.0_)</c:formatCode>
                <c:ptCount val="46"/>
                <c:pt idx="0">
                  <c:v>14.9</c:v>
                </c:pt>
                <c:pt idx="1">
                  <c:v>8.1999999999999993</c:v>
                </c:pt>
                <c:pt idx="2">
                  <c:v>2.1</c:v>
                </c:pt>
                <c:pt idx="3">
                  <c:v>5.9</c:v>
                </c:pt>
                <c:pt idx="4">
                  <c:v>10.5</c:v>
                </c:pt>
                <c:pt idx="5">
                  <c:v>10.8</c:v>
                </c:pt>
                <c:pt idx="6">
                  <c:v>8.1</c:v>
                </c:pt>
                <c:pt idx="7">
                  <c:v>7.2</c:v>
                </c:pt>
                <c:pt idx="8">
                  <c:v>3.5</c:v>
                </c:pt>
                <c:pt idx="9">
                  <c:v>1</c:v>
                </c:pt>
                <c:pt idx="10">
                  <c:v>3.7</c:v>
                </c:pt>
                <c:pt idx="11">
                  <c:v>1.5</c:v>
                </c:pt>
                <c:pt idx="12">
                  <c:v>2.9</c:v>
                </c:pt>
                <c:pt idx="13">
                  <c:v>4.3</c:v>
                </c:pt>
                <c:pt idx="14">
                  <c:v>4.2</c:v>
                </c:pt>
                <c:pt idx="15">
                  <c:v>6.5</c:v>
                </c:pt>
                <c:pt idx="16">
                  <c:v>6.5</c:v>
                </c:pt>
                <c:pt idx="17">
                  <c:v>2.6</c:v>
                </c:pt>
                <c:pt idx="18">
                  <c:v>0.7</c:v>
                </c:pt>
                <c:pt idx="19">
                  <c:v>2.4</c:v>
                </c:pt>
                <c:pt idx="20">
                  <c:v>2.9</c:v>
                </c:pt>
                <c:pt idx="21">
                  <c:v>3.3</c:v>
                </c:pt>
                <c:pt idx="22">
                  <c:v>3.7</c:v>
                </c:pt>
                <c:pt idx="23">
                  <c:v>2.5</c:v>
                </c:pt>
                <c:pt idx="24">
                  <c:v>1.9</c:v>
                </c:pt>
                <c:pt idx="25">
                  <c:v>1.9</c:v>
                </c:pt>
                <c:pt idx="26">
                  <c:v>2.2999999999999998</c:v>
                </c:pt>
                <c:pt idx="27">
                  <c:v>3.3</c:v>
                </c:pt>
                <c:pt idx="28">
                  <c:v>1.3</c:v>
                </c:pt>
                <c:pt idx="29">
                  <c:v>2.2000000000000002</c:v>
                </c:pt>
                <c:pt idx="30">
                  <c:v>3.8</c:v>
                </c:pt>
                <c:pt idx="31">
                  <c:v>1.9</c:v>
                </c:pt>
                <c:pt idx="32" formatCode="0.0">
                  <c:v>1.7</c:v>
                </c:pt>
                <c:pt idx="33">
                  <c:v>4.2</c:v>
                </c:pt>
                <c:pt idx="34" formatCode="General">
                  <c:v>6.4</c:v>
                </c:pt>
                <c:pt idx="35" formatCode="0.0">
                  <c:v>0.50515625206749981</c:v>
                </c:pt>
                <c:pt idx="36" formatCode="0.0">
                  <c:v>0.3</c:v>
                </c:pt>
                <c:pt idx="37" formatCode="General">
                  <c:v>4.8</c:v>
                </c:pt>
                <c:pt idx="38" formatCode="0.0">
                  <c:v>2.5</c:v>
                </c:pt>
                <c:pt idx="39" formatCode="0.0">
                  <c:v>0.9</c:v>
                </c:pt>
                <c:pt idx="40" formatCode="0.0">
                  <c:v>2.4</c:v>
                </c:pt>
                <c:pt idx="41" formatCode="0.0">
                  <c:v>1.2</c:v>
                </c:pt>
                <c:pt idx="42">
                  <c:v>-1.3</c:v>
                </c:pt>
                <c:pt idx="43" formatCode="0.0">
                  <c:v>-0.2</c:v>
                </c:pt>
                <c:pt idx="44" formatCode="0.0">
                  <c:v>0.4</c:v>
                </c:pt>
                <c:pt idx="45" formatCode="General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-419016496"/>
        <c:axId val="-419019760"/>
      </c:barChart>
      <c:catAx>
        <c:axId val="-419016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-419019760"/>
        <c:crosses val="autoZero"/>
        <c:auto val="1"/>
        <c:lblAlgn val="ctr"/>
        <c:lblOffset val="100"/>
        <c:noMultiLvlLbl val="0"/>
      </c:catAx>
      <c:valAx>
        <c:axId val="-419019760"/>
        <c:scaling>
          <c:orientation val="minMax"/>
          <c:max val="3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Crude foodstuffs and </a:t>
            </a:r>
            <a:r>
              <a:rPr lang="en-US" dirty="0" smtClean="0">
                <a:solidFill>
                  <a:schemeClr val="tx1"/>
                </a:solidFill>
              </a:rPr>
              <a:t>feedstuffs PPI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458498037678003"/>
          <c:y val="0.1811175886752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Crude foodstuffs and feedstuffs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Sheet1!$B$1:$AU$1</c:f>
              <c:numCache>
                <c:formatCode>General</c:formatCode>
                <c:ptCount val="46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 formatCode="0">
                  <c:v>1981</c:v>
                </c:pt>
                <c:pt idx="8" formatCode="0">
                  <c:v>1982</c:v>
                </c:pt>
                <c:pt idx="9" formatCode="0">
                  <c:v>1983</c:v>
                </c:pt>
                <c:pt idx="10" formatCode="0">
                  <c:v>1984</c:v>
                </c:pt>
                <c:pt idx="11" formatCode="0">
                  <c:v>1985</c:v>
                </c:pt>
                <c:pt idx="12" formatCode="0">
                  <c:v>1986</c:v>
                </c:pt>
                <c:pt idx="13" formatCode="0">
                  <c:v>1987</c:v>
                </c:pt>
                <c:pt idx="14" formatCode="0">
                  <c:v>1988</c:v>
                </c:pt>
                <c:pt idx="15" formatCode="0">
                  <c:v>1989</c:v>
                </c:pt>
                <c:pt idx="16" formatCode="0">
                  <c:v>1990</c:v>
                </c:pt>
                <c:pt idx="17" formatCode="0">
                  <c:v>1991</c:v>
                </c:pt>
                <c:pt idx="18" formatCode="0">
                  <c:v>1992</c:v>
                </c:pt>
                <c:pt idx="19" formatCode="0">
                  <c:v>1993</c:v>
                </c:pt>
                <c:pt idx="20" formatCode="0">
                  <c:v>1994</c:v>
                </c:pt>
                <c:pt idx="21" formatCode="0">
                  <c:v>1995</c:v>
                </c:pt>
                <c:pt idx="22" formatCode="0">
                  <c:v>1996</c:v>
                </c:pt>
                <c:pt idx="23" formatCode="0">
                  <c:v>1997</c:v>
                </c:pt>
                <c:pt idx="24" formatCode="0">
                  <c:v>1998</c:v>
                </c:pt>
                <c:pt idx="25" formatCode="0">
                  <c:v>1999</c:v>
                </c:pt>
                <c:pt idx="26" formatCode="0">
                  <c:v>2000</c:v>
                </c:pt>
                <c:pt idx="27" formatCode="0">
                  <c:v>2001</c:v>
                </c:pt>
                <c:pt idx="28" formatCode="0">
                  <c:v>2002</c:v>
                </c:pt>
                <c:pt idx="29" formatCode="0">
                  <c:v>2003</c:v>
                </c:pt>
                <c:pt idx="30" formatCode="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</c:numCache>
            </c:numRef>
          </c:cat>
          <c:val>
            <c:numRef>
              <c:f>Sheet1!$B$4:$AU$4</c:f>
              <c:numCache>
                <c:formatCode>0.0</c:formatCode>
                <c:ptCount val="46"/>
                <c:pt idx="0">
                  <c:v>5.2</c:v>
                </c:pt>
                <c:pt idx="1">
                  <c:v>1.3</c:v>
                </c:pt>
                <c:pt idx="2">
                  <c:v>-0.8</c:v>
                </c:pt>
                <c:pt idx="3">
                  <c:v>0.9</c:v>
                </c:pt>
                <c:pt idx="4">
                  <c:v>12.6</c:v>
                </c:pt>
                <c:pt idx="5">
                  <c:v>14.5</c:v>
                </c:pt>
                <c:pt idx="6">
                  <c:v>4.5999999999999996</c:v>
                </c:pt>
                <c:pt idx="7">
                  <c:v>-0.7</c:v>
                </c:pt>
                <c:pt idx="8">
                  <c:v>-3.8</c:v>
                </c:pt>
                <c:pt idx="9">
                  <c:v>1.8</c:v>
                </c:pt>
                <c:pt idx="10">
                  <c:v>2.8</c:v>
                </c:pt>
                <c:pt idx="11">
                  <c:v>-9.5</c:v>
                </c:pt>
                <c:pt idx="12">
                  <c:v>-1.7</c:v>
                </c:pt>
                <c:pt idx="13">
                  <c:v>3.2</c:v>
                </c:pt>
                <c:pt idx="14">
                  <c:v>10.3</c:v>
                </c:pt>
                <c:pt idx="15">
                  <c:v>4.8</c:v>
                </c:pt>
                <c:pt idx="16">
                  <c:v>1.7</c:v>
                </c:pt>
                <c:pt idx="17">
                  <c:v>-6.7</c:v>
                </c:pt>
                <c:pt idx="18">
                  <c:v>-0.4</c:v>
                </c:pt>
                <c:pt idx="19">
                  <c:v>3.1</c:v>
                </c:pt>
                <c:pt idx="20">
                  <c:v>-1.8</c:v>
                </c:pt>
                <c:pt idx="21">
                  <c:v>-0.7</c:v>
                </c:pt>
                <c:pt idx="22">
                  <c:v>14.8</c:v>
                </c:pt>
                <c:pt idx="23">
                  <c:v>-7.7</c:v>
                </c:pt>
                <c:pt idx="24">
                  <c:v>-7.4</c:v>
                </c:pt>
                <c:pt idx="25">
                  <c:v>-5</c:v>
                </c:pt>
                <c:pt idx="26">
                  <c:v>1.5</c:v>
                </c:pt>
                <c:pt idx="27">
                  <c:v>5.9</c:v>
                </c:pt>
                <c:pt idx="28">
                  <c:v>-6.2</c:v>
                </c:pt>
                <c:pt idx="29">
                  <c:v>14.1</c:v>
                </c:pt>
                <c:pt idx="30">
                  <c:v>11.9</c:v>
                </c:pt>
                <c:pt idx="31">
                  <c:v>-3.4</c:v>
                </c:pt>
                <c:pt idx="32">
                  <c:v>-2.8</c:v>
                </c:pt>
                <c:pt idx="33">
                  <c:v>23</c:v>
                </c:pt>
                <c:pt idx="34">
                  <c:v>11.4</c:v>
                </c:pt>
                <c:pt idx="35">
                  <c:v>-17.7</c:v>
                </c:pt>
                <c:pt idx="36">
                  <c:v>13.3</c:v>
                </c:pt>
                <c:pt idx="37" formatCode="General">
                  <c:v>23.6</c:v>
                </c:pt>
                <c:pt idx="38" formatCode="General">
                  <c:v>4.2</c:v>
                </c:pt>
                <c:pt idx="39" formatCode="General">
                  <c:v>1.9</c:v>
                </c:pt>
                <c:pt idx="40" formatCode="General">
                  <c:v>4.9000000000000004</c:v>
                </c:pt>
                <c:pt idx="41" formatCode="General">
                  <c:v>-13.7</c:v>
                </c:pt>
                <c:pt idx="42" formatCode="General">
                  <c:v>-10.5</c:v>
                </c:pt>
                <c:pt idx="43" formatCode="General">
                  <c:v>2.9</c:v>
                </c:pt>
                <c:pt idx="44" formatCode="General">
                  <c:v>-1.9</c:v>
                </c:pt>
                <c:pt idx="45" formatCode="General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-419018128"/>
        <c:axId val="-419025744"/>
      </c:barChart>
      <c:catAx>
        <c:axId val="-41901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25744"/>
        <c:crosses val="autoZero"/>
        <c:auto val="1"/>
        <c:lblAlgn val="ctr"/>
        <c:lblOffset val="100"/>
        <c:noMultiLvlLbl val="0"/>
      </c:catAx>
      <c:valAx>
        <c:axId val="-41902574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0181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0.02638</cdr:x>
      <cdr:y>0.02716</cdr:y>
    </cdr:from>
    <cdr:to>
      <cdr:x>0.8801</cdr:x>
      <cdr:y>0.11852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7163" y="104775"/>
          <a:ext cx="50863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0.01374</cdr:x>
      <cdr:y>0.90343</cdr:y>
    </cdr:from>
    <cdr:to>
      <cdr:x>0.72388</cdr:x>
      <cdr:y>0.97568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4824" y="4010008"/>
          <a:ext cx="4899451" cy="320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0.08859</cdr:x>
      <cdr:y>0.01923</cdr:y>
    </cdr:from>
    <cdr:to>
      <cdr:x>0.37257</cdr:x>
      <cdr:y>0.10258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5326" y="114300"/>
          <a:ext cx="222885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7EA2DC3D-DBD1-46E3-845B-E06C8D5270B4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04E82D9C-1D7C-4C53-A0EE-02E2F82F0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86741BBD-E699-4D40-9241-297098B3FB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E057FDD3-E858-4883-AF8E-14A3392A9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5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FD9E-0548-417A-B2C8-9EC4D87D517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1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10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7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87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8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6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67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69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FD9E-0548-417A-B2C8-9EC4D87D51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2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FD9E-0548-417A-B2C8-9EC4D87D51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07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FD9E-0548-417A-B2C8-9EC4D87D517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2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6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7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5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9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r>
              <a:rPr lang="en-US" baseline="0" dirty="0" smtClean="0"/>
              <a:t>Crude in 2019 0.2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r>
              <a:rPr lang="en-US" baseline="0" dirty="0" smtClean="0"/>
              <a:t>Crude in 2019 0.2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7FDD3-E858-4883-AF8E-14A3392A96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8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4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6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7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0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C301-0FFF-4B94-98D4-5727581B24C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381F7-962E-46F3-81B8-D546320D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.usda.gov/data-products/food-price-outloo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s.usda.gov/data-products/food-expenditure-seri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ers.usda.gov/data-products/fruit-and-vegetable-pric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or.r20.constantcontact.com/manage/optin?v=001CPZXBN9FC9oQmIu-TWkaLC06vEWBMy1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267" y="2271823"/>
            <a:ext cx="8631865" cy="2381251"/>
          </a:xfrm>
        </p:spPr>
        <p:txBody>
          <a:bodyPr>
            <a:normAutofit fontScale="90000"/>
          </a:bodyPr>
          <a:lstStyle/>
          <a:p>
            <a:r>
              <a:rPr lang="en-US" b="1" cap="small" dirty="0" smtClean="0"/>
              <a:t>Food Price Outlook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100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2020 USDA </a:t>
            </a:r>
            <a:r>
              <a:rPr lang="en-US" sz="4400" b="1" dirty="0"/>
              <a:t>Agricultural Outlook Forum</a:t>
            </a:r>
            <a:r>
              <a:rPr lang="en-US" sz="7300" b="1" dirty="0"/>
              <a:t/>
            </a:r>
            <a:br>
              <a:rPr lang="en-US" sz="7300" b="1" dirty="0"/>
            </a:br>
            <a:r>
              <a:rPr lang="en-US" sz="4400" b="1" dirty="0"/>
              <a:t>February </a:t>
            </a:r>
            <a:r>
              <a:rPr lang="en-US" sz="4400" b="1" dirty="0" smtClean="0"/>
              <a:t>20, 2020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77414" y="4653074"/>
            <a:ext cx="7989570" cy="190774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Gianna Short, PhD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Food Markets Branch, </a:t>
            </a:r>
            <a:r>
              <a:rPr lang="en-US" sz="2800" dirty="0" smtClean="0"/>
              <a:t>Food</a:t>
            </a:r>
            <a:r>
              <a:rPr lang="en-US" sz="3200" dirty="0" smtClean="0"/>
              <a:t> Economics Division, Economic </a:t>
            </a:r>
            <a:r>
              <a:rPr lang="en-US" sz="3200" dirty="0"/>
              <a:t>Research </a:t>
            </a:r>
            <a:r>
              <a:rPr lang="en-US" sz="3200" dirty="0" smtClean="0"/>
              <a:t>Service, USDA</a:t>
            </a:r>
          </a:p>
          <a:p>
            <a:r>
              <a:rPr lang="en-US" sz="3200" dirty="0" smtClean="0"/>
              <a:t>202-694-5543, gianna.short@usda.gov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26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d Dollar Application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9" r="69961" b="42186"/>
          <a:stretch/>
        </p:blipFill>
        <p:spPr>
          <a:xfrm>
            <a:off x="314169" y="2236637"/>
            <a:ext cx="6554389" cy="2825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94" y="552664"/>
            <a:ext cx="7604646" cy="866693"/>
          </a:xfrm>
        </p:spPr>
        <p:txBody>
          <a:bodyPr>
            <a:normAutofit fontScale="90000"/>
          </a:bodyPr>
          <a:lstStyle/>
          <a:p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>Many factors contribute to retail prices </a:t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2700" b="1" cap="small" dirty="0" smtClean="0"/>
              <a:t/>
            </a:r>
            <a:br>
              <a:rPr lang="en-US" sz="2700" b="1" cap="small" dirty="0" smtClean="0"/>
            </a:br>
            <a:r>
              <a:rPr lang="en-US" sz="2700" dirty="0"/>
              <a:t/>
            </a:r>
            <a:br>
              <a:rPr lang="en-US" sz="2700" dirty="0"/>
            </a:br>
            <a:endParaRPr lang="en-US" sz="3600" b="1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9017398" y="616679"/>
            <a:ext cx="287742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Energy </a:t>
            </a:r>
            <a:r>
              <a:rPr lang="en-US" sz="1600" b="1" dirty="0"/>
              <a:t>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Commodity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Weather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Historical seasonality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Farm </a:t>
            </a:r>
            <a:r>
              <a:rPr lang="en-US" sz="1600" b="1" dirty="0" smtClean="0"/>
              <a:t>productivity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Imports/exports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Farm labor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Food </a:t>
            </a:r>
            <a:r>
              <a:rPr lang="en-US" sz="1600" b="1" dirty="0"/>
              <a:t>processing </a:t>
            </a:r>
            <a:r>
              <a:rPr lang="en-US" sz="1600" b="1" dirty="0" smtClean="0"/>
              <a:t>labor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Transportation </a:t>
            </a:r>
            <a:r>
              <a:rPr lang="en-US" sz="1600" dirty="0" smtClean="0"/>
              <a:t>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Supply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Retail rental rates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Retail 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Perishability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Retail promotions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Consumer income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Consumer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Consumer time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Tastes </a:t>
            </a:r>
            <a:r>
              <a:rPr lang="en-US" sz="1600" dirty="0"/>
              <a:t>and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Prices </a:t>
            </a:r>
            <a:r>
              <a:rPr lang="en-US" sz="1600" dirty="0"/>
              <a:t>of other </a:t>
            </a:r>
            <a:r>
              <a:rPr lang="en-US" sz="1600" dirty="0" smtClean="0"/>
              <a:t>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Prices of competing retailers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868558" y="633865"/>
            <a:ext cx="2160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</a:t>
            </a:r>
            <a:r>
              <a:rPr lang="en-US" dirty="0" smtClean="0"/>
              <a:t>upply</a:t>
            </a:r>
          </a:p>
          <a:p>
            <a:pPr algn="r"/>
            <a:r>
              <a:rPr lang="en-US" dirty="0" smtClean="0"/>
              <a:t>Factors</a:t>
            </a:r>
          </a:p>
          <a:p>
            <a:pPr algn="r"/>
            <a:r>
              <a:rPr lang="en-US" dirty="0" smtClean="0"/>
              <a:t>(not exhaustive)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5756" y="4010814"/>
            <a:ext cx="2363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Demand</a:t>
            </a:r>
          </a:p>
          <a:p>
            <a:pPr algn="r"/>
            <a:r>
              <a:rPr lang="en-US" dirty="0" smtClean="0"/>
              <a:t>Factors</a:t>
            </a:r>
          </a:p>
          <a:p>
            <a:pPr algn="r"/>
            <a:r>
              <a:rPr lang="en-US" dirty="0" smtClean="0"/>
              <a:t>(not exhaustive)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8680" y="1867305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/>
              <a:t>ERS Food at home dollar,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27" y="959387"/>
            <a:ext cx="3066374" cy="866693"/>
          </a:xfrm>
        </p:spPr>
        <p:txBody>
          <a:bodyPr>
            <a:normAutofit fontScale="90000"/>
          </a:bodyPr>
          <a:lstStyle/>
          <a:p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>Annual Percent changes in </a:t>
            </a:r>
            <a:br>
              <a:rPr lang="en-US" sz="3600" b="1" cap="small" dirty="0" smtClean="0"/>
            </a:br>
            <a:r>
              <a:rPr lang="en-US" sz="3600" b="1" cap="small" dirty="0" smtClean="0"/>
              <a:t>Retail Price, 2019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Source</a:t>
            </a:r>
            <a:r>
              <a:rPr lang="en-US" sz="2700" dirty="0"/>
              <a:t>: USDA, </a:t>
            </a:r>
            <a:r>
              <a:rPr lang="en-US" sz="2700" dirty="0" smtClean="0"/>
              <a:t>ERS using </a:t>
            </a:r>
            <a:r>
              <a:rPr lang="en-US" sz="2700" dirty="0"/>
              <a:t>BLS </a:t>
            </a:r>
            <a:r>
              <a:rPr lang="en-US" sz="2700" dirty="0" smtClean="0"/>
              <a:t>CPI-U data, not seasonally adjusted</a:t>
            </a:r>
            <a:r>
              <a:rPr lang="en-US" sz="2700" dirty="0"/>
              <a:t/>
            </a:r>
            <a:br>
              <a:rPr lang="en-US" sz="2700" dirty="0"/>
            </a:br>
            <a:endParaRPr lang="en-US" sz="3600" b="1" cap="small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928804"/>
              </p:ext>
            </p:extLst>
          </p:nvPr>
        </p:nvGraphicFramePr>
        <p:xfrm>
          <a:off x="3229761" y="-1"/>
          <a:ext cx="8644025" cy="588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09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27" y="959387"/>
            <a:ext cx="3066374" cy="866693"/>
          </a:xfrm>
        </p:spPr>
        <p:txBody>
          <a:bodyPr>
            <a:normAutofit fontScale="90000"/>
          </a:bodyPr>
          <a:lstStyle/>
          <a:p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>Annual Percent changes in </a:t>
            </a:r>
            <a:br>
              <a:rPr lang="en-US" sz="3600" b="1" cap="small" dirty="0" smtClean="0"/>
            </a:br>
            <a:r>
              <a:rPr lang="en-US" sz="3600" b="1" cap="small" dirty="0" smtClean="0"/>
              <a:t>Retail Price, 2019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Source</a:t>
            </a:r>
            <a:r>
              <a:rPr lang="en-US" sz="2700" dirty="0"/>
              <a:t>: USDA, </a:t>
            </a:r>
            <a:r>
              <a:rPr lang="en-US" sz="2700" dirty="0" smtClean="0"/>
              <a:t>ERS using </a:t>
            </a:r>
            <a:r>
              <a:rPr lang="en-US" sz="2700" dirty="0"/>
              <a:t>BLS </a:t>
            </a:r>
            <a:r>
              <a:rPr lang="en-US" sz="2700" dirty="0" smtClean="0"/>
              <a:t>CPI-U data, not seasonally adjusted</a:t>
            </a:r>
            <a:r>
              <a:rPr lang="en-US" sz="2700" dirty="0"/>
              <a:t/>
            </a:r>
            <a:br>
              <a:rPr lang="en-US" sz="2700" dirty="0"/>
            </a:br>
            <a:endParaRPr lang="en-US" sz="3600" b="1" cap="small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229761" y="-1"/>
          <a:ext cx="8644025" cy="588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7439377" y="2122312"/>
            <a:ext cx="1524000" cy="3838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09466" y="4357515"/>
            <a:ext cx="987778" cy="3047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9772" y="4887676"/>
            <a:ext cx="2207471" cy="339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79378" y="4312359"/>
            <a:ext cx="66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1.9%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11555" y="4857424"/>
            <a:ext cx="66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3.1%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99600" y="2111023"/>
            <a:ext cx="66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.9%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33288" y="5150520"/>
            <a:ext cx="66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3.8%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9600" y="451390"/>
            <a:ext cx="8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-10.0%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330504"/>
              </p:ext>
            </p:extLst>
          </p:nvPr>
        </p:nvGraphicFramePr>
        <p:xfrm>
          <a:off x="3229761" y="-1"/>
          <a:ext cx="8644025" cy="588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364452"/>
              </p:ext>
            </p:extLst>
          </p:nvPr>
        </p:nvGraphicFramePr>
        <p:xfrm>
          <a:off x="3229761" y="-32950"/>
          <a:ext cx="8704975" cy="588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26" y="959387"/>
            <a:ext cx="3141531" cy="866693"/>
          </a:xfrm>
        </p:spPr>
        <p:txBody>
          <a:bodyPr>
            <a:normAutofit fontScale="90000"/>
          </a:bodyPr>
          <a:lstStyle/>
          <a:p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>Annual Percent changes in</a:t>
            </a:r>
            <a:br>
              <a:rPr lang="en-US" sz="3600" b="1" cap="small" dirty="0" smtClean="0"/>
            </a:br>
            <a:r>
              <a:rPr lang="en-US" sz="3600" b="1" cap="small" dirty="0" smtClean="0"/>
              <a:t>Retail Price, 2019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Source</a:t>
            </a:r>
            <a:r>
              <a:rPr lang="en-US" sz="2700" dirty="0"/>
              <a:t>: USDA, </a:t>
            </a:r>
            <a:r>
              <a:rPr lang="en-US" sz="2700" dirty="0" smtClean="0"/>
              <a:t>ERS using </a:t>
            </a:r>
            <a:r>
              <a:rPr lang="en-US" sz="2700" dirty="0"/>
              <a:t>BLS </a:t>
            </a:r>
            <a:r>
              <a:rPr lang="en-US" sz="2700" dirty="0" smtClean="0"/>
              <a:t>CPI-U data, not seasonally adjusted</a:t>
            </a:r>
            <a:r>
              <a:rPr lang="en-US" sz="2700" dirty="0"/>
              <a:t/>
            </a:r>
            <a:br>
              <a:rPr lang="en-US" sz="2700" dirty="0"/>
            </a:br>
            <a:endParaRPr lang="en-US" sz="3600" b="1" cap="small" dirty="0"/>
          </a:p>
        </p:txBody>
      </p:sp>
      <p:sp>
        <p:nvSpPr>
          <p:cNvPr id="3" name="Rectangle 2"/>
          <p:cNvSpPr/>
          <p:nvPr/>
        </p:nvSpPr>
        <p:spPr>
          <a:xfrm>
            <a:off x="487370" y="5150502"/>
            <a:ext cx="2587299" cy="28600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724447" y="5120816"/>
            <a:ext cx="2505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20-year historic average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41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682331"/>
              </p:ext>
            </p:extLst>
          </p:nvPr>
        </p:nvGraphicFramePr>
        <p:xfrm>
          <a:off x="2957456" y="172503"/>
          <a:ext cx="8732520" cy="617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37" y="3976907"/>
            <a:ext cx="3103013" cy="866693"/>
          </a:xfrm>
        </p:spPr>
        <p:txBody>
          <a:bodyPr>
            <a:noAutofit/>
          </a:bodyPr>
          <a:lstStyle/>
          <a:p>
            <a:r>
              <a:rPr lang="en-US" sz="2400" b="1" cap="small" dirty="0" smtClean="0"/>
              <a:t/>
            </a:r>
            <a:br>
              <a:rPr lang="en-US" sz="2400" b="1" cap="small" dirty="0" smtClean="0"/>
            </a:br>
            <a:r>
              <a:rPr lang="en-US" sz="2400" b="1" cap="small" dirty="0"/>
              <a:t/>
            </a:r>
            <a:br>
              <a:rPr lang="en-US" sz="2400" b="1" cap="small" dirty="0"/>
            </a:br>
            <a:r>
              <a:rPr lang="en-US" sz="2400" b="1" cap="small" dirty="0" smtClean="0"/>
              <a:t>Food-away from-home inflation, </a:t>
            </a:r>
            <a:r>
              <a:rPr lang="en-US" sz="2400" b="1" dirty="0" smtClean="0"/>
              <a:t>2000-2020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Source</a:t>
            </a:r>
            <a:r>
              <a:rPr lang="en-US" sz="1800" dirty="0"/>
              <a:t>: USDA, </a:t>
            </a:r>
            <a:r>
              <a:rPr lang="en-US" sz="1800" dirty="0" smtClean="0"/>
              <a:t>ERS </a:t>
            </a:r>
            <a:br>
              <a:rPr lang="en-US" sz="1800" dirty="0" smtClean="0"/>
            </a:br>
            <a:r>
              <a:rPr lang="en-US" sz="1800" dirty="0" smtClean="0"/>
              <a:t>using </a:t>
            </a:r>
            <a:r>
              <a:rPr lang="en-US" sz="1800" dirty="0"/>
              <a:t>BLS </a:t>
            </a:r>
            <a:r>
              <a:rPr lang="en-US" sz="1800" dirty="0" smtClean="0"/>
              <a:t>CPI-U data,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not seasonally adjusted</a:t>
            </a:r>
            <a:r>
              <a:rPr lang="en-US" sz="1800" dirty="0"/>
              <a:t/>
            </a:r>
            <a:br>
              <a:rPr lang="en-US" sz="1800" dirty="0"/>
            </a:br>
            <a:endParaRPr lang="en-US" sz="2400" b="1" cap="small" dirty="0"/>
          </a:p>
        </p:txBody>
      </p:sp>
      <p:sp>
        <p:nvSpPr>
          <p:cNvPr id="6" name="Right Brace 5"/>
          <p:cNvSpPr/>
          <p:nvPr/>
        </p:nvSpPr>
        <p:spPr>
          <a:xfrm>
            <a:off x="11051276" y="3030967"/>
            <a:ext cx="233496" cy="420084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4772" y="3030967"/>
            <a:ext cx="81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Forecast range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8837" y="238524"/>
            <a:ext cx="1115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 smtClean="0">
                <a:latin typeface="+mj-lt"/>
              </a:rPr>
              <a:t>2020 Food-away-from-home inflation forecast between 2-3%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62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Brace 5"/>
          <p:cNvSpPr/>
          <p:nvPr/>
        </p:nvSpPr>
        <p:spPr>
          <a:xfrm>
            <a:off x="11051276" y="3625327"/>
            <a:ext cx="233496" cy="420084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4772" y="3625327"/>
            <a:ext cx="81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Forecast range</a:t>
            </a:r>
            <a:endParaRPr lang="en-US" sz="14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246604038"/>
              </p:ext>
            </p:extLst>
          </p:nvPr>
        </p:nvGraphicFramePr>
        <p:xfrm>
          <a:off x="2926255" y="571500"/>
          <a:ext cx="8731757" cy="555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8837" y="238524"/>
            <a:ext cx="11155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 smtClean="0">
                <a:latin typeface="+mj-lt"/>
              </a:rPr>
              <a:t>2020 Food-at-home inflation forecast between 0.5-1.5%</a:t>
            </a:r>
            <a:endParaRPr lang="en-US" sz="3200" dirty="0"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8837" y="3885467"/>
            <a:ext cx="2622953" cy="866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cap="small" dirty="0" smtClean="0"/>
              <a:t/>
            </a:r>
            <a:br>
              <a:rPr lang="en-US" sz="2400" b="1" cap="small" dirty="0" smtClean="0"/>
            </a:br>
            <a:r>
              <a:rPr lang="en-US" sz="2400" b="1" cap="small" dirty="0" smtClean="0"/>
              <a:t/>
            </a:r>
            <a:br>
              <a:rPr lang="en-US" sz="2400" b="1" cap="small" dirty="0" smtClean="0"/>
            </a:br>
            <a:r>
              <a:rPr lang="en-US" sz="2400" b="1" cap="small" dirty="0" smtClean="0"/>
              <a:t>Food-at-home inflation,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2000-2020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Source: USDA, ERS using BLS CPI-U data, not seasonally adjusted</a:t>
            </a:r>
            <a:br>
              <a:rPr lang="en-US" sz="1800" dirty="0" smtClean="0"/>
            </a:br>
            <a:endParaRPr lang="en-US" sz="2400" b="1" cap="small" dirty="0"/>
          </a:p>
        </p:txBody>
      </p:sp>
    </p:spTree>
    <p:extLst>
      <p:ext uri="{BB962C8B-B14F-4D97-AF65-F5344CB8AC3E}">
        <p14:creationId xmlns:p14="http://schemas.microsoft.com/office/powerpoint/2010/main" val="24063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57457" y="970817"/>
            <a:ext cx="3160163" cy="137233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small" dirty="0" smtClean="0"/>
              <a:t>Key takeaways</a:t>
            </a:r>
            <a:endParaRPr lang="en-US" sz="3600" b="1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1211580" y="1965960"/>
            <a:ext cx="10504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Currently in a period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low food-at-home price inflation (2019 CPI increased 0.9 percent)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moderate food-away-from-home inflation (2019 CPI increased 3.1 percent)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2020 forecasts: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Food-at-home CPI to increase between 0.5 and 1.5 percent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Food-away-from-home CPI to increase between 2.0 and 3.0 percent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68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97" y="456467"/>
            <a:ext cx="2480781" cy="866693"/>
          </a:xfrm>
        </p:spPr>
        <p:txBody>
          <a:bodyPr>
            <a:normAutofit fontScale="90000"/>
          </a:bodyPr>
          <a:lstStyle/>
          <a:p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>What’s next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1314450" y="1657350"/>
            <a:ext cx="10115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cap="small" dirty="0" smtClean="0">
                <a:latin typeface="+mj-lt"/>
              </a:rPr>
              <a:t>Food </a:t>
            </a:r>
            <a:r>
              <a:rPr lang="en-US" sz="2400" cap="small" dirty="0">
                <a:latin typeface="+mj-lt"/>
              </a:rPr>
              <a:t>Price </a:t>
            </a:r>
            <a:r>
              <a:rPr lang="en-US" sz="2400" cap="small" dirty="0" smtClean="0">
                <a:latin typeface="+mj-lt"/>
              </a:rPr>
              <a:t>Outlook update: </a:t>
            </a:r>
            <a:r>
              <a:rPr lang="en-US" sz="2400" b="1" cap="small" dirty="0" smtClean="0">
                <a:latin typeface="+mj-lt"/>
              </a:rPr>
              <a:t>Tuesday, Feb. 25</a:t>
            </a:r>
            <a:r>
              <a:rPr lang="en-US" sz="2400" b="1" cap="small" baseline="30000" dirty="0" smtClean="0">
                <a:latin typeface="+mj-lt"/>
              </a:rPr>
              <a:t>th</a:t>
            </a:r>
            <a:r>
              <a:rPr lang="en-US" sz="2400" b="1" cap="small" dirty="0" smtClean="0">
                <a:latin typeface="+mj-lt"/>
              </a:rPr>
              <a:t> </a:t>
            </a:r>
          </a:p>
          <a:p>
            <a:r>
              <a:rPr lang="en-US" sz="2400" dirty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Available </a:t>
            </a:r>
            <a:r>
              <a:rPr lang="en-US" sz="2400" dirty="0">
                <a:latin typeface="+mj-lt"/>
              </a:rPr>
              <a:t>at: </a:t>
            </a:r>
            <a:r>
              <a:rPr lang="en-US" sz="2400" dirty="0" smtClean="0">
                <a:latin typeface="+mj-lt"/>
                <a:hlinkClick r:id="rId3"/>
              </a:rPr>
              <a:t>http</a:t>
            </a:r>
            <a:r>
              <a:rPr lang="en-US" sz="2400" dirty="0">
                <a:latin typeface="+mj-lt"/>
                <a:hlinkClick r:id="rId3"/>
              </a:rPr>
              <a:t>://www.ers.usda.gov/data-products/food-price-outlook</a:t>
            </a:r>
            <a:r>
              <a:rPr lang="en-US" sz="24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cap="small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cap="small" dirty="0" smtClean="0">
                <a:latin typeface="+mj-lt"/>
              </a:rPr>
              <a:t>Calendar year 2020: </a:t>
            </a:r>
            <a:r>
              <a:rPr lang="en-US" sz="2400" b="1" cap="small" dirty="0" smtClean="0">
                <a:latin typeface="+mj-lt"/>
              </a:rPr>
              <a:t>New model development and testing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cap="small" dirty="0" smtClean="0">
                <a:latin typeface="+mj-lt"/>
              </a:rPr>
              <a:t>Incorporation of more price factors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cap="small" dirty="0" smtClean="0">
                <a:latin typeface="+mj-lt"/>
              </a:rPr>
              <a:t>machine learning prediction methods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71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840" y="1742708"/>
            <a:ext cx="7837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latin typeface="+mj-lt"/>
              </a:rPr>
              <a:t>Food Expenditure Series: </a:t>
            </a:r>
            <a:r>
              <a:rPr lang="en-US" sz="2000" dirty="0" smtClean="0">
                <a:latin typeface="+mj-lt"/>
              </a:rPr>
              <a:t>Comprehensive </a:t>
            </a:r>
            <a:r>
              <a:rPr lang="en-US" sz="2000" dirty="0">
                <a:latin typeface="+mj-lt"/>
              </a:rPr>
              <a:t>data set that measures the U.S. food system, quantifying the value of food acquired in the United States by type of product, outlet, and purchaser. </a:t>
            </a: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  <a:hlinkClick r:id="rId3"/>
              </a:rPr>
              <a:t>https</a:t>
            </a:r>
            <a:r>
              <a:rPr lang="en-US" sz="2000" dirty="0">
                <a:latin typeface="+mj-lt"/>
                <a:hlinkClick r:id="rId3"/>
              </a:rPr>
              <a:t>://www.ers.usda.gov/data-products/food-expenditure-series</a:t>
            </a:r>
            <a:r>
              <a:rPr lang="en-US" sz="2000" dirty="0" smtClean="0">
                <a:latin typeface="+mj-lt"/>
                <a:hlinkClick r:id="rId3"/>
              </a:rPr>
              <a:t>/</a:t>
            </a:r>
            <a:r>
              <a:rPr lang="en-US" sz="2000" dirty="0" smtClean="0">
                <a:latin typeface="+mj-lt"/>
              </a:rPr>
              <a:t> </a:t>
            </a:r>
          </a:p>
          <a:p>
            <a:pPr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400" b="1" i="1" dirty="0" smtClean="0">
                <a:latin typeface="+mj-lt"/>
              </a:rPr>
              <a:t>Fruit and Vegetable </a:t>
            </a:r>
            <a:r>
              <a:rPr lang="en-US" sz="2400" b="1" i="1" dirty="0">
                <a:latin typeface="+mj-lt"/>
              </a:rPr>
              <a:t>P</a:t>
            </a:r>
            <a:r>
              <a:rPr lang="en-US" sz="2400" b="1" i="1" dirty="0" smtClean="0">
                <a:latin typeface="+mj-lt"/>
              </a:rPr>
              <a:t>rices: </a:t>
            </a:r>
            <a:r>
              <a:rPr lang="en-US" sz="2000" dirty="0" smtClean="0">
                <a:latin typeface="+mj-lt"/>
              </a:rPr>
              <a:t>Average prices for </a:t>
            </a:r>
            <a:r>
              <a:rPr lang="en-US" sz="2000" dirty="0">
                <a:latin typeface="+mj-lt"/>
              </a:rPr>
              <a:t>over 150 commonly consumed fresh and processed fruits and vegetables. Reported estimates include each product's average retail price per pound and per edible cup equivalent. </a:t>
            </a: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000" dirty="0" smtClean="0">
                <a:latin typeface="+mj-lt"/>
                <a:hlinkClick r:id="rId4"/>
              </a:rPr>
              <a:t>https</a:t>
            </a:r>
            <a:r>
              <a:rPr lang="en-US" sz="2000" dirty="0">
                <a:latin typeface="+mj-lt"/>
                <a:hlinkClick r:id="rId4"/>
              </a:rPr>
              <a:t>://</a:t>
            </a:r>
            <a:r>
              <a:rPr lang="en-US" sz="2000" dirty="0" smtClean="0">
                <a:latin typeface="+mj-lt"/>
                <a:hlinkClick r:id="rId4"/>
              </a:rPr>
              <a:t>www.ers.usda.gov/data-products/fruit-and-vegetable-prices</a:t>
            </a:r>
            <a:r>
              <a:rPr lang="en-US" sz="2000" dirty="0" smtClean="0">
                <a:latin typeface="+mj-lt"/>
              </a:rPr>
              <a:t>  </a:t>
            </a:r>
          </a:p>
          <a:p>
            <a:pPr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4290" y="867947"/>
            <a:ext cx="6422320" cy="13609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 smtClean="0"/>
              <a:t>Other ERS Food Markets Branch work</a:t>
            </a:r>
            <a:endParaRPr lang="en-US" sz="3200" b="1" cap="small" dirty="0"/>
          </a:p>
        </p:txBody>
      </p:sp>
      <p:pic>
        <p:nvPicPr>
          <p:cNvPr id="3" name="Picture 2" descr="Measuring the Value of the U.S. Food System: Revisions to the Food Expenditure Series - Adobe Acrobat Pro D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1" t="10640" r="25750" b="3250"/>
          <a:stretch/>
        </p:blipFill>
        <p:spPr>
          <a:xfrm>
            <a:off x="9105166" y="1742708"/>
            <a:ext cx="2240280" cy="30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840" y="1559535"/>
            <a:ext cx="78377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latin typeface="+mj-lt"/>
              </a:rPr>
              <a:t>Amber </a:t>
            </a:r>
            <a:r>
              <a:rPr lang="en-US" sz="2400" b="1" i="1" dirty="0">
                <a:latin typeface="+mj-lt"/>
              </a:rPr>
              <a:t>Waves</a:t>
            </a:r>
            <a:r>
              <a:rPr lang="en-US" sz="2400" b="1" i="1" dirty="0" smtClean="0">
                <a:latin typeface="+mj-lt"/>
              </a:rPr>
              <a:t>: </a:t>
            </a:r>
            <a:r>
              <a:rPr lang="en-US" sz="2000" dirty="0" smtClean="0">
                <a:latin typeface="+mj-lt"/>
              </a:rPr>
              <a:t>Current </a:t>
            </a:r>
            <a:r>
              <a:rPr lang="en-US" sz="2000" dirty="0">
                <a:latin typeface="+mj-lt"/>
              </a:rPr>
              <a:t>ERS economic and policy research on </a:t>
            </a:r>
            <a:r>
              <a:rPr lang="en-US" sz="2000" dirty="0" smtClean="0">
                <a:latin typeface="+mj-lt"/>
              </a:rPr>
              <a:t>agriculture, </a:t>
            </a:r>
            <a:r>
              <a:rPr lang="en-US" sz="2000" dirty="0">
                <a:latin typeface="+mj-lt"/>
              </a:rPr>
              <a:t>food, rural America, and the environment for policymakers, academics and the public</a:t>
            </a:r>
            <a:r>
              <a:rPr lang="en-US" sz="2000" dirty="0" smtClean="0">
                <a:latin typeface="+mj-lt"/>
              </a:rPr>
              <a:t>.</a:t>
            </a:r>
          </a:p>
          <a:p>
            <a:pPr>
              <a:defRPr/>
            </a:pPr>
            <a:endParaRPr lang="en-US" sz="2000" dirty="0">
              <a:latin typeface="+mj-lt"/>
            </a:endParaRPr>
          </a:p>
          <a:p>
            <a:pPr>
              <a:defRPr/>
            </a:pPr>
            <a:r>
              <a:rPr lang="en-US" sz="2400" b="1" i="1" dirty="0" smtClean="0">
                <a:latin typeface="+mj-lt"/>
              </a:rPr>
              <a:t>Charts of Note: </a:t>
            </a:r>
            <a:r>
              <a:rPr lang="en-US" sz="2000" dirty="0" smtClean="0">
                <a:latin typeface="+mj-lt"/>
              </a:rPr>
              <a:t>Highlights from ERS current and past research. </a:t>
            </a:r>
          </a:p>
          <a:p>
            <a:pPr>
              <a:defRPr/>
            </a:pPr>
            <a:r>
              <a:rPr lang="en-US" sz="2000" i="1" dirty="0" smtClean="0">
                <a:latin typeface="+mj-lt"/>
              </a:rPr>
              <a:t>A version of the 2020 food-at-home forecast slide is a chart of note today.</a:t>
            </a:r>
            <a:endParaRPr lang="en-US" sz="2000" i="1" dirty="0">
              <a:latin typeface="+mj-lt"/>
            </a:endParaRPr>
          </a:p>
          <a:p>
            <a:pPr>
              <a:defRPr/>
            </a:pP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2400" b="1" i="1" dirty="0" smtClean="0">
                <a:latin typeface="+mj-lt"/>
              </a:rPr>
              <a:t>Charting the </a:t>
            </a:r>
            <a:r>
              <a:rPr lang="en-US" sz="2400" b="1" i="1" dirty="0">
                <a:latin typeface="+mj-lt"/>
              </a:rPr>
              <a:t>Essentials: </a:t>
            </a:r>
            <a:r>
              <a:rPr lang="en-US" sz="2000" dirty="0">
                <a:latin typeface="+mj-lt"/>
              </a:rPr>
              <a:t>70 charts and maps covering key information about </a:t>
            </a:r>
            <a:r>
              <a:rPr lang="en-US" sz="2000" dirty="0" smtClean="0">
                <a:latin typeface="+mj-lt"/>
              </a:rPr>
              <a:t>agricultural </a:t>
            </a:r>
            <a:r>
              <a:rPr lang="en-US" sz="2000" dirty="0">
                <a:latin typeface="+mj-lt"/>
              </a:rPr>
              <a:t>markets and trade, farm income, food prices and consumption, food security, rural economies, and the interaction of agriculture and natural resources.</a:t>
            </a:r>
          </a:p>
          <a:p>
            <a:pPr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-&gt; </a:t>
            </a:r>
            <a:r>
              <a:rPr lang="en-US" sz="2000" b="1" dirty="0" smtClean="0">
                <a:hlinkClick r:id="rId3"/>
              </a:rPr>
              <a:t>Subscribe online</a:t>
            </a:r>
            <a:r>
              <a:rPr lang="en-US" sz="2000" b="1" dirty="0" smtClean="0"/>
              <a:t> for email notifications on updates to these and more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0000">
            <a:off x="9112533" y="1562482"/>
            <a:ext cx="2343150" cy="312578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4290" y="867947"/>
            <a:ext cx="4634633" cy="13609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cap="small" dirty="0" smtClean="0"/>
              <a:t>Additional ERS resources</a:t>
            </a:r>
            <a:endParaRPr lang="en-US" sz="3200" b="1" cap="small" dirty="0"/>
          </a:p>
        </p:txBody>
      </p:sp>
    </p:spTree>
    <p:extLst>
      <p:ext uri="{BB962C8B-B14F-4D97-AF65-F5344CB8AC3E}">
        <p14:creationId xmlns:p14="http://schemas.microsoft.com/office/powerpoint/2010/main" val="26847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5378" y="699911"/>
            <a:ext cx="358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small" dirty="0" smtClean="0"/>
              <a:t>Outline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14133" y="699911"/>
            <a:ext cx="90988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Overview of consumer spending on food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Food price trends over time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Factors that influence retail food prices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What happened to food prices in 2019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2020 food price forecasts in historical context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Next </a:t>
            </a:r>
            <a:r>
              <a:rPr lang="en-US" sz="2800" dirty="0" smtClean="0"/>
              <a:t>Food Price Outlook release: </a:t>
            </a:r>
            <a:r>
              <a:rPr lang="en-US" sz="2800" b="1" dirty="0" smtClean="0"/>
              <a:t>Tuesday, Feb. 25</a:t>
            </a:r>
            <a:r>
              <a:rPr lang="en-US" sz="2800" b="1" baseline="30000" dirty="0" smtClean="0"/>
              <a:t>th</a:t>
            </a:r>
            <a:endParaRPr lang="en-US" sz="28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Additional useful ERS publications</a:t>
            </a:r>
          </a:p>
          <a:p>
            <a:pPr lvl="1"/>
            <a:endParaRPr lang="en-US" sz="2800" cap="small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56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265" y="1894633"/>
            <a:ext cx="8631865" cy="2381251"/>
          </a:xfrm>
        </p:spPr>
        <p:txBody>
          <a:bodyPr>
            <a:normAutofit fontScale="90000"/>
          </a:bodyPr>
          <a:lstStyle/>
          <a:p>
            <a:r>
              <a:rPr lang="en-US" b="1" cap="small" dirty="0" smtClean="0"/>
              <a:t>Food Price Outlook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100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2020 USDA </a:t>
            </a:r>
            <a:r>
              <a:rPr lang="en-US" sz="4000" b="1" dirty="0"/>
              <a:t>Agricultural Outlook Forum</a:t>
            </a:r>
            <a:r>
              <a:rPr lang="en-US" sz="7300" b="1" dirty="0"/>
              <a:t/>
            </a:r>
            <a:br>
              <a:rPr lang="en-US" sz="7300" b="1" dirty="0"/>
            </a:br>
            <a:r>
              <a:rPr lang="en-US" sz="4400" b="1" dirty="0"/>
              <a:t>February </a:t>
            </a:r>
            <a:r>
              <a:rPr lang="en-US" sz="4400" b="1" dirty="0" smtClean="0"/>
              <a:t>20, 2020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28885" y="4950254"/>
            <a:ext cx="7286626" cy="19077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Gianna Short, PhD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/>
              <a:t>Food Markets Branch, Food</a:t>
            </a:r>
            <a:r>
              <a:rPr lang="en-US" sz="2800" dirty="0" smtClean="0"/>
              <a:t> </a:t>
            </a:r>
            <a:r>
              <a:rPr lang="en-US" dirty="0" smtClean="0"/>
              <a:t>Economics Division, Economic </a:t>
            </a:r>
            <a:r>
              <a:rPr lang="en-US" dirty="0"/>
              <a:t>Research </a:t>
            </a:r>
            <a:r>
              <a:rPr lang="en-US" dirty="0" smtClean="0"/>
              <a:t>Service, USDA</a:t>
            </a:r>
          </a:p>
          <a:p>
            <a:r>
              <a:rPr lang="en-US" dirty="0" smtClean="0"/>
              <a:t>202-694-5543, gianna.short@usda.gov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387985"/>
            <a:ext cx="1051560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 smtClean="0"/>
              <a:t>On average, U.S</a:t>
            </a:r>
            <a:r>
              <a:rPr lang="en-US" sz="3600" b="1" cap="small" dirty="0"/>
              <a:t>. </a:t>
            </a:r>
            <a:r>
              <a:rPr lang="en-US" sz="3600" b="1" cap="small" dirty="0" smtClean="0"/>
              <a:t>consumers spend </a:t>
            </a:r>
            <a:br>
              <a:rPr lang="en-US" sz="3600" b="1" cap="small" dirty="0" smtClean="0"/>
            </a:br>
            <a:r>
              <a:rPr lang="en-US" sz="3600" b="1" cap="small" dirty="0" smtClean="0"/>
              <a:t>12.9 </a:t>
            </a:r>
            <a:r>
              <a:rPr lang="en-US" sz="3600" b="1" cap="small" dirty="0"/>
              <a:t>percent </a:t>
            </a:r>
            <a:r>
              <a:rPr lang="en-US" sz="3600" b="1" cap="small" dirty="0" smtClean="0"/>
              <a:t>of expenditures </a:t>
            </a:r>
            <a:r>
              <a:rPr lang="en-US" sz="3600" b="1" cap="small" dirty="0"/>
              <a:t>on </a:t>
            </a:r>
            <a:r>
              <a:rPr lang="en-US" sz="3600" b="1" cap="small" dirty="0" smtClean="0"/>
              <a:t>food</a:t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endParaRPr lang="en-US" sz="3600" b="1" cap="smal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767366"/>
              </p:ext>
            </p:extLst>
          </p:nvPr>
        </p:nvGraphicFramePr>
        <p:xfrm>
          <a:off x="4434840" y="-297180"/>
          <a:ext cx="7882890" cy="665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" y="3215345"/>
            <a:ext cx="4373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latin typeface="+mj-lt"/>
              </a:rPr>
              <a:t>Share of U.S. Household consumer expenditures by major categories, 2018</a:t>
            </a:r>
            <a:r>
              <a:rPr lang="en-US" sz="2400" b="1" cap="small" dirty="0"/>
              <a:t/>
            </a:r>
            <a:br>
              <a:rPr lang="en-US" sz="2400" b="1" cap="small" dirty="0"/>
            </a:br>
            <a:r>
              <a:rPr lang="en-US" sz="2400" b="1" cap="small" dirty="0"/>
              <a:t/>
            </a:r>
            <a:br>
              <a:rPr lang="en-US" sz="2400" b="1" cap="small" dirty="0"/>
            </a:br>
            <a:r>
              <a:rPr lang="en-US" dirty="0"/>
              <a:t>Source: USDA, ERS using BLS </a:t>
            </a:r>
            <a:r>
              <a:rPr lang="en-US" dirty="0">
                <a:solidFill>
                  <a:sysClr val="windowText" lastClr="000000"/>
                </a:solidFill>
              </a:rPr>
              <a:t>Consumer Expenditure Survey data </a:t>
            </a:r>
            <a:r>
              <a:rPr lang="en-US" sz="2400" dirty="0">
                <a:solidFill>
                  <a:sysClr val="windowText" lastClr="000000"/>
                </a:solidFill>
              </a:rPr>
              <a:t/>
            </a:r>
            <a:br>
              <a:rPr lang="en-US" sz="2400" dirty="0">
                <a:solidFill>
                  <a:sysClr val="windowText" lastClr="000000"/>
                </a:solidFill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7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129846"/>
            <a:ext cx="11391900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b="1" cap="small" dirty="0" smtClean="0"/>
              <a:t>Food price inflation is lower than all-items inflation for last five years</a:t>
            </a:r>
            <a:r>
              <a:rPr lang="en-US" sz="3200" dirty="0">
                <a:solidFill>
                  <a:sysClr val="windowText" lastClr="000000"/>
                </a:solidFill>
              </a:rPr>
              <a:t/>
            </a:r>
            <a:br>
              <a:rPr lang="en-US" sz="3200" dirty="0">
                <a:solidFill>
                  <a:sysClr val="windowText" lastClr="000000"/>
                </a:solidFill>
              </a:rPr>
            </a:br>
            <a:endParaRPr lang="en-US" sz="3200" b="1" cap="small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5801"/>
              </p:ext>
            </p:extLst>
          </p:nvPr>
        </p:nvGraphicFramePr>
        <p:xfrm>
          <a:off x="4573905" y="792628"/>
          <a:ext cx="7624277" cy="545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9560" y="3520618"/>
            <a:ext cx="35394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latin typeface="+mj-lt"/>
              </a:rPr>
              <a:t>Percent change in subset </a:t>
            </a:r>
            <a:endParaRPr lang="en-US" sz="2400" b="1" cap="small" dirty="0" smtClean="0">
              <a:latin typeface="+mj-lt"/>
            </a:endParaRPr>
          </a:p>
          <a:p>
            <a:r>
              <a:rPr lang="en-US" sz="2400" b="1" cap="small" dirty="0" smtClean="0">
                <a:latin typeface="+mj-lt"/>
              </a:rPr>
              <a:t>of </a:t>
            </a:r>
            <a:r>
              <a:rPr lang="en-US" sz="2400" b="1" cap="small" dirty="0">
                <a:latin typeface="+mj-lt"/>
              </a:rPr>
              <a:t>CPI categories from 2015 to 2019</a:t>
            </a:r>
            <a:r>
              <a:rPr lang="en-US" sz="2400" b="1" cap="small" dirty="0"/>
              <a:t/>
            </a:r>
            <a:br>
              <a:rPr lang="en-US" sz="2400" b="1" cap="small" dirty="0"/>
            </a:br>
            <a:r>
              <a:rPr lang="en-US" sz="2400" b="1" cap="small" dirty="0"/>
              <a:t/>
            </a:r>
            <a:br>
              <a:rPr lang="en-US" sz="2400" b="1" cap="small" dirty="0"/>
            </a:br>
            <a:r>
              <a:rPr lang="en-US" dirty="0"/>
              <a:t>Source: USDA, ERS </a:t>
            </a:r>
            <a:r>
              <a:rPr lang="en-US" dirty="0" smtClean="0"/>
              <a:t>using </a:t>
            </a:r>
            <a:r>
              <a:rPr lang="en-US" dirty="0"/>
              <a:t>BLS CPI-U data, </a:t>
            </a:r>
            <a:r>
              <a:rPr lang="en-US" dirty="0" smtClean="0"/>
              <a:t>not </a:t>
            </a:r>
            <a:r>
              <a:rPr lang="en-US" dirty="0"/>
              <a:t>seasonally adjusted</a:t>
            </a:r>
          </a:p>
        </p:txBody>
      </p:sp>
    </p:spTree>
    <p:extLst>
      <p:ext uri="{BB962C8B-B14F-4D97-AF65-F5344CB8AC3E}">
        <p14:creationId xmlns:p14="http://schemas.microsoft.com/office/powerpoint/2010/main" val="18333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543" y="275141"/>
            <a:ext cx="10515600" cy="1325563"/>
          </a:xfrm>
        </p:spPr>
        <p:txBody>
          <a:bodyPr anchor="t">
            <a:noAutofit/>
          </a:bodyPr>
          <a:lstStyle/>
          <a:p>
            <a:r>
              <a:rPr lang="en-US" sz="3200" b="1" cap="small" dirty="0" smtClean="0"/>
              <a:t>Food categories have different weights in overall CPI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8543" y="2971800"/>
            <a:ext cx="3169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>
                <a:latin typeface="+mj-lt"/>
              </a:rPr>
              <a:t>Relative importance </a:t>
            </a:r>
            <a:endParaRPr lang="en-US" sz="2400" b="1" cap="small" dirty="0" smtClean="0">
              <a:latin typeface="+mj-lt"/>
            </a:endParaRPr>
          </a:p>
          <a:p>
            <a:r>
              <a:rPr lang="en-US" sz="2400" b="1" cap="small" dirty="0" smtClean="0">
                <a:latin typeface="+mj-lt"/>
              </a:rPr>
              <a:t>of </a:t>
            </a:r>
            <a:r>
              <a:rPr lang="en-US" sz="2400" b="1" cap="small" dirty="0">
                <a:latin typeface="+mj-lt"/>
              </a:rPr>
              <a:t>food types in consumer price index (CPI), </a:t>
            </a:r>
            <a:r>
              <a:rPr lang="en-US" sz="2400" b="1" cap="small" dirty="0" smtClean="0">
                <a:latin typeface="+mj-lt"/>
              </a:rPr>
              <a:t>Nov </a:t>
            </a:r>
            <a:r>
              <a:rPr lang="en-US" sz="2400" b="1" cap="small" dirty="0">
                <a:latin typeface="+mj-lt"/>
              </a:rPr>
              <a:t>2019</a:t>
            </a:r>
            <a:r>
              <a:rPr lang="en-US" sz="2400" b="1" cap="small" dirty="0"/>
              <a:t/>
            </a:r>
            <a:br>
              <a:rPr lang="en-US" sz="2400" b="1" cap="small" dirty="0"/>
            </a:br>
            <a:r>
              <a:rPr lang="en-US" sz="2400" b="1" cap="small" dirty="0"/>
              <a:t/>
            </a:r>
            <a:br>
              <a:rPr lang="en-US" sz="2400" b="1" cap="small" dirty="0"/>
            </a:br>
            <a:r>
              <a:rPr lang="en-US" dirty="0"/>
              <a:t>Source: USDA, ERS </a:t>
            </a:r>
            <a:br>
              <a:rPr lang="en-US" dirty="0"/>
            </a:br>
            <a:r>
              <a:rPr lang="en-US" dirty="0"/>
              <a:t>using BLS CPI-U data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3890010" y="783084"/>
            <a:ext cx="8141970" cy="5552709"/>
            <a:chOff x="3890010" y="783084"/>
            <a:chExt cx="8141970" cy="5552709"/>
          </a:xfrm>
        </p:grpSpPr>
        <p:grpSp>
          <p:nvGrpSpPr>
            <p:cNvPr id="6" name="Group 5"/>
            <p:cNvGrpSpPr/>
            <p:nvPr/>
          </p:nvGrpSpPr>
          <p:grpSpPr>
            <a:xfrm>
              <a:off x="3890010" y="783084"/>
              <a:ext cx="8141970" cy="5552709"/>
              <a:chOff x="3890010" y="783084"/>
              <a:chExt cx="8141970" cy="5552709"/>
            </a:xfrm>
          </p:grpSpPr>
          <p:sp>
            <p:nvSpPr>
              <p:cNvPr id="4" name="Right Brace 3"/>
              <p:cNvSpPr/>
              <p:nvPr/>
            </p:nvSpPr>
            <p:spPr>
              <a:xfrm rot="16200000" flipH="1">
                <a:off x="9738362" y="3703322"/>
                <a:ext cx="114297" cy="4411980"/>
              </a:xfrm>
              <a:prstGeom prst="rightBrace">
                <a:avLst>
                  <a:gd name="adj1" fmla="val 8333"/>
                  <a:gd name="adj2" fmla="val 50277"/>
                </a:avLst>
              </a:prstGeom>
              <a:ln w="25400">
                <a:solidFill>
                  <a:srgbClr val="73CD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106783" y="5966461"/>
                <a:ext cx="179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Food at home </a:t>
                </a:r>
                <a:endParaRPr lang="en-US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62" r="13582" b="6033"/>
              <a:stretch/>
            </p:blipFill>
            <p:spPr>
              <a:xfrm>
                <a:off x="3890010" y="783084"/>
                <a:ext cx="8141970" cy="504269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015740" y="5029200"/>
                <a:ext cx="24231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Food away from home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45.9%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0" t="15328" r="73633" b="71566"/>
              <a:stretch/>
            </p:blipFill>
            <p:spPr>
              <a:xfrm>
                <a:off x="3966210" y="868680"/>
                <a:ext cx="2057400" cy="754380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89" t="16194" r="42198" b="73111"/>
            <a:stretch/>
          </p:blipFill>
          <p:spPr>
            <a:xfrm>
              <a:off x="7637497" y="836910"/>
              <a:ext cx="1687689" cy="61557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39" t="16194" r="27520" b="74969"/>
            <a:stretch/>
          </p:blipFill>
          <p:spPr>
            <a:xfrm>
              <a:off x="9468493" y="890374"/>
              <a:ext cx="1219201" cy="5086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35" t="16194" r="15321" b="71341"/>
            <a:stretch/>
          </p:blipFill>
          <p:spPr>
            <a:xfrm>
              <a:off x="10804975" y="889481"/>
              <a:ext cx="993422" cy="7175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66664" y="889319"/>
              <a:ext cx="18175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Other foods</a:t>
              </a:r>
            </a:p>
            <a:p>
              <a:r>
                <a:rPr lang="en-US" sz="1600" dirty="0" smtClean="0"/>
                <a:t>9.9%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68493" y="834705"/>
              <a:ext cx="18175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Cereals and </a:t>
              </a:r>
            </a:p>
            <a:p>
              <a:r>
                <a:rPr lang="en-US" sz="1600" dirty="0" smtClean="0"/>
                <a:t>bakery </a:t>
              </a:r>
            </a:p>
            <a:p>
              <a:r>
                <a:rPr lang="en-US" sz="1600" dirty="0" smtClean="0"/>
                <a:t>products</a:t>
              </a:r>
            </a:p>
            <a:p>
              <a:r>
                <a:rPr lang="en-US" sz="1600" dirty="0" smtClean="0"/>
                <a:t>7.1%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47869" y="834705"/>
              <a:ext cx="127479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Nonalcoholic beverages</a:t>
              </a:r>
            </a:p>
            <a:p>
              <a:r>
                <a:rPr lang="en-US" sz="1600" dirty="0" smtClean="0"/>
                <a:t>6.5%</a:t>
              </a:r>
              <a:endParaRPr lang="en-US" sz="1600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70" t="50319" r="41059" b="40121"/>
            <a:stretch/>
          </p:blipFill>
          <p:spPr>
            <a:xfrm>
              <a:off x="7675836" y="3032360"/>
              <a:ext cx="1713551" cy="55026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79" t="50319" r="30276" b="41298"/>
            <a:stretch/>
          </p:blipFill>
          <p:spPr>
            <a:xfrm>
              <a:off x="9529727" y="3055970"/>
              <a:ext cx="836889" cy="48252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71" t="50319" r="22561" b="38453"/>
            <a:stretch/>
          </p:blipFill>
          <p:spPr>
            <a:xfrm>
              <a:off x="10515896" y="3021901"/>
              <a:ext cx="656493" cy="64628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83" t="50319" r="15095" b="36898"/>
            <a:stretch/>
          </p:blipFill>
          <p:spPr>
            <a:xfrm>
              <a:off x="11304747" y="2995694"/>
              <a:ext cx="586153" cy="73580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637497" y="3021901"/>
              <a:ext cx="18175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Dairy products</a:t>
              </a:r>
            </a:p>
            <a:p>
              <a:r>
                <a:rPr lang="en-US" sz="1600" dirty="0" smtClean="0"/>
                <a:t>5.5%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78193" y="3022357"/>
              <a:ext cx="18175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Beef</a:t>
              </a:r>
            </a:p>
            <a:p>
              <a:r>
                <a:rPr lang="en-US" sz="1600" dirty="0" smtClean="0"/>
                <a:t>3.2%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81170" y="2999018"/>
              <a:ext cx="837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Poultry</a:t>
              </a:r>
            </a:p>
            <a:p>
              <a:r>
                <a:rPr lang="en-US" sz="1600" dirty="0" smtClean="0"/>
                <a:t>2.3%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304748" y="2995041"/>
              <a:ext cx="595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Pork </a:t>
              </a:r>
            </a:p>
            <a:p>
              <a:r>
                <a:rPr lang="en-US" sz="1600" dirty="0" smtClean="0"/>
                <a:t>2.2%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70" t="73324" r="44122" b="21177"/>
            <a:stretch/>
          </p:blipFill>
          <p:spPr>
            <a:xfrm>
              <a:off x="7637497" y="4218533"/>
              <a:ext cx="1517682" cy="31652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35" t="74500" r="29937" b="20816"/>
            <a:stretch/>
          </p:blipFill>
          <p:spPr>
            <a:xfrm>
              <a:off x="9495583" y="4266874"/>
              <a:ext cx="973015" cy="26963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58" t="74764" r="22472" b="18936"/>
            <a:stretch/>
          </p:blipFill>
          <p:spPr>
            <a:xfrm>
              <a:off x="10555345" y="4267952"/>
              <a:ext cx="609600" cy="49161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46" t="74763" r="15006" b="18056"/>
            <a:stretch/>
          </p:blipFill>
          <p:spPr>
            <a:xfrm>
              <a:off x="11304747" y="4286851"/>
              <a:ext cx="550984" cy="41334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635915" y="4213844"/>
              <a:ext cx="1248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Fresh fruits</a:t>
              </a:r>
            </a:p>
            <a:p>
              <a:r>
                <a:rPr lang="en-US" sz="1600" dirty="0" smtClean="0"/>
                <a:t>3.9%</a:t>
              </a: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35" t="74500" r="29937" b="20816"/>
            <a:stretch/>
          </p:blipFill>
          <p:spPr>
            <a:xfrm>
              <a:off x="9495583" y="4489938"/>
              <a:ext cx="973015" cy="26963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444023" y="4187621"/>
              <a:ext cx="11809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Sugar and other sweets</a:t>
              </a:r>
            </a:p>
            <a:p>
              <a:r>
                <a:rPr lang="en-US" sz="1400" dirty="0" smtClean="0"/>
                <a:t>2.1%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506956" y="4253683"/>
              <a:ext cx="9439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Fish and seafood</a:t>
              </a:r>
            </a:p>
            <a:p>
              <a:r>
                <a:rPr lang="en-US" sz="1400" dirty="0" smtClean="0"/>
                <a:t>1.9%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288962" y="4266874"/>
              <a:ext cx="7125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Other meats</a:t>
              </a:r>
            </a:p>
            <a:p>
              <a:r>
                <a:rPr lang="en-US" sz="1400" dirty="0" smtClean="0"/>
                <a:t>1.7%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70" t="86968" r="42313" b="9366"/>
            <a:stretch/>
          </p:blipFill>
          <p:spPr>
            <a:xfrm>
              <a:off x="7675836" y="5074907"/>
              <a:ext cx="1688123" cy="3308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27" t="88371" r="30492" b="7148"/>
            <a:stretch/>
          </p:blipFill>
          <p:spPr>
            <a:xfrm>
              <a:off x="9501900" y="5078982"/>
              <a:ext cx="902677" cy="59654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5" t="88883" r="19418" b="8142"/>
            <a:stretch/>
          </p:blipFill>
          <p:spPr>
            <a:xfrm>
              <a:off x="10551770" y="5250868"/>
              <a:ext cx="782577" cy="26406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625513" y="5066119"/>
              <a:ext cx="18175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Fresh vegetables</a:t>
              </a:r>
            </a:p>
            <a:p>
              <a:r>
                <a:rPr lang="en-US" sz="1600" dirty="0" smtClean="0"/>
                <a:t>3.6%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15404" y="5066119"/>
              <a:ext cx="1169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Processed fruits and veg</a:t>
              </a:r>
            </a:p>
            <a:p>
              <a:r>
                <a:rPr lang="en-US" sz="1200" dirty="0" smtClean="0"/>
                <a:t>2.0%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470021" y="5184827"/>
              <a:ext cx="1169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Fats and oils</a:t>
              </a:r>
            </a:p>
            <a:p>
              <a:r>
                <a:rPr lang="en-US" sz="1200" dirty="0" smtClean="0"/>
                <a:t>1.5%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5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37" y="3328988"/>
            <a:ext cx="3370713" cy="2286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cap="small" dirty="0" smtClean="0"/>
              <a:t>Consumer Price Index (CPI) </a:t>
            </a:r>
            <a:r>
              <a:rPr lang="en-US" sz="2400" b="1" cap="small" dirty="0"/>
              <a:t>for </a:t>
            </a:r>
            <a:r>
              <a:rPr lang="en-US" sz="2400" b="1" cap="small" dirty="0" smtClean="0"/>
              <a:t>Food </a:t>
            </a:r>
            <a:r>
              <a:rPr lang="en-US" sz="2400" b="1" cap="small" dirty="0"/>
              <a:t>at home </a:t>
            </a:r>
            <a:r>
              <a:rPr lang="en-US" sz="2400" b="1" cap="small" dirty="0" smtClean="0"/>
              <a:t>and Food away from home, 1980-2019</a:t>
            </a:r>
            <a:br>
              <a:rPr lang="en-US" sz="2400" b="1" cap="small" dirty="0" smtClean="0"/>
            </a:br>
            <a:r>
              <a:rPr lang="en-US" sz="2400" b="1" cap="small" dirty="0"/>
              <a:t/>
            </a:r>
            <a:br>
              <a:rPr lang="en-US" sz="2400" b="1" cap="small" dirty="0"/>
            </a:br>
            <a:r>
              <a:rPr lang="en-US" sz="1800" dirty="0"/>
              <a:t>Source: </a:t>
            </a:r>
            <a:r>
              <a:rPr lang="en-US" sz="1800" dirty="0" smtClean="0"/>
              <a:t>USDA</a:t>
            </a:r>
            <a:r>
              <a:rPr lang="en-US" sz="1800" dirty="0"/>
              <a:t>, ERS </a:t>
            </a:r>
            <a:br>
              <a:rPr lang="en-US" sz="1800" dirty="0"/>
            </a:br>
            <a:r>
              <a:rPr lang="en-US" sz="1800" dirty="0"/>
              <a:t>using BLS </a:t>
            </a:r>
            <a:r>
              <a:rPr lang="en-US" sz="1800" dirty="0" smtClean="0"/>
              <a:t>CPI-U data,</a:t>
            </a:r>
            <a:br>
              <a:rPr lang="en-US" sz="1800" dirty="0" smtClean="0"/>
            </a:br>
            <a:r>
              <a:rPr lang="en-US" sz="1800" dirty="0" smtClean="0"/>
              <a:t>not seasonally adjusted</a:t>
            </a:r>
            <a:r>
              <a:rPr lang="en-US" sz="1800" dirty="0">
                <a:solidFill>
                  <a:sysClr val="windowText" lastClr="000000"/>
                </a:solidFill>
              </a:rPr>
              <a:t/>
            </a:r>
            <a:br>
              <a:rPr lang="en-US" sz="1800" dirty="0">
                <a:solidFill>
                  <a:sysClr val="windowText" lastClr="000000"/>
                </a:solidFill>
              </a:rPr>
            </a:br>
            <a:endParaRPr lang="en-US" sz="1800" b="1" cap="small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881438"/>
              </p:ext>
            </p:extLst>
          </p:nvPr>
        </p:nvGraphicFramePr>
        <p:xfrm>
          <a:off x="4343399" y="197725"/>
          <a:ext cx="7848601" cy="594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157784" y="984490"/>
            <a:ext cx="4563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CPI-U (not seasonally adjusted</a:t>
            </a:r>
            <a:r>
              <a:rPr lang="en-US" dirty="0" smtClean="0"/>
              <a:t>), 1982-1984 </a:t>
            </a:r>
            <a:r>
              <a:rPr lang="en-US" dirty="0"/>
              <a:t>= 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66936" y="2960370"/>
            <a:ext cx="22479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Around 2009, the CPI for </a:t>
            </a:r>
            <a:r>
              <a:rPr lang="en-US" i="1" dirty="0" smtClean="0"/>
              <a:t>food at home </a:t>
            </a:r>
            <a:r>
              <a:rPr lang="en-US" dirty="0" smtClean="0"/>
              <a:t>starts growing at a slower rate than for </a:t>
            </a:r>
            <a:r>
              <a:rPr lang="en-US" i="1" dirty="0" smtClean="0"/>
              <a:t>food away from home</a:t>
            </a:r>
            <a:endParaRPr lang="en-US" i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146030" y="2586990"/>
            <a:ext cx="72390" cy="37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4037" y="298720"/>
            <a:ext cx="11554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small" dirty="0" smtClean="0">
                <a:latin typeface="+mj-lt"/>
              </a:rPr>
              <a:t>Food price growth is now different for at-home versus away-from-home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79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48" y="2176496"/>
            <a:ext cx="4258115" cy="866693"/>
          </a:xfrm>
        </p:spPr>
        <p:txBody>
          <a:bodyPr>
            <a:normAutofit fontScale="90000"/>
          </a:bodyPr>
          <a:lstStyle/>
          <a:p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>Food price volatility </a:t>
            </a:r>
            <a:br>
              <a:rPr lang="en-US" sz="3600" b="1" cap="small" dirty="0" smtClean="0"/>
            </a:br>
            <a:r>
              <a:rPr lang="en-US" sz="3600" b="1" cap="small" dirty="0" smtClean="0"/>
              <a:t>has changed over time </a:t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2700" b="1" cap="small" dirty="0" smtClean="0"/>
              <a:t>Annual percent change, Food away from home and Food at home CPI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000" dirty="0" smtClean="0"/>
              <a:t>Source</a:t>
            </a:r>
            <a:r>
              <a:rPr lang="en-US" sz="2000" dirty="0"/>
              <a:t>: USDA, </a:t>
            </a:r>
            <a:r>
              <a:rPr lang="en-US" sz="2000" dirty="0" smtClean="0"/>
              <a:t>ERS using </a:t>
            </a:r>
            <a:br>
              <a:rPr lang="en-US" sz="2000" dirty="0" smtClean="0"/>
            </a:br>
            <a:r>
              <a:rPr lang="en-US" sz="2000" dirty="0" smtClean="0"/>
              <a:t>BLS CPI-U data, </a:t>
            </a:r>
            <a:br>
              <a:rPr lang="en-US" sz="2000" dirty="0" smtClean="0"/>
            </a:br>
            <a:r>
              <a:rPr lang="en-US" sz="2000" dirty="0" smtClean="0"/>
              <a:t>not seasonally adjusted</a:t>
            </a:r>
            <a:r>
              <a:rPr lang="en-US" sz="2000" dirty="0"/>
              <a:t/>
            </a:r>
            <a:br>
              <a:rPr lang="en-US" sz="2000" dirty="0"/>
            </a:br>
            <a:endParaRPr lang="en-US" sz="2700" b="1" cap="small" dirty="0"/>
          </a:p>
        </p:txBody>
      </p:sp>
      <p:grpSp>
        <p:nvGrpSpPr>
          <p:cNvPr id="3" name="Group 2"/>
          <p:cNvGrpSpPr/>
          <p:nvPr/>
        </p:nvGrpSpPr>
        <p:grpSpPr>
          <a:xfrm>
            <a:off x="4682825" y="-77118"/>
            <a:ext cx="7077075" cy="6026096"/>
            <a:chOff x="4682825" y="-77118"/>
            <a:chExt cx="7077075" cy="6026096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8543841"/>
                </p:ext>
              </p:extLst>
            </p:nvPr>
          </p:nvGraphicFramePr>
          <p:xfrm>
            <a:off x="4682825" y="2891992"/>
            <a:ext cx="7077075" cy="30569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6235713"/>
                </p:ext>
              </p:extLst>
            </p:nvPr>
          </p:nvGraphicFramePr>
          <p:xfrm>
            <a:off x="4682825" y="-77118"/>
            <a:ext cx="7077075" cy="32956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682825" y="30234"/>
              <a:ext cx="1999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Annual percent change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64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82" y="2179235"/>
            <a:ext cx="4336667" cy="866693"/>
          </a:xfrm>
        </p:spPr>
        <p:txBody>
          <a:bodyPr>
            <a:normAutofit fontScale="90000"/>
          </a:bodyPr>
          <a:lstStyle/>
          <a:p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>Food price volatility </a:t>
            </a:r>
            <a:br>
              <a:rPr lang="en-US" sz="3600" b="1" cap="small" dirty="0" smtClean="0"/>
            </a:br>
            <a:r>
              <a:rPr lang="en-US" sz="3600" b="1" cap="small" dirty="0" smtClean="0"/>
              <a:t>has changed over time</a:t>
            </a: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2700" b="1" cap="small" dirty="0" smtClean="0"/>
              <a:t>Annual percent change, Crude foods and feeds PPI and Food at home CPI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000" dirty="0" smtClean="0"/>
              <a:t>Source</a:t>
            </a:r>
            <a:r>
              <a:rPr lang="en-US" sz="2000" dirty="0"/>
              <a:t>: USDA, </a:t>
            </a:r>
            <a:r>
              <a:rPr lang="en-US" sz="2000" dirty="0" smtClean="0"/>
              <a:t>ERS using </a:t>
            </a:r>
            <a:br>
              <a:rPr lang="en-US" sz="2000" dirty="0" smtClean="0"/>
            </a:br>
            <a:r>
              <a:rPr lang="en-US" sz="2000" dirty="0" smtClean="0"/>
              <a:t>BLS CPI-U and PPI data, </a:t>
            </a:r>
            <a:br>
              <a:rPr lang="en-US" sz="2000" dirty="0" smtClean="0"/>
            </a:br>
            <a:r>
              <a:rPr lang="en-US" sz="2000" dirty="0" smtClean="0"/>
              <a:t>not seasonally adjusted</a:t>
            </a:r>
            <a:r>
              <a:rPr lang="en-US" sz="2000" dirty="0"/>
              <a:t/>
            </a:r>
            <a:br>
              <a:rPr lang="en-US" sz="2000" dirty="0"/>
            </a:br>
            <a:endParaRPr lang="en-US" sz="3600" b="1" cap="small" dirty="0"/>
          </a:p>
        </p:txBody>
      </p:sp>
      <p:grpSp>
        <p:nvGrpSpPr>
          <p:cNvPr id="5" name="Group 4"/>
          <p:cNvGrpSpPr/>
          <p:nvPr/>
        </p:nvGrpSpPr>
        <p:grpSpPr>
          <a:xfrm>
            <a:off x="4604273" y="-32551"/>
            <a:ext cx="7155627" cy="5981529"/>
            <a:chOff x="4604273" y="-32551"/>
            <a:chExt cx="7155627" cy="5981529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9498376"/>
                </p:ext>
              </p:extLst>
            </p:nvPr>
          </p:nvGraphicFramePr>
          <p:xfrm>
            <a:off x="4682825" y="2891992"/>
            <a:ext cx="7077075" cy="30569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11522914" y="1798539"/>
              <a:ext cx="73152" cy="91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604273" y="-32551"/>
              <a:ext cx="7155627" cy="3295649"/>
              <a:chOff x="4604273" y="-32551"/>
              <a:chExt cx="7155627" cy="329564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604273" y="0"/>
                <a:ext cx="1645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Percent change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05873" y="56445"/>
                <a:ext cx="18981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Annual percent change</a:t>
                </a:r>
                <a:endParaRPr lang="en-US" sz="1400" dirty="0"/>
              </a:p>
            </p:txBody>
          </p:sp>
          <p:graphicFrame>
            <p:nvGraphicFramePr>
              <p:cNvPr id="13" name="Chart 1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5862031"/>
                  </p:ext>
                </p:extLst>
              </p:nvPr>
            </p:nvGraphicFramePr>
            <p:xfrm>
              <a:off x="4682825" y="-32551"/>
              <a:ext cx="7077075" cy="32956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Rectangle 13"/>
              <p:cNvSpPr/>
              <p:nvPr/>
            </p:nvSpPr>
            <p:spPr>
              <a:xfrm>
                <a:off x="11522914" y="1798539"/>
                <a:ext cx="73152" cy="91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99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82" y="2179235"/>
            <a:ext cx="4336667" cy="866693"/>
          </a:xfrm>
        </p:spPr>
        <p:txBody>
          <a:bodyPr>
            <a:normAutofit fontScale="90000"/>
          </a:bodyPr>
          <a:lstStyle/>
          <a:p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>Food price volatility </a:t>
            </a:r>
            <a:br>
              <a:rPr lang="en-US" sz="3600" b="1" cap="small" dirty="0" smtClean="0"/>
            </a:br>
            <a:r>
              <a:rPr lang="en-US" sz="3600" b="1" cap="small" dirty="0" smtClean="0"/>
              <a:t>has changed over time</a:t>
            </a: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/>
              <a:t/>
            </a:r>
            <a:br>
              <a:rPr lang="en-US" sz="3600" b="1" cap="small" dirty="0"/>
            </a:br>
            <a:r>
              <a:rPr lang="en-US" sz="2700" b="1" cap="small" dirty="0" smtClean="0"/>
              <a:t>Annual percent change, Crude foods and feeds PPI and Food at home CPI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000" dirty="0" smtClean="0"/>
              <a:t>Source</a:t>
            </a:r>
            <a:r>
              <a:rPr lang="en-US" sz="2000" dirty="0"/>
              <a:t>: USDA, </a:t>
            </a:r>
            <a:r>
              <a:rPr lang="en-US" sz="2000" dirty="0" smtClean="0"/>
              <a:t>ERS using </a:t>
            </a:r>
            <a:br>
              <a:rPr lang="en-US" sz="2000" dirty="0" smtClean="0"/>
            </a:br>
            <a:r>
              <a:rPr lang="en-US" sz="2000" dirty="0" smtClean="0"/>
              <a:t>BLS CPI-U and PPI data, </a:t>
            </a:r>
            <a:br>
              <a:rPr lang="en-US" sz="2000" dirty="0" smtClean="0"/>
            </a:br>
            <a:r>
              <a:rPr lang="en-US" sz="2000" dirty="0" smtClean="0"/>
              <a:t>not seasonally adjusted</a:t>
            </a:r>
            <a:r>
              <a:rPr lang="en-US" sz="2000" dirty="0"/>
              <a:t/>
            </a:r>
            <a:br>
              <a:rPr lang="en-US" sz="2000" dirty="0"/>
            </a:br>
            <a:endParaRPr lang="en-US" sz="3600" b="1" cap="small" dirty="0"/>
          </a:p>
        </p:txBody>
      </p:sp>
      <p:grpSp>
        <p:nvGrpSpPr>
          <p:cNvPr id="5" name="Group 4"/>
          <p:cNvGrpSpPr/>
          <p:nvPr/>
        </p:nvGrpSpPr>
        <p:grpSpPr>
          <a:xfrm>
            <a:off x="4604273" y="-32551"/>
            <a:ext cx="7155627" cy="5981529"/>
            <a:chOff x="4604273" y="-32551"/>
            <a:chExt cx="7155627" cy="5981529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7496247"/>
                </p:ext>
              </p:extLst>
            </p:nvPr>
          </p:nvGraphicFramePr>
          <p:xfrm>
            <a:off x="4682825" y="2891992"/>
            <a:ext cx="7077075" cy="30569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 6"/>
            <p:cNvSpPr/>
            <p:nvPr/>
          </p:nvSpPr>
          <p:spPr>
            <a:xfrm rot="10680000">
              <a:off x="10016470" y="1716525"/>
              <a:ext cx="360483" cy="351915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0585162">
              <a:off x="10790676" y="1668140"/>
              <a:ext cx="745358" cy="363411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604273" y="-32551"/>
              <a:ext cx="7155627" cy="3295649"/>
              <a:chOff x="4604273" y="-32551"/>
              <a:chExt cx="7155627" cy="329564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604273" y="0"/>
                <a:ext cx="1645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Percent change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05873" y="56445"/>
                <a:ext cx="18981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Annual percent change</a:t>
                </a:r>
                <a:endParaRPr lang="en-US" sz="1400" dirty="0"/>
              </a:p>
            </p:txBody>
          </p:sp>
          <p:graphicFrame>
            <p:nvGraphicFramePr>
              <p:cNvPr id="13" name="Chart 1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5827446"/>
                  </p:ext>
                </p:extLst>
              </p:nvPr>
            </p:nvGraphicFramePr>
            <p:xfrm>
              <a:off x="4682825" y="-32551"/>
              <a:ext cx="7077075" cy="32956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Rectangle 13"/>
              <p:cNvSpPr/>
              <p:nvPr/>
            </p:nvSpPr>
            <p:spPr>
              <a:xfrm>
                <a:off x="11522914" y="1798539"/>
                <a:ext cx="73152" cy="91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2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32123</TotalTime>
  <Words>683</Words>
  <Application>Microsoft Office PowerPoint</Application>
  <PresentationFormat>Widescreen</PresentationFormat>
  <Paragraphs>183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Food Price Outlook   2020 USDA Agricultural Outlook Forum February 20, 2020 </vt:lpstr>
      <vt:lpstr>PowerPoint Presentation</vt:lpstr>
      <vt:lpstr> On average, U.S. consumers spend  12.9 percent of expenditures on food  </vt:lpstr>
      <vt:lpstr>Food price inflation is lower than all-items inflation for last five years </vt:lpstr>
      <vt:lpstr>Food categories have different weights in overall CPI</vt:lpstr>
      <vt:lpstr>Consumer Price Index (CPI) for Food at home and Food away from home, 1980-2019  Source: USDA, ERS  using BLS CPI-U data, not seasonally adjusted </vt:lpstr>
      <vt:lpstr>  Food price volatility  has changed over time        Annual percent change, Food away from home and Food at home CPI  Source: USDA, ERS using  BLS CPI-U data,  not seasonally adjusted </vt:lpstr>
      <vt:lpstr>  Food price volatility  has changed over time      Annual percent change, Crude foods and feeds PPI and Food at home CPI  Source: USDA, ERS using  BLS CPI-U and PPI data,  not seasonally adjusted </vt:lpstr>
      <vt:lpstr>  Food price volatility  has changed over time      Annual percent change, Crude foods and feeds PPI and Food at home CPI  Source: USDA, ERS using  BLS CPI-U and PPI data,  not seasonally adjusted </vt:lpstr>
      <vt:lpstr>  Many factors contribute to retail prices     </vt:lpstr>
      <vt:lpstr>  Annual Percent changes in  Retail Price, 2019  Source: USDA, ERS using BLS CPI-U data, not seasonally adjusted </vt:lpstr>
      <vt:lpstr>  Annual Percent changes in  Retail Price, 2019  Source: USDA, ERS using BLS CPI-U data, not seasonally adjusted </vt:lpstr>
      <vt:lpstr>  Annual Percent changes in Retail Price, 2019  Source: USDA, ERS using BLS CPI-U data, not seasonally adjusted </vt:lpstr>
      <vt:lpstr>  Food-away from-home inflation, 2000-2020  Source: USDA, ERS  using BLS CPI-U data,  not seasonally adjusted </vt:lpstr>
      <vt:lpstr>PowerPoint Presentation</vt:lpstr>
      <vt:lpstr>PowerPoint Presentation</vt:lpstr>
      <vt:lpstr>  What’s next </vt:lpstr>
      <vt:lpstr>PowerPoint Presentation</vt:lpstr>
      <vt:lpstr>PowerPoint Presentation</vt:lpstr>
      <vt:lpstr>Food Price Outlook   2020 USDA Agricultural Outlook Forum February 20, 2020 </vt:lpstr>
    </vt:vector>
  </TitlesOfParts>
  <Company>USDA-ERS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Retail Food Price Outlook   USDA Agricultural Outlook Forum February 25, 2016</dc:title>
  <dc:creator>Kuhns, Annemarie</dc:creator>
  <cp:lastModifiedBy>Short, Gianna - ERS</cp:lastModifiedBy>
  <cp:revision>428</cp:revision>
  <cp:lastPrinted>2020-02-18T19:57:09Z</cp:lastPrinted>
  <dcterms:created xsi:type="dcterms:W3CDTF">2016-02-02T14:38:06Z</dcterms:created>
  <dcterms:modified xsi:type="dcterms:W3CDTF">2020-02-19T20:21:38Z</dcterms:modified>
</cp:coreProperties>
</file>