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12" r:id="rId5"/>
  </p:sldMasterIdLst>
  <p:notesMasterIdLst>
    <p:notesMasterId r:id="rId21"/>
  </p:notesMasterIdLst>
  <p:handoutMasterIdLst>
    <p:handoutMasterId r:id="rId22"/>
  </p:handoutMasterIdLst>
  <p:sldIdLst>
    <p:sldId id="256" r:id="rId6"/>
    <p:sldId id="361" r:id="rId7"/>
    <p:sldId id="362" r:id="rId8"/>
    <p:sldId id="336" r:id="rId9"/>
    <p:sldId id="297" r:id="rId10"/>
    <p:sldId id="345" r:id="rId11"/>
    <p:sldId id="344" r:id="rId12"/>
    <p:sldId id="348" r:id="rId13"/>
    <p:sldId id="294" r:id="rId14"/>
    <p:sldId id="323" r:id="rId15"/>
    <p:sldId id="326" r:id="rId16"/>
    <p:sldId id="324" r:id="rId17"/>
    <p:sldId id="302" r:id="rId18"/>
    <p:sldId id="354" r:id="rId19"/>
    <p:sldId id="3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erson, Cynthia - ERS" initials="NC-E" lastIdx="6" clrIdx="0">
    <p:extLst>
      <p:ext uri="{19B8F6BF-5375-455C-9EA6-DF929625EA0E}">
        <p15:presenceInfo xmlns:p15="http://schemas.microsoft.com/office/powerpoint/2012/main" userId="S-1-5-21-2443529608-3098792306-3041422421-1176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1E8AFF"/>
    <a:srgbClr val="DCDDD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72" y="69"/>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uzanne.Thornsbury\Documents\Hemp\ERS%20Report\Charts%20&amp;%20Tables\Figure%202%20-%20reported%20acreage%20and%20GH%20by%20States,%20FS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Tyler\OneDrive%20-%20University%20of%20Kentucky\Working%20Papers\Hemp\ERS\Hemp%20Imports%20and%20Export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da.net\ERS\MTEDcommon\FC\STAFF\SPROPER\hemp%20report\DARTS%20Hemp%20impo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yler\OneDrive%20-%20University%20of%20Kentucky\Working%20Papers\Hemp\Pricing\PanXhange\Biomass%20Pricing.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14958135107595"/>
          <c:y val="9.3255595860248786E-2"/>
          <c:w val="0.67890980480961682"/>
          <c:h val="0.82948125132435535"/>
        </c:manualLayout>
      </c:layout>
      <c:barChart>
        <c:barDir val="col"/>
        <c:grouping val="clustered"/>
        <c:varyColors val="0"/>
        <c:ser>
          <c:idx val="0"/>
          <c:order val="0"/>
          <c:tx>
            <c:strRef>
              <c:f>'US Acres by Year (2)'!$B$2</c:f>
              <c:strCache>
                <c:ptCount val="1"/>
                <c:pt idx="0">
                  <c:v>Acres reported by States</c:v>
                </c:pt>
              </c:strCache>
            </c:strRef>
          </c:tx>
          <c:spPr>
            <a:solidFill>
              <a:schemeClr val="accent2"/>
            </a:solidFill>
            <a:ln>
              <a:noFill/>
            </a:ln>
            <a:effectLst/>
          </c:spPr>
          <c:invertIfNegative val="0"/>
          <c:cat>
            <c:numRef>
              <c:f>'US Acres by Year (2)'!$C$1:$G$1</c:f>
              <c:numCache>
                <c:formatCode>General</c:formatCode>
                <c:ptCount val="5"/>
                <c:pt idx="0">
                  <c:v>2014</c:v>
                </c:pt>
                <c:pt idx="1">
                  <c:v>2015</c:v>
                </c:pt>
                <c:pt idx="2">
                  <c:v>2016</c:v>
                </c:pt>
                <c:pt idx="3">
                  <c:v>2017</c:v>
                </c:pt>
                <c:pt idx="4">
                  <c:v>2018</c:v>
                </c:pt>
              </c:numCache>
            </c:numRef>
          </c:cat>
          <c:val>
            <c:numRef>
              <c:f>'US Acres by Year (2)'!$C$2:$G$2</c:f>
              <c:numCache>
                <c:formatCode>#,##0</c:formatCode>
                <c:ptCount val="5"/>
                <c:pt idx="0">
                  <c:v>1849</c:v>
                </c:pt>
                <c:pt idx="1">
                  <c:v>5259</c:v>
                </c:pt>
                <c:pt idx="2">
                  <c:v>12905</c:v>
                </c:pt>
                <c:pt idx="3" formatCode="_(* #,##0.00_);_(* \(#,##0.00\);_(* &quot;-&quot;??_);_(@_)">
                  <c:v>28996.5</c:v>
                </c:pt>
                <c:pt idx="4" formatCode="_(* #,##0.00_);_(* \(#,##0.00\);_(* &quot;-&quot;??_);_(@_)">
                  <c:v>90017.2</c:v>
                </c:pt>
              </c:numCache>
            </c:numRef>
          </c:val>
          <c:extLst>
            <c:ext xmlns:c16="http://schemas.microsoft.com/office/drawing/2014/chart" uri="{C3380CC4-5D6E-409C-BE32-E72D297353CC}">
              <c16:uniqueId val="{00000000-FD97-465D-94DF-41120C8EB49D}"/>
            </c:ext>
          </c:extLst>
        </c:ser>
        <c:ser>
          <c:idx val="2"/>
          <c:order val="2"/>
          <c:tx>
            <c:strRef>
              <c:f>'US Acres by Year (2)'!$B$4</c:f>
              <c:strCache>
                <c:ptCount val="1"/>
                <c:pt idx="0">
                  <c:v>FSA Acres</c:v>
                </c:pt>
              </c:strCache>
            </c:strRef>
          </c:tx>
          <c:spPr>
            <a:solidFill>
              <a:schemeClr val="accent6"/>
            </a:solidFill>
            <a:ln>
              <a:noFill/>
            </a:ln>
            <a:effectLst/>
          </c:spPr>
          <c:invertIfNegative val="0"/>
          <c:cat>
            <c:numRef>
              <c:f>'US Acres by Year (2)'!$C$1:$G$1</c:f>
              <c:numCache>
                <c:formatCode>General</c:formatCode>
                <c:ptCount val="5"/>
                <c:pt idx="0">
                  <c:v>2014</c:v>
                </c:pt>
                <c:pt idx="1">
                  <c:v>2015</c:v>
                </c:pt>
                <c:pt idx="2">
                  <c:v>2016</c:v>
                </c:pt>
                <c:pt idx="3">
                  <c:v>2017</c:v>
                </c:pt>
                <c:pt idx="4">
                  <c:v>2018</c:v>
                </c:pt>
              </c:numCache>
            </c:numRef>
          </c:cat>
          <c:val>
            <c:numRef>
              <c:f>'US Acres by Year (2)'!$C$4:$G$4</c:f>
              <c:numCache>
                <c:formatCode>General</c:formatCode>
                <c:ptCount val="5"/>
                <c:pt idx="0">
                  <c:v>0</c:v>
                </c:pt>
                <c:pt idx="1">
                  <c:v>1534</c:v>
                </c:pt>
                <c:pt idx="2">
                  <c:v>4095</c:v>
                </c:pt>
                <c:pt idx="3">
                  <c:v>10394</c:v>
                </c:pt>
                <c:pt idx="4">
                  <c:v>32464</c:v>
                </c:pt>
              </c:numCache>
            </c:numRef>
          </c:val>
          <c:extLst>
            <c:ext xmlns:c16="http://schemas.microsoft.com/office/drawing/2014/chart" uri="{C3380CC4-5D6E-409C-BE32-E72D297353CC}">
              <c16:uniqueId val="{00000001-FD97-465D-94DF-41120C8EB49D}"/>
            </c:ext>
          </c:extLst>
        </c:ser>
        <c:ser>
          <c:idx val="3"/>
          <c:order val="3"/>
          <c:tx>
            <c:strRef>
              <c:f>'US Acres by Year (2)'!$B$5</c:f>
              <c:strCache>
                <c:ptCount val="1"/>
                <c:pt idx="0">
                  <c:v>Vote Hemp Acres</c:v>
                </c:pt>
              </c:strCache>
            </c:strRef>
          </c:tx>
          <c:spPr>
            <a:solidFill>
              <a:schemeClr val="accent2">
                <a:lumMod val="60000"/>
              </a:schemeClr>
            </a:solidFill>
            <a:ln>
              <a:noFill/>
            </a:ln>
            <a:effectLst/>
          </c:spPr>
          <c:invertIfNegative val="0"/>
          <c:val>
            <c:numRef>
              <c:f>'US Acres by Year (2)'!$C$5:$G$5</c:f>
              <c:numCache>
                <c:formatCode>General</c:formatCode>
                <c:ptCount val="5"/>
                <c:pt idx="2">
                  <c:v>9770</c:v>
                </c:pt>
                <c:pt idx="3">
                  <c:v>25713</c:v>
                </c:pt>
                <c:pt idx="4">
                  <c:v>78176</c:v>
                </c:pt>
              </c:numCache>
            </c:numRef>
          </c:val>
          <c:extLst>
            <c:ext xmlns:c16="http://schemas.microsoft.com/office/drawing/2014/chart" uri="{C3380CC4-5D6E-409C-BE32-E72D297353CC}">
              <c16:uniqueId val="{00000002-FD97-465D-94DF-41120C8EB49D}"/>
            </c:ext>
          </c:extLst>
        </c:ser>
        <c:dLbls>
          <c:showLegendKey val="0"/>
          <c:showVal val="0"/>
          <c:showCatName val="0"/>
          <c:showSerName val="0"/>
          <c:showPercent val="0"/>
          <c:showBubbleSize val="0"/>
        </c:dLbls>
        <c:gapWidth val="219"/>
        <c:axId val="736456688"/>
        <c:axId val="736458864"/>
      </c:barChart>
      <c:lineChart>
        <c:grouping val="standard"/>
        <c:varyColors val="0"/>
        <c:ser>
          <c:idx val="1"/>
          <c:order val="1"/>
          <c:tx>
            <c:strRef>
              <c:f>'US Acres by Year (2)'!$B$3</c:f>
              <c:strCache>
                <c:ptCount val="1"/>
                <c:pt idx="0">
                  <c:v>GH Sq Ft reported by States</c:v>
                </c:pt>
              </c:strCache>
            </c:strRef>
          </c:tx>
          <c:spPr>
            <a:ln w="63500" cap="rnd">
              <a:solidFill>
                <a:schemeClr val="accent4"/>
              </a:solidFill>
              <a:round/>
            </a:ln>
            <a:effectLst/>
          </c:spPr>
          <c:marker>
            <c:symbol val="none"/>
          </c:marker>
          <c:cat>
            <c:numRef>
              <c:f>'US Acres by Year (2)'!$C$1:$G$1</c:f>
              <c:numCache>
                <c:formatCode>General</c:formatCode>
                <c:ptCount val="5"/>
                <c:pt idx="0">
                  <c:v>2014</c:v>
                </c:pt>
                <c:pt idx="1">
                  <c:v>2015</c:v>
                </c:pt>
                <c:pt idx="2">
                  <c:v>2016</c:v>
                </c:pt>
                <c:pt idx="3">
                  <c:v>2017</c:v>
                </c:pt>
                <c:pt idx="4">
                  <c:v>2018</c:v>
                </c:pt>
              </c:numCache>
            </c:numRef>
          </c:cat>
          <c:val>
            <c:numRef>
              <c:f>'US Acres by Year (2)'!$C$3:$G$3</c:f>
              <c:numCache>
                <c:formatCode>General</c:formatCode>
                <c:ptCount val="5"/>
                <c:pt idx="0">
                  <c:v>2530</c:v>
                </c:pt>
                <c:pt idx="1">
                  <c:v>5709.8</c:v>
                </c:pt>
                <c:pt idx="2">
                  <c:v>14763.13</c:v>
                </c:pt>
                <c:pt idx="3">
                  <c:v>25941.97</c:v>
                </c:pt>
                <c:pt idx="4">
                  <c:v>68752.320000000007</c:v>
                </c:pt>
              </c:numCache>
            </c:numRef>
          </c:val>
          <c:smooth val="0"/>
          <c:extLst>
            <c:ext xmlns:c16="http://schemas.microsoft.com/office/drawing/2014/chart" uri="{C3380CC4-5D6E-409C-BE32-E72D297353CC}">
              <c16:uniqueId val="{00000003-FD97-465D-94DF-41120C8EB49D}"/>
            </c:ext>
          </c:extLst>
        </c:ser>
        <c:dLbls>
          <c:showLegendKey val="0"/>
          <c:showVal val="0"/>
          <c:showCatName val="0"/>
          <c:showSerName val="0"/>
          <c:showPercent val="0"/>
          <c:showBubbleSize val="0"/>
        </c:dLbls>
        <c:marker val="1"/>
        <c:smooth val="0"/>
        <c:axId val="736460496"/>
        <c:axId val="736453424"/>
      </c:lineChart>
      <c:catAx>
        <c:axId val="7364566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36458864"/>
        <c:crosses val="autoZero"/>
        <c:auto val="1"/>
        <c:lblAlgn val="ctr"/>
        <c:lblOffset val="100"/>
        <c:noMultiLvlLbl val="0"/>
      </c:catAx>
      <c:valAx>
        <c:axId val="736458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Acres</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36456688"/>
        <c:crosses val="autoZero"/>
        <c:crossBetween val="between"/>
      </c:valAx>
      <c:valAx>
        <c:axId val="736453424"/>
        <c:scaling>
          <c:orientation val="minMax"/>
        </c:scaling>
        <c:delete val="0"/>
        <c:axPos val="r"/>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Greenhouse 1000 SQ Ft.</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36460496"/>
        <c:crosses val="max"/>
        <c:crossBetween val="between"/>
      </c:valAx>
      <c:catAx>
        <c:axId val="736460496"/>
        <c:scaling>
          <c:orientation val="minMax"/>
        </c:scaling>
        <c:delete val="1"/>
        <c:axPos val="b"/>
        <c:numFmt formatCode="General" sourceLinked="1"/>
        <c:majorTickMark val="out"/>
        <c:minorTickMark val="none"/>
        <c:tickLblPos val="nextTo"/>
        <c:crossAx val="736453424"/>
        <c:crosses val="autoZero"/>
        <c:auto val="1"/>
        <c:lblAlgn val="ctr"/>
        <c:lblOffset val="100"/>
        <c:noMultiLvlLbl val="0"/>
      </c:catAx>
      <c:spPr>
        <a:noFill/>
        <a:ln>
          <a:noFill/>
        </a:ln>
        <a:effectLst/>
      </c:spPr>
    </c:plotArea>
    <c:legend>
      <c:legendPos val="t"/>
      <c:layout>
        <c:manualLayout>
          <c:xMode val="edge"/>
          <c:yMode val="edge"/>
          <c:x val="0.20132647323544708"/>
          <c:y val="9.3255595860248786E-2"/>
          <c:w val="0.42674018050936419"/>
          <c:h val="0.47710307628076959"/>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Acres</c:v>
          </c:tx>
          <c:spPr>
            <a:solidFill>
              <a:schemeClr val="accent1"/>
            </a:solidFill>
            <a:ln>
              <a:noFill/>
            </a:ln>
            <a:effectLst/>
            <a:sp3d/>
          </c:spPr>
          <c:invertIfNegative val="0"/>
          <c:cat>
            <c:strRef>
              <c:f>Canada!$A$5:$B$25</c:f>
              <c:strCach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strCache>
            </c:strRef>
          </c:cat>
          <c:val>
            <c:numRef>
              <c:f>Canada!$C$5:$C$25</c:f>
              <c:numCache>
                <c:formatCode>#,##0</c:formatCode>
                <c:ptCount val="21"/>
                <c:pt idx="0">
                  <c:v>5930.5199999999995</c:v>
                </c:pt>
                <c:pt idx="1">
                  <c:v>35101.265249999997</c:v>
                </c:pt>
                <c:pt idx="2">
                  <c:v>13553.70925</c:v>
                </c:pt>
                <c:pt idx="3">
                  <c:v>3251.9018000000001</c:v>
                </c:pt>
                <c:pt idx="4">
                  <c:v>3780.7064999999998</c:v>
                </c:pt>
                <c:pt idx="5">
                  <c:v>6753.3796499999999</c:v>
                </c:pt>
                <c:pt idx="6">
                  <c:v>8725.2775500000007</c:v>
                </c:pt>
                <c:pt idx="7">
                  <c:v>24030.96125</c:v>
                </c:pt>
                <c:pt idx="8">
                  <c:v>48081.690900000001</c:v>
                </c:pt>
                <c:pt idx="9">
                  <c:v>15152.4786</c:v>
                </c:pt>
                <c:pt idx="10">
                  <c:v>8053.1519499999995</c:v>
                </c:pt>
                <c:pt idx="11">
                  <c:v>13842.822099999999</c:v>
                </c:pt>
                <c:pt idx="12">
                  <c:v>26825.718799999999</c:v>
                </c:pt>
                <c:pt idx="13">
                  <c:v>38844.906000000003</c:v>
                </c:pt>
                <c:pt idx="14">
                  <c:v>52499.9283</c:v>
                </c:pt>
                <c:pt idx="15">
                  <c:v>64944.136099999996</c:v>
                </c:pt>
                <c:pt idx="16">
                  <c:v>108508.7476</c:v>
                </c:pt>
                <c:pt idx="17">
                  <c:v>84665.586150000003</c:v>
                </c:pt>
                <c:pt idx="18">
                  <c:v>82243.957150000002</c:v>
                </c:pt>
                <c:pt idx="19">
                  <c:v>138015.55564999999</c:v>
                </c:pt>
                <c:pt idx="20">
                  <c:v>104000</c:v>
                </c:pt>
              </c:numCache>
            </c:numRef>
          </c:val>
          <c:extLst>
            <c:ext xmlns:c16="http://schemas.microsoft.com/office/drawing/2014/chart" uri="{C3380CC4-5D6E-409C-BE32-E72D297353CC}">
              <c16:uniqueId val="{00000000-AB8E-4CA8-BEC5-D5CC78D715E7}"/>
            </c:ext>
          </c:extLst>
        </c:ser>
        <c:dLbls>
          <c:showLegendKey val="0"/>
          <c:showVal val="0"/>
          <c:showCatName val="0"/>
          <c:showSerName val="0"/>
          <c:showPercent val="0"/>
          <c:showBubbleSize val="0"/>
        </c:dLbls>
        <c:gapWidth val="150"/>
        <c:shape val="box"/>
        <c:axId val="736455056"/>
        <c:axId val="736459952"/>
        <c:axId val="0"/>
      </c:bar3DChart>
      <c:catAx>
        <c:axId val="73645505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Year</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36459952"/>
        <c:crosses val="autoZero"/>
        <c:auto val="1"/>
        <c:lblAlgn val="ctr"/>
        <c:lblOffset val="100"/>
        <c:noMultiLvlLbl val="0"/>
      </c:catAx>
      <c:valAx>
        <c:axId val="73645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Acres</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3645505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U.S. Imports</a:t>
            </a:r>
            <a:r>
              <a:rPr lang="en-US" baseline="0" dirty="0"/>
              <a:t> of </a:t>
            </a:r>
            <a:r>
              <a:rPr lang="en-US" dirty="0"/>
              <a:t>Hemp Oil, 1999-2019*</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44419184491608"/>
          <c:y val="0.16187529230700815"/>
          <c:w val="0.87753018372703417"/>
          <c:h val="0.58139654418197728"/>
        </c:manualLayout>
      </c:layout>
      <c:bar3DChart>
        <c:barDir val="col"/>
        <c:grouping val="stacked"/>
        <c:varyColors val="0"/>
        <c:ser>
          <c:idx val="0"/>
          <c:order val="0"/>
          <c:tx>
            <c:strRef>
              <c:f>Graph!$W$3</c:f>
              <c:strCache>
                <c:ptCount val="1"/>
                <c:pt idx="0">
                  <c:v>Canada</c:v>
                </c:pt>
              </c:strCache>
            </c:strRef>
          </c:tx>
          <c:spPr>
            <a:solidFill>
              <a:schemeClr val="tx1"/>
            </a:solidFill>
            <a:ln>
              <a:noFill/>
            </a:ln>
            <a:effectLst/>
            <a:sp3d/>
          </c:spPr>
          <c:invertIfNegative val="0"/>
          <c:cat>
            <c:strRef>
              <c:f>Graph!$V$4:$V$24</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Graph!$W$4:$W$24</c:f>
              <c:numCache>
                <c:formatCode>General</c:formatCode>
                <c:ptCount val="21"/>
                <c:pt idx="0">
                  <c:v>0.26455494239999999</c:v>
                </c:pt>
                <c:pt idx="1">
                  <c:v>29.517717698280002</c:v>
                </c:pt>
                <c:pt idx="2">
                  <c:v>11.553334797060002</c:v>
                </c:pt>
                <c:pt idx="3">
                  <c:v>14.37856111944</c:v>
                </c:pt>
                <c:pt idx="4">
                  <c:v>16.934823250380003</c:v>
                </c:pt>
                <c:pt idx="5">
                  <c:v>27.180815707080001</c:v>
                </c:pt>
                <c:pt idx="6">
                  <c:v>47.620991944260005</c:v>
                </c:pt>
                <c:pt idx="7">
                  <c:v>42.272572858740006</c:v>
                </c:pt>
                <c:pt idx="8">
                  <c:v>75.103841210580001</c:v>
                </c:pt>
                <c:pt idx="9">
                  <c:v>76.967851242240002</c:v>
                </c:pt>
                <c:pt idx="10">
                  <c:v>83.741560079940001</c:v>
                </c:pt>
                <c:pt idx="11">
                  <c:v>109.29426057900001</c:v>
                </c:pt>
                <c:pt idx="12">
                  <c:v>130.63833286938001</c:v>
                </c:pt>
                <c:pt idx="13">
                  <c:v>176.70616683930001</c:v>
                </c:pt>
                <c:pt idx="14">
                  <c:v>318.74571541386001</c:v>
                </c:pt>
                <c:pt idx="15">
                  <c:v>338.18940136800001</c:v>
                </c:pt>
                <c:pt idx="16">
                  <c:v>368.59558274784001</c:v>
                </c:pt>
                <c:pt idx="17">
                  <c:v>457.18952139630005</c:v>
                </c:pt>
                <c:pt idx="18">
                  <c:v>742.31030363112006</c:v>
                </c:pt>
                <c:pt idx="19">
                  <c:v>1195.0817574893401</c:v>
                </c:pt>
                <c:pt idx="20">
                  <c:v>995.17632682608007</c:v>
                </c:pt>
              </c:numCache>
            </c:numRef>
          </c:val>
          <c:extLst>
            <c:ext xmlns:c16="http://schemas.microsoft.com/office/drawing/2014/chart" uri="{C3380CC4-5D6E-409C-BE32-E72D297353CC}">
              <c16:uniqueId val="{00000000-3B75-4AB3-9370-5F8D00219ADB}"/>
            </c:ext>
          </c:extLst>
        </c:ser>
        <c:ser>
          <c:idx val="1"/>
          <c:order val="1"/>
          <c:tx>
            <c:strRef>
              <c:f>Graph!$X$3</c:f>
              <c:strCache>
                <c:ptCount val="1"/>
                <c:pt idx="0">
                  <c:v>Europe</c:v>
                </c:pt>
              </c:strCache>
            </c:strRef>
          </c:tx>
          <c:spPr>
            <a:solidFill>
              <a:srgbClr val="FFCC00"/>
            </a:solidFill>
            <a:ln>
              <a:noFill/>
            </a:ln>
            <a:effectLst/>
            <a:sp3d/>
          </c:spPr>
          <c:invertIfNegative val="0"/>
          <c:cat>
            <c:strRef>
              <c:f>Graph!$V$4:$V$24</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Graph!$X$4:$X$24</c:f>
              <c:numCache>
                <c:formatCode>General</c:formatCode>
                <c:ptCount val="21"/>
                <c:pt idx="0">
                  <c:v>143.16280476750001</c:v>
                </c:pt>
                <c:pt idx="1">
                  <c:v>303.16894086780002</c:v>
                </c:pt>
                <c:pt idx="2">
                  <c:v>144.27614015009999</c:v>
                </c:pt>
                <c:pt idx="3">
                  <c:v>27.264591438840004</c:v>
                </c:pt>
                <c:pt idx="4">
                  <c:v>197.78678649954003</c:v>
                </c:pt>
                <c:pt idx="5">
                  <c:v>76.647078374580005</c:v>
                </c:pt>
                <c:pt idx="6">
                  <c:v>119.96905250484001</c:v>
                </c:pt>
                <c:pt idx="7">
                  <c:v>94.650042204900004</c:v>
                </c:pt>
                <c:pt idx="8">
                  <c:v>34.456076623080001</c:v>
                </c:pt>
                <c:pt idx="9">
                  <c:v>31.369602295080004</c:v>
                </c:pt>
                <c:pt idx="10">
                  <c:v>23.023996174619999</c:v>
                </c:pt>
                <c:pt idx="11">
                  <c:v>61.342574956740009</c:v>
                </c:pt>
                <c:pt idx="12">
                  <c:v>6.1101168571800004</c:v>
                </c:pt>
                <c:pt idx="13">
                  <c:v>1.3679695146600002</c:v>
                </c:pt>
                <c:pt idx="14">
                  <c:v>4.9515866719200003</c:v>
                </c:pt>
                <c:pt idx="15">
                  <c:v>22.532364906660003</c:v>
                </c:pt>
                <c:pt idx="16">
                  <c:v>5.8146971715000006</c:v>
                </c:pt>
                <c:pt idx="17">
                  <c:v>246.46820283792002</c:v>
                </c:pt>
                <c:pt idx="18">
                  <c:v>34.319389902840001</c:v>
                </c:pt>
                <c:pt idx="19">
                  <c:v>20.468836355939999</c:v>
                </c:pt>
                <c:pt idx="20">
                  <c:v>47.494226034360004</c:v>
                </c:pt>
              </c:numCache>
            </c:numRef>
          </c:val>
          <c:extLst>
            <c:ext xmlns:c16="http://schemas.microsoft.com/office/drawing/2014/chart" uri="{C3380CC4-5D6E-409C-BE32-E72D297353CC}">
              <c16:uniqueId val="{00000001-3B75-4AB3-9370-5F8D00219ADB}"/>
            </c:ext>
          </c:extLst>
        </c:ser>
        <c:ser>
          <c:idx val="2"/>
          <c:order val="2"/>
          <c:tx>
            <c:strRef>
              <c:f>Graph!$Y$3</c:f>
              <c:strCache>
                <c:ptCount val="1"/>
                <c:pt idx="0">
                  <c:v>Switzerland</c:v>
                </c:pt>
              </c:strCache>
            </c:strRef>
          </c:tx>
          <c:spPr>
            <a:solidFill>
              <a:schemeClr val="accent3"/>
            </a:solidFill>
            <a:ln>
              <a:noFill/>
            </a:ln>
            <a:effectLst/>
            <a:sp3d/>
          </c:spPr>
          <c:invertIfNegative val="0"/>
          <c:cat>
            <c:strRef>
              <c:f>Graph!$V$4:$V$24</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Graph!$Y$4:$Y$24</c:f>
              <c:numCache>
                <c:formatCode>General</c:formatCode>
                <c:ptCount val="21"/>
                <c:pt idx="0">
                  <c:v>38.251337734260005</c:v>
                </c:pt>
                <c:pt idx="1">
                  <c:v>150.92198076564</c:v>
                </c:pt>
                <c:pt idx="2">
                  <c:v>136.66908324384002</c:v>
                </c:pt>
                <c:pt idx="3">
                  <c:v>181.25981878536001</c:v>
                </c:pt>
                <c:pt idx="4">
                  <c:v>466.20423105858004</c:v>
                </c:pt>
                <c:pt idx="5">
                  <c:v>213.30844543260002</c:v>
                </c:pt>
                <c:pt idx="6">
                  <c:v>69.820458548400012</c:v>
                </c:pt>
                <c:pt idx="7">
                  <c:v>32.716627876800004</c:v>
                </c:pt>
                <c:pt idx="8">
                  <c:v>65.3450707728</c:v>
                </c:pt>
                <c:pt idx="9">
                  <c:v>18.3204297612</c:v>
                </c:pt>
                <c:pt idx="10">
                  <c:v>16.3362676932</c:v>
                </c:pt>
                <c:pt idx="11">
                  <c:v>27.084914540460002</c:v>
                </c:pt>
                <c:pt idx="12">
                  <c:v>16.3362676932</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2-3B75-4AB3-9370-5F8D00219ADB}"/>
            </c:ext>
          </c:extLst>
        </c:ser>
        <c:ser>
          <c:idx val="3"/>
          <c:order val="3"/>
          <c:tx>
            <c:strRef>
              <c:f>Graph!$Z$3</c:f>
              <c:strCache>
                <c:ptCount val="1"/>
                <c:pt idx="0">
                  <c:v>Other</c:v>
                </c:pt>
              </c:strCache>
            </c:strRef>
          </c:tx>
          <c:spPr>
            <a:solidFill>
              <a:schemeClr val="accent1">
                <a:lumMod val="75000"/>
              </a:schemeClr>
            </a:solidFill>
            <a:ln>
              <a:noFill/>
            </a:ln>
            <a:effectLst/>
            <a:sp3d/>
          </c:spPr>
          <c:invertIfNegative val="0"/>
          <c:cat>
            <c:strRef>
              <c:f>Graph!$V$4:$V$24</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Graph!$Z$4:$Z$24</c:f>
              <c:numCache>
                <c:formatCode>General</c:formatCode>
                <c:ptCount val="21"/>
                <c:pt idx="0">
                  <c:v>148.98080887577999</c:v>
                </c:pt>
                <c:pt idx="1">
                  <c:v>163.3571653707001</c:v>
                </c:pt>
                <c:pt idx="2">
                  <c:v>168.40244858471999</c:v>
                </c:pt>
                <c:pt idx="3">
                  <c:v>29.012858683199994</c:v>
                </c:pt>
                <c:pt idx="4">
                  <c:v>137.4693619446</c:v>
                </c:pt>
                <c:pt idx="5">
                  <c:v>44.759389317299963</c:v>
                </c:pt>
                <c:pt idx="6">
                  <c:v>78.492349097819982</c:v>
                </c:pt>
                <c:pt idx="7">
                  <c:v>140.44340042208003</c:v>
                </c:pt>
                <c:pt idx="8">
                  <c:v>33.708708910800027</c:v>
                </c:pt>
                <c:pt idx="9">
                  <c:v>43.38149899230001</c:v>
                </c:pt>
                <c:pt idx="10">
                  <c:v>17.688804836220001</c:v>
                </c:pt>
                <c:pt idx="11">
                  <c:v>38.911622777999995</c:v>
                </c:pt>
                <c:pt idx="12">
                  <c:v>20.514031158600005</c:v>
                </c:pt>
                <c:pt idx="13">
                  <c:v>51.070127005799996</c:v>
                </c:pt>
                <c:pt idx="14">
                  <c:v>172.77862825692003</c:v>
                </c:pt>
                <c:pt idx="15">
                  <c:v>912.54810212874008</c:v>
                </c:pt>
                <c:pt idx="16">
                  <c:v>218.63040902388005</c:v>
                </c:pt>
                <c:pt idx="17">
                  <c:v>141.49721094263995</c:v>
                </c:pt>
                <c:pt idx="18">
                  <c:v>59.423449312079967</c:v>
                </c:pt>
                <c:pt idx="19">
                  <c:v>124.0431986177999</c:v>
                </c:pt>
                <c:pt idx="20">
                  <c:v>250.88737268825997</c:v>
                </c:pt>
              </c:numCache>
            </c:numRef>
          </c:val>
          <c:extLst>
            <c:ext xmlns:c16="http://schemas.microsoft.com/office/drawing/2014/chart" uri="{C3380CC4-5D6E-409C-BE32-E72D297353CC}">
              <c16:uniqueId val="{00000003-3B75-4AB3-9370-5F8D00219ADB}"/>
            </c:ext>
          </c:extLst>
        </c:ser>
        <c:dLbls>
          <c:showLegendKey val="0"/>
          <c:showVal val="0"/>
          <c:showCatName val="0"/>
          <c:showSerName val="0"/>
          <c:showPercent val="0"/>
          <c:showBubbleSize val="0"/>
        </c:dLbls>
        <c:gapWidth val="150"/>
        <c:shape val="box"/>
        <c:axId val="736456144"/>
        <c:axId val="736457232"/>
        <c:axId val="0"/>
      </c:bar3DChart>
      <c:catAx>
        <c:axId val="7364561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36457232"/>
        <c:crosses val="autoZero"/>
        <c:auto val="1"/>
        <c:lblAlgn val="ctr"/>
        <c:lblOffset val="100"/>
        <c:noMultiLvlLbl val="0"/>
      </c:catAx>
      <c:valAx>
        <c:axId val="736457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dirty="0" smtClean="0"/>
                  <a:t>Tons</a:t>
                </a:r>
                <a:endParaRPr lang="en-US" dirty="0"/>
              </a:p>
            </c:rich>
          </c:tx>
          <c:layout>
            <c:manualLayout>
              <c:xMode val="edge"/>
              <c:yMode val="edge"/>
              <c:x val="2.3328565784062899E-4"/>
              <c:y val="0.4056344579429679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36456144"/>
        <c:crosses val="autoZero"/>
        <c:crossBetween val="between"/>
      </c:valAx>
      <c:spPr>
        <a:noFill/>
        <a:ln>
          <a:noFill/>
        </a:ln>
        <a:effectLst/>
      </c:spPr>
    </c:plotArea>
    <c:legend>
      <c:legendPos val="t"/>
      <c:layout>
        <c:manualLayout>
          <c:xMode val="edge"/>
          <c:yMode val="edge"/>
          <c:x val="0.1729186157736641"/>
          <c:y val="0.1068997030179024"/>
          <c:w val="0.75853311000971879"/>
          <c:h val="7.812554680664918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Kentucky</c:v>
          </c:tx>
          <c:spPr>
            <a:ln w="63500" cap="rnd">
              <a:solidFill>
                <a:schemeClr val="accent1"/>
              </a:solidFill>
              <a:round/>
            </a:ln>
            <a:effectLst/>
          </c:spPr>
          <c:marker>
            <c:symbol val="circle"/>
            <c:size val="5"/>
            <c:spPr>
              <a:solidFill>
                <a:schemeClr val="accent1"/>
              </a:solidFill>
              <a:ln w="9525">
                <a:solidFill>
                  <a:schemeClr val="accent1"/>
                </a:solidFill>
              </a:ln>
              <a:effectLst/>
            </c:spPr>
          </c:marker>
          <c:cat>
            <c:strRef>
              <c:f>Kentucky!$B$2:$B$14</c:f>
              <c:strCache>
                <c:ptCount val="13"/>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strCache>
            </c:strRef>
          </c:cat>
          <c:val>
            <c:numRef>
              <c:f>Kentucky!$D$2:$D$14</c:f>
              <c:numCache>
                <c:formatCode>"$"#,##0.00</c:formatCode>
                <c:ptCount val="13"/>
                <c:pt idx="0">
                  <c:v>3.5</c:v>
                </c:pt>
                <c:pt idx="1">
                  <c:v>3.5</c:v>
                </c:pt>
                <c:pt idx="2">
                  <c:v>3.75</c:v>
                </c:pt>
                <c:pt idx="3">
                  <c:v>4.16</c:v>
                </c:pt>
                <c:pt idx="4">
                  <c:v>4.05</c:v>
                </c:pt>
                <c:pt idx="5">
                  <c:v>4.3</c:v>
                </c:pt>
                <c:pt idx="6">
                  <c:v>4.3499999999999996</c:v>
                </c:pt>
                <c:pt idx="7">
                  <c:v>3.62</c:v>
                </c:pt>
                <c:pt idx="8">
                  <c:v>2.8</c:v>
                </c:pt>
                <c:pt idx="9">
                  <c:v>2.19</c:v>
                </c:pt>
                <c:pt idx="10">
                  <c:v>1.03</c:v>
                </c:pt>
                <c:pt idx="11">
                  <c:v>0.95</c:v>
                </c:pt>
                <c:pt idx="12">
                  <c:v>0.74</c:v>
                </c:pt>
              </c:numCache>
            </c:numRef>
          </c:val>
          <c:smooth val="0"/>
          <c:extLst>
            <c:ext xmlns:c16="http://schemas.microsoft.com/office/drawing/2014/chart" uri="{C3380CC4-5D6E-409C-BE32-E72D297353CC}">
              <c16:uniqueId val="{00000000-2F4B-468E-AF3B-CD88584BB10E}"/>
            </c:ext>
          </c:extLst>
        </c:ser>
        <c:ser>
          <c:idx val="1"/>
          <c:order val="1"/>
          <c:tx>
            <c:strRef>
              <c:f>Oregon!$C$2</c:f>
              <c:strCache>
                <c:ptCount val="1"/>
                <c:pt idx="0">
                  <c:v>Oregon</c:v>
                </c:pt>
              </c:strCache>
            </c:strRef>
          </c:tx>
          <c:spPr>
            <a:ln w="63500" cap="rnd">
              <a:solidFill>
                <a:schemeClr val="accent2"/>
              </a:solidFill>
              <a:round/>
            </a:ln>
            <a:effectLst/>
          </c:spPr>
          <c:marker>
            <c:symbol val="circle"/>
            <c:size val="5"/>
            <c:spPr>
              <a:solidFill>
                <a:schemeClr val="accent2"/>
              </a:solidFill>
              <a:ln w="9525">
                <a:solidFill>
                  <a:schemeClr val="accent2"/>
                </a:solidFill>
              </a:ln>
              <a:effectLst/>
            </c:spPr>
          </c:marker>
          <c:cat>
            <c:strRef>
              <c:f>Kentucky!$B$2:$B$14</c:f>
              <c:strCache>
                <c:ptCount val="13"/>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strCache>
            </c:strRef>
          </c:cat>
          <c:val>
            <c:numRef>
              <c:f>Oregon!$D$2:$D$14</c:f>
              <c:numCache>
                <c:formatCode>General</c:formatCode>
                <c:ptCount val="13"/>
                <c:pt idx="0">
                  <c:v>4</c:v>
                </c:pt>
                <c:pt idx="1">
                  <c:v>3.9</c:v>
                </c:pt>
                <c:pt idx="2">
                  <c:v>3.93</c:v>
                </c:pt>
                <c:pt idx="3">
                  <c:v>4.08</c:v>
                </c:pt>
                <c:pt idx="4">
                  <c:v>3.9</c:v>
                </c:pt>
                <c:pt idx="5">
                  <c:v>4.13</c:v>
                </c:pt>
                <c:pt idx="6">
                  <c:v>4.28</c:v>
                </c:pt>
                <c:pt idx="7">
                  <c:v>3.34</c:v>
                </c:pt>
                <c:pt idx="8">
                  <c:v>2.58</c:v>
                </c:pt>
                <c:pt idx="9">
                  <c:v>2.06</c:v>
                </c:pt>
                <c:pt idx="10">
                  <c:v>1.1299999999999999</c:v>
                </c:pt>
                <c:pt idx="11">
                  <c:v>0.85</c:v>
                </c:pt>
                <c:pt idx="12">
                  <c:v>0.7</c:v>
                </c:pt>
              </c:numCache>
            </c:numRef>
          </c:val>
          <c:smooth val="0"/>
          <c:extLst>
            <c:ext xmlns:c16="http://schemas.microsoft.com/office/drawing/2014/chart" uri="{C3380CC4-5D6E-409C-BE32-E72D297353CC}">
              <c16:uniqueId val="{00000001-2F4B-468E-AF3B-CD88584BB10E}"/>
            </c:ext>
          </c:extLst>
        </c:ser>
        <c:ser>
          <c:idx val="2"/>
          <c:order val="2"/>
          <c:tx>
            <c:v>Colorado</c:v>
          </c:tx>
          <c:spPr>
            <a:ln w="63500" cap="rnd">
              <a:solidFill>
                <a:schemeClr val="accent3"/>
              </a:solidFill>
              <a:round/>
            </a:ln>
            <a:effectLst/>
          </c:spPr>
          <c:marker>
            <c:symbol val="circle"/>
            <c:size val="5"/>
            <c:spPr>
              <a:solidFill>
                <a:schemeClr val="accent3"/>
              </a:solidFill>
              <a:ln w="9525">
                <a:solidFill>
                  <a:schemeClr val="accent3"/>
                </a:solidFill>
              </a:ln>
              <a:effectLst/>
            </c:spPr>
          </c:marker>
          <c:cat>
            <c:strRef>
              <c:f>Kentucky!$B$2:$B$14</c:f>
              <c:strCache>
                <c:ptCount val="13"/>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strCache>
            </c:strRef>
          </c:cat>
          <c:val>
            <c:numRef>
              <c:f>Colorado!$D$2:$D$14</c:f>
              <c:numCache>
                <c:formatCode>General</c:formatCode>
                <c:ptCount val="13"/>
                <c:pt idx="0">
                  <c:v>2.75</c:v>
                </c:pt>
                <c:pt idx="1">
                  <c:v>2.88</c:v>
                </c:pt>
                <c:pt idx="2">
                  <c:v>3.08</c:v>
                </c:pt>
                <c:pt idx="3">
                  <c:v>3.9</c:v>
                </c:pt>
                <c:pt idx="4">
                  <c:v>3.85</c:v>
                </c:pt>
                <c:pt idx="5">
                  <c:v>4.16</c:v>
                </c:pt>
                <c:pt idx="6">
                  <c:v>4.25</c:v>
                </c:pt>
                <c:pt idx="7">
                  <c:v>3.48</c:v>
                </c:pt>
                <c:pt idx="8">
                  <c:v>2.65</c:v>
                </c:pt>
                <c:pt idx="9">
                  <c:v>2.14</c:v>
                </c:pt>
                <c:pt idx="10">
                  <c:v>1.1399999999999999</c:v>
                </c:pt>
                <c:pt idx="11">
                  <c:v>0.98</c:v>
                </c:pt>
                <c:pt idx="12">
                  <c:v>0.72</c:v>
                </c:pt>
              </c:numCache>
            </c:numRef>
          </c:val>
          <c:smooth val="0"/>
          <c:extLst>
            <c:ext xmlns:c16="http://schemas.microsoft.com/office/drawing/2014/chart" uri="{C3380CC4-5D6E-409C-BE32-E72D297353CC}">
              <c16:uniqueId val="{00000002-2F4B-468E-AF3B-CD88584BB10E}"/>
            </c:ext>
          </c:extLst>
        </c:ser>
        <c:dLbls>
          <c:showLegendKey val="0"/>
          <c:showVal val="0"/>
          <c:showCatName val="0"/>
          <c:showSerName val="0"/>
          <c:showPercent val="0"/>
          <c:showBubbleSize val="0"/>
        </c:dLbls>
        <c:marker val="1"/>
        <c:smooth val="0"/>
        <c:axId val="251591040"/>
        <c:axId val="251586464"/>
      </c:lineChart>
      <c:catAx>
        <c:axId val="25159104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Month</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1586464"/>
        <c:crosses val="autoZero"/>
        <c:auto val="1"/>
        <c:lblAlgn val="ctr"/>
        <c:lblOffset val="100"/>
        <c:noMultiLvlLbl val="0"/>
      </c:catAx>
      <c:valAx>
        <c:axId val="251586464"/>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Price ($/%CBD)</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1591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1036A6-E3AB-478A-AA03-C392C8CE493C}" type="datetimeFigureOut">
              <a:rPr lang="en-US" smtClean="0"/>
              <a:t>2/19/2020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29D9A2-F2FC-452C-A5BB-2EF3427A894A}" type="slidenum">
              <a:rPr lang="en-US" smtClean="0"/>
              <a:t>‹#›</a:t>
            </a:fld>
            <a:endParaRPr lang="en-US"/>
          </a:p>
        </p:txBody>
      </p:sp>
    </p:spTree>
    <p:extLst>
      <p:ext uri="{BB962C8B-B14F-4D97-AF65-F5344CB8AC3E}">
        <p14:creationId xmlns:p14="http://schemas.microsoft.com/office/powerpoint/2010/main" val="216257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DC65D2-64DB-4E19-B4DE-1675F1C2FF83}" type="datetimeFigureOut">
              <a:rPr lang="en-US" smtClean="0"/>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5B5B9-F48C-4214-B51A-FE77374D5AD0}" type="slidenum">
              <a:rPr lang="en-US" smtClean="0"/>
              <a:t>‹#›</a:t>
            </a:fld>
            <a:endParaRPr lang="en-US"/>
          </a:p>
        </p:txBody>
      </p:sp>
    </p:spTree>
    <p:extLst>
      <p:ext uri="{BB962C8B-B14F-4D97-AF65-F5344CB8AC3E}">
        <p14:creationId xmlns:p14="http://schemas.microsoft.com/office/powerpoint/2010/main" val="3466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jfif"/><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agecon.ca.uky.edu/econ-policy-updates" TargetMode="Externa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597456" y="3085765"/>
            <a:ext cx="10986811"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ctrTitle"/>
          </p:nvPr>
        </p:nvSpPr>
        <p:spPr>
          <a:xfrm>
            <a:off x="760713" y="3098307"/>
            <a:ext cx="10645840" cy="3275860"/>
          </a:xfrm>
        </p:spPr>
        <p:txBody>
          <a:bodyPr anchor="ctr">
            <a:noAutofit/>
          </a:bodyPr>
          <a:lstStyle>
            <a:lvl1pPr>
              <a:defRPr/>
            </a:lvl1pPr>
          </a:lstStyle>
          <a:p>
            <a:endParaRPr lang="en-US" altLang="en-US" sz="5400" cap="none" dirty="0">
              <a:solidFill>
                <a:schemeClr val="bg1"/>
              </a:solidFill>
              <a:latin typeface="Arial" panose="020B0604020202020204" pitchFamily="34" charset="0"/>
              <a:cs typeface="Arial" panose="020B0604020202020204" pitchFamily="34" charset="0"/>
            </a:endParaRPr>
          </a:p>
        </p:txBody>
      </p:sp>
      <p:sp>
        <p:nvSpPr>
          <p:cNvPr id="12" name="Text Placeholder 11"/>
          <p:cNvSpPr>
            <a:spLocks noGrp="1"/>
          </p:cNvSpPr>
          <p:nvPr>
            <p:ph type="body" sz="quarter" idx="10" hasCustomPrompt="1"/>
          </p:nvPr>
        </p:nvSpPr>
        <p:spPr>
          <a:xfrm>
            <a:off x="6688159" y="962920"/>
            <a:ext cx="4366684" cy="1517650"/>
          </a:xfrm>
        </p:spPr>
        <p:txBody>
          <a:bodyPr>
            <a:normAutofit/>
          </a:bodyPr>
          <a:lstStyle>
            <a:lvl1pPr marL="0" indent="0" algn="ctr">
              <a:buNone/>
              <a:defRPr sz="1600" baseline="0"/>
            </a:lvl1pPr>
            <a:lvl2pPr marL="324000" indent="0" algn="ctr">
              <a:buNone/>
              <a:defRPr/>
            </a:lvl2pPr>
            <a:lvl3pPr marL="630000" indent="0" algn="ctr">
              <a:buNone/>
              <a:defRPr/>
            </a:lvl3pPr>
            <a:lvl4pPr marL="1008000" indent="0" algn="ctr">
              <a:buNone/>
              <a:defRPr/>
            </a:lvl4pPr>
            <a:lvl5pPr marL="1368000" indent="0" algn="ctr">
              <a:buNone/>
              <a:defRPr/>
            </a:lvl5pPr>
          </a:lstStyle>
          <a:p>
            <a:pPr lvl="0"/>
            <a:r>
              <a:rPr lang="en-US" dirty="0"/>
              <a:t>Presented by: </a:t>
            </a:r>
            <a:br>
              <a:rPr lang="en-US" dirty="0"/>
            </a:br>
            <a:r>
              <a:rPr lang="en-US" dirty="0"/>
              <a:t>Title</a:t>
            </a:r>
            <a:br>
              <a:rPr lang="en-US" dirty="0"/>
            </a:br>
            <a:r>
              <a:rPr lang="en-US" dirty="0"/>
              <a:t>UK Agricultural Economics</a:t>
            </a:r>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0713" y="1174375"/>
            <a:ext cx="4572000" cy="1094740"/>
          </a:xfrm>
          <a:prstGeom prst="rect">
            <a:avLst/>
          </a:prstGeom>
        </p:spPr>
      </p:pic>
    </p:spTree>
    <p:extLst>
      <p:ext uri="{BB962C8B-B14F-4D97-AF65-F5344CB8AC3E}">
        <p14:creationId xmlns:p14="http://schemas.microsoft.com/office/powerpoint/2010/main" val="267652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sheet subscribe slide">
    <p:spTree>
      <p:nvGrpSpPr>
        <p:cNvPr id="1" name=""/>
        <p:cNvGrpSpPr/>
        <p:nvPr/>
      </p:nvGrpSpPr>
      <p:grpSpPr>
        <a:xfrm>
          <a:off x="0" y="0"/>
          <a:ext cx="0" cy="0"/>
          <a:chOff x="0" y="0"/>
          <a:chExt cx="0" cy="0"/>
        </a:xfrm>
      </p:grpSpPr>
      <p:grpSp>
        <p:nvGrpSpPr>
          <p:cNvPr id="2" name="Group 1"/>
          <p:cNvGrpSpPr/>
          <p:nvPr userDrawn="1"/>
        </p:nvGrpSpPr>
        <p:grpSpPr>
          <a:xfrm>
            <a:off x="1161427" y="2161888"/>
            <a:ext cx="621405" cy="1905287"/>
            <a:chOff x="401332" y="1980913"/>
            <a:chExt cx="621405" cy="1905287"/>
          </a:xfrm>
        </p:grpSpPr>
        <p:pic>
          <p:nvPicPr>
            <p:cNvPr id="18" name="Pictur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8092" y="2623153"/>
              <a:ext cx="550387" cy="550387"/>
            </a:xfrm>
            <a:prstGeom prst="rect">
              <a:avLst/>
            </a:prstGeom>
          </p:spPr>
        </p:pic>
        <p:pic>
          <p:nvPicPr>
            <p:cNvPr id="19" name="Picture 1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1332" y="3264795"/>
              <a:ext cx="621405" cy="621405"/>
            </a:xfrm>
            <a:prstGeom prst="rect">
              <a:avLst/>
            </a:prstGeom>
          </p:spPr>
        </p:pic>
        <p:sp>
          <p:nvSpPr>
            <p:cNvPr id="20" name="Oval 19"/>
            <p:cNvSpPr/>
            <p:nvPr userDrawn="1"/>
          </p:nvSpPr>
          <p:spPr>
            <a:xfrm>
              <a:off x="448092" y="1980913"/>
              <a:ext cx="550387" cy="5503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rotWithShape="1">
            <a:blip r:embed="rId4" cstate="hqprint">
              <a:extLst>
                <a:ext uri="{28A0092B-C50C-407E-A947-70E740481C1C}">
                  <a14:useLocalDpi xmlns:a14="http://schemas.microsoft.com/office/drawing/2010/main" val="0"/>
                </a:ext>
              </a:extLst>
            </a:blip>
            <a:srcRect r="1560"/>
            <a:stretch/>
          </p:blipFill>
          <p:spPr>
            <a:xfrm>
              <a:off x="493629" y="2003680"/>
              <a:ext cx="496972" cy="504851"/>
            </a:xfrm>
            <a:prstGeom prst="rect">
              <a:avLst/>
            </a:prstGeom>
          </p:spPr>
        </p:pic>
      </p:grpSp>
      <p:sp>
        <p:nvSpPr>
          <p:cNvPr id="3" name="Rectangle 2"/>
          <p:cNvSpPr>
            <a:spLocks noChangeAspect="1"/>
          </p:cNvSpPr>
          <p:nvPr userDrawn="1"/>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p:cNvSpPr txBox="1"/>
          <p:nvPr userDrawn="1"/>
        </p:nvSpPr>
        <p:spPr>
          <a:xfrm>
            <a:off x="1810435" y="2248752"/>
            <a:ext cx="5069495" cy="1754326"/>
          </a:xfrm>
          <a:prstGeom prst="rect">
            <a:avLst/>
          </a:prstGeom>
          <a:noFill/>
        </p:spPr>
        <p:txBody>
          <a:bodyPr wrap="square" rtlCol="0">
            <a:spAutoFit/>
          </a:bodyPr>
          <a:lstStyle/>
          <a:p>
            <a:pPr lvl="0" algn="l" rtl="0" eaLnBrk="0" fontAlgn="base" hangingPunct="0">
              <a:spcBef>
                <a:spcPct val="0"/>
              </a:spcBef>
              <a:spcAft>
                <a:spcPct val="0"/>
              </a:spcAft>
            </a:pPr>
            <a:r>
              <a:rPr lang="en-US" sz="1800" kern="1200" baseline="0" dirty="0">
                <a:solidFill>
                  <a:srgbClr val="0033A0"/>
                </a:solidFill>
                <a:latin typeface="Arial" panose="020B0604020202020204" pitchFamily="34" charset="0"/>
                <a:ea typeface="+mn-ea"/>
                <a:cs typeface="+mn-cs"/>
              </a:rPr>
              <a:t>http://agecon.ca.uky.edu/</a:t>
            </a:r>
          </a:p>
          <a:p>
            <a:pPr lvl="0" algn="l"/>
            <a:endParaRPr lang="en-US" sz="1800" baseline="0" dirty="0">
              <a:solidFill>
                <a:srgbClr val="0033A0"/>
              </a:solidFill>
            </a:endParaRPr>
          </a:p>
          <a:p>
            <a:pPr lvl="0" algn="l"/>
            <a:r>
              <a:rPr lang="en-US" sz="1800" baseline="0" dirty="0">
                <a:solidFill>
                  <a:srgbClr val="0033A0"/>
                </a:solidFill>
              </a:rPr>
              <a:t>University of Kentucky - Agricultural Economics @</a:t>
            </a:r>
            <a:r>
              <a:rPr lang="en-US" sz="1800" baseline="0" dirty="0" err="1">
                <a:solidFill>
                  <a:srgbClr val="0033A0"/>
                </a:solidFill>
              </a:rPr>
              <a:t>ukaec</a:t>
            </a:r>
            <a:endParaRPr lang="en-US" sz="1800" baseline="0" dirty="0">
              <a:solidFill>
                <a:srgbClr val="0033A0"/>
              </a:solidFill>
            </a:endParaRPr>
          </a:p>
          <a:p>
            <a:pPr lvl="0" algn="l"/>
            <a:endParaRPr lang="en-US" sz="1800" baseline="0" dirty="0"/>
          </a:p>
          <a:p>
            <a:pPr lvl="0" algn="l"/>
            <a:r>
              <a:rPr lang="en-US" sz="1800" dirty="0">
                <a:solidFill>
                  <a:srgbClr val="0033A0"/>
                </a:solidFill>
              </a:rPr>
              <a:t>@</a:t>
            </a:r>
            <a:r>
              <a:rPr lang="en-US" sz="1800" dirty="0" err="1">
                <a:solidFill>
                  <a:srgbClr val="0033A0"/>
                </a:solidFill>
              </a:rPr>
              <a:t>UKYAgEcon</a:t>
            </a:r>
            <a:endParaRPr lang="en-US" sz="1800" baseline="0" dirty="0"/>
          </a:p>
        </p:txBody>
      </p:sp>
      <p:sp>
        <p:nvSpPr>
          <p:cNvPr id="12" name="TextBox 11"/>
          <p:cNvSpPr txBox="1"/>
          <p:nvPr userDrawn="1"/>
        </p:nvSpPr>
        <p:spPr>
          <a:xfrm>
            <a:off x="1020251" y="4280656"/>
            <a:ext cx="5913837" cy="1477328"/>
          </a:xfrm>
          <a:prstGeom prst="rect">
            <a:avLst/>
          </a:prstGeom>
          <a:noFill/>
        </p:spPr>
        <p:txBody>
          <a:bodyPr wrap="square" rtlCol="0">
            <a:spAutoFit/>
          </a:bodyPr>
          <a:lstStyle/>
          <a:p>
            <a:pPr lvl="0" algn="l"/>
            <a:r>
              <a:rPr lang="en-US" sz="1800" dirty="0">
                <a:solidFill>
                  <a:schemeClr val="accent2"/>
                </a:solidFill>
              </a:rPr>
              <a:t>Economic and Policy Update Newsletter</a:t>
            </a:r>
          </a:p>
          <a:p>
            <a:pPr lvl="0" algn="l"/>
            <a:r>
              <a:rPr lang="en-US" sz="1800" dirty="0"/>
              <a:t>If you haven’t already, please subscribe to our monthly newsletter for updates on market outlooks and policy. Join our email list and read previous issues at</a:t>
            </a:r>
            <a:r>
              <a:rPr lang="en-US" sz="1800" baseline="0" dirty="0"/>
              <a:t> </a:t>
            </a:r>
            <a:r>
              <a:rPr lang="en-US" sz="1800" u="sng" dirty="0">
                <a:solidFill>
                  <a:schemeClr val="accent2"/>
                </a:solidFill>
                <a:hlinkClick r:id="rId5"/>
              </a:rPr>
              <a:t>http://agecon.ca.uky.edu/econ-policy-updates</a:t>
            </a:r>
            <a:endParaRPr lang="en-US" sz="1800" baseline="0" dirty="0"/>
          </a:p>
        </p:txBody>
      </p:sp>
      <p:sp>
        <p:nvSpPr>
          <p:cNvPr id="15" name="TextBox 14"/>
          <p:cNvSpPr txBox="1"/>
          <p:nvPr userDrawn="1"/>
        </p:nvSpPr>
        <p:spPr>
          <a:xfrm>
            <a:off x="925816" y="948265"/>
            <a:ext cx="10328221" cy="769441"/>
          </a:xfrm>
          <a:prstGeom prst="rect">
            <a:avLst/>
          </a:prstGeom>
          <a:noFill/>
        </p:spPr>
        <p:txBody>
          <a:bodyPr wrap="square" rtlCol="0">
            <a:spAutoFit/>
          </a:bodyPr>
          <a:lstStyle/>
          <a:p>
            <a:pPr algn="ctr"/>
            <a:r>
              <a:rPr lang="en-US" sz="4400" b="1" dirty="0">
                <a:solidFill>
                  <a:schemeClr val="bg1"/>
                </a:solidFill>
              </a:rPr>
              <a:t>Connect with UK Ag Econ</a:t>
            </a:r>
          </a:p>
        </p:txBody>
      </p:sp>
      <p:pic>
        <p:nvPicPr>
          <p:cNvPr id="17" name="Picture 16"/>
          <p:cNvPicPr>
            <a:picLocks noChangeAspect="1"/>
          </p:cNvPicPr>
          <p:nvPr userDrawn="1"/>
        </p:nvPicPr>
        <p:blipFill rotWithShape="1">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b="698"/>
          <a:stretch/>
        </p:blipFill>
        <p:spPr>
          <a:xfrm>
            <a:off x="77124" y="6264685"/>
            <a:ext cx="2637501" cy="559976"/>
          </a:xfrm>
          <a:prstGeom prst="rect">
            <a:avLst/>
          </a:prstGeom>
        </p:spPr>
      </p:pic>
      <p:pic>
        <p:nvPicPr>
          <p:cNvPr id="22" name="Picture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22040" y="1931367"/>
            <a:ext cx="3750786" cy="4817094"/>
          </a:xfrm>
          <a:prstGeom prst="rect">
            <a:avLst/>
          </a:prstGeom>
        </p:spPr>
      </p:pic>
    </p:spTree>
    <p:extLst>
      <p:ext uri="{BB962C8B-B14F-4D97-AF65-F5344CB8AC3E}">
        <p14:creationId xmlns:p14="http://schemas.microsoft.com/office/powerpoint/2010/main" val="15007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rs and footer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428" y="5031266"/>
            <a:ext cx="10653003" cy="566738"/>
          </a:xfrm>
        </p:spPr>
        <p:txBody>
          <a:bodyPr anchor="b">
            <a:noAutofit/>
          </a:bodyPr>
          <a:lstStyle>
            <a:lvl1pPr algn="ctr">
              <a:defRPr sz="32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597459" y="599725"/>
            <a:ext cx="10984941"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TextBox 6"/>
          <p:cNvSpPr txBox="1"/>
          <p:nvPr userDrawn="1"/>
        </p:nvSpPr>
        <p:spPr>
          <a:xfrm>
            <a:off x="0" y="6472294"/>
            <a:ext cx="12192000" cy="261610"/>
          </a:xfrm>
          <a:prstGeom prst="rect">
            <a:avLst/>
          </a:prstGeom>
          <a:noFill/>
        </p:spPr>
        <p:txBody>
          <a:bodyPr wrap="square" rtlCol="0">
            <a:spAutoFit/>
          </a:bodyPr>
          <a:lstStyle/>
          <a:p>
            <a:pPr algn="ctr"/>
            <a:r>
              <a:rPr lang="en-US" sz="1050" dirty="0">
                <a:solidFill>
                  <a:srgbClr val="0033A0"/>
                </a:solidFill>
                <a:latin typeface="Arial" panose="020B0604020202020204" pitchFamily="34" charset="0"/>
                <a:cs typeface="Arial" panose="020B0604020202020204" pitchFamily="34" charset="0"/>
              </a:rPr>
              <a:t>Agricultural Economics at UK</a:t>
            </a:r>
            <a:r>
              <a:rPr lang="en-US" sz="1100" dirty="0">
                <a:solidFill>
                  <a:srgbClr val="0033A0"/>
                </a:solidFill>
                <a:latin typeface="Arial" panose="020B0604020202020204" pitchFamily="34" charset="0"/>
                <a:cs typeface="Arial" panose="020B0604020202020204" pitchFamily="34" charset="0"/>
              </a:rPr>
              <a:t>  |  </a:t>
            </a:r>
            <a:r>
              <a:rPr lang="en-US" sz="1050" dirty="0">
                <a:solidFill>
                  <a:srgbClr val="0033A0"/>
                </a:solidFill>
                <a:latin typeface="Arial" panose="020B0604020202020204" pitchFamily="34" charset="0"/>
                <a:cs typeface="Arial" panose="020B0604020202020204" pitchFamily="34" charset="0"/>
              </a:rPr>
              <a:t>www.agecon.ca.uky.edu</a:t>
            </a:r>
            <a:endParaRPr lang="en-US" sz="1050" baseline="30000" dirty="0">
              <a:solidFill>
                <a:srgbClr val="0033A0"/>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98"/>
          <a:stretch/>
        </p:blipFill>
        <p:spPr>
          <a:xfrm>
            <a:off x="77124" y="6264685"/>
            <a:ext cx="2637501" cy="559976"/>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6816" y="6379147"/>
            <a:ext cx="2082800" cy="445513"/>
          </a:xfrm>
          <a:prstGeom prst="rect">
            <a:avLst/>
          </a:prstGeom>
        </p:spPr>
      </p:pic>
    </p:spTree>
    <p:extLst>
      <p:ext uri="{BB962C8B-B14F-4D97-AF65-F5344CB8AC3E}">
        <p14:creationId xmlns:p14="http://schemas.microsoft.com/office/powerpoint/2010/main" val="2152279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ttom title bar and footer - 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603530" y="5065776"/>
            <a:ext cx="10984943" cy="1155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95199" y="601200"/>
            <a:ext cx="10987200" cy="4204800"/>
          </a:xfrm>
        </p:spPr>
        <p:txBody>
          <a:bodyPr anchor="ctr">
            <a:normAutofit/>
          </a:bodyPr>
          <a:lstStyle>
            <a:lvl1pPr>
              <a:defRPr sz="2800">
                <a:solidFill>
                  <a:srgbClr val="0033A0"/>
                </a:solidFill>
              </a:defRPr>
            </a:lvl1pPr>
            <a:lvl2pPr>
              <a:defRPr sz="2400">
                <a:solidFill>
                  <a:srgbClr val="0033A0"/>
                </a:solidFill>
              </a:defRPr>
            </a:lvl2pPr>
            <a:lvl3pPr>
              <a:defRPr sz="2000">
                <a:solidFill>
                  <a:srgbClr val="0033A0"/>
                </a:solidFill>
              </a:defRPr>
            </a:lvl3pPr>
            <a:lvl4pPr>
              <a:defRPr sz="1800">
                <a:solidFill>
                  <a:srgbClr val="0033A0"/>
                </a:solidFill>
              </a:defRPr>
            </a:lvl4pPr>
            <a:lvl5pPr>
              <a:defRPr sz="1800">
                <a:solidFill>
                  <a:srgbClr val="0033A0"/>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774924" y="5104148"/>
            <a:ext cx="10653003" cy="1083329"/>
          </a:xfrm>
        </p:spPr>
        <p:txBody>
          <a:bodyPr>
            <a:noAutofit/>
          </a:bodyPr>
          <a:lstStyle>
            <a:lvl1pPr>
              <a:defRPr sz="3200">
                <a:solidFill>
                  <a:schemeClr val="bg1"/>
                </a:solidFill>
              </a:defRPr>
            </a:lvl1pPr>
          </a:lstStyle>
          <a:p>
            <a:r>
              <a:rPr lang="en-US" dirty="0"/>
              <a:t>Click to edit Master title style</a:t>
            </a:r>
          </a:p>
        </p:txBody>
      </p:sp>
      <p:sp>
        <p:nvSpPr>
          <p:cNvPr id="8" name="TextBox 7"/>
          <p:cNvSpPr txBox="1"/>
          <p:nvPr userDrawn="1"/>
        </p:nvSpPr>
        <p:spPr>
          <a:xfrm>
            <a:off x="0" y="6472294"/>
            <a:ext cx="12192000" cy="261610"/>
          </a:xfrm>
          <a:prstGeom prst="rect">
            <a:avLst/>
          </a:prstGeom>
          <a:noFill/>
        </p:spPr>
        <p:txBody>
          <a:bodyPr wrap="square" rtlCol="0">
            <a:spAutoFit/>
          </a:bodyPr>
          <a:lstStyle/>
          <a:p>
            <a:pPr algn="ctr"/>
            <a:r>
              <a:rPr lang="en-US" sz="1050" dirty="0">
                <a:solidFill>
                  <a:srgbClr val="0033A0"/>
                </a:solidFill>
                <a:latin typeface="Arial" panose="020B0604020202020204" pitchFamily="34" charset="0"/>
                <a:cs typeface="Arial" panose="020B0604020202020204" pitchFamily="34" charset="0"/>
              </a:rPr>
              <a:t>Agricultural Economics at UK</a:t>
            </a:r>
            <a:r>
              <a:rPr lang="en-US" sz="1100" dirty="0">
                <a:solidFill>
                  <a:srgbClr val="0033A0"/>
                </a:solidFill>
                <a:latin typeface="Arial" panose="020B0604020202020204" pitchFamily="34" charset="0"/>
                <a:cs typeface="Arial" panose="020B0604020202020204" pitchFamily="34" charset="0"/>
              </a:rPr>
              <a:t>  |  </a:t>
            </a:r>
            <a:r>
              <a:rPr lang="en-US" sz="1050" dirty="0">
                <a:solidFill>
                  <a:srgbClr val="0033A0"/>
                </a:solidFill>
                <a:latin typeface="Arial" panose="020B0604020202020204" pitchFamily="34" charset="0"/>
                <a:cs typeface="Arial" panose="020B0604020202020204" pitchFamily="34" charset="0"/>
              </a:rPr>
              <a:t>www.agecon.ca.uky.edu</a:t>
            </a:r>
            <a:endParaRPr lang="en-US" sz="1050" baseline="30000" dirty="0">
              <a:solidFill>
                <a:srgbClr val="0033A0"/>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98"/>
          <a:stretch/>
        </p:blipFill>
        <p:spPr>
          <a:xfrm>
            <a:off x="77124" y="6264685"/>
            <a:ext cx="2637501" cy="559976"/>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6816" y="6379147"/>
            <a:ext cx="2082800" cy="445513"/>
          </a:xfrm>
          <a:prstGeom prst="rect">
            <a:avLst/>
          </a:prstGeom>
        </p:spPr>
      </p:pic>
    </p:spTree>
    <p:extLst>
      <p:ext uri="{BB962C8B-B14F-4D97-AF65-F5344CB8AC3E}">
        <p14:creationId xmlns:p14="http://schemas.microsoft.com/office/powerpoint/2010/main" val="71405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title and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774700" y="1995492"/>
            <a:ext cx="10653184" cy="4269194"/>
          </a:xfrm>
        </p:spPr>
        <p:txBody>
          <a:bodyPr/>
          <a:lstStyle>
            <a:lvl1pPr marL="0" indent="0">
              <a:buNone/>
              <a:defRPr/>
            </a:lvl1pPr>
          </a:lstStyle>
          <a:p>
            <a:endParaRPr lang="en-US" dirty="0"/>
          </a:p>
        </p:txBody>
      </p:sp>
      <p:sp>
        <p:nvSpPr>
          <p:cNvPr id="8" name="TextBox 7"/>
          <p:cNvSpPr txBox="1"/>
          <p:nvPr userDrawn="1"/>
        </p:nvSpPr>
        <p:spPr>
          <a:xfrm>
            <a:off x="0" y="6472294"/>
            <a:ext cx="12192000" cy="261610"/>
          </a:xfrm>
          <a:prstGeom prst="rect">
            <a:avLst/>
          </a:prstGeom>
          <a:noFill/>
        </p:spPr>
        <p:txBody>
          <a:bodyPr wrap="square" rtlCol="0">
            <a:spAutoFit/>
          </a:bodyPr>
          <a:lstStyle/>
          <a:p>
            <a:pPr algn="ctr"/>
            <a:r>
              <a:rPr lang="en-US" sz="1050" dirty="0">
                <a:solidFill>
                  <a:srgbClr val="0033A0"/>
                </a:solidFill>
                <a:latin typeface="Arial" panose="020B0604020202020204" pitchFamily="34" charset="0"/>
                <a:cs typeface="Arial" panose="020B0604020202020204" pitchFamily="34" charset="0"/>
              </a:rPr>
              <a:t>Agricultural Economics at UK</a:t>
            </a:r>
            <a:r>
              <a:rPr lang="en-US" sz="1100" dirty="0">
                <a:solidFill>
                  <a:srgbClr val="0033A0"/>
                </a:solidFill>
                <a:latin typeface="Arial" panose="020B0604020202020204" pitchFamily="34" charset="0"/>
                <a:cs typeface="Arial" panose="020B0604020202020204" pitchFamily="34" charset="0"/>
              </a:rPr>
              <a:t>  |  </a:t>
            </a:r>
            <a:r>
              <a:rPr lang="en-US" sz="1050" dirty="0">
                <a:solidFill>
                  <a:srgbClr val="0033A0"/>
                </a:solidFill>
                <a:latin typeface="Arial" panose="020B0604020202020204" pitchFamily="34" charset="0"/>
                <a:cs typeface="Arial" panose="020B0604020202020204" pitchFamily="34" charset="0"/>
              </a:rPr>
              <a:t>www.agecon.ca.uky.edu</a:t>
            </a:r>
            <a:endParaRPr lang="en-US" sz="1050" baseline="30000" dirty="0">
              <a:solidFill>
                <a:srgbClr val="0033A0"/>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98"/>
          <a:stretch/>
        </p:blipFill>
        <p:spPr>
          <a:xfrm>
            <a:off x="77124" y="6264685"/>
            <a:ext cx="2637501" cy="55997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6816" y="6379147"/>
            <a:ext cx="2082800" cy="445513"/>
          </a:xfrm>
          <a:prstGeom prst="rect">
            <a:avLst/>
          </a:prstGeom>
        </p:spPr>
      </p:pic>
    </p:spTree>
    <p:extLst>
      <p:ext uri="{BB962C8B-B14F-4D97-AF65-F5344CB8AC3E}">
        <p14:creationId xmlns:p14="http://schemas.microsoft.com/office/powerpoint/2010/main" val="2827457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title and footer - two content">
    <p:spTree>
      <p:nvGrpSpPr>
        <p:cNvPr id="1" name=""/>
        <p:cNvGrpSpPr/>
        <p:nvPr/>
      </p:nvGrpSpPr>
      <p:grpSpPr>
        <a:xfrm>
          <a:off x="0" y="0"/>
          <a:ext cx="0" cy="0"/>
          <a:chOff x="0" y="0"/>
          <a:chExt cx="0" cy="0"/>
        </a:xfrm>
      </p:grpSpPr>
      <p:sp>
        <p:nvSpPr>
          <p:cNvPr id="4" name="Title 1"/>
          <p:cNvSpPr>
            <a:spLocks noGrp="1"/>
          </p:cNvSpPr>
          <p:nvPr>
            <p:ph type="title"/>
          </p:nvPr>
        </p:nvSpPr>
        <p:spPr>
          <a:xfrm>
            <a:off x="914400" y="609600"/>
            <a:ext cx="10363200" cy="1143000"/>
          </a:xfrm>
        </p:spPr>
        <p:txBody>
          <a:bodyPr/>
          <a:lstStyle/>
          <a:p>
            <a:r>
              <a:rPr lang="en-US"/>
              <a:t>Click to edit Master title style</a:t>
            </a:r>
          </a:p>
        </p:txBody>
      </p:sp>
      <p:sp>
        <p:nvSpPr>
          <p:cNvPr id="5"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0" y="6472294"/>
            <a:ext cx="12192000" cy="261610"/>
          </a:xfrm>
          <a:prstGeom prst="rect">
            <a:avLst/>
          </a:prstGeom>
          <a:noFill/>
        </p:spPr>
        <p:txBody>
          <a:bodyPr wrap="square" rtlCol="0">
            <a:spAutoFit/>
          </a:bodyPr>
          <a:lstStyle/>
          <a:p>
            <a:pPr algn="ctr"/>
            <a:r>
              <a:rPr lang="en-US" sz="1050" dirty="0">
                <a:solidFill>
                  <a:srgbClr val="0033A0"/>
                </a:solidFill>
                <a:latin typeface="Arial" panose="020B0604020202020204" pitchFamily="34" charset="0"/>
                <a:cs typeface="Arial" panose="020B0604020202020204" pitchFamily="34" charset="0"/>
              </a:rPr>
              <a:t>Agricultural Economics at UK</a:t>
            </a:r>
            <a:r>
              <a:rPr lang="en-US" sz="1100" dirty="0">
                <a:solidFill>
                  <a:srgbClr val="0033A0"/>
                </a:solidFill>
                <a:latin typeface="Arial" panose="020B0604020202020204" pitchFamily="34" charset="0"/>
                <a:cs typeface="Arial" panose="020B0604020202020204" pitchFamily="34" charset="0"/>
              </a:rPr>
              <a:t>  |  </a:t>
            </a:r>
            <a:r>
              <a:rPr lang="en-US" sz="1050" dirty="0">
                <a:solidFill>
                  <a:srgbClr val="0033A0"/>
                </a:solidFill>
                <a:latin typeface="Arial" panose="020B0604020202020204" pitchFamily="34" charset="0"/>
                <a:cs typeface="Arial" panose="020B0604020202020204" pitchFamily="34" charset="0"/>
              </a:rPr>
              <a:t>www.agecon.ca.uky.edu</a:t>
            </a:r>
            <a:endParaRPr lang="en-US" sz="1050" baseline="30000" dirty="0">
              <a:solidFill>
                <a:srgbClr val="0033A0"/>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98"/>
          <a:stretch/>
        </p:blipFill>
        <p:spPr>
          <a:xfrm>
            <a:off x="77124" y="6264685"/>
            <a:ext cx="2637501" cy="559976"/>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6816" y="6379147"/>
            <a:ext cx="2082800" cy="445513"/>
          </a:xfrm>
          <a:prstGeom prst="rect">
            <a:avLst/>
          </a:prstGeom>
        </p:spPr>
      </p:pic>
    </p:spTree>
    <p:extLst>
      <p:ext uri="{BB962C8B-B14F-4D97-AF65-F5344CB8AC3E}">
        <p14:creationId xmlns:p14="http://schemas.microsoft.com/office/powerpoint/2010/main" val="66584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Blue 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rtlCol="0">
            <a:normAutofit/>
          </a:bodyPr>
          <a:lstStyle/>
          <a:p>
            <a:pPr lvl="0"/>
            <a:endParaRPr lang="en-US" noProof="0"/>
          </a:p>
        </p:txBody>
      </p:sp>
    </p:spTree>
    <p:extLst>
      <p:ext uri="{BB962C8B-B14F-4D97-AF65-F5344CB8AC3E}">
        <p14:creationId xmlns:p14="http://schemas.microsoft.com/office/powerpoint/2010/main" val="299072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rs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63769"/>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3621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TextBox 4"/>
          <p:cNvSpPr txBox="1"/>
          <p:nvPr userDrawn="1"/>
        </p:nvSpPr>
        <p:spPr>
          <a:xfrm>
            <a:off x="0" y="6472294"/>
            <a:ext cx="12192000" cy="261610"/>
          </a:xfrm>
          <a:prstGeom prst="rect">
            <a:avLst/>
          </a:prstGeom>
          <a:noFill/>
        </p:spPr>
        <p:txBody>
          <a:bodyPr wrap="square" rtlCol="0">
            <a:spAutoFit/>
          </a:bodyPr>
          <a:lstStyle/>
          <a:p>
            <a:pPr algn="ctr"/>
            <a:r>
              <a:rPr lang="en-US" sz="1050" dirty="0">
                <a:solidFill>
                  <a:srgbClr val="0033A0"/>
                </a:solidFill>
                <a:latin typeface="Arial" panose="020B0604020202020204" pitchFamily="34" charset="0"/>
                <a:cs typeface="Arial" panose="020B0604020202020204" pitchFamily="34" charset="0"/>
              </a:rPr>
              <a:t>Agricultural Economics at UK</a:t>
            </a:r>
            <a:r>
              <a:rPr lang="en-US" sz="1100" dirty="0">
                <a:solidFill>
                  <a:srgbClr val="0033A0"/>
                </a:solidFill>
                <a:latin typeface="Arial" panose="020B0604020202020204" pitchFamily="34" charset="0"/>
                <a:cs typeface="Arial" panose="020B0604020202020204" pitchFamily="34" charset="0"/>
              </a:rPr>
              <a:t>  |  </a:t>
            </a:r>
            <a:r>
              <a:rPr lang="en-US" sz="1050" dirty="0">
                <a:solidFill>
                  <a:srgbClr val="0033A0"/>
                </a:solidFill>
                <a:latin typeface="Arial" panose="020B0604020202020204" pitchFamily="34" charset="0"/>
                <a:cs typeface="Arial" panose="020B0604020202020204" pitchFamily="34" charset="0"/>
              </a:rPr>
              <a:t>www.agecon.ca.uky.edu</a:t>
            </a:r>
            <a:endParaRPr lang="en-US" sz="1050" baseline="30000" dirty="0">
              <a:solidFill>
                <a:srgbClr val="0033A0"/>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98"/>
          <a:stretch/>
        </p:blipFill>
        <p:spPr>
          <a:xfrm>
            <a:off x="77124" y="6264685"/>
            <a:ext cx="2637501" cy="55997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6816" y="6379147"/>
            <a:ext cx="2082800" cy="445513"/>
          </a:xfrm>
          <a:prstGeom prst="rect">
            <a:avLst/>
          </a:prstGeom>
        </p:spPr>
      </p:pic>
    </p:spTree>
    <p:extLst>
      <p:ext uri="{BB962C8B-B14F-4D97-AF65-F5344CB8AC3E}">
        <p14:creationId xmlns:p14="http://schemas.microsoft.com/office/powerpoint/2010/main" val="337588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igh title only">
    <p:spTree>
      <p:nvGrpSpPr>
        <p:cNvPr id="1" name=""/>
        <p:cNvGrpSpPr/>
        <p:nvPr/>
      </p:nvGrpSpPr>
      <p:grpSpPr>
        <a:xfrm>
          <a:off x="0" y="0"/>
          <a:ext cx="0" cy="0"/>
          <a:chOff x="0" y="0"/>
          <a:chExt cx="0" cy="0"/>
        </a:xfrm>
      </p:grpSpPr>
      <p:sp>
        <p:nvSpPr>
          <p:cNvPr id="3" name="Rectangle 2"/>
          <p:cNvSpPr>
            <a:spLocks noChangeAspect="1"/>
          </p:cNvSpPr>
          <p:nvPr userDrawn="1"/>
        </p:nvSpPr>
        <p:spPr>
          <a:xfrm>
            <a:off x="596902" y="152400"/>
            <a:ext cx="10985500"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774924" y="240152"/>
            <a:ext cx="10653003" cy="1083329"/>
          </a:xfrm>
        </p:spPr>
        <p:txBody>
          <a:bodyPr/>
          <a:lstStyle>
            <a:lvl1pPr>
              <a:defRPr sz="3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34562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igh title and footer">
    <p:spTree>
      <p:nvGrpSpPr>
        <p:cNvPr id="1" name=""/>
        <p:cNvGrpSpPr/>
        <p:nvPr/>
      </p:nvGrpSpPr>
      <p:grpSpPr>
        <a:xfrm>
          <a:off x="0" y="0"/>
          <a:ext cx="0" cy="0"/>
          <a:chOff x="0" y="0"/>
          <a:chExt cx="0" cy="0"/>
        </a:xfrm>
      </p:grpSpPr>
      <p:sp>
        <p:nvSpPr>
          <p:cNvPr id="3" name="Rectangle 2"/>
          <p:cNvSpPr>
            <a:spLocks noChangeAspect="1"/>
          </p:cNvSpPr>
          <p:nvPr userDrawn="1"/>
        </p:nvSpPr>
        <p:spPr>
          <a:xfrm>
            <a:off x="596902" y="152400"/>
            <a:ext cx="10985500"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774924" y="240152"/>
            <a:ext cx="10653003" cy="1083329"/>
          </a:xfrm>
        </p:spPr>
        <p:txBody>
          <a:bodyPr/>
          <a:lstStyle>
            <a:lvl1pPr>
              <a:defRPr sz="3200">
                <a:solidFill>
                  <a:schemeClr val="bg1"/>
                </a:solidFill>
              </a:defRPr>
            </a:lvl1pPr>
          </a:lstStyle>
          <a:p>
            <a:r>
              <a:rPr lang="en-US"/>
              <a:t>Click to edit Master title style</a:t>
            </a:r>
            <a:endParaRPr lang="en-US" dirty="0"/>
          </a:p>
        </p:txBody>
      </p:sp>
      <p:sp>
        <p:nvSpPr>
          <p:cNvPr id="7" name="TextBox 6"/>
          <p:cNvSpPr txBox="1"/>
          <p:nvPr userDrawn="1"/>
        </p:nvSpPr>
        <p:spPr>
          <a:xfrm>
            <a:off x="0" y="6472294"/>
            <a:ext cx="12192000" cy="261610"/>
          </a:xfrm>
          <a:prstGeom prst="rect">
            <a:avLst/>
          </a:prstGeom>
          <a:noFill/>
        </p:spPr>
        <p:txBody>
          <a:bodyPr wrap="square" rtlCol="0">
            <a:spAutoFit/>
          </a:bodyPr>
          <a:lstStyle/>
          <a:p>
            <a:pPr algn="ctr"/>
            <a:r>
              <a:rPr lang="en-US" sz="1050" dirty="0">
                <a:solidFill>
                  <a:srgbClr val="0033A0"/>
                </a:solidFill>
                <a:latin typeface="Arial" panose="020B0604020202020204" pitchFamily="34" charset="0"/>
                <a:cs typeface="Arial" panose="020B0604020202020204" pitchFamily="34" charset="0"/>
              </a:rPr>
              <a:t>Agricultural Economics at UK</a:t>
            </a:r>
            <a:r>
              <a:rPr lang="en-US" sz="1100" dirty="0">
                <a:solidFill>
                  <a:srgbClr val="0033A0"/>
                </a:solidFill>
                <a:latin typeface="Arial" panose="020B0604020202020204" pitchFamily="34" charset="0"/>
                <a:cs typeface="Arial" panose="020B0604020202020204" pitchFamily="34" charset="0"/>
              </a:rPr>
              <a:t>  |  </a:t>
            </a:r>
            <a:r>
              <a:rPr lang="en-US" sz="1050" dirty="0">
                <a:solidFill>
                  <a:srgbClr val="0033A0"/>
                </a:solidFill>
                <a:latin typeface="Arial" panose="020B0604020202020204" pitchFamily="34" charset="0"/>
                <a:cs typeface="Arial" panose="020B0604020202020204" pitchFamily="34" charset="0"/>
              </a:rPr>
              <a:t>www.agecon.ca.uky.edu</a:t>
            </a:r>
            <a:endParaRPr lang="en-US" sz="1050" baseline="30000" dirty="0">
              <a:solidFill>
                <a:srgbClr val="0033A0"/>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98"/>
          <a:stretch/>
        </p:blipFill>
        <p:spPr>
          <a:xfrm>
            <a:off x="77124" y="6264685"/>
            <a:ext cx="2637501" cy="55997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6816" y="6379147"/>
            <a:ext cx="2082800" cy="445513"/>
          </a:xfrm>
          <a:prstGeom prst="rect">
            <a:avLst/>
          </a:prstGeom>
        </p:spPr>
      </p:pic>
    </p:spTree>
    <p:extLst>
      <p:ext uri="{BB962C8B-B14F-4D97-AF65-F5344CB8AC3E}">
        <p14:creationId xmlns:p14="http://schemas.microsoft.com/office/powerpoint/2010/main" val="267507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hoto based">
    <p:spTree>
      <p:nvGrpSpPr>
        <p:cNvPr id="1" name=""/>
        <p:cNvGrpSpPr/>
        <p:nvPr/>
      </p:nvGrpSpPr>
      <p:grpSpPr>
        <a:xfrm>
          <a:off x="0" y="0"/>
          <a:ext cx="0" cy="0"/>
          <a:chOff x="0" y="0"/>
          <a:chExt cx="0" cy="0"/>
        </a:xfrm>
      </p:grpSpPr>
      <p:sp>
        <p:nvSpPr>
          <p:cNvPr id="11" name="Rectangle 10"/>
          <p:cNvSpPr/>
          <p:nvPr userDrawn="1"/>
        </p:nvSpPr>
        <p:spPr>
          <a:xfrm>
            <a:off x="232835" y="2286003"/>
            <a:ext cx="1962151" cy="2024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Rectangle 11"/>
          <p:cNvSpPr/>
          <p:nvPr userDrawn="1"/>
        </p:nvSpPr>
        <p:spPr>
          <a:xfrm>
            <a:off x="5897035" y="609603"/>
            <a:ext cx="2785533" cy="139541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Rectangle 12"/>
          <p:cNvSpPr/>
          <p:nvPr userDrawn="1"/>
        </p:nvSpPr>
        <p:spPr>
          <a:xfrm>
            <a:off x="9482667" y="3949703"/>
            <a:ext cx="2552700" cy="1719263"/>
          </a:xfrm>
          <a:prstGeom prst="rect">
            <a:avLst/>
          </a:prstGeom>
          <a:solidFill>
            <a:srgbClr val="0033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5" name="Text Box 9"/>
          <p:cNvSpPr txBox="1">
            <a:spLocks noChangeArrowheads="1"/>
          </p:cNvSpPr>
          <p:nvPr userDrawn="1"/>
        </p:nvSpPr>
        <p:spPr bwMode="auto">
          <a:xfrm>
            <a:off x="5109635" y="2298703"/>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accent2"/>
              </a:buClr>
              <a:buSzPct val="92000"/>
              <a:buFont typeface="Wingdings 2" panose="05020102010507070707" pitchFamily="18" charset="2"/>
              <a:buChar char=""/>
              <a:defRPr sz="2400">
                <a:solidFill>
                  <a:srgbClr val="0033A0"/>
                </a:solidFill>
                <a:latin typeface="Arial" panose="020B0604020202020204" pitchFamily="34" charset="0"/>
              </a:defRPr>
            </a:lvl1pPr>
            <a:lvl2pPr marL="742950" indent="-285750">
              <a:spcBef>
                <a:spcPct val="20000"/>
              </a:spcBef>
              <a:spcAft>
                <a:spcPts val="600"/>
              </a:spcAft>
              <a:buClr>
                <a:schemeClr val="accent2"/>
              </a:buClr>
              <a:buSzPct val="92000"/>
              <a:buFont typeface="Wingdings 2" panose="05020102010507070707" pitchFamily="18" charset="2"/>
              <a:buChar char=""/>
              <a:defRPr sz="2000">
                <a:solidFill>
                  <a:srgbClr val="0033A0"/>
                </a:solidFill>
                <a:latin typeface="Arial" panose="020B0604020202020204" pitchFamily="34" charset="0"/>
              </a:defRPr>
            </a:lvl2pPr>
            <a:lvl3pPr marL="1143000" indent="-228600">
              <a:spcBef>
                <a:spcPct val="20000"/>
              </a:spcBef>
              <a:spcAft>
                <a:spcPts val="600"/>
              </a:spcAft>
              <a:buClr>
                <a:schemeClr val="accent2"/>
              </a:buClr>
              <a:buSzPct val="92000"/>
              <a:buFont typeface="Wingdings 2" panose="05020102010507070707" pitchFamily="18" charset="2"/>
              <a:buChar char=""/>
              <a:defRPr>
                <a:solidFill>
                  <a:srgbClr val="0033A0"/>
                </a:solidFill>
                <a:latin typeface="Arial" panose="020B0604020202020204" pitchFamily="34" charset="0"/>
              </a:defRPr>
            </a:lvl3pPr>
            <a:lvl4pPr marL="1600200" indent="-228600">
              <a:spcBef>
                <a:spcPct val="20000"/>
              </a:spcBef>
              <a:spcAft>
                <a:spcPts val="600"/>
              </a:spcAft>
              <a:buClr>
                <a:schemeClr val="accent2"/>
              </a:buClr>
              <a:buSzPct val="92000"/>
              <a:buFont typeface="Wingdings 2" panose="05020102010507070707" pitchFamily="18" charset="2"/>
              <a:buChar char=""/>
              <a:defRPr sz="1600">
                <a:solidFill>
                  <a:srgbClr val="0033A0"/>
                </a:solidFill>
                <a:latin typeface="Arial" panose="020B0604020202020204" pitchFamily="34" charset="0"/>
              </a:defRPr>
            </a:lvl4pPr>
            <a:lvl5pPr marL="2057400" indent="-228600">
              <a:spcBef>
                <a:spcPct val="20000"/>
              </a:spcBef>
              <a:spcAft>
                <a:spcPts val="600"/>
              </a:spcAft>
              <a:buClr>
                <a:schemeClr val="accent2"/>
              </a:buClr>
              <a:buSzPct val="92000"/>
              <a:buFont typeface="Wingdings 2" panose="05020102010507070707" pitchFamily="18" charset="2"/>
              <a:buChar char=""/>
              <a:defRPr sz="1600">
                <a:solidFill>
                  <a:srgbClr val="0033A0"/>
                </a:solidFill>
                <a:latin typeface="Arial" panose="020B0604020202020204" pitchFamily="34" charset="0"/>
              </a:defRPr>
            </a:lvl5pPr>
            <a:lvl6pPr marL="2514600" indent="-228600" fontAlgn="base">
              <a:spcBef>
                <a:spcPct val="20000"/>
              </a:spcBef>
              <a:spcAft>
                <a:spcPts val="600"/>
              </a:spcAft>
              <a:buClr>
                <a:schemeClr val="accent2"/>
              </a:buClr>
              <a:buSzPct val="92000"/>
              <a:buFont typeface="Wingdings 2" panose="05020102010507070707" pitchFamily="18" charset="2"/>
              <a:buChar char=""/>
              <a:defRPr sz="1600">
                <a:solidFill>
                  <a:srgbClr val="0033A0"/>
                </a:solidFill>
                <a:latin typeface="Arial" panose="020B0604020202020204" pitchFamily="34" charset="0"/>
              </a:defRPr>
            </a:lvl6pPr>
            <a:lvl7pPr marL="2971800" indent="-228600" fontAlgn="base">
              <a:spcBef>
                <a:spcPct val="20000"/>
              </a:spcBef>
              <a:spcAft>
                <a:spcPts val="600"/>
              </a:spcAft>
              <a:buClr>
                <a:schemeClr val="accent2"/>
              </a:buClr>
              <a:buSzPct val="92000"/>
              <a:buFont typeface="Wingdings 2" panose="05020102010507070707" pitchFamily="18" charset="2"/>
              <a:buChar char=""/>
              <a:defRPr sz="1600">
                <a:solidFill>
                  <a:srgbClr val="0033A0"/>
                </a:solidFill>
                <a:latin typeface="Arial" panose="020B0604020202020204" pitchFamily="34" charset="0"/>
              </a:defRPr>
            </a:lvl7pPr>
            <a:lvl8pPr marL="3429000" indent="-228600" fontAlgn="base">
              <a:spcBef>
                <a:spcPct val="20000"/>
              </a:spcBef>
              <a:spcAft>
                <a:spcPts val="600"/>
              </a:spcAft>
              <a:buClr>
                <a:schemeClr val="accent2"/>
              </a:buClr>
              <a:buSzPct val="92000"/>
              <a:buFont typeface="Wingdings 2" panose="05020102010507070707" pitchFamily="18" charset="2"/>
              <a:buChar char=""/>
              <a:defRPr sz="1600">
                <a:solidFill>
                  <a:srgbClr val="0033A0"/>
                </a:solidFill>
                <a:latin typeface="Arial" panose="020B0604020202020204" pitchFamily="34" charset="0"/>
              </a:defRPr>
            </a:lvl8pPr>
            <a:lvl9pPr marL="3886200" indent="-228600" fontAlgn="base">
              <a:spcBef>
                <a:spcPct val="20000"/>
              </a:spcBef>
              <a:spcAft>
                <a:spcPts val="600"/>
              </a:spcAft>
              <a:buClr>
                <a:schemeClr val="accent2"/>
              </a:buClr>
              <a:buSzPct val="92000"/>
              <a:buFont typeface="Wingdings 2" panose="05020102010507070707" pitchFamily="18" charset="2"/>
              <a:buChar char=""/>
              <a:defRPr sz="1600">
                <a:solidFill>
                  <a:srgbClr val="0033A0"/>
                </a:solidFill>
                <a:latin typeface="Arial" panose="020B0604020202020204" pitchFamily="34" charset="0"/>
              </a:defRPr>
            </a:lvl9pPr>
          </a:lstStyle>
          <a:p>
            <a:pPr eaLnBrk="1" hangingPunct="1">
              <a:spcBef>
                <a:spcPct val="0"/>
              </a:spcBef>
              <a:spcAft>
                <a:spcPct val="0"/>
              </a:spcAft>
              <a:buClrTx/>
              <a:buSzTx/>
              <a:buFontTx/>
              <a:buNone/>
              <a:defRPr/>
            </a:pPr>
            <a:endParaRPr lang="en-US" altLang="en-US" sz="3200">
              <a:solidFill>
                <a:srgbClr val="000000"/>
              </a:solidFill>
              <a:latin typeface="Verdana" panose="020B0604030504040204" pitchFamily="34" charset="0"/>
            </a:endParaRPr>
          </a:p>
        </p:txBody>
      </p:sp>
      <p:sp>
        <p:nvSpPr>
          <p:cNvPr id="26" name="Picture Placeholder 25"/>
          <p:cNvSpPr>
            <a:spLocks noGrp="1"/>
          </p:cNvSpPr>
          <p:nvPr>
            <p:ph type="pic" sz="quarter" idx="13"/>
          </p:nvPr>
        </p:nvSpPr>
        <p:spPr>
          <a:xfrm>
            <a:off x="232835" y="4403725"/>
            <a:ext cx="2531533" cy="1265238"/>
          </a:xfrm>
        </p:spPr>
        <p:txBody>
          <a:bodyPr/>
          <a:lstStyle/>
          <a:p>
            <a:pPr lvl="0"/>
            <a:endParaRPr lang="en-US" noProof="0"/>
          </a:p>
        </p:txBody>
      </p:sp>
      <p:sp>
        <p:nvSpPr>
          <p:cNvPr id="37" name="Picture Placeholder 36"/>
          <p:cNvSpPr>
            <a:spLocks noGrp="1"/>
          </p:cNvSpPr>
          <p:nvPr>
            <p:ph type="pic" sz="quarter" idx="17"/>
          </p:nvPr>
        </p:nvSpPr>
        <p:spPr>
          <a:xfrm>
            <a:off x="2849035" y="3949702"/>
            <a:ext cx="2690284" cy="1719263"/>
          </a:xfrm>
        </p:spPr>
        <p:txBody>
          <a:bodyPr/>
          <a:lstStyle/>
          <a:p>
            <a:pPr lvl="0"/>
            <a:endParaRPr lang="en-US" noProof="0"/>
          </a:p>
        </p:txBody>
      </p:sp>
      <p:sp>
        <p:nvSpPr>
          <p:cNvPr id="35" name="Picture Placeholder 34"/>
          <p:cNvSpPr>
            <a:spLocks noGrp="1"/>
          </p:cNvSpPr>
          <p:nvPr>
            <p:ph type="pic" sz="quarter" idx="16"/>
          </p:nvPr>
        </p:nvSpPr>
        <p:spPr>
          <a:xfrm>
            <a:off x="5649384" y="3949703"/>
            <a:ext cx="3697816" cy="1719263"/>
          </a:xfrm>
        </p:spPr>
        <p:txBody>
          <a:bodyPr/>
          <a:lstStyle/>
          <a:p>
            <a:pPr lvl="0"/>
            <a:endParaRPr lang="en-US" noProof="0"/>
          </a:p>
        </p:txBody>
      </p:sp>
      <p:sp>
        <p:nvSpPr>
          <p:cNvPr id="33" name="Picture Placeholder 32"/>
          <p:cNvSpPr>
            <a:spLocks noGrp="1"/>
          </p:cNvSpPr>
          <p:nvPr>
            <p:ph type="pic" sz="quarter" idx="15"/>
          </p:nvPr>
        </p:nvSpPr>
        <p:spPr>
          <a:xfrm>
            <a:off x="9944101" y="2286001"/>
            <a:ext cx="2091267" cy="1600200"/>
          </a:xfrm>
        </p:spPr>
        <p:txBody>
          <a:bodyPr/>
          <a:lstStyle/>
          <a:p>
            <a:pPr lvl="0"/>
            <a:endParaRPr lang="en-US" noProof="0"/>
          </a:p>
        </p:txBody>
      </p:sp>
      <p:sp>
        <p:nvSpPr>
          <p:cNvPr id="28" name="Picture Placeholder 27"/>
          <p:cNvSpPr>
            <a:spLocks noGrp="1"/>
          </p:cNvSpPr>
          <p:nvPr>
            <p:ph type="pic" sz="quarter" idx="14"/>
          </p:nvPr>
        </p:nvSpPr>
        <p:spPr>
          <a:xfrm>
            <a:off x="8811685" y="609603"/>
            <a:ext cx="3223683" cy="1615281"/>
          </a:xfrm>
        </p:spPr>
        <p:txBody>
          <a:bodyPr/>
          <a:lstStyle/>
          <a:p>
            <a:pPr lvl="0"/>
            <a:endParaRPr lang="en-US" noProof="0"/>
          </a:p>
        </p:txBody>
      </p:sp>
      <p:sp>
        <p:nvSpPr>
          <p:cNvPr id="24" name="Picture Placeholder 23"/>
          <p:cNvSpPr>
            <a:spLocks noGrp="1"/>
          </p:cNvSpPr>
          <p:nvPr>
            <p:ph type="pic" sz="quarter" idx="12"/>
          </p:nvPr>
        </p:nvSpPr>
        <p:spPr>
          <a:xfrm>
            <a:off x="3551768" y="609603"/>
            <a:ext cx="2186517" cy="1382713"/>
          </a:xfrm>
        </p:spPr>
        <p:txBody>
          <a:bodyPr/>
          <a:lstStyle/>
          <a:p>
            <a:pPr lvl="0"/>
            <a:endParaRPr lang="en-US" noProof="0" dirty="0"/>
          </a:p>
        </p:txBody>
      </p:sp>
      <p:sp>
        <p:nvSpPr>
          <p:cNvPr id="22" name="Picture Placeholder 21"/>
          <p:cNvSpPr>
            <a:spLocks noGrp="1"/>
          </p:cNvSpPr>
          <p:nvPr>
            <p:ph type="pic" sz="quarter" idx="11"/>
          </p:nvPr>
        </p:nvSpPr>
        <p:spPr>
          <a:xfrm>
            <a:off x="232833" y="609600"/>
            <a:ext cx="3160184" cy="1582738"/>
          </a:xfrm>
        </p:spPr>
        <p:txBody>
          <a:bodyPr/>
          <a:lstStyle/>
          <a:p>
            <a:pPr lvl="0"/>
            <a:endParaRPr lang="en-US" noProof="0"/>
          </a:p>
        </p:txBody>
      </p:sp>
      <p:sp>
        <p:nvSpPr>
          <p:cNvPr id="20" name="Title 1"/>
          <p:cNvSpPr>
            <a:spLocks noGrp="1"/>
          </p:cNvSpPr>
          <p:nvPr>
            <p:ph type="title"/>
          </p:nvPr>
        </p:nvSpPr>
        <p:spPr>
          <a:xfrm>
            <a:off x="2448984" y="2213128"/>
            <a:ext cx="7304616" cy="1533220"/>
          </a:xfrm>
        </p:spPr>
        <p:txBody>
          <a:bodyPr/>
          <a:lstStyle/>
          <a:p>
            <a:r>
              <a:rPr lang="en-US" dirty="0"/>
              <a:t>Click to edit Master title style</a:t>
            </a:r>
          </a:p>
        </p:txBody>
      </p:sp>
      <p:sp>
        <p:nvSpPr>
          <p:cNvPr id="7" name="Text Placeholder 11"/>
          <p:cNvSpPr>
            <a:spLocks noGrp="1"/>
          </p:cNvSpPr>
          <p:nvPr>
            <p:ph type="body" sz="quarter" idx="10"/>
          </p:nvPr>
        </p:nvSpPr>
        <p:spPr>
          <a:xfrm>
            <a:off x="6908802" y="5668345"/>
            <a:ext cx="4366684" cy="996156"/>
          </a:xfrm>
        </p:spPr>
        <p:txBody>
          <a:bodyPr>
            <a:noAutofit/>
          </a:bodyPr>
          <a:lstStyle>
            <a:lvl1pPr marL="0" indent="0" algn="ctr">
              <a:buNone/>
              <a:defRPr sz="2000" baseline="0"/>
            </a:lvl1pPr>
            <a:lvl2pPr marL="324000" indent="0" algn="ctr">
              <a:buNone/>
              <a:defRPr/>
            </a:lvl2pPr>
            <a:lvl3pPr marL="630000" indent="0" algn="ctr">
              <a:buNone/>
              <a:defRPr/>
            </a:lvl3pPr>
            <a:lvl4pPr marL="1008000" indent="0" algn="ctr">
              <a:buNone/>
              <a:defRPr/>
            </a:lvl4pPr>
            <a:lvl5pPr marL="1368000" indent="0" algn="ctr">
              <a:buNone/>
              <a:defRPr/>
            </a:lvl5pPr>
          </a:lstStyle>
          <a:p>
            <a:pPr lvl="0"/>
            <a:r>
              <a:rPr lang="en-US"/>
              <a:t>Edit Master text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2833" y="5823573"/>
            <a:ext cx="3735663" cy="894484"/>
          </a:xfrm>
          <a:prstGeom prst="rect">
            <a:avLst/>
          </a:prstGeom>
        </p:spPr>
      </p:pic>
    </p:spTree>
    <p:extLst>
      <p:ext uri="{BB962C8B-B14F-4D97-AF65-F5344CB8AC3E}">
        <p14:creationId xmlns:p14="http://schemas.microsoft.com/office/powerpoint/2010/main" val="1894527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igh title and footer - content">
    <p:spTree>
      <p:nvGrpSpPr>
        <p:cNvPr id="1" name=""/>
        <p:cNvGrpSpPr/>
        <p:nvPr/>
      </p:nvGrpSpPr>
      <p:grpSpPr>
        <a:xfrm>
          <a:off x="0" y="0"/>
          <a:ext cx="0" cy="0"/>
          <a:chOff x="0" y="0"/>
          <a:chExt cx="0" cy="0"/>
        </a:xfrm>
      </p:grpSpPr>
      <p:sp>
        <p:nvSpPr>
          <p:cNvPr id="4" name="Rectangle 3"/>
          <p:cNvSpPr>
            <a:spLocks noChangeAspect="1"/>
          </p:cNvSpPr>
          <p:nvPr userDrawn="1"/>
        </p:nvSpPr>
        <p:spPr>
          <a:xfrm>
            <a:off x="596902" y="152400"/>
            <a:ext cx="10985500"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38200" y="1563769"/>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774924" y="240152"/>
            <a:ext cx="10653003" cy="1083329"/>
          </a:xfrm>
        </p:spPr>
        <p:txBody>
          <a:bodyPr/>
          <a:lstStyle>
            <a:lvl1pPr>
              <a:defRPr sz="3200">
                <a:solidFill>
                  <a:schemeClr val="bg1"/>
                </a:solidFill>
              </a:defRPr>
            </a:lvl1pPr>
          </a:lstStyle>
          <a:p>
            <a:r>
              <a:rPr lang="en-US"/>
              <a:t>Click to edit Master title style</a:t>
            </a:r>
            <a:endParaRPr lang="en-US" dirty="0"/>
          </a:p>
        </p:txBody>
      </p:sp>
      <p:sp>
        <p:nvSpPr>
          <p:cNvPr id="8" name="TextBox 7"/>
          <p:cNvSpPr txBox="1"/>
          <p:nvPr userDrawn="1"/>
        </p:nvSpPr>
        <p:spPr>
          <a:xfrm>
            <a:off x="0" y="6472294"/>
            <a:ext cx="12192000" cy="261610"/>
          </a:xfrm>
          <a:prstGeom prst="rect">
            <a:avLst/>
          </a:prstGeom>
          <a:noFill/>
        </p:spPr>
        <p:txBody>
          <a:bodyPr wrap="square" rtlCol="0">
            <a:spAutoFit/>
          </a:bodyPr>
          <a:lstStyle/>
          <a:p>
            <a:pPr algn="ctr"/>
            <a:r>
              <a:rPr lang="en-US" sz="1050" dirty="0">
                <a:solidFill>
                  <a:srgbClr val="0033A0"/>
                </a:solidFill>
                <a:latin typeface="Arial" panose="020B0604020202020204" pitchFamily="34" charset="0"/>
                <a:cs typeface="Arial" panose="020B0604020202020204" pitchFamily="34" charset="0"/>
              </a:rPr>
              <a:t>Agricultural Economics at UK</a:t>
            </a:r>
            <a:r>
              <a:rPr lang="en-US" sz="1100" dirty="0">
                <a:solidFill>
                  <a:srgbClr val="0033A0"/>
                </a:solidFill>
                <a:latin typeface="Arial" panose="020B0604020202020204" pitchFamily="34" charset="0"/>
                <a:cs typeface="Arial" panose="020B0604020202020204" pitchFamily="34" charset="0"/>
              </a:rPr>
              <a:t>  |  </a:t>
            </a:r>
            <a:r>
              <a:rPr lang="en-US" sz="1050" dirty="0">
                <a:solidFill>
                  <a:srgbClr val="0033A0"/>
                </a:solidFill>
                <a:latin typeface="Arial" panose="020B0604020202020204" pitchFamily="34" charset="0"/>
                <a:cs typeface="Arial" panose="020B0604020202020204" pitchFamily="34" charset="0"/>
              </a:rPr>
              <a:t>www.agecon.ca.uky.edu</a:t>
            </a:r>
            <a:endParaRPr lang="en-US" sz="1050" baseline="30000" dirty="0">
              <a:solidFill>
                <a:srgbClr val="0033A0"/>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98"/>
          <a:stretch/>
        </p:blipFill>
        <p:spPr>
          <a:xfrm>
            <a:off x="77124" y="6264685"/>
            <a:ext cx="2637501" cy="55997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6816" y="6379147"/>
            <a:ext cx="2082800" cy="445513"/>
          </a:xfrm>
          <a:prstGeom prst="rect">
            <a:avLst/>
          </a:prstGeom>
        </p:spPr>
      </p:pic>
    </p:spTree>
    <p:extLst>
      <p:ext uri="{BB962C8B-B14F-4D97-AF65-F5344CB8AC3E}">
        <p14:creationId xmlns:p14="http://schemas.microsoft.com/office/powerpoint/2010/main" val="927381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91442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1403CFE9-3B4D-4CB2-AFDE-4D2C75F42849}" type="slidenum">
              <a:rPr lang="en-US" smtClean="0">
                <a:solidFill>
                  <a:prstClr val="black">
                    <a:tint val="75000"/>
                  </a:prstClr>
                </a:solidFill>
              </a:rPr>
              <a:pPr/>
              <a:t>‹#›</a:t>
            </a:fld>
            <a:endParaRPr lang="en-US" dirty="0">
              <a:solidFill>
                <a:prstClr val="black">
                  <a:tint val="75000"/>
                </a:prstClr>
              </a:solidFill>
            </a:endParaRPr>
          </a:p>
        </p:txBody>
      </p:sp>
      <p:sp>
        <p:nvSpPr>
          <p:cNvPr id="5" name="Text Placeholder 4"/>
          <p:cNvSpPr>
            <a:spLocks noGrp="1"/>
          </p:cNvSpPr>
          <p:nvPr>
            <p:ph type="body" sz="quarter" idx="11"/>
          </p:nvPr>
        </p:nvSpPr>
        <p:spPr>
          <a:xfrm>
            <a:off x="711200" y="1752600"/>
            <a:ext cx="10871200" cy="381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1395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403CFE9-3B4D-4CB2-AFDE-4D2C75F428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8506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403CFE9-3B4D-4CB2-AFDE-4D2C75F42849}" type="slidenum">
              <a:rPr lang="en-US" smtClean="0">
                <a:solidFill>
                  <a:prstClr val="black">
                    <a:tint val="75000"/>
                  </a:prstClr>
                </a:solidFill>
              </a:rPr>
              <a:pPr/>
              <a:t>‹#›</a:t>
            </a:fld>
            <a:endParaRPr lang="en-US">
              <a:solidFill>
                <a:prstClr val="black">
                  <a:tint val="75000"/>
                </a:prstClr>
              </a:solidFill>
            </a:endParaRPr>
          </a:p>
        </p:txBody>
      </p:sp>
      <p:sp>
        <p:nvSpPr>
          <p:cNvPr id="7" name="Chart Placeholder 6"/>
          <p:cNvSpPr>
            <a:spLocks noGrp="1"/>
          </p:cNvSpPr>
          <p:nvPr>
            <p:ph type="chart" sz="quarter" idx="13"/>
          </p:nvPr>
        </p:nvSpPr>
        <p:spPr>
          <a:xfrm>
            <a:off x="1828800" y="2057400"/>
            <a:ext cx="8432800" cy="3733800"/>
          </a:xfrm>
          <a:prstGeom prst="rect">
            <a:avLst/>
          </a:prstGeom>
        </p:spPr>
        <p:txBody>
          <a:bodyPr/>
          <a:lstStyle/>
          <a:p>
            <a:endParaRPr lang="en-US"/>
          </a:p>
        </p:txBody>
      </p:sp>
    </p:spTree>
    <p:extLst>
      <p:ext uri="{BB962C8B-B14F-4D97-AF65-F5344CB8AC3E}">
        <p14:creationId xmlns:p14="http://schemas.microsoft.com/office/powerpoint/2010/main" val="1202887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403CFE9-3B4D-4CB2-AFDE-4D2C75F428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683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312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bar and footer - Content">
    <p:spTree>
      <p:nvGrpSpPr>
        <p:cNvPr id="1" name=""/>
        <p:cNvGrpSpPr/>
        <p:nvPr/>
      </p:nvGrpSpPr>
      <p:grpSpPr>
        <a:xfrm>
          <a:off x="0" y="0"/>
          <a:ext cx="0" cy="0"/>
          <a:chOff x="0" y="0"/>
          <a:chExt cx="0" cy="0"/>
        </a:xfrm>
      </p:grpSpPr>
      <p:sp>
        <p:nvSpPr>
          <p:cNvPr id="7" name="Rectangle 6"/>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ormAutofit/>
          </a:bodyPr>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74924" y="2228006"/>
            <a:ext cx="10653003" cy="3630795"/>
          </a:xfrm>
        </p:spPr>
        <p:txBody>
          <a:bodyPr/>
          <a:lstStyle>
            <a:lvl1pPr>
              <a:defRPr sz="2400">
                <a:solidFill>
                  <a:srgbClr val="0033A0"/>
                </a:solidFill>
              </a:defRPr>
            </a:lvl1pPr>
            <a:lvl2pPr>
              <a:defRPr sz="2000">
                <a:solidFill>
                  <a:srgbClr val="0033A0"/>
                </a:solidFill>
              </a:defRPr>
            </a:lvl2pPr>
            <a:lvl3pPr>
              <a:defRPr sz="1800">
                <a:solidFill>
                  <a:srgbClr val="0033A0"/>
                </a:solidFill>
              </a:defRPr>
            </a:lvl3pPr>
            <a:lvl4pPr>
              <a:defRPr sz="1600">
                <a:solidFill>
                  <a:srgbClr val="0033A0"/>
                </a:solidFill>
              </a:defRPr>
            </a:lvl4pPr>
            <a:lvl5pPr>
              <a:defRPr sz="1600">
                <a:solidFill>
                  <a:srgbClr val="0033A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0" y="6472294"/>
            <a:ext cx="12192000" cy="261610"/>
          </a:xfrm>
          <a:prstGeom prst="rect">
            <a:avLst/>
          </a:prstGeom>
          <a:noFill/>
        </p:spPr>
        <p:txBody>
          <a:bodyPr wrap="square" rtlCol="0">
            <a:spAutoFit/>
          </a:bodyPr>
          <a:lstStyle/>
          <a:p>
            <a:pPr algn="ctr"/>
            <a:r>
              <a:rPr lang="en-US" sz="1050" dirty="0">
                <a:solidFill>
                  <a:srgbClr val="0033A0"/>
                </a:solidFill>
                <a:latin typeface="Arial" panose="020B0604020202020204" pitchFamily="34" charset="0"/>
                <a:cs typeface="Arial" panose="020B0604020202020204" pitchFamily="34" charset="0"/>
              </a:rPr>
              <a:t>Agricultural Economics at UK</a:t>
            </a:r>
            <a:r>
              <a:rPr lang="en-US" sz="1100" dirty="0">
                <a:solidFill>
                  <a:srgbClr val="0033A0"/>
                </a:solidFill>
                <a:latin typeface="Arial" panose="020B0604020202020204" pitchFamily="34" charset="0"/>
                <a:cs typeface="Arial" panose="020B0604020202020204" pitchFamily="34" charset="0"/>
              </a:rPr>
              <a:t>  |  </a:t>
            </a:r>
            <a:r>
              <a:rPr lang="en-US" sz="1050" dirty="0">
                <a:solidFill>
                  <a:srgbClr val="0033A0"/>
                </a:solidFill>
                <a:latin typeface="Arial" panose="020B0604020202020204" pitchFamily="34" charset="0"/>
                <a:cs typeface="Arial" panose="020B0604020202020204" pitchFamily="34" charset="0"/>
              </a:rPr>
              <a:t>www.agecon.ca.uky.edu</a:t>
            </a:r>
            <a:endParaRPr lang="en-US" sz="1050" baseline="30000" dirty="0">
              <a:solidFill>
                <a:srgbClr val="0033A0"/>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98"/>
          <a:stretch/>
        </p:blipFill>
        <p:spPr>
          <a:xfrm>
            <a:off x="77124" y="6264685"/>
            <a:ext cx="2637501" cy="559976"/>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6816" y="6379147"/>
            <a:ext cx="2082800" cy="445513"/>
          </a:xfrm>
          <a:prstGeom prst="rect">
            <a:avLst/>
          </a:prstGeom>
        </p:spPr>
      </p:pic>
    </p:spTree>
    <p:extLst>
      <p:ext uri="{BB962C8B-B14F-4D97-AF65-F5344CB8AC3E}">
        <p14:creationId xmlns:p14="http://schemas.microsoft.com/office/powerpoint/2010/main" val="162238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bar and footer - Two Content">
    <p:spTree>
      <p:nvGrpSpPr>
        <p:cNvPr id="1" name=""/>
        <p:cNvGrpSpPr/>
        <p:nvPr/>
      </p:nvGrpSpPr>
      <p:grpSpPr>
        <a:xfrm>
          <a:off x="0" y="0"/>
          <a:ext cx="0" cy="0"/>
          <a:chOff x="0" y="0"/>
          <a:chExt cx="0" cy="0"/>
        </a:xfrm>
      </p:grpSpPr>
      <p:sp>
        <p:nvSpPr>
          <p:cNvPr id="8" name="Rectangle 7"/>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774925" y="2228004"/>
            <a:ext cx="5199369" cy="3633047"/>
          </a:xfrm>
        </p:spPr>
        <p:txBody>
          <a:bodyPr>
            <a:normAutofit/>
          </a:bodyPr>
          <a:lstStyle>
            <a:lvl1pPr>
              <a:defRPr sz="2400">
                <a:solidFill>
                  <a:srgbClr val="0033A0"/>
                </a:solidFill>
              </a:defRPr>
            </a:lvl1pPr>
            <a:lvl2pPr>
              <a:defRPr sz="2000">
                <a:solidFill>
                  <a:srgbClr val="0033A0"/>
                </a:solidFill>
              </a:defRPr>
            </a:lvl2pPr>
            <a:lvl3pPr>
              <a:defRPr sz="1800">
                <a:solidFill>
                  <a:srgbClr val="0033A0"/>
                </a:solidFill>
              </a:defRPr>
            </a:lvl3pPr>
            <a:lvl4pPr>
              <a:defRPr sz="1600">
                <a:solidFill>
                  <a:srgbClr val="0033A0"/>
                </a:solidFill>
              </a:defRPr>
            </a:lvl4pPr>
            <a:lvl5pPr>
              <a:defRPr sz="1600">
                <a:solidFill>
                  <a:srgbClr val="0033A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709" y="2228004"/>
            <a:ext cx="5210216" cy="3633047"/>
          </a:xfrm>
        </p:spPr>
        <p:txBody>
          <a:bodyPr>
            <a:normAutofit/>
          </a:bodyPr>
          <a:lstStyle>
            <a:lvl1pPr>
              <a:defRPr sz="2400">
                <a:solidFill>
                  <a:srgbClr val="0033A0"/>
                </a:solidFill>
              </a:defRPr>
            </a:lvl1pPr>
            <a:lvl2pPr>
              <a:defRPr sz="2000">
                <a:solidFill>
                  <a:srgbClr val="0033A0"/>
                </a:solidFill>
              </a:defRPr>
            </a:lvl2pPr>
            <a:lvl3pPr>
              <a:defRPr sz="1800">
                <a:solidFill>
                  <a:srgbClr val="0033A0"/>
                </a:solidFill>
              </a:defRPr>
            </a:lvl3pPr>
            <a:lvl4pPr>
              <a:defRPr sz="1600">
                <a:solidFill>
                  <a:srgbClr val="0033A0"/>
                </a:solidFill>
              </a:defRPr>
            </a:lvl4pPr>
            <a:lvl5pPr>
              <a:defRPr sz="1600">
                <a:solidFill>
                  <a:srgbClr val="0033A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0" y="6472294"/>
            <a:ext cx="12192000" cy="261610"/>
          </a:xfrm>
          <a:prstGeom prst="rect">
            <a:avLst/>
          </a:prstGeom>
          <a:noFill/>
        </p:spPr>
        <p:txBody>
          <a:bodyPr wrap="square" rtlCol="0">
            <a:spAutoFit/>
          </a:bodyPr>
          <a:lstStyle/>
          <a:p>
            <a:pPr algn="ctr"/>
            <a:r>
              <a:rPr lang="en-US" sz="1050" dirty="0">
                <a:solidFill>
                  <a:srgbClr val="0033A0"/>
                </a:solidFill>
                <a:latin typeface="Arial" panose="020B0604020202020204" pitchFamily="34" charset="0"/>
                <a:cs typeface="Arial" panose="020B0604020202020204" pitchFamily="34" charset="0"/>
              </a:rPr>
              <a:t>Agricultural Economics at UK</a:t>
            </a:r>
            <a:r>
              <a:rPr lang="en-US" sz="1100" dirty="0">
                <a:solidFill>
                  <a:srgbClr val="0033A0"/>
                </a:solidFill>
                <a:latin typeface="Arial" panose="020B0604020202020204" pitchFamily="34" charset="0"/>
                <a:cs typeface="Arial" panose="020B0604020202020204" pitchFamily="34" charset="0"/>
              </a:rPr>
              <a:t>  |  </a:t>
            </a:r>
            <a:r>
              <a:rPr lang="en-US" sz="1050" dirty="0">
                <a:solidFill>
                  <a:srgbClr val="0033A0"/>
                </a:solidFill>
                <a:latin typeface="Arial" panose="020B0604020202020204" pitchFamily="34" charset="0"/>
                <a:cs typeface="Arial" panose="020B0604020202020204" pitchFamily="34" charset="0"/>
              </a:rPr>
              <a:t>www.agecon.ca.uky.edu</a:t>
            </a:r>
            <a:endParaRPr lang="en-US" sz="1050" baseline="30000" dirty="0">
              <a:solidFill>
                <a:srgbClr val="0033A0"/>
              </a:solidFill>
              <a:latin typeface="Arial" panose="020B0604020202020204" pitchFamily="34" charset="0"/>
              <a:cs typeface="Arial" panose="020B0604020202020204" pitchFamily="34" charset="0"/>
            </a:endParaRPr>
          </a:p>
        </p:txBody>
      </p:sp>
      <p:pic>
        <p:nvPicPr>
          <p:cNvPr id="13" name="Picture 12"/>
          <p:cNvPicPr>
            <a:picLocks noChangeAspect="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98"/>
          <a:stretch/>
        </p:blipFill>
        <p:spPr>
          <a:xfrm>
            <a:off x="77124" y="6264685"/>
            <a:ext cx="2637501" cy="559976"/>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6816" y="6379147"/>
            <a:ext cx="2082800" cy="445513"/>
          </a:xfrm>
          <a:prstGeom prst="rect">
            <a:avLst/>
          </a:prstGeom>
        </p:spPr>
      </p:pic>
    </p:spTree>
    <p:extLst>
      <p:ext uri="{BB962C8B-B14F-4D97-AF65-F5344CB8AC3E}">
        <p14:creationId xmlns:p14="http://schemas.microsoft.com/office/powerpoint/2010/main" val="217032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itle bar and footer - Comparison">
    <p:spTree>
      <p:nvGrpSpPr>
        <p:cNvPr id="1" name=""/>
        <p:cNvGrpSpPr/>
        <p:nvPr/>
      </p:nvGrpSpPr>
      <p:grpSpPr>
        <a:xfrm>
          <a:off x="0" y="0"/>
          <a:ext cx="0" cy="0"/>
          <a:chOff x="0" y="0"/>
          <a:chExt cx="0" cy="0"/>
        </a:xfrm>
      </p:grpSpPr>
      <p:sp>
        <p:nvSpPr>
          <p:cNvPr id="10" name="Rectangle 9"/>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orm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74925" y="2228003"/>
            <a:ext cx="5199369" cy="576262"/>
          </a:xfrm>
        </p:spPr>
        <p:txBody>
          <a:bodyPr anchor="b">
            <a:noAutofit/>
          </a:bodyPr>
          <a:lstStyle>
            <a:lvl1pPr marL="0" indent="0">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74925" y="2926054"/>
            <a:ext cx="5199369" cy="2934999"/>
          </a:xfrm>
        </p:spPr>
        <p:txBody>
          <a:bodyPr anchor="t">
            <a:normAutofit/>
          </a:bodyPr>
          <a:lstStyle>
            <a:lvl1pPr>
              <a:defRPr sz="2400">
                <a:solidFill>
                  <a:srgbClr val="0033A0"/>
                </a:solidFill>
              </a:defRPr>
            </a:lvl1pPr>
            <a:lvl2pPr>
              <a:defRPr sz="2000">
                <a:solidFill>
                  <a:srgbClr val="0033A0"/>
                </a:solidFill>
              </a:defRPr>
            </a:lvl2pPr>
            <a:lvl3pPr>
              <a:defRPr sz="1800">
                <a:solidFill>
                  <a:srgbClr val="0033A0"/>
                </a:solidFill>
              </a:defRPr>
            </a:lvl3pPr>
            <a:lvl4pPr>
              <a:defRPr sz="1600">
                <a:solidFill>
                  <a:srgbClr val="0033A0"/>
                </a:solidFill>
              </a:defRPr>
            </a:lvl4pPr>
            <a:lvl5pPr>
              <a:defRPr sz="1600">
                <a:solidFill>
                  <a:srgbClr val="0033A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711" y="2228003"/>
            <a:ext cx="5210215" cy="576262"/>
          </a:xfrm>
        </p:spPr>
        <p:txBody>
          <a:bodyPr anchor="b">
            <a:noAutofit/>
          </a:bodyPr>
          <a:lstStyle>
            <a:lvl1pPr marL="0" indent="0">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709" y="2926054"/>
            <a:ext cx="5210216" cy="2934999"/>
          </a:xfrm>
        </p:spPr>
        <p:txBody>
          <a:bodyPr anchor="t">
            <a:normAutofit/>
          </a:bodyPr>
          <a:lstStyle>
            <a:lvl1pPr>
              <a:defRPr sz="2400">
                <a:solidFill>
                  <a:srgbClr val="0033A0"/>
                </a:solidFill>
              </a:defRPr>
            </a:lvl1pPr>
            <a:lvl2pPr>
              <a:defRPr sz="2000">
                <a:solidFill>
                  <a:srgbClr val="0033A0"/>
                </a:solidFill>
              </a:defRPr>
            </a:lvl2pPr>
            <a:lvl3pPr>
              <a:defRPr sz="1800">
                <a:solidFill>
                  <a:srgbClr val="0033A0"/>
                </a:solidFill>
              </a:defRPr>
            </a:lvl3pPr>
            <a:lvl4pPr>
              <a:defRPr sz="1600">
                <a:solidFill>
                  <a:srgbClr val="0033A0"/>
                </a:solidFill>
              </a:defRPr>
            </a:lvl4pPr>
            <a:lvl5pPr>
              <a:defRPr sz="1600">
                <a:solidFill>
                  <a:srgbClr val="0033A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0" y="6472294"/>
            <a:ext cx="12192000" cy="261610"/>
          </a:xfrm>
          <a:prstGeom prst="rect">
            <a:avLst/>
          </a:prstGeom>
          <a:noFill/>
        </p:spPr>
        <p:txBody>
          <a:bodyPr wrap="square" rtlCol="0">
            <a:spAutoFit/>
          </a:bodyPr>
          <a:lstStyle/>
          <a:p>
            <a:pPr algn="ctr"/>
            <a:r>
              <a:rPr lang="en-US" sz="1050" dirty="0">
                <a:solidFill>
                  <a:srgbClr val="0033A0"/>
                </a:solidFill>
                <a:latin typeface="Arial" panose="020B0604020202020204" pitchFamily="34" charset="0"/>
                <a:cs typeface="Arial" panose="020B0604020202020204" pitchFamily="34" charset="0"/>
              </a:rPr>
              <a:t>Agricultural Economics at UK</a:t>
            </a:r>
            <a:r>
              <a:rPr lang="en-US" sz="1100" dirty="0">
                <a:solidFill>
                  <a:srgbClr val="0033A0"/>
                </a:solidFill>
                <a:latin typeface="Arial" panose="020B0604020202020204" pitchFamily="34" charset="0"/>
                <a:cs typeface="Arial" panose="020B0604020202020204" pitchFamily="34" charset="0"/>
              </a:rPr>
              <a:t>  |  </a:t>
            </a:r>
            <a:r>
              <a:rPr lang="en-US" sz="1050" dirty="0">
                <a:solidFill>
                  <a:srgbClr val="0033A0"/>
                </a:solidFill>
                <a:latin typeface="Arial" panose="020B0604020202020204" pitchFamily="34" charset="0"/>
                <a:cs typeface="Arial" panose="020B0604020202020204" pitchFamily="34" charset="0"/>
              </a:rPr>
              <a:t>www.agecon.ca.uky.edu</a:t>
            </a:r>
            <a:endParaRPr lang="en-US" sz="1050" baseline="30000" dirty="0">
              <a:solidFill>
                <a:srgbClr val="0033A0"/>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98"/>
          <a:stretch/>
        </p:blipFill>
        <p:spPr>
          <a:xfrm>
            <a:off x="77124" y="6264685"/>
            <a:ext cx="2637501" cy="559976"/>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6816" y="6379147"/>
            <a:ext cx="2082800" cy="445513"/>
          </a:xfrm>
          <a:prstGeom prst="rect">
            <a:avLst/>
          </a:prstGeom>
        </p:spPr>
      </p:pic>
    </p:spTree>
    <p:extLst>
      <p:ext uri="{BB962C8B-B14F-4D97-AF65-F5344CB8AC3E}">
        <p14:creationId xmlns:p14="http://schemas.microsoft.com/office/powerpoint/2010/main" val="197729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bar and footer ">
    <p:spTree>
      <p:nvGrpSpPr>
        <p:cNvPr id="1" name=""/>
        <p:cNvGrpSpPr/>
        <p:nvPr/>
      </p:nvGrpSpPr>
      <p:grpSpPr>
        <a:xfrm>
          <a:off x="0" y="0"/>
          <a:ext cx="0" cy="0"/>
          <a:chOff x="0" y="0"/>
          <a:chExt cx="0" cy="0"/>
        </a:xfrm>
      </p:grpSpPr>
      <p:sp>
        <p:nvSpPr>
          <p:cNvPr id="6" name="Rectangle 5"/>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oAutofit/>
          </a:bodyPr>
          <a:lstStyle>
            <a:lvl1pPr>
              <a:defRPr sz="3200">
                <a:solidFill>
                  <a:schemeClr val="bg1"/>
                </a:solidFill>
              </a:defRPr>
            </a:lvl1pPr>
          </a:lstStyle>
          <a:p>
            <a:r>
              <a:rPr lang="en-US" dirty="0"/>
              <a:t>Click to edit Master title style</a:t>
            </a:r>
          </a:p>
        </p:txBody>
      </p:sp>
      <p:sp>
        <p:nvSpPr>
          <p:cNvPr id="10" name="TextBox 9"/>
          <p:cNvSpPr txBox="1"/>
          <p:nvPr userDrawn="1"/>
        </p:nvSpPr>
        <p:spPr>
          <a:xfrm>
            <a:off x="0" y="6472294"/>
            <a:ext cx="12192000" cy="261610"/>
          </a:xfrm>
          <a:prstGeom prst="rect">
            <a:avLst/>
          </a:prstGeom>
          <a:noFill/>
        </p:spPr>
        <p:txBody>
          <a:bodyPr wrap="square" rtlCol="0">
            <a:spAutoFit/>
          </a:bodyPr>
          <a:lstStyle/>
          <a:p>
            <a:pPr algn="ctr"/>
            <a:r>
              <a:rPr lang="en-US" sz="1050" dirty="0">
                <a:solidFill>
                  <a:srgbClr val="0033A0"/>
                </a:solidFill>
                <a:latin typeface="Arial" panose="020B0604020202020204" pitchFamily="34" charset="0"/>
                <a:cs typeface="Arial" panose="020B0604020202020204" pitchFamily="34" charset="0"/>
              </a:rPr>
              <a:t>Agricultural Economics at UK</a:t>
            </a:r>
            <a:r>
              <a:rPr lang="en-US" sz="1100" dirty="0">
                <a:solidFill>
                  <a:srgbClr val="0033A0"/>
                </a:solidFill>
                <a:latin typeface="Arial" panose="020B0604020202020204" pitchFamily="34" charset="0"/>
                <a:cs typeface="Arial" panose="020B0604020202020204" pitchFamily="34" charset="0"/>
              </a:rPr>
              <a:t>  |  </a:t>
            </a:r>
            <a:r>
              <a:rPr lang="en-US" sz="1050" dirty="0">
                <a:solidFill>
                  <a:srgbClr val="0033A0"/>
                </a:solidFill>
                <a:latin typeface="Arial" panose="020B0604020202020204" pitchFamily="34" charset="0"/>
                <a:cs typeface="Arial" panose="020B0604020202020204" pitchFamily="34" charset="0"/>
              </a:rPr>
              <a:t>www.agecon.ca.uky.edu</a:t>
            </a:r>
            <a:endParaRPr lang="en-US" sz="1050" baseline="30000" dirty="0">
              <a:solidFill>
                <a:srgbClr val="0033A0"/>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98"/>
          <a:stretch/>
        </p:blipFill>
        <p:spPr>
          <a:xfrm>
            <a:off x="77124" y="6264685"/>
            <a:ext cx="2637501" cy="559976"/>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6816" y="6379147"/>
            <a:ext cx="2082800" cy="445513"/>
          </a:xfrm>
          <a:prstGeom prst="rect">
            <a:avLst/>
          </a:prstGeom>
        </p:spPr>
      </p:pic>
    </p:spTree>
    <p:extLst>
      <p:ext uri="{BB962C8B-B14F-4D97-AF65-F5344CB8AC3E}">
        <p14:creationId xmlns:p14="http://schemas.microsoft.com/office/powerpoint/2010/main" val="422212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ars and footer ">
    <p:spTree>
      <p:nvGrpSpPr>
        <p:cNvPr id="1" name=""/>
        <p:cNvGrpSpPr/>
        <p:nvPr/>
      </p:nvGrpSpPr>
      <p:grpSpPr>
        <a:xfrm>
          <a:off x="0" y="0"/>
          <a:ext cx="0" cy="0"/>
          <a:chOff x="0" y="0"/>
          <a:chExt cx="0" cy="0"/>
        </a:xfrm>
      </p:grpSpPr>
      <p:sp>
        <p:nvSpPr>
          <p:cNvPr id="8" name="TextBox 7"/>
          <p:cNvSpPr txBox="1"/>
          <p:nvPr userDrawn="1"/>
        </p:nvSpPr>
        <p:spPr>
          <a:xfrm>
            <a:off x="0" y="6472294"/>
            <a:ext cx="12192000" cy="261610"/>
          </a:xfrm>
          <a:prstGeom prst="rect">
            <a:avLst/>
          </a:prstGeom>
          <a:noFill/>
        </p:spPr>
        <p:txBody>
          <a:bodyPr wrap="square" rtlCol="0">
            <a:spAutoFit/>
          </a:bodyPr>
          <a:lstStyle/>
          <a:p>
            <a:pPr algn="ctr"/>
            <a:r>
              <a:rPr lang="en-US" sz="1050" dirty="0">
                <a:solidFill>
                  <a:srgbClr val="0033A0"/>
                </a:solidFill>
                <a:latin typeface="Arial" panose="020B0604020202020204" pitchFamily="34" charset="0"/>
                <a:cs typeface="Arial" panose="020B0604020202020204" pitchFamily="34" charset="0"/>
              </a:rPr>
              <a:t>Agricultural Economics at UK</a:t>
            </a:r>
            <a:r>
              <a:rPr lang="en-US" sz="1100" dirty="0">
                <a:solidFill>
                  <a:srgbClr val="0033A0"/>
                </a:solidFill>
                <a:latin typeface="Arial" panose="020B0604020202020204" pitchFamily="34" charset="0"/>
                <a:cs typeface="Arial" panose="020B0604020202020204" pitchFamily="34" charset="0"/>
              </a:rPr>
              <a:t>  |  </a:t>
            </a:r>
            <a:r>
              <a:rPr lang="en-US" sz="1050" dirty="0">
                <a:solidFill>
                  <a:srgbClr val="0033A0"/>
                </a:solidFill>
                <a:latin typeface="Arial" panose="020B0604020202020204" pitchFamily="34" charset="0"/>
                <a:cs typeface="Arial" panose="020B0604020202020204" pitchFamily="34" charset="0"/>
              </a:rPr>
              <a:t>www.agecon.ca.uky.edu</a:t>
            </a:r>
            <a:endParaRPr lang="en-US" sz="1050" baseline="30000" dirty="0">
              <a:solidFill>
                <a:srgbClr val="0033A0"/>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98"/>
          <a:stretch/>
        </p:blipFill>
        <p:spPr>
          <a:xfrm>
            <a:off x="77124" y="6264685"/>
            <a:ext cx="2637501" cy="55997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6816" y="6379147"/>
            <a:ext cx="2082800" cy="445513"/>
          </a:xfrm>
          <a:prstGeom prst="rect">
            <a:avLst/>
          </a:prstGeom>
        </p:spPr>
      </p:pic>
    </p:spTree>
    <p:extLst>
      <p:ext uri="{BB962C8B-B14F-4D97-AF65-F5344CB8AC3E}">
        <p14:creationId xmlns:p14="http://schemas.microsoft.com/office/powerpoint/2010/main" val="399464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rs">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5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5" name="Rectangle 4"/>
          <p:cNvSpPr>
            <a:spLocks noChangeAspect="1"/>
          </p:cNvSpPr>
          <p:nvPr userDrawn="1"/>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itle 1"/>
          <p:cNvSpPr txBox="1">
            <a:spLocks/>
          </p:cNvSpPr>
          <p:nvPr userDrawn="1"/>
        </p:nvSpPr>
        <p:spPr>
          <a:xfrm>
            <a:off x="837232" y="661830"/>
            <a:ext cx="10653003" cy="108332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b="0" kern="1200" cap="all">
                <a:solidFill>
                  <a:srgbClr val="0033A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b="1" cap="none" dirty="0">
                <a:solidFill>
                  <a:schemeClr val="bg1"/>
                </a:solidFill>
                <a:latin typeface="Arial" panose="020B0604020202020204" pitchFamily="34" charset="0"/>
                <a:cs typeface="Arial" panose="020B0604020202020204" pitchFamily="34" charset="0"/>
              </a:rPr>
              <a:t>Contact Information</a:t>
            </a:r>
          </a:p>
        </p:txBody>
      </p:sp>
      <p:sp>
        <p:nvSpPr>
          <p:cNvPr id="11" name="Content Placeholder 2"/>
          <p:cNvSpPr>
            <a:spLocks noGrp="1"/>
          </p:cNvSpPr>
          <p:nvPr>
            <p:ph idx="1"/>
          </p:nvPr>
        </p:nvSpPr>
        <p:spPr>
          <a:xfrm>
            <a:off x="774924" y="2228006"/>
            <a:ext cx="10653003" cy="3630795"/>
          </a:xfrm>
        </p:spPr>
        <p:txBody>
          <a:bodyPr>
            <a:normAutofit/>
          </a:bodyPr>
          <a:lstStyle>
            <a:lvl1pPr marL="0" indent="0" algn="ctr">
              <a:buNone/>
              <a:defRPr sz="3200">
                <a:solidFill>
                  <a:srgbClr val="0033A0"/>
                </a:solidFill>
              </a:defRPr>
            </a:lvl1pPr>
            <a:lvl2pPr marL="324000" indent="0" algn="ctr">
              <a:buNone/>
              <a:defRPr sz="2800">
                <a:solidFill>
                  <a:srgbClr val="0033A0"/>
                </a:solidFill>
              </a:defRPr>
            </a:lvl2pPr>
            <a:lvl3pPr marL="630000" indent="0" algn="ctr">
              <a:buNone/>
              <a:defRPr sz="2400">
                <a:solidFill>
                  <a:srgbClr val="0033A0"/>
                </a:solidFill>
              </a:defRPr>
            </a:lvl3pPr>
            <a:lvl4pPr marL="1008000" indent="0" algn="ctr">
              <a:buNone/>
              <a:defRPr sz="2000">
                <a:solidFill>
                  <a:srgbClr val="0033A0"/>
                </a:solidFill>
              </a:defRPr>
            </a:lvl4pPr>
            <a:lvl5pPr marL="1368000" indent="0" algn="ctr">
              <a:buNone/>
              <a:defRPr sz="2000">
                <a:solidFill>
                  <a:srgbClr val="0033A0"/>
                </a:solidFill>
              </a:defRPr>
            </a:lvl5pPr>
          </a:lstStyle>
          <a:p>
            <a:pPr lvl="0"/>
            <a:r>
              <a:rPr lang="en-US" dirty="0"/>
              <a:t>Edit Master text styles</a:t>
            </a:r>
          </a:p>
        </p:txBody>
      </p:sp>
      <p:sp>
        <p:nvSpPr>
          <p:cNvPr id="9" name="TextBox 8"/>
          <p:cNvSpPr txBox="1"/>
          <p:nvPr userDrawn="1"/>
        </p:nvSpPr>
        <p:spPr>
          <a:xfrm>
            <a:off x="0" y="6472294"/>
            <a:ext cx="12192000" cy="261610"/>
          </a:xfrm>
          <a:prstGeom prst="rect">
            <a:avLst/>
          </a:prstGeom>
          <a:noFill/>
        </p:spPr>
        <p:txBody>
          <a:bodyPr wrap="square" rtlCol="0">
            <a:spAutoFit/>
          </a:bodyPr>
          <a:lstStyle/>
          <a:p>
            <a:pPr algn="ctr"/>
            <a:r>
              <a:rPr lang="en-US" sz="1050" dirty="0">
                <a:solidFill>
                  <a:srgbClr val="0033A0"/>
                </a:solidFill>
                <a:latin typeface="Arial" panose="020B0604020202020204" pitchFamily="34" charset="0"/>
                <a:cs typeface="Arial" panose="020B0604020202020204" pitchFamily="34" charset="0"/>
              </a:rPr>
              <a:t>Agricultural Economics at UK</a:t>
            </a:r>
            <a:r>
              <a:rPr lang="en-US" sz="1100" dirty="0">
                <a:solidFill>
                  <a:srgbClr val="0033A0"/>
                </a:solidFill>
                <a:latin typeface="Arial" panose="020B0604020202020204" pitchFamily="34" charset="0"/>
                <a:cs typeface="Arial" panose="020B0604020202020204" pitchFamily="34" charset="0"/>
              </a:rPr>
              <a:t>  |  </a:t>
            </a:r>
            <a:r>
              <a:rPr lang="en-US" sz="1050" dirty="0">
                <a:solidFill>
                  <a:srgbClr val="0033A0"/>
                </a:solidFill>
                <a:latin typeface="Arial" panose="020B0604020202020204" pitchFamily="34" charset="0"/>
                <a:cs typeface="Arial" panose="020B0604020202020204" pitchFamily="34" charset="0"/>
              </a:rPr>
              <a:t>www.agecon.ca.uky.edu</a:t>
            </a:r>
            <a:endParaRPr lang="en-US" sz="1050" baseline="30000" dirty="0">
              <a:solidFill>
                <a:srgbClr val="0033A0"/>
              </a:solidFill>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98"/>
          <a:stretch/>
        </p:blipFill>
        <p:spPr>
          <a:xfrm>
            <a:off x="77124" y="6264685"/>
            <a:ext cx="2637501" cy="559976"/>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6816" y="6379147"/>
            <a:ext cx="2082800" cy="445513"/>
          </a:xfrm>
          <a:prstGeom prst="rect">
            <a:avLst/>
          </a:prstGeom>
        </p:spPr>
      </p:pic>
    </p:spTree>
    <p:extLst>
      <p:ext uri="{BB962C8B-B14F-4D97-AF65-F5344CB8AC3E}">
        <p14:creationId xmlns:p14="http://schemas.microsoft.com/office/powerpoint/2010/main" val="239420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9.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24" y="687477"/>
            <a:ext cx="10653003" cy="10833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74924" y="2228003"/>
            <a:ext cx="10653003" cy="363079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597457"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968001" y="441325"/>
            <a:ext cx="36144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6655833"/>
      </p:ext>
    </p:extLst>
  </p:cSld>
  <p:clrMap bg1="lt1" tx1="dk1" bg2="lt2" tx2="dk2" accent1="accent1" accent2="accent2" accent3="accent3" accent4="accent4" accent5="accent5" accent6="accent6" hlink="hlink" folHlink="folHlink"/>
  <p:sldLayoutIdLst>
    <p:sldLayoutId id="2147483685" r:id="rId1"/>
    <p:sldLayoutId id="2147483703" r:id="rId2"/>
    <p:sldLayoutId id="2147483686" r:id="rId3"/>
    <p:sldLayoutId id="2147483688" r:id="rId4"/>
    <p:sldLayoutId id="2147483689" r:id="rId5"/>
    <p:sldLayoutId id="2147483690" r:id="rId6"/>
    <p:sldLayoutId id="2147483691" r:id="rId7"/>
    <p:sldLayoutId id="2147483697" r:id="rId8"/>
    <p:sldLayoutId id="2147483696" r:id="rId9"/>
    <p:sldLayoutId id="2147483710" r:id="rId10"/>
    <p:sldLayoutId id="2147483693" r:id="rId11"/>
    <p:sldLayoutId id="2147483692" r:id="rId12"/>
    <p:sldLayoutId id="2147483698" r:id="rId13"/>
    <p:sldLayoutId id="2147483704" r:id="rId14"/>
    <p:sldLayoutId id="2147483705" r:id="rId15"/>
    <p:sldLayoutId id="2147483706" r:id="rId16"/>
    <p:sldLayoutId id="2147483699" r:id="rId17"/>
    <p:sldLayoutId id="2147483707" r:id="rId18"/>
    <p:sldLayoutId id="2147483708" r:id="rId19"/>
    <p:sldLayoutId id="2147483709" r:id="rId20"/>
    <p:sldLayoutId id="2147483711" r:id="rId21"/>
  </p:sldLayoutIdLst>
  <p:txStyles>
    <p:titleStyle>
      <a:lvl1pPr algn="ctr" defTabSz="457200" rtl="0" eaLnBrk="1" latinLnBrk="0" hangingPunct="1">
        <a:spcBef>
          <a:spcPct val="0"/>
        </a:spcBef>
        <a:buNone/>
        <a:defRPr sz="3200" b="0" kern="1200" cap="all">
          <a:solidFill>
            <a:srgbClr val="0033A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rgbClr val="0033A0"/>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rgbClr val="0033A0"/>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rgbClr val="0033A0"/>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rgbClr val="0033A0"/>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rgbClr val="0033A0"/>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4"/>
          </p:nvPr>
        </p:nvSpPr>
        <p:spPr>
          <a:xfrm>
            <a:off x="12700000" y="571500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3CFE9-3B4D-4CB2-AFDE-4D2C75F428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239641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mailto:jdshepherd@uky.edu" TargetMode="External"/><Relationship Id="rId7" Type="http://schemas.openxmlformats.org/officeDocument/2006/relationships/image" Target="../media/image22.png"/><Relationship Id="rId2" Type="http://schemas.openxmlformats.org/officeDocument/2006/relationships/hyperlink" Target="mailto:wsnell@uky.edu" TargetMode="Externa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mailto:tyler.mark@uky.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hyperlink" Target="http://www.choicesmagazine.org/choices-magazine/submitted-articles/is-the-emerging-us-hemp-industry-yet-another-boombust-market-for-us-farmer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624468" y="3088888"/>
            <a:ext cx="10950497" cy="3285279"/>
          </a:xfrm>
        </p:spPr>
        <p:txBody>
          <a:bodyPr anchor="ctr">
            <a:noAutofit/>
          </a:bodyPr>
          <a:lstStyle/>
          <a:p>
            <a:r>
              <a:rPr lang="en-US" altLang="en-US" sz="5400" cap="none" dirty="0">
                <a:solidFill>
                  <a:schemeClr val="bg1"/>
                </a:solidFill>
                <a:latin typeface="Arial" panose="020B0604020202020204" pitchFamily="34" charset="0"/>
                <a:cs typeface="Arial" panose="020B0604020202020204" pitchFamily="34" charset="0"/>
              </a:rPr>
              <a:t>Outcomes from the 2014 Pilot Programs</a:t>
            </a:r>
          </a:p>
        </p:txBody>
      </p:sp>
      <p:sp>
        <p:nvSpPr>
          <p:cNvPr id="9" name="Subtitle 2"/>
          <p:cNvSpPr>
            <a:spLocks noGrp="1"/>
          </p:cNvSpPr>
          <p:nvPr>
            <p:ph type="body" sz="quarter" idx="10"/>
          </p:nvPr>
        </p:nvSpPr>
        <p:spPr/>
        <p:txBody>
          <a:bodyPr anchor="ctr">
            <a:normAutofit/>
          </a:bodyPr>
          <a:lstStyle/>
          <a:p>
            <a:pPr algn="ctr"/>
            <a:r>
              <a:rPr lang="en-US" altLang="en-US" cap="none" dirty="0">
                <a:solidFill>
                  <a:srgbClr val="0033A0"/>
                </a:solidFill>
                <a:latin typeface="Arial" panose="020B0604020202020204" pitchFamily="34" charset="0"/>
                <a:cs typeface="Arial" panose="020B0604020202020204" pitchFamily="34" charset="0"/>
              </a:rPr>
              <a:t>Presented By: </a:t>
            </a:r>
            <a:r>
              <a:rPr lang="en-US" altLang="en-US" dirty="0">
                <a:latin typeface="Arial" panose="020B0604020202020204" pitchFamily="34" charset="0"/>
                <a:cs typeface="Arial" panose="020B0604020202020204" pitchFamily="34" charset="0"/>
              </a:rPr>
              <a:t>Tyler Mark</a:t>
            </a:r>
            <a:endParaRPr lang="en-US" altLang="en-US" cap="none" dirty="0">
              <a:solidFill>
                <a:srgbClr val="0033A0"/>
              </a:solidFill>
              <a:latin typeface="Arial" panose="020B0604020202020204" pitchFamily="34" charset="0"/>
              <a:cs typeface="Arial" panose="020B0604020202020204" pitchFamily="34" charset="0"/>
            </a:endParaRPr>
          </a:p>
          <a:p>
            <a:pPr algn="ctr"/>
            <a:r>
              <a:rPr lang="en-US" altLang="en-US" dirty="0">
                <a:latin typeface="Arial" panose="020B0604020202020204" pitchFamily="34" charset="0"/>
                <a:cs typeface="Arial" panose="020B0604020202020204" pitchFamily="34" charset="0"/>
              </a:rPr>
              <a:t>Associate Professor</a:t>
            </a:r>
            <a:endParaRPr lang="en-US" altLang="en-US" cap="none" dirty="0">
              <a:solidFill>
                <a:srgbClr val="0033A0"/>
              </a:solidFill>
              <a:latin typeface="Arial" panose="020B0604020202020204" pitchFamily="34" charset="0"/>
              <a:cs typeface="Arial" panose="020B0604020202020204" pitchFamily="34" charset="0"/>
            </a:endParaRPr>
          </a:p>
          <a:p>
            <a:pPr algn="ctr"/>
            <a:r>
              <a:rPr lang="en-US" altLang="en-US" cap="none" dirty="0">
                <a:solidFill>
                  <a:srgbClr val="0033A0"/>
                </a:solidFill>
                <a:latin typeface="Arial" panose="020B0604020202020204" pitchFamily="34" charset="0"/>
                <a:cs typeface="Arial" panose="020B0604020202020204" pitchFamily="34" charset="0"/>
              </a:rPr>
              <a:t>UK Agricultural Economics</a:t>
            </a:r>
          </a:p>
        </p:txBody>
      </p:sp>
    </p:spTree>
    <p:extLst>
      <p:ext uri="{BB962C8B-B14F-4D97-AF65-F5344CB8AC3E}">
        <p14:creationId xmlns:p14="http://schemas.microsoft.com/office/powerpoint/2010/main" val="896276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 and storage</a:t>
            </a:r>
          </a:p>
        </p:txBody>
      </p:sp>
      <p:sp>
        <p:nvSpPr>
          <p:cNvPr id="3" name="Content Placeholder 2"/>
          <p:cNvSpPr>
            <a:spLocks noGrp="1"/>
          </p:cNvSpPr>
          <p:nvPr>
            <p:ph idx="1"/>
          </p:nvPr>
        </p:nvSpPr>
        <p:spPr/>
        <p:txBody>
          <a:bodyPr>
            <a:noAutofit/>
          </a:bodyPr>
          <a:lstStyle/>
          <a:p>
            <a:r>
              <a:rPr lang="en-US" sz="1600" b="1" dirty="0"/>
              <a:t>Contract Structure</a:t>
            </a:r>
          </a:p>
          <a:p>
            <a:pPr lvl="1"/>
            <a:r>
              <a:rPr lang="en-US" sz="1400" dirty="0"/>
              <a:t>Contract terms</a:t>
            </a:r>
          </a:p>
          <a:p>
            <a:pPr lvl="1"/>
            <a:r>
              <a:rPr lang="en-US" sz="1400" dirty="0"/>
              <a:t>Payment schedule </a:t>
            </a:r>
          </a:p>
          <a:p>
            <a:pPr lvl="1"/>
            <a:r>
              <a:rPr lang="en-US" sz="1400" dirty="0"/>
              <a:t>Contract structures vary widely</a:t>
            </a:r>
          </a:p>
          <a:p>
            <a:pPr lvl="1"/>
            <a:r>
              <a:rPr lang="en-US" sz="1400" dirty="0"/>
              <a:t>Speculation</a:t>
            </a:r>
          </a:p>
          <a:p>
            <a:r>
              <a:rPr lang="en-US" sz="1600" b="1" dirty="0"/>
              <a:t>Storage is often a distant thought to producers</a:t>
            </a:r>
          </a:p>
          <a:p>
            <a:pPr lvl="1"/>
            <a:r>
              <a:rPr lang="en-US" sz="1400" dirty="0"/>
              <a:t>6-12 months of storage</a:t>
            </a:r>
          </a:p>
          <a:p>
            <a:pPr lvl="1"/>
            <a:r>
              <a:rPr lang="en-US" sz="1400" dirty="0"/>
              <a:t>Impact on storage of other commodities</a:t>
            </a:r>
          </a:p>
          <a:p>
            <a:pPr lvl="1"/>
            <a:r>
              <a:rPr lang="en-US" sz="1400" dirty="0"/>
              <a:t>Different than traditional grain storage</a:t>
            </a:r>
          </a:p>
          <a:p>
            <a:pPr lvl="1"/>
            <a:r>
              <a:rPr lang="en-US" sz="1400" dirty="0"/>
              <a:t>Improper storage creates off flavors or mold</a:t>
            </a:r>
          </a:p>
        </p:txBody>
      </p:sp>
      <p:pic>
        <p:nvPicPr>
          <p:cNvPr id="4" name="Picture 3"/>
          <p:cNvPicPr>
            <a:picLocks noChangeAspect="1"/>
          </p:cNvPicPr>
          <p:nvPr/>
        </p:nvPicPr>
        <p:blipFill>
          <a:blip r:embed="rId2"/>
          <a:stretch>
            <a:fillRect/>
          </a:stretch>
        </p:blipFill>
        <p:spPr>
          <a:xfrm>
            <a:off x="6091042" y="1967138"/>
            <a:ext cx="2771277" cy="1911850"/>
          </a:xfrm>
          <a:prstGeom prst="rect">
            <a:avLst/>
          </a:prstGeom>
        </p:spPr>
      </p:pic>
      <p:pic>
        <p:nvPicPr>
          <p:cNvPr id="5" name="Picture 4"/>
          <p:cNvPicPr>
            <a:picLocks noChangeAspect="1"/>
          </p:cNvPicPr>
          <p:nvPr/>
        </p:nvPicPr>
        <p:blipFill rotWithShape="1">
          <a:blip r:embed="rId3"/>
          <a:srcRect l="3492" t="22666" r="4333" b="21087"/>
          <a:stretch/>
        </p:blipFill>
        <p:spPr>
          <a:xfrm>
            <a:off x="8745406" y="4195753"/>
            <a:ext cx="3269672" cy="2133600"/>
          </a:xfrm>
          <a:prstGeom prst="rect">
            <a:avLst/>
          </a:prstGeom>
        </p:spPr>
      </p:pic>
      <p:pic>
        <p:nvPicPr>
          <p:cNvPr id="6" name="Picture 5"/>
          <p:cNvPicPr>
            <a:picLocks noChangeAspect="1"/>
          </p:cNvPicPr>
          <p:nvPr/>
        </p:nvPicPr>
        <p:blipFill>
          <a:blip r:embed="rId4"/>
          <a:stretch>
            <a:fillRect/>
          </a:stretch>
        </p:blipFill>
        <p:spPr>
          <a:xfrm>
            <a:off x="6464231" y="4075320"/>
            <a:ext cx="1793613" cy="2347107"/>
          </a:xfrm>
          <a:prstGeom prst="rect">
            <a:avLst/>
          </a:prstGeom>
        </p:spPr>
      </p:pic>
      <p:pic>
        <p:nvPicPr>
          <p:cNvPr id="7" name="Picture 6"/>
          <p:cNvPicPr>
            <a:picLocks noChangeAspect="1"/>
          </p:cNvPicPr>
          <p:nvPr/>
        </p:nvPicPr>
        <p:blipFill rotWithShape="1">
          <a:blip r:embed="rId5"/>
          <a:srcRect t="13081" r="31449"/>
          <a:stretch/>
        </p:blipFill>
        <p:spPr>
          <a:xfrm>
            <a:off x="9102555" y="1938967"/>
            <a:ext cx="2812934" cy="2105891"/>
          </a:xfrm>
          <a:prstGeom prst="rect">
            <a:avLst/>
          </a:prstGeom>
        </p:spPr>
      </p:pic>
    </p:spTree>
    <p:extLst>
      <p:ext uri="{BB962C8B-B14F-4D97-AF65-F5344CB8AC3E}">
        <p14:creationId xmlns:p14="http://schemas.microsoft.com/office/powerpoint/2010/main" val="1871944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99689" y="1872048"/>
            <a:ext cx="7047765" cy="4439270"/>
          </a:xfrm>
          <a:prstGeom prst="rect">
            <a:avLst/>
          </a:prstGeom>
        </p:spPr>
      </p:pic>
      <p:sp>
        <p:nvSpPr>
          <p:cNvPr id="2" name="Title 1"/>
          <p:cNvSpPr>
            <a:spLocks noGrp="1"/>
          </p:cNvSpPr>
          <p:nvPr>
            <p:ph type="title"/>
          </p:nvPr>
        </p:nvSpPr>
        <p:spPr/>
        <p:txBody>
          <a:bodyPr/>
          <a:lstStyle/>
          <a:p>
            <a:r>
              <a:rPr lang="en-US" dirty="0"/>
              <a:t>Input Costs &amp; Availability</a:t>
            </a:r>
          </a:p>
        </p:txBody>
      </p:sp>
      <p:sp>
        <p:nvSpPr>
          <p:cNvPr id="3" name="Content Placeholder 2"/>
          <p:cNvSpPr>
            <a:spLocks noGrp="1"/>
          </p:cNvSpPr>
          <p:nvPr>
            <p:ph idx="1"/>
          </p:nvPr>
        </p:nvSpPr>
        <p:spPr>
          <a:xfrm>
            <a:off x="609600" y="1912656"/>
            <a:ext cx="10653003" cy="2235137"/>
          </a:xfrm>
        </p:spPr>
        <p:txBody>
          <a:bodyPr/>
          <a:lstStyle/>
          <a:p>
            <a:r>
              <a:rPr lang="en-US" sz="1600" b="1" dirty="0"/>
              <a:t>Conventional vs. Feminized vs. Clones</a:t>
            </a:r>
          </a:p>
          <a:p>
            <a:pPr lvl="1"/>
            <a:r>
              <a:rPr lang="en-US" sz="1400" dirty="0"/>
              <a:t>Costs </a:t>
            </a:r>
          </a:p>
          <a:p>
            <a:pPr lvl="1"/>
            <a:r>
              <a:rPr lang="en-US" sz="1400" dirty="0"/>
              <a:t>Will there be enough available in 2020?</a:t>
            </a:r>
          </a:p>
          <a:p>
            <a:r>
              <a:rPr lang="en-US" sz="1600" b="1" dirty="0"/>
              <a:t>Labelled Chemicals</a:t>
            </a:r>
          </a:p>
          <a:p>
            <a:pPr lvl="1"/>
            <a:r>
              <a:rPr lang="en-US" sz="1400" dirty="0"/>
              <a:t>EPA is reviewing </a:t>
            </a:r>
          </a:p>
          <a:p>
            <a:endParaRPr lang="en-US" dirty="0"/>
          </a:p>
        </p:txBody>
      </p:sp>
      <p:pic>
        <p:nvPicPr>
          <p:cNvPr id="4" name="Picture 3"/>
          <p:cNvPicPr>
            <a:picLocks noChangeAspect="1"/>
          </p:cNvPicPr>
          <p:nvPr/>
        </p:nvPicPr>
        <p:blipFill>
          <a:blip r:embed="rId3"/>
          <a:stretch>
            <a:fillRect/>
          </a:stretch>
        </p:blipFill>
        <p:spPr>
          <a:xfrm>
            <a:off x="609600" y="3718188"/>
            <a:ext cx="4069976" cy="2593130"/>
          </a:xfrm>
          <a:prstGeom prst="rect">
            <a:avLst/>
          </a:prstGeom>
        </p:spPr>
      </p:pic>
      <p:sp>
        <p:nvSpPr>
          <p:cNvPr id="6" name="Rectangle 5"/>
          <p:cNvSpPr/>
          <p:nvPr/>
        </p:nvSpPr>
        <p:spPr>
          <a:xfrm>
            <a:off x="5080373" y="3889294"/>
            <a:ext cx="6967082" cy="1005269"/>
          </a:xfrm>
          <a:prstGeom prst="rect">
            <a:avLst/>
          </a:pr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91185" y="6268778"/>
            <a:ext cx="2061783" cy="276999"/>
          </a:xfrm>
          <a:prstGeom prst="rect">
            <a:avLst/>
          </a:prstGeom>
          <a:noFill/>
        </p:spPr>
        <p:txBody>
          <a:bodyPr wrap="none" rtlCol="0">
            <a:spAutoFit/>
          </a:bodyPr>
          <a:lstStyle/>
          <a:p>
            <a:r>
              <a:rPr lang="en-US" sz="1200" dirty="0"/>
              <a:t>Source: Hemp Benchmarks</a:t>
            </a:r>
          </a:p>
        </p:txBody>
      </p:sp>
    </p:spTree>
    <p:extLst>
      <p:ext uri="{BB962C8B-B14F-4D97-AF65-F5344CB8AC3E}">
        <p14:creationId xmlns:p14="http://schemas.microsoft.com/office/powerpoint/2010/main" val="3136905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Credit &amp; Risk Management</a:t>
            </a:r>
          </a:p>
        </p:txBody>
      </p:sp>
      <p:sp>
        <p:nvSpPr>
          <p:cNvPr id="3" name="Content Placeholder 2"/>
          <p:cNvSpPr>
            <a:spLocks noGrp="1"/>
          </p:cNvSpPr>
          <p:nvPr>
            <p:ph idx="1"/>
          </p:nvPr>
        </p:nvSpPr>
        <p:spPr>
          <a:xfrm>
            <a:off x="774924" y="2086688"/>
            <a:ext cx="10653003" cy="3913430"/>
          </a:xfrm>
        </p:spPr>
        <p:txBody>
          <a:bodyPr>
            <a:noAutofit/>
          </a:bodyPr>
          <a:lstStyle/>
          <a:p>
            <a:r>
              <a:rPr lang="en-US" sz="1600" b="1" dirty="0"/>
              <a:t>Access to operating capital</a:t>
            </a:r>
          </a:p>
          <a:p>
            <a:pPr lvl="1"/>
            <a:r>
              <a:rPr lang="en-US" sz="1400" dirty="0"/>
              <a:t>Will lenders even lend to hemp producers?</a:t>
            </a:r>
          </a:p>
          <a:p>
            <a:pPr lvl="1"/>
            <a:r>
              <a:rPr lang="en-US" sz="1400" dirty="0"/>
              <a:t>Setting up bank accounts to put hemp money in can be problematic</a:t>
            </a:r>
          </a:p>
          <a:p>
            <a:pPr lvl="1"/>
            <a:r>
              <a:rPr lang="en-US" sz="1400" dirty="0"/>
              <a:t>Utilization of operating loan to produce hemp</a:t>
            </a:r>
          </a:p>
          <a:p>
            <a:r>
              <a:rPr lang="en-US" sz="1600" b="1" dirty="0"/>
              <a:t>Lack of risk management tools</a:t>
            </a:r>
          </a:p>
          <a:p>
            <a:pPr lvl="1"/>
            <a:r>
              <a:rPr lang="en-US" sz="1400" dirty="0"/>
              <a:t>Crop insurance</a:t>
            </a:r>
          </a:p>
          <a:p>
            <a:pPr lvl="1"/>
            <a:r>
              <a:rPr lang="en-US" sz="1400" dirty="0"/>
              <a:t>Farm programs</a:t>
            </a:r>
          </a:p>
          <a:p>
            <a:pPr lvl="1"/>
            <a:r>
              <a:rPr lang="en-US" sz="1400" dirty="0"/>
              <a:t>Futures markets...</a:t>
            </a:r>
          </a:p>
          <a:p>
            <a:pPr lvl="1"/>
            <a:r>
              <a:rPr lang="en-US" sz="1400" dirty="0"/>
              <a:t>Security </a:t>
            </a:r>
          </a:p>
        </p:txBody>
      </p:sp>
      <p:pic>
        <p:nvPicPr>
          <p:cNvPr id="4" name="Picture 3"/>
          <p:cNvPicPr>
            <a:picLocks noChangeAspect="1"/>
          </p:cNvPicPr>
          <p:nvPr/>
        </p:nvPicPr>
        <p:blipFill>
          <a:blip r:embed="rId2"/>
          <a:stretch>
            <a:fillRect/>
          </a:stretch>
        </p:blipFill>
        <p:spPr>
          <a:xfrm>
            <a:off x="7994796" y="2086688"/>
            <a:ext cx="2605438" cy="3913430"/>
          </a:xfrm>
          <a:prstGeom prst="rect">
            <a:avLst/>
          </a:prstGeom>
        </p:spPr>
      </p:pic>
    </p:spTree>
    <p:extLst>
      <p:ext uri="{BB962C8B-B14F-4D97-AF65-F5344CB8AC3E}">
        <p14:creationId xmlns:p14="http://schemas.microsoft.com/office/powerpoint/2010/main" val="1798230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2019-2020 </a:t>
            </a:r>
            <a:r>
              <a:rPr lang="en-US" dirty="0"/>
              <a:t>Midpoint Biomass Price for 3 Key States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6604485"/>
              </p:ext>
            </p:extLst>
          </p:nvPr>
        </p:nvGraphicFramePr>
        <p:xfrm>
          <a:off x="591016" y="1962615"/>
          <a:ext cx="10950496" cy="42932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774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774924" y="3139803"/>
            <a:ext cx="10653003" cy="3184797"/>
          </a:xfrm>
        </p:spPr>
        <p:txBody>
          <a:bodyPr/>
          <a:lstStyle/>
          <a:p>
            <a:r>
              <a:rPr lang="en-US" dirty="0"/>
              <a:t>Pilot programs reintroduced industrial hemp production in the United States</a:t>
            </a:r>
          </a:p>
          <a:p>
            <a:r>
              <a:rPr lang="en-US" dirty="0"/>
              <a:t>Some challenges were identified including lack of data</a:t>
            </a:r>
          </a:p>
          <a:p>
            <a:r>
              <a:rPr lang="en-US" dirty="0"/>
              <a:t>U.S. production increased under the pilot programs</a:t>
            </a:r>
          </a:p>
          <a:p>
            <a:r>
              <a:rPr lang="en-US" dirty="0"/>
              <a:t>Global production is increasing as well</a:t>
            </a:r>
          </a:p>
          <a:p>
            <a:r>
              <a:rPr lang="en-US" dirty="0"/>
              <a:t>Transitioning to commercial production is underway: likely to be a rough a </a:t>
            </a:r>
            <a:r>
              <a:rPr lang="en-US"/>
              <a:t>tumble ride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374331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263" y="4349819"/>
            <a:ext cx="4909996" cy="1200329"/>
          </a:xfrm>
          <a:prstGeom prst="rect">
            <a:avLst/>
          </a:prstGeom>
        </p:spPr>
        <p:txBody>
          <a:bodyPr wrap="square">
            <a:spAutoFit/>
          </a:bodyPr>
          <a:lstStyle/>
          <a:p>
            <a:pPr algn="ctr"/>
            <a:r>
              <a:rPr lang="en-US" b="1" dirty="0"/>
              <a:t>Will Snell</a:t>
            </a:r>
          </a:p>
          <a:p>
            <a:pPr algn="ctr"/>
            <a:r>
              <a:rPr lang="en-US" dirty="0"/>
              <a:t>Extension Professor </a:t>
            </a:r>
          </a:p>
          <a:p>
            <a:pPr algn="ctr"/>
            <a:r>
              <a:rPr lang="en-US" dirty="0"/>
              <a:t>Phone: 859.257.7288</a:t>
            </a:r>
          </a:p>
          <a:p>
            <a:pPr algn="ctr"/>
            <a:r>
              <a:rPr lang="en-US" dirty="0"/>
              <a:t>Email: </a:t>
            </a:r>
            <a:r>
              <a:rPr lang="en-US" dirty="0">
                <a:hlinkClick r:id="rId2"/>
              </a:rPr>
              <a:t>wsnell@uky.edu</a:t>
            </a:r>
            <a:r>
              <a:rPr lang="en-US" dirty="0"/>
              <a:t> </a:t>
            </a:r>
          </a:p>
        </p:txBody>
      </p:sp>
      <p:sp>
        <p:nvSpPr>
          <p:cNvPr id="6" name="Rectangle 5"/>
          <p:cNvSpPr/>
          <p:nvPr/>
        </p:nvSpPr>
        <p:spPr>
          <a:xfrm>
            <a:off x="2957466" y="4349818"/>
            <a:ext cx="6096000" cy="1200329"/>
          </a:xfrm>
          <a:prstGeom prst="rect">
            <a:avLst/>
          </a:prstGeom>
        </p:spPr>
        <p:txBody>
          <a:bodyPr>
            <a:spAutoFit/>
          </a:bodyPr>
          <a:lstStyle/>
          <a:p>
            <a:pPr algn="ctr"/>
            <a:r>
              <a:rPr lang="en-US" b="1" dirty="0" smtClean="0"/>
              <a:t>Jonathan D Shepherd</a:t>
            </a:r>
          </a:p>
          <a:p>
            <a:pPr algn="ctr"/>
            <a:r>
              <a:rPr lang="en-US" dirty="0" smtClean="0"/>
              <a:t>Farm Management Specialist</a:t>
            </a:r>
          </a:p>
          <a:p>
            <a:pPr algn="ctr"/>
            <a:r>
              <a:rPr lang="en-US" dirty="0" smtClean="0"/>
              <a:t>Phone: 859.218.4395</a:t>
            </a:r>
          </a:p>
          <a:p>
            <a:pPr algn="ctr"/>
            <a:r>
              <a:rPr lang="en-US" dirty="0" smtClean="0"/>
              <a:t>Email: </a:t>
            </a:r>
            <a:r>
              <a:rPr lang="en-US" dirty="0" smtClean="0">
                <a:hlinkClick r:id="rId3"/>
              </a:rPr>
              <a:t>jdshepherd@uky.edu</a:t>
            </a:r>
            <a:r>
              <a:rPr lang="en-US" dirty="0" smtClean="0"/>
              <a:t> </a:t>
            </a:r>
            <a:endParaRPr lang="en-US" dirty="0"/>
          </a:p>
        </p:txBody>
      </p:sp>
      <p:sp>
        <p:nvSpPr>
          <p:cNvPr id="7" name="Rectangle 6"/>
          <p:cNvSpPr/>
          <p:nvPr/>
        </p:nvSpPr>
        <p:spPr>
          <a:xfrm>
            <a:off x="7185434" y="4349818"/>
            <a:ext cx="6096000" cy="1477328"/>
          </a:xfrm>
          <a:prstGeom prst="rect">
            <a:avLst/>
          </a:prstGeom>
        </p:spPr>
        <p:txBody>
          <a:bodyPr>
            <a:spAutoFit/>
          </a:bodyPr>
          <a:lstStyle/>
          <a:p>
            <a:pPr algn="ctr"/>
            <a:r>
              <a:rPr lang="en-US" b="1" dirty="0"/>
              <a:t>Tyler Mark</a:t>
            </a:r>
          </a:p>
          <a:p>
            <a:pPr algn="ctr"/>
            <a:r>
              <a:rPr lang="en-US" dirty="0"/>
              <a:t>Production Economist</a:t>
            </a:r>
          </a:p>
          <a:p>
            <a:pPr algn="ctr"/>
            <a:r>
              <a:rPr lang="en-US" dirty="0"/>
              <a:t>Phone: 859.257.7283</a:t>
            </a:r>
          </a:p>
          <a:p>
            <a:pPr algn="ctr"/>
            <a:r>
              <a:rPr lang="en-US" dirty="0"/>
              <a:t>Email: </a:t>
            </a:r>
            <a:r>
              <a:rPr lang="en-US" dirty="0">
                <a:hlinkClick r:id="rId4"/>
              </a:rPr>
              <a:t>tyler.mark@uky.edu</a:t>
            </a:r>
            <a:r>
              <a:rPr lang="en-US" dirty="0"/>
              <a:t> </a:t>
            </a:r>
          </a:p>
          <a:p>
            <a:pPr algn="ctr"/>
            <a:endParaRPr lang="en-US" dirty="0"/>
          </a:p>
        </p:txBody>
      </p:sp>
      <p:pic>
        <p:nvPicPr>
          <p:cNvPr id="8" name="Picture 4" descr="Image result for twitte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1927" y="5608622"/>
            <a:ext cx="609601" cy="6041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644269" y="5679889"/>
            <a:ext cx="240290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@kytweeter55</a:t>
            </a:r>
          </a:p>
        </p:txBody>
      </p:sp>
      <p:pic>
        <p:nvPicPr>
          <p:cNvPr id="10" name="Picture 9"/>
          <p:cNvPicPr>
            <a:picLocks noChangeAspect="1"/>
          </p:cNvPicPr>
          <p:nvPr/>
        </p:nvPicPr>
        <p:blipFill>
          <a:blip r:embed="rId6"/>
          <a:stretch>
            <a:fillRect/>
          </a:stretch>
        </p:blipFill>
        <p:spPr>
          <a:xfrm>
            <a:off x="9561528" y="2145860"/>
            <a:ext cx="1571625" cy="2095500"/>
          </a:xfrm>
          <a:prstGeom prst="rect">
            <a:avLst/>
          </a:prstGeom>
        </p:spPr>
      </p:pic>
      <p:pic>
        <p:nvPicPr>
          <p:cNvPr id="11" name="Picture 10"/>
          <p:cNvPicPr>
            <a:picLocks noChangeAspect="1"/>
          </p:cNvPicPr>
          <p:nvPr/>
        </p:nvPicPr>
        <p:blipFill>
          <a:blip r:embed="rId7"/>
          <a:stretch>
            <a:fillRect/>
          </a:stretch>
        </p:blipFill>
        <p:spPr>
          <a:xfrm>
            <a:off x="1285922" y="2145860"/>
            <a:ext cx="1571625" cy="2095500"/>
          </a:xfrm>
          <a:prstGeom prst="rect">
            <a:avLst/>
          </a:prstGeom>
        </p:spPr>
      </p:pic>
      <p:pic>
        <p:nvPicPr>
          <p:cNvPr id="12" name="Picture 11"/>
          <p:cNvPicPr>
            <a:picLocks noChangeAspect="1"/>
          </p:cNvPicPr>
          <p:nvPr/>
        </p:nvPicPr>
        <p:blipFill>
          <a:blip r:embed="rId8"/>
          <a:stretch>
            <a:fillRect/>
          </a:stretch>
        </p:blipFill>
        <p:spPr>
          <a:xfrm>
            <a:off x="5306399" y="2145859"/>
            <a:ext cx="1571625" cy="2095501"/>
          </a:xfrm>
          <a:prstGeom prst="rect">
            <a:avLst/>
          </a:prstGeom>
        </p:spPr>
      </p:pic>
    </p:spTree>
    <p:extLst>
      <p:ext uri="{BB962C8B-B14F-4D97-AF65-F5344CB8AC3E}">
        <p14:creationId xmlns:p14="http://schemas.microsoft.com/office/powerpoint/2010/main" val="4230730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579B0EB-0D10-4C47-8C07-B992865BC577}"/>
              </a:ext>
            </a:extLst>
          </p:cNvPr>
          <p:cNvSpPr>
            <a:spLocks noGrp="1"/>
          </p:cNvSpPr>
          <p:nvPr>
            <p:ph idx="1"/>
          </p:nvPr>
        </p:nvSpPr>
        <p:spPr>
          <a:xfrm>
            <a:off x="7427284" y="1680430"/>
            <a:ext cx="4422648" cy="2939638"/>
          </a:xfrm>
        </p:spPr>
        <p:txBody>
          <a:bodyPr/>
          <a:lstStyle/>
          <a:p>
            <a:r>
              <a:rPr lang="en-US" sz="2000" dirty="0"/>
              <a:t>The 2014 Farm Bill allowed State departments of agriculture and institutions of higher education to legally grow and cultivate hemp for purposes of research or to license growers in their State for these activities</a:t>
            </a:r>
          </a:p>
        </p:txBody>
      </p:sp>
      <p:pic>
        <p:nvPicPr>
          <p:cNvPr id="3" name="Picture 2"/>
          <p:cNvPicPr>
            <a:picLocks noChangeAspect="1"/>
          </p:cNvPicPr>
          <p:nvPr/>
        </p:nvPicPr>
        <p:blipFill rotWithShape="1">
          <a:blip r:embed="rId2"/>
          <a:srcRect b="36563"/>
          <a:stretch/>
        </p:blipFill>
        <p:spPr>
          <a:xfrm>
            <a:off x="108384" y="84152"/>
            <a:ext cx="7071734" cy="5869837"/>
          </a:xfrm>
          <a:prstGeom prst="rect">
            <a:avLst/>
          </a:prstGeom>
        </p:spPr>
      </p:pic>
    </p:spTree>
    <p:extLst>
      <p:ext uri="{BB962C8B-B14F-4D97-AF65-F5344CB8AC3E}">
        <p14:creationId xmlns:p14="http://schemas.microsoft.com/office/powerpoint/2010/main" val="3410167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1112474327"/>
              </p:ext>
            </p:extLst>
          </p:nvPr>
        </p:nvGraphicFramePr>
        <p:xfrm>
          <a:off x="149470" y="822960"/>
          <a:ext cx="8057270" cy="524946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8515350" y="708660"/>
            <a:ext cx="3486150" cy="5554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p:cNvSpPr txBox="1">
            <a:spLocks/>
          </p:cNvSpPr>
          <p:nvPr/>
        </p:nvSpPr>
        <p:spPr>
          <a:xfrm>
            <a:off x="8717637" y="1333205"/>
            <a:ext cx="3081576" cy="4305889"/>
          </a:xfrm>
          <a:prstGeom prst="rect">
            <a:avLst/>
          </a:prstGeom>
        </p:spPr>
        <p:txBody>
          <a:bodyPr vert="horz" lIns="91440" tIns="45720" rIns="91440" bIns="45720" rtlCol="0" anchor="b">
            <a:normAutofit fontScale="97500" lnSpcReduction="10000"/>
          </a:bodyPr>
          <a:lstStyle>
            <a:lvl1pPr algn="ctr" defTabSz="457200" rtl="0" eaLnBrk="1" latinLnBrk="0" hangingPunct="1">
              <a:spcBef>
                <a:spcPct val="0"/>
              </a:spcBef>
              <a:buNone/>
              <a:defRPr sz="3200" b="0" kern="1200" cap="all">
                <a:solidFill>
                  <a:srgbClr val="0033A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90000"/>
              </a:lnSpc>
            </a:pPr>
            <a:r>
              <a:rPr lang="en-US" sz="2800">
                <a:solidFill>
                  <a:srgbClr val="FFFFFF"/>
                </a:solidFill>
              </a:rPr>
              <a:t>Acres increased rapidly</a:t>
            </a:r>
            <a:br>
              <a:rPr lang="en-US" sz="2800">
                <a:solidFill>
                  <a:srgbClr val="FFFFFF"/>
                </a:solidFill>
              </a:rPr>
            </a:br>
            <a:r>
              <a:rPr lang="en-US" sz="2800">
                <a:solidFill>
                  <a:srgbClr val="FFFFFF"/>
                </a:solidFill>
              </a:rPr>
              <a:t/>
            </a:r>
            <a:br>
              <a:rPr lang="en-US" sz="2800">
                <a:solidFill>
                  <a:srgbClr val="FFFFFF"/>
                </a:solidFill>
              </a:rPr>
            </a:br>
            <a:r>
              <a:rPr lang="en-US" sz="2800">
                <a:solidFill>
                  <a:srgbClr val="FFFFFF"/>
                </a:solidFill>
              </a:rPr>
              <a:t>Field and controlled atmosphere plantings</a:t>
            </a:r>
            <a:br>
              <a:rPr lang="en-US" sz="2800">
                <a:solidFill>
                  <a:srgbClr val="FFFFFF"/>
                </a:solidFill>
              </a:rPr>
            </a:br>
            <a:r>
              <a:rPr lang="en-US" sz="2800">
                <a:solidFill>
                  <a:srgbClr val="FFFFFF"/>
                </a:solidFill>
              </a:rPr>
              <a:t/>
            </a:r>
            <a:br>
              <a:rPr lang="en-US" sz="2800">
                <a:solidFill>
                  <a:srgbClr val="FFFFFF"/>
                </a:solidFill>
              </a:rPr>
            </a:br>
            <a:r>
              <a:rPr lang="en-US" sz="2800">
                <a:solidFill>
                  <a:srgbClr val="FFFFFF"/>
                </a:solidFill>
              </a:rPr>
              <a:t>lack of consistently reported data</a:t>
            </a:r>
            <a:endParaRPr lang="en-US" sz="2800" dirty="0">
              <a:solidFill>
                <a:srgbClr val="FFFFFF"/>
              </a:solidFill>
            </a:endParaRPr>
          </a:p>
        </p:txBody>
      </p:sp>
      <p:sp>
        <p:nvSpPr>
          <p:cNvPr id="6" name="TextBox 5">
            <a:extLst>
              <a:ext uri="{FF2B5EF4-FFF2-40B4-BE49-F238E27FC236}">
                <a16:creationId xmlns:a16="http://schemas.microsoft.com/office/drawing/2014/main" id="{905DEFE5-EA83-4CBD-B51C-17EB537F51B6}"/>
              </a:ext>
            </a:extLst>
          </p:cNvPr>
          <p:cNvSpPr txBox="1"/>
          <p:nvPr/>
        </p:nvSpPr>
        <p:spPr>
          <a:xfrm>
            <a:off x="2759103" y="6031230"/>
            <a:ext cx="5356197" cy="698012"/>
          </a:xfrm>
          <a:prstGeom prst="rect">
            <a:avLst/>
          </a:prstGeom>
          <a:noFill/>
        </p:spPr>
        <p:txBody>
          <a:bodyPr wrap="square" rtlCol="0">
            <a:spAutoFit/>
          </a:bodyPr>
          <a:lstStyle/>
          <a:p>
            <a:pPr>
              <a:lnSpc>
                <a:spcPct val="114000"/>
              </a:lnSpc>
            </a:pPr>
            <a:r>
              <a:rPr lang="en-US" sz="1200" dirty="0">
                <a:solidFill>
                  <a:schemeClr val="accent1">
                    <a:lumMod val="50000"/>
                  </a:schemeClr>
                </a:solidFill>
              </a:rPr>
              <a:t>Source: USDA Economic Research Service </a:t>
            </a:r>
            <a:r>
              <a:rPr lang="en-US" sz="1200" dirty="0">
                <a:solidFill>
                  <a:schemeClr val="accent1">
                    <a:lumMod val="50000"/>
                  </a:schemeClr>
                </a:solidFill>
                <a:ea typeface="Calibri" panose="020F0502020204030204" pitchFamily="34" charset="0"/>
                <a:cs typeface="Times New Roman" panose="02020603050405020304" pitchFamily="18" charset="0"/>
              </a:rPr>
              <a:t>based on data reported by State pilot programs, USDA Farm Service Agency, and Vote Hemp. </a:t>
            </a:r>
          </a:p>
          <a:p>
            <a:endParaRPr lang="en-US" sz="1200" dirty="0">
              <a:solidFill>
                <a:schemeClr val="bg1"/>
              </a:solidFill>
            </a:endParaRPr>
          </a:p>
        </p:txBody>
      </p:sp>
    </p:spTree>
    <p:extLst>
      <p:ext uri="{BB962C8B-B14F-4D97-AF65-F5344CB8AC3E}">
        <p14:creationId xmlns:p14="http://schemas.microsoft.com/office/powerpoint/2010/main" val="322367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DBD4729-DBDF-40A6-9BA4-E4C97EF6D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55125130-F4AB-465E-8AE2-E583FCAAB2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E0BA65A2-0302-4468-ADA7-9EC3F9593F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0F161291-765C-4033-9E84-52C51C6A5A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F69638-8A6F-45AB-B9EC-9D8C8FC37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map&#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3660564" y="643467"/>
            <a:ext cx="7211735" cy="5571066"/>
          </a:xfrm>
          <a:prstGeom prst="rect">
            <a:avLst/>
          </a:prstGeom>
        </p:spPr>
      </p:pic>
      <p:sp>
        <p:nvSpPr>
          <p:cNvPr id="4" name="TextBox 3">
            <a:extLst>
              <a:ext uri="{FF2B5EF4-FFF2-40B4-BE49-F238E27FC236}">
                <a16:creationId xmlns:a16="http://schemas.microsoft.com/office/drawing/2014/main" id="{4056476F-2241-460B-AA7C-866D56C21011}"/>
              </a:ext>
            </a:extLst>
          </p:cNvPr>
          <p:cNvSpPr txBox="1"/>
          <p:nvPr/>
        </p:nvSpPr>
        <p:spPr>
          <a:xfrm>
            <a:off x="697188" y="2257313"/>
            <a:ext cx="2743200" cy="2308324"/>
          </a:xfrm>
          <a:prstGeom prst="rect">
            <a:avLst/>
          </a:prstGeom>
          <a:noFill/>
        </p:spPr>
        <p:txBody>
          <a:bodyPr wrap="square" rtlCol="0">
            <a:spAutoFit/>
          </a:bodyPr>
          <a:lstStyle/>
          <a:p>
            <a:r>
              <a:rPr lang="en-US" dirty="0"/>
              <a:t>States began production at different times</a:t>
            </a:r>
          </a:p>
          <a:p>
            <a:pPr marL="285750" indent="-285750">
              <a:buFont typeface="Arial" panose="020B0604020202020204" pitchFamily="34" charset="0"/>
              <a:buChar char="•"/>
            </a:pPr>
            <a:r>
              <a:rPr lang="en-US" dirty="0"/>
              <a:t>Establishing legislation was a challenge</a:t>
            </a:r>
          </a:p>
          <a:p>
            <a:pPr marL="285750" indent="-285750">
              <a:buFont typeface="Arial" panose="020B0604020202020204" pitchFamily="34" charset="0"/>
              <a:buChar char="•"/>
            </a:pPr>
            <a:r>
              <a:rPr lang="en-US" dirty="0"/>
              <a:t>State requirements were inconsistent</a:t>
            </a:r>
          </a:p>
          <a:p>
            <a:endParaRPr lang="en-US" dirty="0"/>
          </a:p>
        </p:txBody>
      </p:sp>
      <p:sp>
        <p:nvSpPr>
          <p:cNvPr id="5" name="TextBox 4">
            <a:extLst>
              <a:ext uri="{FF2B5EF4-FFF2-40B4-BE49-F238E27FC236}">
                <a16:creationId xmlns:a16="http://schemas.microsoft.com/office/drawing/2014/main" id="{D475CD3E-53D2-4D02-9177-8EEA55B9F235}"/>
              </a:ext>
            </a:extLst>
          </p:cNvPr>
          <p:cNvSpPr txBox="1"/>
          <p:nvPr/>
        </p:nvSpPr>
        <p:spPr>
          <a:xfrm>
            <a:off x="4905376" y="643467"/>
            <a:ext cx="6443936" cy="369332"/>
          </a:xfrm>
          <a:prstGeom prst="rect">
            <a:avLst/>
          </a:prstGeom>
          <a:noFill/>
        </p:spPr>
        <p:txBody>
          <a:bodyPr wrap="square" rtlCol="0">
            <a:spAutoFit/>
          </a:bodyPr>
          <a:lstStyle/>
          <a:p>
            <a:r>
              <a:rPr lang="en-US" b="1" dirty="0"/>
              <a:t>Years of Hemp Planting Reported by States, 2014-2019</a:t>
            </a:r>
          </a:p>
        </p:txBody>
      </p:sp>
      <p:sp>
        <p:nvSpPr>
          <p:cNvPr id="2" name="TextBox 1">
            <a:extLst>
              <a:ext uri="{FF2B5EF4-FFF2-40B4-BE49-F238E27FC236}">
                <a16:creationId xmlns:a16="http://schemas.microsoft.com/office/drawing/2014/main" id="{643397A0-2AE7-4564-A6CB-766DD8F10BF2}"/>
              </a:ext>
            </a:extLst>
          </p:cNvPr>
          <p:cNvSpPr txBox="1"/>
          <p:nvPr/>
        </p:nvSpPr>
        <p:spPr>
          <a:xfrm>
            <a:off x="5449582" y="6377940"/>
            <a:ext cx="6696656" cy="276999"/>
          </a:xfrm>
          <a:prstGeom prst="rect">
            <a:avLst/>
          </a:prstGeom>
          <a:noFill/>
        </p:spPr>
        <p:txBody>
          <a:bodyPr wrap="square" rtlCol="0">
            <a:spAutoFit/>
          </a:bodyPr>
          <a:lstStyle/>
          <a:p>
            <a:r>
              <a:rPr lang="en-US" sz="1200" dirty="0">
                <a:solidFill>
                  <a:schemeClr val="bg1"/>
                </a:solidFill>
              </a:rPr>
              <a:t>Source: USDA Economic Research Service based on data reported by State pilot programs</a:t>
            </a:r>
          </a:p>
        </p:txBody>
      </p:sp>
    </p:spTree>
    <p:extLst>
      <p:ext uri="{BB962C8B-B14F-4D97-AF65-F5344CB8AC3E}">
        <p14:creationId xmlns:p14="http://schemas.microsoft.com/office/powerpoint/2010/main" val="3026718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36F6DB7-CF8D-494A-82F6-13B58DCA98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B7E5194-6E82-4A44-99C3-FE7D87F341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49FCC1E1-84D3-494D-A0A0-286AFA1C301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49" name="Rectangle 48">
              <a:extLst>
                <a:ext uri="{FF2B5EF4-FFF2-40B4-BE49-F238E27FC236}">
                  <a16:creationId xmlns:a16="http://schemas.microsoft.com/office/drawing/2014/main" id="{96E09E90-FF79-402E-AF01-97A279BEAD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EC6946F8-4B9B-4C51-9F51-2DB377392CC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7B3D2B3D-A285-438C-A344-AED3E46A078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5" name="Content Placeholder 24">
            <a:extLst>
              <a:ext uri="{FF2B5EF4-FFF2-40B4-BE49-F238E27FC236}">
                <a16:creationId xmlns:a16="http://schemas.microsoft.com/office/drawing/2014/main" id="{C25410F5-EE18-4479-A567-97785819DFF6}"/>
              </a:ext>
            </a:extLst>
          </p:cNvPr>
          <p:cNvSpPr>
            <a:spLocks noGrp="1"/>
          </p:cNvSpPr>
          <p:nvPr>
            <p:ph idx="1"/>
          </p:nvPr>
        </p:nvSpPr>
        <p:spPr>
          <a:xfrm>
            <a:off x="779490" y="1278361"/>
            <a:ext cx="3033249" cy="3856229"/>
          </a:xfrm>
        </p:spPr>
        <p:txBody>
          <a:bodyPr anchor="t">
            <a:normAutofit lnSpcReduction="10000"/>
          </a:bodyPr>
          <a:lstStyle/>
          <a:p>
            <a:r>
              <a:rPr lang="en-US" dirty="0">
                <a:solidFill>
                  <a:srgbClr val="FFFFFF"/>
                </a:solidFill>
              </a:rPr>
              <a:t>By 2019 production was widespread</a:t>
            </a:r>
          </a:p>
          <a:p>
            <a:r>
              <a:rPr lang="en-US" dirty="0">
                <a:solidFill>
                  <a:srgbClr val="FFFFFF"/>
                </a:solidFill>
              </a:rPr>
              <a:t>Largest number of planted acres reported in Colorado, Kentucky, Montana, Oregon, North Carolina</a:t>
            </a:r>
          </a:p>
        </p:txBody>
      </p:sp>
      <p:pic>
        <p:nvPicPr>
          <p:cNvPr id="8" name="Content Placeholder 7">
            <a:extLst>
              <a:ext uri="{FF2B5EF4-FFF2-40B4-BE49-F238E27FC236}">
                <a16:creationId xmlns:a16="http://schemas.microsoft.com/office/drawing/2014/main" id="{39D3623B-208A-4726-BC01-185E3349CB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1762" y="948413"/>
            <a:ext cx="6752538" cy="5216336"/>
          </a:xfrm>
          <a:prstGeom prst="rect">
            <a:avLst/>
          </a:prstGeom>
        </p:spPr>
      </p:pic>
      <p:sp>
        <p:nvSpPr>
          <p:cNvPr id="10" name="TextBox 9">
            <a:extLst>
              <a:ext uri="{FF2B5EF4-FFF2-40B4-BE49-F238E27FC236}">
                <a16:creationId xmlns:a16="http://schemas.microsoft.com/office/drawing/2014/main" id="{DF0F5BEF-0994-468A-91D7-370BE73780EC}"/>
              </a:ext>
            </a:extLst>
          </p:cNvPr>
          <p:cNvSpPr txBox="1"/>
          <p:nvPr/>
        </p:nvSpPr>
        <p:spPr>
          <a:xfrm>
            <a:off x="6783630" y="6164749"/>
            <a:ext cx="4961837" cy="553998"/>
          </a:xfrm>
          <a:prstGeom prst="rect">
            <a:avLst/>
          </a:prstGeom>
          <a:noFill/>
        </p:spPr>
        <p:txBody>
          <a:bodyPr wrap="square" rtlCol="0">
            <a:spAutoFit/>
          </a:bodyPr>
          <a:lstStyle/>
          <a:p>
            <a:r>
              <a:rPr lang="en-US" sz="1200" dirty="0">
                <a:solidFill>
                  <a:schemeClr val="bg2">
                    <a:lumMod val="10000"/>
                  </a:schemeClr>
                </a:solidFill>
              </a:rPr>
              <a:t>Source: USDA Farm Service Agency, Data as of December 2019</a:t>
            </a:r>
          </a:p>
          <a:p>
            <a:endParaRPr lang="en-US" dirty="0">
              <a:solidFill>
                <a:schemeClr val="bg1">
                  <a:lumMod val="50000"/>
                </a:schemeClr>
              </a:solidFill>
            </a:endParaRPr>
          </a:p>
        </p:txBody>
      </p:sp>
      <p:sp>
        <p:nvSpPr>
          <p:cNvPr id="11" name="TextBox 10">
            <a:extLst>
              <a:ext uri="{FF2B5EF4-FFF2-40B4-BE49-F238E27FC236}">
                <a16:creationId xmlns:a16="http://schemas.microsoft.com/office/drawing/2014/main" id="{D1503C97-6678-4E49-B30A-AA93F6D82666}"/>
              </a:ext>
            </a:extLst>
          </p:cNvPr>
          <p:cNvSpPr txBox="1"/>
          <p:nvPr/>
        </p:nvSpPr>
        <p:spPr>
          <a:xfrm>
            <a:off x="4895539" y="606577"/>
            <a:ext cx="6337155" cy="369332"/>
          </a:xfrm>
          <a:prstGeom prst="rect">
            <a:avLst/>
          </a:prstGeom>
          <a:noFill/>
        </p:spPr>
        <p:txBody>
          <a:bodyPr wrap="square" rtlCol="0">
            <a:spAutoFit/>
          </a:bodyPr>
          <a:lstStyle/>
          <a:p>
            <a:r>
              <a:rPr lang="en-US" b="1" dirty="0">
                <a:solidFill>
                  <a:schemeClr val="bg2">
                    <a:lumMod val="10000"/>
                  </a:schemeClr>
                </a:solidFill>
              </a:rPr>
              <a:t>Production Density at the County Level, 2019</a:t>
            </a:r>
          </a:p>
        </p:txBody>
      </p:sp>
    </p:spTree>
    <p:extLst>
      <p:ext uri="{BB962C8B-B14F-4D97-AF65-F5344CB8AC3E}">
        <p14:creationId xmlns:p14="http://schemas.microsoft.com/office/powerpoint/2010/main" val="11296137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98E696-4BBA-46BE-AD86-F7E300B893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B0CA3-C333-4560-9975-E31D1B7B92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369643" y="1037967"/>
            <a:ext cx="3054091" cy="4709131"/>
          </a:xfrm>
        </p:spPr>
        <p:txBody>
          <a:bodyPr anchor="ctr">
            <a:normAutofit/>
          </a:bodyPr>
          <a:lstStyle/>
          <a:p>
            <a:pPr algn="l"/>
            <a:r>
              <a:rPr lang="en-US" sz="2400" dirty="0">
                <a:solidFill>
                  <a:srgbClr val="FFFEFF"/>
                </a:solidFill>
              </a:rPr>
              <a:t>Global production is increasing</a:t>
            </a:r>
            <a:br>
              <a:rPr lang="en-US" sz="2400" dirty="0">
                <a:solidFill>
                  <a:srgbClr val="FFFEFF"/>
                </a:solidFill>
              </a:rPr>
            </a:br>
            <a:r>
              <a:rPr lang="en-US" sz="2400" dirty="0">
                <a:solidFill>
                  <a:srgbClr val="FFFEFF"/>
                </a:solidFill>
              </a:rPr>
              <a:t/>
            </a:r>
            <a:br>
              <a:rPr lang="en-US" sz="2400" dirty="0">
                <a:solidFill>
                  <a:srgbClr val="FFFEFF"/>
                </a:solidFill>
              </a:rPr>
            </a:br>
            <a:r>
              <a:rPr lang="en-US" sz="2400" dirty="0">
                <a:solidFill>
                  <a:srgbClr val="FFFEFF"/>
                </a:solidFill>
              </a:rPr>
              <a:t/>
            </a:r>
            <a:br>
              <a:rPr lang="en-US" sz="2400" dirty="0">
                <a:solidFill>
                  <a:srgbClr val="FFFEFF"/>
                </a:solidFill>
              </a:rPr>
            </a:br>
            <a:r>
              <a:rPr lang="en-US" sz="2400" dirty="0" err="1">
                <a:solidFill>
                  <a:srgbClr val="FFFEFF"/>
                </a:solidFill>
              </a:rPr>
              <a:t>canada</a:t>
            </a:r>
            <a:r>
              <a:rPr lang="en-US" sz="2400" dirty="0">
                <a:solidFill>
                  <a:srgbClr val="FFFEFF"/>
                </a:solidFill>
              </a:rPr>
              <a:t> has potential to be a major competitor</a:t>
            </a:r>
            <a:r>
              <a:rPr lang="en-US" dirty="0">
                <a:solidFill>
                  <a:srgbClr val="FFFEFF"/>
                </a:solidFill>
              </a:rPr>
              <a:t/>
            </a:r>
            <a:br>
              <a:rPr lang="en-US" dirty="0">
                <a:solidFill>
                  <a:srgbClr val="FFFEFF"/>
                </a:solidFill>
              </a:rPr>
            </a:br>
            <a:endParaRPr lang="en-US" dirty="0">
              <a:solidFill>
                <a:srgbClr val="FFFE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6932913"/>
              </p:ext>
            </p:extLst>
          </p:nvPr>
        </p:nvGraphicFramePr>
        <p:xfrm>
          <a:off x="486032" y="1037967"/>
          <a:ext cx="7234381" cy="500088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71E7765-DC5D-4A64-B732-FA8283763240}"/>
              </a:ext>
            </a:extLst>
          </p:cNvPr>
          <p:cNvSpPr txBox="1"/>
          <p:nvPr/>
        </p:nvSpPr>
        <p:spPr>
          <a:xfrm>
            <a:off x="5736336" y="5906703"/>
            <a:ext cx="2226564" cy="276999"/>
          </a:xfrm>
          <a:prstGeom prst="rect">
            <a:avLst/>
          </a:prstGeom>
          <a:noFill/>
        </p:spPr>
        <p:txBody>
          <a:bodyPr wrap="square" rtlCol="0">
            <a:spAutoFit/>
          </a:bodyPr>
          <a:lstStyle/>
          <a:p>
            <a:r>
              <a:rPr lang="en-US" sz="1200" dirty="0"/>
              <a:t>Source: Health Canada</a:t>
            </a:r>
          </a:p>
        </p:txBody>
      </p:sp>
      <p:sp>
        <p:nvSpPr>
          <p:cNvPr id="7" name="TextBox 6">
            <a:extLst>
              <a:ext uri="{FF2B5EF4-FFF2-40B4-BE49-F238E27FC236}">
                <a16:creationId xmlns:a16="http://schemas.microsoft.com/office/drawing/2014/main" id="{13EC98B7-86DB-463D-8A2F-F721AA6412BD}"/>
              </a:ext>
            </a:extLst>
          </p:cNvPr>
          <p:cNvSpPr txBox="1"/>
          <p:nvPr/>
        </p:nvSpPr>
        <p:spPr>
          <a:xfrm>
            <a:off x="1732349" y="620671"/>
            <a:ext cx="5989320" cy="369332"/>
          </a:xfrm>
          <a:prstGeom prst="rect">
            <a:avLst/>
          </a:prstGeom>
          <a:noFill/>
        </p:spPr>
        <p:txBody>
          <a:bodyPr wrap="square" rtlCol="0">
            <a:spAutoFit/>
          </a:bodyPr>
          <a:lstStyle/>
          <a:p>
            <a:r>
              <a:rPr lang="en-US" b="1" dirty="0">
                <a:solidFill>
                  <a:schemeClr val="bg2">
                    <a:lumMod val="10000"/>
                  </a:schemeClr>
                </a:solidFill>
              </a:rPr>
              <a:t>Canadian Hemp Acreage, 1998-2018</a:t>
            </a:r>
          </a:p>
        </p:txBody>
      </p:sp>
    </p:spTree>
    <p:extLst>
      <p:ext uri="{BB962C8B-B14F-4D97-AF65-F5344CB8AC3E}">
        <p14:creationId xmlns:p14="http://schemas.microsoft.com/office/powerpoint/2010/main" val="1217927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98E696-4BBA-46BE-AD86-F7E300B893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B0CA3-C333-4560-9975-E31D1B7B92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369643" y="1037967"/>
            <a:ext cx="3054091" cy="4709131"/>
          </a:xfrm>
        </p:spPr>
        <p:txBody>
          <a:bodyPr anchor="ctr">
            <a:normAutofit/>
          </a:bodyPr>
          <a:lstStyle/>
          <a:p>
            <a:r>
              <a:rPr lang="en-US" dirty="0">
                <a:solidFill>
                  <a:srgbClr val="FFFEFF"/>
                </a:solidFill>
              </a:rPr>
              <a:t>Hemp is a traded commodity</a:t>
            </a:r>
          </a:p>
        </p:txBody>
      </p:sp>
      <p:graphicFrame>
        <p:nvGraphicFramePr>
          <p:cNvPr id="4" name="Content Placeholder 3">
            <a:extLst>
              <a:ext uri="{FF2B5EF4-FFF2-40B4-BE49-F238E27FC236}">
                <a16:creationId xmlns:a16="http://schemas.microsoft.com/office/drawing/2014/main" id="{139D3F7C-83F4-47CC-8E42-09EAE63E165D}"/>
              </a:ext>
            </a:extLst>
          </p:cNvPr>
          <p:cNvGraphicFramePr>
            <a:graphicFrameLocks noGrp="1"/>
          </p:cNvGraphicFramePr>
          <p:nvPr>
            <p:ph idx="1"/>
            <p:extLst>
              <p:ext uri="{D42A27DB-BD31-4B8C-83A1-F6EECF244321}">
                <p14:modId xmlns:p14="http://schemas.microsoft.com/office/powerpoint/2010/main" val="2379730409"/>
              </p:ext>
            </p:extLst>
          </p:nvPr>
        </p:nvGraphicFramePr>
        <p:xfrm>
          <a:off x="136634" y="904039"/>
          <a:ext cx="7823027" cy="54865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BB3C471-A325-478B-8F03-04B2750D43EE}"/>
              </a:ext>
            </a:extLst>
          </p:cNvPr>
          <p:cNvSpPr txBox="1"/>
          <p:nvPr/>
        </p:nvSpPr>
        <p:spPr>
          <a:xfrm>
            <a:off x="965291" y="5820033"/>
            <a:ext cx="6994370" cy="646331"/>
          </a:xfrm>
          <a:prstGeom prst="rect">
            <a:avLst/>
          </a:prstGeom>
          <a:noFill/>
        </p:spPr>
        <p:txBody>
          <a:bodyPr wrap="square" rtlCol="0">
            <a:spAutoFit/>
          </a:bodyPr>
          <a:lstStyle/>
          <a:p>
            <a:r>
              <a:rPr lang="en-US" sz="1200" dirty="0"/>
              <a:t>Source: USDA Economic Research Service based on data from U.S. Commerce Department, Bureau of the Census</a:t>
            </a:r>
          </a:p>
          <a:p>
            <a:r>
              <a:rPr lang="en-US" sz="1200" dirty="0"/>
              <a:t>* 2019 is a partial year</a:t>
            </a:r>
          </a:p>
        </p:txBody>
      </p:sp>
    </p:spTree>
    <p:extLst>
      <p:ext uri="{BB962C8B-B14F-4D97-AF65-F5344CB8AC3E}">
        <p14:creationId xmlns:p14="http://schemas.microsoft.com/office/powerpoint/2010/main" val="1342217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97326"/>
            <a:ext cx="10363200" cy="1362075"/>
          </a:xfrm>
        </p:spPr>
        <p:txBody>
          <a:bodyPr/>
          <a:lstStyle/>
          <a:p>
            <a:r>
              <a:rPr lang="en-US" dirty="0"/>
              <a:t>Challenges in transitioning from pilot to large scale production</a:t>
            </a:r>
          </a:p>
        </p:txBody>
      </p:sp>
    </p:spTree>
    <p:extLst>
      <p:ext uri="{BB962C8B-B14F-4D97-AF65-F5344CB8AC3E}">
        <p14:creationId xmlns:p14="http://schemas.microsoft.com/office/powerpoint/2010/main" val="826752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Hemp outlook???</a:t>
            </a:r>
          </a:p>
        </p:txBody>
      </p:sp>
      <p:sp>
        <p:nvSpPr>
          <p:cNvPr id="4" name="TextBox 1"/>
          <p:cNvSpPr txBox="1">
            <a:spLocks noChangeArrowheads="1"/>
          </p:cNvSpPr>
          <p:nvPr/>
        </p:nvSpPr>
        <p:spPr bwMode="auto">
          <a:xfrm>
            <a:off x="774924" y="2425200"/>
            <a:ext cx="1086334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sz="2800" i="1" dirty="0"/>
              <a:t>“The long-term prognosis is generally favorable across a range of product categories and downstream markets, but the road getting there is likely to be a rough-and-tumble ride, with as many losers and there will be winners.”</a:t>
            </a:r>
          </a:p>
        </p:txBody>
      </p:sp>
      <p:sp>
        <p:nvSpPr>
          <p:cNvPr id="5" name="Rectangle 1"/>
          <p:cNvSpPr>
            <a:spLocks noChangeArrowheads="1"/>
          </p:cNvSpPr>
          <p:nvPr/>
        </p:nvSpPr>
        <p:spPr bwMode="auto">
          <a:xfrm>
            <a:off x="1790700" y="4895476"/>
            <a:ext cx="8610600" cy="646331"/>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sz="1200" b="1" dirty="0"/>
              <a:t>Source: Sterns, J.A. 2019. "Is the Emerging U.S. Hemp Industry Yet Another Boom–Bust Market for U.S. Farmers?" Choices. Quarter 3. Available online: </a:t>
            </a:r>
            <a:r>
              <a:rPr lang="en-US" altLang="en-US" sz="1200" b="1" dirty="0">
                <a:hlinkClick r:id="rId2"/>
              </a:rPr>
              <a:t>www.choicesmagazine.org/choices-magazine/submitted-articles/is-the-emerging-us-hemp-industry-yet-another-boombust-market-for-us-farmers</a:t>
            </a:r>
            <a:endParaRPr lang="en-US" altLang="en-US" sz="1200" b="1" dirty="0"/>
          </a:p>
        </p:txBody>
      </p:sp>
    </p:spTree>
    <p:extLst>
      <p:ext uri="{BB962C8B-B14F-4D97-AF65-F5344CB8AC3E}">
        <p14:creationId xmlns:p14="http://schemas.microsoft.com/office/powerpoint/2010/main" val="120093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Dividend">
  <a:themeElements>
    <a:clrScheme name="Custom 30">
      <a:dk1>
        <a:srgbClr val="0033A0"/>
      </a:dk1>
      <a:lt1>
        <a:sysClr val="window" lastClr="FFFFFF"/>
      </a:lt1>
      <a:dk2>
        <a:srgbClr val="DCDDDE"/>
      </a:dk2>
      <a:lt2>
        <a:srgbClr val="0033A0"/>
      </a:lt2>
      <a:accent1>
        <a:srgbClr val="0033A0"/>
      </a:accent1>
      <a:accent2>
        <a:srgbClr val="1E8AFF"/>
      </a:accent2>
      <a:accent3>
        <a:srgbClr val="B1C9E8"/>
      </a:accent3>
      <a:accent4>
        <a:srgbClr val="B1C9E8"/>
      </a:accent4>
      <a:accent5>
        <a:srgbClr val="66B1CE"/>
      </a:accent5>
      <a:accent6>
        <a:srgbClr val="40619D"/>
      </a:accent6>
      <a:hlink>
        <a:srgbClr val="1E8AFF"/>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ERS Interio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3B06A7E179AA4C95C139DFFE9763D9" ma:contentTypeVersion="8" ma:contentTypeDescription="Create a new document." ma:contentTypeScope="" ma:versionID="c78f21f17811fc40179e92e5ba1001dd">
  <xsd:schema xmlns:xsd="http://www.w3.org/2001/XMLSchema" xmlns:xs="http://www.w3.org/2001/XMLSchema" xmlns:p="http://schemas.microsoft.com/office/2006/metadata/properties" xmlns:ns3="5c95fcb1-0e40-42e1-830a-3423f0591dde" xmlns:ns4="bf953656-af59-4111-bc8c-901aa530e1ee" targetNamespace="http://schemas.microsoft.com/office/2006/metadata/properties" ma:root="true" ma:fieldsID="afe5c75461131b50d2a939ea217791c4" ns3:_="" ns4:_="">
    <xsd:import namespace="5c95fcb1-0e40-42e1-830a-3423f0591dde"/>
    <xsd:import namespace="bf953656-af59-4111-bc8c-901aa530e1e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5fcb1-0e40-42e1-830a-3423f0591d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953656-af59-4111-bc8c-901aa530e1e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03C0BD-6734-4FEC-B681-5ABFA2A3E13A}">
  <ds:schemaRefs>
    <ds:schemaRef ds:uri="http://schemas.microsoft.com/sharepoint/v3/contenttype/forms"/>
  </ds:schemaRefs>
</ds:datastoreItem>
</file>

<file path=customXml/itemProps2.xml><?xml version="1.0" encoding="utf-8"?>
<ds:datastoreItem xmlns:ds="http://schemas.openxmlformats.org/officeDocument/2006/customXml" ds:itemID="{D8E1B619-4592-45FE-A18B-703791FC1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5fcb1-0e40-42e1-830a-3423f0591dde"/>
    <ds:schemaRef ds:uri="bf953656-af59-4111-bc8c-901aa530e1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10E43F-B01D-426C-B105-463495A4FA99}">
  <ds:schemaRefs>
    <ds:schemaRef ds:uri="http://purl.org/dc/elements/1.1/"/>
    <ds:schemaRef ds:uri="http://schemas.microsoft.com/office/2006/documentManagement/types"/>
    <ds:schemaRef ds:uri="http://purl.org/dc/terms/"/>
    <ds:schemaRef ds:uri="bf953656-af59-4111-bc8c-901aa530e1ee"/>
    <ds:schemaRef ds:uri="http://schemas.openxmlformats.org/package/2006/metadata/core-properties"/>
    <ds:schemaRef ds:uri="http://schemas.microsoft.com/office/2006/metadata/properties"/>
    <ds:schemaRef ds:uri="5c95fcb1-0e40-42e1-830a-3423f0591dde"/>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1035</TotalTime>
  <Words>522</Words>
  <Application>Microsoft Office PowerPoint</Application>
  <PresentationFormat>Widescreen</PresentationFormat>
  <Paragraphs>83</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Franklin Gothic Book</vt:lpstr>
      <vt:lpstr>Times New Roman</vt:lpstr>
      <vt:lpstr>Verdana</vt:lpstr>
      <vt:lpstr>Wingdings 2</vt:lpstr>
      <vt:lpstr>Dividend</vt:lpstr>
      <vt:lpstr>ERS Interior Slides</vt:lpstr>
      <vt:lpstr>Outcomes from the 2014 Pilot Programs</vt:lpstr>
      <vt:lpstr>PowerPoint Presentation</vt:lpstr>
      <vt:lpstr>PowerPoint Presentation</vt:lpstr>
      <vt:lpstr>PowerPoint Presentation</vt:lpstr>
      <vt:lpstr>PowerPoint Presentation</vt:lpstr>
      <vt:lpstr>Global production is increasing   canada has potential to be a major competitor </vt:lpstr>
      <vt:lpstr>Hemp is a traded commodity</vt:lpstr>
      <vt:lpstr>Challenges in transitioning from pilot to large scale production</vt:lpstr>
      <vt:lpstr>Hemp outlook???</vt:lpstr>
      <vt:lpstr>Contracts and storage</vt:lpstr>
      <vt:lpstr>Input Costs &amp; Availability</vt:lpstr>
      <vt:lpstr>Access to Credit &amp; Risk Management</vt:lpstr>
      <vt:lpstr>2019-2020 Midpoint Biomass Price for 3 Key States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Outcomes from the 2014 Pilot Programs</dc:title>
  <dc:creator>Thornsbury, Suzanne - OSEC, Washington, DC</dc:creator>
  <cp:lastModifiedBy>Tyler Mark</cp:lastModifiedBy>
  <cp:revision>28</cp:revision>
  <dcterms:created xsi:type="dcterms:W3CDTF">2020-02-12T19:38:00Z</dcterms:created>
  <dcterms:modified xsi:type="dcterms:W3CDTF">2020-02-20T12:28:12Z</dcterms:modified>
</cp:coreProperties>
</file>