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5"/>
  </p:notesMasterIdLst>
  <p:sldIdLst>
    <p:sldId id="256" r:id="rId2"/>
    <p:sldId id="300" r:id="rId3"/>
    <p:sldId id="306" r:id="rId4"/>
    <p:sldId id="298" r:id="rId5"/>
    <p:sldId id="276" r:id="rId6"/>
    <p:sldId id="309" r:id="rId7"/>
    <p:sldId id="301" r:id="rId8"/>
    <p:sldId id="275" r:id="rId9"/>
    <p:sldId id="305" r:id="rId10"/>
    <p:sldId id="303" r:id="rId11"/>
    <p:sldId id="307" r:id="rId12"/>
    <p:sldId id="261" r:id="rId13"/>
    <p:sldId id="304" r:id="rId14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rgbClr val="545555"/>
        </a:solidFill>
        <a:latin typeface="Arial" charset="0"/>
        <a:ea typeface="ＭＳ Ｐゴシック"/>
        <a:cs typeface="ＭＳ Ｐゴシック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rgbClr val="545555"/>
        </a:solidFill>
        <a:latin typeface="Arial" charset="0"/>
        <a:ea typeface="ＭＳ Ｐゴシック"/>
        <a:cs typeface="ＭＳ Ｐゴシック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rgbClr val="545555"/>
        </a:solidFill>
        <a:latin typeface="Arial" charset="0"/>
        <a:ea typeface="ＭＳ Ｐゴシック"/>
        <a:cs typeface="ＭＳ Ｐゴシック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rgbClr val="545555"/>
        </a:solidFill>
        <a:latin typeface="Arial" charset="0"/>
        <a:ea typeface="ＭＳ Ｐゴシック"/>
        <a:cs typeface="ＭＳ Ｐゴシック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rgbClr val="545555"/>
        </a:solidFill>
        <a:latin typeface="Arial" charset="0"/>
        <a:ea typeface="ＭＳ Ｐゴシック"/>
        <a:cs typeface="ＭＳ Ｐゴシック"/>
      </a:defRPr>
    </a:lvl5pPr>
    <a:lvl6pPr marL="2286000" algn="l" defTabSz="914400" rtl="0" eaLnBrk="1" latinLnBrk="0" hangingPunct="1">
      <a:defRPr sz="2000" kern="1200">
        <a:solidFill>
          <a:srgbClr val="545555"/>
        </a:solidFill>
        <a:latin typeface="Arial" charset="0"/>
        <a:ea typeface="ＭＳ Ｐゴシック"/>
        <a:cs typeface="ＭＳ Ｐゴシック"/>
      </a:defRPr>
    </a:lvl6pPr>
    <a:lvl7pPr marL="2743200" algn="l" defTabSz="914400" rtl="0" eaLnBrk="1" latinLnBrk="0" hangingPunct="1">
      <a:defRPr sz="2000" kern="1200">
        <a:solidFill>
          <a:srgbClr val="545555"/>
        </a:solidFill>
        <a:latin typeface="Arial" charset="0"/>
        <a:ea typeface="ＭＳ Ｐゴシック"/>
        <a:cs typeface="ＭＳ Ｐゴシック"/>
      </a:defRPr>
    </a:lvl7pPr>
    <a:lvl8pPr marL="3200400" algn="l" defTabSz="914400" rtl="0" eaLnBrk="1" latinLnBrk="0" hangingPunct="1">
      <a:defRPr sz="2000" kern="1200">
        <a:solidFill>
          <a:srgbClr val="545555"/>
        </a:solidFill>
        <a:latin typeface="Arial" charset="0"/>
        <a:ea typeface="ＭＳ Ｐゴシック"/>
        <a:cs typeface="ＭＳ Ｐゴシック"/>
      </a:defRPr>
    </a:lvl8pPr>
    <a:lvl9pPr marL="3657600" algn="l" defTabSz="914400" rtl="0" eaLnBrk="1" latinLnBrk="0" hangingPunct="1">
      <a:defRPr sz="2000" kern="1200">
        <a:solidFill>
          <a:srgbClr val="545555"/>
        </a:solidFill>
        <a:latin typeface="Arial" charset="0"/>
        <a:ea typeface="ＭＳ Ｐゴシック"/>
        <a:cs typeface="ＭＳ Ｐゴシック"/>
      </a:defRPr>
    </a:lvl9pPr>
  </p:defaultTextStyle>
  <p:extLst>
    <p:ext uri="{521415D9-36F7-43E2-AB2F-B90AF26B5E84}">
      <p14:sectionLst xmlns:p14="http://schemas.microsoft.com/office/powerpoint/2010/main">
        <p14:section name="Introduction" id="{D4F275B2-4768-4588-8305-DB0DA0928243}">
          <p14:sldIdLst>
            <p14:sldId id="256"/>
          </p14:sldIdLst>
        </p14:section>
        <p14:section name="Small Business Overview" id="{56ECB4B4-62FB-4368-8FFC-2E9F017F14E5}">
          <p14:sldIdLst>
            <p14:sldId id="300"/>
            <p14:sldId id="306"/>
            <p14:sldId id="298"/>
            <p14:sldId id="276"/>
            <p14:sldId id="309"/>
            <p14:sldId id="301"/>
          </p14:sldIdLst>
        </p14:section>
        <p14:section name="Procurement Data &amp; Trends" id="{2E3429CE-0884-4CB2-8D12-6EC5E2CB0125}">
          <p14:sldIdLst>
            <p14:sldId id="275"/>
            <p14:sldId id="305"/>
            <p14:sldId id="303"/>
            <p14:sldId id="307"/>
            <p14:sldId id="261"/>
            <p14:sldId id="30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640">
          <p15:clr>
            <a:srgbClr val="A4A3A4"/>
          </p15:clr>
        </p15:guide>
        <p15:guide id="2" pos="417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36" autoAdjust="0"/>
    <p:restoredTop sz="96357" autoAdjust="0"/>
  </p:normalViewPr>
  <p:slideViewPr>
    <p:cSldViewPr snapToGrid="0">
      <p:cViewPr varScale="1">
        <p:scale>
          <a:sx n="110" d="100"/>
          <a:sy n="110" d="100"/>
        </p:scale>
        <p:origin x="882" y="96"/>
      </p:cViewPr>
      <p:guideLst>
        <p:guide orient="horz" pos="2640"/>
        <p:guide pos="41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ed, Sarah - OCIO-IRMC, Washington, DC" userId="96c825a9-f942-4054-9557-ce84c5b2f2f8" providerId="ADAL" clId="{516C385A-5B16-4A55-AAD5-87701D8E4710}"/>
    <pc:docChg chg="modSld">
      <pc:chgData name="Reed, Sarah - OCIO-IRMC, Washington, DC" userId="96c825a9-f942-4054-9557-ce84c5b2f2f8" providerId="ADAL" clId="{516C385A-5B16-4A55-AAD5-87701D8E4710}" dt="2022-04-19T16:13:11.922" v="1"/>
      <pc:docMkLst>
        <pc:docMk/>
      </pc:docMkLst>
      <pc:sldChg chg="modSp mod">
        <pc:chgData name="Reed, Sarah - OCIO-IRMC, Washington, DC" userId="96c825a9-f942-4054-9557-ce84c5b2f2f8" providerId="ADAL" clId="{516C385A-5B16-4A55-AAD5-87701D8E4710}" dt="2022-04-19T16:13:11.922" v="1"/>
        <pc:sldMkLst>
          <pc:docMk/>
          <pc:sldMk cId="255236719" sldId="303"/>
        </pc:sldMkLst>
        <pc:spChg chg="ord">
          <ac:chgData name="Reed, Sarah - OCIO-IRMC, Washington, DC" userId="96c825a9-f942-4054-9557-ce84c5b2f2f8" providerId="ADAL" clId="{516C385A-5B16-4A55-AAD5-87701D8E4710}" dt="2022-04-19T16:13:11.922" v="1"/>
          <ac:spMkLst>
            <pc:docMk/>
            <pc:sldMk cId="255236719" sldId="303"/>
            <ac:spMk id="3" creationId="{591E50D9-239B-4FB2-BD5F-690C2B4400A0}"/>
          </ac:spMkLst>
        </pc:spChg>
        <pc:spChg chg="ord">
          <ac:chgData name="Reed, Sarah - OCIO-IRMC, Washington, DC" userId="96c825a9-f942-4054-9557-ce84c5b2f2f8" providerId="ADAL" clId="{516C385A-5B16-4A55-AAD5-87701D8E4710}" dt="2022-04-19T16:13:11.922" v="1"/>
          <ac:spMkLst>
            <pc:docMk/>
            <pc:sldMk cId="255236719" sldId="303"/>
            <ac:spMk id="4" creationId="{17C7DB09-3E12-45C1-9B9A-57D611568694}"/>
          </ac:spMkLst>
        </pc:spChg>
        <pc:spChg chg="ord">
          <ac:chgData name="Reed, Sarah - OCIO-IRMC, Washington, DC" userId="96c825a9-f942-4054-9557-ce84c5b2f2f8" providerId="ADAL" clId="{516C385A-5B16-4A55-AAD5-87701D8E4710}" dt="2022-04-19T16:13:11.922" v="1"/>
          <ac:spMkLst>
            <pc:docMk/>
            <pc:sldMk cId="255236719" sldId="303"/>
            <ac:spMk id="6" creationId="{42549749-BDD5-46D1-B4FF-AAC97F5804D3}"/>
          </ac:spMkLst>
        </pc:spChg>
        <pc:spChg chg="ord">
          <ac:chgData name="Reed, Sarah - OCIO-IRMC, Washington, DC" userId="96c825a9-f942-4054-9557-ce84c5b2f2f8" providerId="ADAL" clId="{516C385A-5B16-4A55-AAD5-87701D8E4710}" dt="2022-04-19T16:13:11.922" v="1"/>
          <ac:spMkLst>
            <pc:docMk/>
            <pc:sldMk cId="255236719" sldId="303"/>
            <ac:spMk id="9" creationId="{728011D1-6486-4172-AB53-8DB95AE78F1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ACBEA1-B348-4597-A599-72215B51CECF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30E05A-A200-4AF8-9264-39400CC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2126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i="0" dirty="0">
                <a:effectLst/>
                <a:latin typeface="Segoe UI" panose="020B0502040204020203" pitchFamily="34" charset="0"/>
              </a:rPr>
              <a:t>The Agency obligates nearly $1.5B annually in federal contracts. Approximately $1.17B a year is awarded to small businesses.</a:t>
            </a: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agency historical achievement [as captured in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beta.sam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 is as follows</a:t>
            </a: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FY10 – 80%</a:t>
            </a: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FY11 – 82%</a:t>
            </a: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FY12 – 83%</a:t>
            </a: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FY13 – 83%</a:t>
            </a: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FY14 – 84%</a:t>
            </a: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FY15 – 84%</a:t>
            </a: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FY16 – 84%</a:t>
            </a: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FY17 – 87%</a:t>
            </a: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FY18 – 86%</a:t>
            </a: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FY19 – 87%</a:t>
            </a: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FY20 – 80%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4F8C35-E4C8-4D78-A860-19355B622AB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4835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Top 8 NAICS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4F8C35-E4C8-4D78-A860-19355B622AB8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499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6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37"/>
          <p:cNvSpPr>
            <a:spLocks noChangeArrowheads="1"/>
          </p:cNvSpPr>
          <p:nvPr/>
        </p:nvSpPr>
        <p:spPr bwMode="auto">
          <a:xfrm>
            <a:off x="0" y="0"/>
            <a:ext cx="9144000" cy="838200"/>
          </a:xfrm>
          <a:prstGeom prst="rect">
            <a:avLst/>
          </a:prstGeom>
          <a:solidFill>
            <a:srgbClr val="000F64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dirty="0">
              <a:ea typeface="ＭＳ Ｐゴシック" pitchFamily="96" charset="-128"/>
              <a:cs typeface="+mn-cs"/>
            </a:endParaRPr>
          </a:p>
        </p:txBody>
      </p:sp>
      <p:sp>
        <p:nvSpPr>
          <p:cNvPr id="6" name="Rectangle 36"/>
          <p:cNvSpPr>
            <a:spLocks noChangeArrowheads="1"/>
          </p:cNvSpPr>
          <p:nvPr/>
        </p:nvSpPr>
        <p:spPr bwMode="auto">
          <a:xfrm>
            <a:off x="0" y="6705600"/>
            <a:ext cx="9144000" cy="152400"/>
          </a:xfrm>
          <a:prstGeom prst="rect">
            <a:avLst/>
          </a:prstGeom>
          <a:solidFill>
            <a:srgbClr val="A5C5D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dirty="0">
              <a:ea typeface="ＭＳ Ｐゴシック" pitchFamily="96" charset="-128"/>
              <a:cs typeface="+mn-cs"/>
            </a:endParaRPr>
          </a:p>
        </p:txBody>
      </p:sp>
      <p:sp>
        <p:nvSpPr>
          <p:cNvPr id="7" name="Line 41"/>
          <p:cNvSpPr>
            <a:spLocks noChangeShapeType="1"/>
          </p:cNvSpPr>
          <p:nvPr/>
        </p:nvSpPr>
        <p:spPr bwMode="auto">
          <a:xfrm flipV="1">
            <a:off x="1295400" y="2667000"/>
            <a:ext cx="0" cy="2362200"/>
          </a:xfrm>
          <a:prstGeom prst="line">
            <a:avLst/>
          </a:prstGeom>
          <a:noFill/>
          <a:ln w="28575">
            <a:solidFill>
              <a:srgbClr val="5D94BA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endParaRPr lang="en-US" dirty="0">
              <a:ea typeface="ＭＳ Ｐゴシック" pitchFamily="96" charset="-128"/>
              <a:cs typeface="+mn-cs"/>
            </a:endParaRPr>
          </a:p>
        </p:txBody>
      </p:sp>
      <p:sp>
        <p:nvSpPr>
          <p:cNvPr id="8" name="Text Box 51"/>
          <p:cNvSpPr txBox="1">
            <a:spLocks noChangeArrowheads="1"/>
          </p:cNvSpPr>
          <p:nvPr/>
        </p:nvSpPr>
        <p:spPr bwMode="auto">
          <a:xfrm>
            <a:off x="4114800" y="226010"/>
            <a:ext cx="48768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>
              <a:defRPr/>
            </a:pPr>
            <a:r>
              <a:rPr lang="en-US" sz="1600" dirty="0">
                <a:solidFill>
                  <a:srgbClr val="EDEDED"/>
                </a:solidFill>
                <a:ea typeface="ＭＳ Ｐゴシック" pitchFamily="96" charset="-128"/>
                <a:cs typeface="+mn-cs"/>
              </a:rPr>
              <a:t>United States Department of Agriculture</a:t>
            </a:r>
          </a:p>
        </p:txBody>
      </p:sp>
      <p:pic>
        <p:nvPicPr>
          <p:cNvPr id="9" name="Picture 5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" y="990600"/>
            <a:ext cx="2011363" cy="139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48" name="Rectangle 52"/>
          <p:cNvSpPr>
            <a:spLocks noGrp="1" noChangeArrowheads="1"/>
          </p:cNvSpPr>
          <p:nvPr>
            <p:ph type="ctrTitle"/>
          </p:nvPr>
        </p:nvSpPr>
        <p:spPr>
          <a:xfrm>
            <a:off x="1600200" y="2667000"/>
            <a:ext cx="6858000" cy="1524000"/>
          </a:xfrm>
        </p:spPr>
        <p:txBody>
          <a:bodyPr lIns="91440" rIns="91440"/>
          <a:lstStyle>
            <a:lvl1pPr>
              <a:defRPr sz="4000">
                <a:solidFill>
                  <a:srgbClr val="06306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49" name="Rectangle 53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5372100"/>
            <a:ext cx="6477000" cy="419100"/>
          </a:xfrm>
        </p:spPr>
        <p:txBody>
          <a:bodyPr lIns="91440" rIns="91440"/>
          <a:lstStyle>
            <a:lvl1pPr marL="0" indent="0">
              <a:buFont typeface="Wingdings" pitchFamily="2" charset="2"/>
              <a:buNone/>
              <a:defRPr sz="2400">
                <a:solidFill>
                  <a:srgbClr val="15631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57200" y="5494789"/>
            <a:ext cx="533400" cy="533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2F89EF-66E9-4637-8C83-6F837EC2B1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219075"/>
            <a:ext cx="2076450" cy="58007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19075"/>
            <a:ext cx="6076950" cy="58007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3935A8-7D0C-4A03-8D10-7DB0D088192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19075"/>
            <a:ext cx="83058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1371600"/>
            <a:ext cx="4076700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371600"/>
            <a:ext cx="4076700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09F2D0-0801-4553-A766-7A2AA6D10E9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381000" y="219075"/>
            <a:ext cx="83058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371600"/>
            <a:ext cx="4076700" cy="2247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10100" y="1371600"/>
            <a:ext cx="4076700" cy="2247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381000" y="3771900"/>
            <a:ext cx="4076700" cy="2247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10100" y="3771900"/>
            <a:ext cx="4076700" cy="2247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E9C825-0B76-423A-89E1-44682C4E677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19075"/>
            <a:ext cx="83058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1371600"/>
            <a:ext cx="4076700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10100" y="1371600"/>
            <a:ext cx="4076700" cy="2247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10100" y="3771900"/>
            <a:ext cx="4076700" cy="2247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0" y="6324600"/>
            <a:ext cx="533400" cy="533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3A9978-6755-4BC3-8940-FEE5FD5C6EF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19075"/>
            <a:ext cx="83058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381000" y="1371600"/>
            <a:ext cx="8305800" cy="4648200"/>
          </a:xfrm>
        </p:spPr>
        <p:txBody>
          <a:bodyPr/>
          <a:lstStyle/>
          <a:p>
            <a:pPr lvl="0"/>
            <a:r>
              <a:rPr lang="en-US" noProof="0"/>
              <a:t>Click icon to add SmartArt graphic</a:t>
            </a:r>
            <a:endParaRPr lang="en-US" noProof="0" dirty="0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D5D8F9-5A97-4673-8222-52C2743806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8EF3FB-A922-4FC0-A7D7-CB007BC2D54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B4643D-BBDE-4897-B0CB-091B235D2EF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6014E3-5649-4E11-9436-EC519D16900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71600"/>
            <a:ext cx="40767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371600"/>
            <a:ext cx="40767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57CFAE-26CE-47AB-9D56-7EB3EA02841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2E82C6-92B9-4D2F-B39E-312AE4F195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114300" y="5791200"/>
            <a:ext cx="533400" cy="533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17268C-5B18-4EBA-80E9-72A1DDDD246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3AA051-B851-4649-A4B1-7B27880828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D34176-2C65-4EA0-BB10-460BE8D0180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2AAEA6-CBD0-4E2F-B74D-3DEF6F906F5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1" name="Rectangle 37"/>
          <p:cNvSpPr>
            <a:spLocks noChangeArrowheads="1"/>
          </p:cNvSpPr>
          <p:nvPr/>
        </p:nvSpPr>
        <p:spPr bwMode="auto">
          <a:xfrm>
            <a:off x="0" y="0"/>
            <a:ext cx="9144000" cy="1066800"/>
          </a:xfrm>
          <a:prstGeom prst="rect">
            <a:avLst/>
          </a:prstGeom>
          <a:solidFill>
            <a:srgbClr val="000F64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dirty="0">
              <a:ea typeface="ＭＳ Ｐゴシック" pitchFamily="96" charset="-128"/>
              <a:cs typeface="+mn-cs"/>
            </a:endParaRPr>
          </a:p>
        </p:txBody>
      </p:sp>
      <p:sp>
        <p:nvSpPr>
          <p:cNvPr id="1052" name="Rectangle 28"/>
          <p:cNvSpPr>
            <a:spLocks noChangeArrowheads="1"/>
          </p:cNvSpPr>
          <p:nvPr/>
        </p:nvSpPr>
        <p:spPr bwMode="auto">
          <a:xfrm>
            <a:off x="0" y="6324600"/>
            <a:ext cx="9144000" cy="533400"/>
          </a:xfrm>
          <a:prstGeom prst="rect">
            <a:avLst/>
          </a:prstGeom>
          <a:solidFill>
            <a:srgbClr val="A5C5D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dirty="0">
              <a:solidFill>
                <a:srgbClr val="F0BA20"/>
              </a:solidFill>
              <a:ea typeface="ＭＳ Ｐゴシック" pitchFamily="96" charset="-128"/>
              <a:cs typeface="+mn-cs"/>
            </a:endParaRPr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19075"/>
            <a:ext cx="8305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71600"/>
            <a:ext cx="83058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" name="Rectangle 2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324600"/>
            <a:ext cx="533400" cy="533400"/>
          </a:xfrm>
          <a:prstGeom prst="rect">
            <a:avLst/>
          </a:prstGeom>
          <a:solidFill>
            <a:srgbClr val="727176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 algn="r" eaLnBrk="0" hangingPunct="0">
              <a:defRPr sz="1600">
                <a:solidFill>
                  <a:schemeClr val="bg1"/>
                </a:solidFill>
                <a:latin typeface="Arial" charset="0"/>
                <a:ea typeface="ＭＳ Ｐゴシック" pitchFamily="96" charset="-128"/>
                <a:cs typeface="+mn-cs"/>
              </a:defRPr>
            </a:lvl1pPr>
          </a:lstStyle>
          <a:p>
            <a:pPr>
              <a:defRPr/>
            </a:pPr>
            <a:fld id="{EF710AD1-5A4F-40C9-B4B2-F9BF333712B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63" name="Rectangle 39"/>
          <p:cNvSpPr>
            <a:spLocks noChangeArrowheads="1"/>
          </p:cNvSpPr>
          <p:nvPr/>
        </p:nvSpPr>
        <p:spPr bwMode="auto">
          <a:xfrm>
            <a:off x="0" y="0"/>
            <a:ext cx="9144000" cy="152400"/>
          </a:xfrm>
          <a:prstGeom prst="rect">
            <a:avLst/>
          </a:prstGeom>
          <a:solidFill>
            <a:srgbClr val="15631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dirty="0">
              <a:solidFill>
                <a:srgbClr val="F0BA20"/>
              </a:solidFill>
              <a:ea typeface="ＭＳ Ｐゴシック" pitchFamily="96" charset="-128"/>
              <a:cs typeface="+mn-cs"/>
            </a:endParaRPr>
          </a:p>
        </p:txBody>
      </p:sp>
      <p:pic>
        <p:nvPicPr>
          <p:cNvPr id="1032" name="Picture 43"/>
          <p:cNvPicPr>
            <a:picLocks noChangeAspect="1" noChangeArrowheads="1"/>
          </p:cNvPicPr>
          <p:nvPr/>
        </p:nvPicPr>
        <p:blipFill>
          <a:blip r:embed="rId1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05800" y="6391274"/>
            <a:ext cx="7620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4" r:id="rId2"/>
    <p:sldLayoutId id="2147483663" r:id="rId3"/>
    <p:sldLayoutId id="2147483662" r:id="rId4"/>
    <p:sldLayoutId id="2147483661" r:id="rId5"/>
    <p:sldLayoutId id="2147483660" r:id="rId6"/>
    <p:sldLayoutId id="2147483659" r:id="rId7"/>
    <p:sldLayoutId id="2147483658" r:id="rId8"/>
    <p:sldLayoutId id="2147483657" r:id="rId9"/>
    <p:sldLayoutId id="2147483656" r:id="rId10"/>
    <p:sldLayoutId id="2147483655" r:id="rId11"/>
    <p:sldLayoutId id="2147483654" r:id="rId12"/>
    <p:sldLayoutId id="2147483653" r:id="rId13"/>
    <p:sldLayoutId id="2147483652" r:id="rId14"/>
    <p:sldLayoutId id="2147483651" r:id="rId15"/>
    <p:sldLayoutId id="2147483650" r:id="rId16"/>
  </p:sldLayoutIdLst>
  <p:transition/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+mj-lt"/>
          <a:ea typeface="+mj-ea"/>
          <a:cs typeface="ＭＳ Ｐゴシック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Arial" charset="0"/>
          <a:ea typeface="ＭＳ Ｐゴシック" pitchFamily="96" charset="-128"/>
          <a:cs typeface="ＭＳ Ｐゴシック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Arial" charset="0"/>
          <a:ea typeface="ＭＳ Ｐゴシック" pitchFamily="96" charset="-128"/>
          <a:cs typeface="ＭＳ Ｐゴシック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Arial" charset="0"/>
          <a:ea typeface="ＭＳ Ｐゴシック" pitchFamily="96" charset="-128"/>
          <a:cs typeface="ＭＳ Ｐゴシック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Arial" charset="0"/>
          <a:ea typeface="ＭＳ Ｐゴシック" pitchFamily="96" charset="-128"/>
          <a:cs typeface="ＭＳ Ｐゴシック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Arial" charset="0"/>
          <a:ea typeface="ＭＳ Ｐゴシック" pitchFamily="9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Arial" charset="0"/>
          <a:ea typeface="ＭＳ Ｐゴシック" pitchFamily="9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Arial" charset="0"/>
          <a:ea typeface="ＭＳ Ｐゴシック" pitchFamily="9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Arial" charset="0"/>
          <a:ea typeface="ＭＳ Ｐゴシック" pitchFamily="96" charset="-128"/>
        </a:defRPr>
      </a:lvl9pPr>
    </p:titleStyle>
    <p:bodyStyle>
      <a:lvl1pPr marL="225425" indent="-225425" algn="l" rtl="0" eaLnBrk="1" fontAlgn="base" hangingPunct="1">
        <a:spcBef>
          <a:spcPct val="20000"/>
        </a:spcBef>
        <a:spcAft>
          <a:spcPct val="35000"/>
        </a:spcAft>
        <a:buClr>
          <a:srgbClr val="1E6119"/>
        </a:buClr>
        <a:buFont typeface="Wingdings" pitchFamily="2" charset="2"/>
        <a:buChar char="§"/>
        <a:defRPr sz="2800">
          <a:solidFill>
            <a:srgbClr val="045A93"/>
          </a:solidFill>
          <a:latin typeface="+mn-lt"/>
          <a:ea typeface="+mn-ea"/>
          <a:cs typeface="ＭＳ Ｐゴシック"/>
        </a:defRPr>
      </a:lvl1pPr>
      <a:lvl2pPr marL="627063" indent="-169863" algn="l" rtl="0" eaLnBrk="1" fontAlgn="base" hangingPunct="1">
        <a:spcBef>
          <a:spcPct val="20000"/>
        </a:spcBef>
        <a:spcAft>
          <a:spcPct val="35000"/>
        </a:spcAft>
        <a:buClr>
          <a:srgbClr val="1E6119"/>
        </a:buClr>
        <a:buFont typeface="Wingdings" pitchFamily="2" charset="2"/>
        <a:buChar char="§"/>
        <a:defRPr sz="2000">
          <a:solidFill>
            <a:srgbClr val="727176"/>
          </a:solidFill>
          <a:latin typeface="+mn-lt"/>
          <a:ea typeface="+mn-ea"/>
          <a:cs typeface="ＭＳ Ｐゴシック"/>
        </a:defRPr>
      </a:lvl2pPr>
      <a:lvl3pPr marL="1025525" indent="-169863" algn="l" rtl="0" eaLnBrk="1" fontAlgn="base" hangingPunct="1">
        <a:spcBef>
          <a:spcPct val="20000"/>
        </a:spcBef>
        <a:spcAft>
          <a:spcPct val="35000"/>
        </a:spcAft>
        <a:buClr>
          <a:srgbClr val="1E6119"/>
        </a:buClr>
        <a:buFont typeface="Wingdings" pitchFamily="2" charset="2"/>
        <a:buChar char="§"/>
        <a:defRPr sz="2400">
          <a:solidFill>
            <a:srgbClr val="5D94BA"/>
          </a:solidFill>
          <a:latin typeface="+mn-lt"/>
          <a:ea typeface="+mn-ea"/>
          <a:cs typeface="ＭＳ Ｐゴシック"/>
        </a:defRPr>
      </a:lvl3pPr>
      <a:lvl4pPr marL="1316038" indent="-176213" algn="l" rtl="0" eaLnBrk="1" fontAlgn="base" hangingPunct="1">
        <a:spcBef>
          <a:spcPct val="20000"/>
        </a:spcBef>
        <a:spcAft>
          <a:spcPct val="35000"/>
        </a:spcAft>
        <a:buClr>
          <a:srgbClr val="1E6119"/>
        </a:buClr>
        <a:buFont typeface="Wingdings" pitchFamily="2" charset="2"/>
        <a:buChar char="§"/>
        <a:defRPr sz="1600">
          <a:solidFill>
            <a:srgbClr val="5D94BA"/>
          </a:solidFill>
          <a:latin typeface="+mn-lt"/>
          <a:ea typeface="+mn-ea"/>
          <a:cs typeface="ＭＳ Ｐゴシック"/>
        </a:defRPr>
      </a:lvl4pPr>
      <a:lvl5pPr marL="1654175" indent="-111125" algn="l" rtl="0" eaLnBrk="1" fontAlgn="base" hangingPunct="1">
        <a:spcBef>
          <a:spcPct val="20000"/>
        </a:spcBef>
        <a:spcAft>
          <a:spcPct val="35000"/>
        </a:spcAft>
        <a:buClr>
          <a:srgbClr val="1E6119"/>
        </a:buClr>
        <a:buFont typeface="Wingdings" pitchFamily="2" charset="2"/>
        <a:buChar char="§"/>
        <a:defRPr sz="1600">
          <a:solidFill>
            <a:srgbClr val="063061"/>
          </a:solidFill>
          <a:latin typeface="+mn-lt"/>
          <a:ea typeface="+mn-ea"/>
          <a:cs typeface="ＭＳ Ｐゴシック"/>
        </a:defRPr>
      </a:lvl5pPr>
      <a:lvl6pPr marL="2111375" indent="-111125" algn="l" rtl="0" eaLnBrk="1" fontAlgn="base" hangingPunct="1">
        <a:spcBef>
          <a:spcPct val="20000"/>
        </a:spcBef>
        <a:spcAft>
          <a:spcPct val="35000"/>
        </a:spcAft>
        <a:buClr>
          <a:srgbClr val="1E6119"/>
        </a:buClr>
        <a:buFont typeface="Wingdings" pitchFamily="2" charset="2"/>
        <a:buChar char="§"/>
        <a:defRPr sz="1600">
          <a:solidFill>
            <a:srgbClr val="063061"/>
          </a:solidFill>
          <a:latin typeface="+mn-lt"/>
          <a:ea typeface="+mn-ea"/>
        </a:defRPr>
      </a:lvl6pPr>
      <a:lvl7pPr marL="2568575" indent="-111125" algn="l" rtl="0" eaLnBrk="1" fontAlgn="base" hangingPunct="1">
        <a:spcBef>
          <a:spcPct val="20000"/>
        </a:spcBef>
        <a:spcAft>
          <a:spcPct val="35000"/>
        </a:spcAft>
        <a:buClr>
          <a:srgbClr val="1E6119"/>
        </a:buClr>
        <a:buFont typeface="Wingdings" pitchFamily="2" charset="2"/>
        <a:buChar char="§"/>
        <a:defRPr sz="1600">
          <a:solidFill>
            <a:srgbClr val="063061"/>
          </a:solidFill>
          <a:latin typeface="+mn-lt"/>
          <a:ea typeface="+mn-ea"/>
        </a:defRPr>
      </a:lvl7pPr>
      <a:lvl8pPr marL="3025775" indent="-111125" algn="l" rtl="0" eaLnBrk="1" fontAlgn="base" hangingPunct="1">
        <a:spcBef>
          <a:spcPct val="20000"/>
        </a:spcBef>
        <a:spcAft>
          <a:spcPct val="35000"/>
        </a:spcAft>
        <a:buClr>
          <a:srgbClr val="1E6119"/>
        </a:buClr>
        <a:buFont typeface="Wingdings" pitchFamily="2" charset="2"/>
        <a:buChar char="§"/>
        <a:defRPr sz="1600">
          <a:solidFill>
            <a:srgbClr val="063061"/>
          </a:solidFill>
          <a:latin typeface="+mn-lt"/>
          <a:ea typeface="+mn-ea"/>
        </a:defRPr>
      </a:lvl8pPr>
      <a:lvl9pPr marL="3482975" indent="-111125" algn="l" rtl="0" eaLnBrk="1" fontAlgn="base" hangingPunct="1">
        <a:spcBef>
          <a:spcPct val="20000"/>
        </a:spcBef>
        <a:spcAft>
          <a:spcPct val="35000"/>
        </a:spcAft>
        <a:buClr>
          <a:srgbClr val="1E6119"/>
        </a:buClr>
        <a:buFont typeface="Wingdings" pitchFamily="2" charset="2"/>
        <a:buChar char="§"/>
        <a:defRPr sz="1600">
          <a:solidFill>
            <a:srgbClr val="06306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m.usda.gov/smallbus/index.php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sewpprod.servicenowservices.com/support" TargetMode="External"/><Relationship Id="rId2" Type="http://schemas.openxmlformats.org/officeDocument/2006/relationships/hyperlink" Target="https://www.gsaadvantage.gov/" TargetMode="External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sam.gov/content/home" TargetMode="External"/><Relationship Id="rId4" Type="http://schemas.openxmlformats.org/officeDocument/2006/relationships/hyperlink" Target="https://nitaac.nih.gov/services/cio-sp3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sam.gov/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E7BEFB-A274-42E5-84B5-E612D61579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73567" y="3039862"/>
            <a:ext cx="6858000" cy="1524000"/>
          </a:xfrm>
        </p:spPr>
        <p:txBody>
          <a:bodyPr/>
          <a:lstStyle/>
          <a:p>
            <a:r>
              <a:rPr lang="en-US" dirty="0"/>
              <a:t>Procurement – Small Business Activities </a:t>
            </a:r>
            <a:br>
              <a:rPr lang="en-US" dirty="0"/>
            </a:br>
            <a:r>
              <a:rPr lang="en-US" dirty="0"/>
              <a:t>DA/OCP/Procurement Operations Divisions</a:t>
            </a:r>
            <a:br>
              <a:rPr lang="en-US" dirty="0"/>
            </a:br>
            <a:r>
              <a:rPr lang="en-US" dirty="0"/>
              <a:t>Overview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CFC908-487F-4B9D-ACDB-EB739DAC4BD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Presenter:  Danielle Knipper and John Flores</a:t>
            </a:r>
          </a:p>
        </p:txBody>
      </p:sp>
    </p:spTree>
    <p:extLst>
      <p:ext uri="{BB962C8B-B14F-4D97-AF65-F5344CB8AC3E}">
        <p14:creationId xmlns:p14="http://schemas.microsoft.com/office/powerpoint/2010/main" val="2832748102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2549749-BDD5-46D1-B4FF-AAC97F5804D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 bwMode="auto">
          <a:xfrm>
            <a:off x="621587" y="554232"/>
            <a:ext cx="8239874" cy="199633"/>
          </a:xfrm>
          <a:prstGeom prst="rect">
            <a:avLst/>
          </a:prstGeom>
          <a:noFill/>
          <a:ln w="9525">
            <a:noFill/>
            <a:prstDash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2"/>
                </a:solidFill>
                <a:latin typeface="+mj-lt"/>
                <a:ea typeface="+mj-ea"/>
                <a:cs typeface="ＭＳ Ｐゴシック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2"/>
                </a:solidFill>
                <a:latin typeface="Arial" charset="0"/>
                <a:ea typeface="ＭＳ Ｐゴシック" pitchFamily="96" charset="-128"/>
                <a:cs typeface="ＭＳ Ｐゴシック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2"/>
                </a:solidFill>
                <a:latin typeface="Arial" charset="0"/>
                <a:ea typeface="ＭＳ Ｐゴシック" pitchFamily="96" charset="-128"/>
                <a:cs typeface="ＭＳ Ｐゴシック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2"/>
                </a:solidFill>
                <a:latin typeface="Arial" charset="0"/>
                <a:ea typeface="ＭＳ Ｐゴシック" pitchFamily="96" charset="-128"/>
                <a:cs typeface="ＭＳ Ｐゴシック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2"/>
                </a:solidFill>
                <a:latin typeface="Arial" charset="0"/>
                <a:ea typeface="ＭＳ Ｐゴシック" pitchFamily="96" charset="-128"/>
                <a:cs typeface="ＭＳ Ｐゴシック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2"/>
                </a:solidFill>
                <a:latin typeface="Arial" charset="0"/>
                <a:ea typeface="ＭＳ Ｐゴシック" pitchFamily="96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2"/>
                </a:solidFill>
                <a:latin typeface="Arial" charset="0"/>
                <a:ea typeface="ＭＳ Ｐゴシック" pitchFamily="96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2"/>
                </a:solidFill>
                <a:latin typeface="Arial" charset="0"/>
                <a:ea typeface="ＭＳ Ｐゴシック" pitchFamily="96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2"/>
                </a:solidFill>
                <a:latin typeface="Arial" charset="0"/>
                <a:ea typeface="ＭＳ Ｐゴシック" pitchFamily="96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j-ea"/>
                <a:cs typeface="ＭＳ Ｐゴシック"/>
              </a:rPr>
              <a:t>Additional Contract Types of Procurements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28011D1-6486-4172-AB53-8DB95AE78F13}"/>
              </a:ext>
            </a:extLst>
          </p:cNvPr>
          <p:cNvSpPr txBox="1"/>
          <p:nvPr/>
        </p:nvSpPr>
        <p:spPr>
          <a:xfrm>
            <a:off x="704675" y="1568741"/>
            <a:ext cx="7986319" cy="43888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35000"/>
              </a:spcAft>
              <a:buClr>
                <a:srgbClr val="1E6119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45A93"/>
                </a:solidFill>
                <a:effectLst/>
                <a:uLnTx/>
                <a:uFillTx/>
                <a:latin typeface="Arial"/>
                <a:ea typeface="ＭＳ Ｐゴシック"/>
              </a:rPr>
              <a:t>Maintenance and Repair of Various Equipment (electrical, material handling, etc.)</a:t>
            </a: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35000"/>
              </a:spcAft>
              <a:buClr>
                <a:srgbClr val="1E6119"/>
              </a:buClr>
              <a:buSzTx/>
              <a:buFont typeface="Wingdings" pitchFamily="2" charset="2"/>
              <a:buChar char="§"/>
              <a:tabLst/>
              <a:defRPr/>
            </a:pPr>
            <a:r>
              <a:rPr lang="en-US" kern="0" dirty="0">
                <a:solidFill>
                  <a:srgbClr val="045A93"/>
                </a:solidFill>
                <a:latin typeface="Arial"/>
              </a:rPr>
              <a:t>Operation of Government-Owned Facilities – Office Buildings</a:t>
            </a: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35000"/>
              </a:spcAft>
              <a:buClr>
                <a:srgbClr val="1E6119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45A93"/>
                </a:solidFill>
                <a:effectLst/>
                <a:uLnTx/>
                <a:uFillTx/>
                <a:latin typeface="Arial"/>
                <a:ea typeface="ＭＳ Ｐゴシック"/>
              </a:rPr>
              <a:t>Office machines, text processing systems and visible record equipment</a:t>
            </a: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35000"/>
              </a:spcAft>
              <a:buClr>
                <a:srgbClr val="1E6119"/>
              </a:buClr>
              <a:buSzTx/>
              <a:buFont typeface="Wingdings" pitchFamily="2" charset="2"/>
              <a:buChar char="§"/>
              <a:tabLst/>
              <a:defRPr/>
            </a:pPr>
            <a:r>
              <a:rPr lang="en-US" kern="0" dirty="0">
                <a:solidFill>
                  <a:srgbClr val="045A93"/>
                </a:solidFill>
                <a:latin typeface="Arial"/>
              </a:rPr>
              <a:t>Architect and Engineering Services – restoration of structures</a:t>
            </a: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35000"/>
              </a:spcAft>
              <a:buClr>
                <a:srgbClr val="1E6119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45A93"/>
                </a:solidFill>
                <a:effectLst/>
                <a:uLnTx/>
                <a:uFillTx/>
                <a:latin typeface="Arial"/>
                <a:ea typeface="ＭＳ Ｐゴシック"/>
              </a:rPr>
              <a:t>Arts, </a:t>
            </a:r>
            <a:r>
              <a:rPr lang="en-US" kern="0" dirty="0">
                <a:solidFill>
                  <a:srgbClr val="045A93"/>
                </a:solidFill>
                <a:latin typeface="Arial"/>
              </a:rPr>
              <a:t>Graphics, and Reproduction Services</a:t>
            </a: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35000"/>
              </a:spcAft>
              <a:buClr>
                <a:srgbClr val="1E6119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45A93"/>
                </a:solidFill>
                <a:effectLst/>
                <a:uLnTx/>
                <a:uFillTx/>
                <a:latin typeface="Arial"/>
                <a:ea typeface="ＭＳ Ｐゴシック"/>
              </a:rPr>
              <a:t>Printing, Duplicating and Bookbinding Equipment</a:t>
            </a: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35000"/>
              </a:spcAft>
              <a:buClr>
                <a:srgbClr val="1E6119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45A93"/>
              </a:solidFill>
              <a:effectLst/>
              <a:uLnTx/>
              <a:uFillTx/>
              <a:latin typeface="Arial"/>
              <a:ea typeface="ＭＳ Ｐゴシック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C7DB09-3E12-45C1-9B9A-57D611568694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5600700"/>
            <a:ext cx="400050" cy="400050"/>
          </a:xfrm>
          <a:prstGeom prst="rect">
            <a:avLst/>
          </a:prstGeom>
          <a:solidFill>
            <a:srgbClr val="727176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68580" tIns="34290" rIns="68580" bIns="34290" numCol="1" anchor="ctr" anchorCtr="1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1"/>
                </a:solidFill>
                <a:latin typeface="Arial" charset="0"/>
                <a:ea typeface="ＭＳ Ｐゴシック" pitchFamily="96" charset="-128"/>
                <a:cs typeface="+mn-cs"/>
              </a:defRPr>
            </a:lvl1pPr>
            <a:lvl2pPr marL="342900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rgbClr val="545555"/>
                </a:solidFill>
                <a:latin typeface="Arial" charset="0"/>
                <a:ea typeface="ＭＳ Ｐゴシック"/>
                <a:cs typeface="ＭＳ Ｐゴシック"/>
              </a:defRPr>
            </a:lvl2pPr>
            <a:lvl3pPr marL="685800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rgbClr val="545555"/>
                </a:solidFill>
                <a:latin typeface="Arial" charset="0"/>
                <a:ea typeface="ＭＳ Ｐゴシック"/>
                <a:cs typeface="ＭＳ Ｐゴシック"/>
              </a:defRPr>
            </a:lvl3pPr>
            <a:lvl4pPr marL="1028700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rgbClr val="545555"/>
                </a:solidFill>
                <a:latin typeface="Arial" charset="0"/>
                <a:ea typeface="ＭＳ Ｐゴシック"/>
                <a:cs typeface="ＭＳ Ｐゴシック"/>
              </a:defRPr>
            </a:lvl4pPr>
            <a:lvl5pPr marL="1371600" algn="l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rgbClr val="545555"/>
                </a:solidFill>
                <a:latin typeface="Arial" charset="0"/>
                <a:ea typeface="ＭＳ Ｐゴシック"/>
                <a:cs typeface="ＭＳ Ｐゴシック"/>
              </a:defRPr>
            </a:lvl5pPr>
            <a:lvl6pPr marL="1714500" algn="l" defTabSz="685800" rtl="0" eaLnBrk="1" latinLnBrk="0" hangingPunct="1">
              <a:defRPr sz="1500" kern="1200">
                <a:solidFill>
                  <a:srgbClr val="545555"/>
                </a:solidFill>
                <a:latin typeface="Arial" charset="0"/>
                <a:ea typeface="ＭＳ Ｐゴシック"/>
                <a:cs typeface="ＭＳ Ｐゴシック"/>
              </a:defRPr>
            </a:lvl6pPr>
            <a:lvl7pPr marL="2057400" algn="l" defTabSz="685800" rtl="0" eaLnBrk="1" latinLnBrk="0" hangingPunct="1">
              <a:defRPr sz="1500" kern="1200">
                <a:solidFill>
                  <a:srgbClr val="545555"/>
                </a:solidFill>
                <a:latin typeface="Arial" charset="0"/>
                <a:ea typeface="ＭＳ Ｐゴシック"/>
                <a:cs typeface="ＭＳ Ｐゴシック"/>
              </a:defRPr>
            </a:lvl7pPr>
            <a:lvl8pPr marL="2400300" algn="l" defTabSz="685800" rtl="0" eaLnBrk="1" latinLnBrk="0" hangingPunct="1">
              <a:defRPr sz="1500" kern="1200">
                <a:solidFill>
                  <a:srgbClr val="545555"/>
                </a:solidFill>
                <a:latin typeface="Arial" charset="0"/>
                <a:ea typeface="ＭＳ Ｐゴシック"/>
                <a:cs typeface="ＭＳ Ｐゴシック"/>
              </a:defRPr>
            </a:lvl8pPr>
            <a:lvl9pPr marL="2743200" algn="l" defTabSz="685800" rtl="0" eaLnBrk="1" latinLnBrk="0" hangingPunct="1">
              <a:defRPr sz="1500" kern="1200">
                <a:solidFill>
                  <a:srgbClr val="545555"/>
                </a:solidFill>
                <a:latin typeface="Arial" charset="0"/>
                <a:ea typeface="ＭＳ Ｐゴシック"/>
                <a:cs typeface="ＭＳ Ｐゴシック"/>
              </a:defRPr>
            </a:lvl9pPr>
          </a:lstStyle>
          <a:p>
            <a:pPr>
              <a:defRPr/>
            </a:pPr>
            <a:fld id="{32B4643D-BBDE-4897-B0CB-091B235D2EF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1E50D9-239B-4FB2-BD5F-690C2B4400A0}"/>
              </a:ext>
            </a:extLst>
          </p:cNvPr>
          <p:cNvSpPr txBox="1"/>
          <p:nvPr/>
        </p:nvSpPr>
        <p:spPr>
          <a:xfrm>
            <a:off x="2774310" y="6039232"/>
            <a:ext cx="62709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/>
              <a:t>Data source: Sam.gov – Total Actions by NAICS Report as of DATE</a:t>
            </a:r>
          </a:p>
        </p:txBody>
      </p:sp>
    </p:spTree>
    <p:extLst>
      <p:ext uri="{BB962C8B-B14F-4D97-AF65-F5344CB8AC3E}">
        <p14:creationId xmlns:p14="http://schemas.microsoft.com/office/powerpoint/2010/main" val="255236719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7B4A85-CF08-4380-BB60-8DC2383FD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19076"/>
            <a:ext cx="8305800" cy="780566"/>
          </a:xfrm>
        </p:spPr>
        <p:txBody>
          <a:bodyPr/>
          <a:lstStyle/>
          <a:p>
            <a:r>
              <a:rPr lang="en-US" sz="3400" dirty="0"/>
              <a:t>POD Targeted SAT Small Business Set-Asides Remainder of FY 2022: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2EF734-6E6F-45B9-AA57-656ACB82B0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81000" y="1371600"/>
            <a:ext cx="8305800" cy="4648200"/>
          </a:xfrm>
        </p:spPr>
        <p:txBody>
          <a:bodyPr/>
          <a:lstStyle/>
          <a:p>
            <a:r>
              <a:rPr lang="en-US" sz="2400" dirty="0"/>
              <a:t>Graphic Design Services.  NAICS Code 541430; Location Washington D.C.;  Estimated RFQ release Qtr. 3 and 4 on GSA.</a:t>
            </a:r>
          </a:p>
          <a:p>
            <a:r>
              <a:rPr lang="en-US" sz="2400" dirty="0"/>
              <a:t>Audio and Video Equipment. NAICS code 334310; Location of delivery Washington D.C.;  Estimated RFQ release Qtr. 3 and 4 on GSA.</a:t>
            </a:r>
          </a:p>
          <a:p>
            <a:r>
              <a:rPr lang="en-US" sz="2400" dirty="0"/>
              <a:t>Photofinishing Laboratories (except One-Hour).  NAICS 812921; Location Salt Lake City UT;  Estimated RFQ release date Qtr. 2 and 3.  </a:t>
            </a:r>
          </a:p>
          <a:p>
            <a:r>
              <a:rPr lang="en-US" sz="2400" dirty="0"/>
              <a:t>Marketing Consulting Services.  NAICS 541613; Location Washington D.C.; Estimated RFQ release date Qtr. 3 and 4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97D0F0-D47D-435E-A796-5EA67AEC442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57CFAE-26CE-47AB-9D56-7EB3EA02841C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180125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DA33B-0CEC-435D-92BE-92C7B4F0E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773" y="219075"/>
            <a:ext cx="8980227" cy="741820"/>
          </a:xfrm>
        </p:spPr>
        <p:txBody>
          <a:bodyPr/>
          <a:lstStyle/>
          <a:p>
            <a:r>
              <a:rPr lang="en-US" dirty="0"/>
              <a:t>Upcoming POD Opportunities Above SAT Remainder of FY 2022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C7DB09-3E12-45C1-9B9A-57D6115686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B4643D-BBDE-4897-B0CB-091B235D2EF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C497E61-C549-4667-AF51-39A21C5593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DISC IT Support Services</a:t>
            </a:r>
            <a:r>
              <a:rPr lang="en-US" dirty="0"/>
              <a:t> – Estimated period of performance (5 Years). Contract type Small Business Set-Aside.  Estimated value $90M-$130M.  Acquisition Method not determined yet. </a:t>
            </a:r>
          </a:p>
          <a:p>
            <a:r>
              <a:rPr lang="en-US" b="1" dirty="0"/>
              <a:t>DISC Business Operations Support Services</a:t>
            </a:r>
            <a:r>
              <a:rPr lang="en-US" dirty="0"/>
              <a:t> – Estimated period of performance (5 years).  Contract type: Possible 8(a) ANC direct award for this procurement. Estimated Value $24M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3793926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6F4344-FBAC-460D-85C0-A88E9C000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Small Business Contact Information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74434FB-6008-4972-82AB-1880D4AB97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1311468"/>
            <a:ext cx="8305800" cy="4648200"/>
          </a:xfrm>
        </p:spPr>
        <p:txBody>
          <a:bodyPr/>
          <a:lstStyle/>
          <a:p>
            <a:r>
              <a:rPr lang="en-US" sz="1800" dirty="0"/>
              <a:t>USDA Procurement Opportunities Forecast: </a:t>
            </a:r>
          </a:p>
          <a:p>
            <a:pPr marL="0" indent="0">
              <a:buNone/>
            </a:pPr>
            <a:r>
              <a:rPr lang="en-US" sz="1800" dirty="0"/>
              <a:t> 	https://www.dm.usda.gov/smallbus/forecast.htm</a:t>
            </a:r>
          </a:p>
          <a:p>
            <a:r>
              <a:rPr lang="en-US" sz="1800" dirty="0"/>
              <a:t>GSA Schedule 70:  https://www.gsa.gov/small-business</a:t>
            </a:r>
          </a:p>
          <a:p>
            <a:r>
              <a:rPr lang="en-US" sz="1800" dirty="0"/>
              <a:t>NASA SEWP:   https://www.sewp.nasa.gov/</a:t>
            </a:r>
          </a:p>
          <a:p>
            <a:r>
              <a:rPr lang="en-US" sz="1800" dirty="0"/>
              <a:t>NITACC-NIH:  GWACs | NITAAC (nih.gov)</a:t>
            </a:r>
          </a:p>
          <a:p>
            <a:r>
              <a:rPr lang="en-US" sz="1800" dirty="0"/>
              <a:t>Small Business Dynamic Search: http://dsbs.sba.gov/dsbs/search/dsp_dsbs.cfm</a:t>
            </a:r>
          </a:p>
          <a:p>
            <a:r>
              <a:rPr lang="en-US" sz="1800" dirty="0"/>
              <a:t>Sam.gov:  https://sam.gov/</a:t>
            </a:r>
          </a:p>
          <a:p>
            <a:r>
              <a:rPr lang="en-US" sz="1800" dirty="0"/>
              <a:t>Small Business Specialist POD:  Danielle Knipper</a:t>
            </a:r>
          </a:p>
          <a:p>
            <a:r>
              <a:rPr lang="en-US" sz="1800" dirty="0"/>
              <a:t>		email:  Danielle.knipper@usda.gov</a:t>
            </a:r>
          </a:p>
          <a:p>
            <a:r>
              <a:rPr lang="en-US" sz="1800" dirty="0"/>
              <a:t>			Phone:  970-295-5362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395624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0148F-E229-4BF7-98E2-9C8231A99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FY 2021 Small Business Highlights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0E6122-14B8-4945-8F34-C916AB10FA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 FY 2021, POD supported its customers with over $1.1 Billion in new contract obligations for construction, information technology solutions, civil rights, human resources, and financial systems support serviced.</a:t>
            </a:r>
          </a:p>
          <a:p>
            <a:r>
              <a:rPr lang="en-US" dirty="0"/>
              <a:t>52.8% of the obligations were set aside for small business, exceeding the USDA small business goal of 49.5%</a:t>
            </a:r>
          </a:p>
          <a:p>
            <a:r>
              <a:rPr lang="en-US" dirty="0"/>
              <a:t>The Small Business Administration recognized POD for being a among a small handful of offices that greatly expanded small business contracting during FY 2021.</a:t>
            </a:r>
          </a:p>
          <a:p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2955348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BA8B1-9486-432D-A2CF-475A02344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PODs Small Business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B31EF3-5BFF-4B41-A969-81E243BE35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Provide quality service to our customers through effective service/partnership in designing the most efficient and effective acquisition methodologies.</a:t>
            </a:r>
          </a:p>
          <a:p>
            <a:r>
              <a:rPr lang="en-US" dirty="0"/>
              <a:t>Identify and locate viable new and emerging Small Business to partner with in POD acquisitions.</a:t>
            </a:r>
          </a:p>
          <a:p>
            <a:r>
              <a:rPr lang="en-US" dirty="0"/>
              <a:t>Establish contracts built on integrity and fairness in the solicitation, negotiation.</a:t>
            </a:r>
          </a:p>
          <a:p>
            <a:r>
              <a:rPr lang="en-US" dirty="0"/>
              <a:t>Award contracts that are consistent with public policy to meet the needs of USDA customers.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5087D4-EE2F-4D0A-A8A9-E2105B30CB5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B4643D-BBDE-4897-B0CB-091B235D2EF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4667513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19268-4A24-4380-A4EC-9BDCD8510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PODs Small Business Strategy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D5AAC1-3970-4E99-94AD-4D6D7078CE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0" i="0" dirty="0">
                <a:effectLst/>
                <a:latin typeface="+mj-lt"/>
              </a:rPr>
              <a:t>Adopting key management practices to drive accountability and institutionalize achievement of small business contracting goals by actively meeting with the Small Business Community and increase SDB goaling to 11% in FY 2022.</a:t>
            </a:r>
          </a:p>
          <a:p>
            <a:r>
              <a:rPr lang="en-US" sz="2400" b="0" i="0" dirty="0">
                <a:effectLst/>
                <a:latin typeface="+mj-lt"/>
              </a:rPr>
              <a:t>Advance equity for socioeconomic businesses firms by building relationships with </a:t>
            </a:r>
            <a:r>
              <a:rPr lang="en-US" sz="2400" dirty="0">
                <a:latin typeface="+mj-lt"/>
              </a:rPr>
              <a:t>SDB and emerging SB and making POD easily accessible.</a:t>
            </a:r>
          </a:p>
          <a:p>
            <a:r>
              <a:rPr lang="en-US" sz="2400" b="0" i="0" dirty="0">
                <a:effectLst/>
                <a:latin typeface="+mj-lt"/>
              </a:rPr>
              <a:t>Proactive engagement with of </a:t>
            </a:r>
            <a:r>
              <a:rPr lang="en-US" sz="2400" dirty="0">
                <a:latin typeface="+mj-lt"/>
              </a:rPr>
              <a:t>Executive Leadership </a:t>
            </a:r>
            <a:r>
              <a:rPr lang="en-US" sz="2400" b="0" i="0" dirty="0">
                <a:effectLst/>
                <a:latin typeface="+mj-lt"/>
              </a:rPr>
              <a:t>to secure authority and </a:t>
            </a:r>
            <a:r>
              <a:rPr lang="en-US" sz="2400" dirty="0">
                <a:latin typeface="+mj-lt"/>
              </a:rPr>
              <a:t>gain </a:t>
            </a:r>
            <a:r>
              <a:rPr lang="en-US" sz="2400" b="0" i="0" dirty="0">
                <a:effectLst/>
                <a:latin typeface="+mj-lt"/>
              </a:rPr>
              <a:t>support </a:t>
            </a:r>
            <a:r>
              <a:rPr lang="en-US" sz="2400" dirty="0">
                <a:latin typeface="+mj-lt"/>
              </a:rPr>
              <a:t>to r</a:t>
            </a:r>
            <a:r>
              <a:rPr lang="en-US" sz="2400" b="0" i="0" dirty="0">
                <a:effectLst/>
                <a:latin typeface="+mj-lt"/>
              </a:rPr>
              <a:t>ecommend Small Businesses for POD Awards.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1200338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038BB-21E2-4BEB-972D-487A0F1973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100" y="219075"/>
            <a:ext cx="8305800" cy="914400"/>
          </a:xfrm>
        </p:spPr>
        <p:txBody>
          <a:bodyPr/>
          <a:lstStyle/>
          <a:p>
            <a:r>
              <a:rPr lang="en-US" sz="3200" b="1" dirty="0">
                <a:solidFill>
                  <a:schemeClr val="bg1"/>
                </a:solidFill>
              </a:rPr>
              <a:t>How to Locate POD Forecasted Efforts</a:t>
            </a:r>
            <a:br>
              <a:rPr lang="en-US" sz="3200" dirty="0"/>
            </a:br>
            <a:endParaRPr lang="en-US" sz="36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E66E71F-D137-4B34-B43A-CCAE65347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133475"/>
            <a:ext cx="8305800" cy="5089904"/>
          </a:xfrm>
        </p:spPr>
        <p:txBody>
          <a:bodyPr/>
          <a:lstStyle/>
          <a:p>
            <a:r>
              <a:rPr lang="en-US" sz="2400" dirty="0"/>
              <a:t>The USDA Office of Small and Disadvantaged Business Utilization (OSDBU) posts an annual forecast of procurement opportunities at USDA agencies</a:t>
            </a:r>
          </a:p>
          <a:p>
            <a:r>
              <a:rPr lang="en-US" sz="2400" dirty="0">
                <a:hlinkClick r:id="rId2"/>
              </a:rPr>
              <a:t>USDA Office of Small and Disadvantaged Business Utilization (OSDBU)</a:t>
            </a:r>
          </a:p>
          <a:p>
            <a:r>
              <a:rPr lang="en-US" sz="2400" dirty="0">
                <a:hlinkClick r:id="rId2"/>
              </a:rPr>
              <a:t>https://www.dm.usda.gov/smallbus/index.php</a:t>
            </a:r>
            <a:endParaRPr lang="en-US" sz="2400" dirty="0"/>
          </a:p>
          <a:p>
            <a:r>
              <a:rPr lang="en-US" sz="2400" dirty="0"/>
              <a:t>Provides information on POD procurement opportunities greater than $25,000.</a:t>
            </a:r>
          </a:p>
          <a:p>
            <a:r>
              <a:rPr lang="en-US" sz="2400" dirty="0"/>
              <a:t>USDA POD Procurement teams also utilize the SBAs Dynamic Small Business Search to identify potential Small Business for their efforts as well.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7484173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72756-E5BA-415B-A5EB-63BD60F51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to Locate POD Efforts: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E6795C8-70B0-4F90-8251-C5E6C5B6BA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71818" y="1371600"/>
            <a:ext cx="8305800" cy="4648200"/>
          </a:xfrm>
        </p:spPr>
        <p:txBody>
          <a:bodyPr/>
          <a:lstStyle/>
          <a:p>
            <a:pPr lvl="1"/>
            <a:r>
              <a:rPr lang="en-US" dirty="0"/>
              <a:t>GSA:  </a:t>
            </a:r>
            <a:r>
              <a:rPr lang="en-US" dirty="0">
                <a:hlinkClick r:id="rId2"/>
              </a:rPr>
              <a:t>https://www.gsaadvantage.gov/</a:t>
            </a:r>
            <a:endParaRPr lang="en-US" dirty="0"/>
          </a:p>
          <a:p>
            <a:pPr lvl="1"/>
            <a:r>
              <a:rPr lang="en-US" dirty="0"/>
              <a:t>NASA SEWP:  </a:t>
            </a:r>
            <a:r>
              <a:rPr lang="en-US" dirty="0">
                <a:hlinkClick r:id="rId3"/>
              </a:rPr>
              <a:t>https://sewpprod.servicenowservices.com/support</a:t>
            </a:r>
            <a:endParaRPr lang="en-US" dirty="0"/>
          </a:p>
          <a:p>
            <a:pPr lvl="1"/>
            <a:r>
              <a:rPr lang="en-US" dirty="0"/>
              <a:t>NITAAC-NIH CP3: </a:t>
            </a:r>
            <a:r>
              <a:rPr lang="en-US" dirty="0">
                <a:hlinkClick r:id="rId4"/>
              </a:rPr>
              <a:t>https://nitaac.nih.gov/services/cio-sp3</a:t>
            </a:r>
            <a:endParaRPr lang="en-US" dirty="0"/>
          </a:p>
          <a:p>
            <a:r>
              <a:rPr lang="en-US" sz="2400" b="1" dirty="0"/>
              <a:t>Simplified Acquisition </a:t>
            </a:r>
            <a:r>
              <a:rPr lang="en-US" sz="2400" dirty="0"/>
              <a:t>Procedures-Used for requirements estimated to cost more than the micro-purchase threshold (typically $10,000) but not more than the SAT (typically $250,000). </a:t>
            </a:r>
          </a:p>
          <a:p>
            <a:r>
              <a:rPr lang="en-US" sz="2400" dirty="0"/>
              <a:t>SAM-Full and Open Competition. </a:t>
            </a:r>
            <a:r>
              <a:rPr lang="en-US" sz="2400" dirty="0">
                <a:hlinkClick r:id="rId5"/>
              </a:rPr>
              <a:t>https://sam.gov/content/home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16263244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72756-E5BA-415B-A5EB-63BD60F51DF7}"/>
              </a:ext>
            </a:extLst>
          </p:cNvPr>
          <p:cNvSpPr>
            <a:spLocks noGrp="1"/>
          </p:cNvSpPr>
          <p:nvPr>
            <p:ph type="title" sz="quarter"/>
          </p:nvPr>
        </p:nvSpPr>
        <p:spPr/>
        <p:txBody>
          <a:bodyPr/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Steps to Building a Relationship With</a:t>
            </a:r>
            <a:br>
              <a:rPr lang="en-US" sz="2400" b="1" dirty="0">
                <a:solidFill>
                  <a:schemeClr val="bg1"/>
                </a:solidFill>
              </a:rPr>
            </a:br>
            <a:r>
              <a:rPr lang="en-US" sz="2400" b="1" dirty="0">
                <a:solidFill>
                  <a:schemeClr val="bg1"/>
                </a:solidFill>
              </a:rPr>
              <a:t>Procurement Operations Division</a:t>
            </a:r>
            <a:endParaRPr lang="en-US" sz="24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E6795C8-70B0-4F90-8251-C5E6C5B6BAF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81000" y="1371600"/>
            <a:ext cx="4076700" cy="1968285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US" b="0" i="0" baseline="0" dirty="0"/>
              <a:t>Market Your Business to the Right Contacts and know what the USDA buys</a:t>
            </a:r>
            <a:endParaRPr lang="en-US" dirty="0"/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49CA10-00E6-45FB-9101-C88CE5649DB3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4610100" y="1371600"/>
            <a:ext cx="4076700" cy="1968285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US" b="0" i="0" baseline="0" dirty="0"/>
              <a:t>Pursue GWAC vehicles: NASA SEWP, NITAAC, STARS III, Best in Class Vehicles</a:t>
            </a:r>
            <a:endParaRPr lang="en-US" dirty="0"/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C6CBD8-50F5-493C-AF9E-FB07D5D8AB7C}"/>
              </a:ext>
            </a:extLst>
          </p:cNvPr>
          <p:cNvSpPr>
            <a:spLocks noGrp="1"/>
          </p:cNvSpPr>
          <p:nvPr>
            <p:ph sz="quarter" idx="3"/>
          </p:nvPr>
        </p:nvSpPr>
        <p:spPr>
          <a:xfrm>
            <a:off x="381000" y="3771900"/>
            <a:ext cx="4076700" cy="2024466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US" sz="2400" b="0" i="0" baseline="0" dirty="0"/>
              <a:t>Visit SAM.gov</a:t>
            </a:r>
            <a:r>
              <a:rPr lang="en-US" sz="2400" b="0" i="0" baseline="0" dirty="0">
                <a:solidFill>
                  <a:schemeClr val="tx1"/>
                </a:solidFill>
              </a:rPr>
              <a:t> at </a:t>
            </a:r>
            <a:r>
              <a:rPr lang="en-US" sz="2400" b="0" i="0" baseline="0" dirty="0">
                <a:solidFill>
                  <a:schemeClr val="tx1"/>
                </a:solidFill>
                <a:hlinkClick r:id="rId3"/>
              </a:rPr>
              <a:t>http://sam.gov/</a:t>
            </a:r>
            <a:r>
              <a:rPr lang="en-US" sz="2400" b="0" i="0" baseline="0" dirty="0">
                <a:solidFill>
                  <a:schemeClr val="tx1"/>
                </a:solidFill>
              </a:rPr>
              <a:t> </a:t>
            </a:r>
          </a:p>
          <a:p>
            <a:r>
              <a:rPr lang="en-US" sz="2400" b="0" i="0" baseline="0" dirty="0"/>
              <a:t>Search by Contract Opportunities</a:t>
            </a:r>
            <a:endParaRPr lang="en-US" sz="2400" dirty="0"/>
          </a:p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6CBA671-4AE9-4B61-B5CB-DCDBF2113E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10100" y="3771900"/>
            <a:ext cx="4076700" cy="2024466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US" sz="2000" b="0" i="0" baseline="0" dirty="0"/>
              <a:t>Recommend not sending information to the highest official that you can find. It is more effective to send information to the Small Business Specialist or the appropriate program official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38834465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DA33B-0CEC-435D-92BE-92C7B4F0E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FY22 - Small Business Achievement-POD Thru April 8, 2022</a:t>
            </a:r>
          </a:p>
        </p:txBody>
      </p:sp>
      <p:graphicFrame>
        <p:nvGraphicFramePr>
          <p:cNvPr id="8" name="Content Placeholder 6">
            <a:extLst>
              <a:ext uri="{FF2B5EF4-FFF2-40B4-BE49-F238E27FC236}">
                <a16:creationId xmlns:a16="http://schemas.microsoft.com/office/drawing/2014/main" id="{B2AD7156-6755-4EB5-8A9D-716B0C8C004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7128039"/>
              </p:ext>
            </p:extLst>
          </p:nvPr>
        </p:nvGraphicFramePr>
        <p:xfrm>
          <a:off x="381000" y="1397977"/>
          <a:ext cx="8229600" cy="25923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52553">
                  <a:extLst>
                    <a:ext uri="{9D8B030D-6E8A-4147-A177-3AD203B41FA5}">
                      <a16:colId xmlns:a16="http://schemas.microsoft.com/office/drawing/2014/main" val="2537018261"/>
                    </a:ext>
                  </a:extLst>
                </a:gridCol>
                <a:gridCol w="2053389">
                  <a:extLst>
                    <a:ext uri="{9D8B030D-6E8A-4147-A177-3AD203B41FA5}">
                      <a16:colId xmlns:a16="http://schemas.microsoft.com/office/drawing/2014/main" val="3515964857"/>
                    </a:ext>
                  </a:extLst>
                </a:gridCol>
                <a:gridCol w="2123658">
                  <a:extLst>
                    <a:ext uri="{9D8B030D-6E8A-4147-A177-3AD203B41FA5}">
                      <a16:colId xmlns:a16="http://schemas.microsoft.com/office/drawing/2014/main" val="3106709635"/>
                    </a:ext>
                  </a:extLst>
                </a:gridCol>
              </a:tblGrid>
              <a:tr h="738163">
                <a:tc>
                  <a:txBody>
                    <a:bodyPr/>
                    <a:lstStyle/>
                    <a:p>
                      <a:r>
                        <a:rPr lang="en-US" dirty="0"/>
                        <a:t>Small Business Contracting Category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>
                          <a:solidFill>
                            <a:schemeClr val="bg2"/>
                          </a:solidFill>
                        </a:rPr>
                        <a:t>USDA </a:t>
                      </a:r>
                    </a:p>
                    <a:p>
                      <a:r>
                        <a:rPr lang="en-US" baseline="0" dirty="0">
                          <a:solidFill>
                            <a:schemeClr val="bg2"/>
                          </a:solidFill>
                        </a:rPr>
                        <a:t>FY21 Goals</a:t>
                      </a:r>
                      <a:endParaRPr lang="en-US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2"/>
                          </a:solidFill>
                        </a:rPr>
                        <a:t> Agency Achievement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83210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Small Business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70.38 %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85145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Small Disadvantaged Business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21.5%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51.78%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73423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Service-Disabled Veteran Owned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12.29%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47724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Women Owned</a:t>
                      </a:r>
                      <a:r>
                        <a:rPr lang="en-US" baseline="0" dirty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25.78%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96849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HubZone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4.81%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0757731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C7DB09-3E12-45C1-9B9A-57D6115686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B4643D-BBDE-4897-B0CB-091B235D2EF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1E50D9-239B-4FB2-BD5F-690C2B4400A0}"/>
              </a:ext>
            </a:extLst>
          </p:cNvPr>
          <p:cNvSpPr txBox="1"/>
          <p:nvPr/>
        </p:nvSpPr>
        <p:spPr>
          <a:xfrm>
            <a:off x="1318903" y="6039139"/>
            <a:ext cx="77274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/>
              <a:t>Data source: Sam.gov – Small Business Goaling Report for FY21</a:t>
            </a:r>
          </a:p>
        </p:txBody>
      </p:sp>
    </p:spTree>
    <p:extLst>
      <p:ext uri="{BB962C8B-B14F-4D97-AF65-F5344CB8AC3E}">
        <p14:creationId xmlns:p14="http://schemas.microsoft.com/office/powerpoint/2010/main" val="2385545632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72756-E5BA-415B-A5EB-63BD60F51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Typical Contract Types and Categories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E6795C8-70B0-4F90-8251-C5E6C5B6BA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1000" y="1371600"/>
            <a:ext cx="8305800" cy="4648200"/>
          </a:xfrm>
        </p:spPr>
        <p:txBody>
          <a:bodyPr/>
          <a:lstStyle/>
          <a:p>
            <a:pPr algn="l"/>
            <a:r>
              <a:rPr lang="en-US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Contract Types in POD:</a:t>
            </a:r>
          </a:p>
          <a:p>
            <a:pPr algn="l"/>
            <a:r>
              <a:rPr lang="en-US" sz="1800" b="1" dirty="0">
                <a:solidFill>
                  <a:srgbClr val="000000"/>
                </a:solidFill>
                <a:latin typeface="Arial" panose="020B0604020202020204" pitchFamily="34" charset="0"/>
              </a:rPr>
              <a:t>Firm Fixed-Price</a:t>
            </a:r>
          </a:p>
          <a:p>
            <a:pPr algn="l"/>
            <a:r>
              <a:rPr lang="en-US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Time and Materials (T&amp;M)</a:t>
            </a:r>
          </a:p>
          <a:p>
            <a:pPr algn="l"/>
            <a:r>
              <a:rPr lang="en-US" sz="1800" b="1" dirty="0">
                <a:solidFill>
                  <a:srgbClr val="000000"/>
                </a:solidFill>
                <a:latin typeface="Arial" panose="020B0604020202020204" pitchFamily="34" charset="0"/>
              </a:rPr>
              <a:t>Labor Hour</a:t>
            </a:r>
            <a:endParaRPr lang="en-US" sz="1800" b="1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POD Procurement Categories: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Information Technology (including telecommunications) Hardware, Software, Supplies and Support Equipment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Information Technology (including telecommunications) Digital Services and IT Support Services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Housekeeping Services (e.g., janitorial, trash collection, portable sanitation, guard, warehousing and storage services)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Professional, Administrative and Management Support Services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Maintenance, Repair and Alteration of Real Property - Office Buildings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2379223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USDA">
  <a:themeElements>
    <a:clrScheme name="Custom 1">
      <a:dk1>
        <a:srgbClr val="555555"/>
      </a:dk1>
      <a:lt1>
        <a:srgbClr val="FFFFFF"/>
      </a:lt1>
      <a:dk2>
        <a:srgbClr val="002060"/>
      </a:dk2>
      <a:lt2>
        <a:srgbClr val="FFFFFF"/>
      </a:lt2>
      <a:accent1>
        <a:srgbClr val="002060"/>
      </a:accent1>
      <a:accent2>
        <a:srgbClr val="BBBBBB"/>
      </a:accent2>
      <a:accent3>
        <a:srgbClr val="FFFFFF"/>
      </a:accent3>
      <a:accent4>
        <a:srgbClr val="474747"/>
      </a:accent4>
      <a:accent5>
        <a:srgbClr val="4949F9"/>
      </a:accent5>
      <a:accent6>
        <a:srgbClr val="999999"/>
      </a:accent6>
      <a:hlink>
        <a:srgbClr val="163FEE"/>
      </a:hlink>
      <a:folHlink>
        <a:srgbClr val="555555"/>
      </a:folHlink>
    </a:clrScheme>
    <a:fontScheme name="defaul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45A93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rgbClr val="545555"/>
            </a:solidFill>
            <a:effectLst/>
            <a:latin typeface="Arial" charset="0"/>
            <a:ea typeface="ＭＳ Ｐゴシック" pitchFamily="9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45A93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rgbClr val="545555"/>
            </a:solidFill>
            <a:effectLst/>
            <a:latin typeface="Arial" charset="0"/>
            <a:ea typeface="ＭＳ Ｐゴシック" pitchFamily="96" charset="-128"/>
          </a:defRPr>
        </a:defPPr>
      </a:lstStyle>
    </a:lnDef>
  </a:objectDefaults>
  <a:extraClrSchemeLst>
    <a:extraClrScheme>
      <a:clrScheme name="defaul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3">
        <a:dk1>
          <a:srgbClr val="555555"/>
        </a:dk1>
        <a:lt1>
          <a:srgbClr val="FFFFFF"/>
        </a:lt1>
        <a:dk2>
          <a:srgbClr val="B50C00"/>
        </a:dk2>
        <a:lt2>
          <a:srgbClr val="BEBEBE"/>
        </a:lt2>
        <a:accent1>
          <a:srgbClr val="D10025"/>
        </a:accent1>
        <a:accent2>
          <a:srgbClr val="BEBEBE"/>
        </a:accent2>
        <a:accent3>
          <a:srgbClr val="FFFFFF"/>
        </a:accent3>
        <a:accent4>
          <a:srgbClr val="474747"/>
        </a:accent4>
        <a:accent5>
          <a:srgbClr val="E5AAAC"/>
        </a:accent5>
        <a:accent6>
          <a:srgbClr val="ACACAC"/>
        </a:accent6>
        <a:hlink>
          <a:srgbClr val="555555"/>
        </a:hlink>
        <a:folHlink>
          <a:srgbClr val="B50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14">
        <a:dk1>
          <a:srgbClr val="555555"/>
        </a:dk1>
        <a:lt1>
          <a:srgbClr val="FFFFFF"/>
        </a:lt1>
        <a:dk2>
          <a:srgbClr val="B50C00"/>
        </a:dk2>
        <a:lt2>
          <a:srgbClr val="BEBEBE"/>
        </a:lt2>
        <a:accent1>
          <a:srgbClr val="D10025"/>
        </a:accent1>
        <a:accent2>
          <a:srgbClr val="BEBEBE"/>
        </a:accent2>
        <a:accent3>
          <a:srgbClr val="FFFFFF"/>
        </a:accent3>
        <a:accent4>
          <a:srgbClr val="474747"/>
        </a:accent4>
        <a:accent5>
          <a:srgbClr val="E5AAAC"/>
        </a:accent5>
        <a:accent6>
          <a:srgbClr val="ACACAC"/>
        </a:accent6>
        <a:hlink>
          <a:srgbClr val="B50C00"/>
        </a:hlink>
        <a:folHlink>
          <a:srgbClr val="55555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15">
        <a:dk1>
          <a:srgbClr val="555555"/>
        </a:dk1>
        <a:lt1>
          <a:srgbClr val="FFFFFF"/>
        </a:lt1>
        <a:dk2>
          <a:srgbClr val="B50C00"/>
        </a:dk2>
        <a:lt2>
          <a:srgbClr val="BEBEBE"/>
        </a:lt2>
        <a:accent1>
          <a:srgbClr val="E0001B"/>
        </a:accent1>
        <a:accent2>
          <a:srgbClr val="BEBEBE"/>
        </a:accent2>
        <a:accent3>
          <a:srgbClr val="FFFFFF"/>
        </a:accent3>
        <a:accent4>
          <a:srgbClr val="474747"/>
        </a:accent4>
        <a:accent5>
          <a:srgbClr val="EDAAAB"/>
        </a:accent5>
        <a:accent6>
          <a:srgbClr val="ACACAC"/>
        </a:accent6>
        <a:hlink>
          <a:srgbClr val="B50C00"/>
        </a:hlink>
        <a:folHlink>
          <a:srgbClr val="55555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USDA" id="{F29B68F6-B6B6-4BFC-97AF-DCCA0FA7C1F1}" vid="{711BBBF7-0404-40BB-9322-E1C15A56CEF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B236C8C896E140A6C0A00676FDFF25" ma:contentTypeVersion="9" ma:contentTypeDescription="Create a new document." ma:contentTypeScope="" ma:versionID="4abad9cae726bd22b72be2d49d02303a">
  <xsd:schema xmlns:xsd="http://www.w3.org/2001/XMLSchema" xmlns:xs="http://www.w3.org/2001/XMLSchema" xmlns:p="http://schemas.microsoft.com/office/2006/metadata/properties" xmlns:ns2="0c0205a6-db34-4529-8077-d7a92e3e3354" xmlns:ns3="4ce865f6-d2b8-432a-ad72-977780d276f3" targetNamespace="http://schemas.microsoft.com/office/2006/metadata/properties" ma:root="true" ma:fieldsID="a930c9a86071159c871aa98838a9a7bf" ns2:_="" ns3:_="">
    <xsd:import namespace="0c0205a6-db34-4529-8077-d7a92e3e3354"/>
    <xsd:import namespace="4ce865f6-d2b8-432a-ad72-977780d276f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0205a6-db34-4529-8077-d7a92e3e335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e865f6-d2b8-432a-ad72-977780d276f3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580EAA5-3142-4F10-9B12-D2B788444446}"/>
</file>

<file path=customXml/itemProps2.xml><?xml version="1.0" encoding="utf-8"?>
<ds:datastoreItem xmlns:ds="http://schemas.openxmlformats.org/officeDocument/2006/customXml" ds:itemID="{8E8E4B2B-0D00-465F-9C35-BA1A2174F8AF}"/>
</file>

<file path=customXml/itemProps3.xml><?xml version="1.0" encoding="utf-8"?>
<ds:datastoreItem xmlns:ds="http://schemas.openxmlformats.org/officeDocument/2006/customXml" ds:itemID="{42C02B13-DE06-4DE2-8303-20F6EB1035D3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13587</TotalTime>
  <Words>1137</Words>
  <Application>Microsoft Office PowerPoint</Application>
  <PresentationFormat>On-screen Show (4:3)</PresentationFormat>
  <Paragraphs>115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Segoe UI</vt:lpstr>
      <vt:lpstr>Wingdings</vt:lpstr>
      <vt:lpstr>USDA</vt:lpstr>
      <vt:lpstr>Procurement – Small Business Activities  DA/OCP/Procurement Operations Divisions Overview</vt:lpstr>
      <vt:lpstr>FY 2021 Small Business Highlights</vt:lpstr>
      <vt:lpstr>PODs Small Business Objectives</vt:lpstr>
      <vt:lpstr>PODs Small Business Strategy</vt:lpstr>
      <vt:lpstr>How to Locate POD Forecasted Efforts </vt:lpstr>
      <vt:lpstr>Where to Locate POD Efforts:</vt:lpstr>
      <vt:lpstr>Steps to Building a Relationship With Procurement Operations Division</vt:lpstr>
      <vt:lpstr>FY22 - Small Business Achievement-POD Thru April 8, 2022</vt:lpstr>
      <vt:lpstr>Typical Contract Types and Categories</vt:lpstr>
      <vt:lpstr>Additional Contract Types of Procurements</vt:lpstr>
      <vt:lpstr>POD Targeted SAT Small Business Set-Asides Remainder of FY 2022:</vt:lpstr>
      <vt:lpstr>Upcoming POD Opportunities Above SAT Remainder of FY 2022 </vt:lpstr>
      <vt:lpstr>Small Business Contact 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QSR Template</dc:title>
  <dc:creator>Gardner, Maureen - OSEC, Washington, DC</dc:creator>
  <cp:lastModifiedBy>Reed, Sarah - OCIO-IRMC, Washington, DC</cp:lastModifiedBy>
  <cp:revision>49</cp:revision>
  <cp:lastPrinted>2019-11-22T22:37:16Z</cp:lastPrinted>
  <dcterms:created xsi:type="dcterms:W3CDTF">2019-11-11T18:14:04Z</dcterms:created>
  <dcterms:modified xsi:type="dcterms:W3CDTF">2022-04-19T16:13:16Z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0x0101007BB236C8C896E140A6C0A00676FDFF25</vt:lpwstr>
  </property>
</Properties>
</file>