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58" r:id="rId6"/>
    <p:sldId id="259" r:id="rId7"/>
    <p:sldId id="273" r:id="rId8"/>
    <p:sldId id="275" r:id="rId9"/>
    <p:sldId id="262" r:id="rId10"/>
    <p:sldId id="274" r:id="rId11"/>
    <p:sldId id="265" r:id="rId12"/>
    <p:sldId id="276" r:id="rId13"/>
    <p:sldId id="264" r:id="rId14"/>
    <p:sldId id="263" r:id="rId15"/>
    <p:sldId id="271" r:id="rId16"/>
    <p:sldId id="266" r:id="rId17"/>
    <p:sldId id="267" r:id="rId18"/>
    <p:sldId id="268" r:id="rId19"/>
    <p:sldId id="272" r:id="rId20"/>
    <p:sldId id="269" r:id="rId21"/>
    <p:sldId id="270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0CCA44-3B99-4D7B-8892-C7D6FA97AE1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35386C-EC44-4E5C-BE70-5842D0A3E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BE2C6B-C664-4B22-9301-FAD22414BC4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2CC531-9285-4B78-A436-EC4D9AB5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is the 30,000 ft. view of this practice resulting from multi site practices viewed from a disease control standpoint.  Awareness of the scope of pig movement!  In the event of an FAD, regionalization efforts will be impossible to manage!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EDCA-4DF5-42CD-9D5B-0AD944E6817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8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31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6338"/>
            <a:ext cx="10515600" cy="97080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971"/>
            <a:ext cx="10515600" cy="379299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FC34-E37B-4363-AC84-E7B2F0377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74FD-931A-496B-829A-DE79E2FA8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9" y="408001"/>
            <a:ext cx="2802764" cy="6903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6248400"/>
            <a:ext cx="12192000" cy="609600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10428514" y="6248400"/>
            <a:ext cx="2057400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9644742" y="6248400"/>
            <a:ext cx="674915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5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6338"/>
            <a:ext cx="10515600" cy="97080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971"/>
            <a:ext cx="10515600" cy="379299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FC34-E37B-4363-AC84-E7B2F0377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74FD-931A-496B-829A-DE79E2FA8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9" y="408001"/>
            <a:ext cx="2802764" cy="6903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6248400"/>
            <a:ext cx="12192000" cy="609600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10428514" y="6248400"/>
            <a:ext cx="2057400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9644742" y="6248400"/>
            <a:ext cx="674915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00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6338"/>
            <a:ext cx="10515600" cy="97080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971"/>
            <a:ext cx="10515600" cy="379299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FC34-E37B-4363-AC84-E7B2F0377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74FD-931A-496B-829A-DE79E2FA8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9" y="408001"/>
            <a:ext cx="2802764" cy="6903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6248400"/>
            <a:ext cx="12192000" cy="609600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10428514" y="6248400"/>
            <a:ext cx="2057400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9644742" y="6248400"/>
            <a:ext cx="674915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91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6338"/>
            <a:ext cx="10515600" cy="97080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971"/>
            <a:ext cx="10515600" cy="379299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FC34-E37B-4363-AC84-E7B2F0377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74FD-931A-496B-829A-DE79E2FA8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9" y="408001"/>
            <a:ext cx="2802764" cy="6903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6248400"/>
            <a:ext cx="12192000" cy="609600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10428514" y="6248400"/>
            <a:ext cx="2057400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9644742" y="6248400"/>
            <a:ext cx="674915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74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6338"/>
            <a:ext cx="10515600" cy="97080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971"/>
            <a:ext cx="10515600" cy="379299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FC34-E37B-4363-AC84-E7B2F0377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74FD-931A-496B-829A-DE79E2FA8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9" y="408001"/>
            <a:ext cx="2802764" cy="6903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6248400"/>
            <a:ext cx="12192000" cy="609600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10428514" y="6248400"/>
            <a:ext cx="2057400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9644742" y="6248400"/>
            <a:ext cx="674915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9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6338"/>
            <a:ext cx="10515600" cy="97080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971"/>
            <a:ext cx="10515600" cy="379299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FC34-E37B-4363-AC84-E7B2F0377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74FD-931A-496B-829A-DE79E2FA8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9" y="408001"/>
            <a:ext cx="2802764" cy="6903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6248400"/>
            <a:ext cx="12192000" cy="609600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10428514" y="6248400"/>
            <a:ext cx="2057400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9644742" y="6248400"/>
            <a:ext cx="674915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48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3E86-0E4C-4AF9-9D16-CEEF6BD4A1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78D1-936D-4485-9BC8-9DD292421E4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9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B69B2E-2332-4B33-8D7D-40CD1259BAF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603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BE55-84E7-4D7C-9E90-53C4CC617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A1FA-468E-43F2-B28E-0262B9273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52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B0B4337-3DE8-48D6-923C-73F5DB44CB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620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68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9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62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06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9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6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3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5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29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3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4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7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EFFB-0410-4128-94F3-91906C8E8756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9198-2DE5-4E69-AC4B-18A540AA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FC34-E37B-4363-AC84-E7B2F0377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874FD-931A-496B-829A-DE79E2FA8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248400"/>
            <a:ext cx="12192000" cy="609600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 userDrawn="1"/>
        </p:nvSpPr>
        <p:spPr>
          <a:xfrm>
            <a:off x="10428514" y="6248400"/>
            <a:ext cx="2057400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9644742" y="6248400"/>
            <a:ext cx="674915" cy="609600"/>
          </a:xfrm>
          <a:prstGeom prst="parallelogram">
            <a:avLst>
              <a:gd name="adj" fmla="val 435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1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A0E8-E8EA-45A7-BF92-0EB75D1B6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BD50-C79B-47B0-8D35-CDEDE7017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7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0588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USDA Agricultural Outlook Forum 2020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0" y="2384425"/>
            <a:ext cx="10515600" cy="37925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February 21, 2020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Michael E. Lemmon, DVM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CEO Whiteshire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Hamroc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, LLC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792" y="374234"/>
            <a:ext cx="8903208" cy="970805"/>
          </a:xfrm>
        </p:spPr>
        <p:txBody>
          <a:bodyPr>
            <a:normAutofit/>
          </a:bodyPr>
          <a:lstStyle/>
          <a:p>
            <a:r>
              <a:rPr lang="en-US" dirty="0" smtClean="0"/>
              <a:t>Political and Governmental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16" y="1250114"/>
            <a:ext cx="11259312" cy="4949517"/>
          </a:xfrm>
        </p:spPr>
        <p:txBody>
          <a:bodyPr>
            <a:normAutofit/>
          </a:bodyPr>
          <a:lstStyle/>
          <a:p>
            <a:r>
              <a:rPr lang="en-US" dirty="0" smtClean="0"/>
              <a:t>Lack of preparedness for any epidemic or other natural disaster. </a:t>
            </a:r>
          </a:p>
          <a:p>
            <a:r>
              <a:rPr lang="en-US" dirty="0" smtClean="0"/>
              <a:t>Lack of staff and funding to carry out prevention and control strategies relative to the size of the industry.</a:t>
            </a:r>
          </a:p>
          <a:p>
            <a:r>
              <a:rPr lang="en-US" dirty="0" smtClean="0"/>
              <a:t>Political issues took precedence over practical and science based decisions relative to ASF management and control.</a:t>
            </a:r>
          </a:p>
          <a:p>
            <a:r>
              <a:rPr lang="en-US" dirty="0" smtClean="0"/>
              <a:t>Lack of transparency at all levels from producer to government agencies.</a:t>
            </a:r>
          </a:p>
          <a:p>
            <a:r>
              <a:rPr lang="en-US" dirty="0" smtClean="0"/>
              <a:t>Lack of sufficient indemnities to encourage producers to report and properly depopulate infected pigs.  Local governments were responsible.</a:t>
            </a:r>
          </a:p>
          <a:p>
            <a:r>
              <a:rPr lang="en-US" dirty="0" smtClean="0"/>
              <a:t>Non reporting by local governments because of the added financial burden on already strapped local governments.</a:t>
            </a:r>
          </a:p>
        </p:txBody>
      </p:sp>
    </p:spTree>
    <p:extLst>
      <p:ext uri="{BB962C8B-B14F-4D97-AF65-F5344CB8AC3E}">
        <p14:creationId xmlns:p14="http://schemas.microsoft.com/office/powerpoint/2010/main" val="210107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2628" y="39295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Dead Pig Disposal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47472" y="1170115"/>
            <a:ext cx="5001768" cy="49560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For some small farmers the nearest stream or river was the disposal method of choice.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Small farmers have little land to bury pigs properly.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There is rarely a good rendering option available.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Some dead pigs were simply moved to a road at night and dropped into the side ditch.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Dead disposal will be a huge problem in the US!!!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7996" t="-5933" r="1" b="-141"/>
          <a:stretch/>
        </p:blipFill>
        <p:spPr>
          <a:xfrm>
            <a:off x="4251960" y="-378611"/>
            <a:ext cx="9064752" cy="65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3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24535"/>
            <a:ext cx="11983453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Each village had one or more of these butchers!  They were often an outlet for sick pigs from local farms.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4752"/>
            <a:ext cx="6333120" cy="475097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95" b="8738"/>
          <a:stretch/>
        </p:blipFill>
        <p:spPr>
          <a:xfrm>
            <a:off x="8671508" y="1350098"/>
            <a:ext cx="3166923" cy="4845627"/>
          </a:xfrm>
        </p:spPr>
      </p:pic>
      <p:sp>
        <p:nvSpPr>
          <p:cNvPr id="9" name="TextBox 8"/>
          <p:cNvSpPr txBox="1"/>
          <p:nvPr/>
        </p:nvSpPr>
        <p:spPr>
          <a:xfrm>
            <a:off x="6578770" y="1444752"/>
            <a:ext cx="184708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Look closely at the product.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78770" y="3820238"/>
            <a:ext cx="184708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These are no longer seen in rural areas post ASF.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45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232" y="374234"/>
            <a:ext cx="8049768" cy="970805"/>
          </a:xfrm>
        </p:spPr>
        <p:txBody>
          <a:bodyPr>
            <a:normAutofit/>
          </a:bodyPr>
          <a:lstStyle/>
          <a:p>
            <a:r>
              <a:rPr lang="en-US" b="1" dirty="0" smtClean="0"/>
              <a:t>Industry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345039"/>
            <a:ext cx="11259312" cy="4949517"/>
          </a:xfrm>
        </p:spPr>
        <p:txBody>
          <a:bodyPr>
            <a:normAutofit/>
          </a:bodyPr>
          <a:lstStyle/>
          <a:p>
            <a:r>
              <a:rPr lang="en-US" dirty="0" smtClean="0"/>
              <a:t>Lack of understanding of epidemiology and pathogenesis of the ASF virus at all levels of production and government.</a:t>
            </a:r>
            <a:endParaRPr lang="en-US" dirty="0"/>
          </a:p>
          <a:p>
            <a:r>
              <a:rPr lang="en-US" dirty="0" smtClean="0"/>
              <a:t>China has areas of extreme pig density.</a:t>
            </a:r>
          </a:p>
          <a:p>
            <a:r>
              <a:rPr lang="en-US" dirty="0" smtClean="0"/>
              <a:t>Uncontrolled and unmanaged pig </a:t>
            </a:r>
            <a:r>
              <a:rPr lang="en-US" dirty="0"/>
              <a:t>m</a:t>
            </a:r>
            <a:r>
              <a:rPr lang="en-US" dirty="0" smtClean="0"/>
              <a:t>ovement (100+M pigs moved across Provinces annually).</a:t>
            </a:r>
          </a:p>
          <a:p>
            <a:r>
              <a:rPr lang="en-US" dirty="0" smtClean="0"/>
              <a:t>Lack of </a:t>
            </a:r>
            <a:r>
              <a:rPr lang="en-US" b="1" u="sng" dirty="0"/>
              <a:t>c</a:t>
            </a:r>
            <a:r>
              <a:rPr lang="en-US" b="1" u="sng" dirty="0" smtClean="0"/>
              <a:t>redible</a:t>
            </a:r>
            <a:r>
              <a:rPr lang="en-US" dirty="0" smtClean="0"/>
              <a:t> and capable diagnostic laboratories. </a:t>
            </a:r>
          </a:p>
          <a:p>
            <a:r>
              <a:rPr lang="en-US" dirty="0" smtClean="0"/>
              <a:t>Past acceptance of viral diseases, FMD, HC (SF), PED, others.</a:t>
            </a:r>
          </a:p>
          <a:p>
            <a:r>
              <a:rPr lang="en-US" dirty="0" smtClean="0"/>
              <a:t>It would be hard to create a better environment for virus spread than what exists in China!</a:t>
            </a:r>
          </a:p>
          <a:p>
            <a:r>
              <a:rPr lang="en-US" dirty="0" smtClean="0"/>
              <a:t>Recovery:  many things are the same—don’t expect too much change!</a:t>
            </a:r>
          </a:p>
        </p:txBody>
      </p:sp>
    </p:spTree>
    <p:extLst>
      <p:ext uri="{BB962C8B-B14F-4D97-AF65-F5344CB8AC3E}">
        <p14:creationId xmlns:p14="http://schemas.microsoft.com/office/powerpoint/2010/main" val="367635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088"/>
            <a:ext cx="10515600" cy="97080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does it mean to the USA now that the Americas are surrounded by the threat of ASF?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601" y="2296633"/>
            <a:ext cx="8664309" cy="39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416" y="288088"/>
            <a:ext cx="7906512" cy="9708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Globalization complicates disease control!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336" y="1514440"/>
            <a:ext cx="10515600" cy="46028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People, human food, animal feedstuffs and biologics transfer across borders daily!</a:t>
            </a:r>
          </a:p>
          <a:p>
            <a:r>
              <a:rPr lang="en-US" dirty="0" smtClean="0"/>
              <a:t>Old production methods and cultural practices in one country can put people and animals in other countries at risk in the event of a pandemic.</a:t>
            </a:r>
          </a:p>
          <a:p>
            <a:r>
              <a:rPr lang="en-US" dirty="0" smtClean="0"/>
              <a:t>2003 SARS epidemic in China highlighted the concerns of political interests interfering with human health.  Coronavirus has raised concerns again.</a:t>
            </a:r>
          </a:p>
          <a:p>
            <a:r>
              <a:rPr lang="en-US" dirty="0" smtClean="0"/>
              <a:t>The ASF pandemic in China has caused transparency concerns to resurface.</a:t>
            </a:r>
          </a:p>
          <a:p>
            <a:r>
              <a:rPr lang="en-US" dirty="0" smtClean="0"/>
              <a:t>70% of new human diseases originate from animals!</a:t>
            </a:r>
          </a:p>
          <a:p>
            <a:r>
              <a:rPr lang="en-US" dirty="0" smtClean="0"/>
              <a:t>Awareness and protectionist attitude—especially when transparency is in question!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36" y="0"/>
            <a:ext cx="10058400" cy="6801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903030" y="2967136"/>
            <a:ext cx="587827" cy="126896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033657" y="2911151"/>
            <a:ext cx="1017037" cy="1054359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080310" y="2836506"/>
            <a:ext cx="1175657" cy="71845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033657" y="2332653"/>
            <a:ext cx="1017037" cy="29858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033657" y="2743200"/>
            <a:ext cx="363894" cy="9330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033657" y="1810139"/>
            <a:ext cx="727788" cy="82109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03030" y="1875453"/>
            <a:ext cx="0" cy="75578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03233" y="1987420"/>
            <a:ext cx="578498" cy="64381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73012" y="513184"/>
            <a:ext cx="2164702" cy="202474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20073" y="2155371"/>
            <a:ext cx="3461658" cy="47586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802016" y="2836506"/>
            <a:ext cx="1035698" cy="20527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27371" y="2631233"/>
            <a:ext cx="1054360" cy="11196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673012" y="2911151"/>
            <a:ext cx="2164702" cy="79310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4549676"/>
            <a:ext cx="518160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Indiana BOAH data in 2015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3,531,468 pigs imported into Indiana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92% feeders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Average of 913 pigs per permit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3,870 Trucks entering Indiana 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Slaughter pigs do not require a permit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934" y="5348588"/>
            <a:ext cx="575240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Illustrates how we have connected pig populations and diseases across large distances! Daily!!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2778" y="6244464"/>
            <a:ext cx="640911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There were at least 3870 potential disease risk events for Indiana!</a:t>
            </a:r>
          </a:p>
        </p:txBody>
      </p:sp>
    </p:spTree>
    <p:extLst>
      <p:ext uri="{BB962C8B-B14F-4D97-AF65-F5344CB8AC3E}">
        <p14:creationId xmlns:p14="http://schemas.microsoft.com/office/powerpoint/2010/main" val="12008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55362"/>
            <a:ext cx="8403336" cy="97080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important to the US industry?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115568"/>
            <a:ext cx="10966704" cy="5431536"/>
          </a:xfrm>
        </p:spPr>
        <p:txBody>
          <a:bodyPr>
            <a:normAutofit/>
          </a:bodyPr>
          <a:lstStyle/>
          <a:p>
            <a:r>
              <a:rPr lang="en-US" dirty="0" smtClean="0"/>
              <a:t>Education of the industry—through NPPC, NPB, State offices or other.</a:t>
            </a:r>
          </a:p>
          <a:p>
            <a:pPr lvl="1"/>
            <a:r>
              <a:rPr lang="en-US" dirty="0" smtClean="0"/>
              <a:t>Run disease simulation exercises to test industry response.</a:t>
            </a:r>
          </a:p>
          <a:p>
            <a:pPr lvl="1"/>
            <a:r>
              <a:rPr lang="en-US" dirty="0" smtClean="0"/>
              <a:t>Recognize the risks of emphasizing individual economics against industry health.</a:t>
            </a:r>
          </a:p>
          <a:p>
            <a:r>
              <a:rPr lang="en-US" dirty="0" smtClean="0"/>
              <a:t>Evaluate ways to minimize current pig movement and its risks. </a:t>
            </a:r>
          </a:p>
          <a:p>
            <a:pPr lvl="1"/>
            <a:r>
              <a:rPr lang="en-US" dirty="0" smtClean="0"/>
              <a:t>Multi-site systems add risk and cost to pork production!</a:t>
            </a:r>
          </a:p>
          <a:p>
            <a:pPr lvl="1"/>
            <a:r>
              <a:rPr lang="en-US" dirty="0" smtClean="0"/>
              <a:t>Long incubation periods of some viral diseases frustrate early detection.</a:t>
            </a:r>
          </a:p>
          <a:p>
            <a:r>
              <a:rPr lang="en-US" dirty="0" smtClean="0"/>
              <a:t>Improve communication and transparency.</a:t>
            </a:r>
          </a:p>
          <a:p>
            <a:pPr lvl="1"/>
            <a:r>
              <a:rPr lang="en-US" dirty="0" smtClean="0"/>
              <a:t>Between diagnostic labs and government agencies.</a:t>
            </a:r>
          </a:p>
          <a:p>
            <a:pPr lvl="1"/>
            <a:r>
              <a:rPr lang="en-US" dirty="0" smtClean="0"/>
              <a:t>Between production systems (pig, poultry, and other livestock).</a:t>
            </a:r>
          </a:p>
          <a:p>
            <a:r>
              <a:rPr lang="en-US" dirty="0" smtClean="0"/>
              <a:t>Continue to support State and Federal Diagnostic Laboratories.</a:t>
            </a:r>
          </a:p>
          <a:p>
            <a:r>
              <a:rPr lang="en-US" b="1" dirty="0" smtClean="0"/>
              <a:t>Develop and invest in an indemnity fund specifically for direct payments to producers diagnosed with an FAD such as ASF.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2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401665"/>
            <a:ext cx="8659368" cy="97080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 we protect the US food system?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1262742"/>
            <a:ext cx="10515600" cy="50100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Investigate potential production systems that </a:t>
            </a:r>
            <a:r>
              <a:rPr lang="en-US" b="1" u="sng" dirty="0"/>
              <a:t>M</a:t>
            </a:r>
            <a:r>
              <a:rPr lang="en-US" b="1" u="sng" dirty="0" smtClean="0"/>
              <a:t>inimize </a:t>
            </a:r>
            <a:r>
              <a:rPr lang="en-US" b="1" u="sng" dirty="0"/>
              <a:t>P</a:t>
            </a:r>
            <a:r>
              <a:rPr lang="en-US" b="1" u="sng" dirty="0" smtClean="0"/>
              <a:t>ig </a:t>
            </a:r>
            <a:r>
              <a:rPr lang="en-US" b="1" u="sng" dirty="0"/>
              <a:t>M</a:t>
            </a:r>
            <a:r>
              <a:rPr lang="en-US" b="1" u="sng" dirty="0" smtClean="0"/>
              <a:t>ovement</a:t>
            </a:r>
            <a:r>
              <a:rPr lang="en-US" dirty="0" smtClean="0"/>
              <a:t>—”Single Site” Production Systems.</a:t>
            </a:r>
          </a:p>
          <a:p>
            <a:r>
              <a:rPr lang="en-US" dirty="0" smtClean="0"/>
              <a:t>Support and fully fund the “Secure Pork Supply” initiatives by the NPPC and USDA (securepork.org).  </a:t>
            </a:r>
            <a:r>
              <a:rPr lang="en-US" b="1" dirty="0" smtClean="0"/>
              <a:t>Support and protect our Animal Diagnostic Labs!</a:t>
            </a:r>
          </a:p>
          <a:p>
            <a:r>
              <a:rPr lang="en-US" dirty="0" smtClean="0"/>
              <a:t>Monitor incoming pigs at Slaughter plants—</a:t>
            </a:r>
            <a:r>
              <a:rPr lang="en-US" dirty="0" err="1" smtClean="0"/>
              <a:t>esp</a:t>
            </a:r>
            <a:r>
              <a:rPr lang="en-US" dirty="0" smtClean="0"/>
              <a:t> in high risk areas.</a:t>
            </a:r>
          </a:p>
          <a:p>
            <a:r>
              <a:rPr lang="en-US" dirty="0" smtClean="0"/>
              <a:t>Make sure disease control efforts continue to be about disease control and food safety instead of politics.</a:t>
            </a:r>
          </a:p>
          <a:p>
            <a:r>
              <a:rPr lang="en-US" dirty="0" smtClean="0"/>
              <a:t>Better identify risks to our food </a:t>
            </a:r>
            <a:r>
              <a:rPr lang="en-US" dirty="0"/>
              <a:t>s</a:t>
            </a:r>
            <a:r>
              <a:rPr lang="en-US" dirty="0" smtClean="0"/>
              <a:t>ystem.</a:t>
            </a:r>
          </a:p>
          <a:p>
            <a:r>
              <a:rPr lang="en-US" dirty="0" smtClean="0"/>
              <a:t>Support border controls!  Stop FADs at our borders!</a:t>
            </a:r>
          </a:p>
          <a:p>
            <a:r>
              <a:rPr lang="en-US" dirty="0" smtClean="0"/>
              <a:t>Feral Pig Controls</a:t>
            </a:r>
          </a:p>
          <a:p>
            <a:r>
              <a:rPr lang="en-US" dirty="0" smtClean="0"/>
              <a:t>Promote opportunities for cooperation and international intervention in local outbreaks of potential pandemic diseases—</a:t>
            </a:r>
            <a:r>
              <a:rPr lang="en-US" b="1" dirty="0" smtClean="0"/>
              <a:t>especially in countries that are poorly prepared to manage disease outbreaks.</a:t>
            </a:r>
          </a:p>
          <a:p>
            <a:r>
              <a:rPr lang="en-US" dirty="0" smtClean="0"/>
              <a:t>Support our Border Partners in their monitoring and control efforts!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138" y="1566165"/>
            <a:ext cx="10515600" cy="97080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ASF is unlike previous Swine diseases!</a:t>
            </a:r>
            <a:br>
              <a:rPr lang="en-US" b="1" dirty="0" smtClean="0"/>
            </a:br>
            <a:r>
              <a:rPr lang="en-US" b="1" dirty="0" smtClean="0"/>
              <a:t>Where does ASF go next?</a:t>
            </a:r>
            <a:br>
              <a:rPr lang="en-US" b="1" dirty="0" smtClean="0"/>
            </a:br>
            <a:r>
              <a:rPr lang="en-US" b="1" dirty="0" smtClean="0"/>
              <a:t>What is the next Pandemic if not ASF?</a:t>
            </a:r>
            <a:br>
              <a:rPr lang="en-US" b="1" dirty="0" smtClean="0"/>
            </a:br>
            <a:r>
              <a:rPr lang="en-US" b="1" dirty="0" smtClean="0"/>
              <a:t>Will we be prepared?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4173" y="3337969"/>
            <a:ext cx="42481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37074"/>
            <a:ext cx="6608064" cy="970805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592"/>
            <a:ext cx="10994136" cy="4869371"/>
          </a:xfrm>
        </p:spPr>
        <p:txBody>
          <a:bodyPr>
            <a:normAutofit/>
          </a:bodyPr>
          <a:lstStyle/>
          <a:p>
            <a:r>
              <a:rPr lang="en-US" dirty="0" smtClean="0"/>
              <a:t>Whiteshire </a:t>
            </a:r>
            <a:r>
              <a:rPr lang="en-US" dirty="0" err="1" smtClean="0"/>
              <a:t>Hamroc</a:t>
            </a:r>
            <a:r>
              <a:rPr lang="en-US" dirty="0" smtClean="0"/>
              <a:t> (WH) has marketed Swine Genetics into China for over 20 years</a:t>
            </a:r>
          </a:p>
          <a:p>
            <a:r>
              <a:rPr lang="en-US" dirty="0" smtClean="0"/>
              <a:t>WH has marketed AirWorks Pig Buildings since 2008.</a:t>
            </a:r>
          </a:p>
          <a:p>
            <a:r>
              <a:rPr lang="en-US" dirty="0" smtClean="0"/>
              <a:t>WH has owned and managed genetic production systems in China</a:t>
            </a:r>
          </a:p>
          <a:p>
            <a:r>
              <a:rPr lang="en-US" dirty="0" smtClean="0"/>
              <a:t>Lost 10,000+ pigs in 2018 and 2019 to ASF at one Genetic Farm</a:t>
            </a:r>
          </a:p>
          <a:p>
            <a:r>
              <a:rPr lang="en-US" dirty="0" smtClean="0"/>
              <a:t>Office in Beijing with 4 Associates</a:t>
            </a:r>
          </a:p>
          <a:p>
            <a:r>
              <a:rPr lang="en-US" dirty="0" smtClean="0"/>
              <a:t>Average 9-10 trips per year for marketing and management purposes</a:t>
            </a:r>
          </a:p>
          <a:p>
            <a:r>
              <a:rPr lang="en-US" dirty="0" smtClean="0"/>
              <a:t>WH has worked closely with both large and small producers in China</a:t>
            </a:r>
          </a:p>
          <a:p>
            <a:pPr lvl="1"/>
            <a:r>
              <a:rPr lang="en-US" dirty="0" smtClean="0"/>
              <a:t>Educational seminars and exchanges</a:t>
            </a:r>
          </a:p>
          <a:p>
            <a:pPr lvl="1"/>
            <a:r>
              <a:rPr lang="en-US" dirty="0" smtClean="0"/>
              <a:t>Multiple technology transfer events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280" y="356616"/>
            <a:ext cx="7757160" cy="87869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Current African Swine Fever Status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362456"/>
            <a:ext cx="11789664" cy="4626864"/>
          </a:xfrm>
        </p:spPr>
        <p:txBody>
          <a:bodyPr>
            <a:normAutofit/>
          </a:bodyPr>
          <a:lstStyle/>
          <a:p>
            <a:r>
              <a:rPr lang="en-US" dirty="0" smtClean="0"/>
              <a:t>Well over 50% of the production has been affected by ASF. </a:t>
            </a:r>
          </a:p>
          <a:p>
            <a:r>
              <a:rPr lang="en-US" dirty="0" smtClean="0"/>
              <a:t>Some farms have repopulated and restarted production.</a:t>
            </a:r>
          </a:p>
          <a:p>
            <a:pPr lvl="1"/>
            <a:r>
              <a:rPr lang="en-US" dirty="0" smtClean="0"/>
              <a:t>Some have become </a:t>
            </a:r>
            <a:r>
              <a:rPr lang="en-US" dirty="0" err="1" smtClean="0"/>
              <a:t>reinfected</a:t>
            </a:r>
            <a:endParaRPr lang="en-US" dirty="0" smtClean="0"/>
          </a:p>
          <a:p>
            <a:r>
              <a:rPr lang="en-US" dirty="0" smtClean="0"/>
              <a:t>Many farms with poor locations or poor buildings will never produce pigs again.</a:t>
            </a:r>
          </a:p>
          <a:p>
            <a:r>
              <a:rPr lang="en-US" dirty="0" smtClean="0"/>
              <a:t>Fear of infection/reinfection is still high!  ASF is still not completely controlled.</a:t>
            </a:r>
          </a:p>
          <a:p>
            <a:r>
              <a:rPr lang="en-US" dirty="0" smtClean="0"/>
              <a:t>Very small farms have little risk to restart and are being encouraged to do so.</a:t>
            </a:r>
          </a:p>
          <a:p>
            <a:r>
              <a:rPr lang="en-US" dirty="0" smtClean="0"/>
              <a:t>Some smaller farms have restocked with poultry instead of pigs.</a:t>
            </a:r>
          </a:p>
          <a:p>
            <a:r>
              <a:rPr lang="en-US" dirty="0" smtClean="0"/>
              <a:t>Many larger farms are restarting with additional biosecurity.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552" y="125250"/>
            <a:ext cx="8647239" cy="66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296" y="310226"/>
            <a:ext cx="7842504" cy="9708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the consumer reacting to the shortage of pork?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426464"/>
            <a:ext cx="10719816" cy="5120640"/>
          </a:xfrm>
        </p:spPr>
        <p:txBody>
          <a:bodyPr>
            <a:normAutofit/>
          </a:bodyPr>
          <a:lstStyle/>
          <a:p>
            <a:r>
              <a:rPr lang="en-US" dirty="0" smtClean="0"/>
              <a:t>Shortage not as apparent in the big cities—</a:t>
            </a:r>
            <a:r>
              <a:rPr lang="en-US" b="1" dirty="0" smtClean="0"/>
              <a:t>imports as well as local supply apparently is channeled to where the money 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City families have more disposable income.</a:t>
            </a:r>
          </a:p>
          <a:p>
            <a:r>
              <a:rPr lang="en-US" dirty="0" smtClean="0"/>
              <a:t>Very evident in rural areas and smaller Cities/Towns</a:t>
            </a:r>
          </a:p>
          <a:p>
            <a:pPr lvl="1"/>
            <a:r>
              <a:rPr lang="en-US" dirty="0" smtClean="0"/>
              <a:t>Pork is just not available at restaurants/local butchers.</a:t>
            </a:r>
          </a:p>
          <a:p>
            <a:pPr lvl="1"/>
            <a:r>
              <a:rPr lang="en-US" dirty="0" smtClean="0"/>
              <a:t>Small towns have no production and little money to buy expensive pork.</a:t>
            </a:r>
          </a:p>
          <a:p>
            <a:r>
              <a:rPr lang="en-US" dirty="0" smtClean="0"/>
              <a:t>All areas</a:t>
            </a:r>
          </a:p>
          <a:p>
            <a:pPr lvl="1"/>
            <a:r>
              <a:rPr lang="en-US" dirty="0" smtClean="0"/>
              <a:t>Substitution of other proteins for pork has already occurred,</a:t>
            </a:r>
          </a:p>
          <a:p>
            <a:pPr lvl="1"/>
            <a:r>
              <a:rPr lang="en-US" dirty="0" smtClean="0"/>
              <a:t>Decrease of animal protein in nearly all Chinese dishes—especially rural areas.</a:t>
            </a:r>
          </a:p>
          <a:p>
            <a:pPr lvl="1"/>
            <a:r>
              <a:rPr lang="en-US" dirty="0" smtClean="0"/>
              <a:t>Government suggestions that Pork (Protein) is a bad choice for a healthy diet. </a:t>
            </a:r>
          </a:p>
          <a:p>
            <a:pPr lvl="1"/>
            <a:r>
              <a:rPr lang="en-US" dirty="0" smtClean="0"/>
              <a:t>2-3X price has decreased demand everywhere.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792" y="374234"/>
            <a:ext cx="8903208" cy="9708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Factors Affecting ASF Spread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1469570"/>
            <a:ext cx="11259312" cy="4949517"/>
          </a:xfrm>
        </p:spPr>
        <p:txBody>
          <a:bodyPr>
            <a:normAutofit/>
          </a:bodyPr>
          <a:lstStyle/>
          <a:p>
            <a:r>
              <a:rPr lang="en-US" dirty="0" smtClean="0"/>
              <a:t>Cultural</a:t>
            </a:r>
          </a:p>
          <a:p>
            <a:r>
              <a:rPr lang="en-US" dirty="0" smtClean="0"/>
              <a:t>Political/Governmental</a:t>
            </a:r>
          </a:p>
          <a:p>
            <a:r>
              <a:rPr lang="en-US" dirty="0" smtClean="0"/>
              <a:t>Industry Structural and Management Problems</a:t>
            </a:r>
          </a:p>
        </p:txBody>
      </p:sp>
    </p:spTree>
    <p:extLst>
      <p:ext uri="{BB962C8B-B14F-4D97-AF65-F5344CB8AC3E}">
        <p14:creationId xmlns:p14="http://schemas.microsoft.com/office/powerpoint/2010/main" val="29996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888" y="18606"/>
            <a:ext cx="11945112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Asian Food Culture also Contributed to ASF Spread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9" y="1219551"/>
            <a:ext cx="4821566" cy="482156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42254" y="1179020"/>
            <a:ext cx="5384800" cy="490262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Chinese families are often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spread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all over China.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Every Traditional Festival results in family members traveling back home.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Spring Festival, National Day Holiday, Mid-Autumn Day, Dragon Boat Festival, New Year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Nearly every airport has processed meats for sale to travelers.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Part of the Chinese culture is to share local sausages, processed meats and other foods with relatives during these festivals!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147" y="1344169"/>
            <a:ext cx="4302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Harbin Airport in Heilongjiang</a:t>
            </a:r>
          </a:p>
        </p:txBody>
      </p:sp>
    </p:spTree>
    <p:extLst>
      <p:ext uri="{BB962C8B-B14F-4D97-AF65-F5344CB8AC3E}">
        <p14:creationId xmlns:p14="http://schemas.microsoft.com/office/powerpoint/2010/main" val="24464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792" y="374234"/>
            <a:ext cx="8903208" cy="970805"/>
          </a:xfrm>
        </p:spPr>
        <p:txBody>
          <a:bodyPr>
            <a:normAutofit/>
          </a:bodyPr>
          <a:lstStyle/>
          <a:p>
            <a:r>
              <a:rPr lang="en-US" dirty="0" smtClean="0"/>
              <a:t>Cultural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16" y="1250114"/>
            <a:ext cx="11259312" cy="4949517"/>
          </a:xfrm>
        </p:spPr>
        <p:txBody>
          <a:bodyPr>
            <a:normAutofit/>
          </a:bodyPr>
          <a:lstStyle/>
          <a:p>
            <a:r>
              <a:rPr lang="en-US" dirty="0" smtClean="0"/>
              <a:t>Festival travel and food exchanges</a:t>
            </a:r>
          </a:p>
          <a:p>
            <a:r>
              <a:rPr lang="en-US" dirty="0" smtClean="0"/>
              <a:t>Proximity of people and pigs</a:t>
            </a:r>
          </a:p>
          <a:p>
            <a:r>
              <a:rPr lang="en-US" dirty="0" smtClean="0"/>
              <a:t>Village pig as the family garbage disposal</a:t>
            </a:r>
          </a:p>
          <a:p>
            <a:r>
              <a:rPr lang="en-US" dirty="0" smtClean="0"/>
              <a:t>Every man for himself!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460" y="3143142"/>
            <a:ext cx="4486424" cy="309064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60" y="56272"/>
            <a:ext cx="4571055" cy="25775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3177301"/>
            <a:ext cx="4663440" cy="30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88" y="2376770"/>
            <a:ext cx="4623036" cy="2926750"/>
          </a:xfrm>
        </p:spPr>
        <p:txBody>
          <a:bodyPr>
            <a:noAutofit/>
          </a:bodyPr>
          <a:lstStyle/>
          <a:p>
            <a:r>
              <a:rPr lang="en-US" sz="3200" dirty="0" smtClean="0"/>
              <a:t>At some point along the way, ASF became more of a political problem than a disease problem for China’s leaders.</a:t>
            </a:r>
            <a:br>
              <a:rPr lang="en-US" sz="32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National and International transparency was absent very early in the ASF outbreak in China!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924" y="154715"/>
            <a:ext cx="7076700" cy="60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1252</Words>
  <Application>Microsoft Office PowerPoint</Application>
  <PresentationFormat>Widescreen</PresentationFormat>
  <Paragraphs>116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Office Theme</vt:lpstr>
      <vt:lpstr>1_Office Theme</vt:lpstr>
      <vt:lpstr>2_Office Theme</vt:lpstr>
      <vt:lpstr>USDA Agricultural Outlook Forum 2020 </vt:lpstr>
      <vt:lpstr>Background</vt:lpstr>
      <vt:lpstr>Current African Swine Fever Status </vt:lpstr>
      <vt:lpstr>PowerPoint Presentation</vt:lpstr>
      <vt:lpstr>How is the consumer reacting to the shortage of pork?</vt:lpstr>
      <vt:lpstr>Factors Affecting ASF Spread and Recovery</vt:lpstr>
      <vt:lpstr>Asian Food Culture also Contributed to ASF Spread</vt:lpstr>
      <vt:lpstr>Cultural Factors</vt:lpstr>
      <vt:lpstr>At some point along the way, ASF became more of a political problem than a disease problem for China’s leaders.  National and International transparency was absent very early in the ASF outbreak in China! </vt:lpstr>
      <vt:lpstr>Political and Governmental Factors</vt:lpstr>
      <vt:lpstr>Dead Pig Disposal</vt:lpstr>
      <vt:lpstr>Each village had one or more of these butchers!  They were often an outlet for sick pigs from local farms.</vt:lpstr>
      <vt:lpstr>Industry Factors</vt:lpstr>
      <vt:lpstr>What does it mean to the USA now that the Americas are surrounded by the threat of ASF?</vt:lpstr>
      <vt:lpstr>Globalization complicates disease control!</vt:lpstr>
      <vt:lpstr>PowerPoint Presentation</vt:lpstr>
      <vt:lpstr>What is important to the US industry?</vt:lpstr>
      <vt:lpstr>How do we protect the US food system?</vt:lpstr>
      <vt:lpstr>ASF is unlike previous Swine diseases! Where does ASF go next? What is the next Pandemic if not ASF? Will we be prepared?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USDA Agricuture Forum 2020</dc:title>
  <dc:creator>mikel</dc:creator>
  <cp:lastModifiedBy>Setia, Parveen P - APHIS</cp:lastModifiedBy>
  <cp:revision>43</cp:revision>
  <cp:lastPrinted>2020-02-10T16:00:36Z</cp:lastPrinted>
  <dcterms:created xsi:type="dcterms:W3CDTF">2020-02-03T02:32:25Z</dcterms:created>
  <dcterms:modified xsi:type="dcterms:W3CDTF">2020-02-13T21:04:49Z</dcterms:modified>
</cp:coreProperties>
</file>