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5414" r:id="rId2"/>
  </p:sldMasterIdLst>
  <p:notesMasterIdLst>
    <p:notesMasterId r:id="rId16"/>
  </p:notesMasterIdLst>
  <p:handoutMasterIdLst>
    <p:handoutMasterId r:id="rId17"/>
  </p:handoutMasterIdLst>
  <p:sldIdLst>
    <p:sldId id="3157" r:id="rId3"/>
    <p:sldId id="9638" r:id="rId4"/>
    <p:sldId id="9639" r:id="rId5"/>
    <p:sldId id="9677" r:id="rId6"/>
    <p:sldId id="9678" r:id="rId7"/>
    <p:sldId id="9680" r:id="rId8"/>
    <p:sldId id="9679" r:id="rId9"/>
    <p:sldId id="9642" r:id="rId10"/>
    <p:sldId id="9626" r:id="rId11"/>
    <p:sldId id="9627" r:id="rId12"/>
    <p:sldId id="9601" r:id="rId13"/>
    <p:sldId id="9670" r:id="rId14"/>
    <p:sldId id="9648" r:id="rId1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  <p15:guide id="3" orient="horz" pos="2209">
          <p15:clr>
            <a:srgbClr val="A4A3A4"/>
          </p15:clr>
        </p15:guide>
        <p15:guide id="4" pos="29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ett stuart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0099"/>
    <a:srgbClr val="FF7171"/>
    <a:srgbClr val="008000"/>
    <a:srgbClr val="E46C0A"/>
    <a:srgbClr val="CCFFCC"/>
    <a:srgbClr val="CCECFF"/>
    <a:srgbClr val="66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691" autoAdjust="0"/>
    <p:restoredTop sz="88652" autoAdjust="0"/>
  </p:normalViewPr>
  <p:slideViewPr>
    <p:cSldViewPr>
      <p:cViewPr varScale="1">
        <p:scale>
          <a:sx n="65" d="100"/>
          <a:sy n="65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76"/>
    </p:cViewPr>
  </p:sorterViewPr>
  <p:notesViewPr>
    <p:cSldViewPr>
      <p:cViewPr varScale="1">
        <p:scale>
          <a:sx n="103" d="100"/>
          <a:sy n="103" d="100"/>
        </p:scale>
        <p:origin x="-720" y="-96"/>
      </p:cViewPr>
      <p:guideLst>
        <p:guide orient="horz" pos="2208"/>
        <p:guide pos="2928"/>
        <p:guide orient="horz" pos="2209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4028748" cy="349911"/>
          </a:xfrm>
          <a:prstGeom prst="rect">
            <a:avLst/>
          </a:prstGeom>
        </p:spPr>
        <p:txBody>
          <a:bodyPr vert="horz" lIns="88578" tIns="44288" rIns="88578" bIns="44288" rtlCol="0"/>
          <a:lstStyle>
            <a:lvl1pPr algn="l"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117" y="4"/>
            <a:ext cx="4028748" cy="349911"/>
          </a:xfrm>
          <a:prstGeom prst="rect">
            <a:avLst/>
          </a:prstGeom>
        </p:spPr>
        <p:txBody>
          <a:bodyPr vert="horz" lIns="88578" tIns="44288" rIns="88578" bIns="44288" rtlCol="0"/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DA27E2B5-766E-46A6-8890-6C83B25DB0AA}" type="datetimeFigureOut">
              <a:rPr lang="en-US"/>
              <a:pPr>
                <a:defRPr/>
              </a:pPr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971"/>
            <a:ext cx="4028748" cy="349911"/>
          </a:xfrm>
          <a:prstGeom prst="rect">
            <a:avLst/>
          </a:prstGeom>
        </p:spPr>
        <p:txBody>
          <a:bodyPr vert="horz" lIns="88578" tIns="44288" rIns="88578" bIns="44288" rtlCol="0" anchor="b"/>
          <a:lstStyle>
            <a:lvl1pPr algn="l"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117" y="6658971"/>
            <a:ext cx="4028748" cy="349911"/>
          </a:xfrm>
          <a:prstGeom prst="rect">
            <a:avLst/>
          </a:prstGeom>
        </p:spPr>
        <p:txBody>
          <a:bodyPr vert="horz" lIns="88578" tIns="44288" rIns="88578" bIns="44288" rtlCol="0" anchor="b"/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B0F2DEA2-2CF6-4992-BB6F-23249FD07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73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4028748" cy="349911"/>
          </a:xfrm>
          <a:prstGeom prst="rect">
            <a:avLst/>
          </a:prstGeom>
        </p:spPr>
        <p:txBody>
          <a:bodyPr vert="horz" lIns="93636" tIns="46818" rIns="93636" bIns="468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117" y="4"/>
            <a:ext cx="4028748" cy="349911"/>
          </a:xfrm>
          <a:prstGeom prst="rect">
            <a:avLst/>
          </a:prstGeom>
        </p:spPr>
        <p:txBody>
          <a:bodyPr vert="horz" lIns="93636" tIns="46818" rIns="93636" bIns="468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01C120-4FF5-46C2-AA49-FE0CFC79392D}" type="datetimeFigureOut">
              <a:rPr lang="en-US"/>
              <a:pPr>
                <a:defRPr/>
              </a:pPr>
              <a:t>2/21/2020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7050"/>
            <a:ext cx="3502025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36" tIns="46818" rIns="93636" bIns="4681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950" y="3330248"/>
            <a:ext cx="7436505" cy="3153767"/>
          </a:xfrm>
          <a:prstGeom prst="rect">
            <a:avLst/>
          </a:prstGeom>
        </p:spPr>
        <p:txBody>
          <a:bodyPr vert="horz" lIns="93636" tIns="46818" rIns="93636" bIns="4681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971"/>
            <a:ext cx="4028748" cy="349911"/>
          </a:xfrm>
          <a:prstGeom prst="rect">
            <a:avLst/>
          </a:prstGeom>
        </p:spPr>
        <p:txBody>
          <a:bodyPr vert="horz" lIns="93636" tIns="46818" rIns="93636" bIns="468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117" y="6658971"/>
            <a:ext cx="4028748" cy="349911"/>
          </a:xfrm>
          <a:prstGeom prst="rect">
            <a:avLst/>
          </a:prstGeom>
        </p:spPr>
        <p:txBody>
          <a:bodyPr vert="horz" lIns="93636" tIns="46818" rIns="93636" bIns="468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724712-0AFF-4176-A95C-75E97A7BE3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03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3B595-8764-4363-8493-E9FD1EF3923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0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forecast</a:t>
            </a:r>
            <a:r>
              <a:rPr lang="en-US" baseline="0" dirty="0"/>
              <a:t> China’s pork gap in 2020 at -32 million metric tons on a carcass-weight equivalent or 24 million metric tons on a shipped weight basis (trade data is typically reported on a shipped weight basis).  Even an import increase of +2.7 million metric tons does little to fill this massive gap.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24712-0AFF-4176-A95C-75E97A7BE33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4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000099"/>
                </a:solidFill>
              </a:rPr>
              <a:t>Key assumptions</a:t>
            </a:r>
          </a:p>
          <a:p>
            <a:r>
              <a:rPr lang="en-US" dirty="0"/>
              <a:t>Retaliation tariffs eliminated (via waivers)</a:t>
            </a:r>
          </a:p>
          <a:p>
            <a:r>
              <a:rPr lang="en-US" dirty="0"/>
              <a:t>Prices remain above 26 rmb/kg</a:t>
            </a:r>
          </a:p>
          <a:p>
            <a:r>
              <a:rPr lang="en-US" dirty="0"/>
              <a:t>No games (plant </a:t>
            </a:r>
            <a:r>
              <a:rPr lang="en-US" dirty="0" err="1"/>
              <a:t>delistings</a:t>
            </a:r>
            <a:r>
              <a:rPr lang="en-US" dirty="0"/>
              <a:t>, etc)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006600"/>
                </a:solidFill>
              </a:rPr>
              <a:t>The Math</a:t>
            </a:r>
          </a:p>
          <a:p>
            <a:r>
              <a:rPr lang="en-US" dirty="0"/>
              <a:t>Total U.S. pork exports increase +2.0 bil lbs</a:t>
            </a:r>
          </a:p>
          <a:p>
            <a:r>
              <a:rPr lang="en-US" dirty="0"/>
              <a:t>U.S. production +1.248 bil lbs (</a:t>
            </a:r>
            <a:r>
              <a:rPr lang="en-US" dirty="0" err="1"/>
              <a:t>Wasde</a:t>
            </a:r>
            <a:r>
              <a:rPr lang="en-US" dirty="0"/>
              <a:t>)</a:t>
            </a:r>
          </a:p>
          <a:p>
            <a:r>
              <a:rPr lang="en-US" dirty="0"/>
              <a:t>Net supplies decline -0.752 bil lbs </a:t>
            </a:r>
          </a:p>
          <a:p>
            <a:pPr lvl="1"/>
            <a:r>
              <a:rPr lang="en-US" dirty="0"/>
              <a:t>(-2.3 lbs/capita carc wt, -1.7 pounds retail wt)</a:t>
            </a:r>
          </a:p>
          <a:p>
            <a:pPr lvl="1"/>
            <a:r>
              <a:rPr lang="en-US" dirty="0"/>
              <a:t>-3.2% per cap supply equates to 6.4% price increase</a:t>
            </a:r>
          </a:p>
          <a:p>
            <a:r>
              <a:rPr lang="en-US" dirty="0">
                <a:solidFill>
                  <a:srgbClr val="C00000"/>
                </a:solidFill>
              </a:rPr>
              <a:t>BUT – we may be wrong, exports could exceed those levels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Pork supplies were down -2% in 2014, prices rose +25%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Cuts could get volatile (bellies, hams)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24712-0AFF-4176-A95C-75E97A7BE33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8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xfrm>
            <a:off x="929950" y="3330247"/>
            <a:ext cx="7436505" cy="31552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6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51163" y="1720850"/>
            <a:ext cx="6110287" cy="117157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14638" y="3167063"/>
            <a:ext cx="6178550" cy="8270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57538" y="6265863"/>
            <a:ext cx="2814637" cy="481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21450" y="6265863"/>
            <a:ext cx="1922463" cy="481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8F69E-5FCF-446D-8D69-D178ACC90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4D7E6-9F3F-4802-BA56-B04AD1FE59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3550" y="68263"/>
            <a:ext cx="2179638" cy="6027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638" y="68263"/>
            <a:ext cx="6386512" cy="6027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785F-BC4F-4FF2-991A-A8E6E9DF5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4638" y="1376363"/>
            <a:ext cx="8648700" cy="471963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B8E0A-01C8-4FC4-86D8-0E124CE7B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3C728-6F68-4117-9FD5-59B7C772D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6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E3CF-8C39-4948-A071-2493D527E4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11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9B3E-81F9-4BD5-8592-E798AE9666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5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434E-ED39-4A1B-92CB-1954BAAC29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0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56268-F837-406B-A0FC-2B331A61D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47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3498-9894-4533-9A76-1BB178807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27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AF937-9076-48FD-BD17-DE7A43C37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6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E253-5C1D-499D-A1AD-2FF75203CE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05C1-C48B-4B65-8767-D979EE0407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58F8-CFE6-45F3-8558-C13A58263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1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DBA6-C5D1-4A0F-88D4-F15FFAEA3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7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173D-5818-4E1B-867F-8B42D768F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99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4638" y="1376363"/>
            <a:ext cx="8648700" cy="4719637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35B3-E31F-4B76-BA91-2CD19F2B1D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0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50266-AC3A-4F67-B025-9497831E6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376363"/>
            <a:ext cx="4248150" cy="4719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376363"/>
            <a:ext cx="4248150" cy="4719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B1632-C58C-4F96-8F68-3203A316AD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CB805-D9E8-4821-A26B-949B3F861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48C5D-B220-48F4-9E25-C92AB7B65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AAF7E-8692-4ECE-887D-90EDEAFEDE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1F1B7-04CF-40B7-9B47-E4239A8D1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D82CF-94B2-4CDC-823E-49F3E66473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1450" y="68263"/>
            <a:ext cx="755173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638" y="1376363"/>
            <a:ext cx="86487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E55FF7-A7A0-4ADC-B99E-15DEA45F7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9" descr="E:\Work files\Logos - draft 2 #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9275" y="6218238"/>
            <a:ext cx="172561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85" r:id="rId1"/>
    <p:sldLayoutId id="2147485364" r:id="rId2"/>
    <p:sldLayoutId id="2147485365" r:id="rId3"/>
    <p:sldLayoutId id="2147485366" r:id="rId4"/>
    <p:sldLayoutId id="2147485367" r:id="rId5"/>
    <p:sldLayoutId id="2147485368" r:id="rId6"/>
    <p:sldLayoutId id="2147485369" r:id="rId7"/>
    <p:sldLayoutId id="2147485370" r:id="rId8"/>
    <p:sldLayoutId id="2147485371" r:id="rId9"/>
    <p:sldLayoutId id="2147485372" r:id="rId10"/>
    <p:sldLayoutId id="2147485373" r:id="rId11"/>
    <p:sldLayoutId id="214748537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2F99DC-96A3-4F68-806C-918B19877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9" descr="E:\Work files\Logos - draft 2 #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2838" y="6296754"/>
            <a:ext cx="1528762" cy="48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537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5" r:id="rId1"/>
    <p:sldLayoutId id="2147485416" r:id="rId2"/>
    <p:sldLayoutId id="2147485417" r:id="rId3"/>
    <p:sldLayoutId id="2147485418" r:id="rId4"/>
    <p:sldLayoutId id="2147485419" r:id="rId5"/>
    <p:sldLayoutId id="2147485420" r:id="rId6"/>
    <p:sldLayoutId id="2147485421" r:id="rId7"/>
    <p:sldLayoutId id="2147485422" r:id="rId8"/>
    <p:sldLayoutId id="2147485423" r:id="rId9"/>
    <p:sldLayoutId id="2147485424" r:id="rId10"/>
    <p:sldLayoutId id="2147485425" r:id="rId11"/>
    <p:sldLayoutId id="214748542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info@globalagritrends.com" TargetMode="External"/><Relationship Id="rId4" Type="http://schemas.openxmlformats.org/officeDocument/2006/relationships/hyperlink" Target="mailto:bstuart@globalagritrend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4648200" y="5410200"/>
            <a:ext cx="4038600" cy="762000"/>
          </a:xfrm>
        </p:spPr>
        <p:txBody>
          <a:bodyPr/>
          <a:lstStyle/>
          <a:p>
            <a:pPr eaLnBrk="1" hangingPunct="1"/>
            <a:r>
              <a:rPr lang="en-US" sz="3200" b="0" i="1" dirty="0">
                <a:solidFill>
                  <a:schemeClr val="tx1"/>
                </a:solidFill>
              </a:rPr>
              <a:t>February 21, 2020</a:t>
            </a:r>
            <a:br>
              <a:rPr lang="en-US" sz="3200" b="0" i="1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rgbClr val="000099"/>
                </a:solidFill>
              </a:rPr>
              <a:t>Brett Stuart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1696" y="2743200"/>
            <a:ext cx="5256104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China ASF Update &amp; 2020 Outlook</a:t>
            </a:r>
          </a:p>
        </p:txBody>
      </p:sp>
      <p:pic>
        <p:nvPicPr>
          <p:cNvPr id="7172" name="Picture 6" descr="E:\Work files\logo - draft 2 #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1075"/>
            <a:ext cx="3581400" cy="11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AutoShape 2" descr="data:image/jpeg;base64,/9j/4AAQSkZJRgABAQAAAQABAAD/2wCEAAkGBhISERQUExQVExQWGBsXFhgXFxocGRccGhUXFRcYGhoXGyYeGhojGxQXIDAgJCcpLCwsGB4xNTAqNSYrLCkBCQoKDgwOGg8PGi4kHyQsKSwsLCwsLCwsLSwsLC0sLCwsLCksLCwsLCwsLCwsLCwsLCwsLCwsLCwsLCwsLCwpLP/AABEIAKUA3AMBIgACEQEDEQH/xAAcAAACAgMBAQAAAAAAAAAAAAAABQQGAQIDBwj/xAA9EAACAQIEAwYDBQcEAgMAAAABAhEAAwQSITEFQVEGEyJhcYEykaGxwdHh8AcUI0JSYvEVM3KSgqIWJML/xAAaAQACAwEBAAAAAAAAAAAAAAACAwABBAUG/8QALxEAAgIBAwIEBQMFAQAAAAAAAAECEQMSITEEQRMiUXEFFDJhoYGR0UJSscHwM//aAAwDAQACEQMRAD8A9xoooqECiiioQKKKKhAoooqECiiioQKKKKhAoooqECisZqM1QhmisZqA1QhmisFq0e8BuY9ahDeazS/EcQIuZFGuhJO2s7R6VPFVYTi1TZmiiirBCiiioQKKKKhAoooqECiiioQKKKKhAoooqECiiioQKK0u3AokmANyaqXHv2g27JItw5gkb6+kbepoZTUeRuLDPK6giz4niCWxLsq/b8qpvFv2oIhK2bRY/wBTyB7AamvN+IdpL9+4WZyskkwYA+knSoVzGsx+LOOpO/zrNLLJ8HaxfDIx3nuXnFftFxrRl7u3/wAUJn/uTS2/2sxbGWvuPTwj5Kari8RdR4lVxtDCd+UipOFuW7l20FBXNdRSsyILiYJ8p0NA5SZsj0eOKtIbW+JXnMi5cuNvCsSR7TIq1dlu1t8ko03QAWOfRlAgfEN/ce9ScOqDE30toqC3h83hAGYtnjboF+tVbsng3jFgghjhzln+4t+FErixElDLBppbJfk9Ffjq3HCW3gBc7GNvEFG/L4vpXOwTdxt3WVthE8vhzsf/AGWvO+Ed5hbGMaZYLayzpoX139TV97CMHsd5EG4xYjoZy/8A5HzpsJaqsw5unWDG5L2/emNeH2g1y5cOsuQPRfB9ob500pX2eabKnqM3/Y5vvppTY8HNy/U16bBRRRRCwoooqECiiioQKKjvjFnKPE3QcvM9BULF9pMPa0a4CeieL7NKHUi9LfYa0VXx21skjw3NdvCPxphhOO2rkQSpOwYRVKcX3CeOS7DCisTWaMAKxNZpR2j4+uFtZzqxMIv9R/AbmqbSVstJydIbZhUXiXErdm2XcwB9vIV5PjO2ONYlheZecKAoA8hB+tK+0HG8RicguvOVQHjafTafOs3zCfB08Xw2cpJN7dxn2p/aJdvkpaGS2DyO9VM4giTOvWdda0u7jr+vwqPajf7Tr5kDnS7vdnfx4YY41FUiUt8/1a85H471xa+ZjKs8idPnFYuanRdBpOn10rYLGja8x5e+1UG1RhnQaEf9WipPDHQYnDlZ0vW9/wDnUN4G4BGvPT6VwR8txHEwHQ+QgjnUQttnqdviI/1HiKTr+7IFieVqPtakH7O+K5RiXcse7sqfFGwLkx5VricYLHGHuXDlt3LEkmdgomP+ta9jsFby32L+C9ba0AwgsJOVtDoIO1MfJnjiqL9o/gfOQ5upBK3LSkMeRthmEfT5VP7B8ZYYK2yqX+NSJAhg5ykzyiZrhwrDFGUMytlzKCDoVjw8+W3tTlbS27QygAZipjbUyDV4xfUaWvDau6/2Sbxa2qWs5CQA2XcjyO46U14YwRQM0rAyk/Ln7Uk4higVRt40PqNDSDtZxRXtJlVvAxQ5TA0hpnXz5Haj1VuZI9K8yUeLe7o9NDUZqpXZLtrbdO7usAyjwtJOYdJIEvVmw+J0NxzAb4VkaDl6sfypimmcrPgngm4TQworVHkbR5VtRiQoooqEPM8Hib7rlcsATqJ39Y5eVSUwEmD4fbQ/KtrV3UaUxKT61zk1wdZq3YuXAup1VWHUHQUzwaBgYERv6xzrFtj0rvtMaTvV2RpobcLvH4DrAlT5dKn3boUEkgAaknYAczVVxuMe1adwYdVOQ+ulU7tH2rxN7DKGPhLhbmUQCRyPqaas6iqEfKSyO1xaPRLHbHBu+RbyZvPQH0Y6GvPe3fHVvYzKviRFCgg7kwTVaNwkbaRpH0I+lR7+LLXZJ8RUH18MH3laz5M8pxpm3F0kcWVP7GeLYg27efX579THSpLWSwW4gzZh4h1I5jz8q1xKJdtlWOUnSdtfLrSu2t6zIJPh/mGqwNp6UvGdGLlCWpGuNuZWIDctd9PI/hUcFSUg7nXkOek05zWrxHeAqY1ZTv5mND9tR7PC10IdSBOhkRrAMVoTNqlCSs4XlCgQdP5h9/rUnBcIv3pFtDE6sdFHudDTTB2Ut7kFupH2SanY3iLLaOVoO4M7a9P1pVgTb7IMP2Chc164oEbJqT7tA+VJeM2rCZEsglUKO8ncZwNffWtuKdqpA1KmNpkzMRPrOlVSzjbhvPbzK+dTG0kghoPnANRKzJPN4Ti7u6PXMXcRzJAIYQCQJhl8+U/aaUvwexcumbYXMoKlCVII0aIpfwriwfDJmPiQlD100IPzFbtxAIZBmDtrIJ1FFqNXhSirg2ZOBureKWLjOoAOW40nUkbx5VJsdrL1otbMGNCjdeVMuFcPLub6N4SkADf4szTO0GYiscb4JbGHt3AuVAYunmCWPjJ1O30FUmU8sW1Ge/HPqOeAXreJtZXK6iSY58z1HKkXazgV9SQp/h6NbABhmiDB/qjl50n7J8UyYs2tCrErrtKnQ+hBr0RsblRbarnzy5zCQIPwgdQRvR6U1uZZueDLcd096f8AP6FKw2EChUCt3g3JO2gJGlMbNi+MQvckDxAAsJKEjUAk6bbCnOL4ggUsVGd5HhH8xH0FdeAcOHeo2syC2u8DnWXMk5Rj3szdZLxcdyVUPuAY64wC3TmaJzQB7aaU5qLYwSq5YaSIqVW/CpRjUjg5HFu4hRRRTRZQcMPDJEHb0NTUYjcVB7SY7IAVgF2j6xNSVxXeEAQBH6Nc6zr6Hp1Eyw9dgKi4dZOu0flUoNURTNbtkMKR3ezEM0Q1q4Iu2z9HXoR0qy2lBBrp3OtE4gxyOHB5Hx/gzYW7BJKHW2f6uUHow6VWsdbZHDTp9RXuPGOErdQhhK8xzB5MOh3rznjfAjZ/uUnRugPWs04uO64OngyrKlfIkwWLD5eTdYHL12q2dn7KszKzDXSDz0+yqZc4RcUnuSIO6nb1B5VthuI4q0QTbZgp2WCT1315UCSuzX2a4J3a3C2cE4VS4a4S9vbIoEKVPuZ+VQsORc/mSSJAbQgg+ehBqFxbtKmMvIb6tbC+EAjYGJ19qaJ2ew1wDu7unkwP0NOeXTyqMSypP1IN7DhdSGB8iQD8qW4jiasAqLLHw6sZ9KbYvs33erXQ6nkWyk/rrSxsOqFltxcbUm5b3UDXLnOnuKtZU+DL1PXZFtDkX8RsGyclxZuRogbbSfHAkGOU0ss490uSoTMCTAGq6fX5mmlmyxzvmYswOoXOxmJJY7CNJrfh/CWfMLK6iJz6+p1+VNjOKW5x4ucppvcn9hrj3cWqMSc4aSP+J1gdK9Ws3fAMOWLXNSWAH8rGM3LaK8w7C2WtYlbh0CgqfXUEfOD7Vf247hLCkro0ksRJJJMxP3bUy0esxwnOCSTdcEjsPxMXP3pSQ3d3SBy0IB+UzT/D2O8sX7MZtZgfzA+E+21eZdm+09m1jrja91cTxTzcGRoNpk1euGY+4yO1kFS43OjAbzrt0oVsxGbFJttfb25Kxh+DW8BiC18FFB8Nzkvw6MBJGnzFXO1iVbuyCHkMVI5qSIIjcb0ux2CtXbVyzcLZSmh+IgzpzkkfjSzgfHbNtrdnEg23tALB2uKCchU9CPvo9Q+aeZau69O+z4LPcwxyZjETHuOY6b1O4CP4y+h+yo+P4/ZuZVSAOWoiJB2G3rWnD+IqneMP5LZid9TFIyJeJFo5uTW8T1Kmyx8S45as2muOwAXSOZPJR5mKqOC/aUTc/iWv4bEwUksgAnK46jedtR1qn8U4ySy5nHxEgN8OYiFLe0/SleIw5W73q5rZA1PxW2y+HKRuDHM66U2WZ9h/R/Dscsd5Fd/g9y4f2iw14TbuodtJgidQCDzpjmFfPX74ymGgEM0OgzBSMoGUkbxm5dKufBe3TNaH/wBnLlOWHUFtIjWNdCKZHP6ic/wdx/8AOV+6/g5cTxYdkBghOXnqfup9hiokQNRofIiQR86qCX80NyMGR+tCOlWbvYVP+IHy2P2/IVlrayNpxSHfDcNCnWZ0+VdVtHkKh4HGgJ7x89DTcVSZllcWa2dAawLwU6mpNsaRSHiV8BiSfDB0/XOmt7A4465NDpcSp5VQf2jYtbNm6CdHTNbA3DZgpjrJYH2NO7HGFUQDmPKql2vXEX7yXEAItA5QYglt9z5ClSkaYYpYnqiioYTjLLE6gj39+lP+F8Qt3FKk5IMyeY5x50pu8CxN1puCyN9QSCZ/4zt0ronZRwQe+1HIKI+37qTovc34s858xaLGmBslCWCkqM0mNvOfLlSviHDcM6BtELfCRAM+QG9ccVwoEjMztAiJgH1A3rrheGeIGBptpUWMPJhjldtmeGdjreRmuMzZzyJkAQQSTzpg3D7aBspUAgiWXeRESNK68U4cz2Hvq7qbFuSM0KVzaj/lz+lVSx20uLp4zHvz86coJ8i1gxRtRW46uCwttLT30VRsIMHyMDUetTMH2eVVNy3cAkT8PKeQ85qup2pNyQ9tSOcwD9Jrtb4qDouZfKY+XKr8NFPp4vtQxxHBLduXLEknMQo1YxExOmlZfB2MsvhyZP8AMYPr4dqhtxOJYElvOsYXjDjMzmJHM/d0piVIuOv6Yt0TMBwHDhvAr2iTp4w4npqJA96sXFcE9sKQr5D8QA+Ez5bjnNLsDxpLeR3eMw8KDUkTv+dW/g/HMNdnxEdc3Lz86teYufiYXqq0J+FLhGYG41xY1UFgF+gmp+FwWHxJY90uRTCFhJPOddhrtTDG5WWR3b2wQdhp0YEa8qxw9UCxb5cuY9fLzoMqajRnnlU4uW9++y/xuaf6Natg5FVSByAqq8fx3d2yBvcaPZQSfaWFXHEXoRieleV9peJDvJ1yrC/Myx+YrLjXmsVFSyVG926IVpbrM11MjBfitvOUgTDiJ00j1qS/GLjf7sIzukCRooYBYIOvjDSTyA01rpgr65kVQ38TLldR4Wc5lMyMsLHTeuXET/t5UN61MsSJJHwkmFBkkEz/AHVo5PRRio0vQknCmBZuiH1UMDmBICEElTrOfMAeS76VnAYnGKuW0LL2xGRiiAsCqkEh9QTNRv3SyMzWyy6ZmUdAYBmdDCtHrUvDHENORLgUGBlggwq8wYJ5e1WmDkjqVM73bE+O2YHNeU89ORp1w/EFsqMfCw0kag0pZGQkgaHcDn+dTcEucqVmdiOlDGaZwI1Jky3imRip3VtR6VZ8DxINHLXn+pqh8Xt3xjWYeK3ctqSI+Fl8J05zFTcPxcoZKXP+p/CglKKexcoXsy6cW40li2XdgqqNTXl1rjN3GXyzSlmSUXm0mZY+kaDpU7i9m5jSO9DC0pnId3I2zdB5HXyrtwm5atW2tMkEmVI1K9PapHImN6aMYOqtjDCWdNKzd03Ncy7I2VhB/WtYuOPWjNUubOL68qO6rph8M9w+FCfs+dOcJ2XdtbjhR0XU/OolYqeSMOWVs2hyppw7gN59QsD+ptB9d6tfDuC2LWqqCeran8qbLr6UyOP1MuXrtO0F+rENzgwGHayDOYSx6nfTyEV53xzhZKwLKuIEsADE9eYE16Lxriy92UtmWMgmfhnePOqmbpVhlMEfr/PWhyRi2hnTY5ZItz7lf4V2asC1lIUXGOZo38hFR8Z2duJ/tsGH9DiR7Ea1auIWxbvKxQEXbavERr8LAHlsD71A4zcuWU71R39j/wBwNjoOh0q02aKVKtik3Q6zmRwR/RDD5fEKZdnryuGuMQyoJI21kAZgdtTzqXjRauKH2B2PL00gg1FwmDuWn7wJ36MIZQQSem+u/Wj5QEZuD52OWJLMS7QG3UBgQf7QABVs7EmzcuKLilHBIgt4WkEiOuoG9Va5ZXMSEeCZ8S5SOUNpB9jV04ZiDatKq2UuiZJEKF6DwyTqTrRDZvybPkddocQUw8FcpzgrkA0QDx7cjt70p4birgTvkD6kZjEKqz4sxOn+KziMHmstdWzlddALdwkMOWYZfPUV57xfjNxlNvOwQEyskCZ/pnf2q/crFGKx6fvv/wBZ6Bxftlae73FvNceQGKqcqrlzZi20QapSKr3LmYjeFzAFWJIJU8wcux5QSa6dksVdu2cUcn+2FCsf5mYEAfJZqJg7S5SQJgm407g6qEnkYLEn2rMo0D0UIvJKS/pO6YFwxbDsCApXu2YypKlfCTvuxUbxOvKtEvFlYojW7wUK0QA0kZmiP5TIgHmK0tYkoLc6EZiwOxKhsoI/pEET5sKlpiHe3kZ8pZVIboQjM46Ge9I/8RUOvJNJ7kXg+NZbVtNWul2Cf25VVpIO5mAB0Jp5wS9auI3ejM6uVPiI2AJ+GAdSaTYY3Gu22lQqL4+RjIoPnoAxBFPey2IIwy92i3ASSSX5k7ajkIorF5Gq9SyWcMroGEQRWg4ApIYZ1PVSVNKOxfHADkbYx7Hr71eMtZlBHmNTTFlrhoX15liWb5mtmwg9aaLbrJQDz9KvSiamxLcwf6FKMTZa24dRqKsuNxpT4becD4gjAOJ5hW3HvSPiXafChCQwBG4YEMPUGhX2Ismlh/rdu6IuIDHMHUffTDh9rDGCFk/3EmvK73FDexI7lmSWAZ4lACd2B0OkxVv4fxVp8IDLpDaqT7TpWhXyzXjl4sXpvYvAurMCAOQG1SmxyWxLsFHmY+lVL99ukaNl9B+NaWLQGp1POdT86O6K+X1cjrF9pl2tKWPVtF9uZqLc4pcf430/pGg/Glb4iSa6YTDM7QBQuTHwwwiraJRadKZcN7OZodxlXfXdvTy86YcK4OtsZj4iOuw/GscQ48okL43202X1NMjHvIz5OolJ6MP7iXt0oYWQsBgTA6LliPmB8qTcNxByshJhpA/5EQPsj5UzYZiSxzMdyf1tW+H4dJzRoviYjy/OhbtmmCWPFokeU3u1oW41u5aAIYrmB8OhiTI3HlUleJojBkbfYDXMPTpSjiBm/fbJ4e9fSdpMmDtI/Goi/wANsyaCNAdPodj9tX4nY5EepcZaZnpOCx7XVBtXSjj4kdQR/wCJPKm2Dv4lIZ1TLHxZYIHXSqHwbEjPbbMSo0bmfP8AxXpHD+JowABDARzgyavXTOhouNom8P4iPjCEnmV/QqDxzgeBxxBdGt3R/MBlb/yiQfenODxdu4PCATsSI+RimCIQBAE86O9SES8r3VP3PPrXZbG4Jy+Fa3cU723GlwdGB09wd6vHAONWMUjWWtfu14rF2wyhWgiCykCHXU+Ibc4rrexagfDrylSOfKd6jgo4BZFcjVCujKd5VuVXCGjjgRPG5rVVM80412ZxFlntshdUMBlAJcci2snMo16R51X8ccoCzoNdQQSYJ2OszvXvIvWroCuSWiAWAB9GioHEuyVt/iVW9QDQvHvsbYfFMsPLkR4jYxzJz1Hh5yYYkeohQINN7964WLKAEaGQKdACByEZTMyOs1a8f+zpNe7zWz5aj5H7jSm12GxKSFZYJn+YcgNh6UOl2bofEsLW+wla73bBttdQPtr0jgfGc6KGjYQ3X1qi3sD/AIBowNu9b+B4HQ6xXLx50lTOdPC29j1TvUAkmaScX7VW7eg1PQan5CqvcxF5x4rhI6LpPyqOcIq7lR1/U1J9QlwSPTvuL+N9rrztlAe2NYbmOux2qv4m+zwVt948x3jzmjnAzQBVoxVlDtB6QoHtPOl12xBc+w9I8qFdShU+jt7vYrzW7so5PhB0AEAa/X3r0ngiW76AWhDIoLGdGJG2uxqotZAQDoKW2uI3LDlkYqDow5Hz9a04s2rZmrBFYlp9T0lr2XQgg1zbGdN+nWkXBO0/eFRcukr1Yajy2+2rth8TYABRVPmYk1oNkmo9rI3COz73Dmfwr9T+FWRRatLpoBv/AJpGe01pCQzqW5Iplj5RNcrz37/iCjLyUFdPM671aaMsoyyPzOkT8bxO5e8Otu1tEwzdZPKopRUELp0/KuVnCX+aE+hB++mnCOz1w+O94RyX8aveQx+Fhjs1X2OfDeFtdPlzPIVK7TXRZw5RPTzJNOL2KS0hiFUbnl71UeN4vvmGhyDbzPXTypeaaxw+5jUp5529oo844rh/4bgDrJjmf8/SlH+kZyQdlUDbcxzq/YnhpgxBHSlt7h51gR10rlxzShsHPBGTsqvDsE1p9zroBMifL7KsuBLG8qkKVIIMTIgCSeUVDxthlEjca/dUHC8UuQVFwAEFTmHLyIGhroYMjyq2aenioppfoXG32oFh2t2lkTEkxrpG3vU/Cdu7ui92uedDJj5VQXQtrmLNsd9qacIxWS6jd5bdk0a2XAc5hEajpWnjg0+FGS80f37np/C+N37sqwtg65WOvLbKNqQXu0TqdhvBjQTry5VGx3aC5btEJYuhoyyMp30kZCdY50pwWGxF0ibTBd9RE6c53qeL6sTDFji5NpJDrinHlRXNu54o3ERb02B5n51I7K9rL9pF7896jan+pZ5ryI/t+RrnheyqxLiT/T/KPbnTAcHEnbyrNPPK/KZsyxzWmi6Yd7V5M6MGU8x9/T3rP7gKplrDPbabblW6r9/I00s8cxMQSreZX8DWiPUxf1I5cumkvpZ59IHMCfnWhvD9EVH7ufIefOsfu+k1wG2d1JElr+2oAPSuT76R61yFqeZrcIvMz86U+RiNSs89a17sR9uldoGkedAsSdwdPYVVko4DDrJPlFaPwlSNp9qmjCaExm9662UYDb6+dGpNAuNiT/4tbJnLHPSR9m9ZXgWhAZ4/uJj7asAnWY/U1q0QdDz+0Uzxp/3AqKXYrH/xhxrbOU8yNz7kmixw/E2swRnE7+IGfnVvVY5x7Culq0en0o/mMnFhrZCDgXEOIWNB/EQmYYxHuJq6cM7V4kn+JYgeVwH7ah28NBkCpiJTY58oqajL6tyXjcabuhgDkPxmoZw49PSu8TXMr50Mm5O5AJJbI4XMPO2vtWv7n1BPuKlgRzrtZYEVEtwW3QtbhSnlUC92JsNJgqfIxVjy1nN5UxbcAqyvYTsjbTZnB8jp8qa4bs7ZUyUVjzJAqWABW2bptRW3yE5SfckWLKqNFUegH3V1j26foVFSfT5Vkk0Vi3ElqCOVDjyFRpbqP1610Vj1B9TV2DpN3tnyFZt2xWYJG9b2103olyDdI87GBPNyZ8qDw4xOb6fnRRWJxRrTZsuB03Hy/OtG4dJjMNPL86KKU0hlh+5agZuXT867CxB3+h6etFFA0grZI7kADnP41hbVYoo0C2d7FqRO1aX8NAOpOv30UVbSopPcz3cbR8vzqT3J01+n50UUEApM62kPXn0qQiT/AIoorQkLNzbPWsLZnnRRR0hdm/7vHOtlsef6+dFFRqizpaSu3dUUUyKAYG3QE86KKtrcrsdBb863GHnnWaKNJASbMvYE0W7OtZoq0kDbNjb8662V096KKNcgSe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348" name="AutoShape 4" descr="data:image/jpeg;base64,/9j/4AAQSkZJRgABAQAAAQABAAD/2wCEAAkGBhISERQUExQVExQWGBsXFhgXFxocGRccGhUXFRcYGhoXGyYeGhojGxQXIDAgJCcpLCwsGB4xNTAqNSYrLCkBCQoKDgwOGg8PGi4kHyQsKSwsLCwsLCwsLSwsLC0sLCwsLCksLCwsLCwsLCwsLCwsLCwsLCwsLCwsLCwsLCwpLP/AABEIAKUA3AMBIgACEQEDEQH/xAAcAAACAgMBAQAAAAAAAAAAAAAABQQGAQIDBwj/xAA9EAACAQIEAwYDBQcEAgMAAAABAhEAAwQSITEFQVEGEyJhcYEykaGxwdHh8AcUI0JSYvEVM3KSgqIWJML/xAAaAQACAwEBAAAAAAAAAAAAAAACAwABBAUG/8QALxEAAgIBAwIEBQMFAQAAAAAAAAECEQMSITEEQRMiUXEFFDJhoYGR0UJSscHwM//aAAwDAQACEQMRAD8A9xoooqECiiioQKKKKhAoooqECiiioQKKKKhAoooqECisZqM1QhmisZqA1QhmisFq0e8BuY9ahDeazS/EcQIuZFGuhJO2s7R6VPFVYTi1TZmiiirBCiiioQKKKKhAoooqECiiioQKKKKhAoooqECiiioQKK0u3AokmANyaqXHv2g27JItw5gkb6+kbepoZTUeRuLDPK6giz4niCWxLsq/b8qpvFv2oIhK2bRY/wBTyB7AamvN+IdpL9+4WZyskkwYA+knSoVzGsx+LOOpO/zrNLLJ8HaxfDIx3nuXnFftFxrRl7u3/wAUJn/uTS2/2sxbGWvuPTwj5Kari8RdR4lVxtDCd+UipOFuW7l20FBXNdRSsyILiYJ8p0NA5SZsj0eOKtIbW+JXnMi5cuNvCsSR7TIq1dlu1t8ko03QAWOfRlAgfEN/ce9ScOqDE30toqC3h83hAGYtnjboF+tVbsng3jFgghjhzln+4t+FErixElDLBppbJfk9Ffjq3HCW3gBc7GNvEFG/L4vpXOwTdxt3WVthE8vhzsf/AGWvO+Ed5hbGMaZYLayzpoX139TV97CMHsd5EG4xYjoZy/8A5HzpsJaqsw5unWDG5L2/emNeH2g1y5cOsuQPRfB9ob500pX2eabKnqM3/Y5vvppTY8HNy/U16bBRRRRCwoooqECiiioQKKjvjFnKPE3QcvM9BULF9pMPa0a4CeieL7NKHUi9LfYa0VXx21skjw3NdvCPxphhOO2rkQSpOwYRVKcX3CeOS7DCisTWaMAKxNZpR2j4+uFtZzqxMIv9R/AbmqbSVstJydIbZhUXiXErdm2XcwB9vIV5PjO2ONYlheZecKAoA8hB+tK+0HG8RicguvOVQHjafTafOs3zCfB08Xw2cpJN7dxn2p/aJdvkpaGS2DyO9VM4giTOvWdda0u7jr+vwqPajf7Tr5kDnS7vdnfx4YY41FUiUt8/1a85H471xa+ZjKs8idPnFYuanRdBpOn10rYLGja8x5e+1UG1RhnQaEf9WipPDHQYnDlZ0vW9/wDnUN4G4BGvPT6VwR8txHEwHQ+QgjnUQttnqdviI/1HiKTr+7IFieVqPtakH7O+K5RiXcse7sqfFGwLkx5VricYLHGHuXDlt3LEkmdgomP+ta9jsFby32L+C9ba0AwgsJOVtDoIO1MfJnjiqL9o/gfOQ5upBK3LSkMeRthmEfT5VP7B8ZYYK2yqX+NSJAhg5ykzyiZrhwrDFGUMytlzKCDoVjw8+W3tTlbS27QygAZipjbUyDV4xfUaWvDau6/2Sbxa2qWs5CQA2XcjyO46U14YwRQM0rAyk/Ln7Uk4higVRt40PqNDSDtZxRXtJlVvAxQ5TA0hpnXz5Haj1VuZI9K8yUeLe7o9NDUZqpXZLtrbdO7usAyjwtJOYdJIEvVmw+J0NxzAb4VkaDl6sfypimmcrPgngm4TQworVHkbR5VtRiQoooqEPM8Hib7rlcsATqJ39Y5eVSUwEmD4fbQ/KtrV3UaUxKT61zk1wdZq3YuXAup1VWHUHQUzwaBgYERv6xzrFtj0rvtMaTvV2RpobcLvH4DrAlT5dKn3boUEkgAaknYAczVVxuMe1adwYdVOQ+ulU7tH2rxN7DKGPhLhbmUQCRyPqaas6iqEfKSyO1xaPRLHbHBu+RbyZvPQH0Y6GvPe3fHVvYzKviRFCgg7kwTVaNwkbaRpH0I+lR7+LLXZJ8RUH18MH3laz5M8pxpm3F0kcWVP7GeLYg27efX579THSpLWSwW4gzZh4h1I5jz8q1xKJdtlWOUnSdtfLrSu2t6zIJPh/mGqwNp6UvGdGLlCWpGuNuZWIDctd9PI/hUcFSUg7nXkOek05zWrxHeAqY1ZTv5mND9tR7PC10IdSBOhkRrAMVoTNqlCSs4XlCgQdP5h9/rUnBcIv3pFtDE6sdFHudDTTB2Ut7kFupH2SanY3iLLaOVoO4M7a9P1pVgTb7IMP2Chc164oEbJqT7tA+VJeM2rCZEsglUKO8ncZwNffWtuKdqpA1KmNpkzMRPrOlVSzjbhvPbzK+dTG0kghoPnANRKzJPN4Ti7u6PXMXcRzJAIYQCQJhl8+U/aaUvwexcumbYXMoKlCVII0aIpfwriwfDJmPiQlD100IPzFbtxAIZBmDtrIJ1FFqNXhSirg2ZOBureKWLjOoAOW40nUkbx5VJsdrL1otbMGNCjdeVMuFcPLub6N4SkADf4szTO0GYiscb4JbGHt3AuVAYunmCWPjJ1O30FUmU8sW1Ge/HPqOeAXreJtZXK6iSY58z1HKkXazgV9SQp/h6NbABhmiDB/qjl50n7J8UyYs2tCrErrtKnQ+hBr0RsblRbarnzy5zCQIPwgdQRvR6U1uZZueDLcd096f8AP6FKw2EChUCt3g3JO2gJGlMbNi+MQvckDxAAsJKEjUAk6bbCnOL4ggUsVGd5HhH8xH0FdeAcOHeo2syC2u8DnWXMk5Rj3szdZLxcdyVUPuAY64wC3TmaJzQB7aaU5qLYwSq5YaSIqVW/CpRjUjg5HFu4hRRRTRZQcMPDJEHb0NTUYjcVB7SY7IAVgF2j6xNSVxXeEAQBH6Nc6zr6Hp1Eyw9dgKi4dZOu0flUoNURTNbtkMKR3ezEM0Q1q4Iu2z9HXoR0qy2lBBrp3OtE4gxyOHB5Hx/gzYW7BJKHW2f6uUHow6VWsdbZHDTp9RXuPGOErdQhhK8xzB5MOh3rznjfAjZ/uUnRugPWs04uO64OngyrKlfIkwWLD5eTdYHL12q2dn7KszKzDXSDz0+yqZc4RcUnuSIO6nb1B5VthuI4q0QTbZgp2WCT1315UCSuzX2a4J3a3C2cE4VS4a4S9vbIoEKVPuZ+VQsORc/mSSJAbQgg+ehBqFxbtKmMvIb6tbC+EAjYGJ19qaJ2ew1wDu7unkwP0NOeXTyqMSypP1IN7DhdSGB8iQD8qW4jiasAqLLHw6sZ9KbYvs33erXQ6nkWyk/rrSxsOqFltxcbUm5b3UDXLnOnuKtZU+DL1PXZFtDkX8RsGyclxZuRogbbSfHAkGOU0ss490uSoTMCTAGq6fX5mmlmyxzvmYswOoXOxmJJY7CNJrfh/CWfMLK6iJz6+p1+VNjOKW5x4ucppvcn9hrj3cWqMSc4aSP+J1gdK9Ws3fAMOWLXNSWAH8rGM3LaK8w7C2WtYlbh0CgqfXUEfOD7Vf247hLCkro0ksRJJJMxP3bUy0esxwnOCSTdcEjsPxMXP3pSQ3d3SBy0IB+UzT/D2O8sX7MZtZgfzA+E+21eZdm+09m1jrja91cTxTzcGRoNpk1euGY+4yO1kFS43OjAbzrt0oVsxGbFJttfb25Kxh+DW8BiC18FFB8Nzkvw6MBJGnzFXO1iVbuyCHkMVI5qSIIjcb0ux2CtXbVyzcLZSmh+IgzpzkkfjSzgfHbNtrdnEg23tALB2uKCchU9CPvo9Q+aeZau69O+z4LPcwxyZjETHuOY6b1O4CP4y+h+yo+P4/ZuZVSAOWoiJB2G3rWnD+IqneMP5LZid9TFIyJeJFo5uTW8T1Kmyx8S45as2muOwAXSOZPJR5mKqOC/aUTc/iWv4bEwUksgAnK46jedtR1qn8U4ySy5nHxEgN8OYiFLe0/SleIw5W73q5rZA1PxW2y+HKRuDHM66U2WZ9h/R/Dscsd5Fd/g9y4f2iw14TbuodtJgidQCDzpjmFfPX74ymGgEM0OgzBSMoGUkbxm5dKufBe3TNaH/wBnLlOWHUFtIjWNdCKZHP6ic/wdx/8AOV+6/g5cTxYdkBghOXnqfup9hiokQNRofIiQR86qCX80NyMGR+tCOlWbvYVP+IHy2P2/IVlrayNpxSHfDcNCnWZ0+VdVtHkKh4HGgJ7x89DTcVSZllcWa2dAawLwU6mpNsaRSHiV8BiSfDB0/XOmt7A4465NDpcSp5VQf2jYtbNm6CdHTNbA3DZgpjrJYH2NO7HGFUQDmPKql2vXEX7yXEAItA5QYglt9z5ClSkaYYpYnqiioYTjLLE6gj39+lP+F8Qt3FKk5IMyeY5x50pu8CxN1puCyN9QSCZ/4zt0ronZRwQe+1HIKI+37qTovc34s858xaLGmBslCWCkqM0mNvOfLlSviHDcM6BtELfCRAM+QG9ccVwoEjMztAiJgH1A3rrheGeIGBptpUWMPJhjldtmeGdjreRmuMzZzyJkAQQSTzpg3D7aBspUAgiWXeRESNK68U4cz2Hvq7qbFuSM0KVzaj/lz+lVSx20uLp4zHvz86coJ8i1gxRtRW46uCwttLT30VRsIMHyMDUetTMH2eVVNy3cAkT8PKeQ85qup2pNyQ9tSOcwD9Jrtb4qDouZfKY+XKr8NFPp4vtQxxHBLduXLEknMQo1YxExOmlZfB2MsvhyZP8AMYPr4dqhtxOJYElvOsYXjDjMzmJHM/d0piVIuOv6Yt0TMBwHDhvAr2iTp4w4npqJA96sXFcE9sKQr5D8QA+Ez5bjnNLsDxpLeR3eMw8KDUkTv+dW/g/HMNdnxEdc3Lz86teYufiYXqq0J+FLhGYG41xY1UFgF+gmp+FwWHxJY90uRTCFhJPOddhrtTDG5WWR3b2wQdhp0YEa8qxw9UCxb5cuY9fLzoMqajRnnlU4uW9++y/xuaf6Natg5FVSByAqq8fx3d2yBvcaPZQSfaWFXHEXoRieleV9peJDvJ1yrC/Myx+YrLjXmsVFSyVG926IVpbrM11MjBfitvOUgTDiJ00j1qS/GLjf7sIzukCRooYBYIOvjDSTyA01rpgr65kVQ38TLldR4Wc5lMyMsLHTeuXET/t5UN61MsSJJHwkmFBkkEz/AHVo5PRRio0vQknCmBZuiH1UMDmBICEElTrOfMAeS76VnAYnGKuW0LL2xGRiiAsCqkEh9QTNRv3SyMzWyy6ZmUdAYBmdDCtHrUvDHENORLgUGBlggwq8wYJ5e1WmDkjqVM73bE+O2YHNeU89ORp1w/EFsqMfCw0kag0pZGQkgaHcDn+dTcEucqVmdiOlDGaZwI1Jky3imRip3VtR6VZ8DxINHLXn+pqh8Xt3xjWYeK3ctqSI+Fl8J05zFTcPxcoZKXP+p/CglKKexcoXsy6cW40li2XdgqqNTXl1rjN3GXyzSlmSUXm0mZY+kaDpU7i9m5jSO9DC0pnId3I2zdB5HXyrtwm5atW2tMkEmVI1K9PapHImN6aMYOqtjDCWdNKzd03Ncy7I2VhB/WtYuOPWjNUubOL68qO6rph8M9w+FCfs+dOcJ2XdtbjhR0XU/OolYqeSMOWVs2hyppw7gN59QsD+ptB9d6tfDuC2LWqqCeran8qbLr6UyOP1MuXrtO0F+rENzgwGHayDOYSx6nfTyEV53xzhZKwLKuIEsADE9eYE16Lxriy92UtmWMgmfhnePOqmbpVhlMEfr/PWhyRi2hnTY5ZItz7lf4V2asC1lIUXGOZo38hFR8Z2duJ/tsGH9DiR7Ea1auIWxbvKxQEXbavERr8LAHlsD71A4zcuWU71R39j/wBwNjoOh0q02aKVKtik3Q6zmRwR/RDD5fEKZdnryuGuMQyoJI21kAZgdtTzqXjRauKH2B2PL00gg1FwmDuWn7wJ36MIZQQSem+u/Wj5QEZuD52OWJLMS7QG3UBgQf7QABVs7EmzcuKLilHBIgt4WkEiOuoG9Va5ZXMSEeCZ8S5SOUNpB9jV04ZiDatKq2UuiZJEKF6DwyTqTrRDZvybPkddocQUw8FcpzgrkA0QDx7cjt70p4birgTvkD6kZjEKqz4sxOn+KziMHmstdWzlddALdwkMOWYZfPUV57xfjNxlNvOwQEyskCZ/pnf2q/crFGKx6fvv/wBZ6Bxftlae73FvNceQGKqcqrlzZi20QapSKr3LmYjeFzAFWJIJU8wcux5QSa6dksVdu2cUcn+2FCsf5mYEAfJZqJg7S5SQJgm407g6qEnkYLEn2rMo0D0UIvJKS/pO6YFwxbDsCApXu2YypKlfCTvuxUbxOvKtEvFlYojW7wUK0QA0kZmiP5TIgHmK0tYkoLc6EZiwOxKhsoI/pEET5sKlpiHe3kZ8pZVIboQjM46Ge9I/8RUOvJNJ7kXg+NZbVtNWul2Cf25VVpIO5mAB0Jp5wS9auI3ejM6uVPiI2AJ+GAdSaTYY3Gu22lQqL4+RjIoPnoAxBFPey2IIwy92i3ASSSX5k7ajkIorF5Gq9SyWcMroGEQRWg4ApIYZ1PVSVNKOxfHADkbYx7Hr71eMtZlBHmNTTFlrhoX15liWb5mtmwg9aaLbrJQDz9KvSiamxLcwf6FKMTZa24dRqKsuNxpT4becD4gjAOJ5hW3HvSPiXafChCQwBG4YEMPUGhX2Ismlh/rdu6IuIDHMHUffTDh9rDGCFk/3EmvK73FDexI7lmSWAZ4lACd2B0OkxVv4fxVp8IDLpDaqT7TpWhXyzXjl4sXpvYvAurMCAOQG1SmxyWxLsFHmY+lVL99ukaNl9B+NaWLQGp1POdT86O6K+X1cjrF9pl2tKWPVtF9uZqLc4pcf430/pGg/Glb4iSa6YTDM7QBQuTHwwwiraJRadKZcN7OZodxlXfXdvTy86YcK4OtsZj4iOuw/GscQ48okL43202X1NMjHvIz5OolJ6MP7iXt0oYWQsBgTA6LliPmB8qTcNxByshJhpA/5EQPsj5UzYZiSxzMdyf1tW+H4dJzRoviYjy/OhbtmmCWPFokeU3u1oW41u5aAIYrmB8OhiTI3HlUleJojBkbfYDXMPTpSjiBm/fbJ4e9fSdpMmDtI/Goi/wANsyaCNAdPodj9tX4nY5EepcZaZnpOCx7XVBtXSjj4kdQR/wCJPKm2Dv4lIZ1TLHxZYIHXSqHwbEjPbbMSo0bmfP8AxXpHD+JowABDARzgyavXTOhouNom8P4iPjCEnmV/QqDxzgeBxxBdGt3R/MBlb/yiQfenODxdu4PCATsSI+RimCIQBAE86O9SES8r3VP3PPrXZbG4Jy+Fa3cU723GlwdGB09wd6vHAONWMUjWWtfu14rF2wyhWgiCykCHXU+Ibc4rrexagfDrylSOfKd6jgo4BZFcjVCujKd5VuVXCGjjgRPG5rVVM80412ZxFlntshdUMBlAJcci2snMo16R51X8ccoCzoNdQQSYJ2OszvXvIvWroCuSWiAWAB9GioHEuyVt/iVW9QDQvHvsbYfFMsPLkR4jYxzJz1Hh5yYYkeohQINN7964WLKAEaGQKdACByEZTMyOs1a8f+zpNe7zWz5aj5H7jSm12GxKSFZYJn+YcgNh6UOl2bofEsLW+wla73bBttdQPtr0jgfGc6KGjYQ3X1qi3sD/AIBowNu9b+B4HQ6xXLx50lTOdPC29j1TvUAkmaScX7VW7eg1PQan5CqvcxF5x4rhI6LpPyqOcIq7lR1/U1J9QlwSPTvuL+N9rrztlAe2NYbmOux2qv4m+zwVt948x3jzmjnAzQBVoxVlDtB6QoHtPOl12xBc+w9I8qFdShU+jt7vYrzW7so5PhB0AEAa/X3r0ngiW76AWhDIoLGdGJG2uxqotZAQDoKW2uI3LDlkYqDow5Hz9a04s2rZmrBFYlp9T0lr2XQgg1zbGdN+nWkXBO0/eFRcukr1Yajy2+2rth8TYABRVPmYk1oNkmo9rI3COz73Dmfwr9T+FWRRatLpoBv/AJpGe01pCQzqW5Iplj5RNcrz37/iCjLyUFdPM671aaMsoyyPzOkT8bxO5e8Otu1tEwzdZPKopRUELp0/KuVnCX+aE+hB++mnCOz1w+O94RyX8aveQx+Fhjs1X2OfDeFtdPlzPIVK7TXRZw5RPTzJNOL2KS0hiFUbnl71UeN4vvmGhyDbzPXTypeaaxw+5jUp5529oo844rh/4bgDrJjmf8/SlH+kZyQdlUDbcxzq/YnhpgxBHSlt7h51gR10rlxzShsHPBGTsqvDsE1p9zroBMifL7KsuBLG8qkKVIIMTIgCSeUVDxthlEjca/dUHC8UuQVFwAEFTmHLyIGhroYMjyq2aenioppfoXG32oFh2t2lkTEkxrpG3vU/Cdu7ui92uedDJj5VQXQtrmLNsd9qacIxWS6jd5bdk0a2XAc5hEajpWnjg0+FGS80f37np/C+N37sqwtg65WOvLbKNqQXu0TqdhvBjQTry5VGx3aC5btEJYuhoyyMp30kZCdY50pwWGxF0ibTBd9RE6c53qeL6sTDFji5NpJDrinHlRXNu54o3ERb02B5n51I7K9rL9pF7896jan+pZ5ryI/t+RrnheyqxLiT/T/KPbnTAcHEnbyrNPPK/KZsyxzWmi6Yd7V5M6MGU8x9/T3rP7gKplrDPbabblW6r9/I00s8cxMQSreZX8DWiPUxf1I5cumkvpZ59IHMCfnWhvD9EVH7ufIefOsfu+k1wG2d1JElr+2oAPSuT76R61yFqeZrcIvMz86U+RiNSs89a17sR9uldoGkedAsSdwdPYVVko4DDrJPlFaPwlSNp9qmjCaExm9662UYDb6+dGpNAuNiT/4tbJnLHPSR9m9ZXgWhAZ4/uJj7asAnWY/U1q0QdDz+0Uzxp/3AqKXYrH/xhxrbOU8yNz7kmixw/E2swRnE7+IGfnVvVY5x7Culq0en0o/mMnFhrZCDgXEOIWNB/EQmYYxHuJq6cM7V4kn+JYgeVwH7ah28NBkCpiJTY58oqajL6tyXjcabuhgDkPxmoZw49PSu8TXMr50Mm5O5AJJbI4XMPO2vtWv7n1BPuKlgRzrtZYEVEtwW3QtbhSnlUC92JsNJgqfIxVjy1nN5UxbcAqyvYTsjbTZnB8jp8qa4bs7ZUyUVjzJAqWABW2bptRW3yE5SfckWLKqNFUegH3V1j26foVFSfT5Vkk0Vi3ElqCOVDjyFRpbqP1610Vj1B9TV2DpN3tnyFZt2xWYJG9b2103olyDdI87GBPNyZ8qDw4xOb6fnRRWJxRrTZsuB03Hy/OtG4dJjMNPL86KKU0hlh+5agZuXT867CxB3+h6etFFA0grZI7kADnP41hbVYoo0C2d7FqRO1aX8NAOpOv30UVbSopPcz3cbR8vzqT3J01+n50UUEApM62kPXn0qQiT/AIoorQkLNzbPWsLZnnRRR0hdm/7vHOtlsef6+dFFRqizpaSu3dUUUyKAYG3QE86KKtrcrsdBb863GHnnWaKNJASbMvYE0W7OtZoq0kDbNjb8662V096KKNcgSe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353" name="AutoShape 9" descr="data:image/jpeg;base64,/9j/4AAQSkZJRgABAQAAAQABAAD/2wCEAAkGBhMSERUUExQVFRUVGRsYGBgYFhocGhgZHB0eGhgYFxYYHCYeGBojGhoXIC8gIycpLCwsFx8xNTAqNScrLCkBCQoKDgwOGg8PGi8lHyQ0KjQrLi4sLCwsNiwvLCwsLCwsLCwvLCwsLCwvLCosLC8sLzQsLCwsLCwsLCksLCwsLP/AABEIAN4A4wMBIgACEQEDEQH/xAAcAAABBQEBAQAAAAAAAAAAAAAAAgMEBQYHAQj/xABCEAABAgQDBQYEBAUCBQUBAAABAhEAAyExBBJBBVFhcYEGEyIykaFCscHwB1LR4RRicoLxI7IzQ5KiwhYXY3PSFf/EABoBAAIDAQEAAAAAAAAAAAAAAAQFAAIDBgH/xAA0EQABAwIDBgQFBAIDAAAAAAABAAIDBBESITEFE0FRYXEisdHwMoGRocEUUuHxFSMzQkP/2gAMAwEAAhEDEQA/AOz7R2giRLVMmHKhIcngIxqfxXl5/Fh56ZdP9QoLAGxI3VHrF72wxE2XKEyUAchdaSHCkGigRqGd+DxzNK5UuaJ8uZNIHiRh1OUS1fC68wCkJNUpy6Jc0qdT04kbci6AqK1kLsLjbj37Ls8maFAEWMLik7HomDCpM0krUSovepevGLuA3twuIRkbsbA61rhEEEEVV0QQRW7U29KkAlRcjQaczpFXODRcrwkAXKsoiYva0qU+daQ2jh/TTrGA212ymzSySpEv+UM/U1+fKK0bFKxmK1gaAl78rdGgZ1UBoEE6rBOGMXWvxn4iyUqyoStZs+U9KfvEOb23mrVlloUeRSPZyflEDZuxUSxlSKkVNx0Gg998WOHwARqHin6iThYe+qLjp5Hi8jrdkziNp4lQLpYbjML/AKRAnS0KH+rJOY2ZYAJ3UJr0i3M1DsFB9xMNYrDhbeNiHsN4IIvZnizKyeM3a5ZT0LXZWv8ARV8mRh0oBTLLkWYrD1o6VAG2m+PJO2ZQUEqROlKO7MBS9UzDSH5WyShIAmFtzC3OKMd4kmimB8LEegBs/AxZ206i9yoNmxW8GXcLR4TtLLJZGLWD/OS3TvRXoYt5XaRSWBXLXzoaXqC3tGSwhCXeXUuSQm772sPaJUuTMUAugTpWw4jT/Eatq5JNWA/JeMpt2LufbsSfstrK7Qy2GYFL0cOpPqkUHEgRYypqVB0kEbwX+UcqTiBLKDnU5DkHUakBACmtUPaLXZW0ZSlBUuYqXMUKvRR3OCGU0bRtklGNrbD3xVf1DWHC8+V10OCMvhO1cxBy4iUWH/MRUEbyNOVDuBjR4bFImJCkKCgdR90ioN0SHB2idgggj1WRBBBEURBBBEURBBBEUSVoBDEODFXL7LYYLziUl3ew9otoIsHEaFVcxrviF14lIAYUAj2CCKqyIbxGJShJUshIGp+6nhETbW2ZeGlmYtzuSLqO4PTqaRjMPjp2JmBc6itJfwSE7gPjmmjqNtGFIxllwd1m54BDeJV9jtrzJhZDpR6KVzPwj74Rm8bgzMWxBLHiw5frFxMKgkswAuo+55RV4ycqclUtBKTYrSApHVaVUPC/CF0jyTdy1lo960Anuk4xMqWh1lL6BwM3DlEbFdpJUsBkhSaPlNt1xXpGWwEvu5q++fMgFnDpVo7kMRbSELmKVNBUkhzQh2/ta3SA3T8lvHSxxjIZrdydqJmSguWxe4/KdX1itx2KmqYIVbzGw9den+K6RhilP+mBmNydOQu8Wez8IxdaiTxtE/UYhYIsR2UFGBX4SVqBrUMHeLSVgVLDZz0VX6fOH8WEiiU5lK10EScLLSlLepEbMAKykkDNTqqbF4Vcmud01NRU8mJHWkTMJjpSGKszrJAURTew3D33xG2vi1keFHmo5Lf20rf3aI8l5akpKsy3fi+iUi7Br84Mpi5sgDRclLp5hIC29ra8v5VqNqqJol0kON/pvuOkOzSVo8JqCSx1LFgd7Fi3CIG1sUZQYIUorUSLBIsSH68bGKXF7UmJSVqZCBdteBUWYGz2jphFvofFlwK510rophY34hVm2cd3c2WH8wy1o2UOKpdrbtR0bTtAfFQE0JZv+oU+UVGLxysVOXiCTlLplDcgHzczU9TviOqeU0uH3/bGHFFSujgaCcwq1LGyyEhbjZu1ZqAe7U6d1FJu1OtKRO2j2r/h5ffA93NZkpSxzqowUgny6F94arRzMTAbjqAxbiRUcYUlCQQWD6G/o7tEfRbw5+XsL2IOjORNuS7z2W7eSsWyFtLnflJov+g7/wCU15xqI+aZWJ4sRrrHUOxH4jZimRi1eKyJp13JmHfuVrrWpXVuzCy74dOXomVNWE+CXXmujQQQQjTREEEERREEEERREEEERRERNpbSRIRnVySNVK0A9DyAJ0iTNmhKSpRAABJJsALkxzfa22TiJpVMBRJcgZwf+ELkDeo3/tGlcZpmxjNe4XEeEKVPnTMRNC1MwIZWg0IlgilbKvFLtPtZ/DzCiVKStxcrBUTqQkOq5Hmuz8Yq+1vaWRNlCVJzkONGTT5nQA0uYY7NhcrxBGZKwKggFLfOp+ULX7yRpc3PotIIGsOJ+qtMSjGYoArTLSAxTnKgoccqSQlUTNnSsWlOWbOUpKd0qWXcWcguHerOeEIn4qaR4SEdMxbrT5xn8YibmIWta31zE8fKS0YGGfDit8kddnBXcyUMxSRnFwpSAkpDMUshnD7xDp2clB8Ckp1Ab21fl8oxayZanfKoAkECpNKFy2X15RebK2uopSFMTvBNecCTROZ1+VlcELQpm5B5VHi3/iDTrEebtRNCxfRzbqaCG1IKk2Z9RueuWnA2tFJi8B3s0JzJQB4vECQSKlwb7mMexwl3xIaqq2wAcytRIx/dyivu1TVi+U2qwqaJH20OT9tpTLD3N8peu4EV6iHtjy5ipaAuXJCE2KRRX86EAAJdz69YZ2/JSlYU9VggilgGGUM91EdfR4aQNixg5dkrFUXSYnBUydurX5EUslz7sBWop9YjATM2YqOc2anHwj7douJGw7zFMlJs+tKPqBwpcxHUESEJL94t3UoE2AZiTepfpTUw/jNLStxWzt3P0SSX9VVPLeBPYZdfJN9odrqkylTCMwceFqZqJrV348TuEYjak2ZilheIIyjyyk0QnmPiP25iz7YbWC5aZaQM8xTqcgkAVLAWFDuvaKWdPpxhnsena6PekZ9fRazkh1gf6TygDTd6Q2qS5iOma9Hixw8sZQXdT0Fbb4fEBuZQjjgCYWBY048Rr8/UwxlLEpIIDim+1Nwh/FTBnLgcvnCpGHFVJYMHNepNbnhujEH/ALFQGwuq8JNz6fWJaJhibMwed2DEabuIiHi8MUAZm3im6JiCgka/JdS/Dnt2+XC4hVbSlk33S1HU7j03R0qPl1M4kvb6GO3fhv2y/i5XdTS8+WLm8xFgr+oUB6HWnP7TocF5mDLj6pvSTn/jf8vRbSCCCESYogggiKIgghjG4oS5alnQeseE2F1Fj+3m2SqYjCIcBTKmHeHoh93xHg3GMt2kwJUlCSolSlE5R6BzwDdTE/abKxClLLzKAMaNXODuJcim+E7Hl99PmFRYAgZRvuzmtM1eKoTVDHulOJaCdrIxhzJ4eqjbZ2AiVgCEgkoKVuNTQKJGgYmKjZwdIKFBvyg2++hje49YCS4dJDNcEcY59jsKhClGWoock5SHRWlGqOcbwyCM2OiydUsYcEhzViMXluQKtf8Ae8UuN2lmcJahqRuj2VsyYsE5pKU1Oaxa2apcW9+UN7Z2ImXLStGcOG8V1k1zZSPCMrm5PKN3VLeCIje12ihTJkyatKUpzLUQw3k2f9Y08vsorDygVrSV3IchjwUCDR7+0ZfZ8paFpW5dJcNo1vpG1TPVNKVTCeWg6b2gF8rZHIm91Fwu00p8UzM9R51KJpbjoKxX4nAFSvASvUps1fiJLe8X6sOklKwGIoKVc0Ab68IYmYcSnOYlShXrYAc4th4JPNC6aUlwy8hknuwS1oTMkqbKlWZNaufMkA1IDXs71MabEqCRmNwKRXYKWjDpzTVpClACpoBcJSPt4q9vdo0pGdTplpBKXFVqs7XAqwfjwjo6WNzYwHICV4bkMyovaLaxlkVCiuyTccR+QO/vujPfxilqGdROgAokDcNT9WiFiMVNmqM5SUJCqJcMQ1KWD67/AHiOvEtUa8rw5pqSOPN48XVL5pJH+EHLone1xGeVNDDKwLXymhcvWu+KmevQin3rGmRI7+WXGYKSpLcSkkE/3CKBOBZCQpQUWBJDm4pX70hlSObH4HKRyAix1Hv1TEpQpR+sXGCx6EA+EuQ17PFQmWzt9PUHdCVJPLlBrwJBa6s9gfkUvEJcu5gwyi7GPEg9OUeGZa/3vj2wDcKvbKytpeLWPKojl+4iOpL/ALxCROL3+9YnScSDGJhtnZZFmHMJpUk6dRErY+0l4acibLLKQpxu4pPAhwecOyU72FeWlTu0MN43C1qOX+eh9I8c5pFnfRVEtivoXYe2EYqRLnS/KsO2oOqTxBcdInRyX8J+0HdTThlnwTaofSYBb+5I9UjfHWo42rp9xKW8OHZdFTy71mJEEEECLdEZjtfj2yodgCHI9b6MP90aZagASbCpjmXajbqVgoSXWpyqlEg/C+9iByihjdM9sTNT5c1jUPEcLnkqqwakqxKVkBs4qdasGGmhif2W2Z3MyYwUUEJId3BLltbP6+prMFPyzEHcQfesbKTdajXxH0FA3pBm2YWxhg5Ze/oleyCZ3lx4G6cmTVM7MOMZjtCmdiUd1ICVDMBMU6UgG4TWpOp5iF7R7QZnRKVmLs7m3S37NvaFIkhI9+vDdAVHs59SMRyaiq/aMbbMGfvmkbL2H3ExMtQSpfmWQLjKCEOdHPB8pjzbqe8I5mm7e53/AKDdDs/aXdd2o5lLKihIZyoXLanKTT+uFYJSSKuFKccmorqC/pAFVT7qQxjQIuhnY5gPvM+wqhGE7suSAkVdiW3luhjQd40oKQFFBZ1pS9SzMCXJLgUF/SFT9gsynzgVKSLpdyOL1HWLLa04GWgpUcpoEpcFW6oIyszHdudovS0wkBtqvauoIFgbBVsrZGIVMzUloA+Nio13JNKCHMRiZeGUFKBnTS5DBISkcATTnU3iq23tmeolJUEpAdWQK1oA73LiKmWnOoByVLLPryHCOiptmsHi8ykc1eR4W3UbbO1p4nKmJmkZmbkHpcMeW+KOZOXNUFTVqVlqHOu9tTxLmNDtzDgmWhFCczEm4BAdgKByfpYxRYrD5CUggtrv+/u0NqDcmJro+tjx7qr3ODy1/wAS8/8A6C7FVN1xuhaAFPwbqXiBMibLokep+Q+sMyxgbcarNzQBkrHZmIKQQNf8j3ivxmzlpBVKcpc5kaglyW+98OYBfj6CLVCPGsaEPxs/6+sCuOAiQIfEWOVIElIfQsbeh6x6JgJApoKned28x5JWM0xJJTLCi3EEA9af5hIWGd+PqRTiflwgoPxa5cUQnQkW9h+1XofWGZuGeuvpHqZr6mr+9/nDzUfXTgN3C0e2e03K8zCiypDECLBGziRmdIo58QDVLD2hOHxCXBUHF2BYxITOCk5UhXXhubQc9LRSSV2WFUke4KMhdWMPifRtN2n7dIbIS7Fw2t/YR5MxGawDC29mH6RVzy6wIVCMWakCapDTJdFoIUCPhL+G96gesd+2HtROJw8qcm0xIU24/EOinHSPnhE0hw9xHU/wh2tmlTZBP/DUFp/pXQjooP8A3wt2pAXR4/2+R9hMtnvwPwHiuhQQQRzSdqo7WYwy8JMKfMoBCeaiE/ImONzsQVTC5chw+8vwjp34k43u8LzduflH+9+hjkaVMz6iHWyGNLi+3T7X/PuyRbWLsm3y1VxgFOok6D6t+sazaWMCZMxqea/9R+pjF7NJ8R5fOL3H1SpKgWylYuColIAvcAurmOJjHbcRe5vK/wBrZrHZkwiEg5hV2EQEjibxKQXIAuSAOsQpUygh+TPZaC7Vvu/eHbmhjMuCSAl78+KvNkbQT3qZQQDlzMumYaE2LBRB1HtECfIm9/3ksIUiUpWe58xVVkg2yknnrDnZCQy1KVcEpfi5oOADesXWwcSlSVtcLOZw1z4abm+RjmqyFsjmtJ1ufmuipXnCRy0+Sp5G3jMX3akd2pRYByaOwra1XbdEfaOI/h0qQlaWKhX8rpJUA2tE9OkSNo9kVLxktaFKRLSMyjmq+YnKij+tA45Q32kwNQhICUXJqVKUePIej2gOhpXsmu7QfdbTSWhc08dFlJmKUczFWVRdnIBIsVB2poNGibgdmrKkKAKmNiQNC97kCtd0K7nKxAAcgC78KC5N2vwi9xO0FYZIKgy1+JaiPyhhLSkeY79A0dK+drW4GNuk7Yy4gk2UM7OlKQod0c2XKF5mWk1CWNB8PB35xgwlQzJW+dJIU5q4sfSsb7Z21Jk4qWxTnVlqQlJG6lczhy1hR6EnG9pJeXF5gABNlpJaxUnwqIfeGMD7OeY5tw48MvlmmTmh7cYVabxLUbWsLdbxGRLKjQU1/aLAYV8go5HrUh/b2h7NhbYoWQheYKX4n0oH94kbS2siSlSn8SklCAKndmY8Mx6iESsKkhRV3hQs0KVEDIPCCyTdQcvuI3w7h9hS0OZaEsRRT1YHib9YEJEgwk2CxOEOxOv798lQSArICaEl2B8osB0AA6cYcRMUKgkHnbc26L49nyU5syQAWUXsNCQK39ohHBABO8h7Gg4kiGEL4iMNwtt6CoGHLENRuLndX73RLQX38LcHhxWFA0+7/WFmdQJCQKvc6s9BQRWQ6Krng6JteHI0Na8hRm9/WES5hQpxXXnSJoWVMCVHLZNWrUm9WPDWGpssCn22j1LU4xVjrnC5UDr5FQxOJWAdeEJXLKTTTjDE5yaffWHkFQIChQ1FLiLhlxkt7W0TqbRq/wAMtoGVtCWCfDNCpZ6hx/3JT6xmkViTs3E91OlzB8C0q/6SD9IykbvI3R8wVWOTC8Hkvo2CAQRxC6Zc5/GDEeCSh7knoKfMiOd92VhLRsvxbmvipadEygepUr9BGMwymcbnaOjo48FM13Un8eQXNV78Ux6ZK12KnwK4FLk89B6+kKxG0FucreIAOXcCtq86WqYjYKdllzOnV31+7REE4nlpBQhE5IeLj+EBiLTib7zU6XMApCsSuiHtfia1PKIXeQ5icTmUKMAgC2+tOFurwVIy5AWAbndafZuPRKyqmZmUokmjZibngzHi5aJ+0sQZM/OghpiQoh/CvK4PsUseOtjltiY//UTKmKzS1US7eEuDQnl7RMx2KVLdEx1ygo1HmQTR06FJFWNyTURyG0hJA/C45cDyT+lLN3iAz4+q3ctbgHeAfWIOL2Uiccz6M96cIXslRMlGYuQAHs4ahbQ5SKRT7d7QLRMmSUhmyeJJOcAsSRQgPUD1i7qgRNDytHtDhZy8Th5WGmFSiFzB5A1EJJYE8T6ngIqtp7RlrQO/OfKSUlD5lOfGlmYhwPFmDekPYxXhJII1UVKck6OTfSr7orcbhkT8pZYAcqU9MhqwDO+d9HLkGBqapfPUjEbAclaaBkENha59gKpxO1lrUFJQlCUghMsPlAIIJLVKiD5vRoi7bwqlLTOvlBzByWCsq3D7isP1i4xWwkSiCozkgXBlkk6sGsptC0TUYcLlqzJFBQGrFTl6O7WdtAdKvnvp2ESxjMcbH88SgQ6QHBz6j3ZZmUlr7nvDfmJzDNYWcACyQ9Gv6nUubfF7LUgJFVZgWyhwQ12FUjmdNYjJklN0ln8zU36a82hg2USvvwQriRqM0rDrUogA5dAA/wAhSHMbLCSyTbnUirtz+UPYCQLuCN0JxuGD5nAetT96xHsaXBDB9ioK5gCS9XcV+R9uYh2Qkro5NKB6V5uwqTTfEPGzAEhiGdjxBBFOpEWGxF1bV/v1i7Y2i9lq8kMxKSdm+Em2/fd7/PrEWfgCkOa7vXXoY03cApFBURTbQLED0j2J/iQwc5Vipf3XrbhCMQksH5XPt7xMJeGZ6nDcvV/eN5NcS2Y83VJlLlLWMSJ6SognQADgB9mFLl1P392j1fCLjgjr3sUYRTUMSsSHrviJnrEpC3AB0ijrXBWMgzuvoPZM/PIlK/NLQfVIMEMdmC+Cw/8A9Mv/AGiCOIkFnkdSuqjN2grn/wCJ+FK8dKAqVSg3RS4xIlsoHfHQvxVllM7DTRSikvuYgj5xisbILBX5qjr+7x0dK+8DW8LfkrmK7wzuUIuEzDo6R70++MMpVEzEqAw+VqmY78BQD3HpFclUHUpuD74LLDcJ4qoeo+mkLmK8Rq5YPW24BrUaI7tSPZyxmZm8Kbakh42PxNVcC9UsgguxFRwIt7xpNnY0TpJqMwdKkuKvWnueRMZdanHp9PpWDC4tSFZkXZiPzDXkb1gKuom1TC3jwRMLjGbredlNoYjvDIUxTLSVAlT5kkjL4mJLGg0YncItdsbJmTCiZK7tM0JIU7l7EAKarEFnbzRkdjdqg5ypKJjMXYnLuANCHD0OkaTD9rcwHhTmFT4mpwTVQNo5d1O6FhinB72PyTFjg4ZH1VSrY2OSsZgFApV5WUxamgZnvwLRI2xLEszRJzUKcxAohtE1c6dSXLuYt5faZBFvE7FIU7Va5AB6X9Wp9sbTLBMuWpRLFSsyUhvMSPE6i77r3tFYqeMNcGH4vf8Aa8PhINtDdVG2cYuUHGVWY5RnSSR4SXSnMAAz+oiFhceSQqYtirzNKckaALUSKmlGbhD+JWogDypAIAmFOrCxLCmvHSIE3AzDfMyqs2V6GgcCnVqw1giYI8BI11v5jn8kLLIXPxW99Dy+a08nbSJ6VAPnAuPCoA/mCisLBGtSH9FStoypcoKUCfFQ1UKlzdwWoGf9Irez3Zxffd8FZVFOQZQClCdVLJuXJYEVPAPG62Zs4SkFAOZGgIFmAL/mJLknjAc9O0OvG7PS9vfTT8LeGTFk4Zcli8MuROKkheRbULZSq5fKEivACEyJaEFnStSt4IJ3C1tb6aR5tzDGXOmrlyliS4BzS2Rm1yhQbKTY8aaQjC4VU0lcjOkIAzOU5AdfObUO+5hYyvqYnbu+L3w4q5p4JDa2E89fL0UvFMboQE7gCX0rVgOhiunYJEtSVhGTMWKSoEKF6ChfQU1MLTiMX/yUIUUMCCmqKbhRtARw1iqx8jF97nmKWJySGBSO7SE/CE1dN3LvHRUz3zAOjyHU59rIGSAR3a8j5af0tikugEWIpFTjcCTapJLPqAKBzYR5hMR3iQUHKoWRe9afy39NIMRNzMD5k0KXLWPiBs3GCY5bnkUC+IsUbCYMuczRHx0sJHyhatpXyLCjS/Hib9HipxOJUsuo8hp+8MI3OdqqsiLnXTMyaxJJhmXPJO4Qvu9337wiVhy9fvhGrTlZMBYBLlS3U4+wIkIIcQvB4c+JqbvUDpR4ZSm41+xHgOdlkXYrhfQvZlLYPDD/AOGX/tEETMFh8ktCPypSn0AEEcS83cSuoYLNAWU/FHA58KlQuhfsUkH5COcfxQVh2I8QWGI/KQon0PzjtW3cF3uHmI3pccxUe4jiUiTlE9Buhm5hYHyJhvQSB0ZYdRmO18/NI9pRESY+agYlTS23KERDeJWPT4OW7fUxElLcQ6pyLWQDNF7kt90hOMooUd0oO9yzejw7ImMsEpzAaGx4Q5tZPiSsBgpIIHIq/URdxIcArNPizUaUl0vw66ft6whDHwihv9+8eJOVuf8AtH6lMRpqylTjl66xoQeC1DSb2T2JDgBmILu9QNG1diIm4VKywVPIT/PlI6kj66xUlRu37fdYlsTl4Bh6x4YidbHuvXNNrKTiMS9hLUA3wlNGepBIeoiZsfacxK2QEgKuMzvTij7aI87ALUApIGWutQ299Ys+zPZ6auccySlKbk0+cDuihwHFZY4gG3BzWi2RsorScoEl7lgVf2hgkKcXNvy6xf4Ps/IlVTLSVGpUrxKJ3urXjDi5krDIYlqakuf0DmG502YEZ0kFdPCT4A92YPQfKOZqKqON/vRMaamc5mY6n+uaRtHbsuQopUzgBQGYOq1AkOQdzs8PJ21KzBDqCyQMqkKBc20Y9N0Q9n4BWdS5iRnUSp3cHQBjQMAAG0AeG5kiZLn94oKmpNBkopBdySPiDAC+pvC0Vzi+3DqiN0WtvZXqkghiAQbghwRxEZXaO1UGSgIQwWpZKUpZwlshIYXJTTgYvMXtSX/DzZiVAhKVO2imYJ4Kdg16iKTDYFS8PLJAbJlylPxaKCtxo4sYOdUMZMwHQ+wspGucC1mtis6raoSSoBaVAkMMvzeEzMUma9JuYnyZswUaalQFxqIvZmwUTUuXCgLj9DFHidirlzGGjVsa1tDyKCncSRk5KDPJhsdEjF7PEvxLPiJeii44AhnLa9G1MDFqmKWxAmGviUS5FqoAYsQ4LxNnpygrJzLNtcu4J0iEjEKQxcjQZaau9A5t1rGjYsRxEaKrXkCwT8k5kJKk5XzJIF3SSl/Ue/B4QjBJLBTvqQBbcQWANzErCJC0u7kFROhKycxJ9bOYWU137tT0iMe5uYy1UcbOsFEl4JAur1o2lnroYYm0Pgbncni/pF5NlKT5gHsUuCRRwD0q0Um0k93NZJbMgqIYEDxeG9fzU4CLxTF7raq2A3zRsmZ42NkhSudNTC+zeB73FSEfnmIfk7q/7QYrJZJLxv8A8KtmBeJ7w/8AKS45qdA9ir0jaocIY3P6ZLeKO8oaONl1uCCCOOXUIjinbTZ5w+MnDRYzp5Ei3FxHa4wv4q7GzyEz0jxSiyv6FU9i3rBlE/BMOuX1/myCro8cJ6ZrneZK0MwrXrFRMlkE8P8AEKkT8hvEpUsF21bprHRC7HWK5u2FQyWaH8aQZctvhdJ9j+0KVh36R7Kw+ZEwahlc2P6GN3uuL8lA4XBUHunvuYesQcT5jutFgn7+/u8NHDubOTBDSimOtqk4fCqyvl8IuRb9omyUpSRmdj8uEMypZQ+UsdQDQnW0SZC0KQEl89A5NAAbCKOldboVlI4lbns9hZK0pTKLhNVnUal+PDlF4nGISP8ASlrW9XSmh451MCORNooZOzZaMKgJGYKmJ7wvUo+K16tTcDGoMhgGJDcfaOO2lWvjlLGfUphsyibL4j6qDP2aZyiZqU5aZQ5dO+tKk+kWGHwoSGvzrCpa98LUuEJcXHETmujipWxG4XipbwhSWhuasq8pHUmI+NxwlJJWoRS91efAxpe5VW1uyqJi86XGYgqD0LG7cIuMRhsyMlksKjQixb0ir2ftwTS1hry3czSLyVZ/aPBql9IY3OLo+KrpWGC8yVJyLZzlUWIJNv0O/WM5trBCXMygMD151Ot/WNJi5SyoTEkuiuWoCt6S2hA6UjI9otsk4gUBSEhSaHMygDXcxFusdNs2odMcJzISmvpxHfKyWrZwZPlCnuT5fD+W+9nYUiIvBpWMpYLBJ9QH5kM/UxZbOlhRtvt9YjKIE3RgXJ5fVhDfxZ2KThwBGSqsISjOhmKVu+uUpqw5j2h2etm0YuGpUfpSI21lZlhQJBygeFTHUtyjzZsoFYJ6klyeZeNWxl4LjorPIGatEqZLrVSq1mtE61JdmeMurFmapcwhs5oPyoHkHp84su0uIdpYUwUAZm/KPJL4Ozn+kb4p0aRvSQgAv+nv7Ilg8NzqVKR98I7H+F2y+7wfeK804uP6E+FP/kf7o5TsTZisTPlyUXWpidw+JXQOekfQWGw6ZaEoSGSgBKRuADAekL9qzWaI+JR2zorvMh4J2CCCOfTtENYrDJmIUhYdKgUkcDSHYIgNl4RfIr577RbCVhsSqUr4T4T+ZJqkxDw2JIHN47H+IfZj+Jkd4hLzZQcMKqTcp56jrvji4lsojS/1jqKaYVLQTrxXNVUJieWnTh2VgpD1Dn7/AEEeS3FuRPA0Me4OaUKGo+zD8yT4eYGm+Nz4btKXHVLTscOnxAO16Eg6gH7oIenbGCTYnMksOlDETEKzM4c5QPRwIYl4iZL8pKfQh/6SGj0bwiymp1TWMkFBZmiEEu53xLxeJmLTUuxdsqX9QBw9IgImVLltWP3SCIyT8SKjGS03ZntAZR7ub4pZIvXJuIGtY6VJnZkvz1jkuHVIygqWQdUsTrvaN5s7tJhQKTUgBKaFVQwALhTEGw6Rze3KZrrSMGehyTXZdQWSFpyC0GWEmbGcX28w5JAVwdln5IPtFTiu28snwoWripZQCf6UG3OEcezqiTRtu6az7RY34StoZyXaj3bWMx21wkyYhPdt5gLgUNC55tHuC7R4Wb50y0G9CQodQxPSJ7BaCxExGYZVA+YeYpOjhiC7U5xSegli1QD6o1AsVR7AwSkTJqC2ZGUZUl3IqxNn37o1cnGvZzoSLcaxncTtcknu0BKFEutIDrZw7/d4vNkYgCU6mAG+ALKtOf8Abu4ypG0MaJctT3IYCxrq8cyXO7yeVfC4rWyQlIJ5ge4pFx2s26VKMtNTVyDRIO7+YjoAXuwjPyJpTbVh7/dI63YtI9jDO7jp25rLak4cRE03tqtfgZeRBVwf9m0ipKmQSs+am96uRyZ/sxZlXeSmFwxNdA3vDX8GJpSk0YMOW876wxxakpEAqnESgEBmJNR9TxrToYT3qZErOvk2pJsBvJ+QMWG0cFkU5Y0pr4dPZ/eMhjcUqevMT4EvkG/Qq62HAQREN62zT3PRbRxlzvFoF6mao5lKqpRc/p0DCPUiPO7ZoveyHZlWNxCZYcIHimK/KjgfzKsOp0g17mxsJOQCLALjZvFbz8JuzuSWrFLFZnhlvokeZXUhuSeMdDhEiQlCUoSAlKQAALACgA6QuOMnmM0heeK6CGIRMDQiCCCMVqiCCCIoiOVfiP2N7pX8TJH+mo+MD4FE3/pJ9D0jqsInSUrSUqAKVBiDYg3BginndA8OCHqIBMzCdeC+dpJqxizlK8LG7ivCj/KL3tt2GMgmbK/4R9U8D9D9b0Gz5aiCwJKb/rHU7xk8eNpy8lyczHROs4Zp8yABTdDUzCQ6ZxZjCu+u7RXEUNoq2ZhmpEJeHB0/WL5RChQQyvCa841Eq0a8tVIrBji3MwlWHIsWi1m4c6D/AAIbVJeNAQVqJiqpUo7z0gMsxNmS2hmZZgKxYOAWzZCVHSl+MTdn7RmyC8tak8Hoehp9YTJw9LVhU2QwePXhrm+IXVt9nktl2Y2x3pUDlBUVLJIcZj5m4XLc4f7RPJl51LCi4CEAZU7yS2rV6E8Ix2xpxTNSQK/OJ218aSWmIII8off8RLB+A06xzk2yot+MLfCczn+EVHWljDn4uHvoqkLJJs5ck8SXPKGxWHFLawj2RhiogAOSbR0YaGjoEvvfMrS9nF5mSC4FVFvRL6xo5mFQgFaqAVyuPU7haKLZElUkNlGbUkORyS4B6+hhWL2hKR4loMwu5UpRv/KLCOfkkdK4iG9ufpz8kQ2Jsectr8B68vNQtrYgLFEuGAc3U1n3JG4CvK+aVJy3FYu8d2kQaSpQTxUXrvZy8VMuXMnzAEgrWssAkVJ4CGlIzdxYbEDqszjc8uNs+S8wOAXOmJly0lS1lkgb/oAKk6AGO6dk+zKMFIEtLFZ8Uxf5lf8A5FgPqTEDsR2KTgkZ1sqeseJWiR+RPDedTwAjUwl2hW747tnwj7/wn9HTbsYna+SIIIIVI9EEEERREEEERREEEERRInSUrSUqAUlQYghwRuIjmnaXsZOwizPwrqlipTUqQPmpPG41e8dOggiCodCctDqENUUzJxZ2vArig2zJnqeYO7WQzgONLj68IZ2jg1IuxFwQQQRcMeUbztV+G8ueTNw5Eqbqn/lr5geQ8RTeNY5/i0TsKTKnylJUdCfCrimhChexh/TSMkF4j3afwudqqR8Zu4X6hQ5eLAPyiUjEP1hK9nS1gKQsJJ+BW/np8ojGUpBYggjcXf8AaDA1ru/JAkclLUscf0hCukRc5jzOoxBE5eWRNIZiQ53QxKqsc4cMswnuo0EBVwRZWUpKITiCClgK/o0QQoxJkT2IJij43hUtbNNqkKQQU0L36GPcTMUtsxcjU1PWsTkssgdYZxErKkEC/trbnSM2uF7u4L3EVW9zxjWdmdhhP+qu/wALt4Rv5/KMitagrMKNZ6l95j2diZs3zqUvhp6CkSWN8otewRTMsytVtftZLQcspIWdVOW6HXpGa2jtdc8jOSybCyQ+4fUn0iOiUolgmNn2Y/DabOZc55aOIqR/Kn6n3ipEFMA5xzHvRaMaXuswXKy2ydjTsTMEuSgqUb6ADeo6COx9kexcrBJei5xHiW1v5UDRPuddALbZWx5WGRklICRqdVHeo6mJsJKzaD5/C3JqeU1GIvE/N3kiCCCFiPRBBBEURBBBEURBBBEURBBBEURBBBEUREfH7OlzkFE1CVpOig/UbjxESII9BINwvCARYrD438MJbvIWUj8i/EOir+rxW4nsJNSHUQw3F6cCRHSoING0Jxqb90vfsyneb2t2K5zhOwoUkFSgx0Ir6h4kr7AyvhVlpSjiNurCJuzHhSG1YAaEx4a6cm+Jet2bTtFsPmsR/wCg0t5g/Ee8N/8At8NZiegMbVeAUNR99Ijqlkbo9/yFR+5ef4ym/b9yson8PpYFV16kfvDMzsH+VQP3xjXiWTHsrDLWKFI9TEG0KgH4lDsymI+H7lYLFdkVy6tfc30irnSiKEGkdOV2bKvPMJ4M49HaPFdjMOouvOvgVMPRLQUyvH/pn2S+TZbr/wCrLufRcgWh1ABJWTQACp6axpdldhMTNqZaZCT8UzzNwlir82jpuB2XKkhpUtCP6UgE8zc9YlRSTaJ0jFu6Ii2U0Zym/ZUOxexsjDsW7xY+JQFP6Uig9zxi+ggha97nm7jdNo42xizBYIgggiiuiCCCIoiCCCIoiCCCIo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355" name="AutoShape 11" descr="data:image/jpeg;base64,/9j/4AAQSkZJRgABAQAAAQABAAD/2wCEAAkGBhMSERUUExQVFRUVGRsYGBgYFhocGhgZHB0eGhgYFxYYHCYeGBojGhoXIC8gIycpLCwsFx8xNTAqNScrLCkBCQoKDgwOGg8PGi8lHyQ0KjQrLi4sLCwsNiwvLCwsLCwsLCwvLCwsLCwvLCosLC8sLzQsLCwsLCwsLCksLCwsLP/AABEIAN4A4wMBIgACEQEDEQH/xAAcAAABBQEBAQAAAAAAAAAAAAAAAgMEBQYHAQj/xABCEAABAgQDBQYEBAUCBQUBAAABAhEAAyExBBJBBVFhcYEGEyIykaFCscHwB1LR4RRicoLxI7IzQ5KiwhYXY3PSFf/EABoBAAIDAQEAAAAAAAAAAAAAAAQFAAIDBgH/xAA0EQABAwIDBgQFBAIDAAAAAAABAAIDBBESITEFE0FRYXEisdHwMoGRocEUUuHxFSMzQkP/2gAMAwEAAhEDEQA/AOz7R2giRLVMmHKhIcngIxqfxXl5/Fh56ZdP9QoLAGxI3VHrF72wxE2XKEyUAchdaSHCkGigRqGd+DxzNK5UuaJ8uZNIHiRh1OUS1fC68wCkJNUpy6Jc0qdT04kbci6AqK1kLsLjbj37Ls8maFAEWMLik7HomDCpM0krUSovepevGLuA3twuIRkbsbA61rhEEEEVV0QQRW7U29KkAlRcjQaczpFXODRcrwkAXKsoiYva0qU+daQ2jh/TTrGA212ymzSySpEv+UM/U1+fKK0bFKxmK1gaAl78rdGgZ1UBoEE6rBOGMXWvxn4iyUqyoStZs+U9KfvEOb23mrVlloUeRSPZyflEDZuxUSxlSKkVNx0Gg998WOHwARqHin6iThYe+qLjp5Hi8jrdkziNp4lQLpYbjML/AKRAnS0KH+rJOY2ZYAJ3UJr0i3M1DsFB9xMNYrDhbeNiHsN4IIvZnizKyeM3a5ZT0LXZWv8ARV8mRh0oBTLLkWYrD1o6VAG2m+PJO2ZQUEqROlKO7MBS9UzDSH5WyShIAmFtzC3OKMd4kmimB8LEegBs/AxZ206i9yoNmxW8GXcLR4TtLLJZGLWD/OS3TvRXoYt5XaRSWBXLXzoaXqC3tGSwhCXeXUuSQm772sPaJUuTMUAugTpWw4jT/Eatq5JNWA/JeMpt2LufbsSfstrK7Qy2GYFL0cOpPqkUHEgRYypqVB0kEbwX+UcqTiBLKDnU5DkHUakBACmtUPaLXZW0ZSlBUuYqXMUKvRR3OCGU0bRtklGNrbD3xVf1DWHC8+V10OCMvhO1cxBy4iUWH/MRUEbyNOVDuBjR4bFImJCkKCgdR90ioN0SHB2idgggj1WRBBBEURBBBEURBBBEUSVoBDEODFXL7LYYLziUl3ew9otoIsHEaFVcxrviF14lIAYUAj2CCKqyIbxGJShJUshIGp+6nhETbW2ZeGlmYtzuSLqO4PTqaRjMPjp2JmBc6itJfwSE7gPjmmjqNtGFIxllwd1m54BDeJV9jtrzJhZDpR6KVzPwj74Rm8bgzMWxBLHiw5frFxMKgkswAuo+55RV4ycqclUtBKTYrSApHVaVUPC/CF0jyTdy1lo960Anuk4xMqWh1lL6BwM3DlEbFdpJUsBkhSaPlNt1xXpGWwEvu5q++fMgFnDpVo7kMRbSELmKVNBUkhzQh2/ta3SA3T8lvHSxxjIZrdydqJmSguWxe4/KdX1itx2KmqYIVbzGw9den+K6RhilP+mBmNydOQu8Wez8IxdaiTxtE/UYhYIsR2UFGBX4SVqBrUMHeLSVgVLDZz0VX6fOH8WEiiU5lK10EScLLSlLepEbMAKykkDNTqqbF4Vcmud01NRU8mJHWkTMJjpSGKszrJAURTew3D33xG2vi1keFHmo5Lf20rf3aI8l5akpKsy3fi+iUi7Br84Mpi5sgDRclLp5hIC29ra8v5VqNqqJol0kON/pvuOkOzSVo8JqCSx1LFgd7Fi3CIG1sUZQYIUorUSLBIsSH68bGKXF7UmJSVqZCBdteBUWYGz2jphFvofFlwK510rophY34hVm2cd3c2WH8wy1o2UOKpdrbtR0bTtAfFQE0JZv+oU+UVGLxysVOXiCTlLplDcgHzczU9TviOqeU0uH3/bGHFFSujgaCcwq1LGyyEhbjZu1ZqAe7U6d1FJu1OtKRO2j2r/h5ffA93NZkpSxzqowUgny6F94arRzMTAbjqAxbiRUcYUlCQQWD6G/o7tEfRbw5+XsL2IOjORNuS7z2W7eSsWyFtLnflJov+g7/wCU15xqI+aZWJ4sRrrHUOxH4jZimRi1eKyJp13JmHfuVrrWpXVuzCy74dOXomVNWE+CXXmujQQQQjTREEEERREEEERREEEERRERNpbSRIRnVySNVK0A9DyAJ0iTNmhKSpRAABJJsALkxzfa22TiJpVMBRJcgZwf+ELkDeo3/tGlcZpmxjNe4XEeEKVPnTMRNC1MwIZWg0IlgilbKvFLtPtZ/DzCiVKStxcrBUTqQkOq5Hmuz8Yq+1vaWRNlCVJzkONGTT5nQA0uYY7NhcrxBGZKwKggFLfOp+ULX7yRpc3PotIIGsOJ+qtMSjGYoArTLSAxTnKgoccqSQlUTNnSsWlOWbOUpKd0qWXcWcguHerOeEIn4qaR4SEdMxbrT5xn8YibmIWta31zE8fKS0YGGfDit8kddnBXcyUMxSRnFwpSAkpDMUshnD7xDp2clB8Ckp1Ab21fl8oxayZanfKoAkECpNKFy2X15RebK2uopSFMTvBNecCTROZ1+VlcELQpm5B5VHi3/iDTrEebtRNCxfRzbqaCG1IKk2Z9RueuWnA2tFJi8B3s0JzJQB4vECQSKlwb7mMexwl3xIaqq2wAcytRIx/dyivu1TVi+U2qwqaJH20OT9tpTLD3N8peu4EV6iHtjy5ipaAuXJCE2KRRX86EAAJdz69YZ2/JSlYU9VggilgGGUM91EdfR4aQNixg5dkrFUXSYnBUydurX5EUslz7sBWop9YjATM2YqOc2anHwj7douJGw7zFMlJs+tKPqBwpcxHUESEJL94t3UoE2AZiTepfpTUw/jNLStxWzt3P0SSX9VVPLeBPYZdfJN9odrqkylTCMwceFqZqJrV348TuEYjak2ZilheIIyjyyk0QnmPiP25iz7YbWC5aZaQM8xTqcgkAVLAWFDuvaKWdPpxhnsena6PekZ9fRazkh1gf6TygDTd6Q2qS5iOma9Hixw8sZQXdT0Fbb4fEBuZQjjgCYWBY048Rr8/UwxlLEpIIDim+1Nwh/FTBnLgcvnCpGHFVJYMHNepNbnhujEH/ALFQGwuq8JNz6fWJaJhibMwed2DEabuIiHi8MUAZm3im6JiCgka/JdS/Dnt2+XC4hVbSlk33S1HU7j03R0qPl1M4kvb6GO3fhv2y/i5XdTS8+WLm8xFgr+oUB6HWnP7TocF5mDLj6pvSTn/jf8vRbSCCCESYogggiKIgghjG4oS5alnQeseE2F1Fj+3m2SqYjCIcBTKmHeHoh93xHg3GMt2kwJUlCSolSlE5R6BzwDdTE/abKxClLLzKAMaNXODuJcim+E7Hl99PmFRYAgZRvuzmtM1eKoTVDHulOJaCdrIxhzJ4eqjbZ2AiVgCEgkoKVuNTQKJGgYmKjZwdIKFBvyg2++hje49YCS4dJDNcEcY59jsKhClGWoock5SHRWlGqOcbwyCM2OiydUsYcEhzViMXluQKtf8Ae8UuN2lmcJahqRuj2VsyYsE5pKU1Oaxa2apcW9+UN7Z2ImXLStGcOG8V1k1zZSPCMrm5PKN3VLeCIje12ihTJkyatKUpzLUQw3k2f9Y08vsorDygVrSV3IchjwUCDR7+0ZfZ8paFpW5dJcNo1vpG1TPVNKVTCeWg6b2gF8rZHIm91Fwu00p8UzM9R51KJpbjoKxX4nAFSvASvUps1fiJLe8X6sOklKwGIoKVc0Ab68IYmYcSnOYlShXrYAc4th4JPNC6aUlwy8hknuwS1oTMkqbKlWZNaufMkA1IDXs71MabEqCRmNwKRXYKWjDpzTVpClACpoBcJSPt4q9vdo0pGdTplpBKXFVqs7XAqwfjwjo6WNzYwHICV4bkMyovaLaxlkVCiuyTccR+QO/vujPfxilqGdROgAokDcNT9WiFiMVNmqM5SUJCqJcMQ1KWD67/AHiOvEtUa8rw5pqSOPN48XVL5pJH+EHLone1xGeVNDDKwLXymhcvWu+KmevQin3rGmRI7+WXGYKSpLcSkkE/3CKBOBZCQpQUWBJDm4pX70hlSObH4HKRyAix1Hv1TEpQpR+sXGCx6EA+EuQ17PFQmWzt9PUHdCVJPLlBrwJBa6s9gfkUvEJcu5gwyi7GPEg9OUeGZa/3vj2wDcKvbKytpeLWPKojl+4iOpL/ALxCROL3+9YnScSDGJhtnZZFmHMJpUk6dRErY+0l4acibLLKQpxu4pPAhwecOyU72FeWlTu0MN43C1qOX+eh9I8c5pFnfRVEtivoXYe2EYqRLnS/KsO2oOqTxBcdInRyX8J+0HdTThlnwTaofSYBb+5I9UjfHWo42rp9xKW8OHZdFTy71mJEEEECLdEZjtfj2yodgCHI9b6MP90aZagASbCpjmXajbqVgoSXWpyqlEg/C+9iByihjdM9sTNT5c1jUPEcLnkqqwakqxKVkBs4qdasGGmhif2W2Z3MyYwUUEJId3BLltbP6+prMFPyzEHcQfesbKTdajXxH0FA3pBm2YWxhg5Ze/oleyCZ3lx4G6cmTVM7MOMZjtCmdiUd1ICVDMBMU6UgG4TWpOp5iF7R7QZnRKVmLs7m3S37NvaFIkhI9+vDdAVHs59SMRyaiq/aMbbMGfvmkbL2H3ExMtQSpfmWQLjKCEOdHPB8pjzbqe8I5mm7e53/AKDdDs/aXdd2o5lLKihIZyoXLanKTT+uFYJSSKuFKccmorqC/pAFVT7qQxjQIuhnY5gPvM+wqhGE7suSAkVdiW3luhjQd40oKQFFBZ1pS9SzMCXJLgUF/SFT9gsynzgVKSLpdyOL1HWLLa04GWgpUcpoEpcFW6oIyszHdudovS0wkBtqvauoIFgbBVsrZGIVMzUloA+Nio13JNKCHMRiZeGUFKBnTS5DBISkcATTnU3iq23tmeolJUEpAdWQK1oA73LiKmWnOoByVLLPryHCOiptmsHi8ykc1eR4W3UbbO1p4nKmJmkZmbkHpcMeW+KOZOXNUFTVqVlqHOu9tTxLmNDtzDgmWhFCczEm4BAdgKByfpYxRYrD5CUggtrv+/u0NqDcmJro+tjx7qr3ODy1/wAS8/8A6C7FVN1xuhaAFPwbqXiBMibLokep+Q+sMyxgbcarNzQBkrHZmIKQQNf8j3ivxmzlpBVKcpc5kaglyW+98OYBfj6CLVCPGsaEPxs/6+sCuOAiQIfEWOVIElIfQsbeh6x6JgJApoKned28x5JWM0xJJTLCi3EEA9af5hIWGd+PqRTiflwgoPxa5cUQnQkW9h+1XofWGZuGeuvpHqZr6mr+9/nDzUfXTgN3C0e2e03K8zCiypDECLBGziRmdIo58QDVLD2hOHxCXBUHF2BYxITOCk5UhXXhubQc9LRSSV2WFUke4KMhdWMPifRtN2n7dIbIS7Fw2t/YR5MxGawDC29mH6RVzy6wIVCMWakCapDTJdFoIUCPhL+G96gesd+2HtROJw8qcm0xIU24/EOinHSPnhE0hw9xHU/wh2tmlTZBP/DUFp/pXQjooP8A3wt2pAXR4/2+R9hMtnvwPwHiuhQQQRzSdqo7WYwy8JMKfMoBCeaiE/ImONzsQVTC5chw+8vwjp34k43u8LzduflH+9+hjkaVMz6iHWyGNLi+3T7X/PuyRbWLsm3y1VxgFOok6D6t+sazaWMCZMxqea/9R+pjF7NJ8R5fOL3H1SpKgWylYuColIAvcAurmOJjHbcRe5vK/wBrZrHZkwiEg5hV2EQEjibxKQXIAuSAOsQpUygh+TPZaC7Vvu/eHbmhjMuCSAl78+KvNkbQT3qZQQDlzMumYaE2LBRB1HtECfIm9/3ksIUiUpWe58xVVkg2yknnrDnZCQy1KVcEpfi5oOADesXWwcSlSVtcLOZw1z4abm+RjmqyFsjmtJ1ufmuipXnCRy0+Sp5G3jMX3akd2pRYByaOwra1XbdEfaOI/h0qQlaWKhX8rpJUA2tE9OkSNo9kVLxktaFKRLSMyjmq+YnKij+tA45Q32kwNQhICUXJqVKUePIej2gOhpXsmu7QfdbTSWhc08dFlJmKUczFWVRdnIBIsVB2poNGibgdmrKkKAKmNiQNC97kCtd0K7nKxAAcgC78KC5N2vwi9xO0FYZIKgy1+JaiPyhhLSkeY79A0dK+drW4GNuk7Yy4gk2UM7OlKQod0c2XKF5mWk1CWNB8PB35xgwlQzJW+dJIU5q4sfSsb7Z21Jk4qWxTnVlqQlJG6lczhy1hR6EnG9pJeXF5gABNlpJaxUnwqIfeGMD7OeY5tw48MvlmmTmh7cYVabxLUbWsLdbxGRLKjQU1/aLAYV8go5HrUh/b2h7NhbYoWQheYKX4n0oH94kbS2siSlSn8SklCAKndmY8Mx6iESsKkhRV3hQs0KVEDIPCCyTdQcvuI3w7h9hS0OZaEsRRT1YHib9YEJEgwk2CxOEOxOv798lQSArICaEl2B8osB0AA6cYcRMUKgkHnbc26L49nyU5syQAWUXsNCQK39ohHBABO8h7Gg4kiGEL4iMNwtt6CoGHLENRuLndX73RLQX38LcHhxWFA0+7/WFmdQJCQKvc6s9BQRWQ6Krng6JteHI0Na8hRm9/WES5hQpxXXnSJoWVMCVHLZNWrUm9WPDWGpssCn22j1LU4xVjrnC5UDr5FQxOJWAdeEJXLKTTTjDE5yaffWHkFQIChQ1FLiLhlxkt7W0TqbRq/wAMtoGVtCWCfDNCpZ6hx/3JT6xmkViTs3E91OlzB8C0q/6SD9IykbvI3R8wVWOTC8Hkvo2CAQRxC6Zc5/GDEeCSh7knoKfMiOd92VhLRsvxbmvipadEygepUr9BGMwymcbnaOjo48FM13Un8eQXNV78Ux6ZK12KnwK4FLk89B6+kKxG0FucreIAOXcCtq86WqYjYKdllzOnV31+7REE4nlpBQhE5IeLj+EBiLTib7zU6XMApCsSuiHtfia1PKIXeQ5icTmUKMAgC2+tOFurwVIy5AWAbndafZuPRKyqmZmUokmjZibngzHi5aJ+0sQZM/OghpiQoh/CvK4PsUseOtjltiY//UTKmKzS1US7eEuDQnl7RMx2KVLdEx1ygo1HmQTR06FJFWNyTURyG0hJA/C45cDyT+lLN3iAz4+q3ctbgHeAfWIOL2Uiccz6M96cIXslRMlGYuQAHs4ahbQ5SKRT7d7QLRMmSUhmyeJJOcAsSRQgPUD1i7qgRNDytHtDhZy8Th5WGmFSiFzB5A1EJJYE8T6ngIqtp7RlrQO/OfKSUlD5lOfGlmYhwPFmDekPYxXhJII1UVKck6OTfSr7orcbhkT8pZYAcqU9MhqwDO+d9HLkGBqapfPUjEbAclaaBkENha59gKpxO1lrUFJQlCUghMsPlAIIJLVKiD5vRoi7bwqlLTOvlBzByWCsq3D7isP1i4xWwkSiCozkgXBlkk6sGsptC0TUYcLlqzJFBQGrFTl6O7WdtAdKvnvp2ESxjMcbH88SgQ6QHBz6j3ZZmUlr7nvDfmJzDNYWcACyQ9Gv6nUubfF7LUgJFVZgWyhwQ12FUjmdNYjJklN0ln8zU36a82hg2USvvwQriRqM0rDrUogA5dAA/wAhSHMbLCSyTbnUirtz+UPYCQLuCN0JxuGD5nAetT96xHsaXBDB9ioK5gCS9XcV+R9uYh2Qkro5NKB6V5uwqTTfEPGzAEhiGdjxBBFOpEWGxF1bV/v1i7Y2i9lq8kMxKSdm+Em2/fd7/PrEWfgCkOa7vXXoY03cApFBURTbQLED0j2J/iQwc5Vipf3XrbhCMQksH5XPt7xMJeGZ6nDcvV/eN5NcS2Y83VJlLlLWMSJ6SognQADgB9mFLl1P392j1fCLjgjr3sUYRTUMSsSHrviJnrEpC3AB0ijrXBWMgzuvoPZM/PIlK/NLQfVIMEMdmC+Cw/8A9Mv/AGiCOIkFnkdSuqjN2grn/wCJ+FK8dKAqVSg3RS4xIlsoHfHQvxVllM7DTRSikvuYgj5xisbILBX5qjr+7x0dK+8DW8LfkrmK7wzuUIuEzDo6R70++MMpVEzEqAw+VqmY78BQD3HpFclUHUpuD74LLDcJ4qoeo+mkLmK8Rq5YPW24BrUaI7tSPZyxmZm8Kbakh42PxNVcC9UsgguxFRwIt7xpNnY0TpJqMwdKkuKvWnueRMZdanHp9PpWDC4tSFZkXZiPzDXkb1gKuom1TC3jwRMLjGbredlNoYjvDIUxTLSVAlT5kkjL4mJLGg0YncItdsbJmTCiZK7tM0JIU7l7EAKarEFnbzRkdjdqg5ypKJjMXYnLuANCHD0OkaTD9rcwHhTmFT4mpwTVQNo5d1O6FhinB72PyTFjg4ZH1VSrY2OSsZgFApV5WUxamgZnvwLRI2xLEszRJzUKcxAohtE1c6dSXLuYt5faZBFvE7FIU7Va5AB6X9Wp9sbTLBMuWpRLFSsyUhvMSPE6i77r3tFYqeMNcGH4vf8Aa8PhINtDdVG2cYuUHGVWY5RnSSR4SXSnMAAz+oiFhceSQqYtirzNKckaALUSKmlGbhD+JWogDypAIAmFOrCxLCmvHSIE3AzDfMyqs2V6GgcCnVqw1giYI8BI11v5jn8kLLIXPxW99Dy+a08nbSJ6VAPnAuPCoA/mCisLBGtSH9FStoypcoKUCfFQ1UKlzdwWoGf9Irez3Zxffd8FZVFOQZQClCdVLJuXJYEVPAPG62Zs4SkFAOZGgIFmAL/mJLknjAc9O0OvG7PS9vfTT8LeGTFk4Zcli8MuROKkheRbULZSq5fKEivACEyJaEFnStSt4IJ3C1tb6aR5tzDGXOmrlyliS4BzS2Rm1yhQbKTY8aaQjC4VU0lcjOkIAzOU5AdfObUO+5hYyvqYnbu+L3w4q5p4JDa2E89fL0UvFMboQE7gCX0rVgOhiunYJEtSVhGTMWKSoEKF6ChfQU1MLTiMX/yUIUUMCCmqKbhRtARw1iqx8jF97nmKWJySGBSO7SE/CE1dN3LvHRUz3zAOjyHU59rIGSAR3a8j5af0tikugEWIpFTjcCTapJLPqAKBzYR5hMR3iQUHKoWRe9afy39NIMRNzMD5k0KXLWPiBs3GCY5bnkUC+IsUbCYMuczRHx0sJHyhatpXyLCjS/Hib9HipxOJUsuo8hp+8MI3OdqqsiLnXTMyaxJJhmXPJO4Qvu9337wiVhy9fvhGrTlZMBYBLlS3U4+wIkIIcQvB4c+JqbvUDpR4ZSm41+xHgOdlkXYrhfQvZlLYPDD/AOGX/tEETMFh8ktCPypSn0AEEcS83cSuoYLNAWU/FHA58KlQuhfsUkH5COcfxQVh2I8QWGI/KQon0PzjtW3cF3uHmI3pccxUe4jiUiTlE9Buhm5hYHyJhvQSB0ZYdRmO18/NI9pRESY+agYlTS23KERDeJWPT4OW7fUxElLcQ6pyLWQDNF7kt90hOMooUd0oO9yzejw7ImMsEpzAaGx4Q5tZPiSsBgpIIHIq/URdxIcArNPizUaUl0vw66ft6whDHwihv9+8eJOVuf8AtH6lMRpqylTjl66xoQeC1DSb2T2JDgBmILu9QNG1diIm4VKywVPIT/PlI6kj66xUlRu37fdYlsTl4Bh6x4YidbHuvXNNrKTiMS9hLUA3wlNGepBIeoiZsfacxK2QEgKuMzvTij7aI87ALUApIGWutQ299Ys+zPZ6auccySlKbk0+cDuihwHFZY4gG3BzWi2RsorScoEl7lgVf2hgkKcXNvy6xf4Ps/IlVTLSVGpUrxKJ3urXjDi5krDIYlqakuf0DmG502YEZ0kFdPCT4A92YPQfKOZqKqON/vRMaamc5mY6n+uaRtHbsuQopUzgBQGYOq1AkOQdzs8PJ21KzBDqCyQMqkKBc20Y9N0Q9n4BWdS5iRnUSp3cHQBjQMAAG0AeG5kiZLn94oKmpNBkopBdySPiDAC+pvC0Vzi+3DqiN0WtvZXqkghiAQbghwRxEZXaO1UGSgIQwWpZKUpZwlshIYXJTTgYvMXtSX/DzZiVAhKVO2imYJ4Kdg16iKTDYFS8PLJAbJlylPxaKCtxo4sYOdUMZMwHQ+wspGucC1mtis6raoSSoBaVAkMMvzeEzMUma9JuYnyZswUaalQFxqIvZmwUTUuXCgLj9DFHidirlzGGjVsa1tDyKCncSRk5KDPJhsdEjF7PEvxLPiJeii44AhnLa9G1MDFqmKWxAmGviUS5FqoAYsQ4LxNnpygrJzLNtcu4J0iEjEKQxcjQZaau9A5t1rGjYsRxEaKrXkCwT8k5kJKk5XzJIF3SSl/Ue/B4QjBJLBTvqQBbcQWANzErCJC0u7kFROhKycxJ9bOYWU137tT0iMe5uYy1UcbOsFEl4JAur1o2lnroYYm0Pgbncni/pF5NlKT5gHsUuCRRwD0q0Um0k93NZJbMgqIYEDxeG9fzU4CLxTF7raq2A3zRsmZ42NkhSudNTC+zeB73FSEfnmIfk7q/7QYrJZJLxv8A8KtmBeJ7w/8AKS45qdA9ir0jaocIY3P6ZLeKO8oaONl1uCCCOOXUIjinbTZ5w+MnDRYzp5Ei3FxHa4wv4q7GzyEz0jxSiyv6FU9i3rBlE/BMOuX1/myCro8cJ6ZrneZK0MwrXrFRMlkE8P8AEKkT8hvEpUsF21bprHRC7HWK5u2FQyWaH8aQZctvhdJ9j+0KVh36R7Kw+ZEwahlc2P6GN3uuL8lA4XBUHunvuYesQcT5jutFgn7+/u8NHDubOTBDSimOtqk4fCqyvl8IuRb9omyUpSRmdj8uEMypZQ+UsdQDQnW0SZC0KQEl89A5NAAbCKOldboVlI4lbns9hZK0pTKLhNVnUal+PDlF4nGISP8ASlrW9XSmh451MCORNooZOzZaMKgJGYKmJ7wvUo+K16tTcDGoMhgGJDcfaOO2lWvjlLGfUphsyibL4j6qDP2aZyiZqU5aZQ5dO+tKk+kWGHwoSGvzrCpa98LUuEJcXHETmujipWxG4XipbwhSWhuasq8pHUmI+NxwlJJWoRS91efAxpe5VW1uyqJi86XGYgqD0LG7cIuMRhsyMlksKjQixb0ir2ftwTS1hry3czSLyVZ/aPBql9IY3OLo+KrpWGC8yVJyLZzlUWIJNv0O/WM5trBCXMygMD151Ot/WNJi5SyoTEkuiuWoCt6S2hA6UjI9otsk4gUBSEhSaHMygDXcxFusdNs2odMcJzISmvpxHfKyWrZwZPlCnuT5fD+W+9nYUiIvBpWMpYLBJ9QH5kM/UxZbOlhRtvt9YjKIE3RgXJ5fVhDfxZ2KThwBGSqsISjOhmKVu+uUpqw5j2h2etm0YuGpUfpSI21lZlhQJBygeFTHUtyjzZsoFYJ6klyeZeNWxl4LjorPIGatEqZLrVSq1mtE61JdmeMurFmapcwhs5oPyoHkHp84su0uIdpYUwUAZm/KPJL4Ozn+kb4p0aRvSQgAv+nv7Ilg8NzqVKR98I7H+F2y+7wfeK804uP6E+FP/kf7o5TsTZisTPlyUXWpidw+JXQOekfQWGw6ZaEoSGSgBKRuADAekL9qzWaI+JR2zorvMh4J2CCCOfTtENYrDJmIUhYdKgUkcDSHYIgNl4RfIr577RbCVhsSqUr4T4T+ZJqkxDw2JIHN47H+IfZj+Jkd4hLzZQcMKqTcp56jrvji4lsojS/1jqKaYVLQTrxXNVUJieWnTh2VgpD1Dn7/AEEeS3FuRPA0Me4OaUKGo+zD8yT4eYGm+Nz4btKXHVLTscOnxAO16Eg6gH7oIenbGCTYnMksOlDETEKzM4c5QPRwIYl4iZL8pKfQh/6SGj0bwiymp1TWMkFBZmiEEu53xLxeJmLTUuxdsqX9QBw9IgImVLltWP3SCIyT8SKjGS03ZntAZR7ub4pZIvXJuIGtY6VJnZkvz1jkuHVIygqWQdUsTrvaN5s7tJhQKTUgBKaFVQwALhTEGw6Rze3KZrrSMGehyTXZdQWSFpyC0GWEmbGcX28w5JAVwdln5IPtFTiu28snwoWripZQCf6UG3OEcezqiTRtu6az7RY34StoZyXaj3bWMx21wkyYhPdt5gLgUNC55tHuC7R4Wb50y0G9CQodQxPSJ7BaCxExGYZVA+YeYpOjhiC7U5xSegli1QD6o1AsVR7AwSkTJqC2ZGUZUl3IqxNn37o1cnGvZzoSLcaxncTtcknu0BKFEutIDrZw7/d4vNkYgCU6mAG+ALKtOf8Abu4ypG0MaJctT3IYCxrq8cyXO7yeVfC4rWyQlIJ5ge4pFx2s26VKMtNTVyDRIO7+YjoAXuwjPyJpTbVh7/dI63YtI9jDO7jp25rLak4cRE03tqtfgZeRBVwf9m0ipKmQSs+am96uRyZ/sxZlXeSmFwxNdA3vDX8GJpSk0YMOW876wxxakpEAqnESgEBmJNR9TxrToYT3qZErOvk2pJsBvJ+QMWG0cFkU5Y0pr4dPZ/eMhjcUqevMT4EvkG/Qq62HAQREN62zT3PRbRxlzvFoF6mao5lKqpRc/p0DCPUiPO7ZoveyHZlWNxCZYcIHimK/KjgfzKsOp0g17mxsJOQCLALjZvFbz8JuzuSWrFLFZnhlvokeZXUhuSeMdDhEiQlCUoSAlKQAALACgA6QuOMnmM0heeK6CGIRMDQiCCCMVqiCCCIoiOVfiP2N7pX8TJH+mo+MD4FE3/pJ9D0jqsInSUrSUqAKVBiDYg3BginndA8OCHqIBMzCdeC+dpJqxizlK8LG7ivCj/KL3tt2GMgmbK/4R9U8D9D9b0Gz5aiCwJKb/rHU7xk8eNpy8lyczHROs4Zp8yABTdDUzCQ6ZxZjCu+u7RXEUNoq2ZhmpEJeHB0/WL5RChQQyvCa841Eq0a8tVIrBji3MwlWHIsWi1m4c6D/AAIbVJeNAQVqJiqpUo7z0gMsxNmS2hmZZgKxYOAWzZCVHSl+MTdn7RmyC8tak8Hoehp9YTJw9LVhU2QwePXhrm+IXVt9nktl2Y2x3pUDlBUVLJIcZj5m4XLc4f7RPJl51LCi4CEAZU7yS2rV6E8Ix2xpxTNSQK/OJ218aSWmIII8off8RLB+A06xzk2yot+MLfCczn+EVHWljDn4uHvoqkLJJs5ck8SXPKGxWHFLawj2RhiogAOSbR0YaGjoEvvfMrS9nF5mSC4FVFvRL6xo5mFQgFaqAVyuPU7haKLZElUkNlGbUkORyS4B6+hhWL2hKR4loMwu5UpRv/KLCOfkkdK4iG9ufpz8kQ2Jsectr8B68vNQtrYgLFEuGAc3U1n3JG4CvK+aVJy3FYu8d2kQaSpQTxUXrvZy8VMuXMnzAEgrWssAkVJ4CGlIzdxYbEDqszjc8uNs+S8wOAXOmJly0lS1lkgb/oAKk6AGO6dk+zKMFIEtLFZ8Uxf5lf8A5FgPqTEDsR2KTgkZ1sqeseJWiR+RPDedTwAjUwl2hW747tnwj7/wn9HTbsYna+SIIIIVI9EEEERREEEERREEEERRInSUrSUqAUlQYghwRuIjmnaXsZOwizPwrqlipTUqQPmpPG41e8dOggiCodCctDqENUUzJxZ2vArig2zJnqeYO7WQzgONLj68IZ2jg1IuxFwQQQRcMeUbztV+G8ueTNw5Eqbqn/lr5geQ8RTeNY5/i0TsKTKnylJUdCfCrimhChexh/TSMkF4j3afwudqqR8Zu4X6hQ5eLAPyiUjEP1hK9nS1gKQsJJ+BW/np8ojGUpBYggjcXf8AaDA1ru/JAkclLUscf0hCukRc5jzOoxBE5eWRNIZiQ53QxKqsc4cMswnuo0EBVwRZWUpKITiCClgK/o0QQoxJkT2IJij43hUtbNNqkKQQU0L36GPcTMUtsxcjU1PWsTkssgdYZxErKkEC/trbnSM2uF7u4L3EVW9zxjWdmdhhP+qu/wALt4Rv5/KMitagrMKNZ6l95j2diZs3zqUvhp6CkSWN8otewRTMsytVtftZLQcspIWdVOW6HXpGa2jtdc8jOSybCyQ+4fUn0iOiUolgmNn2Y/DabOZc55aOIqR/Kn6n3ipEFMA5xzHvRaMaXuswXKy2ydjTsTMEuSgqUb6ADeo6COx9kexcrBJei5xHiW1v5UDRPuddALbZWx5WGRklICRqdVHeo6mJsJKzaD5/C3JqeU1GIvE/N3kiCCCFiPRBBBEURBBBEURBBBEURBBBEURBBBEUREfH7OlzkFE1CVpOig/UbjxESII9BINwvCARYrD438MJbvIWUj8i/EOir+rxW4nsJNSHUQw3F6cCRHSoING0Jxqb90vfsyneb2t2K5zhOwoUkFSgx0Ir6h4kr7AyvhVlpSjiNurCJuzHhSG1YAaEx4a6cm+Jet2bTtFsPmsR/wCg0t5g/Ee8N/8At8NZiegMbVeAUNR99Ijqlkbo9/yFR+5ef4ym/b9yson8PpYFV16kfvDMzsH+VQP3xjXiWTHsrDLWKFI9TEG0KgH4lDsymI+H7lYLFdkVy6tfc30irnSiKEGkdOV2bKvPMJ4M49HaPFdjMOouvOvgVMPRLQUyvH/pn2S+TZbr/wCrLufRcgWh1ABJWTQACp6axpdldhMTNqZaZCT8UzzNwlir82jpuB2XKkhpUtCP6UgE8zc9YlRSTaJ0jFu6Ii2U0Zym/ZUOxexsjDsW7xY+JQFP6Uig9zxi+ggha97nm7jdNo42xizBYIgggiiuiCCCIoiCCCIoiCCCIo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09600" y="1981200"/>
            <a:ext cx="6858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986" name="AutoShape 2" descr="data:image/jpeg;base64,/9j/4AAQSkZJRgABAQAAAQABAAD/2wCEAAkGBhQSEBUUEhQWFRUUFxgWGBYXFBQXHRwYFxcYFhkaFhYXHSYeFxojGRYcIC8gJScpLSwsFx4yNTAqNSYrLCkBCQoKDgwOGg8PGiwkHyQpLCopKS0sLyktLC0qLCwpLCkpLSwsLCwvKSkpLCksLCwpKSwsLCwsKSksKSwpKSwpLP/AABEIAHoBnAMBIgACEQEDEQH/xAAcAAACAgMBAQAAAAAAAAAAAAAABwUGAQMECAL/xABREAACAAQDBAYECgUJBwMFAAABAgADBBEFEiEGBzFBEyJRYXGBFJGhsSMyQlJicoKSwdFTc6Ky0hUWJDNDdKOzwgglNUST4fAmY4M0VGSkw//EABoBAQADAQEBAAAAAAAAAAAAAAABAgQDBQb/xAAxEQACAgEDAgMGBQUBAAAAAAAAAQIDEQQhMRJBE1FhBSJxgZGxFKHB4fAjMlJi0UL/2gAMAwEAAhEDEQA/AHjBBBABBBBABGDBeK3t5tEaSkLJ/WOcic7E3Ja3OwB87QKTmoRcn2JTENoaeRpOnS0PYzC/3eMQ87eVQr/bFvqy5h9uWIzZ7drK6MTKwNNnTOswZ2sCdbGxux7SSdYslPshRp8Wmk+ctW9rXMRuZ075rKSXx3IF97dGOU0+CKPewj5Xe7R/NnD7Cfg8W1MJkjhKljwloPwiubQbV0VLO6GdKu2UNpJRhY3tx48OUNys/Fgsyml8v3CRvQoW4zHXxlP/AKQYk6PbOjmGyVEu55Fsp9TWiATaHB53x1ki/wCkp8v7RWw9cdc3YTD6mXmlKoDcHlObeQuVPhaG5ELLZf2uMi3KbxmFvsnjM2irDh1Q2ZL2lOeVxmUC/wAlhy5NpDHBgmaKbVZHPDWzRmCCCJOwQQQQAQQQXgAggggAggggAgjF4zeACCCCACCCCACCCCACCCC8AEEF4IAIIxeMwAQQQQAQQQQAQQQQAQQQQAQQRgwAExT9od5cinYpLBnTBocpsoPYX5nuAMcG8fbPolNNIb4Rh8Iw+Sp+SOxiPUPHRWKL6DwAHuEUlLsjyNZr3XLw6+e5dH3j10+YsuSEVnNlVEzEk97kjztyho4NImpIQT36Sba7MAALk3sAANBw8orW7/Yz0VOlmj4dxw+Yp+SPpHmfLlrcxExz3NWkrsUeu1tt9vIXdftBiE7EJ9PRumWTbRlTkFB6xHHMTGzo8d+dJ/wv4YN3fWrsQc/G6S3kZk0n90Rf7QSyUprdsetyly+/qUDo8d+dJ/wvygyY52yf8L8ov9oLRODt+G/3l9SgZcc7ZP8AhflFd2vFeOgavyZFmDLlycdCb5fogw4bRT96dHnw9j+jdG9ZKH9+Ia2OF+nxW31SePNlvWPqI7Z2s6WkkTPnSkPnlF/bEjFj0IvKTCOeqw+XMFpktHHYyq3vEdEEA1nkpm0W7Wmmy2MhBJmgEqVvlJ7GXhbvFoqe6nEnSsMm5yTVYlex01B8bXHqhr187JKdz8lGb1KT+EKfdLTZqx3PyJR9bso9waKtbnmX1xhqK3BYb5M7xpzfyqnRf1irJt9fOSvvET/pGOfo5H+H/HFfmf0naDtAnj1SF/NIb4gtyKK/FlOXU173ZlA9Jxz9HJ/w/wCONH86MSkVNPLq1lKk6Yq9VVJIzKp1Vjb4whjQvN8Eg9FTzBpldlv2FlBB/Yg9jpfXKqDmpS29RhgxmK9sDUGZh0hmJJykEk3PVdl1J46CLDFjdCXVFS8wiG2kw6qmqgpKkUxBJYmSs3MLaCzcLHWJmCBcRu2+2mLYbU9C9Wky8sTAy08lbglhYqVNjdTz7IYmylBiN5c6qrUmy2l5jJWnRNXUFfhBrp4awsd/w/3hK/uo/wAydDwwgWp5X6tP3RAG+oqFRGd2CqoLMxIAAAuSSeAA1hcfz+q8SntJwlFSUhs9XOUkDsyIe3kCCSNSFGsQ2+/at2mJh8knXK00D5TMR0cvw4MR2lOyGXsjs2lDRy5CWuou7fOmHV2Pbc8O4AcoAgG2DrWF2xiqz9qpKVb9yDl5xXsXxzGMHIeeyV1LcAzCgRhc6BiovLJ7TnHnpDajTVUyzEZHUMrAqykXBBFiCOy0AROym18jEJHSyDqNHRrBkbsYe4jQxTdvqnFqGVMqZVYjyek/q/RpQMtHaydYg5wLhTw43ii1DPgGNHIWMnQ2+fTueB7WUggHtTvMPbF8OSspJkokFJ8sqG46MvVYeBsR4QAtd2W0mJYjNZnrEWXIaWXldBKu6tm0DADKOqReG3HnndFibUmL9DM6vSh6dweUxTdf20K/bj0PACs3gV2LYfLaoSsR5Jmlcno8oGWHJyC5Bzjgt+PDt04NgcdxXFBNIr0lCSUBHo0pic1z2Cw6pF/GJvelKNZUUWGo1umdp00j5MuWpAPtbzURRNzuItS4s1PM6vSh5LDsmSyWHtRl+1AHoEQr95OKYnh6mol1qGVMnZFlGnlXQMrMBnIOawUw0YVm8+V6bidBhw+KSZ023JCbfuJM+8IAndgZWJTElVNbUq0ubLzCQJEtSM9ijM6ga2+TbnErt5tE9DQzJ8sIzqUCq+axLuF0y6k63t3RPooAAAsBoB3RRtrf6XitFRDVJN62eOVkuspT4ueHeIAp+6zbeom4tNSrdmaoQrlPVCvJJYKqfI6pcW43GtzDrjz1vGkNh2OioljRmSqXvN/hB5srX+vHoClqVmIrobq6hlParC4PqMAbYIDEdj2LCmppk4/IUkDtbgo82IECJNRWWcm0O2FPR6TGJci4loLsR2nko7yRFUfe0zm0ikZvFyfYin3xr2E2YFUWrasdIXY5A2oJGhYjgQDoBwGXwsx5cgKLKAB2AAe6K7swx8e9dSfSu22WLv8Anjisz+rorDvkzfezCD07HH4Swv2ZA/eYmGPlgtDHqX/DSfNkvsLn/fvav/6v5Rgz8dX5Kt5U34EQwayqWVLaY+iopZjx0UEnTwEU+XvapCdUnL3lEPuaGMdzlZXCtpStkvmR385sYl/HpQ3hKY/uPG6s3gVEujZ50lZU1yUkqc1zb48xkbgq6W7T3axYKLbiknJMZHNpS53ujrZeHEi1ydAL3MKDaLHXq6hpraA6IvzUHAePM95MQ3gzai7wYZjY5Z44+pHzZpZizElmJJJ1JJNySe2GDuz2QzEVc4aD+qU8yPlnuHLvueQiubG7LtWTSSD0UvV7aZjxEsHtb2C/aIu+wW2jT5ryJqqhF2lKAAFVdDLt9EcPPsiIrcy6KqPXGdnfj4/z8y9gRmAQR0PpBe4L/R8eqJfyahS48TaZ/HDCELnZP4fGKubNNpkrMqJ2LmMu48FA/wCpeGKIhGTSf2vyy8fUzBBBEmsIi9qKLpqKfLtctLa3iBce0CJSMNArJdSaKnuxrukw9Bzls6e3MPY4i2wvd3Z6CtrKQ8FfOngDl/dZIYV4hHDSyzUk+230CCCCJNJC7ZVOSgqW/wDaYebDKPfFR3TU4lyKme2gzBb90tSx/f8AZE3vOqwmHTBzdpaD7wY+xTEO49D2ftweclvOeb+yWfZFXyedc/6/U/8AzFsht18ozsRmTj8lHc/WmMPwLQ3RC/3QYfanmzT/AGjhR4IP4mPqhgxMeDpoY9NKb77hFS3nyA2GzCfkNLYeOcL7mMW2IrabCfSaSbJHF16v1hZl8swEGaLo9VcoryZXN0tZmomT9HNYeTAOPaTF4ha7oJmX0mW2jgoSp46ZlOncdD5QybwXBx0bzTEzBBBEmsQu/wD/APrpX92//pMh4Yd/Uy/qL+6IR2/8/wBPlf3Uf5k2HhhZvIl/q0/dECTz9Pm9LtNd9f6eq69kuaEUepAI9FiPN+8OmeixuZMA/tUqk77kObf/ACKw8o9E0Fck6Uk2WbpMUOp7QwuPYYA6IIIIECX/ANoKlAmUkzmyzUPgplsP3z64Ym7ipMzCaRm49Cq/c6g9iwst/OIdJWU1OnWaWhbKNetOYBR4noxp9IQ3dl8J9GopEjnKlIh+sFGY/evACN3s4Y1Fi/TytOlyVCH/ANxSM/7Shj9eH1heIrPkS5yfFmorjwYA/jFF344F02HicB1qZw3/AMb2R/blb7JiG2D236HZ+oJPwlHmRBz+F1k/tsR9iALDscvpeK11cdUlkUck90vWYR3FrH7Rhd71KJqDGRUyxbpClSv10IDjzZQT9eHFsJgPoeHyJJ+OEzTP1j9d7+BNvKKvvzwPpaBZ6jrUzgn9XMsjftZD5GAGBQ1izZSTE1WYqup7mAYewwv93sr0zE6/ETquf0aQfoJbMR4hU+80RGzO23R7NTWv8LT5qZBfXNMsJVh3LM/YMMHYbAPQqCRIt1lQF/1j9Z/2iR4AQBOOwAuTYDUn8Yo27VTUPV4iwP8AS5xWVccJEnqJbxIN/qx1b0sXaTQNKlf11Wy00sDjebo1vs38yI56Tc5h6y1VpcxmCgFunnLcgC5sGsLnWwgCH384LnpJVSo1kPlY2+RNsPY6r64ltzONdPhaITdqdjJPblFmT9hgPsxjENztA0p1ly3VyrBWM+cQGt1SQzEGxtoYoW4/GTIr5lM+nTqRY8psm5t45c/3RAD5MU7em5GHm3AzJYPhcn3gRcIrm8Klz4dO7VCv9xgx9gMQ+DhqVmqSXkzq2NQCgpgvDolPmRc+0xNRWN3NVnw6V2pmT7rG37Nos14lcFqWnXFryRmCMXgvA6mHQEEEAg6EGK7W7vqKZ/YBT2ozJ7AbeyLJFV2+2q9Ep8qH4abcJ9Ec38r6d9u+IfqcL/DUHKxZSF5tZNlSM1HSkmWr5prEgl5g0CkgC6p2dpPZEJhWGPUTllpxbiTwVRqzMeQA1jlUFjzJJ8SSfeSYsGJsKOSaVbdNMANSw5DishT2C92I4mw4RxPmW/Ek5y2iu32S/nqNvZehkyqSWKc3llQwf55OpY95/wC3KFbJm9FjnU4elldOx3KkftGGVsSmTDqfN+jB8jdvcYVmzI9IxWU3zp7TT5Fpn4R0fY9bVPapRWN1geIjMYEZi564u9uKdqKsk4hKHVJCTgOeltfrJp4qsX6lqVmIrobq4DKe0EXBjnxnC1qJDyX4OpF+w8QR3ggHyhN0W0tZSn0fpmQSmZMtkNiGN7Ei9r35xHDPOttWlm217svv+48rwXhYUO0FXM4TJjeC39yxOUorW/S+dl99oZNENSp8JlzvGDEBIoKo/Gcjxc/hHWtIy/HnW8z+Jhk6qTfYqG2EuZRYhLr0QtLICTQO22TXsuuWx4XXvi24HtPT1a3kzAWtqh0ceKnXzGkfbrLIKsxcEWIOoI7CDoRFC2t2PWlT0yjzyzKZWy3uACbXU8QLkXBuLExHBkl10tzjvHlrv6tDRvEXtNjQpKWZOtmKAWF7XYkKBfsuY3YLiQqKeVOGnSIrW7CRqPI3Ecm0uDmplpL0y9NLd780Q5iO+9gPOLGqbbhmHONipfyLNqQlTi09ZckdZZGiDXgGueY5asQbXHCILbza9awpJpwxlo1wbEZ2tlUKvGwvpz14R87Uz5mIYp0CHqq5lIOS5f6xyPEN5ACLvs/sTTUZDEM839I1tPqAaL7T3xTk8rpld1QhxneT5ZL7J4X6PRyZRFmVAW+u3Wb2kjyiXiPMtDwmEfa/ONczDHPxZp9v4GLHrR91JJcEpBFenYVUcnJ+2w98RlVQ1Y4dJ5OT7jDJWVjXY0bXbKzZc306hus5dXQfL7SB8okcV58teM1sjtbLrZVxZZi/Hl34d69qn/sYqFfUVacWnr4maIqcjFplNVioQnOGuwJ+MD8YN4++xiucHmy1Kpsyk8PlfqPsR8TZ6r8ZgviQPfGugrVmykmIbq6hge4i8cmPbNU9aipVShNVWzgEsLNYrfqkcmI84ueunncR2/StSZiKhGV8lOqnKQbNnmtY252YG3eId+z2Iy3ppGSYjXlJazKfkC+giIG6nDB/yifemfxR1YVu9oKacs6RTLLmLezBn0zAqdCxGoJHCBJGbzdgv5RkAy7ColXMsnQMDxlseQNrg8iOwmKJu82/fDWNDiKPLRScjMpvLubkMOcok3DC9rniDo77Rw4tgNPVJkqJKTV5Z1Bt9U8VPhAHRR10uageU6zEPBkYMD5jSIPa3bqmoJZM2YDMt1ZKkF2PZb5I+kdPHhEU253D8xKJNl34hKiao994lcE3e0NK2eTTrnGvSOWmNftDOTlPhaAKXsBsVPqaxsUxBcrs2eVKIIsbWVyp1VVUAKDroCbaXawEZAggDlxOgWfJmSn1SYjI3gwyn2GPPOwWz018V9Ce+SXNz1C8j6KzZb9xdgPtx6QiJodmJEmrn1SKRNqAoc306gt1RyvYE9pAgCVEcuL4atRImyX+LNRkPgwIv5XvHXBAHnHdzgM2biYpJl+jkTemnpyz0xZFv9t7d4J7I9FTZ6qLswXxIHviNw3ZiRIqZ9RLUiZUlTMN9OqLdUfJudT2mPrHtmKatRUqpQmqjZlBLCzWK36pHImAKFOxuTXbRSk6VDJoZbupzDK845Qcp4NlzL5y2hny5gYXUgjtBuPXFUbdRhZ/5OX96Z/FFhwjCJVLJWTIQJLS+VQSbZmLHViT8Yk+cAdTsACSQAOZ0jzfttNFFjkydIZWyzkqFykEXazupI01YsD3NHorEKBJ8p5U1c0uYpRlJIup0IuNYrS7qMMH/KJ96b/FAE1g20UiqlJMkzUYOLgZhcHjlK8Qw5iOjFaTpZE2X8+W6/eUj8YhcP3cYfInJOlUyJMlm6sGmaGxHAtbgTFkgQ1lYKDuhqr086WeKTA331A96GLhjWMS6WS02aSFW3AXJJ0AA7SYomw/wGLVcjgGzkfZfMv7LxY94tH0mHTbcUyzPJWBP7N4quDBROUdM8cxyvoUDGt5lTOY9EegTkFsWP1nI4+FvOL5u82haqpPhGzTZbFWJ4kcVJ8tPsmErFl2B2iWkqrzDaVMXI57DxViO46eDGKp7nl6XWT8ZOx7McmJ4gkiU82YbKgLE/gO0k6W74Q2P409XPec/wArRV+ao4KP/ONzFl3ibYipdZMlryU1LDg78rdqj2nwEVzZ7BHq6hJSaX1ZvmqOLfgO8iEnnYvrtQ75qqvdfdls3YbL9JM9KmDqSzaWDzfm3gvvPdFU2lm9JW1BHyp0wD7xUe6HtS0iSJSogypLWwHco9/fCN2ep+nr5IOuecGPhmzt7AYSWEkW1VCqrrqXd7jhxZ/RsOmW/spBUeITKPbaFzuqo81cW5S5THzYhB7CYuW8+syYey85rontzn2JERufpOpUTTzZJY+yCx/eES+cGq33tXCHksjHggEEXPVCFnNnS6PHJpnAdHOTOCVzWLAG4FifjIw84ZkLPe/SWannDj10J9TD/VEMxa3Kr61zF5LHM29k8JaO3ebKPbc+yOdtr5jfFVV9bH26eyKHhWaYQqKWY8gCT6hF5wnZCYbGacg+aNW8+Q9sVyzjTfZctj6GKTH4uxvyGnsESdHhbtq3VHfx9X5xKUeGy5Q6q69p1PrMaavF1XRese3kPzixsUMbyZuSnSWLn1n8BHDjFN6VImSeAmIy37DbQnwNo0iczt2kxMU8jKvfzMC201jsLXZ/bY4cvolZJcGUSAyWOhJbgSLjXRhxBiRr97sgIehlTGflnCqL99iTbwET9dQSapwJstHHAZl4DuPEXjRO2DoUUsKdbi3FnYcexmIiNzH4eoiumElj15Kbuww6ZMqZlUR1VVhm7ZjkE5fAXv4iGelSDo0acJZQuRQFC8AAAAO4D/zWCvkW6w4c4Lg70VeDX0p58z6qMNB1U27uURNQsyX2r3g6esR1Sa8p3js/KJSTULMGmvaD+IiTrhS4K4MemrzDeI/EWjbL2xA+PLPipv7D+cdtds6j6och9Y9XLyiqYthU2V8der84aj18vOI3OE3ZDctUjaumbjMyHscFfbw9sYxmglVVNNUZHzIwVhlaxsSpBHCxtCzq3iAqatlYlGKntUkH1iHUYrdf0rEo5L9uixoskymY/E+ET6rGzAeDWP2jDHhLbrSf5RW3Do5mbwsP9VodAhHg16CblSs9tjMR+JY/T04+HnypX6yYi+oE3ML7brb6fMq1w3DT8MzZJk35ptcqp5ZV1ZuVrDWLBs7uvpKcZpqCpnnV508dIS3PKHuFHt7SYsbiTpNvKCacqVlOx7OmQeq5ib6UWvcWte99Ldt+yIfEdi6KehWbSySO6WqkeDKAy+RhO7wtlKnCpTrTTpjUNR1ShN8jXzBWB01I0cWJ1B7wH4DATHHR4ipp0nMQqmWswsTYAFA5JPIAQqpmO1OP1bU9NMenoZesyYtwzrewv3tY5U4AAlr2tADIxDbSikHLNq5CMPkmal/MXuI2YdtZSVByyamTMY/JWahb7t7+yOPCN39DTSwkullHtZ0WYx7yzgn8O6IvajdNRVaEy5a080arMlKFF/poLKw9R74AuoMc1VicqWQJkyWhIuAzqpIHMAnWE9sxt7U4XVmhxMlpakKJjEsUB+K4c6vJI7dR5EQ0Mc2TpK3KaiSk0hSFY3uFbXqsDp23gDs/l6n/AE8n/qy/zjA2hpibCok37Oml/nHn/dTgUmfivRT5azURJpyuoYEoVUEg6HjDmxLdhhs5SDSSk+lLXoyO8FLe28AWhHBFxqO2NFViMuVbpJiJmvbO6re3G2Y68YQ+Kmr2erwkma0yncZ1Rj1XS9mVl4K44ZltxB5kQ4Z2FUeKU8mbNkrORlEyXnGoExQTwOh4A+EASS43IJAE6USTYATUuSeQF9Y7QY8zbfbHCkrqhKdSZMoS5t+JRZui3PGwcEX+rfXWGzuo3gemyegnt/SZI1J/tEGgf6w0DeIPPQBgxwnHacEgz5QIJBHSy7gjQgi+hjuhY70939GKCoqZchUnoelLrcZizjPmHA3DE+NoAYdNismY2VJst2tfKsxGNu2wN7R1xSd2WyNNIo6aekpRPmSFLzdcx6QByPDhp3CLtAC02iPouOSJ3BZuS/neS3symGLVSA6MjahgVI7mFj74o+9vDy1PKnDjKexPYH5/eVfXFuwLERPppU0fLRWPjbrD13iq5wYqfdtsr89/ryIPEaFpM6ZKb40tip8jofMWPnHPF+3r4HknJUKOrNGR/rqND5qLfYigxzezwfOairwrHEBDp3fbL+iU+Zx8NNsz9qj5KeV7nvJ7BFH3a7N+kVHTOPg5BB1+VM4qPL43qhwkxeK7nrezNNheLL5HBtDUZKSe3zZUw/sGFhuow/PWGYeEmWfvP1R7M0XHeRjSSqJ5eYdJOsoXnlJGY27MoI8SI0brMKMukaawsZ7Zhf5ijKp8zc+YiXyaLV4mqgv8VlkLvexC8yRJHINMPixyr7m9cWfdvQ9Hh8snjMLTPvGy/sgQtdsas1OJTAuvXWSn2bJ+9cw66GkEqWkteCKqjwUW/CIW7yU0v9TU2WeWx0CCCCLnqhFG3uy70KtzWcp9auPxEXmKlvRlXw2Z3PLP7YH4xD4M+qWaZfAmtn6CVLp5fRS1QMisbDjdQdTxPHnHTW4ikpbubdg5nwEU2RtyqUslJQzOJUsMx4KcgBFvlH2RENXtMbM7FieZ/wDNIjJx/EwjFKJZq3H2m6Dqr2cz4n8I55cyImVOi1bO4XoJjj6o/wBR/CIW4g3NkjhdDkXM3xj7B+cfGNV2Rco4t7uf5RITHABJNgBc+EUSvxbpZjNy5DuHD8/OLPY72SUI4J7BGzTPAE+4RMVw+Cb6pPq1iE2S63SN4L7yYn563Rh2gj2QXBaveJWpFdkYN2e7nFmFmXtBHsMUA1UWXZjEs6FDxTh9U/kdPVEJnOqe/SacQkGW1uR4H/znHEKgqbqbEdkWitpBMQqfI9hin1SlGKtoRpBkWLp3J+g2gVurM6p7eR8eyJcgEQu5s2OnDdpnk6Hrp808R9U8vD3QUiI3pbSJXaDZCndGe4kEAkuLBfFlOnqtCZr7Z2CsHUE2cAgMO0A6gRat4u1ZqJolS2PRIFJHDM5FzmH0dBbtv3RnYzd81VadPukjiBwaZ4fNXv58u2KvfZHk6lLUXdFUd13J/dNgJRHqXFjM6ifUB6x82Fvs98W3avGPRKKfPHGVLZl+tayj7xESVPIVFVVAVVAAA0AA0AHlFU3tITg9VbkEJ8BNlk+wRdLB7dFSqgoIoe4XDukqKqpfrMiqgY6ktNZndr9pyD7xh2CE7/s+VQtVy+d5T+VnU+0D1w4ok7MI4MdwdKqnmyJg6s1Cp7jyYd4NiO8CO+CAFFvVr3osKpaAPmd1WW7gZc0uSqg6XNgzFefAGLPugwUSMLlNbrT7zmPbm0T1IF9sUPf+p9LpuzoWt49Jr7xDS2Anh8LoyP8A7eUPNVCn2gwJLBBBBAgV2/bZ4TKRKpR15DBGPbLmG2vbZypH1miS3MY+ajDgjm70zdFc80sGl+oHL9iJPerb+R6u/wAwevpEt7bRTP8AZ8U5Kw8s0kDxtMv7CIAr25z/AI0/6uf++kP8mPOO7dqkYq/oiymm5Z2k5nVcuYZtUBN+FvOLNt5t1jFLaXOSVTrMuBNkAvftCu5srAciAffAHFv4xlJlVJkIQWkIxcjk0wqQp7wqX+0IbGwuHNIw2llOLOslMwPIkZiD4E28op+7nYCgdErRMerdjmzTbDLMBuc0sE/CBvnM2tiORhmwBRqamWZj9ajqGV6KQrKRcEF3BBHZaFXtjszOwWvSdTsRLLZ5Ezjbtlv2kDQ3+Mp8bNfDG/8AUVX/AHOR++35xZNotn5VbTvInC6uOItdWHxWU8mB/LgTAHHsXtdLxClWcmjDqzJd9UcDUeHMHmD4x8bxEvhNZ+oc+oX/AAhJUdVU7P4kVYZl0DAaLOkkmzLfgw1t2MGHbdybTYrLqcFqZ0lg8uZSzWUj6h0I5EEEEciCIAktjRbDqP8Au0n/ACliZiH2P/4fSf3aR/lLExAEdj2FCpppkkm2dSAexuKnyYAwvdmNrGw5jR1iFVRjZhrlzG/D5SE6gjXU6djTiH2g2XkViZZq9YfFddGXwPZ3G4iGjLdVJtWVv3l+a8jZNSnrpBW6TpT24NfUajUaqR64iV3a0P6Jv+rN/iilYjgNRhE1KiU4eWWCm11uNTlmLw1ANj29kNegrFmykmJqsxQw8CLwW/Jzrcbm1bBdS+Zrw3C5dPLEuSgRBrYX4niSTqT3mKvvF2km06ypVOSJk4nUC7ACwsv0izAeXfFzio1+HmdjMkkXSnkdJe2mZndV87i/2YPg63pqvohtlpbdv4iNwPdqoInVzmY/xmQm6jn13Or28h4iN+0u8eTIQy6YiZMtYFfiJ5/KI7Bp3xWd5O0zTqhpCMRKlHKQODOPjE9oB0A7QY6dnt1kyYFepbo0Nj0a6uQeRJ0T2nwinojzfEkm6tNH4sjN3WENPrlmEErJ+EZvpa5RftLG/lDqjkwzCpVPLEuSgRRyHvJ4k95jri6WEejpdP4EOl7vuEEEESagiD21oTOoJ6KLtkzAdpQh7Dv6sTkfJECs49UXF9zz7QVtgBE1T1MSm1G7Oajzp1OVMvVxL62Yc2VRaxtrbXhpFJV5y8nH2T+Ijm9j5hwtol0yQ0NlMGM49I4+DU/ePZ4Dn6ovQhGyNua6WoVZpVVFgOilaAfYjaN5FeP7YecqV/DEqSR6VWuqgsYYwtu8eEpBJU9aZq3cg/M6eRikLXxWcSxqbPmmbNfM5sL2A0AsAAOAjnFY3zvdEN5MN2tlObaW3YeWxK/0UN89mPqOX/TE8YRVFt5WSpYly5oCqLAdHKPO/Erc8Y3HeNX/AKf/AA5X8MW6kb6/aFcYpYZM1lTldl+azD1EiM4XtAJE5XvoDZh9E8fz8opdRik12LMxJYljoBqTc8B2xqM5z2+qK5POeqknmKPRqTAQCNQdQR2GInaDCukTMvx15do7PHshQU22VdLRUSc4VQABkQ2A4C5W8bP574h+nmfcT+GLdSPSftGuSw4ssU6dHDOnRCJj87MWnZmDG5YrlNz4AA+Ebp1cCLg3EUMcr00RkunM6qCfpJoT7zhfd7o9CypIVQqiwAAAHYNB7IQmzMwfyjTk8OmX2tYe0iH6IvE1ey0nGUvUzHFjWGLUU82Q3xZstpZ7sykX8r38o7YIseueaNicbbCcU+HBUKWkTx2AkAt3gMobvF7cY9KSZwZQykEEAgg3BB1BBHEWihbxt1q1/wANJKy6kCxJvlmAaAPbVWHANrpoQdLUrANpMUwYdDUUkybIXgCGIX9XOQMuX6J8rQA9YwzWhYSd9wfqy8PqXf5osdfsgn2R2SsPxLFNKweg0Z4yEYmbNHzZj8UU8+B5W5gCK3rSExLDhV0t3FJNmKWykBpeizGln5aBlU5hpZW7I27jNqVemajc/CSSXQdstzc2+q5N+51hmU9AkuUJSIqy1UIEAGUKBa1uy2kKbaTdDPp6gVWEvlKtmWVmCsh7JbN1WU8MrciRrADhEELfDN67ygExOjqJEwaF1ku0tu+3FfLMO+Ouo3qLNGWhpKqpmHh8C8tAfpu3AeXmIAjt+uPiXRJTA9ee4YjslyzmJPi+UeR7InN1WzBosPRZgtNnHpZgPEFgAqnvCAX7yYidm93c6dV+n4qyvOuCkhdUl2+LfkcvJRcA6ksYs20u1ppGVVpKqoLKWBkSs6ixtZ2v1SfA6QAoNzZ/3036uf8AvLDs2l2dl1tNMkTeDjRraqw+K694Pr1HAmEZsFT1dDXipm0FWyZZisEkTL9fW4DAA6gcxD02exz0uUZnQz5FmK5J8vo20ANwtz1Tfj3GAEfsNtDMwbEZlLVaSmfo5o5K3yJy/RsRf6JHzRHoNWvCv3y7BtUItXToWnSxlmIqkl5d9CANWZSeHME/NEcWwu2lbSU6yKugrZqS9JcxJDlgvJGDAXA5G/DTlAFgwyZ/6mqh/wDhS/Y6fxRfoS9Fj9UuNTK9sPrOhmS+hyCQ5cKAlja1r5kva/yuOmrewuu6aSk3I8vOobJMXK635OvI90AQG3+xKYjTZDZZyXaVM7G5qx+Y1rHyPEQjsI2mnUEusoZ6sEmy5stpZ4y5xQqGHcdAbcRYjhr6ahbb293fpcs1NOv9IlL1lA1moOVubry7Rp2WAuOx/wDw6k/u0n/KWJiIjZBSMPpARYinkgg/ql4xLwAQQQQBAbcUXS4fUC1yELjxTr6eqODdjXZ6BVvcymdPAXzL7Gi1vLuCCAQdCD2QrcZwKqwuc06jLGS2pAGcL9GYvNRyb2jnV7PJhvzVYrksrGH/ANGpeNNTOCIzsbBQWJPYBcwqU3t1NtZck99n/iiJxvbeqrF6N2ARv7OWts3cdSzeHDuh1o5S9pVY93LfwDY6j9KxGVn1u7TWvzy3fXxa0PFRFA3abIzJLNUT1KMy5UQ8QpsSzDkTYWHHj2wwYRWEdNBU4V5kt28hBBBFjeEEEEAEEEEAYtBljMEAfJSPkyRzA9QjZBAjCNJpU+Yv3R+UHoq/NX7ojdBAYRq6Bfmr6hGRJHYPUI2QQGEfHRjsHqjOSPqCAwj5ywAR9QQJNNVSrMQo6hlYWKsLgjvEK3andnMlEzKS8yWdTL4uv1fnj2+PGGxGDENZM9+mhcsSQgdlaIvXyEsbicpIOhGQ5zcctFh/iKrX0qDFqZgihmlzbsFAJsthc8TpFqiEsHHRUeCpLPf9AgggixuCMWjMEAYtBaMwQAQQQQBi0ZtBBABBaCCAMWjMEEAFoIIIAIIIIAILQQQAQQQQAQQQQARgiMwQBwz8DkObvIlMe1paE+siPulwqTLPwcqWn1UVfcI64IFemPkYAjMEECwQQQQAQQQ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50" name="AutoShape 2" descr="data:image/jpeg;base64,/9j/4AAQSkZJRgABAQAAAQABAAD/2wCEAAkGBhQSERQTEhMWFRUVGBUXGBgYGRYXHRwaHBoVHB4XGxgaHSYgHRwjGxcXHy8hJCcpLCwsHR8xNTAqNSYrLCkBCQoKDgwOGg8PGjQlHSQyNDQwLDAuLDIsKjAsNS8sLCw1KiwsLCwuLDQsLSwsLCwsMik0LCw1KSwqLCwsLCwtLP/AABEIAM0A9gMBIgACEQEDEQH/xAAcAAEAAwEAAwEAAAAAAAAAAAAABQYHBAIDCAH/xABHEAACAQIDBQYCCAQDBgUFAAABAgMAEQQSIQUGMUFRBxMiYXGBMpEUI0JSYnKhsTOSwdGCsvAVQ1Oi4fFUY3PS0xYXJDRE/8QAGgEBAAMBAQEAAAAAAAAAAAAAAAIDBAEFBv/EADIRAAEEAAQDBgYCAwEBAAAAAAEAAgMRBBIhMRNBYQUiUXGR8DKBocHR4RTxQlKxQyP/2gAMAwEAAhEDEQA/ANxpSlESlKURKUpREpSlESlKURKUpREpS9QW2d+MFhTlmxCB/uKS7/yJdv0puinaVWtl78piXCwYfEupIBkMYRB5kuwOnpfyqZmxUgawhLD7wdR10s1j/wB6mWOaaIpRDgdl2UrlXGNexikHn4CP0Y103qNKS/aUpXESlKURKUpREpSlESlKURKUpREpSlESlKURKUpREpSlESlKURKV+E1Vt7d5oMOrGcu6iw7qMcSb2DG4vex0uBbjeuE0FJrcxpSuK2+oJWJHnfpGLgfmc+EfO9QO1H2rNcR9xhE+8zZ2/QECqu3a5KRlwuDREHDO19PyoAP1NeO7ex8RteSTEYqZlhDZcqEgEgDwqCSFAFteOtUGXkNSt0eCDw50jsrW7nc67CgpHBdneKkOeXaTMp45C5zeWfMNPSrNsjceDD8FQ9fAov6nifeqTsDfieHFLhSFMCyGFUCgFVDFQQw4kaXvx1rVM2UMWOgufapxPa4WFVjOz34NwDtjqD0/K/VjCgACwHAD+1V7fmeOPBySTvKqKOELmN2J0CAjqSOOlVjF7/7RWRyuEjaLMcguc2Xlcq3G2vDnUftvfmPGQdxjsHPEuZWvEy3upuNHA049avjkaHjMqnYZ5bYo/MflRu5sm2cTDK2ExJjhU2TviJCSPsK7IToOJ4XrR9zo8Squ2KlxDPoCkwhIBH2o3iAup8/lUPufvTs2CBcPFOyAEkCe6Ndjc62C1co8QrWyspuLixBuOotxFaJZ2yEhoFfVZ+C+Os1r1Y/CCUqc8kbLmsyNa1wRcqbq3uNKpK9prQSOpP0yBDYzIArqRxDoOQ+9YXq/GqnvXuHFiT38RMOJXUSR2Ba32WHA3qkNad10FWTYm80GKUNC4NxcKdGt1tzHmLipWsD2fjPrB3DASKQZYnRkDEsFzlBZo3uQO8j1BOtwa2TdvHGWFXDO6n74sy6agkhc4HJgNfPjUC3KaKtcwgWNvFTFKUrirSlKURKUpREpSlESlKURKUpREpSlESlKURKiN4954sGgMhu76Rxi2Zz5dAOJY6AVKSyZQT0H+uFY/t/d/ECDFbQx7A4iQLHHGpusMbMAEv1sdbedzQkAElWRRmR7WDmQPVWTYe+TY3E92PEEVnbLfIDcBVXm2p+I6aG1evfndDEY0QxwlFVWd3LkjxEAA2AJJtmqA7H3AxM69YgR7OL/AOYVou3N4IsHA882bu0tmKqXIubA2HK5GtVxniMsrdjoxhMRkj5Af2qLg+xyW1pMWo/JGT7XY/0r37rbzJs1psFic1o5GyyBb6G3FRrqLEEX41O7C7SsPi1LQxzZcxW7Kq3ta/PzqD7SNh96oxkam6gLKPw8n06cD5W6VXKzIM7NwruzXRzyuhxGz66URt9wuvdvY2GxOOmxkUmdVcOEIKkOwuTY/Zvcjz9Ksu9ux5sVhmhgmELMRd7E+EalRYgi5tr0vWObq71jB4lZCzBODqoDZl6WuOet+Vabge1jAyG15VP4o2/db1zDyAC9iru2MLLxg1pLmgADpXLRVOXs92vF/DxUcvkWI/zqf3qOmg2jEw+l4RyvAyIA4A6kJm09q16LeHDsuYTJl6k5beua1dquCLggjqP71v4wduAffReCWPjN6hYftjb2GXwwYdO8GhkZeH5VsL+rD2rh3cwU2JxUYjkcOT8YNioHE3HCwrZdv7p4fFj61Bm5OujD35+hvXHupuauBD2bOzH4rWIXpbXW/wC1ea6B7pLOy+qg7WwsGELY21JVa631vw6aL8xO+mFiC3mzgt3ZYeLKw4l7ajrw11tXFvpvXPgu6ZIkeJzYsxa9xrl00FxwPrXDvL2brLI0sLiPNa6ZCRckAsCp043sBXv2PuCVw08OIkzmbTTVVIvlkBOua5q0umNtquqwMj7PY1kue/8AZpBvXyrbfnakcHJhNpRd7kVjZka4AkTMCCuYa8CbcjxFZvtjYOLwGKOIWSSGMuzXjYlBm4kfZvpcq6i+vHSonBbQn2fiTlOV42KOp4MAdVI5g8R861TYG/mGxn1TfVSsNYpLeLyUnRx5cfKrMNig+2u3UO0uzH4Uh8RuM6jp78Vz7udqC2VMcVW9gmIS5if8wFzG3r4fMcK0COQMAVIIOoI1BHUGsv3h7NcuaXAZUJuXwz/wn6hfuN+npXBuPvZNgbwYiNhCpL5W1aNMwDgf+mSGK8bZjyF5vGTyXnxR8Zpy/EOXj5LYaV4o4IBBBB1BGoI63ryos6UpSiJSlKIlKUoiUpSiJSlKIlfjsACToBrX7UHvXvGuEivoZHuEU8NOLN+FeJ9hzroFmguE1qV5ptMk+Pw5jdU5heV+dyNT04Vmfanve7SNgo8vdqEMhtdi/wAWUHkB4fnXRuNvC+KxskjsTEEYA6asLMzEchl4dAfOq7BuZjcfNJOI8iyu755fCLEkiw+Ii1uVJ2FoLOa5FOWSMkbyIPoVwbkbcGFxsUrmyElHP4G0JPobH2rt7Re136QsmFwYAgYFXlYXMg5hFPwoep1PlVq2f2Lx2/8AyMQzX4iNQo/ma5/SpfA9juzI7fUGQjnJI5/QECqII3MbRXs9r4uHEyh0XIVfioTs/wBk91BEttcoJ9Tqf3q7bxbYjwWBlnkvlVQLAAkliFAAPrX7tTHYXBRZ3UKBooAuzH7qi+p/Qc66ngw2Ow65lSeB7MAwuLjy5EdDqK05TVrxrWS4LfHZkzBDCQT1hQ/satOBw2zlUyFUQD7RV1+Y51PSdmGzG/8A44h5rmU+xVhaoffLs8eRFOFYkIP4RPH8QY8W8mrPKC0W0WV6WBySShksha08/f3VU3hc4lu7jvFa5WBip7wa2kikHhluPs3uOAvXZu9tWXBssJJJUd5OGJAgitoun+9Nwcp4XVbXJtD/AEU4fDOs6FzISkOHcG+e9mmt8S5TZRltmY21ArqOG7rNhy6Sk5O9jZu7cSAHwpiPhkykkWfS9/WrI4oy3j/C46AE6E+N/Y+q9DEzzZv4F8SNhBc9rbcB4VtfiR+VeZO03DDCyzAnvI0LCJ/CzHkoIuDckai9hUTsLtxwU1hOHwzdW8afzqLj3Aql4nZq5sqPlf8A4U47mT2J+rf1Da1xjdlZJ44p4zHnYAkjIbcyG4H11FUcWWNwbK2vfopSdl4WdjpcHMCALIO4r6+o+a3zBY+OZA8MiSIeDIwYfMV6dp7MEy5S8iHk0bsjD3HH0N6xWfs9xeCcy7OxLA8ct+7Y+v2H9xVw3c38xcaEbQiU5bXdAUccrtGRlPqpHpWxgLzlAsr5suyd4mlxbb3KxmHdpYz9NU6nMB3wA04/asBy+VVkyJiWysOH2T4ZFI6cwQenyFavhd+sNIyqhe7EAXW2p661VN/8RhpnZTh2WdbZZ1KoddQdL5h6/OssnZhfNw2CpKuum1+qtHacRbne7bSx+B+l7t0N4MRETFOxmhAARz/EXyY/aFveubauw5RtAOD3kGMdgxtfKWRl9jluAfY1X9lbWeKRC5LrwI5kddOLc60+XECLDSTWzd2jOBrrpf2JrU/BzQNa2c672FzDdoNe5xjG+n4PTXVc/ZXj2OF7hmz9ybRv96M8PQqbqRysPKrtWYdlUPdzYgo5bDsqPGTyJJup/EBoeoANacrXFUsvLqtGMDRMcp9lftKUqSypSlKIlKUoiUpSiJSlKIvwm1fOvaHvS2JxElj4WOVfKJCQB/iJLH1tW/7WwrSwyRq+QurLntfLcWva4v8AOsY7Rtz0wuGwmTUh2jkc6Zi4BuegBWw6CteEriAlUTXWi7ezmDuY1ktrpfwkHxeIi5+IZStjwrVFcWvfSsowu2Ew+F7w8Bc/EXuSSFVWPxXsLHhbyrr3F2tPiUaSYkrnITXQD7oXkF4X514+DdNLPiJSO5mq+o00+QF/Ja3sa1jG86WgbY29DhYu9nfKlwtwC2p4Cwv0Ncp3rjZcyK73BKgBQXsLlUudXtchedVbtaa2AiHWZf0R6pu7mMnyrGYXkw9rtY5bWJYSI5NkkU8CPQ6VskeRsq4Cx0wY80Pfv7jddG9+MlkxAkkPeRvcwst8uQWBUAnwsCbMD4r8dLV7t1N5JsI94/EjnxRkqFcj7p+zLwAJ48DfS0ucsq65ZVmPOyJOw4G/CDGL8n876x8OxApY5gYgQrGRCLEcIcXGNY2Jv9aunDrWqPGRuiyvG31WyXsyRsgyag/Tz967UDYGr7F2/HiUzR3uNGVtGU9GXl66g8QTXrxG9uGjlaJ5MrKbG4a3zAtVJjzB1t3gkRfDYqcQifgb4MXB5fFavRJHHIWlmJIZjmniJKBuksZBaFvIi3nXlvnf/iBfVbXdmhuoJI6b/vpWp5WNVe5oMJi2SQGN5Ev3bqVLoSCLqeOl7i/PWqDtzswnju0DCdeNvhf5HRvYg+VMRu+oIMcoYHUG2nsy10xS47DfCzlR594vyOoqmV7yBxWHzBtWYGd2FcTh5BruCN6+qpzzyw3ikBsOMUqhl/kcW9xU1uzsMY8SwoXgVVDEK7PETfQd05JXn8LcuFXPZO3RjFZMVAjgWF7X1/KeHsamtibAw+GznDrl7zKWFyeF7AX4DWrsPnruv7h5K3tHGYbERuEkIEvJw/Io7cjazTGbCx+BBBHfQc7XkS3mp8S/61qRwGEWeFlLZAy8yGC8DxNtNK02oXbW78ckcmRLOyOPDYXJB4jhWpkbg4ZH5T46Guuq+aLi1jm1YPJUaDcxVIK4pNCDew5f4ql9v7IglKzTS5ABlJBUBuY1N/Oqku62JT4sO49l/vVmXZrts4xSIVYXCXtxvdf6iq+0sJi4p4pzii8h2UlrWgta74jpfgNxpuvJwxY4PYIa0vXNRI2Cj/8AbGCw38CMyP8AeN/8za/yivSu/b/RsSHUFrBowoI8OZQ69dFu1z51XsRs94GXvge7JF2SzWHlfS/ka1DdbYmESIS4e0ucW7xrMSOa2Pw9Ctq9I4XAwZixznykVncST67V5BW4d85eMwAaP8dlnGB2y+GZcZhDmiOk0HUXuTbkw4/9Ca0nY28ETYqORHYxY2JBFzXvI85ZSb3VynLgcjcDbNRd8N1m2dIcVhlJwzH62MahNeI/D06HTga4d3sYA7RwG8bSCeHl3eIis5XySRQVrBdGivfezO3M3Xr9j1HLxC3mleEEoZQw4MAR6EXrzqSyJSlKIlKUoiUpSiJSlKIvCXgfesU7UttzNi48GB9UO6kyhcxdiSRcHiFtovDrV17WtsGLCCJDZ5jkX1Nhf5tVclb6U8GJy3mlhWNrakPGzK6jp4r+1qmLABB5qTHNa7vC9FS1w7Y3ERYZbiOIDORpqLZ29b+EDrWu7EwaxqqIgCDQAcK59jbpJAXlYAySEFgOFwLe/X1qwYd9NflVvdaxsbBQH/TqT8yqbJJcd/dKF3v3VOOhjiEgjySZySubTKwsBcdahML2NwAWfETMOYXIg+VjU3sXEYw4mYTKO5UssZGQX18JCg3Nxob1Y1lFVFoOpXHMF6qpp2dRwRsMK7EsLNHMc8cg+6wABU9HGoNRORlktaVZUFraNPGnTXw4vD+XxAVowNQu3sVgnIhxUsSOtmW7hHQngytcFT5iqJIhuNF6+Dxrmf8AzcLHqR+R/W2hp/h7sX7sRk+HVvo5brHJ/Ewcv4T4b17jm7wX7zvraXZY8SR+GT+Di08jqa9+IwpVmeOZZ7ixlgMTSkdJoL5MQPMWauRbd2bBO6v4sqtNh7/jgP12GbzXQVkIr3799V7zXh4sa/v6/LQu6NXg2Hfxth0vIti3cgxG/wD5+DcEA8fEmlfmB3xmDZJYgTz4xt8jp+1X3dbB5IVYk3bUDvDMAvIJIQGKEeIA8L1JYrAxyfxEVvUA/rxrQyNwGhXy3aL3SzlzHVWnnXvyrZROAizKGKFSQDqB+40qXjjsK5trTNFh5WiQu4RsiDm1tBqettKpOzN6ZMncSGaB+QKkSIfwiQWlT8J8QHDNWgNNWq2MLxV6/wDV1b1754nB4m4w4kwoCgkcc3M5he3SxFvOpvd7e7DY1bwv4gNY20ce3MeY0rPsbtjH4IZpBHi8M17TDNbXkxGqH8LA1D7XwaSNhJ8Ov0eWcB/AxspMhQEWtbhfSrHua2PMR6c1KDDvmkyDQ875UtwYXqm9oGwcTKkb4NtYSzGMaFieYPA2H2T7VBbH7UpYZHw2LiaeSN2jV4gLsVJXVTx4cR7irbg97TKpIgZcvxF5ECoOZkcXCn8Iu3UCuSMIFOUYcwdmaLrx2+qoeyN4UxKmGZcsmoKkfERxsDwPlXqwG0Jdnyd7Dd4GI7yMn+vIjk3sate9O5cW0EXFYZgJiA6upsso5XPI9G+dUvbBLYSSN1ySREMwtYnLoQw62J+VQjjLnhrjXVdxEccjOJHv4eH6WkHbUWLw79y2ZWUq1xa2ZdRY87Gsm3PiMO0Dhm+0WA/Mtyp9xf51M9nm0crtGTo6/qv/AEvXjtfZLna+FMQ8TyRtfkMjAsT5ZBrUsXFkeK5K/s6UOY+N2xH1C2zAx5Y0XooH6V769OHmLFrrYAgKbjxDKpzW5akrY9K91QWRKUpREpSlESlKURKUpRFivbrtAjFYZBplQOD55m/sK5eyreMJO0EpH1xJRjykPFfLOAPcDrUl2t7DkxW0Yo4xcjCPKB1yM2nqdB71V+zTZwlxqO3wQgyG/wB7QIP5jf2qAc4Ooc16ETYpIXF27QR9wttxOJSNC0jBVHEnSqTtneb6VC64CV+9jcE5CFbLZtQDoy3tevztSw5fCh1/3bDMPwnn7EfrVNgdMOokjkCuozAqORHPqOvKoTYgxvAIWaHDtey71Xv3+xcxx1i7KAkRjAJFgVF2FuefNc+VW7B75yx7OimkVZGEhhYuxXNYXVr248j869Oz54NpxJ30f1qi9gSCOpRh9k9Dw/WpHdXasMt8IMPkRAWVXs9yGIcMCNHBt1uDoavHDcczN+a4+aUM4EgFDbxHiL5hXHDT5lU9QCPcXrNd/N5ooca8cmEhmssfif4tRe3A1pUCAcBYDQD/AF5VCbX2VLJMxEEDpZbM1s3DW96sBaPiFhUszX3TRWYrvFs9/wCJs/L5xv8A9RXbg8Rs8uHhxWIwsg4Frm3lm6eV6n9p7usp+s2VFMv3oGAPuhsQfQmq9i9k7PvaRMVg2/GrFf1Bof4rviBC3RvxrdWOvyN/TVW/Z+18eLGKfDY2PToj2/w6fpV6w05YXIynpxrI92dygMQk0OJjmjW58JytflcA2rV8ApC61Esa34HWFlke52jmgHyr6bKtdou04o4o4pTIBK3+7CsQEsblSRcXI4a1WtmxTuAMJii45I4kT/lkUp8jXV2ob/Pg5oocPlL5S0hZVawPwgEg2JsT8qqa9qszkKzMt/tPKVUeohjUgeddOFMgDg3Xxta8NjXQtyZhl/1Iv7fdW8YnaMLMWwquWFnPdg5h+LuzY+4quY7aZM0bPhe67oKFjXMoADFtARpck15TYPajKJYowwbVZIGSa/mHLs1T+Min/wBpRBo5SgbDqXytY5VTMS1rHXNWOWBzQBm5+a9XDYyF7ycgFNOurfluVC//AFJhu8ZjhJBnLMyiQAMSbnMwUOwufhvbyr17U2qmKspw+IMa/BCkmSNf8EcWp8yflXTBv5iCWjxGHmZMzWeJXikUXNtQLNp1rp2gpniMi4ydFA1ErS4Rx0Ga3cuf8I9a0cOVhtzvnQXnnE4Z7aEe3IuNfj1pXTdMWwcI7sxZVKhGzEgAsADm14WOvWonfbYImVmUWkylT+IWIsfMcqoe7W9j4CcgyNNCx+sBIY/mUhmBI8jqOQrW8qYhFdHzI4BUrzBqUcjXHfb3a8jiAudl06b/ANhYTu1j+5kV20yG7eQ4H960XcHeCHFSzAL9ZGBkZuJjawJA5eIC/llqK7S93lwuEX6NGFiaS8zC5YnUrmPHKWJ8r2qibrbwfQcVHiCCyrnDqNCylSMuvnY+1TxOIzyDTRbcNgwYS69TsvpLAQuC5MmZGy5FyqMlhYi41a5118+Wldlc+BXw5rnxWa172uo0B6X1966KqWVKUpREpSlESlKURKUpRFB7WhhGJidkPflJFR9fhFmKcbamx4HgeFZMJo8LtjERRHwNlJHDK58RQeXiNvXyrU9+sI7YVpItJYSssZ81YGx8iBY18/4rGtJPPibFc80j68rkkKT5CwqzZmatff2VkDc7yy6BGvvzWo7e2gpw8mfVQjX9Lf8Aaqx2f7twYwnv5Dmj4QnTw/eHUX+VRm2NsmTBxtYjvjz5hTrbqMwAqKg2lJnSRTlaMAK66EW4H15el/OseIOWQAjTmvVwmHzwHKaJ2K+gcDsyKJcscaqPID969ohy3ygAE3IGlz18z51StzO0lMRlixJWObgG4I//ALW8uHTpU5vZjpokRonygkq1gt7nUalWPI8FNamFmXu7LyZIJGSZH7qwoK8r1mv+2Z73aSQ/maUfu0Y/SpHAbyIZFR5ihbgGfQ+hzsL+RIrrXZtEfDkF2ryeFzXpxE6BfrGTKeTlbHys3GuOeViLBqxzet5fpkwmvcN4b/c+zl8rdKqmk4Yult7PwTcW8tLqpbLhtg4ZWMkcSIWtdo7AH5aVKhsqm12sCbDifIedZHuHt6SKeOO5McjBWXlrezDoRWuMtI3h4sKGOwz8NJlc6/Ar543jnkmxMr4hGWR2JKOCCo5DXkAANKgcRs8jVdfL+1fS+1d34MVHlnjD9DwZfysNRWZbxdl7wXeJmki9AWX8w5jzHyrjXywG2Gx4Le2bCYtuSUZSNj+/sVQ9198cRs+TNC3gJ8cTfA3t9lvMfrW87ob7wbQjvEcsijxxMfEvn+JfMe9qxTHbHhiRpcQWZAAPq/C9yQBa+h486hItsQQSLNhMRiI5EN1zxKCPLMjkEHmCLGtvEjmFnQrxpoeC/KDYX1Nm8zWa9rmCxBEcgObDpoVF/C5+03UHgDy965tjdvmEMK/SUlWYaMI48yn8S3YWv0PCvzHdvGAZWUYfESBgQVZY1BB4g3c6VlkYHAtVD2ZhSzbFT24cTV67LN7jHIMLKfBIfqz92Q/Z9G/f1rN5tsJNiCIo2SM5ioZgxC8bEgWNTux8OMwsLty/15VjY0xkeKt4cLMMD/6X8/6pbDvhtzCrDLh5TnaRSpjWxIvwJPBbGx110rGd6NmrDEsa8c4ux4k5W/1apTGTFp3J4lhf18NSO0NiDEThnuIIQZpiOijSMfidiFHqa0HvgruAxDs5vZbds4fVR3+4n+UV0168MpCKGtewvbhe2tvKvZVi4UpSlFxKUpREpSlESlKURerF4cSIyHgylT6EWr5p3ihkw7YqEixZ8j/hkBBzD8LqQw8mr6brHu2jYBjlXGAXilVYpx0Zb5H+WnsOtXQup2qg8E6hWLGbmQz4GLCsAO7jURuLXRso8Q6g8xzrEtubPfDTvh3KlkNiVNweBFumh4cRV/3S33OFAgxDZocpMMnG1hojH7vK/K/ThV9o4PvYQ7C80zlgfUkn2rNjaYRe5WzAY7guyu+H/irsEnKtR7PdoYnFwz4aRs8UcYys1yyvfwqGuLr4ToazrauxGgbKDnFrkgHw/mHL1rYOy/Z3c7PVz8U7NIfT4V/QX96z4bvmxsvWx2JjfDbdddOhUJBhWJsqEnnkQn9UjA/5jXnid3nl/iYeVvVH/wDkq54rF5TcG3ppUOvaH3czRyJmVbDOtr353U6H2q9z2x6uNLw3YwDcKMwDSYUWUyqg+w5kK+2dDl9mFWlNlw42NDNEGIFwbi4v0dTwqV2btiHEC8ThvLgR6qda7EjA4AD0q0d4Xdhd4+oczQ+IVbh3bw2Ga8SfWWvdmzFR5Dlfravfi9snDxPIT4Y1ZiD5Am3le1QG9+5+JkmfERt3l7WVbq6gDQDr7H2ql47aeJMbwtKxU6MkgBPEG2YjMOHOqHScPSlxszZpAJnUfE7ev9DqtO3O7R8PjwE/gz21ic8fyN9ofr5VZcW9hXzNMhXUA5l1FtCDysfXWtG3A7WBMyYTFkiQ+GOVvtH7jkfa6G2vOuskzBasXhf47xzBXB2q4CLIqr4TI9yAbfCL3HuRWajYcZ4M3zH9q+jNrbHldv4YYAcyp/Q1Dvum/wD4Zf5Y68qbFzNkIEbq+f4W6GfDcMCRgJ8bWGf7Dj+83zH9q812PHyDN7k/tWxbV2SMLGZZoo41HMiMEnoo4k+Qqu4PeWOSeOJTkEjBASuVQToCSPOw966yfFSfDE738kdicI3aMKH3N3IOIeYCIoVhdkYgjx3XKNeR1FWDY2wO5ju48Z4+X4a0fd/d04YuzOGZgBoLW1vz9qjN69tQ4FWKhWxDqzRodeAJzN0W4PrXowtdlD5BRXk4ktmltgrkqLsDdtsTjWR27q15iD8Rjz2BC8rngTy11rRcZuyWbCxxoBAJc8xvqe78aKeZDSWJP4RWbdm2PdtqzYiVixfCF5GPMhlF/LhWxbtYyWaASSqq5ySgAIIj+yWuTdiPFy4itDQA3RUMi4LiPBS1KUopJSlKIlKUoiUpSiJSlKIlcu09nJPE8Mq5kkUqw6g/1866qURYBvDue+ATK5MuGN1z28Ub3IGYcr6e/kReK2JGwlRWbMiqSh/pW87cwDtayCWNvBLGcviVreIFrDMvQ6FbgWNqzmXs0McxkwkqtCblYy17EkhlV+BXpfoQaYkGWFwG9e/mqMtOBUl2bbNBilxLi7TMyi+vgU2t7m9/QVbnw6rHZcqKg0GgUAfsBVZ3Qd4cJ3bKUeKSRSGH4iwPmCGGtQ/aXvKWwghjuhlfLIeP1YBJ142JsDVsLAGgBcboNV5bT3qTUxlXVb+MMCug5W41RfprkljqSSTpzNQuB2o0QIBDAhhlYaC/P05262vXt2W8sjBI43lbogJa3XT+tZ8VgpJNW7BVytDqpaLufOPFM5C5QFB8zqbe1vnVqwu+KkXSVHANj5evMVXNlbCk+iKssEiXJJutmB6218tarG00XDJIUYksMgNgLkk66dLk1CNroWAeq24aIOpvNaBgu1rDsxEsboLmzLaQEX42FiPka7sZhMFtVT3MqmZRfMtwwHLOpsSvKsIhxFv7VsvZJgguEkn0Jlcr6Kmlj0uxY/KoxvdIcrtl6mOwWHZGXD0VO2hulOJjCYz3g4MPhK/ezdP1q3bp9m0cTd66hpTxYjh5KOXrxqx7Tm/ThVC3j36nilEcM7DKNQArXJ5ag8h+tdyNi1XkfyXxQ8Im23p0WvRJYAXvbSvKsPl7QtogKzThFuDcxrrblYLcjyrqPaLjmUtFOkijiViUEeqnWu/yGEXy8eXrsquLpdFRXaes64+RZ5GcfFETwEbcAo4CxuD6VUSTa406Hz4/ppU3vFtqfGFZJ2z5PAGyqoGYkgeEcyCdehrzjkj7hVCjNe5sP789BevSZPTGkDp+1xpD7K2XZu+mH+iwSzTIrPErlb3a9vF4RrxBrMu0DeOPFYhJYgyqsRQlgLkEtrlv4RZj8R9qio8TZCQFVuFz4jl11I4D3tUhsDc2bHTAEFIhbMxFr8zYacev6mqnNbzQOc4qV7Jt2zOZ2KkRHJEW1FwDndQeJucik8vFwraUQAAAWA0Arn2Xs1MPEsUYAVRYAfqfc11VSTa0JSlK4iUpSiJSlKIlKUoiUpSiJSlKIvwi9VmbY64MYmeMSMhUydxGAR3guWZByZtLgEKdTa9WeldBpcItUjCbZgxsWeCUHlY6EH7rKdVIqj744S3hnBQg6N66ceBFWzfbsu752xWz5Po2KOrW0jl/OOAb8XzHOoLdbednz4DbcOSQGytIgysOVzw/xqbVaHWq3N0Wf4jYJ+JbOORHH3HOr/2cbyYTC4cQSfVSliXcgZWJJt4hqABYWPCufe7cN8Kvf4LvGTi0fx2H3l5svpciqTiNrNp3sYFxcMNQR1uD/Wri4luuqzBpadDXnt68l9D4bEq6hkYMp5qQR8xVL7RdxkxEDzwjLNGC5A+GQAG4I4BrcGGvI3rN9nbTKHNh52jbopI/bj7irFF2iYzunR8sisrLntZhcEXuul9eYqsAH9q0SvbqQR1H6We4VAxUMSitwbKSL8tOnpWqbhP9Gl+jrciZmB5gMqBla/AZl/U+lUvZOwp8TaOKRzFB4rNbw34BeWY/3q57rYELjEZ7RCNs5LFRcZCgTN1Jsx9ahI1rHdwb7reyczRHiOutlZtrwTAE925H4Rm/a9Y/j8TLFiWdkZHc5sroQbE9CL8uIr6Iix0bfDIh9HU/say/tCjkkxryJDK/dxrGGVSSeLEJy1LWJ8qzSsa4d5YJWnQjdZ7j5+9bPnKEADLZj/KR/WpPZjT92O5hkcta7iNmJtw4C2nvXVsvY2NmBzYZ4iGHdnRRY8iSeIOt+d62zZs8MEUUHfR3CqgUOurW1AW99TfQVSyLM3hu2HL3uptDzdnXosj27sVsPsqHvVYTYnEd4wIswVUYKpHLRr26tVf2dsqafwwoWJ0v9nXqeHyua13fP6KzLJiSCsQOUWvqbEmxsvIcelVXZe9eJx0hi2ThljUGxxEozBR961si+Q8RPQVua7K0NCkG8ldN2+zrDYdULIJZFAJZ7EBuqpbKNedr+dWbZ2DKAlrZmJJtr+vP1qM3W3VGEVmaV555bGWaQksxF7ADgqC5so4XNT1QJtTAASlKVxdSlKURKUpREpSlESlKURKUpREpSlESlKURK4dq7FixKZJkDDkeY81PEGu6lEWf4zdvH4PXAyd/Fx7mQi4/Lew+VvSq7s/aOGxeOTD4jBNhsY+axy5QxCsxLKRY6KdbH1rYq9UuFRirMoLIbqSASpsRcHloSPQmpBxCjlCzHa/ZDG1yqhT1S8f6ar+1V9+y/GRm8Mqt5SED2uLj9q3GxrxaIHioruZRLByWebJ2LNhsMFKZpG8UhTXXkBbiANPnVK3y2tJCjFo3B4C6MBfzNrWrdkwqfd+d/wCtZ5vZuZjMXjHK2OH8GRXndUuFAa8aqftA+tQe+hoLUgKXzwcXYljck3ueHi6+de2LbR0BDexI/St3/wDtCXZWxDI+XQLEoAA6BpWNvXJVs3e3RTDtph4VGW2cs0shPmWVQBx0WqWlzviFK4PLdivnXBpLMMsWHlcnosje9+A9zVs3b2VLhtMLGZ8a4yl0AKwqeKIx8OY8GkOgGi3NzW1y7sCX/wDZleVf+GD3UfoUTVh+YmpXC4NI1yxoqL0UAD5CpZPBS4prVZrsfsiaZu+2rM0xNj3KswUeTNe5HkLeZPLScFgY4UWOJFjRRYKoCgegFe+lTGipSlKV1EpSlESlKURKUpREpSlESlKURKUpREpSlESlKURKUpREpSlESlKURKUpREpSlESlKURKUpREpSlESlKURKUpREpSlESlKU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52" name="AutoShape 4" descr="data:image/jpeg;base64,/9j/4AAQSkZJRgABAQAAAQABAAD/2wCEAAkGBhQSERQTEhMWFRUVGBUXGBgYGRYXHRwaHBoVHB4XGxgaHSYgHRwjGxcXHy8hJCcpLCwsHR8xNTAqNSYrLCkBCQoKDgwOGg8PGjQlHSQyNDQwLDAuLDIsKjAsNS8sLCw1KiwsLCwuLDQsLSwsLCwsMik0LCw1KSwqLCwsLCwtLP/AABEIAM0A9gMBIgACEQEDEQH/xAAcAAEAAwEAAwEAAAAAAAAAAAAABQYHBAIDCAH/xABHEAACAQIDBQYCCAQDBgUFAAABAgMAEQQSIQUGMUFRBxMiYXGBMpEUI0JSYnKhsTOSwdGCsvAVQ1Oi4fFUY3PS0xYXJDRE/8QAGgEBAAMBAQEAAAAAAAAAAAAAAAIDBAEFBv/EADIRAAEEAAQDBgYCAwEBAAAAAAEAAgMRBBIhMRNBYQUiUXGR8DKBocHR4RTxQlKxQyP/2gAMAwEAAhEDEQA/ANxpSlESlKURKUpREpSlESlKURKUpREpS9QW2d+MFhTlmxCB/uKS7/yJdv0puinaVWtl78piXCwYfEupIBkMYRB5kuwOnpfyqZmxUgawhLD7wdR10s1j/wB6mWOaaIpRDgdl2UrlXGNexikHn4CP0Y103qNKS/aUpXESlKURKUpREpSlESlKURKUpREpSlESlKURKUpREpSlESlKURKV+E1Vt7d5oMOrGcu6iw7qMcSb2DG4vex0uBbjeuE0FJrcxpSuK2+oJWJHnfpGLgfmc+EfO9QO1H2rNcR9xhE+8zZ2/QECqu3a5KRlwuDREHDO19PyoAP1NeO7ex8RteSTEYqZlhDZcqEgEgDwqCSFAFteOtUGXkNSt0eCDw50jsrW7nc67CgpHBdneKkOeXaTMp45C5zeWfMNPSrNsjceDD8FQ9fAov6nifeqTsDfieHFLhSFMCyGFUCgFVDFQQw4kaXvx1rVM2UMWOgufapxPa4WFVjOz34NwDtjqD0/K/VjCgACwHAD+1V7fmeOPBySTvKqKOELmN2J0CAjqSOOlVjF7/7RWRyuEjaLMcguc2Xlcq3G2vDnUftvfmPGQdxjsHPEuZWvEy3upuNHA049avjkaHjMqnYZ5bYo/MflRu5sm2cTDK2ExJjhU2TviJCSPsK7IToOJ4XrR9zo8Squ2KlxDPoCkwhIBH2o3iAup8/lUPufvTs2CBcPFOyAEkCe6Ndjc62C1co8QrWyspuLixBuOotxFaJZ2yEhoFfVZ+C+Os1r1Y/CCUqc8kbLmsyNa1wRcqbq3uNKpK9prQSOpP0yBDYzIArqRxDoOQ+9YXq/GqnvXuHFiT38RMOJXUSR2Ba32WHA3qkNad10FWTYm80GKUNC4NxcKdGt1tzHmLipWsD2fjPrB3DASKQZYnRkDEsFzlBZo3uQO8j1BOtwa2TdvHGWFXDO6n74sy6agkhc4HJgNfPjUC3KaKtcwgWNvFTFKUrirSlKURKUpREpSlESlKURKUpREpSlESlKURKiN4954sGgMhu76Rxi2Zz5dAOJY6AVKSyZQT0H+uFY/t/d/ECDFbQx7A4iQLHHGpusMbMAEv1sdbedzQkAElWRRmR7WDmQPVWTYe+TY3E92PEEVnbLfIDcBVXm2p+I6aG1evfndDEY0QxwlFVWd3LkjxEAA2AJJtmqA7H3AxM69YgR7OL/AOYVou3N4IsHA882bu0tmKqXIubA2HK5GtVxniMsrdjoxhMRkj5Af2qLg+xyW1pMWo/JGT7XY/0r37rbzJs1psFic1o5GyyBb6G3FRrqLEEX41O7C7SsPi1LQxzZcxW7Kq3ta/PzqD7SNh96oxkam6gLKPw8n06cD5W6VXKzIM7NwruzXRzyuhxGz66URt9wuvdvY2GxOOmxkUmdVcOEIKkOwuTY/Zvcjz9Ksu9ux5sVhmhgmELMRd7E+EalRYgi5tr0vWObq71jB4lZCzBODqoDZl6WuOet+Vabge1jAyG15VP4o2/db1zDyAC9iru2MLLxg1pLmgADpXLRVOXs92vF/DxUcvkWI/zqf3qOmg2jEw+l4RyvAyIA4A6kJm09q16LeHDsuYTJl6k5beua1dquCLggjqP71v4wduAffReCWPjN6hYftjb2GXwwYdO8GhkZeH5VsL+rD2rh3cwU2JxUYjkcOT8YNioHE3HCwrZdv7p4fFj61Bm5OujD35+hvXHupuauBD2bOzH4rWIXpbXW/wC1ea6B7pLOy+qg7WwsGELY21JVa631vw6aL8xO+mFiC3mzgt3ZYeLKw4l7ajrw11tXFvpvXPgu6ZIkeJzYsxa9xrl00FxwPrXDvL2brLI0sLiPNa6ZCRckAsCp043sBXv2PuCVw08OIkzmbTTVVIvlkBOua5q0umNtquqwMj7PY1kue/8AZpBvXyrbfnakcHJhNpRd7kVjZka4AkTMCCuYa8CbcjxFZvtjYOLwGKOIWSSGMuzXjYlBm4kfZvpcq6i+vHSonBbQn2fiTlOV42KOp4MAdVI5g8R861TYG/mGxn1TfVSsNYpLeLyUnRx5cfKrMNig+2u3UO0uzH4Uh8RuM6jp78Vz7udqC2VMcVW9gmIS5if8wFzG3r4fMcK0COQMAVIIOoI1BHUGsv3h7NcuaXAZUJuXwz/wn6hfuN+npXBuPvZNgbwYiNhCpL5W1aNMwDgf+mSGK8bZjyF5vGTyXnxR8Zpy/EOXj5LYaV4o4IBBBB1BGoI63ryos6UpSiJSlKIlKUoiUpSiJSlKIlfjsACToBrX7UHvXvGuEivoZHuEU8NOLN+FeJ9hzroFmguE1qV5ptMk+Pw5jdU5heV+dyNT04Vmfanve7SNgo8vdqEMhtdi/wAWUHkB4fnXRuNvC+KxskjsTEEYA6asLMzEchl4dAfOq7BuZjcfNJOI8iyu755fCLEkiw+Ii1uVJ2FoLOa5FOWSMkbyIPoVwbkbcGFxsUrmyElHP4G0JPobH2rt7Re136QsmFwYAgYFXlYXMg5hFPwoep1PlVq2f2Lx2/8AyMQzX4iNQo/ma5/SpfA9juzI7fUGQjnJI5/QECqII3MbRXs9r4uHEyh0XIVfioTs/wBk91BEttcoJ9Tqf3q7bxbYjwWBlnkvlVQLAAkliFAAPrX7tTHYXBRZ3UKBooAuzH7qi+p/Qc66ngw2Ow65lSeB7MAwuLjy5EdDqK05TVrxrWS4LfHZkzBDCQT1hQ/satOBw2zlUyFUQD7RV1+Y51PSdmGzG/8A44h5rmU+xVhaoffLs8eRFOFYkIP4RPH8QY8W8mrPKC0W0WV6WBySShksha08/f3VU3hc4lu7jvFa5WBip7wa2kikHhluPs3uOAvXZu9tWXBssJJJUd5OGJAgitoun+9Nwcp4XVbXJtD/AEU4fDOs6FzISkOHcG+e9mmt8S5TZRltmY21ArqOG7rNhy6Sk5O9jZu7cSAHwpiPhkykkWfS9/WrI4oy3j/C46AE6E+N/Y+q9DEzzZv4F8SNhBc9rbcB4VtfiR+VeZO03DDCyzAnvI0LCJ/CzHkoIuDckai9hUTsLtxwU1hOHwzdW8afzqLj3Aql4nZq5sqPlf8A4U47mT2J+rf1Da1xjdlZJ44p4zHnYAkjIbcyG4H11FUcWWNwbK2vfopSdl4WdjpcHMCALIO4r6+o+a3zBY+OZA8MiSIeDIwYfMV6dp7MEy5S8iHk0bsjD3HH0N6xWfs9xeCcy7OxLA8ct+7Y+v2H9xVw3c38xcaEbQiU5bXdAUccrtGRlPqpHpWxgLzlAsr5suyd4mlxbb3KxmHdpYz9NU6nMB3wA04/asBy+VVkyJiWysOH2T4ZFI6cwQenyFavhd+sNIyqhe7EAXW2p661VN/8RhpnZTh2WdbZZ1KoddQdL5h6/OssnZhfNw2CpKuum1+qtHacRbne7bSx+B+l7t0N4MRETFOxmhAARz/EXyY/aFveubauw5RtAOD3kGMdgxtfKWRl9jluAfY1X9lbWeKRC5LrwI5kddOLc60+XECLDSTWzd2jOBrrpf2JrU/BzQNa2c672FzDdoNe5xjG+n4PTXVc/ZXj2OF7hmz9ybRv96M8PQqbqRysPKrtWYdlUPdzYgo5bDsqPGTyJJup/EBoeoANacrXFUsvLqtGMDRMcp9lftKUqSypSlKIlKUoiUpSiJSlKIvwm1fOvaHvS2JxElj4WOVfKJCQB/iJLH1tW/7WwrSwyRq+QurLntfLcWva4v8AOsY7Rtz0wuGwmTUh2jkc6Zi4BuegBWw6CteEriAlUTXWi7ezmDuY1ktrpfwkHxeIi5+IZStjwrVFcWvfSsowu2Ew+F7w8Bc/EXuSSFVWPxXsLHhbyrr3F2tPiUaSYkrnITXQD7oXkF4X514+DdNLPiJSO5mq+o00+QF/Ja3sa1jG86WgbY29DhYu9nfKlwtwC2p4Cwv0Ncp3rjZcyK73BKgBQXsLlUudXtchedVbtaa2AiHWZf0R6pu7mMnyrGYXkw9rtY5bWJYSI5NkkU8CPQ6VskeRsq4Cx0wY80Pfv7jddG9+MlkxAkkPeRvcwst8uQWBUAnwsCbMD4r8dLV7t1N5JsI94/EjnxRkqFcj7p+zLwAJ48DfS0ucsq65ZVmPOyJOw4G/CDGL8n876x8OxApY5gYgQrGRCLEcIcXGNY2Jv9aunDrWqPGRuiyvG31WyXsyRsgyag/Tz967UDYGr7F2/HiUzR3uNGVtGU9GXl66g8QTXrxG9uGjlaJ5MrKbG4a3zAtVJjzB1t3gkRfDYqcQifgb4MXB5fFavRJHHIWlmJIZjmniJKBuksZBaFvIi3nXlvnf/iBfVbXdmhuoJI6b/vpWp5WNVe5oMJi2SQGN5Ev3bqVLoSCLqeOl7i/PWqDtzswnju0DCdeNvhf5HRvYg+VMRu+oIMcoYHUG2nsy10xS47DfCzlR594vyOoqmV7yBxWHzBtWYGd2FcTh5BruCN6+qpzzyw3ikBsOMUqhl/kcW9xU1uzsMY8SwoXgVVDEK7PETfQd05JXn8LcuFXPZO3RjFZMVAjgWF7X1/KeHsamtibAw+GznDrl7zKWFyeF7AX4DWrsPnruv7h5K3tHGYbERuEkIEvJw/Io7cjazTGbCx+BBBHfQc7XkS3mp8S/61qRwGEWeFlLZAy8yGC8DxNtNK02oXbW78ckcmRLOyOPDYXJB4jhWpkbg4ZH5T46Guuq+aLi1jm1YPJUaDcxVIK4pNCDew5f4ql9v7IglKzTS5ABlJBUBuY1N/Oqku62JT4sO49l/vVmXZrts4xSIVYXCXtxvdf6iq+0sJi4p4pzii8h2UlrWgta74jpfgNxpuvJwxY4PYIa0vXNRI2Cj/8AbGCw38CMyP8AeN/8za/yivSu/b/RsSHUFrBowoI8OZQ69dFu1z51XsRs94GXvge7JF2SzWHlfS/ka1DdbYmESIS4e0ucW7xrMSOa2Pw9Ctq9I4XAwZixznykVncST67V5BW4d85eMwAaP8dlnGB2y+GZcZhDmiOk0HUXuTbkw4/9Ca0nY28ETYqORHYxY2JBFzXvI85ZSb3VynLgcjcDbNRd8N1m2dIcVhlJwzH62MahNeI/D06HTga4d3sYA7RwG8bSCeHl3eIis5XySRQVrBdGivfezO3M3Xr9j1HLxC3mleEEoZQw4MAR6EXrzqSyJSlKIlKUoiUpSiJSlKIvCXgfesU7UttzNi48GB9UO6kyhcxdiSRcHiFtovDrV17WtsGLCCJDZ5jkX1Nhf5tVclb6U8GJy3mlhWNrakPGzK6jp4r+1qmLABB5qTHNa7vC9FS1w7Y3ERYZbiOIDORpqLZ29b+EDrWu7EwaxqqIgCDQAcK59jbpJAXlYAySEFgOFwLe/X1qwYd9NflVvdaxsbBQH/TqT8yqbJJcd/dKF3v3VOOhjiEgjySZySubTKwsBcdahML2NwAWfETMOYXIg+VjU3sXEYw4mYTKO5UssZGQX18JCg3Nxob1Y1lFVFoOpXHMF6qpp2dRwRsMK7EsLNHMc8cg+6wABU9HGoNRORlktaVZUFraNPGnTXw4vD+XxAVowNQu3sVgnIhxUsSOtmW7hHQngytcFT5iqJIhuNF6+Dxrmf8AzcLHqR+R/W2hp/h7sX7sRk+HVvo5brHJ/Ewcv4T4b17jm7wX7zvraXZY8SR+GT+Di08jqa9+IwpVmeOZZ7ixlgMTSkdJoL5MQPMWauRbd2bBO6v4sqtNh7/jgP12GbzXQVkIr3799V7zXh4sa/v6/LQu6NXg2Hfxth0vIti3cgxG/wD5+DcEA8fEmlfmB3xmDZJYgTz4xt8jp+1X3dbB5IVYk3bUDvDMAvIJIQGKEeIA8L1JYrAxyfxEVvUA/rxrQyNwGhXy3aL3SzlzHVWnnXvyrZROAizKGKFSQDqB+40qXjjsK5trTNFh5WiQu4RsiDm1tBqettKpOzN6ZMncSGaB+QKkSIfwiQWlT8J8QHDNWgNNWq2MLxV6/wDV1b1754nB4m4w4kwoCgkcc3M5he3SxFvOpvd7e7DY1bwv4gNY20ce3MeY0rPsbtjH4IZpBHi8M17TDNbXkxGqH8LA1D7XwaSNhJ8Ov0eWcB/AxspMhQEWtbhfSrHua2PMR6c1KDDvmkyDQ875UtwYXqm9oGwcTKkb4NtYSzGMaFieYPA2H2T7VBbH7UpYZHw2LiaeSN2jV4gLsVJXVTx4cR7irbg97TKpIgZcvxF5ECoOZkcXCn8Iu3UCuSMIFOUYcwdmaLrx2+qoeyN4UxKmGZcsmoKkfERxsDwPlXqwG0Jdnyd7Dd4GI7yMn+vIjk3sate9O5cW0EXFYZgJiA6upsso5XPI9G+dUvbBLYSSN1ySREMwtYnLoQw62J+VQjjLnhrjXVdxEccjOJHv4eH6WkHbUWLw79y2ZWUq1xa2ZdRY87Gsm3PiMO0Dhm+0WA/Mtyp9xf51M9nm0crtGTo6/qv/AEvXjtfZLna+FMQ8TyRtfkMjAsT5ZBrUsXFkeK5K/s6UOY+N2xH1C2zAx5Y0XooH6V769OHmLFrrYAgKbjxDKpzW5akrY9K91QWRKUpREpSlESlKURKUpRFivbrtAjFYZBplQOD55m/sK5eyreMJO0EpH1xJRjykPFfLOAPcDrUl2t7DkxW0Yo4xcjCPKB1yM2nqdB71V+zTZwlxqO3wQgyG/wB7QIP5jf2qAc4Ooc16ETYpIXF27QR9wttxOJSNC0jBVHEnSqTtneb6VC64CV+9jcE5CFbLZtQDoy3tevztSw5fCh1/3bDMPwnn7EfrVNgdMOokjkCuozAqORHPqOvKoTYgxvAIWaHDtey71Xv3+xcxx1i7KAkRjAJFgVF2FuefNc+VW7B75yx7OimkVZGEhhYuxXNYXVr248j869Oz54NpxJ30f1qi9gSCOpRh9k9Dw/WpHdXasMt8IMPkRAWVXs9yGIcMCNHBt1uDoavHDcczN+a4+aUM4EgFDbxHiL5hXHDT5lU9QCPcXrNd/N5ooca8cmEhmssfif4tRe3A1pUCAcBYDQD/AF5VCbX2VLJMxEEDpZbM1s3DW96sBaPiFhUszX3TRWYrvFs9/wCJs/L5xv8A9RXbg8Rs8uHhxWIwsg4Frm3lm6eV6n9p7usp+s2VFMv3oGAPuhsQfQmq9i9k7PvaRMVg2/GrFf1Bof4rviBC3RvxrdWOvyN/TVW/Z+18eLGKfDY2PToj2/w6fpV6w05YXIynpxrI92dygMQk0OJjmjW58JytflcA2rV8ApC61Esa34HWFlke52jmgHyr6bKtdou04o4o4pTIBK3+7CsQEsblSRcXI4a1WtmxTuAMJii45I4kT/lkUp8jXV2ob/Pg5oocPlL5S0hZVawPwgEg2JsT8qqa9qszkKzMt/tPKVUeohjUgeddOFMgDg3Xxta8NjXQtyZhl/1Iv7fdW8YnaMLMWwquWFnPdg5h+LuzY+4quY7aZM0bPhe67oKFjXMoADFtARpck15TYPajKJYowwbVZIGSa/mHLs1T+Min/wBpRBo5SgbDqXytY5VTMS1rHXNWOWBzQBm5+a9XDYyF7ycgFNOurfluVC//AFJhu8ZjhJBnLMyiQAMSbnMwUOwufhvbyr17U2qmKspw+IMa/BCkmSNf8EcWp8yflXTBv5iCWjxGHmZMzWeJXikUXNtQLNp1rp2gpniMi4ydFA1ErS4Rx0Ga3cuf8I9a0cOVhtzvnQXnnE4Z7aEe3IuNfj1pXTdMWwcI7sxZVKhGzEgAsADm14WOvWonfbYImVmUWkylT+IWIsfMcqoe7W9j4CcgyNNCx+sBIY/mUhmBI8jqOQrW8qYhFdHzI4BUrzBqUcjXHfb3a8jiAudl06b/ANhYTu1j+5kV20yG7eQ4H960XcHeCHFSzAL9ZGBkZuJjawJA5eIC/llqK7S93lwuEX6NGFiaS8zC5YnUrmPHKWJ8r2qibrbwfQcVHiCCyrnDqNCylSMuvnY+1TxOIzyDTRbcNgwYS69TsvpLAQuC5MmZGy5FyqMlhYi41a5118+Wldlc+BXw5rnxWa172uo0B6X1966KqWVKUpREpSlESlKURKUpRFB7WhhGJidkPflJFR9fhFmKcbamx4HgeFZMJo8LtjERRHwNlJHDK58RQeXiNvXyrU9+sI7YVpItJYSssZ81YGx8iBY18/4rGtJPPibFc80j68rkkKT5CwqzZmatff2VkDc7yy6BGvvzWo7e2gpw8mfVQjX9Lf8Aaqx2f7twYwnv5Dmj4QnTw/eHUX+VRm2NsmTBxtYjvjz5hTrbqMwAqKg2lJnSRTlaMAK66EW4H15el/OseIOWQAjTmvVwmHzwHKaJ2K+gcDsyKJcscaqPID969ohy3ygAE3IGlz18z51StzO0lMRlixJWObgG4I//ALW8uHTpU5vZjpokRonygkq1gt7nUalWPI8FNamFmXu7LyZIJGSZH7qwoK8r1mv+2Z73aSQ/maUfu0Y/SpHAbyIZFR5ihbgGfQ+hzsL+RIrrXZtEfDkF2ryeFzXpxE6BfrGTKeTlbHys3GuOeViLBqxzet5fpkwmvcN4b/c+zl8rdKqmk4Yult7PwTcW8tLqpbLhtg4ZWMkcSIWtdo7AH5aVKhsqm12sCbDifIedZHuHt6SKeOO5McjBWXlrezDoRWuMtI3h4sKGOwz8NJlc6/Ar543jnkmxMr4hGWR2JKOCCo5DXkAANKgcRs8jVdfL+1fS+1d34MVHlnjD9DwZfysNRWZbxdl7wXeJmki9AWX8w5jzHyrjXywG2Gx4Le2bCYtuSUZSNj+/sVQ9198cRs+TNC3gJ8cTfA3t9lvMfrW87ob7wbQjvEcsijxxMfEvn+JfMe9qxTHbHhiRpcQWZAAPq/C9yQBa+h486hItsQQSLNhMRiI5EN1zxKCPLMjkEHmCLGtvEjmFnQrxpoeC/KDYX1Nm8zWa9rmCxBEcgObDpoVF/C5+03UHgDy965tjdvmEMK/SUlWYaMI48yn8S3YWv0PCvzHdvGAZWUYfESBgQVZY1BB4g3c6VlkYHAtVD2ZhSzbFT24cTV67LN7jHIMLKfBIfqz92Q/Z9G/f1rN5tsJNiCIo2SM5ioZgxC8bEgWNTux8OMwsLty/15VjY0xkeKt4cLMMD/6X8/6pbDvhtzCrDLh5TnaRSpjWxIvwJPBbGx110rGd6NmrDEsa8c4ux4k5W/1apTGTFp3J4lhf18NSO0NiDEThnuIIQZpiOijSMfidiFHqa0HvgruAxDs5vZbds4fVR3+4n+UV0168MpCKGtewvbhe2tvKvZVi4UpSlFxKUpREpSlESlKURerF4cSIyHgylT6EWr5p3ihkw7YqEixZ8j/hkBBzD8LqQw8mr6brHu2jYBjlXGAXilVYpx0Zb5H+WnsOtXQup2qg8E6hWLGbmQz4GLCsAO7jURuLXRso8Q6g8xzrEtubPfDTvh3KlkNiVNweBFumh4cRV/3S33OFAgxDZocpMMnG1hojH7vK/K/ThV9o4PvYQ7C80zlgfUkn2rNjaYRe5WzAY7guyu+H/irsEnKtR7PdoYnFwz4aRs8UcYys1yyvfwqGuLr4ToazrauxGgbKDnFrkgHw/mHL1rYOy/Z3c7PVz8U7NIfT4V/QX96z4bvmxsvWx2JjfDbdddOhUJBhWJsqEnnkQn9UjA/5jXnid3nl/iYeVvVH/wDkq54rF5TcG3ppUOvaH3czRyJmVbDOtr353U6H2q9z2x6uNLw3YwDcKMwDSYUWUyqg+w5kK+2dDl9mFWlNlw42NDNEGIFwbi4v0dTwqV2btiHEC8ThvLgR6qda7EjA4AD0q0d4Xdhd4+oczQ+IVbh3bw2Ga8SfWWvdmzFR5Dlfravfi9snDxPIT4Y1ZiD5Am3le1QG9+5+JkmfERt3l7WVbq6gDQDr7H2ql47aeJMbwtKxU6MkgBPEG2YjMOHOqHScPSlxszZpAJnUfE7ev9DqtO3O7R8PjwE/gz21ic8fyN9ofr5VZcW9hXzNMhXUA5l1FtCDysfXWtG3A7WBMyYTFkiQ+GOVvtH7jkfa6G2vOuskzBasXhf47xzBXB2q4CLIqr4TI9yAbfCL3HuRWajYcZ4M3zH9q+jNrbHldv4YYAcyp/Q1Dvum/wD4Zf5Y68qbFzNkIEbq+f4W6GfDcMCRgJ8bWGf7Dj+83zH9q812PHyDN7k/tWxbV2SMLGZZoo41HMiMEnoo4k+Qqu4PeWOSeOJTkEjBASuVQToCSPOw966yfFSfDE738kdicI3aMKH3N3IOIeYCIoVhdkYgjx3XKNeR1FWDY2wO5ju48Z4+X4a0fd/d04YuzOGZgBoLW1vz9qjN69tQ4FWKhWxDqzRodeAJzN0W4PrXowtdlD5BRXk4ktmltgrkqLsDdtsTjWR27q15iD8Rjz2BC8rngTy11rRcZuyWbCxxoBAJc8xvqe78aKeZDSWJP4RWbdm2PdtqzYiVixfCF5GPMhlF/LhWxbtYyWaASSqq5ySgAIIj+yWuTdiPFy4itDQA3RUMi4LiPBS1KUopJSlKIlKUoiUpSiJSlKIlcu09nJPE8Mq5kkUqw6g/1866qURYBvDue+ATK5MuGN1z28Ub3IGYcr6e/kReK2JGwlRWbMiqSh/pW87cwDtayCWNvBLGcviVreIFrDMvQ6FbgWNqzmXs0McxkwkqtCblYy17EkhlV+BXpfoQaYkGWFwG9e/mqMtOBUl2bbNBilxLi7TMyi+vgU2t7m9/QVbnw6rHZcqKg0GgUAfsBVZ3Qd4cJ3bKUeKSRSGH4iwPmCGGtQ/aXvKWwghjuhlfLIeP1YBJ142JsDVsLAGgBcboNV5bT3qTUxlXVb+MMCug5W41RfprkljqSSTpzNQuB2o0QIBDAhhlYaC/P05262vXt2W8sjBI43lbogJa3XT+tZ8VgpJNW7BVytDqpaLufOPFM5C5QFB8zqbe1vnVqwu+KkXSVHANj5evMVXNlbCk+iKssEiXJJutmB6218tarG00XDJIUYksMgNgLkk66dLk1CNroWAeq24aIOpvNaBgu1rDsxEsboLmzLaQEX42FiPka7sZhMFtVT3MqmZRfMtwwHLOpsSvKsIhxFv7VsvZJgguEkn0Jlcr6Kmlj0uxY/KoxvdIcrtl6mOwWHZGXD0VO2hulOJjCYz3g4MPhK/ezdP1q3bp9m0cTd66hpTxYjh5KOXrxqx7Tm/ThVC3j36nilEcM7DKNQArXJ5ag8h+tdyNi1XkfyXxQ8Im23p0WvRJYAXvbSvKsPl7QtogKzThFuDcxrrblYLcjyrqPaLjmUtFOkijiViUEeqnWu/yGEXy8eXrsquLpdFRXaes64+RZ5GcfFETwEbcAo4CxuD6VUSTa406Hz4/ppU3vFtqfGFZJ2z5PAGyqoGYkgeEcyCdehrzjkj7hVCjNe5sP789BevSZPTGkDp+1xpD7K2XZu+mH+iwSzTIrPErlb3a9vF4RrxBrMu0DeOPFYhJYgyqsRQlgLkEtrlv4RZj8R9qio8TZCQFVuFz4jl11I4D3tUhsDc2bHTAEFIhbMxFr8zYacev6mqnNbzQOc4qV7Jt2zOZ2KkRHJEW1FwDndQeJucik8vFwraUQAAAWA0Arn2Xs1MPEsUYAVRYAfqfc11VSTa0JSlK4iUpSiJSlKIlKUoiUpSiJSlKIvwi9VmbY64MYmeMSMhUydxGAR3guWZByZtLgEKdTa9WeldBpcItUjCbZgxsWeCUHlY6EH7rKdVIqj744S3hnBQg6N66ceBFWzfbsu752xWz5Po2KOrW0jl/OOAb8XzHOoLdbednz4DbcOSQGytIgysOVzw/xqbVaHWq3N0Wf4jYJ+JbOORHH3HOr/2cbyYTC4cQSfVSliXcgZWJJt4hqABYWPCufe7cN8Kvf4LvGTi0fx2H3l5svpciqTiNrNp3sYFxcMNQR1uD/Wri4luuqzBpadDXnt68l9D4bEq6hkYMp5qQR8xVL7RdxkxEDzwjLNGC5A+GQAG4I4BrcGGvI3rN9nbTKHNh52jbopI/bj7irFF2iYzunR8sisrLntZhcEXuul9eYqsAH9q0SvbqQR1H6We4VAxUMSitwbKSL8tOnpWqbhP9Gl+jrciZmB5gMqBla/AZl/U+lUvZOwp8TaOKRzFB4rNbw34BeWY/3q57rYELjEZ7RCNs5LFRcZCgTN1Jsx9ahI1rHdwb7reyczRHiOutlZtrwTAE925H4Rm/a9Y/j8TLFiWdkZHc5sroQbE9CL8uIr6Iix0bfDIh9HU/say/tCjkkxryJDK/dxrGGVSSeLEJy1LWJ8qzSsa4d5YJWnQjdZ7j5+9bPnKEADLZj/KR/WpPZjT92O5hkcta7iNmJtw4C2nvXVsvY2NmBzYZ4iGHdnRRY8iSeIOt+d62zZs8MEUUHfR3CqgUOurW1AW99TfQVSyLM3hu2HL3uptDzdnXosj27sVsPsqHvVYTYnEd4wIswVUYKpHLRr26tVf2dsqafwwoWJ0v9nXqeHyua13fP6KzLJiSCsQOUWvqbEmxsvIcelVXZe9eJx0hi2ThljUGxxEozBR961si+Q8RPQVua7K0NCkG8ldN2+zrDYdULIJZFAJZ7EBuqpbKNedr+dWbZ2DKAlrZmJJtr+vP1qM3W3VGEVmaV555bGWaQksxF7ADgqC5so4XNT1QJtTAASlKVxdSlKURKUpREpSlESlKURKUpREpSlESlKURK4dq7FixKZJkDDkeY81PEGu6lEWf4zdvH4PXAyd/Fx7mQi4/Lew+VvSq7s/aOGxeOTD4jBNhsY+axy5QxCsxLKRY6KdbH1rYq9UuFRirMoLIbqSASpsRcHloSPQmpBxCjlCzHa/ZDG1yqhT1S8f6ar+1V9+y/GRm8Mqt5SED2uLj9q3GxrxaIHioruZRLByWebJ2LNhsMFKZpG8UhTXXkBbiANPnVK3y2tJCjFo3B4C6MBfzNrWrdkwqfd+d/wCtZ5vZuZjMXjHK2OH8GRXndUuFAa8aqftA+tQe+hoLUgKXzwcXYljck3ueHi6+de2LbR0BDexI/St3/wDtCXZWxDI+XQLEoAA6BpWNvXJVs3e3RTDtph4VGW2cs0shPmWVQBx0WqWlzviFK4PLdivnXBpLMMsWHlcnosje9+A9zVs3b2VLhtMLGZ8a4yl0AKwqeKIx8OY8GkOgGi3NzW1y7sCX/wDZleVf+GD3UfoUTVh+YmpXC4NI1yxoqL0UAD5CpZPBS4prVZrsfsiaZu+2rM0xNj3KswUeTNe5HkLeZPLScFgY4UWOJFjRRYKoCgegFe+lTGipSlKV1EpSlESlKURKUpREpSlESlKURKUpREpSlESlKURKUpREpSlESlKURKUpREpSlESlKURKUpREpSlESlKURKUpREpSlESlKURf/9k="/>
          <p:cNvSpPr>
            <a:spLocks noChangeAspect="1" noChangeArrowheads="1"/>
          </p:cNvSpPr>
          <p:nvPr/>
        </p:nvSpPr>
        <p:spPr bwMode="auto">
          <a:xfrm>
            <a:off x="155575" y="-1233488"/>
            <a:ext cx="308610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54" name="AutoShape 6" descr="data:image/jpeg;base64,/9j/4AAQSkZJRgABAQAAAQABAAD/2wCEAAkGBhQSERQTEhMWFRUVGBUXGBgYGRYXHRwaHBoVHB4XGxgaHSYgHRwjGxcXHy8hJCcpLCwsHR8xNTAqNSYrLCkBCQoKDgwOGg8PGjQlHSQyNDQwLDAuLDIsKjAsNS8sLCw1KiwsLCwuLDQsLSwsLCwsMik0LCw1KSwqLCwsLCwtLP/AABEIAM0A9gMBIgACEQEDEQH/xAAcAAEAAwEAAwEAAAAAAAAAAAAABQYHBAIDCAH/xABHEAACAQIDBQYCCAQDBgUFAAABAgMAEQQSIQUGMUFRBxMiYXGBMpEUI0JSYnKhsTOSwdGCsvAVQ1Oi4fFUY3PS0xYXJDRE/8QAGgEBAAMBAQEAAAAAAAAAAAAAAAIDBAEFBv/EADIRAAEEAAQDBgYCAwEBAAAAAAEAAgMRBBIhMRNBYQUiUXGR8DKBocHR4RTxQlKxQyP/2gAMAwEAAhEDEQA/ANxpSlESlKURKUpREpSlESlKURKUpREpS9QW2d+MFhTlmxCB/uKS7/yJdv0puinaVWtl78piXCwYfEupIBkMYRB5kuwOnpfyqZmxUgawhLD7wdR10s1j/wB6mWOaaIpRDgdl2UrlXGNexikHn4CP0Y103qNKS/aUpXESlKURKUpREpSlESlKURKUpREpSlESlKURKUpREpSlESlKURKV+E1Vt7d5oMOrGcu6iw7qMcSb2DG4vex0uBbjeuE0FJrcxpSuK2+oJWJHnfpGLgfmc+EfO9QO1H2rNcR9xhE+8zZ2/QECqu3a5KRlwuDREHDO19PyoAP1NeO7ex8RteSTEYqZlhDZcqEgEgDwqCSFAFteOtUGXkNSt0eCDw50jsrW7nc67CgpHBdneKkOeXaTMp45C5zeWfMNPSrNsjceDD8FQ9fAov6nifeqTsDfieHFLhSFMCyGFUCgFVDFQQw4kaXvx1rVM2UMWOgufapxPa4WFVjOz34NwDtjqD0/K/VjCgACwHAD+1V7fmeOPBySTvKqKOELmN2J0CAjqSOOlVjF7/7RWRyuEjaLMcguc2Xlcq3G2vDnUftvfmPGQdxjsHPEuZWvEy3upuNHA049avjkaHjMqnYZ5bYo/MflRu5sm2cTDK2ExJjhU2TviJCSPsK7IToOJ4XrR9zo8Squ2KlxDPoCkwhIBH2o3iAup8/lUPufvTs2CBcPFOyAEkCe6Ndjc62C1co8QrWyspuLixBuOotxFaJZ2yEhoFfVZ+C+Os1r1Y/CCUqc8kbLmsyNa1wRcqbq3uNKpK9prQSOpP0yBDYzIArqRxDoOQ+9YXq/GqnvXuHFiT38RMOJXUSR2Ba32WHA3qkNad10FWTYm80GKUNC4NxcKdGt1tzHmLipWsD2fjPrB3DASKQZYnRkDEsFzlBZo3uQO8j1BOtwa2TdvHGWFXDO6n74sy6agkhc4HJgNfPjUC3KaKtcwgWNvFTFKUrirSlKURKUpREpSlESlKURKUpREpSlESlKURKiN4954sGgMhu76Rxi2Zz5dAOJY6AVKSyZQT0H+uFY/t/d/ECDFbQx7A4iQLHHGpusMbMAEv1sdbedzQkAElWRRmR7WDmQPVWTYe+TY3E92PEEVnbLfIDcBVXm2p+I6aG1evfndDEY0QxwlFVWd3LkjxEAA2AJJtmqA7H3AxM69YgR7OL/AOYVou3N4IsHA882bu0tmKqXIubA2HK5GtVxniMsrdjoxhMRkj5Af2qLg+xyW1pMWo/JGT7XY/0r37rbzJs1psFic1o5GyyBb6G3FRrqLEEX41O7C7SsPi1LQxzZcxW7Kq3ta/PzqD7SNh96oxkam6gLKPw8n06cD5W6VXKzIM7NwruzXRzyuhxGz66URt9wuvdvY2GxOOmxkUmdVcOEIKkOwuTY/Zvcjz9Ksu9ux5sVhmhgmELMRd7E+EalRYgi5tr0vWObq71jB4lZCzBODqoDZl6WuOet+Vabge1jAyG15VP4o2/db1zDyAC9iru2MLLxg1pLmgADpXLRVOXs92vF/DxUcvkWI/zqf3qOmg2jEw+l4RyvAyIA4A6kJm09q16LeHDsuYTJl6k5beua1dquCLggjqP71v4wduAffReCWPjN6hYftjb2GXwwYdO8GhkZeH5VsL+rD2rh3cwU2JxUYjkcOT8YNioHE3HCwrZdv7p4fFj61Bm5OujD35+hvXHupuauBD2bOzH4rWIXpbXW/wC1ea6B7pLOy+qg7WwsGELY21JVa631vw6aL8xO+mFiC3mzgt3ZYeLKw4l7ajrw11tXFvpvXPgu6ZIkeJzYsxa9xrl00FxwPrXDvL2brLI0sLiPNa6ZCRckAsCp043sBXv2PuCVw08OIkzmbTTVVIvlkBOua5q0umNtquqwMj7PY1kue/8AZpBvXyrbfnakcHJhNpRd7kVjZka4AkTMCCuYa8CbcjxFZvtjYOLwGKOIWSSGMuzXjYlBm4kfZvpcq6i+vHSonBbQn2fiTlOV42KOp4MAdVI5g8R861TYG/mGxn1TfVSsNYpLeLyUnRx5cfKrMNig+2u3UO0uzH4Uh8RuM6jp78Vz7udqC2VMcVW9gmIS5if8wFzG3r4fMcK0COQMAVIIOoI1BHUGsv3h7NcuaXAZUJuXwz/wn6hfuN+npXBuPvZNgbwYiNhCpL5W1aNMwDgf+mSGK8bZjyF5vGTyXnxR8Zpy/EOXj5LYaV4o4IBBBB1BGoI63ryos6UpSiJSlKIlKUoiUpSiJSlKIlfjsACToBrX7UHvXvGuEivoZHuEU8NOLN+FeJ9hzroFmguE1qV5ptMk+Pw5jdU5heV+dyNT04Vmfanve7SNgo8vdqEMhtdi/wAWUHkB4fnXRuNvC+KxskjsTEEYA6asLMzEchl4dAfOq7BuZjcfNJOI8iyu755fCLEkiw+Ii1uVJ2FoLOa5FOWSMkbyIPoVwbkbcGFxsUrmyElHP4G0JPobH2rt7Re136QsmFwYAgYFXlYXMg5hFPwoep1PlVq2f2Lx2/8AyMQzX4iNQo/ma5/SpfA9juzI7fUGQjnJI5/QECqII3MbRXs9r4uHEyh0XIVfioTs/wBk91BEttcoJ9Tqf3q7bxbYjwWBlnkvlVQLAAkliFAAPrX7tTHYXBRZ3UKBooAuzH7qi+p/Qc66ngw2Ow65lSeB7MAwuLjy5EdDqK05TVrxrWS4LfHZkzBDCQT1hQ/satOBw2zlUyFUQD7RV1+Y51PSdmGzG/8A44h5rmU+xVhaoffLs8eRFOFYkIP4RPH8QY8W8mrPKC0W0WV6WBySShksha08/f3VU3hc4lu7jvFa5WBip7wa2kikHhluPs3uOAvXZu9tWXBssJJJUd5OGJAgitoun+9Nwcp4XVbXJtD/AEU4fDOs6FzISkOHcG+e9mmt8S5TZRltmY21ArqOG7rNhy6Sk5O9jZu7cSAHwpiPhkykkWfS9/WrI4oy3j/C46AE6E+N/Y+q9DEzzZv4F8SNhBc9rbcB4VtfiR+VeZO03DDCyzAnvI0LCJ/CzHkoIuDckai9hUTsLtxwU1hOHwzdW8afzqLj3Aql4nZq5sqPlf8A4U47mT2J+rf1Da1xjdlZJ44p4zHnYAkjIbcyG4H11FUcWWNwbK2vfopSdl4WdjpcHMCALIO4r6+o+a3zBY+OZA8MiSIeDIwYfMV6dp7MEy5S8iHk0bsjD3HH0N6xWfs9xeCcy7OxLA8ct+7Y+v2H9xVw3c38xcaEbQiU5bXdAUccrtGRlPqpHpWxgLzlAsr5suyd4mlxbb3KxmHdpYz9NU6nMB3wA04/asBy+VVkyJiWysOH2T4ZFI6cwQenyFavhd+sNIyqhe7EAXW2p661VN/8RhpnZTh2WdbZZ1KoddQdL5h6/OssnZhfNw2CpKuum1+qtHacRbne7bSx+B+l7t0N4MRETFOxmhAARz/EXyY/aFveubauw5RtAOD3kGMdgxtfKWRl9jluAfY1X9lbWeKRC5LrwI5kddOLc60+XECLDSTWzd2jOBrrpf2JrU/BzQNa2c672FzDdoNe5xjG+n4PTXVc/ZXj2OF7hmz9ybRv96M8PQqbqRysPKrtWYdlUPdzYgo5bDsqPGTyJJup/EBoeoANacrXFUsvLqtGMDRMcp9lftKUqSypSlKIlKUoiUpSiJSlKIvwm1fOvaHvS2JxElj4WOVfKJCQB/iJLH1tW/7WwrSwyRq+QurLntfLcWva4v8AOsY7Rtz0wuGwmTUh2jkc6Zi4BuegBWw6CteEriAlUTXWi7ezmDuY1ktrpfwkHxeIi5+IZStjwrVFcWvfSsowu2Ew+F7w8Bc/EXuSSFVWPxXsLHhbyrr3F2tPiUaSYkrnITXQD7oXkF4X514+DdNLPiJSO5mq+o00+QF/Ja3sa1jG86WgbY29DhYu9nfKlwtwC2p4Cwv0Ncp3rjZcyK73BKgBQXsLlUudXtchedVbtaa2AiHWZf0R6pu7mMnyrGYXkw9rtY5bWJYSI5NkkU8CPQ6VskeRsq4Cx0wY80Pfv7jddG9+MlkxAkkPeRvcwst8uQWBUAnwsCbMD4r8dLV7t1N5JsI94/EjnxRkqFcj7p+zLwAJ48DfS0ucsq65ZVmPOyJOw4G/CDGL8n876x8OxApY5gYgQrGRCLEcIcXGNY2Jv9aunDrWqPGRuiyvG31WyXsyRsgyag/Tz967UDYGr7F2/HiUzR3uNGVtGU9GXl66g8QTXrxG9uGjlaJ5MrKbG4a3zAtVJjzB1t3gkRfDYqcQifgb4MXB5fFavRJHHIWlmJIZjmniJKBuksZBaFvIi3nXlvnf/iBfVbXdmhuoJI6b/vpWp5WNVe5oMJi2SQGN5Ev3bqVLoSCLqeOl7i/PWqDtzswnju0DCdeNvhf5HRvYg+VMRu+oIMcoYHUG2nsy10xS47DfCzlR594vyOoqmV7yBxWHzBtWYGd2FcTh5BruCN6+qpzzyw3ikBsOMUqhl/kcW9xU1uzsMY8SwoXgVVDEK7PETfQd05JXn8LcuFXPZO3RjFZMVAjgWF7X1/KeHsamtibAw+GznDrl7zKWFyeF7AX4DWrsPnruv7h5K3tHGYbERuEkIEvJw/Io7cjazTGbCx+BBBHfQc7XkS3mp8S/61qRwGEWeFlLZAy8yGC8DxNtNK02oXbW78ckcmRLOyOPDYXJB4jhWpkbg4ZH5T46Guuq+aLi1jm1YPJUaDcxVIK4pNCDew5f4ql9v7IglKzTS5ABlJBUBuY1N/Oqku62JT4sO49l/vVmXZrts4xSIVYXCXtxvdf6iq+0sJi4p4pzii8h2UlrWgta74jpfgNxpuvJwxY4PYIa0vXNRI2Cj/8AbGCw38CMyP8AeN/8za/yivSu/b/RsSHUFrBowoI8OZQ69dFu1z51XsRs94GXvge7JF2SzWHlfS/ka1DdbYmESIS4e0ucW7xrMSOa2Pw9Ctq9I4XAwZixznykVncST67V5BW4d85eMwAaP8dlnGB2y+GZcZhDmiOk0HUXuTbkw4/9Ca0nY28ETYqORHYxY2JBFzXvI85ZSb3VynLgcjcDbNRd8N1m2dIcVhlJwzH62MahNeI/D06HTga4d3sYA7RwG8bSCeHl3eIis5XySRQVrBdGivfezO3M3Xr9j1HLxC3mleEEoZQw4MAR6EXrzqSyJSlKIlKUoiUpSiJSlKIvCXgfesU7UttzNi48GB9UO6kyhcxdiSRcHiFtovDrV17WtsGLCCJDZ5jkX1Nhf5tVclb6U8GJy3mlhWNrakPGzK6jp4r+1qmLABB5qTHNa7vC9FS1w7Y3ERYZbiOIDORpqLZ29b+EDrWu7EwaxqqIgCDQAcK59jbpJAXlYAySEFgOFwLe/X1qwYd9NflVvdaxsbBQH/TqT8yqbJJcd/dKF3v3VOOhjiEgjySZySubTKwsBcdahML2NwAWfETMOYXIg+VjU3sXEYw4mYTKO5UssZGQX18JCg3Nxob1Y1lFVFoOpXHMF6qpp2dRwRsMK7EsLNHMc8cg+6wABU9HGoNRORlktaVZUFraNPGnTXw4vD+XxAVowNQu3sVgnIhxUsSOtmW7hHQngytcFT5iqJIhuNF6+Dxrmf8AzcLHqR+R/W2hp/h7sX7sRk+HVvo5brHJ/Ewcv4T4b17jm7wX7zvraXZY8SR+GT+Di08jqa9+IwpVmeOZZ7ixlgMTSkdJoL5MQPMWauRbd2bBO6v4sqtNh7/jgP12GbzXQVkIr3799V7zXh4sa/v6/LQu6NXg2Hfxth0vIti3cgxG/wD5+DcEA8fEmlfmB3xmDZJYgTz4xt8jp+1X3dbB5IVYk3bUDvDMAvIJIQGKEeIA8L1JYrAxyfxEVvUA/rxrQyNwGhXy3aL3SzlzHVWnnXvyrZROAizKGKFSQDqB+40qXjjsK5trTNFh5WiQu4RsiDm1tBqettKpOzN6ZMncSGaB+QKkSIfwiQWlT8J8QHDNWgNNWq2MLxV6/wDV1b1754nB4m4w4kwoCgkcc3M5he3SxFvOpvd7e7DY1bwv4gNY20ce3MeY0rPsbtjH4IZpBHi8M17TDNbXkxGqH8LA1D7XwaSNhJ8Ov0eWcB/AxspMhQEWtbhfSrHua2PMR6c1KDDvmkyDQ875UtwYXqm9oGwcTKkb4NtYSzGMaFieYPA2H2T7VBbH7UpYZHw2LiaeSN2jV4gLsVJXVTx4cR7irbg97TKpIgZcvxF5ECoOZkcXCn8Iu3UCuSMIFOUYcwdmaLrx2+qoeyN4UxKmGZcsmoKkfERxsDwPlXqwG0Jdnyd7Dd4GI7yMn+vIjk3sate9O5cW0EXFYZgJiA6upsso5XPI9G+dUvbBLYSSN1ySREMwtYnLoQw62J+VQjjLnhrjXVdxEccjOJHv4eH6WkHbUWLw79y2ZWUq1xa2ZdRY87Gsm3PiMO0Dhm+0WA/Mtyp9xf51M9nm0crtGTo6/qv/AEvXjtfZLna+FMQ8TyRtfkMjAsT5ZBrUsXFkeK5K/s6UOY+N2xH1C2zAx5Y0XooH6V769OHmLFrrYAgKbjxDKpzW5akrY9K91QWRKUpREpSlESlKURKUpRFivbrtAjFYZBplQOD55m/sK5eyreMJO0EpH1xJRjykPFfLOAPcDrUl2t7DkxW0Yo4xcjCPKB1yM2nqdB71V+zTZwlxqO3wQgyG/wB7QIP5jf2qAc4Ooc16ETYpIXF27QR9wttxOJSNC0jBVHEnSqTtneb6VC64CV+9jcE5CFbLZtQDoy3tevztSw5fCh1/3bDMPwnn7EfrVNgdMOokjkCuozAqORHPqOvKoTYgxvAIWaHDtey71Xv3+xcxx1i7KAkRjAJFgVF2FuefNc+VW7B75yx7OimkVZGEhhYuxXNYXVr248j869Oz54NpxJ30f1qi9gSCOpRh9k9Dw/WpHdXasMt8IMPkRAWVXs9yGIcMCNHBt1uDoavHDcczN+a4+aUM4EgFDbxHiL5hXHDT5lU9QCPcXrNd/N5ooca8cmEhmssfif4tRe3A1pUCAcBYDQD/AF5VCbX2VLJMxEEDpZbM1s3DW96sBaPiFhUszX3TRWYrvFs9/wCJs/L5xv8A9RXbg8Rs8uHhxWIwsg4Frm3lm6eV6n9p7usp+s2VFMv3oGAPuhsQfQmq9i9k7PvaRMVg2/GrFf1Bof4rviBC3RvxrdWOvyN/TVW/Z+18eLGKfDY2PToj2/w6fpV6w05YXIynpxrI92dygMQk0OJjmjW58JytflcA2rV8ApC61Esa34HWFlke52jmgHyr6bKtdou04o4o4pTIBK3+7CsQEsblSRcXI4a1WtmxTuAMJii45I4kT/lkUp8jXV2ob/Pg5oocPlL5S0hZVawPwgEg2JsT8qqa9qszkKzMt/tPKVUeohjUgeddOFMgDg3Xxta8NjXQtyZhl/1Iv7fdW8YnaMLMWwquWFnPdg5h+LuzY+4quY7aZM0bPhe67oKFjXMoADFtARpck15TYPajKJYowwbVZIGSa/mHLs1T+Min/wBpRBo5SgbDqXytY5VTMS1rHXNWOWBzQBm5+a9XDYyF7ycgFNOurfluVC//AFJhu8ZjhJBnLMyiQAMSbnMwUOwufhvbyr17U2qmKspw+IMa/BCkmSNf8EcWp8yflXTBv5iCWjxGHmZMzWeJXikUXNtQLNp1rp2gpniMi4ydFA1ErS4Rx0Ga3cuf8I9a0cOVhtzvnQXnnE4Z7aEe3IuNfj1pXTdMWwcI7sxZVKhGzEgAsADm14WOvWonfbYImVmUWkylT+IWIsfMcqoe7W9j4CcgyNNCx+sBIY/mUhmBI8jqOQrW8qYhFdHzI4BUrzBqUcjXHfb3a8jiAudl06b/ANhYTu1j+5kV20yG7eQ4H960XcHeCHFSzAL9ZGBkZuJjawJA5eIC/llqK7S93lwuEX6NGFiaS8zC5YnUrmPHKWJ8r2qibrbwfQcVHiCCyrnDqNCylSMuvnY+1TxOIzyDTRbcNgwYS69TsvpLAQuC5MmZGy5FyqMlhYi41a5118+Wldlc+BXw5rnxWa172uo0B6X1966KqWVKUpREpSlESlKURKUpRFB7WhhGJidkPflJFR9fhFmKcbamx4HgeFZMJo8LtjERRHwNlJHDK58RQeXiNvXyrU9+sI7YVpItJYSssZ81YGx8iBY18/4rGtJPPibFc80j68rkkKT5CwqzZmatff2VkDc7yy6BGvvzWo7e2gpw8mfVQjX9Lf8Aaqx2f7twYwnv5Dmj4QnTw/eHUX+VRm2NsmTBxtYjvjz5hTrbqMwAqKg2lJnSRTlaMAK66EW4H15el/OseIOWQAjTmvVwmHzwHKaJ2K+gcDsyKJcscaqPID969ohy3ygAE3IGlz18z51StzO0lMRlixJWObgG4I//ALW8uHTpU5vZjpokRonygkq1gt7nUalWPI8FNamFmXu7LyZIJGSZH7qwoK8r1mv+2Z73aSQ/maUfu0Y/SpHAbyIZFR5ihbgGfQ+hzsL+RIrrXZtEfDkF2ryeFzXpxE6BfrGTKeTlbHys3GuOeViLBqxzet5fpkwmvcN4b/c+zl8rdKqmk4Yult7PwTcW8tLqpbLhtg4ZWMkcSIWtdo7AH5aVKhsqm12sCbDifIedZHuHt6SKeOO5McjBWXlrezDoRWuMtI3h4sKGOwz8NJlc6/Ar543jnkmxMr4hGWR2JKOCCo5DXkAANKgcRs8jVdfL+1fS+1d34MVHlnjD9DwZfysNRWZbxdl7wXeJmki9AWX8w5jzHyrjXywG2Gx4Le2bCYtuSUZSNj+/sVQ9198cRs+TNC3gJ8cTfA3t9lvMfrW87ob7wbQjvEcsijxxMfEvn+JfMe9qxTHbHhiRpcQWZAAPq/C9yQBa+h486hItsQQSLNhMRiI5EN1zxKCPLMjkEHmCLGtvEjmFnQrxpoeC/KDYX1Nm8zWa9rmCxBEcgObDpoVF/C5+03UHgDy965tjdvmEMK/SUlWYaMI48yn8S3YWv0PCvzHdvGAZWUYfESBgQVZY1BB4g3c6VlkYHAtVD2ZhSzbFT24cTV67LN7jHIMLKfBIfqz92Q/Z9G/f1rN5tsJNiCIo2SM5ioZgxC8bEgWNTux8OMwsLty/15VjY0xkeKt4cLMMD/6X8/6pbDvhtzCrDLh5TnaRSpjWxIvwJPBbGx110rGd6NmrDEsa8c4ux4k5W/1apTGTFp3J4lhf18NSO0NiDEThnuIIQZpiOijSMfidiFHqa0HvgruAxDs5vZbds4fVR3+4n+UV0168MpCKGtewvbhe2tvKvZVi4UpSlFxKUpREpSlESlKURerF4cSIyHgylT6EWr5p3ihkw7YqEixZ8j/hkBBzD8LqQw8mr6brHu2jYBjlXGAXilVYpx0Zb5H+WnsOtXQup2qg8E6hWLGbmQz4GLCsAO7jURuLXRso8Q6g8xzrEtubPfDTvh3KlkNiVNweBFumh4cRV/3S33OFAgxDZocpMMnG1hojH7vK/K/ThV9o4PvYQ7C80zlgfUkn2rNjaYRe5WzAY7guyu+H/irsEnKtR7PdoYnFwz4aRs8UcYys1yyvfwqGuLr4ToazrauxGgbKDnFrkgHw/mHL1rYOy/Z3c7PVz8U7NIfT4V/QX96z4bvmxsvWx2JjfDbdddOhUJBhWJsqEnnkQn9UjA/5jXnid3nl/iYeVvVH/wDkq54rF5TcG3ppUOvaH3czRyJmVbDOtr353U6H2q9z2x6uNLw3YwDcKMwDSYUWUyqg+w5kK+2dDl9mFWlNlw42NDNEGIFwbi4v0dTwqV2btiHEC8ThvLgR6qda7EjA4AD0q0d4Xdhd4+oczQ+IVbh3bw2Ga8SfWWvdmzFR5Dlfravfi9snDxPIT4Y1ZiD5Am3le1QG9+5+JkmfERt3l7WVbq6gDQDr7H2ql47aeJMbwtKxU6MkgBPEG2YjMOHOqHScPSlxszZpAJnUfE7ev9DqtO3O7R8PjwE/gz21ic8fyN9ofr5VZcW9hXzNMhXUA5l1FtCDysfXWtG3A7WBMyYTFkiQ+GOVvtH7jkfa6G2vOuskzBasXhf47xzBXB2q4CLIqr4TI9yAbfCL3HuRWajYcZ4M3zH9q+jNrbHldv4YYAcyp/Q1Dvum/wD4Zf5Y68qbFzNkIEbq+f4W6GfDcMCRgJ8bWGf7Dj+83zH9q812PHyDN7k/tWxbV2SMLGZZoo41HMiMEnoo4k+Qqu4PeWOSeOJTkEjBASuVQToCSPOw966yfFSfDE738kdicI3aMKH3N3IOIeYCIoVhdkYgjx3XKNeR1FWDY2wO5ju48Z4+X4a0fd/d04YuzOGZgBoLW1vz9qjN69tQ4FWKhWxDqzRodeAJzN0W4PrXowtdlD5BRXk4ktmltgrkqLsDdtsTjWR27q15iD8Rjz2BC8rngTy11rRcZuyWbCxxoBAJc8xvqe78aKeZDSWJP4RWbdm2PdtqzYiVixfCF5GPMhlF/LhWxbtYyWaASSqq5ySgAIIj+yWuTdiPFy4itDQA3RUMi4LiPBS1KUopJSlKIlKUoiUpSiJSlKIlcu09nJPE8Mq5kkUqw6g/1866qURYBvDue+ATK5MuGN1z28Ub3IGYcr6e/kReK2JGwlRWbMiqSh/pW87cwDtayCWNvBLGcviVreIFrDMvQ6FbgWNqzmXs0McxkwkqtCblYy17EkhlV+BXpfoQaYkGWFwG9e/mqMtOBUl2bbNBilxLi7TMyi+vgU2t7m9/QVbnw6rHZcqKg0GgUAfsBVZ3Qd4cJ3bKUeKSRSGH4iwPmCGGtQ/aXvKWwghjuhlfLIeP1YBJ142JsDVsLAGgBcboNV5bT3qTUxlXVb+MMCug5W41RfprkljqSSTpzNQuB2o0QIBDAhhlYaC/P05262vXt2W8sjBI43lbogJa3XT+tZ8VgpJNW7BVytDqpaLufOPFM5C5QFB8zqbe1vnVqwu+KkXSVHANj5evMVXNlbCk+iKssEiXJJutmB6218tarG00XDJIUYksMgNgLkk66dLk1CNroWAeq24aIOpvNaBgu1rDsxEsboLmzLaQEX42FiPka7sZhMFtVT3MqmZRfMtwwHLOpsSvKsIhxFv7VsvZJgguEkn0Jlcr6Kmlj0uxY/KoxvdIcrtl6mOwWHZGXD0VO2hulOJjCYz3g4MPhK/ezdP1q3bp9m0cTd66hpTxYjh5KOXrxqx7Tm/ThVC3j36nilEcM7DKNQArXJ5ag8h+tdyNi1XkfyXxQ8Im23p0WvRJYAXvbSvKsPl7QtogKzThFuDcxrrblYLcjyrqPaLjmUtFOkijiViUEeqnWu/yGEXy8eXrsquLpdFRXaes64+RZ5GcfFETwEbcAo4CxuD6VUSTa406Hz4/ppU3vFtqfGFZJ2z5PAGyqoGYkgeEcyCdehrzjkj7hVCjNe5sP789BevSZPTGkDp+1xpD7K2XZu+mH+iwSzTIrPErlb3a9vF4RrxBrMu0DeOPFYhJYgyqsRQlgLkEtrlv4RZj8R9qio8TZCQFVuFz4jl11I4D3tUhsDc2bHTAEFIhbMxFr8zYacev6mqnNbzQOc4qV7Jt2zOZ2KkRHJEW1FwDndQeJucik8vFwraUQAAAWA0Arn2Xs1MPEsUYAVRYAfqfc11VSTa0JSlK4iUpSiJSlKIlKUoiUpSiJSlKIvwi9VmbY64MYmeMSMhUydxGAR3guWZByZtLgEKdTa9WeldBpcItUjCbZgxsWeCUHlY6EH7rKdVIqj744S3hnBQg6N66ceBFWzfbsu752xWz5Po2KOrW0jl/OOAb8XzHOoLdbednz4DbcOSQGytIgysOVzw/xqbVaHWq3N0Wf4jYJ+JbOORHH3HOr/2cbyYTC4cQSfVSliXcgZWJJt4hqABYWPCufe7cN8Kvf4LvGTi0fx2H3l5svpciqTiNrNp3sYFxcMNQR1uD/Wri4luuqzBpadDXnt68l9D4bEq6hkYMp5qQR8xVL7RdxkxEDzwjLNGC5A+GQAG4I4BrcGGvI3rN9nbTKHNh52jbopI/bj7irFF2iYzunR8sisrLntZhcEXuul9eYqsAH9q0SvbqQR1H6We4VAxUMSitwbKSL8tOnpWqbhP9Gl+jrciZmB5gMqBla/AZl/U+lUvZOwp8TaOKRzFB4rNbw34BeWY/3q57rYELjEZ7RCNs5LFRcZCgTN1Jsx9ahI1rHdwb7reyczRHiOutlZtrwTAE925H4Rm/a9Y/j8TLFiWdkZHc5sroQbE9CL8uIr6Iix0bfDIh9HU/say/tCjkkxryJDK/dxrGGVSSeLEJy1LWJ8qzSsa4d5YJWnQjdZ7j5+9bPnKEADLZj/KR/WpPZjT92O5hkcta7iNmJtw4C2nvXVsvY2NmBzYZ4iGHdnRRY8iSeIOt+d62zZs8MEUUHfR3CqgUOurW1AW99TfQVSyLM3hu2HL3uptDzdnXosj27sVsPsqHvVYTYnEd4wIswVUYKpHLRr26tVf2dsqafwwoWJ0v9nXqeHyua13fP6KzLJiSCsQOUWvqbEmxsvIcelVXZe9eJx0hi2ThljUGxxEozBR961si+Q8RPQVua7K0NCkG8ldN2+zrDYdULIJZFAJZ7EBuqpbKNedr+dWbZ2DKAlrZmJJtr+vP1qM3W3VGEVmaV555bGWaQksxF7ADgqC5so4XNT1QJtTAASlKVxdSlKURKUpREpSlESlKURKUpREpSlESlKURK4dq7FixKZJkDDkeY81PEGu6lEWf4zdvH4PXAyd/Fx7mQi4/Lew+VvSq7s/aOGxeOTD4jBNhsY+axy5QxCsxLKRY6KdbH1rYq9UuFRirMoLIbqSASpsRcHloSPQmpBxCjlCzHa/ZDG1yqhT1S8f6ar+1V9+y/GRm8Mqt5SED2uLj9q3GxrxaIHioruZRLByWebJ2LNhsMFKZpG8UhTXXkBbiANPnVK3y2tJCjFo3B4C6MBfzNrWrdkwqfd+d/wCtZ5vZuZjMXjHK2OH8GRXndUuFAa8aqftA+tQe+hoLUgKXzwcXYljck3ueHi6+de2LbR0BDexI/St3/wDtCXZWxDI+XQLEoAA6BpWNvXJVs3e3RTDtph4VGW2cs0shPmWVQBx0WqWlzviFK4PLdivnXBpLMMsWHlcnosje9+A9zVs3b2VLhtMLGZ8a4yl0AKwqeKIx8OY8GkOgGi3NzW1y7sCX/wDZleVf+GD3UfoUTVh+YmpXC4NI1yxoqL0UAD5CpZPBS4prVZrsfsiaZu+2rM0xNj3KswUeTNe5HkLeZPLScFgY4UWOJFjRRYKoCgegFe+lTGipSlKV1EpSlESlKURKUpREpSlESlKURKUpREpSlESlKURKUpREpSlESlKURKUpREpSlESlKURKUpREpSlESlKURKUpREpSlESlKURf/9k="/>
          <p:cNvSpPr>
            <a:spLocks noChangeAspect="1" noChangeArrowheads="1"/>
          </p:cNvSpPr>
          <p:nvPr/>
        </p:nvSpPr>
        <p:spPr bwMode="auto">
          <a:xfrm>
            <a:off x="155575" y="-1233488"/>
            <a:ext cx="3086100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2077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19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44652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AgriTrends, shipped-weight equivalent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76200"/>
            <a:ext cx="8664575" cy="62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13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China:  Is Recovery 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00FF"/>
                </a:solidFill>
              </a:rPr>
              <a:t>Government Optimism</a:t>
            </a:r>
          </a:p>
          <a:p>
            <a:r>
              <a:rPr lang="en-US" dirty="0"/>
              <a:t>Optimism is </a:t>
            </a:r>
            <a:r>
              <a:rPr lang="en-US" u="sng" dirty="0"/>
              <a:t>all</a:t>
            </a:r>
            <a:r>
              <a:rPr lang="en-US" dirty="0"/>
              <a:t> they have</a:t>
            </a:r>
          </a:p>
          <a:p>
            <a:r>
              <a:rPr lang="en-US" dirty="0">
                <a:solidFill>
                  <a:srgbClr val="FF0000"/>
                </a:solidFill>
              </a:rPr>
              <a:t>Edicts</a:t>
            </a:r>
            <a:r>
              <a:rPr lang="en-US" dirty="0"/>
              <a:t> to local officials </a:t>
            </a:r>
          </a:p>
          <a:p>
            <a:pPr lvl="1"/>
            <a:r>
              <a:rPr lang="en-US" dirty="0"/>
              <a:t>“Do everything possible to ensure adequate supplies”</a:t>
            </a:r>
          </a:p>
          <a:p>
            <a:pPr lvl="1"/>
            <a:r>
              <a:rPr lang="en-US" dirty="0"/>
              <a:t>“Stop the declines as soon as possible”</a:t>
            </a:r>
          </a:p>
          <a:p>
            <a:r>
              <a:rPr lang="en-US" dirty="0"/>
              <a:t>News media </a:t>
            </a:r>
            <a:r>
              <a:rPr lang="en-US" dirty="0">
                <a:solidFill>
                  <a:srgbClr val="FF0000"/>
                </a:solidFill>
              </a:rPr>
              <a:t>ordered</a:t>
            </a:r>
            <a:r>
              <a:rPr lang="en-US" dirty="0"/>
              <a:t> to write articles restoring confidence of pig farmers by reporting on </a:t>
            </a:r>
            <a:r>
              <a:rPr lang="en-US" dirty="0">
                <a:solidFill>
                  <a:srgbClr val="008000"/>
                </a:solidFill>
              </a:rPr>
              <a:t>effectiveness of government policies</a:t>
            </a:r>
            <a:r>
              <a:rPr lang="en-US" dirty="0"/>
              <a:t> and giving examples of successful recovery</a:t>
            </a:r>
          </a:p>
          <a:p>
            <a:r>
              <a:rPr lang="en-US" dirty="0"/>
              <a:t>Restore </a:t>
            </a:r>
            <a:r>
              <a:rPr lang="en-US" dirty="0">
                <a:solidFill>
                  <a:srgbClr val="008000"/>
                </a:solidFill>
              </a:rPr>
              <a:t>“normal” </a:t>
            </a:r>
            <a:r>
              <a:rPr lang="en-US" dirty="0"/>
              <a:t>supplies in 2021?</a:t>
            </a:r>
          </a:p>
          <a:p>
            <a:pPr lvl="1"/>
            <a:r>
              <a:rPr lang="en-US" dirty="0"/>
              <a:t>70% recovery (30% imports)</a:t>
            </a:r>
          </a:p>
          <a:p>
            <a:pPr lvl="2"/>
            <a:r>
              <a:rPr lang="en-US" dirty="0"/>
              <a:t>30% = 16 mmt (2x global pork trade today)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5C39BE-CB03-4012-BAA6-A3AD6E20BDEE}"/>
              </a:ext>
            </a:extLst>
          </p:cNvPr>
          <p:cNvSpPr txBox="1"/>
          <p:nvPr/>
        </p:nvSpPr>
        <p:spPr>
          <a:xfrm>
            <a:off x="239713" y="6400800"/>
            <a:ext cx="5399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USDA/ERS, AgriTrends forecasts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76200"/>
            <a:ext cx="8664575" cy="62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991529"/>
            <a:ext cx="189388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11% of US prod</a:t>
            </a:r>
          </a:p>
        </p:txBody>
      </p:sp>
    </p:spTree>
    <p:extLst>
      <p:ext uri="{BB962C8B-B14F-4D97-AF65-F5344CB8AC3E}">
        <p14:creationId xmlns:p14="http://schemas.microsoft.com/office/powerpoint/2010/main" val="331053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6E7F-EAD5-48A9-9287-3CE86FE906C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4277" name="Picture 5" descr="E:\Work files\Logo\GlobalAgriTrends-25612-FinalLogoD2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71435"/>
            <a:ext cx="3601609" cy="114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90800" y="4572000"/>
            <a:ext cx="419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Brett Stuart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u="sng" dirty="0">
                <a:solidFill>
                  <a:srgbClr val="0000E2"/>
                </a:solidFill>
                <a:latin typeface="+mn-lt"/>
                <a:hlinkClick r:id="rId4"/>
              </a:rPr>
              <a:t>bstuart@globalagritrends.com</a:t>
            </a:r>
            <a:endParaRPr lang="en-US" sz="2400" b="1" u="sng" dirty="0">
              <a:solidFill>
                <a:srgbClr val="0000E2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>
                <a:latin typeface="+mn-lt"/>
              </a:rPr>
              <a:t>303-803-8716</a:t>
            </a:r>
          </a:p>
        </p:txBody>
      </p:sp>
      <p:sp>
        <p:nvSpPr>
          <p:cNvPr id="3" name="AutoShape 2" descr="Image result for happy holida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happy holiday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2667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Thank You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19200" y="6248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Email </a:t>
            </a:r>
            <a:r>
              <a:rPr lang="en-US" sz="2000" b="1" u="sng" dirty="0">
                <a:solidFill>
                  <a:srgbClr val="0000E2"/>
                </a:solidFill>
                <a:latin typeface="+mn-lt"/>
                <a:hlinkClick r:id="rId5"/>
              </a:rPr>
              <a:t>info@globalagritrends.com</a:t>
            </a:r>
            <a:r>
              <a:rPr lang="en-US" sz="2000" b="1" u="sng" dirty="0">
                <a:solidFill>
                  <a:srgbClr val="0000E2"/>
                </a:solidFill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For a free newsletter</a:t>
            </a:r>
          </a:p>
        </p:txBody>
      </p:sp>
    </p:spTree>
    <p:extLst>
      <p:ext uri="{BB962C8B-B14F-4D97-AF65-F5344CB8AC3E}">
        <p14:creationId xmlns:p14="http://schemas.microsoft.com/office/powerpoint/2010/main" val="347267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ASF is</a:t>
            </a:r>
            <a:br>
              <a:rPr lang="en-US" dirty="0"/>
            </a:br>
            <a:r>
              <a:rPr lang="en-US" sz="3600" u="sng" dirty="0">
                <a:solidFill>
                  <a:srgbClr val="C00000"/>
                </a:solidFill>
              </a:rPr>
              <a:t>A Global Protein Game Changer?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678363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The virus is very strong (hard to kill)</a:t>
            </a:r>
          </a:p>
          <a:p>
            <a:r>
              <a:rPr lang="en-US" dirty="0"/>
              <a:t>Mortality rates &gt; 95%</a:t>
            </a:r>
          </a:p>
          <a:p>
            <a:r>
              <a:rPr lang="en-US" b="1" dirty="0">
                <a:solidFill>
                  <a:srgbClr val="C00000"/>
                </a:solidFill>
              </a:rPr>
              <a:t>There is no vaccine</a:t>
            </a:r>
          </a:p>
          <a:p>
            <a:r>
              <a:rPr lang="en-US" dirty="0"/>
              <a:t>75% of the world’s hogs are now threatened</a:t>
            </a:r>
          </a:p>
          <a:p>
            <a:pPr lvl="1"/>
            <a:r>
              <a:rPr lang="en-US" dirty="0"/>
              <a:t>(EU and Asia)</a:t>
            </a:r>
          </a:p>
          <a:p>
            <a:r>
              <a:rPr lang="en-US" dirty="0"/>
              <a:t>Chinese pork supplies = </a:t>
            </a:r>
            <a:r>
              <a:rPr lang="en-US" b="1" dirty="0">
                <a:solidFill>
                  <a:srgbClr val="006600"/>
                </a:solidFill>
              </a:rPr>
              <a:t>20% of total global meat/poultry</a:t>
            </a:r>
          </a:p>
          <a:p>
            <a:r>
              <a:rPr lang="en-US" dirty="0"/>
              <a:t>The losses in China and Vietnam are </a:t>
            </a:r>
            <a:r>
              <a:rPr lang="en-US" b="1" u="sng" dirty="0">
                <a:solidFill>
                  <a:srgbClr val="C00000"/>
                </a:solidFill>
              </a:rPr>
              <a:t>massive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Bad Is it?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Chinese gov’t</a:t>
            </a:r>
            <a:endParaRPr lang="en-US" dirty="0"/>
          </a:p>
          <a:p>
            <a:pPr lvl="1"/>
            <a:r>
              <a:rPr lang="en-US" dirty="0"/>
              <a:t>Oct inventory down -40%</a:t>
            </a:r>
          </a:p>
          <a:p>
            <a:pPr lvl="1"/>
            <a:r>
              <a:rPr lang="en-US" dirty="0"/>
              <a:t>Oct slaughter down -46%</a:t>
            </a:r>
          </a:p>
          <a:p>
            <a:pPr lvl="1"/>
            <a:r>
              <a:rPr lang="en-US" dirty="0"/>
              <a:t>Now claiming increases…</a:t>
            </a:r>
          </a:p>
          <a:p>
            <a:r>
              <a:rPr lang="en-US" b="1" dirty="0">
                <a:solidFill>
                  <a:srgbClr val="006600"/>
                </a:solidFill>
              </a:rPr>
              <a:t>Private sources </a:t>
            </a:r>
            <a:r>
              <a:rPr lang="en-US" dirty="0"/>
              <a:t>(feed, pharma, equip, genetics)</a:t>
            </a:r>
          </a:p>
          <a:p>
            <a:pPr lvl="1"/>
            <a:r>
              <a:rPr lang="en-US" dirty="0"/>
              <a:t>Sales are down -70% to -80% from a year ago</a:t>
            </a:r>
          </a:p>
          <a:p>
            <a:r>
              <a:rPr lang="en-US" b="1" dirty="0">
                <a:solidFill>
                  <a:srgbClr val="000099"/>
                </a:solidFill>
              </a:rPr>
              <a:t>Our estimate</a:t>
            </a:r>
          </a:p>
          <a:p>
            <a:pPr lvl="1"/>
            <a:r>
              <a:rPr lang="en-US" dirty="0"/>
              <a:t>At least -65% of the herd is now gone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Roughly one-third of the global swineherd</a:t>
            </a:r>
          </a:p>
        </p:txBody>
      </p:sp>
    </p:spTree>
    <p:extLst>
      <p:ext uri="{BB962C8B-B14F-4D97-AF65-F5344CB8AC3E}">
        <p14:creationId xmlns:p14="http://schemas.microsoft.com/office/powerpoint/2010/main" val="6475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713" y="6370637"/>
            <a:ext cx="7151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Various sources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76200"/>
            <a:ext cx="8664575" cy="62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22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44652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China MARA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76200"/>
            <a:ext cx="8678863" cy="62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10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28600" y="6400800"/>
            <a:ext cx="6647296" cy="2666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 China NBS, MARA, JCI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76200"/>
            <a:ext cx="8664575" cy="62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65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China’s Shortages Are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5410200"/>
          </a:xfrm>
        </p:spPr>
        <p:txBody>
          <a:bodyPr>
            <a:normAutofit/>
          </a:bodyPr>
          <a:lstStyle/>
          <a:p>
            <a:r>
              <a:rPr lang="en-US" dirty="0"/>
              <a:t>Social media reports of </a:t>
            </a:r>
            <a:r>
              <a:rPr lang="en-US" u="sng" dirty="0">
                <a:solidFill>
                  <a:srgbClr val="FF0000"/>
                </a:solidFill>
              </a:rPr>
              <a:t>shortages</a:t>
            </a:r>
          </a:p>
          <a:p>
            <a:r>
              <a:rPr lang="en-US" dirty="0"/>
              <a:t>Contacts “on the ground”… </a:t>
            </a:r>
          </a:p>
          <a:p>
            <a:r>
              <a:rPr lang="en-US" dirty="0"/>
              <a:t>Gov’t actions:</a:t>
            </a:r>
          </a:p>
          <a:p>
            <a:pPr lvl="1"/>
            <a:r>
              <a:rPr lang="en-US" sz="2400" dirty="0"/>
              <a:t>Direct provincial governments to</a:t>
            </a:r>
            <a:br>
              <a:rPr lang="en-US" sz="2400" dirty="0"/>
            </a:br>
            <a:r>
              <a:rPr lang="en-US" sz="2400" dirty="0"/>
              <a:t> increase pork output</a:t>
            </a:r>
          </a:p>
          <a:p>
            <a:pPr lvl="1"/>
            <a:r>
              <a:rPr lang="en-US" sz="2400" dirty="0"/>
              <a:t>Released 200,000+ mt of frozen pork from</a:t>
            </a:r>
            <a:br>
              <a:rPr lang="en-US" sz="2400" dirty="0"/>
            </a:br>
            <a:r>
              <a:rPr lang="en-US" sz="2400" dirty="0"/>
              <a:t>storage (5 ounces/capita)</a:t>
            </a:r>
          </a:p>
          <a:p>
            <a:r>
              <a:rPr lang="en-US" dirty="0"/>
              <a:t>Food inflation is now </a:t>
            </a:r>
            <a:r>
              <a:rPr lang="en-US" b="1" dirty="0">
                <a:solidFill>
                  <a:srgbClr val="006600"/>
                </a:solidFill>
              </a:rPr>
              <a:t>soaring</a:t>
            </a:r>
            <a:endParaRPr lang="en-US" dirty="0"/>
          </a:p>
          <a:p>
            <a:r>
              <a:rPr lang="en-US" dirty="0"/>
              <a:t>But consumer pressure is different there…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2318432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5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44652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China MARA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76200"/>
            <a:ext cx="8664575" cy="62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76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CF47-9CF1-46E8-AFBD-C80D816556E1}"/>
              </a:ext>
            </a:extLst>
          </p:cNvPr>
          <p:cNvSpPr txBox="1"/>
          <p:nvPr/>
        </p:nvSpPr>
        <p:spPr>
          <a:xfrm>
            <a:off x="152400" y="644652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USDA, AgriTrends forecasts</a:t>
            </a:r>
            <a:endParaRPr lang="en-US" sz="14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A2F4A-EEF1-46C6-B841-896581217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22860"/>
            <a:ext cx="8656320" cy="630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74223"/>
      </p:ext>
    </p:extLst>
  </p:cSld>
  <p:clrMapOvr>
    <a:masterClrMapping/>
  </p:clrMapOvr>
</p:sld>
</file>

<file path=ppt/theme/theme1.xml><?xml version="1.0" encoding="utf-8"?>
<a:theme xmlns:a="http://schemas.openxmlformats.org/drawingml/2006/main" name="Worldwide design template">
  <a:themeElements>
    <a:clrScheme name="Worldwide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orldwide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138712</TotalTime>
  <Words>528</Words>
  <Application>Microsoft Office PowerPoint</Application>
  <PresentationFormat>On-screen Show (4:3)</PresentationFormat>
  <Paragraphs>69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Worldwide design template</vt:lpstr>
      <vt:lpstr>Office Theme</vt:lpstr>
      <vt:lpstr>February 21, 2020 Brett Stuart</vt:lpstr>
      <vt:lpstr>Why ASF is A Global Protein Game Changer?</vt:lpstr>
      <vt:lpstr>How Bad Is it?  </vt:lpstr>
      <vt:lpstr>PowerPoint Presentation</vt:lpstr>
      <vt:lpstr>PowerPoint Presentation</vt:lpstr>
      <vt:lpstr>PowerPoint Presentation</vt:lpstr>
      <vt:lpstr>China’s Shortages Are Real</vt:lpstr>
      <vt:lpstr>PowerPoint Presentation</vt:lpstr>
      <vt:lpstr>PowerPoint Presentation</vt:lpstr>
      <vt:lpstr>PowerPoint Presentation</vt:lpstr>
      <vt:lpstr>China:  Is Recovery Possible?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 Stuart</dc:creator>
  <cp:lastModifiedBy>Brett Stuart</cp:lastModifiedBy>
  <cp:revision>3138</cp:revision>
  <cp:lastPrinted>2017-03-24T17:37:35Z</cp:lastPrinted>
  <dcterms:created xsi:type="dcterms:W3CDTF">2008-09-02T16:49:08Z</dcterms:created>
  <dcterms:modified xsi:type="dcterms:W3CDTF">2020-02-21T12:32:52Z</dcterms:modified>
</cp:coreProperties>
</file>