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0" r:id="rId3"/>
    <p:sldId id="257" r:id="rId4"/>
    <p:sldId id="275" r:id="rId5"/>
    <p:sldId id="300" r:id="rId6"/>
    <p:sldId id="276" r:id="rId7"/>
    <p:sldId id="284" r:id="rId8"/>
    <p:sldId id="281" r:id="rId9"/>
    <p:sldId id="290" r:id="rId10"/>
    <p:sldId id="291" r:id="rId11"/>
    <p:sldId id="286" r:id="rId12"/>
    <p:sldId id="293" r:id="rId13"/>
    <p:sldId id="298" r:id="rId14"/>
    <p:sldId id="294" r:id="rId15"/>
    <p:sldId id="297" r:id="rId16"/>
    <p:sldId id="287" r:id="rId17"/>
    <p:sldId id="301" r:id="rId18"/>
    <p:sldId id="285" r:id="rId19"/>
    <p:sldId id="288" r:id="rId20"/>
    <p:sldId id="296" r:id="rId21"/>
    <p:sldId id="295" r:id="rId22"/>
    <p:sldId id="289" r:id="rId23"/>
    <p:sldId id="318" r:id="rId24"/>
    <p:sldId id="283" r:id="rId25"/>
    <p:sldId id="279" r:id="rId26"/>
    <p:sldId id="314" r:id="rId27"/>
    <p:sldId id="262" r:id="rId28"/>
    <p:sldId id="31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F9787-E0FC-DCBB-DC4E-281A279AB297}" name="Clayton, D'Ann - OO, DC" initials="CDOD" userId="S::d'ann.clayton@usda.gov::f6c8823e-81d9-4bc2-b40e-f88003b0cf4a" providerId="AD"/>
  <p188:author id="{010202F6-B9AB-AA94-070A-472AB8C9C369}" name="Sherbondy, Michelle - OO, Washington, DC" initials="MS" userId="Sherbondy, Michelle - OO, Washington, DC"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CDCCA-BAC1-4EB8-AD52-78B88DE819E0}" v="18" dt="2023-10-13T21:03:10.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1102" autoAdjust="0"/>
  </p:normalViewPr>
  <p:slideViewPr>
    <p:cSldViewPr snapToGrid="0">
      <p:cViewPr varScale="1">
        <p:scale>
          <a:sx n="82" d="100"/>
          <a:sy n="82" d="100"/>
        </p:scale>
        <p:origin x="12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BC8F512F-0F83-463C-8896-A5D89D070DB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8E296FC-083B-462B-8DD5-317FAF616D78}">
      <dgm:prSet/>
      <dgm:spPr/>
      <dgm:t>
        <a:bodyPr/>
        <a:lstStyle/>
        <a:p>
          <a:pPr>
            <a:defRPr cap="all"/>
          </a:pPr>
          <a:r>
            <a:rPr lang="en-US" dirty="0"/>
            <a:t>Vision</a:t>
          </a:r>
        </a:p>
      </dgm:t>
    </dgm:pt>
    <dgm:pt modelId="{FEADA5E2-D125-4DAB-831D-EF1C9FBED3BF}" type="parTrans" cxnId="{E7C0DFDC-457A-4D8E-A749-22220EB8DEE3}">
      <dgm:prSet/>
      <dgm:spPr/>
      <dgm:t>
        <a:bodyPr/>
        <a:lstStyle/>
        <a:p>
          <a:endParaRPr lang="en-US"/>
        </a:p>
      </dgm:t>
    </dgm:pt>
    <dgm:pt modelId="{190DCDFC-6F8D-4EA6-9378-5C20A6330414}" type="sibTrans" cxnId="{E7C0DFDC-457A-4D8E-A749-22220EB8DEE3}">
      <dgm:prSet/>
      <dgm:spPr/>
      <dgm:t>
        <a:bodyPr/>
        <a:lstStyle/>
        <a:p>
          <a:endParaRPr lang="en-US"/>
        </a:p>
      </dgm:t>
    </dgm:pt>
    <dgm:pt modelId="{FDA6007A-4A89-4822-8619-108B99C026CE}">
      <dgm:prSet/>
      <dgm:spPr/>
      <dgm:t>
        <a:bodyPr/>
        <a:lstStyle/>
        <a:p>
          <a:pPr>
            <a:defRPr cap="all"/>
          </a:pPr>
          <a:r>
            <a:rPr lang="en-US" dirty="0"/>
            <a:t>Hearing</a:t>
          </a:r>
        </a:p>
      </dgm:t>
    </dgm:pt>
    <dgm:pt modelId="{3D855018-CB7C-42A1-977F-E2E2E52358FE}" type="parTrans" cxnId="{A1F3AF50-8688-44EC-ACB2-A01021D75062}">
      <dgm:prSet/>
      <dgm:spPr/>
      <dgm:t>
        <a:bodyPr/>
        <a:lstStyle/>
        <a:p>
          <a:endParaRPr lang="en-US"/>
        </a:p>
      </dgm:t>
    </dgm:pt>
    <dgm:pt modelId="{50E38DCD-FDDB-4C1A-9526-89A735A0F891}" type="sibTrans" cxnId="{A1F3AF50-8688-44EC-ACB2-A01021D75062}">
      <dgm:prSet/>
      <dgm:spPr/>
      <dgm:t>
        <a:bodyPr/>
        <a:lstStyle/>
        <a:p>
          <a:endParaRPr lang="en-US"/>
        </a:p>
      </dgm:t>
    </dgm:pt>
    <dgm:pt modelId="{0E0CB29C-E7AD-4BA7-A36D-C71CB5D784A8}">
      <dgm:prSet/>
      <dgm:spPr/>
      <dgm:t>
        <a:bodyPr/>
        <a:lstStyle/>
        <a:p>
          <a:pPr>
            <a:defRPr cap="all"/>
          </a:pPr>
          <a:r>
            <a:rPr lang="en-US" dirty="0"/>
            <a:t>Communication</a:t>
          </a:r>
        </a:p>
      </dgm:t>
    </dgm:pt>
    <dgm:pt modelId="{8C8155AC-9FE4-4A34-9B6B-AE177F54F872}" type="parTrans" cxnId="{9AFCB4EB-DA88-4B4A-984C-9156DEC17D6F}">
      <dgm:prSet/>
      <dgm:spPr/>
      <dgm:t>
        <a:bodyPr/>
        <a:lstStyle/>
        <a:p>
          <a:endParaRPr lang="en-US"/>
        </a:p>
      </dgm:t>
    </dgm:pt>
    <dgm:pt modelId="{0A24ADF0-E6D5-415A-885F-AAF30C1A03FF}" type="sibTrans" cxnId="{9AFCB4EB-DA88-4B4A-984C-9156DEC17D6F}">
      <dgm:prSet/>
      <dgm:spPr/>
      <dgm:t>
        <a:bodyPr/>
        <a:lstStyle/>
        <a:p>
          <a:endParaRPr lang="en-US"/>
        </a:p>
      </dgm:t>
    </dgm:pt>
    <dgm:pt modelId="{BFA59C06-84B2-4EC4-A826-C555309FF1AD}">
      <dgm:prSet/>
      <dgm:spPr/>
      <dgm:t>
        <a:bodyPr/>
        <a:lstStyle/>
        <a:p>
          <a:pPr>
            <a:defRPr cap="all"/>
          </a:pPr>
          <a:r>
            <a:rPr lang="en-US" dirty="0"/>
            <a:t>Cognition</a:t>
          </a:r>
        </a:p>
      </dgm:t>
    </dgm:pt>
    <dgm:pt modelId="{A7898ADE-C22E-4EF6-A13D-379FE251CFC7}" type="parTrans" cxnId="{11BE13D4-B8A8-4659-B992-1F190B707022}">
      <dgm:prSet/>
      <dgm:spPr/>
      <dgm:t>
        <a:bodyPr/>
        <a:lstStyle/>
        <a:p>
          <a:endParaRPr lang="en-US"/>
        </a:p>
      </dgm:t>
    </dgm:pt>
    <dgm:pt modelId="{C5448126-9C51-4C5E-A536-584131D8384D}" type="sibTrans" cxnId="{11BE13D4-B8A8-4659-B992-1F190B707022}">
      <dgm:prSet/>
      <dgm:spPr/>
      <dgm:t>
        <a:bodyPr/>
        <a:lstStyle/>
        <a:p>
          <a:endParaRPr lang="en-US"/>
        </a:p>
      </dgm:t>
    </dgm:pt>
    <dgm:pt modelId="{DFD9739C-AD61-42B0-8BA8-F88C9805DC17}" type="pres">
      <dgm:prSet presAssocID="{BC8F512F-0F83-463C-8896-A5D89D070DBC}" presName="root" presStyleCnt="0">
        <dgm:presLayoutVars>
          <dgm:dir/>
          <dgm:resizeHandles val="exact"/>
        </dgm:presLayoutVars>
      </dgm:prSet>
      <dgm:spPr/>
    </dgm:pt>
    <dgm:pt modelId="{54A7BC1C-24C6-4703-9319-1ED88A99CE04}" type="pres">
      <dgm:prSet presAssocID="{F8E296FC-083B-462B-8DD5-317FAF616D78}" presName="compNode" presStyleCnt="0"/>
      <dgm:spPr/>
    </dgm:pt>
    <dgm:pt modelId="{42F113B2-EAE0-4E05-9BEF-8C0E3B237A01}" type="pres">
      <dgm:prSet presAssocID="{F8E296FC-083B-462B-8DD5-317FAF616D78}" presName="iconBgRect" presStyleLbl="bgShp" presStyleIdx="0" presStyleCnt="4"/>
      <dgm:spPr/>
    </dgm:pt>
    <dgm:pt modelId="{E199224B-2295-481B-8AFD-7A3BFAAE01DD}" type="pres">
      <dgm:prSet presAssocID="{F8E296FC-083B-462B-8DD5-317FAF616D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44434166-A134-47F9-90D6-981FCD7AED07}" type="pres">
      <dgm:prSet presAssocID="{F8E296FC-083B-462B-8DD5-317FAF616D78}" presName="spaceRect" presStyleCnt="0"/>
      <dgm:spPr/>
    </dgm:pt>
    <dgm:pt modelId="{05C58DB9-D698-4E5B-B89D-E909B19A39C4}" type="pres">
      <dgm:prSet presAssocID="{F8E296FC-083B-462B-8DD5-317FAF616D78}" presName="textRect" presStyleLbl="revTx" presStyleIdx="0" presStyleCnt="4">
        <dgm:presLayoutVars>
          <dgm:chMax val="1"/>
          <dgm:chPref val="1"/>
        </dgm:presLayoutVars>
      </dgm:prSet>
      <dgm:spPr/>
    </dgm:pt>
    <dgm:pt modelId="{6C6AEF16-B1E2-4060-97A2-33F305387C9B}" type="pres">
      <dgm:prSet presAssocID="{190DCDFC-6F8D-4EA6-9378-5C20A6330414}" presName="sibTrans" presStyleCnt="0"/>
      <dgm:spPr/>
    </dgm:pt>
    <dgm:pt modelId="{658F1D5E-63FF-49E8-BEB5-857C95FFF89E}" type="pres">
      <dgm:prSet presAssocID="{FDA6007A-4A89-4822-8619-108B99C026CE}" presName="compNode" presStyleCnt="0"/>
      <dgm:spPr/>
    </dgm:pt>
    <dgm:pt modelId="{21B07E31-CBC1-4663-8198-AF381EA1A6AD}" type="pres">
      <dgm:prSet presAssocID="{FDA6007A-4A89-4822-8619-108B99C026CE}" presName="iconBgRect" presStyleLbl="bgShp" presStyleIdx="1" presStyleCnt="4"/>
      <dgm:spPr/>
    </dgm:pt>
    <dgm:pt modelId="{3E1D4487-DDCD-4E8A-A060-B06D4B965D8F}" type="pres">
      <dgm:prSet presAssocID="{FDA6007A-4A89-4822-8619-108B99C026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19807B7A-AAAF-4ED3-9D34-C9AFCFFAFE77}" type="pres">
      <dgm:prSet presAssocID="{FDA6007A-4A89-4822-8619-108B99C026CE}" presName="spaceRect" presStyleCnt="0"/>
      <dgm:spPr/>
    </dgm:pt>
    <dgm:pt modelId="{744C3FCE-6592-42DF-B63F-93F850E49061}" type="pres">
      <dgm:prSet presAssocID="{FDA6007A-4A89-4822-8619-108B99C026CE}" presName="textRect" presStyleLbl="revTx" presStyleIdx="1" presStyleCnt="4">
        <dgm:presLayoutVars>
          <dgm:chMax val="1"/>
          <dgm:chPref val="1"/>
        </dgm:presLayoutVars>
      </dgm:prSet>
      <dgm:spPr/>
    </dgm:pt>
    <dgm:pt modelId="{BA1A8D05-04EA-4D4D-9DC2-2EC17F46EDA0}" type="pres">
      <dgm:prSet presAssocID="{50E38DCD-FDDB-4C1A-9526-89A735A0F891}" presName="sibTrans" presStyleCnt="0"/>
      <dgm:spPr/>
    </dgm:pt>
    <dgm:pt modelId="{9B59D1EB-992D-468C-981C-A8E7E96288E9}" type="pres">
      <dgm:prSet presAssocID="{0E0CB29C-E7AD-4BA7-A36D-C71CB5D784A8}" presName="compNode" presStyleCnt="0"/>
      <dgm:spPr/>
    </dgm:pt>
    <dgm:pt modelId="{8BBFA084-EF30-46C1-B5DD-A9D99931D5A5}" type="pres">
      <dgm:prSet presAssocID="{0E0CB29C-E7AD-4BA7-A36D-C71CB5D784A8}" presName="iconBgRect" presStyleLbl="bgShp" presStyleIdx="2" presStyleCnt="4"/>
      <dgm:spPr/>
    </dgm:pt>
    <dgm:pt modelId="{872B7330-45FF-43C3-BE67-97F8C16785D8}" type="pres">
      <dgm:prSet presAssocID="{0E0CB29C-E7AD-4BA7-A36D-C71CB5D784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A1A6CF3A-62F6-4CEC-B512-3416957E6355}" type="pres">
      <dgm:prSet presAssocID="{0E0CB29C-E7AD-4BA7-A36D-C71CB5D784A8}" presName="spaceRect" presStyleCnt="0"/>
      <dgm:spPr/>
    </dgm:pt>
    <dgm:pt modelId="{BAA2ECF0-FDCC-4263-9F93-6D07512EE5C0}" type="pres">
      <dgm:prSet presAssocID="{0E0CB29C-E7AD-4BA7-A36D-C71CB5D784A8}" presName="textRect" presStyleLbl="revTx" presStyleIdx="2" presStyleCnt="4">
        <dgm:presLayoutVars>
          <dgm:chMax val="1"/>
          <dgm:chPref val="1"/>
        </dgm:presLayoutVars>
      </dgm:prSet>
      <dgm:spPr/>
    </dgm:pt>
    <dgm:pt modelId="{BB828175-EDA6-4C3C-940F-CAFB31AC8DC9}" type="pres">
      <dgm:prSet presAssocID="{0A24ADF0-E6D5-415A-885F-AAF30C1A03FF}" presName="sibTrans" presStyleCnt="0"/>
      <dgm:spPr/>
    </dgm:pt>
    <dgm:pt modelId="{AAD741CC-5944-43B3-8DF9-4C8AE2E7BF2A}" type="pres">
      <dgm:prSet presAssocID="{BFA59C06-84B2-4EC4-A826-C555309FF1AD}" presName="compNode" presStyleCnt="0"/>
      <dgm:spPr/>
    </dgm:pt>
    <dgm:pt modelId="{0A008A80-FD7E-463D-AB3F-AAD1F8C4C44E}" type="pres">
      <dgm:prSet presAssocID="{BFA59C06-84B2-4EC4-A826-C555309FF1AD}" presName="iconBgRect" presStyleLbl="bgShp" presStyleIdx="3" presStyleCnt="4"/>
      <dgm:spPr/>
    </dgm:pt>
    <dgm:pt modelId="{632C2651-1BF4-46E1-BE7C-7B1665C3D196}" type="pres">
      <dgm:prSet presAssocID="{BFA59C06-84B2-4EC4-A826-C555309FF1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Pencil"/>
        </a:ext>
      </dgm:extLst>
    </dgm:pt>
    <dgm:pt modelId="{16E724D7-4452-45CD-9BD3-019206E4B89C}" type="pres">
      <dgm:prSet presAssocID="{BFA59C06-84B2-4EC4-A826-C555309FF1AD}" presName="spaceRect" presStyleCnt="0"/>
      <dgm:spPr/>
    </dgm:pt>
    <dgm:pt modelId="{B318DE79-D866-473F-BB62-0138F75B7D56}" type="pres">
      <dgm:prSet presAssocID="{BFA59C06-84B2-4EC4-A826-C555309FF1AD}" presName="textRect" presStyleLbl="revTx" presStyleIdx="3" presStyleCnt="4">
        <dgm:presLayoutVars>
          <dgm:chMax val="1"/>
          <dgm:chPref val="1"/>
        </dgm:presLayoutVars>
      </dgm:prSet>
      <dgm:spPr/>
    </dgm:pt>
  </dgm:ptLst>
  <dgm:cxnLst>
    <dgm:cxn modelId="{A8EF2815-E414-4CFE-9225-A22189C051DD}" type="presOf" srcId="{F8E296FC-083B-462B-8DD5-317FAF616D78}" destId="{05C58DB9-D698-4E5B-B89D-E909B19A39C4}" srcOrd="0" destOrd="0" presId="urn:microsoft.com/office/officeart/2018/5/layout/IconCircleLabelList"/>
    <dgm:cxn modelId="{835C7215-F098-4E3D-8A43-82AD8A4E8F8A}" type="presOf" srcId="{0E0CB29C-E7AD-4BA7-A36D-C71CB5D784A8}" destId="{BAA2ECF0-FDCC-4263-9F93-6D07512EE5C0}" srcOrd="0" destOrd="0" presId="urn:microsoft.com/office/officeart/2018/5/layout/IconCircleLabelList"/>
    <dgm:cxn modelId="{5CE82149-6FD3-436C-8560-349BA57B8E61}" type="presOf" srcId="{BFA59C06-84B2-4EC4-A826-C555309FF1AD}" destId="{B318DE79-D866-473F-BB62-0138F75B7D56}" srcOrd="0" destOrd="0" presId="urn:microsoft.com/office/officeart/2018/5/layout/IconCircleLabelList"/>
    <dgm:cxn modelId="{A1F3AF50-8688-44EC-ACB2-A01021D75062}" srcId="{BC8F512F-0F83-463C-8896-A5D89D070DBC}" destId="{FDA6007A-4A89-4822-8619-108B99C026CE}" srcOrd="1" destOrd="0" parTransId="{3D855018-CB7C-42A1-977F-E2E2E52358FE}" sibTransId="{50E38DCD-FDDB-4C1A-9526-89A735A0F891}"/>
    <dgm:cxn modelId="{3FA36653-08A1-4417-9054-90D720871A76}" type="presOf" srcId="{BC8F512F-0F83-463C-8896-A5D89D070DBC}" destId="{DFD9739C-AD61-42B0-8BA8-F88C9805DC17}" srcOrd="0" destOrd="0" presId="urn:microsoft.com/office/officeart/2018/5/layout/IconCircleLabelList"/>
    <dgm:cxn modelId="{1AE7ABB6-D500-42AF-866B-1D125FC97728}" type="presOf" srcId="{FDA6007A-4A89-4822-8619-108B99C026CE}" destId="{744C3FCE-6592-42DF-B63F-93F850E49061}" srcOrd="0" destOrd="0" presId="urn:microsoft.com/office/officeart/2018/5/layout/IconCircleLabelList"/>
    <dgm:cxn modelId="{11BE13D4-B8A8-4659-B992-1F190B707022}" srcId="{BC8F512F-0F83-463C-8896-A5D89D070DBC}" destId="{BFA59C06-84B2-4EC4-A826-C555309FF1AD}" srcOrd="3" destOrd="0" parTransId="{A7898ADE-C22E-4EF6-A13D-379FE251CFC7}" sibTransId="{C5448126-9C51-4C5E-A536-584131D8384D}"/>
    <dgm:cxn modelId="{E7C0DFDC-457A-4D8E-A749-22220EB8DEE3}" srcId="{BC8F512F-0F83-463C-8896-A5D89D070DBC}" destId="{F8E296FC-083B-462B-8DD5-317FAF616D78}" srcOrd="0" destOrd="0" parTransId="{FEADA5E2-D125-4DAB-831D-EF1C9FBED3BF}" sibTransId="{190DCDFC-6F8D-4EA6-9378-5C20A6330414}"/>
    <dgm:cxn modelId="{9AFCB4EB-DA88-4B4A-984C-9156DEC17D6F}" srcId="{BC8F512F-0F83-463C-8896-A5D89D070DBC}" destId="{0E0CB29C-E7AD-4BA7-A36D-C71CB5D784A8}" srcOrd="2" destOrd="0" parTransId="{8C8155AC-9FE4-4A34-9B6B-AE177F54F872}" sibTransId="{0A24ADF0-E6D5-415A-885F-AAF30C1A03FF}"/>
    <dgm:cxn modelId="{B7C65C1F-EAC5-4DE3-AEF9-5BDB11CA33AE}" type="presParOf" srcId="{DFD9739C-AD61-42B0-8BA8-F88C9805DC17}" destId="{54A7BC1C-24C6-4703-9319-1ED88A99CE04}" srcOrd="0" destOrd="0" presId="urn:microsoft.com/office/officeart/2018/5/layout/IconCircleLabelList"/>
    <dgm:cxn modelId="{306FAA00-A60C-4B73-8CAB-761DCC9CCD19}" type="presParOf" srcId="{54A7BC1C-24C6-4703-9319-1ED88A99CE04}" destId="{42F113B2-EAE0-4E05-9BEF-8C0E3B237A01}" srcOrd="0" destOrd="0" presId="urn:microsoft.com/office/officeart/2018/5/layout/IconCircleLabelList"/>
    <dgm:cxn modelId="{FC7B2100-0DE2-420B-A6F9-D0E40754CEDF}" type="presParOf" srcId="{54A7BC1C-24C6-4703-9319-1ED88A99CE04}" destId="{E199224B-2295-481B-8AFD-7A3BFAAE01DD}" srcOrd="1" destOrd="0" presId="urn:microsoft.com/office/officeart/2018/5/layout/IconCircleLabelList"/>
    <dgm:cxn modelId="{69AAF4E7-E7DD-49CB-A784-A646B4F32C1D}" type="presParOf" srcId="{54A7BC1C-24C6-4703-9319-1ED88A99CE04}" destId="{44434166-A134-47F9-90D6-981FCD7AED07}" srcOrd="2" destOrd="0" presId="urn:microsoft.com/office/officeart/2018/5/layout/IconCircleLabelList"/>
    <dgm:cxn modelId="{06D001B0-925E-46B0-BB6E-1E2A32DA5CAE}" type="presParOf" srcId="{54A7BC1C-24C6-4703-9319-1ED88A99CE04}" destId="{05C58DB9-D698-4E5B-B89D-E909B19A39C4}" srcOrd="3" destOrd="0" presId="urn:microsoft.com/office/officeart/2018/5/layout/IconCircleLabelList"/>
    <dgm:cxn modelId="{590B44A1-7A47-463B-BBC6-612B04F52CC9}" type="presParOf" srcId="{DFD9739C-AD61-42B0-8BA8-F88C9805DC17}" destId="{6C6AEF16-B1E2-4060-97A2-33F305387C9B}" srcOrd="1" destOrd="0" presId="urn:microsoft.com/office/officeart/2018/5/layout/IconCircleLabelList"/>
    <dgm:cxn modelId="{135BBB66-36C6-4B01-8820-3A6A79130FD1}" type="presParOf" srcId="{DFD9739C-AD61-42B0-8BA8-F88C9805DC17}" destId="{658F1D5E-63FF-49E8-BEB5-857C95FFF89E}" srcOrd="2" destOrd="0" presId="urn:microsoft.com/office/officeart/2018/5/layout/IconCircleLabelList"/>
    <dgm:cxn modelId="{22A1AAFD-8FB0-400A-8EC1-35158F1FA965}" type="presParOf" srcId="{658F1D5E-63FF-49E8-BEB5-857C95FFF89E}" destId="{21B07E31-CBC1-4663-8198-AF381EA1A6AD}" srcOrd="0" destOrd="0" presId="urn:microsoft.com/office/officeart/2018/5/layout/IconCircleLabelList"/>
    <dgm:cxn modelId="{5C3E78A7-B402-4C7F-BFF6-C20DAB705B52}" type="presParOf" srcId="{658F1D5E-63FF-49E8-BEB5-857C95FFF89E}" destId="{3E1D4487-DDCD-4E8A-A060-B06D4B965D8F}" srcOrd="1" destOrd="0" presId="urn:microsoft.com/office/officeart/2018/5/layout/IconCircleLabelList"/>
    <dgm:cxn modelId="{B440C329-F1D0-42EA-AA1D-84A00C093B16}" type="presParOf" srcId="{658F1D5E-63FF-49E8-BEB5-857C95FFF89E}" destId="{19807B7A-AAAF-4ED3-9D34-C9AFCFFAFE77}" srcOrd="2" destOrd="0" presId="urn:microsoft.com/office/officeart/2018/5/layout/IconCircleLabelList"/>
    <dgm:cxn modelId="{A7001112-E5F2-4F0B-82D6-389F61B284C6}" type="presParOf" srcId="{658F1D5E-63FF-49E8-BEB5-857C95FFF89E}" destId="{744C3FCE-6592-42DF-B63F-93F850E49061}" srcOrd="3" destOrd="0" presId="urn:microsoft.com/office/officeart/2018/5/layout/IconCircleLabelList"/>
    <dgm:cxn modelId="{6670D56E-7035-469B-996E-A9D87768961C}" type="presParOf" srcId="{DFD9739C-AD61-42B0-8BA8-F88C9805DC17}" destId="{BA1A8D05-04EA-4D4D-9DC2-2EC17F46EDA0}" srcOrd="3" destOrd="0" presId="urn:microsoft.com/office/officeart/2018/5/layout/IconCircleLabelList"/>
    <dgm:cxn modelId="{CAE1B542-C7BC-417C-A6D0-A1D657C38F02}" type="presParOf" srcId="{DFD9739C-AD61-42B0-8BA8-F88C9805DC17}" destId="{9B59D1EB-992D-468C-981C-A8E7E96288E9}" srcOrd="4" destOrd="0" presId="urn:microsoft.com/office/officeart/2018/5/layout/IconCircleLabelList"/>
    <dgm:cxn modelId="{B72DC419-8F4D-4DE9-B41A-320217FC53E3}" type="presParOf" srcId="{9B59D1EB-992D-468C-981C-A8E7E96288E9}" destId="{8BBFA084-EF30-46C1-B5DD-A9D99931D5A5}" srcOrd="0" destOrd="0" presId="urn:microsoft.com/office/officeart/2018/5/layout/IconCircleLabelList"/>
    <dgm:cxn modelId="{81BBD6BE-90D9-4BEB-8A0D-255DCDACE9D0}" type="presParOf" srcId="{9B59D1EB-992D-468C-981C-A8E7E96288E9}" destId="{872B7330-45FF-43C3-BE67-97F8C16785D8}" srcOrd="1" destOrd="0" presId="urn:microsoft.com/office/officeart/2018/5/layout/IconCircleLabelList"/>
    <dgm:cxn modelId="{A1F2B7D6-4998-46E1-9211-E4A40AACDC6C}" type="presParOf" srcId="{9B59D1EB-992D-468C-981C-A8E7E96288E9}" destId="{A1A6CF3A-62F6-4CEC-B512-3416957E6355}" srcOrd="2" destOrd="0" presId="urn:microsoft.com/office/officeart/2018/5/layout/IconCircleLabelList"/>
    <dgm:cxn modelId="{56FB1A1A-5769-4A19-8876-107832C4CEBF}" type="presParOf" srcId="{9B59D1EB-992D-468C-981C-A8E7E96288E9}" destId="{BAA2ECF0-FDCC-4263-9F93-6D07512EE5C0}" srcOrd="3" destOrd="0" presId="urn:microsoft.com/office/officeart/2018/5/layout/IconCircleLabelList"/>
    <dgm:cxn modelId="{7E32F5B4-87C0-4EAE-9EC5-6A4A8A3FC45E}" type="presParOf" srcId="{DFD9739C-AD61-42B0-8BA8-F88C9805DC17}" destId="{BB828175-EDA6-4C3C-940F-CAFB31AC8DC9}" srcOrd="5" destOrd="0" presId="urn:microsoft.com/office/officeart/2018/5/layout/IconCircleLabelList"/>
    <dgm:cxn modelId="{64AA7D5A-27D0-4793-BFA8-EAA3C3FE4DC3}" type="presParOf" srcId="{DFD9739C-AD61-42B0-8BA8-F88C9805DC17}" destId="{AAD741CC-5944-43B3-8DF9-4C8AE2E7BF2A}" srcOrd="6" destOrd="0" presId="urn:microsoft.com/office/officeart/2018/5/layout/IconCircleLabelList"/>
    <dgm:cxn modelId="{D82F1FE7-800B-4AAA-A1E6-58A3F380A5CD}" type="presParOf" srcId="{AAD741CC-5944-43B3-8DF9-4C8AE2E7BF2A}" destId="{0A008A80-FD7E-463D-AB3F-AAD1F8C4C44E}" srcOrd="0" destOrd="0" presId="urn:microsoft.com/office/officeart/2018/5/layout/IconCircleLabelList"/>
    <dgm:cxn modelId="{8D6F289C-2FCC-4593-A4E6-044C0DC87D06}" type="presParOf" srcId="{AAD741CC-5944-43B3-8DF9-4C8AE2E7BF2A}" destId="{632C2651-1BF4-46E1-BE7C-7B1665C3D196}" srcOrd="1" destOrd="0" presId="urn:microsoft.com/office/officeart/2018/5/layout/IconCircleLabelList"/>
    <dgm:cxn modelId="{583CC97B-3C1D-4114-A0EB-1181463B3FE0}" type="presParOf" srcId="{AAD741CC-5944-43B3-8DF9-4C8AE2E7BF2A}" destId="{16E724D7-4452-45CD-9BD3-019206E4B89C}" srcOrd="2" destOrd="0" presId="urn:microsoft.com/office/officeart/2018/5/layout/IconCircleLabelList"/>
    <dgm:cxn modelId="{E7AE58C8-B1BD-425B-B89D-9BEC8D22A4D2}" type="presParOf" srcId="{AAD741CC-5944-43B3-8DF9-4C8AE2E7BF2A}" destId="{B318DE79-D866-473F-BB62-0138F75B7D5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113B2-EAE0-4E05-9BEF-8C0E3B237A01}">
      <dsp:nvSpPr>
        <dsp:cNvPr id="0" name=""/>
        <dsp:cNvSpPr/>
      </dsp:nvSpPr>
      <dsp:spPr>
        <a:xfrm>
          <a:off x="733509" y="678928"/>
          <a:ext cx="1253647" cy="12536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9224B-2295-481B-8AFD-7A3BFAAE01DD}">
      <dsp:nvSpPr>
        <dsp:cNvPr id="0" name=""/>
        <dsp:cNvSpPr/>
      </dsp:nvSpPr>
      <dsp:spPr>
        <a:xfrm>
          <a:off x="1000680" y="946098"/>
          <a:ext cx="719305" cy="719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C58DB9-D698-4E5B-B89D-E909B19A39C4}">
      <dsp:nvSpPr>
        <dsp:cNvPr id="0" name=""/>
        <dsp:cNvSpPr/>
      </dsp:nvSpPr>
      <dsp:spPr>
        <a:xfrm>
          <a:off x="332753" y="2323055"/>
          <a:ext cx="20551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Vision</a:t>
          </a:r>
        </a:p>
      </dsp:txBody>
      <dsp:txXfrm>
        <a:off x="332753" y="2323055"/>
        <a:ext cx="2055159" cy="720000"/>
      </dsp:txXfrm>
    </dsp:sp>
    <dsp:sp modelId="{21B07E31-CBC1-4663-8198-AF381EA1A6AD}">
      <dsp:nvSpPr>
        <dsp:cNvPr id="0" name=""/>
        <dsp:cNvSpPr/>
      </dsp:nvSpPr>
      <dsp:spPr>
        <a:xfrm>
          <a:off x="3148322" y="678928"/>
          <a:ext cx="1253647" cy="12536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D4487-DDCD-4E8A-A060-B06D4B965D8F}">
      <dsp:nvSpPr>
        <dsp:cNvPr id="0" name=""/>
        <dsp:cNvSpPr/>
      </dsp:nvSpPr>
      <dsp:spPr>
        <a:xfrm>
          <a:off x="3415492" y="946098"/>
          <a:ext cx="719305" cy="719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4C3FCE-6592-42DF-B63F-93F850E49061}">
      <dsp:nvSpPr>
        <dsp:cNvPr id="0" name=""/>
        <dsp:cNvSpPr/>
      </dsp:nvSpPr>
      <dsp:spPr>
        <a:xfrm>
          <a:off x="2747566" y="2323055"/>
          <a:ext cx="20551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Hearing</a:t>
          </a:r>
        </a:p>
      </dsp:txBody>
      <dsp:txXfrm>
        <a:off x="2747566" y="2323055"/>
        <a:ext cx="2055159" cy="720000"/>
      </dsp:txXfrm>
    </dsp:sp>
    <dsp:sp modelId="{8BBFA084-EF30-46C1-B5DD-A9D99931D5A5}">
      <dsp:nvSpPr>
        <dsp:cNvPr id="0" name=""/>
        <dsp:cNvSpPr/>
      </dsp:nvSpPr>
      <dsp:spPr>
        <a:xfrm>
          <a:off x="5563134" y="678928"/>
          <a:ext cx="1253647" cy="12536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B7330-45FF-43C3-BE67-97F8C16785D8}">
      <dsp:nvSpPr>
        <dsp:cNvPr id="0" name=""/>
        <dsp:cNvSpPr/>
      </dsp:nvSpPr>
      <dsp:spPr>
        <a:xfrm>
          <a:off x="5830305" y="946098"/>
          <a:ext cx="719305" cy="7193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A2ECF0-FDCC-4263-9F93-6D07512EE5C0}">
      <dsp:nvSpPr>
        <dsp:cNvPr id="0" name=""/>
        <dsp:cNvSpPr/>
      </dsp:nvSpPr>
      <dsp:spPr>
        <a:xfrm>
          <a:off x="5162378" y="2323055"/>
          <a:ext cx="20551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Communication</a:t>
          </a:r>
        </a:p>
      </dsp:txBody>
      <dsp:txXfrm>
        <a:off x="5162378" y="2323055"/>
        <a:ext cx="2055159" cy="720000"/>
      </dsp:txXfrm>
    </dsp:sp>
    <dsp:sp modelId="{0A008A80-FD7E-463D-AB3F-AAD1F8C4C44E}">
      <dsp:nvSpPr>
        <dsp:cNvPr id="0" name=""/>
        <dsp:cNvSpPr/>
      </dsp:nvSpPr>
      <dsp:spPr>
        <a:xfrm>
          <a:off x="7977946" y="678928"/>
          <a:ext cx="1253647" cy="12536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C2651-1BF4-46E1-BE7C-7B1665C3D196}">
      <dsp:nvSpPr>
        <dsp:cNvPr id="0" name=""/>
        <dsp:cNvSpPr/>
      </dsp:nvSpPr>
      <dsp:spPr>
        <a:xfrm>
          <a:off x="8245117" y="946098"/>
          <a:ext cx="719305" cy="7193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18DE79-D866-473F-BB62-0138F75B7D56}">
      <dsp:nvSpPr>
        <dsp:cNvPr id="0" name=""/>
        <dsp:cNvSpPr/>
      </dsp:nvSpPr>
      <dsp:spPr>
        <a:xfrm>
          <a:off x="7577190" y="2323055"/>
          <a:ext cx="20551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Cognition</a:t>
          </a:r>
        </a:p>
      </dsp:txBody>
      <dsp:txXfrm>
        <a:off x="7577190" y="2323055"/>
        <a:ext cx="205515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3C306-BE77-47EE-9BA0-80F31C4211C1}"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24A44-1DBB-4CE8-8138-C8AA714F5262}" type="slidenum">
              <a:rPr lang="en-US" smtClean="0"/>
              <a:t>‹#›</a:t>
            </a:fld>
            <a:endParaRPr lang="en-US"/>
          </a:p>
        </p:txBody>
      </p:sp>
    </p:spTree>
    <p:extLst>
      <p:ext uri="{BB962C8B-B14F-4D97-AF65-F5344CB8AC3E}">
        <p14:creationId xmlns:p14="http://schemas.microsoft.com/office/powerpoint/2010/main" val="250472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r>
              <a:rPr lang="en-US" dirty="0"/>
              <a:t>Hello my name is Nancy……program manger of </a:t>
            </a:r>
            <a:r>
              <a:rPr lang="en-US" dirty="0" err="1"/>
              <a:t>acp</a:t>
            </a:r>
            <a:r>
              <a:rPr lang="en-US" dirty="0"/>
              <a:t>…..at the USDA OO TC in Washington DC.</a:t>
            </a:r>
          </a:p>
          <a:p>
            <a:endParaRPr lang="en-US" dirty="0"/>
          </a:p>
          <a:p>
            <a:r>
              <a:rPr lang="en-US" dirty="0"/>
              <a:t>Introduce to Heather Ihlenfeldt, RA Coordinator at the USDA Departmental Administration (DA). Heather is joining me to explain the roles, requirements and responsibilities of providing reasonable accommodations at USDA.</a:t>
            </a:r>
          </a:p>
          <a:p>
            <a:endParaRPr lang="en-US" dirty="0"/>
          </a:p>
          <a:p>
            <a:r>
              <a:rPr lang="en-US" dirty="0"/>
              <a:t>Now, I will go through the slides on ACP and definitely I will pause for you for your questions because I want interactions and I know this is a lot of information to receive.</a:t>
            </a:r>
          </a:p>
        </p:txBody>
      </p:sp>
      <p:sp>
        <p:nvSpPr>
          <p:cNvPr id="4" name="Slide Number Placeholder 3"/>
          <p:cNvSpPr>
            <a:spLocks noGrp="1"/>
          </p:cNvSpPr>
          <p:nvPr>
            <p:ph type="sldNum" sz="quarter" idx="5"/>
          </p:nvPr>
        </p:nvSpPr>
        <p:spPr/>
        <p:txBody>
          <a:bodyPr/>
          <a:lstStyle/>
          <a:p>
            <a:fld id="{7F524A44-1DBB-4CE8-8138-C8AA714F5262}" type="slidenum">
              <a:rPr lang="en-US" smtClean="0"/>
              <a:t>1</a:t>
            </a:fld>
            <a:endParaRPr lang="en-US"/>
          </a:p>
        </p:txBody>
      </p:sp>
    </p:spTree>
    <p:extLst>
      <p:ext uri="{BB962C8B-B14F-4D97-AF65-F5344CB8AC3E}">
        <p14:creationId xmlns:p14="http://schemas.microsoft.com/office/powerpoint/2010/main" val="91579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want to know the varieties level of vision disabilities in the blind community </a:t>
            </a:r>
          </a:p>
          <a:p>
            <a:endParaRPr lang="en-US" dirty="0"/>
          </a:p>
          <a:p>
            <a:r>
              <a:rPr lang="en-US" dirty="0"/>
              <a:t>blind, deafblind, far-sighted, legally blind, low vision, near-sighted, partially sighted, people with vision loss, totally blind and visually impaired. </a:t>
            </a:r>
          </a:p>
          <a:p>
            <a:endParaRPr lang="en-US" dirty="0"/>
          </a:p>
          <a:p>
            <a:r>
              <a:rPr lang="en-US" dirty="0"/>
              <a:t>They are all different individuals so you need to accommodate them in different methods.</a:t>
            </a:r>
          </a:p>
          <a:p>
            <a:endParaRPr lang="en-US" dirty="0"/>
          </a:p>
          <a:p>
            <a:r>
              <a:rPr lang="en-US" dirty="0"/>
              <a:t>Go on next slide.</a:t>
            </a:r>
          </a:p>
          <a:p>
            <a:r>
              <a:rPr lang="en-US" dirty="0"/>
              <a:t>-----------------------------------------</a:t>
            </a:r>
          </a:p>
          <a:p>
            <a:endParaRPr lang="en-US" dirty="0"/>
          </a:p>
          <a:p>
            <a:r>
              <a:rPr lang="en-US" dirty="0"/>
              <a:t>If a customer ask a question to explain what it means, go below and explain if needed.</a:t>
            </a:r>
          </a:p>
          <a:p>
            <a:endParaRPr lang="en-US" dirty="0"/>
          </a:p>
          <a:p>
            <a:r>
              <a:rPr lang="en-US" b="0" i="0" dirty="0">
                <a:solidFill>
                  <a:srgbClr val="333333"/>
                </a:solidFill>
                <a:effectLst/>
                <a:latin typeface="OpenSansItalic"/>
              </a:rPr>
              <a:t>Low vision</a:t>
            </a:r>
            <a:r>
              <a:rPr lang="en-US" b="0" i="0" dirty="0">
                <a:solidFill>
                  <a:srgbClr val="333333"/>
                </a:solidFill>
                <a:effectLst/>
                <a:latin typeface="OpenSansRegular"/>
              </a:rPr>
              <a:t> is used to describe a loss of visual acuity while retaining some vision. It applies to individuals with sight who are unable to read a newspaper at a normal distance of viewing, even with the aid of glasses or contact lenses. People with low vision often need adaptations in lighting and/or enlarged print to read something. </a:t>
            </a:r>
          </a:p>
          <a:p>
            <a:endParaRPr lang="en-US" b="0" i="0" dirty="0">
              <a:solidFill>
                <a:srgbClr val="333333"/>
              </a:solidFill>
              <a:effectLst/>
              <a:latin typeface="OpenSansRegular"/>
            </a:endParaRPr>
          </a:p>
          <a:p>
            <a:r>
              <a:rPr lang="en-US" b="0" i="0" dirty="0">
                <a:solidFill>
                  <a:srgbClr val="333333"/>
                </a:solidFill>
                <a:effectLst/>
                <a:latin typeface="OpenSansRegular"/>
              </a:rPr>
              <a:t>There are two specific types of low vision: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SansRegular"/>
              </a:rPr>
              <a:t>“Near-sighted” - Unable to see distant objects clearly.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SansRegular"/>
              </a:rPr>
              <a:t>“Far-sighted” - Unable to see close objects clearly.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SansRegular"/>
              </a:rPr>
              <a:t>The partially sighted student meets the challenge of disability in much the same way as a totally blind student. Accommodations include the use of readers, audio taped texts, and raised-line drawings. The partially sighted student may be able to use large print books and a Closed-Circuit TV (CCTV) or other magnifying device. Some partially sighted students can take notes in class by printing very large with a felt tip pen or marker; others will tape record lectures for later use.</a:t>
            </a:r>
            <a:endParaRPr lang="en-US" dirty="0"/>
          </a:p>
          <a:p>
            <a:endParaRPr lang="en-US" b="0" i="0" dirty="0">
              <a:solidFill>
                <a:srgbClr val="333333"/>
              </a:solidFill>
              <a:effectLst/>
              <a:latin typeface="OpenSansItalic"/>
            </a:endParaRPr>
          </a:p>
          <a:p>
            <a:r>
              <a:rPr lang="en-US" b="0" i="0" dirty="0">
                <a:solidFill>
                  <a:srgbClr val="333333"/>
                </a:solidFill>
                <a:effectLst/>
                <a:latin typeface="OpenSansItalic"/>
              </a:rPr>
              <a:t>Legally Blind</a:t>
            </a:r>
            <a:r>
              <a:rPr lang="en-US" b="0" i="0" dirty="0">
                <a:solidFill>
                  <a:srgbClr val="333333"/>
                </a:solidFill>
                <a:effectLst/>
                <a:latin typeface="OpenSansRegular"/>
              </a:rPr>
              <a:t> refers to people that have less than 20/200 vision in the better eye or a limited field of vision that is 20 degrees or less at its widest point. People who are legally blind may have some useful vision.</a:t>
            </a:r>
          </a:p>
          <a:p>
            <a:endParaRPr lang="en-US" b="0" i="0" dirty="0">
              <a:solidFill>
                <a:srgbClr val="333333"/>
              </a:solidFill>
              <a:effectLst/>
              <a:latin typeface="OpenSansItalic"/>
            </a:endParaRPr>
          </a:p>
          <a:p>
            <a:r>
              <a:rPr lang="en-US" b="0" i="0" dirty="0">
                <a:solidFill>
                  <a:srgbClr val="333333"/>
                </a:solidFill>
                <a:effectLst/>
                <a:latin typeface="OpenSansItalic"/>
              </a:rPr>
              <a:t>Totally Blind</a:t>
            </a:r>
            <a:r>
              <a:rPr lang="en-US" b="0" i="0" dirty="0">
                <a:solidFill>
                  <a:srgbClr val="333333"/>
                </a:solidFill>
                <a:effectLst/>
                <a:latin typeface="OpenSansRegular"/>
              </a:rPr>
              <a:t> individuals need Braille, raised-line drawings, audio recordings, and/or other non-visual media as an accommodation for accessing the content of visually presented materials.</a:t>
            </a: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10</a:t>
            </a:fld>
            <a:endParaRPr lang="en-US"/>
          </a:p>
        </p:txBody>
      </p:sp>
    </p:spTree>
    <p:extLst>
      <p:ext uri="{BB962C8B-B14F-4D97-AF65-F5344CB8AC3E}">
        <p14:creationId xmlns:p14="http://schemas.microsoft.com/office/powerpoint/2010/main" val="44097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This is important to ensure to provide effective communication access plans for vision:</a:t>
            </a:r>
          </a:p>
          <a:p>
            <a:pPr marL="171450" lvl="0" indent="-171450">
              <a:buFont typeface="Arial" panose="020B0604020202020204" pitchFamily="34" charset="0"/>
              <a:buChar char="•"/>
            </a:pPr>
            <a:r>
              <a:rPr lang="en-US" sz="1200" dirty="0"/>
              <a:t>Provide Braille, Large Prints or Spoken Audio</a:t>
            </a:r>
          </a:p>
          <a:p>
            <a:pPr marL="171450" lvl="0" indent="-171450">
              <a:buFont typeface="Arial" panose="020B0604020202020204" pitchFamily="34" charset="0"/>
              <a:buChar char="•"/>
            </a:pPr>
            <a:r>
              <a:rPr lang="en-US" sz="1200" dirty="0"/>
              <a:t>Give a clear word picture when describing things to an individual with vision loss. Include details such as color, texture, shape and landmarks. </a:t>
            </a:r>
          </a:p>
          <a:p>
            <a:pPr marL="171450" lvl="0" indent="-171450">
              <a:buFont typeface="Arial" panose="020B0604020202020204" pitchFamily="34" charset="0"/>
              <a:buChar char="•"/>
            </a:pPr>
            <a:r>
              <a:rPr lang="en-US" sz="1200" dirty="0"/>
              <a:t>Use their name when addressing them, it lets them know you are speaking to them, not someone else in the room. It is important engagement because they don’t see you talking to them directly.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Identify the details of the room when in presence with audio. For instance, describe the meeting room, how many people in there, introduce ppl who is in room, table/chairs settings, where to go,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(continue to next slide…)</a:t>
            </a:r>
          </a:p>
          <a:p>
            <a:pPr marL="171450" indent="-171450">
              <a:buFont typeface="Arial" panose="020B0604020202020204" pitchFamily="34" charset="0"/>
              <a:buChar char="•"/>
            </a:pPr>
            <a:endParaRPr lang="en-US" sz="1200" dirty="0"/>
          </a:p>
          <a:p>
            <a:endParaRPr lang="en-US"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7F524A44-1DBB-4CE8-8138-C8AA714F5262}" type="slidenum">
              <a:rPr lang="en-US" smtClean="0"/>
              <a:t>11</a:t>
            </a:fld>
            <a:endParaRPr lang="en-US"/>
          </a:p>
        </p:txBody>
      </p:sp>
    </p:spTree>
    <p:extLst>
      <p:ext uri="{BB962C8B-B14F-4D97-AF65-F5344CB8AC3E}">
        <p14:creationId xmlns:p14="http://schemas.microsoft.com/office/powerpoint/2010/main" val="20661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Continue and read all with explanation.</a:t>
            </a:r>
          </a:p>
        </p:txBody>
      </p:sp>
      <p:sp>
        <p:nvSpPr>
          <p:cNvPr id="4" name="Slide Number Placeholder 3"/>
          <p:cNvSpPr>
            <a:spLocks noGrp="1"/>
          </p:cNvSpPr>
          <p:nvPr>
            <p:ph type="sldNum" sz="quarter" idx="5"/>
          </p:nvPr>
        </p:nvSpPr>
        <p:spPr/>
        <p:txBody>
          <a:bodyPr/>
          <a:lstStyle/>
          <a:p>
            <a:fld id="{7F524A44-1DBB-4CE8-8138-C8AA714F5262}" type="slidenum">
              <a:rPr lang="en-US" smtClean="0"/>
              <a:t>12</a:t>
            </a:fld>
            <a:endParaRPr lang="en-US"/>
          </a:p>
        </p:txBody>
      </p:sp>
    </p:spTree>
    <p:extLst>
      <p:ext uri="{BB962C8B-B14F-4D97-AF65-F5344CB8AC3E}">
        <p14:creationId xmlns:p14="http://schemas.microsoft.com/office/powerpoint/2010/main" val="102960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the varieties level of hearing disabilities in the deaf and hard of hearing community such Deaf with Big D or small d deaf, deaf and hard of hearing, deaf or hard of hearing, DeafBlind, hard of hearing, hearing loss, hearing people, late-deafened, low vision. </a:t>
            </a:r>
          </a:p>
          <a:p>
            <a:endParaRPr lang="en-US" dirty="0"/>
          </a:p>
          <a:p>
            <a:r>
              <a:rPr lang="en-US" dirty="0"/>
              <a:t>All of them require different needs base on individuals’ preference of communications.</a:t>
            </a:r>
          </a:p>
          <a:p>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13</a:t>
            </a:fld>
            <a:endParaRPr lang="en-US"/>
          </a:p>
        </p:txBody>
      </p:sp>
    </p:spTree>
    <p:extLst>
      <p:ext uri="{BB962C8B-B14F-4D97-AF65-F5344CB8AC3E}">
        <p14:creationId xmlns:p14="http://schemas.microsoft.com/office/powerpoint/2010/main" val="12609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Read each and explain.</a:t>
            </a:r>
          </a:p>
          <a:p>
            <a:endParaRPr lang="en-US" b="0" i="0" dirty="0">
              <a:solidFill>
                <a:srgbClr val="202124"/>
              </a:solidFill>
              <a:effectLst/>
              <a:latin typeface="Google Sans"/>
            </a:endParaRPr>
          </a:p>
          <a:p>
            <a:r>
              <a:rPr lang="en-US" b="0" i="0" dirty="0">
                <a:solidFill>
                  <a:srgbClr val="202124"/>
                </a:solidFill>
                <a:effectLst/>
                <a:latin typeface="Google Sans"/>
              </a:rPr>
              <a:t>Continue to next slide.</a:t>
            </a: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14</a:t>
            </a:fld>
            <a:endParaRPr lang="en-US"/>
          </a:p>
        </p:txBody>
      </p:sp>
    </p:spTree>
    <p:extLst>
      <p:ext uri="{BB962C8B-B14F-4D97-AF65-F5344CB8AC3E}">
        <p14:creationId xmlns:p14="http://schemas.microsoft.com/office/powerpoint/2010/main" val="215350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Read and explain each.</a:t>
            </a:r>
          </a:p>
          <a:p>
            <a:endParaRPr lang="en-US" b="0" i="0" dirty="0">
              <a:solidFill>
                <a:srgbClr val="202124"/>
              </a:solidFill>
              <a:effectLst/>
              <a:latin typeface="Google Sans"/>
            </a:endParaRPr>
          </a:p>
          <a:p>
            <a:r>
              <a:rPr lang="en-US" b="0" i="0" dirty="0">
                <a:solidFill>
                  <a:srgbClr val="202124"/>
                </a:solidFill>
                <a:effectLst/>
                <a:latin typeface="Google Sans"/>
              </a:rPr>
              <a:t>Written/printed content: Designs for accessible to a wide range of individuals, including those with disabilities. Those may also mean old fashioned papers or utilizing technology apps.</a:t>
            </a:r>
          </a:p>
          <a:p>
            <a:endParaRPr lang="en-US" b="0" i="0" dirty="0">
              <a:solidFill>
                <a:srgbClr val="202124"/>
              </a:solidFill>
              <a:effectLst/>
              <a:latin typeface="Google Sans"/>
            </a:endParaRPr>
          </a:p>
          <a:p>
            <a:r>
              <a:rPr lang="en-US" b="0" i="0" dirty="0">
                <a:solidFill>
                  <a:srgbClr val="202124"/>
                </a:solidFill>
                <a:effectLst/>
                <a:latin typeface="Google Sans"/>
              </a:rPr>
              <a:t>Continue to next…</a:t>
            </a:r>
          </a:p>
          <a:p>
            <a:endParaRPr lang="en-US" b="0" i="0" dirty="0">
              <a:solidFill>
                <a:srgbClr val="202124"/>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15</a:t>
            </a:fld>
            <a:endParaRPr lang="en-US"/>
          </a:p>
        </p:txBody>
      </p:sp>
    </p:spTree>
    <p:extLst>
      <p:ext uri="{BB962C8B-B14F-4D97-AF65-F5344CB8AC3E}">
        <p14:creationId xmlns:p14="http://schemas.microsoft.com/office/powerpoint/2010/main" val="146309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Read and explain.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Google Sans"/>
            </a:endParaRPr>
          </a:p>
          <a:p>
            <a:endParaRPr lang="en-US"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7F524A44-1DBB-4CE8-8138-C8AA714F5262}" type="slidenum">
              <a:rPr lang="en-US" smtClean="0"/>
              <a:t>16</a:t>
            </a:fld>
            <a:endParaRPr lang="en-US"/>
          </a:p>
        </p:txBody>
      </p:sp>
    </p:spTree>
    <p:extLst>
      <p:ext uri="{BB962C8B-B14F-4D97-AF65-F5344CB8AC3E}">
        <p14:creationId xmlns:p14="http://schemas.microsoft.com/office/powerpoint/2010/main" val="131424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Read and explain each</a:t>
            </a:r>
          </a:p>
          <a:p>
            <a:endParaRPr lang="en-US"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7F524A44-1DBB-4CE8-8138-C8AA714F5262}" type="slidenum">
              <a:rPr lang="en-US" smtClean="0"/>
              <a:t>17</a:t>
            </a:fld>
            <a:endParaRPr lang="en-US"/>
          </a:p>
        </p:txBody>
      </p:sp>
    </p:spTree>
    <p:extLst>
      <p:ext uri="{BB962C8B-B14F-4D97-AF65-F5344CB8AC3E}">
        <p14:creationId xmlns:p14="http://schemas.microsoft.com/office/powerpoint/2010/main" val="167503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a typeface="Calibri" panose="020F0502020204030204" pitchFamily="34" charset="0"/>
                <a:cs typeface="Times New Roman" panose="02020603050405020304" pitchFamily="18" charset="0"/>
              </a:rPr>
              <a:t>Articulation:  Express and thinking into words or statements.</a:t>
            </a:r>
          </a:p>
          <a:p>
            <a:endParaRPr lang="en-US" sz="1200" kern="100" dirty="0">
              <a:latin typeface="+mn-lt"/>
              <a:cs typeface="Times New Roman" panose="02020603050405020304" pitchFamily="18" charset="0"/>
            </a:endParaRPr>
          </a:p>
          <a:p>
            <a:r>
              <a:rPr lang="en-US" sz="1200" kern="100" dirty="0">
                <a:latin typeface="+mn-lt"/>
                <a:cs typeface="Times New Roman" panose="02020603050405020304" pitchFamily="18" charset="0"/>
              </a:rPr>
              <a:t>Fluency: How words and sentences flow altogether. </a:t>
            </a:r>
          </a:p>
          <a:p>
            <a:endParaRPr lang="en-US" sz="1200" kern="100" dirty="0">
              <a:latin typeface="+mn-lt"/>
              <a:cs typeface="Times New Roman" panose="02020603050405020304" pitchFamily="18" charset="0"/>
            </a:endParaRPr>
          </a:p>
          <a:p>
            <a:r>
              <a:rPr lang="en-US" sz="1200" kern="100" dirty="0">
                <a:latin typeface="+mn-lt"/>
                <a:cs typeface="Times New Roman" panose="02020603050405020304" pitchFamily="18" charset="0"/>
              </a:rPr>
              <a:t>Voice: Not everyone has a voice. Even when one has a voice, this can be scrambled. </a:t>
            </a:r>
            <a:endParaRPr lang="en-US" dirty="0">
              <a:latin typeface="+mn-lt"/>
            </a:endParaRPr>
          </a:p>
        </p:txBody>
      </p:sp>
      <p:sp>
        <p:nvSpPr>
          <p:cNvPr id="4" name="Slide Number Placeholder 3"/>
          <p:cNvSpPr>
            <a:spLocks noGrp="1"/>
          </p:cNvSpPr>
          <p:nvPr>
            <p:ph type="sldNum" sz="quarter" idx="5"/>
          </p:nvPr>
        </p:nvSpPr>
        <p:spPr/>
        <p:txBody>
          <a:bodyPr/>
          <a:lstStyle/>
          <a:p>
            <a:fld id="{7F524A44-1DBB-4CE8-8138-C8AA714F5262}" type="slidenum">
              <a:rPr lang="en-US" smtClean="0"/>
              <a:t>18</a:t>
            </a:fld>
            <a:endParaRPr lang="en-US"/>
          </a:p>
        </p:txBody>
      </p:sp>
    </p:spTree>
    <p:extLst>
      <p:ext uri="{BB962C8B-B14F-4D97-AF65-F5344CB8AC3E}">
        <p14:creationId xmlns:p14="http://schemas.microsoft.com/office/powerpoint/2010/main" val="28767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a:solidFill>
                  <a:srgbClr val="4D5156"/>
                </a:solidFill>
                <a:effectLst/>
                <a:latin typeface="Google Sans"/>
              </a:rPr>
              <a:t>Learn how to make it simple effective communication access with the speech language disabilities. </a:t>
            </a:r>
          </a:p>
          <a:p>
            <a:pPr lvl="0"/>
            <a:endParaRPr lang="en-US" b="0" i="0" dirty="0">
              <a:solidFill>
                <a:srgbClr val="4D5156"/>
              </a:solidFill>
              <a:effectLst/>
              <a:latin typeface="Google Sans"/>
            </a:endParaRPr>
          </a:p>
          <a:p>
            <a:pPr lvl="0"/>
            <a:r>
              <a:rPr lang="en-US" b="0" i="0" dirty="0">
                <a:solidFill>
                  <a:srgbClr val="4D5156"/>
                </a:solidFill>
                <a:effectLst/>
                <a:latin typeface="Google Sans"/>
              </a:rPr>
              <a:t>Explain each and why.</a:t>
            </a:r>
          </a:p>
          <a:p>
            <a:pPr lvl="0"/>
            <a:endParaRPr lang="en-US" b="0" i="0" dirty="0">
              <a:solidFill>
                <a:srgbClr val="4D5156"/>
              </a:solidFill>
              <a:effectLst/>
              <a:latin typeface="Google Sans"/>
            </a:endParaRPr>
          </a:p>
          <a:p>
            <a:pPr lvl="0"/>
            <a:r>
              <a:rPr lang="en-US" b="0" i="0" dirty="0">
                <a:solidFill>
                  <a:srgbClr val="4D5156"/>
                </a:solidFill>
                <a:effectLst/>
                <a:latin typeface="Google Sans"/>
              </a:rPr>
              <a:t>Continue to next slide.</a:t>
            </a: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19</a:t>
            </a:fld>
            <a:endParaRPr lang="en-US"/>
          </a:p>
        </p:txBody>
      </p:sp>
    </p:spTree>
    <p:extLst>
      <p:ext uri="{BB962C8B-B14F-4D97-AF65-F5344CB8AC3E}">
        <p14:creationId xmlns:p14="http://schemas.microsoft.com/office/powerpoint/2010/main" val="309784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200" dirty="0"/>
              <a:t>Advancing Access &amp; Equity</a:t>
            </a:r>
          </a:p>
          <a:p>
            <a:pPr marL="466725" indent="-466725">
              <a:lnSpc>
                <a:spcPct val="150000"/>
              </a:lnSpc>
              <a:buFont typeface="Arial" panose="020B0604020202020204" pitchFamily="34" charset="0"/>
              <a:buChar char="•"/>
            </a:pPr>
            <a:r>
              <a:rPr lang="en-US" sz="1200" dirty="0"/>
              <a:t>National Disability Employment Awareness Month of 2023</a:t>
            </a:r>
          </a:p>
          <a:p>
            <a:pPr marL="466725" indent="-466725">
              <a:lnSpc>
                <a:spcPct val="150000"/>
              </a:lnSpc>
              <a:buFont typeface="Arial" panose="020B0604020202020204" pitchFamily="34" charset="0"/>
              <a:buChar char="•"/>
            </a:pPr>
            <a:r>
              <a:rPr lang="en-US" sz="1200" dirty="0"/>
              <a:t>Celebrating 50 years of the Rehabilitation Act of 1973!</a:t>
            </a:r>
          </a:p>
          <a:p>
            <a:pPr marL="466725" indent="-466725">
              <a:lnSpc>
                <a:spcPct val="150000"/>
              </a:lnSpc>
              <a:buFont typeface="Arial" panose="020B0604020202020204" pitchFamily="34" charset="0"/>
              <a:buChar char="•"/>
            </a:pPr>
            <a:r>
              <a:rPr lang="en-US" sz="1200" dirty="0"/>
              <a:t>October’s special observance month!</a:t>
            </a:r>
          </a:p>
          <a:p>
            <a:endParaRPr lang="en-US" b="0" i="0" dirty="0">
              <a:solidFill>
                <a:srgbClr val="212121"/>
              </a:solidFill>
              <a:effectLst/>
              <a:latin typeface="Source Sans Pro Web"/>
            </a:endParaRPr>
          </a:p>
          <a:p>
            <a:r>
              <a:rPr lang="en-US" b="0" i="0" dirty="0">
                <a:solidFill>
                  <a:srgbClr val="212121"/>
                </a:solidFill>
                <a:effectLst/>
                <a:latin typeface="Source Sans Pro Web"/>
              </a:rPr>
              <a:t>Observed in every October! National Disability Employment Awareness Month (NDEAM) celebrates the contributions of America’s workers with disabilities past and present and showcases supportive, inclusive employment policies and practices that benefit employers and employees. Department of Labor’s Office of Disability Employment has chosen "Advancing Access and Equity" as the theme for this year NDEAM 2023. Kudos to ODEP!</a:t>
            </a: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2</a:t>
            </a:fld>
            <a:endParaRPr lang="en-US"/>
          </a:p>
        </p:txBody>
      </p:sp>
    </p:spTree>
    <p:extLst>
      <p:ext uri="{BB962C8B-B14F-4D97-AF65-F5344CB8AC3E}">
        <p14:creationId xmlns:p14="http://schemas.microsoft.com/office/powerpoint/2010/main" val="343124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a:solidFill>
                  <a:srgbClr val="4D5156"/>
                </a:solidFill>
                <a:effectLst/>
                <a:latin typeface="Google Sans"/>
              </a:rPr>
              <a:t>Explain each and why.</a:t>
            </a: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20</a:t>
            </a:fld>
            <a:endParaRPr lang="en-US"/>
          </a:p>
        </p:txBody>
      </p:sp>
    </p:spTree>
    <p:extLst>
      <p:ext uri="{BB962C8B-B14F-4D97-AF65-F5344CB8AC3E}">
        <p14:creationId xmlns:p14="http://schemas.microsoft.com/office/powerpoint/2010/main" val="492693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“Cognitive disabilities” is a broad range of conditions that include intellectual disability, autism spectrum disorders, severe, persistent mental illness, brain injury, stroke, and Alzheimer's disease and other dementias.</a:t>
            </a: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21</a:t>
            </a:fld>
            <a:endParaRPr lang="en-US"/>
          </a:p>
        </p:txBody>
      </p:sp>
    </p:spTree>
    <p:extLst>
      <p:ext uri="{BB962C8B-B14F-4D97-AF65-F5344CB8AC3E}">
        <p14:creationId xmlns:p14="http://schemas.microsoft.com/office/powerpoint/2010/main" val="2638279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E101A"/>
                </a:solidFill>
                <a:effectLst/>
                <a:latin typeface="Calibri" panose="020F0502020204030204" pitchFamily="34" charset="0"/>
                <a:ea typeface="Times New Roman" panose="02020603050405020304" pitchFamily="18" charset="0"/>
              </a:rPr>
              <a:t>Learn the simple and effective communications for Cognitive disabilities.</a:t>
            </a:r>
          </a:p>
          <a:p>
            <a:endParaRPr lang="en-US" sz="1200" b="0" dirty="0">
              <a:solidFill>
                <a:srgbClr val="0E101A"/>
              </a:solidFill>
              <a:effectLst/>
              <a:latin typeface="Calibri" panose="020F0502020204030204" pitchFamily="34" charset="0"/>
            </a:endParaRPr>
          </a:p>
          <a:p>
            <a:r>
              <a:rPr lang="en-US" sz="1200" b="0" dirty="0">
                <a:solidFill>
                  <a:srgbClr val="0E101A"/>
                </a:solidFill>
                <a:effectLst/>
                <a:latin typeface="Calibri" panose="020F0502020204030204" pitchFamily="34" charset="0"/>
              </a:rPr>
              <a:t>Read each and elaborate each.</a:t>
            </a:r>
            <a:endParaRPr lang="en-US" b="0" dirty="0"/>
          </a:p>
        </p:txBody>
      </p:sp>
      <p:sp>
        <p:nvSpPr>
          <p:cNvPr id="4" name="Slide Number Placeholder 3"/>
          <p:cNvSpPr>
            <a:spLocks noGrp="1"/>
          </p:cNvSpPr>
          <p:nvPr>
            <p:ph type="sldNum" sz="quarter" idx="5"/>
          </p:nvPr>
        </p:nvSpPr>
        <p:spPr/>
        <p:txBody>
          <a:bodyPr/>
          <a:lstStyle/>
          <a:p>
            <a:fld id="{7F524A44-1DBB-4CE8-8138-C8AA714F5262}" type="slidenum">
              <a:rPr lang="en-US" smtClean="0"/>
              <a:t>22</a:t>
            </a:fld>
            <a:endParaRPr lang="en-US"/>
          </a:p>
        </p:txBody>
      </p:sp>
    </p:spTree>
    <p:extLst>
      <p:ext uri="{BB962C8B-B14F-4D97-AF65-F5344CB8AC3E}">
        <p14:creationId xmlns:p14="http://schemas.microsoft.com/office/powerpoint/2010/main" val="3494456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E101A"/>
                </a:solidFill>
                <a:effectLst/>
                <a:latin typeface="Calibri" panose="020F0502020204030204" pitchFamily="34" charset="0"/>
              </a:rPr>
              <a:t>Read and explain.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0" dirty="0">
              <a:solidFill>
                <a:srgbClr val="0E101A"/>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E101A"/>
                </a:solidFill>
                <a:effectLst/>
                <a:latin typeface="Calibri" panose="020F0502020204030204" pitchFamily="34" charset="0"/>
              </a:rPr>
              <a:t>I will provide the demonstration how to improve the communication access at the service center on October 25</a:t>
            </a:r>
            <a:r>
              <a:rPr lang="en-US" b="0" kern="0" baseline="30000" dirty="0">
                <a:solidFill>
                  <a:srgbClr val="0E101A"/>
                </a:solidFill>
                <a:effectLst/>
                <a:latin typeface="Calibri" panose="020F0502020204030204" pitchFamily="34" charset="0"/>
              </a:rPr>
              <a:t>th</a:t>
            </a:r>
            <a:r>
              <a:rPr lang="en-US" b="0" kern="0" dirty="0">
                <a:solidFill>
                  <a:srgbClr val="0E101A"/>
                </a:solidFill>
                <a:effectLst/>
                <a:latin typeface="Calibri" panose="020F0502020204030204" pitchFamily="34" charset="0"/>
              </a:rPr>
              <a:t> at 10:00 AM so make sure you to join the event and it will benefit you to learn how to adjust the communication access at your service center. </a:t>
            </a:r>
          </a:p>
          <a:p>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23</a:t>
            </a:fld>
            <a:endParaRPr lang="en-US"/>
          </a:p>
        </p:txBody>
      </p:sp>
    </p:spTree>
    <p:extLst>
      <p:ext uri="{BB962C8B-B14F-4D97-AF65-F5344CB8AC3E}">
        <p14:creationId xmlns:p14="http://schemas.microsoft.com/office/powerpoint/2010/main" val="1146430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at USDA must be very aware of the responsibilities of providing accessible communications to the employees and customers’ communication needs. All mission areas, agencies, and staff offices have responsibilities to provide and fund the RA.</a:t>
            </a:r>
          </a:p>
          <a:p>
            <a:endParaRPr lang="en-US" dirty="0"/>
          </a:p>
          <a:p>
            <a:r>
              <a:rPr lang="en-US" dirty="0"/>
              <a:t>Before the next slide, turn this over to Heather Ihlenfeldt, the RA Coordinator at DA.</a:t>
            </a:r>
          </a:p>
        </p:txBody>
      </p:sp>
      <p:sp>
        <p:nvSpPr>
          <p:cNvPr id="4" name="Slide Number Placeholder 3"/>
          <p:cNvSpPr>
            <a:spLocks noGrp="1"/>
          </p:cNvSpPr>
          <p:nvPr>
            <p:ph type="sldNum" sz="quarter" idx="5"/>
          </p:nvPr>
        </p:nvSpPr>
        <p:spPr/>
        <p:txBody>
          <a:bodyPr/>
          <a:lstStyle/>
          <a:p>
            <a:fld id="{7F524A44-1DBB-4CE8-8138-C8AA714F5262}" type="slidenum">
              <a:rPr lang="en-US" smtClean="0"/>
              <a:t>24</a:t>
            </a:fld>
            <a:endParaRPr lang="en-US"/>
          </a:p>
        </p:txBody>
      </p:sp>
    </p:spTree>
    <p:extLst>
      <p:ext uri="{BB962C8B-B14F-4D97-AF65-F5344CB8AC3E}">
        <p14:creationId xmlns:p14="http://schemas.microsoft.com/office/powerpoint/2010/main" val="1000080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 Ihlenfeldt takes over…</a:t>
            </a:r>
          </a:p>
        </p:txBody>
      </p:sp>
      <p:sp>
        <p:nvSpPr>
          <p:cNvPr id="4" name="Slide Number Placeholder 3"/>
          <p:cNvSpPr>
            <a:spLocks noGrp="1"/>
          </p:cNvSpPr>
          <p:nvPr>
            <p:ph type="sldNum" sz="quarter" idx="5"/>
          </p:nvPr>
        </p:nvSpPr>
        <p:spPr/>
        <p:txBody>
          <a:bodyPr/>
          <a:lstStyle/>
          <a:p>
            <a:fld id="{7F524A44-1DBB-4CE8-8138-C8AA714F5262}" type="slidenum">
              <a:rPr lang="en-US" smtClean="0"/>
              <a:t>25</a:t>
            </a:fld>
            <a:endParaRPr lang="en-US"/>
          </a:p>
        </p:txBody>
      </p:sp>
    </p:spTree>
    <p:extLst>
      <p:ext uri="{BB962C8B-B14F-4D97-AF65-F5344CB8AC3E}">
        <p14:creationId xmlns:p14="http://schemas.microsoft.com/office/powerpoint/2010/main" val="389276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 Ihlenfeldt proceeds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26</a:t>
            </a:fld>
            <a:endParaRPr lang="en-US"/>
          </a:p>
        </p:txBody>
      </p:sp>
    </p:spTree>
    <p:extLst>
      <p:ext uri="{BB962C8B-B14F-4D97-AF65-F5344CB8AC3E}">
        <p14:creationId xmlns:p14="http://schemas.microsoft.com/office/powerpoint/2010/main" val="3345404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5A0140-9147-4508-AFA4-485CC15EF1EF}" type="slidenum">
              <a:rPr lang="en-US" smtClean="0"/>
              <a:t>27</a:t>
            </a:fld>
            <a:endParaRPr lang="en-US" dirty="0"/>
          </a:p>
        </p:txBody>
      </p:sp>
    </p:spTree>
    <p:extLst>
      <p:ext uri="{BB962C8B-B14F-4D97-AF65-F5344CB8AC3E}">
        <p14:creationId xmlns:p14="http://schemas.microsoft.com/office/powerpoint/2010/main" val="2509775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3016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0" dirty="0">
                <a:solidFill>
                  <a:srgbClr val="232333"/>
                </a:solidFill>
                <a:effectLst/>
                <a:ea typeface="Times New Roman" panose="02020603050405020304" pitchFamily="18" charset="0"/>
                <a:cs typeface="Times New Roman" panose="02020603050405020304" pitchFamily="18" charset="0"/>
              </a:rPr>
              <a:t>You will learn to understand of the significance of accessible communications and empower the identification of those requiring communication access.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0" dirty="0">
                <a:solidFill>
                  <a:srgbClr val="232333"/>
                </a:solidFill>
                <a:effectLst/>
                <a:ea typeface="Times New Roman" panose="02020603050405020304" pitchFamily="18" charset="0"/>
                <a:cs typeface="Times New Roman" panose="02020603050405020304" pitchFamily="18" charset="0"/>
              </a:rPr>
              <a:t>You will learn to the factors contributing to communication barriers, including examples of areas such as vision, hearing, speech, and cognitive disabilities.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0" dirty="0">
                <a:solidFill>
                  <a:srgbClr val="232333"/>
                </a:solidFill>
                <a:effectLst/>
                <a:ea typeface="Times New Roman" panose="02020603050405020304" pitchFamily="18" charset="0"/>
                <a:cs typeface="Times New Roman" panose="02020603050405020304" pitchFamily="18" charset="0"/>
              </a:rPr>
              <a:t>RA Coordinator Heather Ihlenfeldt will go through the USDA’s Departmental Regulations pertaining to Reasonable Accommodations and Personal Assistance Services for Employees and Applicants with Disabilities, and the responsibilities.</a:t>
            </a:r>
            <a:endParaRPr lang="en-US" sz="1200" kern="100" dirty="0">
              <a:effectLs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00" dirty="0">
              <a:effectLs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3</a:t>
            </a:fld>
            <a:endParaRPr lang="en-US"/>
          </a:p>
        </p:txBody>
      </p:sp>
    </p:spTree>
    <p:extLst>
      <p:ext uri="{BB962C8B-B14F-4D97-AF65-F5344CB8AC3E}">
        <p14:creationId xmlns:p14="http://schemas.microsoft.com/office/powerpoint/2010/main" val="225971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communication? Communication is the </a:t>
            </a:r>
            <a:r>
              <a:rPr lang="en-US" u="sng" dirty="0"/>
              <a:t>ability</a:t>
            </a:r>
            <a:r>
              <a:rPr lang="en-US" dirty="0"/>
              <a:t> to receive, send, process, comprehend concepts, or verbal, nonverbal and graphic symbol systems.</a:t>
            </a:r>
          </a:p>
          <a:p>
            <a:endParaRPr lang="en-US" dirty="0"/>
          </a:p>
          <a:p>
            <a:r>
              <a:rPr lang="en-US" dirty="0"/>
              <a:t>Communication is an interactive, two-way process of sharing information back and forth between two parities that includes both understanding and being understood. </a:t>
            </a:r>
          </a:p>
          <a:p>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4</a:t>
            </a:fld>
            <a:endParaRPr lang="en-US"/>
          </a:p>
        </p:txBody>
      </p:sp>
    </p:spTree>
    <p:extLst>
      <p:ext uri="{BB962C8B-B14F-4D97-AF65-F5344CB8AC3E}">
        <p14:creationId xmlns:p14="http://schemas.microsoft.com/office/powerpoint/2010/main" val="262588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725" lvl="1" indent="-466725">
              <a:lnSpc>
                <a:spcPct val="150000"/>
              </a:lnSpc>
              <a:spcBef>
                <a:spcPts val="0"/>
              </a:spcBef>
              <a:buFont typeface="Arial" panose="020B0604020202020204" pitchFamily="34" charset="0"/>
              <a:buChar char="•"/>
            </a:pPr>
            <a:r>
              <a:rPr lang="en-US" sz="1200" dirty="0">
                <a:solidFill>
                  <a:srgbClr val="0E101A"/>
                </a:solidFill>
                <a:ea typeface="Times New Roman" panose="02020603050405020304" pitchFamily="18" charset="0"/>
              </a:rPr>
              <a:t>P</a:t>
            </a:r>
            <a:r>
              <a:rPr lang="en-US" sz="1200" dirty="0">
                <a:solidFill>
                  <a:srgbClr val="0E101A"/>
                </a:solidFill>
                <a:effectLst/>
                <a:ea typeface="Times New Roman" panose="02020603050405020304" pitchFamily="18" charset="0"/>
              </a:rPr>
              <a:t>eople with sensory disabilities can communicate (and be communicated with) on an equal footing with those who do not have such disabilities.</a:t>
            </a:r>
          </a:p>
          <a:p>
            <a:pPr marL="466725" lvl="1" indent="-466725">
              <a:lnSpc>
                <a:spcPct val="150000"/>
              </a:lnSpc>
              <a:spcBef>
                <a:spcPts val="0"/>
              </a:spcBef>
              <a:buFont typeface="Arial" panose="020B0604020202020204" pitchFamily="34" charset="0"/>
              <a:buChar char="•"/>
            </a:pPr>
            <a:r>
              <a:rPr lang="en-US" sz="1200" dirty="0">
                <a:solidFill>
                  <a:srgbClr val="0E101A"/>
                </a:solidFill>
                <a:effectLst/>
                <a:ea typeface="Times New Roman" panose="02020603050405020304" pitchFamily="18" charset="0"/>
              </a:rPr>
              <a:t>To receive and share information is essential to learn, exchange ideas, express feelings and form relationships.</a:t>
            </a:r>
          </a:p>
          <a:p>
            <a:pPr marL="466725" lvl="1" indent="-466725">
              <a:lnSpc>
                <a:spcPct val="150000"/>
              </a:lnSpc>
              <a:spcBef>
                <a:spcPts val="0"/>
              </a:spcBef>
              <a:buFont typeface="Arial" panose="020B0604020202020204" pitchFamily="34" charset="0"/>
              <a:buChar char="•"/>
            </a:pPr>
            <a:r>
              <a:rPr lang="en-US" sz="1200" dirty="0">
                <a:solidFill>
                  <a:srgbClr val="0E101A"/>
                </a:solidFill>
                <a:ea typeface="Times New Roman" panose="02020603050405020304" pitchFamily="18" charset="0"/>
              </a:rPr>
              <a:t>No communication barriers.</a:t>
            </a:r>
          </a:p>
          <a:p>
            <a:r>
              <a:rPr lang="en-US" b="0" kern="0" dirty="0">
                <a:solidFill>
                  <a:srgbClr val="0E101A"/>
                </a:solidFill>
                <a:effectLst/>
                <a:latin typeface="+mn-lt"/>
                <a:ea typeface="Times New Roman" panose="02020603050405020304" pitchFamily="18" charset="0"/>
              </a:rPr>
              <a:t>Communication access is when everyone can get their message across with no communication barriers.</a:t>
            </a:r>
          </a:p>
          <a:p>
            <a:endParaRPr lang="en-US" dirty="0"/>
          </a:p>
        </p:txBody>
      </p:sp>
      <p:sp>
        <p:nvSpPr>
          <p:cNvPr id="4" name="Slide Number Placeholder 3"/>
          <p:cNvSpPr>
            <a:spLocks noGrp="1"/>
          </p:cNvSpPr>
          <p:nvPr>
            <p:ph type="sldNum" sz="quarter" idx="5"/>
          </p:nvPr>
        </p:nvSpPr>
        <p:spPr/>
        <p:txBody>
          <a:bodyPr/>
          <a:lstStyle/>
          <a:p>
            <a:fld id="{7F524A44-1DBB-4CE8-8138-C8AA714F5262}" type="slidenum">
              <a:rPr lang="en-US" smtClean="0"/>
              <a:t>5</a:t>
            </a:fld>
            <a:endParaRPr lang="en-US"/>
          </a:p>
        </p:txBody>
      </p:sp>
    </p:spTree>
    <p:extLst>
      <p:ext uri="{BB962C8B-B14F-4D97-AF65-F5344CB8AC3E}">
        <p14:creationId xmlns:p14="http://schemas.microsoft.com/office/powerpoint/2010/main" val="22507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is significant to provide accessible communications because of</a:t>
            </a:r>
          </a:p>
          <a:p>
            <a:pPr marL="466725" lvl="1" indent="-466725">
              <a:lnSpc>
                <a:spcPct val="150000"/>
              </a:lnSpc>
              <a:spcBef>
                <a:spcPts val="0"/>
              </a:spcBef>
              <a:buFont typeface="Arial" panose="020B0604020202020204" pitchFamily="34" charset="0"/>
              <a:buChar char="•"/>
            </a:pPr>
            <a:r>
              <a:rPr lang="en-US" sz="1200" dirty="0">
                <a:solidFill>
                  <a:srgbClr val="0E101A"/>
                </a:solidFill>
                <a:ea typeface="Times New Roman" panose="02020603050405020304" pitchFamily="18" charset="0"/>
              </a:rPr>
              <a:t>Executive Order on Diversity, Equity, Inclusion, and Accessiblity in the Federal Workforce (DEIA).</a:t>
            </a:r>
          </a:p>
          <a:p>
            <a:pPr marL="466725" lvl="1" indent="-466725">
              <a:lnSpc>
                <a:spcPct val="150000"/>
              </a:lnSpc>
              <a:spcBef>
                <a:spcPts val="0"/>
              </a:spcBef>
              <a:buFont typeface="Arial" panose="020B0604020202020204" pitchFamily="34" charset="0"/>
              <a:buChar char="•"/>
            </a:pPr>
            <a:r>
              <a:rPr lang="en-US" sz="1200" dirty="0">
                <a:solidFill>
                  <a:srgbClr val="0E101A"/>
                </a:solidFill>
                <a:ea typeface="Times New Roman" panose="02020603050405020304" pitchFamily="18" charset="0"/>
              </a:rPr>
              <a:t>USDA Office of DEIA.</a:t>
            </a:r>
          </a:p>
          <a:p>
            <a:pPr marL="466725" lvl="1" indent="-466725">
              <a:lnSpc>
                <a:spcPct val="150000"/>
              </a:lnSpc>
              <a:spcBef>
                <a:spcPts val="0"/>
              </a:spcBef>
              <a:buFont typeface="Arial" panose="020B0604020202020204" pitchFamily="34" charset="0"/>
              <a:buChar char="•"/>
            </a:pPr>
            <a:r>
              <a:rPr lang="en-US" sz="1200" dirty="0">
                <a:solidFill>
                  <a:srgbClr val="0E101A"/>
                </a:solidFill>
                <a:effectLst/>
                <a:ea typeface="Times New Roman" panose="02020603050405020304" pitchFamily="18" charset="0"/>
              </a:rPr>
              <a:t>Benefits all audiences by making information clear, direct and easy to understand.</a:t>
            </a:r>
          </a:p>
          <a:p>
            <a:endParaRPr lang="en-US" dirty="0"/>
          </a:p>
          <a:p>
            <a:r>
              <a:rPr lang="en-US" dirty="0"/>
              <a:t>Continue to next slide…</a:t>
            </a:r>
          </a:p>
        </p:txBody>
      </p:sp>
      <p:sp>
        <p:nvSpPr>
          <p:cNvPr id="4" name="Slide Number Placeholder 3"/>
          <p:cNvSpPr>
            <a:spLocks noGrp="1"/>
          </p:cNvSpPr>
          <p:nvPr>
            <p:ph type="sldNum" sz="quarter" idx="5"/>
          </p:nvPr>
        </p:nvSpPr>
        <p:spPr/>
        <p:txBody>
          <a:bodyPr/>
          <a:lstStyle/>
          <a:p>
            <a:fld id="{7F524A44-1DBB-4CE8-8138-C8AA714F5262}" type="slidenum">
              <a:rPr lang="en-US" smtClean="0"/>
              <a:t>6</a:t>
            </a:fld>
            <a:endParaRPr lang="en-US"/>
          </a:p>
        </p:txBody>
      </p:sp>
    </p:spTree>
    <p:extLst>
      <p:ext uri="{BB962C8B-B14F-4D97-AF65-F5344CB8AC3E}">
        <p14:creationId xmlns:p14="http://schemas.microsoft.com/office/powerpoint/2010/main" val="263418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725" marR="0" indent="-466725">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Receive opportunities for feedback and experiences on various barriers to accessing information.</a:t>
            </a:r>
          </a:p>
          <a:p>
            <a:pPr marL="466725" marR="0" indent="-466725">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More diverse and inclusion.</a:t>
            </a:r>
          </a:p>
          <a:p>
            <a:pPr marL="466725" marR="0" indent="-466725">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Increase your customers.</a:t>
            </a:r>
          </a:p>
          <a:p>
            <a:pPr marL="466725" marR="0" indent="-466725">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Hire new employees.</a:t>
            </a:r>
          </a:p>
          <a:p>
            <a:pPr marL="466725" marR="0" indent="-466725">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Do the right thing!</a:t>
            </a:r>
          </a:p>
        </p:txBody>
      </p:sp>
      <p:sp>
        <p:nvSpPr>
          <p:cNvPr id="4" name="Slide Number Placeholder 3"/>
          <p:cNvSpPr>
            <a:spLocks noGrp="1"/>
          </p:cNvSpPr>
          <p:nvPr>
            <p:ph type="sldNum" sz="quarter" idx="5"/>
          </p:nvPr>
        </p:nvSpPr>
        <p:spPr/>
        <p:txBody>
          <a:bodyPr/>
          <a:lstStyle/>
          <a:p>
            <a:fld id="{7F524A44-1DBB-4CE8-8138-C8AA714F5262}" type="slidenum">
              <a:rPr lang="en-US" smtClean="0"/>
              <a:t>7</a:t>
            </a:fld>
            <a:endParaRPr lang="en-US"/>
          </a:p>
        </p:txBody>
      </p:sp>
    </p:spTree>
    <p:extLst>
      <p:ext uri="{BB962C8B-B14F-4D97-AF65-F5344CB8AC3E}">
        <p14:creationId xmlns:p14="http://schemas.microsoft.com/office/powerpoint/2010/main" val="76251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E101A"/>
                </a:solidFill>
                <a:effectLst/>
                <a:latin typeface="Calibri" panose="020F0502020204030204" pitchFamily="34" charset="0"/>
                <a:ea typeface="Times New Roman" panose="02020603050405020304" pitchFamily="18" charset="0"/>
              </a:rPr>
              <a:t>Who requires the communication access.</a:t>
            </a:r>
          </a:p>
          <a:p>
            <a:pPr marL="461963" marR="0" indent="-461963">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USDA individuals with disabilities including those with vision, hearing, speech, and cognitive disabilities.</a:t>
            </a:r>
          </a:p>
          <a:p>
            <a:pPr marL="461963" marR="0" indent="-461963">
              <a:lnSpc>
                <a:spcPct val="107000"/>
              </a:lnSpc>
              <a:spcBef>
                <a:spcPts val="0"/>
              </a:spcBef>
              <a:spcAft>
                <a:spcPts val="800"/>
              </a:spcAft>
              <a:buFont typeface="Arial" panose="020B0604020202020204" pitchFamily="34" charset="0"/>
              <a:buChar char="•"/>
            </a:pPr>
            <a:r>
              <a:rPr lang="en-US" sz="1200" kern="100" dirty="0">
                <a:effectLst/>
                <a:ea typeface="Calibri" panose="020F0502020204030204" pitchFamily="34" charset="0"/>
                <a:cs typeface="Times New Roman" panose="02020603050405020304" pitchFamily="18" charset="0"/>
              </a:rPr>
              <a:t>USDA employees, job applicants, visitors, farmers, firefighters, ranchers, private landowners, land managers, and small business customers.</a:t>
            </a:r>
          </a:p>
          <a:p>
            <a:pPr marL="461963" marR="0" indent="-461963">
              <a:lnSpc>
                <a:spcPct val="107000"/>
              </a:lnSpc>
              <a:spcBef>
                <a:spcPts val="0"/>
              </a:spcBef>
              <a:spcAft>
                <a:spcPts val="800"/>
              </a:spcAft>
              <a:buFont typeface="Arial" panose="020B0604020202020204" pitchFamily="34" charset="0"/>
              <a:buChar char="•"/>
            </a:pPr>
            <a:r>
              <a:rPr lang="en-US" sz="1200" kern="100" dirty="0">
                <a:ea typeface="Calibri" panose="020F0502020204030204" pitchFamily="34" charset="0"/>
                <a:cs typeface="Times New Roman" panose="02020603050405020304" pitchFamily="18" charset="0"/>
              </a:rPr>
              <a:t>USDA Service Centers in the NCR and Nationwide.</a:t>
            </a:r>
            <a:endParaRPr lang="en-US" sz="1200" kern="100" dirty="0">
              <a:effectLst/>
              <a:ea typeface="Calibri" panose="020F0502020204030204" pitchFamily="34" charset="0"/>
              <a:cs typeface="Times New Roman" panose="02020603050405020304" pitchFamily="18" charset="0"/>
            </a:endParaRPr>
          </a:p>
          <a:p>
            <a:endParaRPr lang="en-US" sz="1200" b="1" dirty="0">
              <a:solidFill>
                <a:srgbClr val="0E101A"/>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F524A44-1DBB-4CE8-8138-C8AA714F5262}" type="slidenum">
              <a:rPr lang="en-US" smtClean="0"/>
              <a:t>8</a:t>
            </a:fld>
            <a:endParaRPr lang="en-US"/>
          </a:p>
        </p:txBody>
      </p:sp>
    </p:spTree>
    <p:extLst>
      <p:ext uri="{BB962C8B-B14F-4D97-AF65-F5344CB8AC3E}">
        <p14:creationId xmlns:p14="http://schemas.microsoft.com/office/powerpoint/2010/main" val="216302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E101A"/>
                </a:solidFill>
                <a:effectLst/>
                <a:latin typeface="Calibri" panose="020F0502020204030204" pitchFamily="34" charset="0"/>
                <a:ea typeface="Times New Roman" panose="02020603050405020304" pitchFamily="18" charset="0"/>
              </a:rPr>
              <a:t>There are four factors that contributing to the communication barriers: Vision, Hearing, Speech and Cognition.</a:t>
            </a:r>
          </a:p>
          <a:p>
            <a:endParaRPr lang="en-US" sz="1200" b="0" dirty="0">
              <a:solidFill>
                <a:srgbClr val="0E101A"/>
              </a:solidFill>
              <a:effectLst/>
              <a:latin typeface="Calibri" panose="020F0502020204030204" pitchFamily="34" charset="0"/>
              <a:ea typeface="Times New Roman" panose="02020603050405020304" pitchFamily="18" charset="0"/>
            </a:endParaRPr>
          </a:p>
          <a:p>
            <a:r>
              <a:rPr lang="en-US" sz="1200" b="0" dirty="0">
                <a:solidFill>
                  <a:srgbClr val="0E101A"/>
                </a:solidFill>
                <a:effectLst/>
                <a:latin typeface="Calibri" panose="020F0502020204030204" pitchFamily="34" charset="0"/>
                <a:ea typeface="Times New Roman" panose="02020603050405020304" pitchFamily="18" charset="0"/>
              </a:rPr>
              <a:t>On what you would need to accommodate the vision, hearing, speech and cognitive disabilities, you will learn what accommodations to provide to remove the communication barriers in in each areas.</a:t>
            </a:r>
            <a:endParaRPr lang="en-US" b="0" dirty="0"/>
          </a:p>
        </p:txBody>
      </p:sp>
      <p:sp>
        <p:nvSpPr>
          <p:cNvPr id="4" name="Slide Number Placeholder 3"/>
          <p:cNvSpPr>
            <a:spLocks noGrp="1"/>
          </p:cNvSpPr>
          <p:nvPr>
            <p:ph type="sldNum" sz="quarter" idx="5"/>
          </p:nvPr>
        </p:nvSpPr>
        <p:spPr/>
        <p:txBody>
          <a:bodyPr/>
          <a:lstStyle/>
          <a:p>
            <a:fld id="{7F524A44-1DBB-4CE8-8138-C8AA714F5262}" type="slidenum">
              <a:rPr lang="en-US" smtClean="0"/>
              <a:t>9</a:t>
            </a:fld>
            <a:endParaRPr lang="en-US"/>
          </a:p>
        </p:txBody>
      </p:sp>
    </p:spTree>
    <p:extLst>
      <p:ext uri="{BB962C8B-B14F-4D97-AF65-F5344CB8AC3E}">
        <p14:creationId xmlns:p14="http://schemas.microsoft.com/office/powerpoint/2010/main" val="43456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92FE34-02FC-44F9-B396-C6CF2B2EC6FE}" type="datetimeFigureOut">
              <a:rPr lang="en-US" smtClean="0"/>
              <a:t>10/13/2023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FD69223-AD2A-4B58-BFE5-5AB9C37D40C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197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FE34-02FC-44F9-B396-C6CF2B2EC6FE}"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9223-AD2A-4B58-BFE5-5AB9C37D40C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277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FE34-02FC-44F9-B396-C6CF2B2EC6FE}"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9223-AD2A-4B58-BFE5-5AB9C37D40C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913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2FE34-02FC-44F9-B396-C6CF2B2EC6FE}"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9223-AD2A-4B58-BFE5-5AB9C37D40C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610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2FE34-02FC-44F9-B396-C6CF2B2EC6FE}"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69223-AD2A-4B58-BFE5-5AB9C37D40C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213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92FE34-02FC-44F9-B396-C6CF2B2EC6FE}"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69223-AD2A-4B58-BFE5-5AB9C37D40C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452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92FE34-02FC-44F9-B396-C6CF2B2EC6FE}"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69223-AD2A-4B58-BFE5-5AB9C37D40C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088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92FE34-02FC-44F9-B396-C6CF2B2EC6FE}"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69223-AD2A-4B58-BFE5-5AB9C37D40C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565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2FE34-02FC-44F9-B396-C6CF2B2EC6FE}"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69223-AD2A-4B58-BFE5-5AB9C37D40CB}" type="slidenum">
              <a:rPr lang="en-US" smtClean="0"/>
              <a:t>‹#›</a:t>
            </a:fld>
            <a:endParaRPr lang="en-US"/>
          </a:p>
        </p:txBody>
      </p:sp>
    </p:spTree>
    <p:extLst>
      <p:ext uri="{BB962C8B-B14F-4D97-AF65-F5344CB8AC3E}">
        <p14:creationId xmlns:p14="http://schemas.microsoft.com/office/powerpoint/2010/main" val="38079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2FE34-02FC-44F9-B396-C6CF2B2EC6FE}"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69223-AD2A-4B58-BFE5-5AB9C37D40C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821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C92FE34-02FC-44F9-B396-C6CF2B2EC6FE}" type="datetimeFigureOut">
              <a:rPr lang="en-US" smtClean="0"/>
              <a:t>10/13/2023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FD69223-AD2A-4B58-BFE5-5AB9C37D40C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202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C92FE34-02FC-44F9-B396-C6CF2B2EC6FE}" type="datetimeFigureOut">
              <a:rPr lang="en-US" smtClean="0"/>
              <a:t>10/13/2023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FD69223-AD2A-4B58-BFE5-5AB9C37D40C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039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sda.gov/target-center/topics/ra-li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argetcenter.dm.usda.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mailto:target-center@usd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A55B-64DB-F17D-AA0F-84DF98AF6E32}"/>
              </a:ext>
            </a:extLst>
          </p:cNvPr>
          <p:cNvSpPr>
            <a:spLocks noGrp="1"/>
          </p:cNvSpPr>
          <p:nvPr>
            <p:ph type="ctrTitle"/>
          </p:nvPr>
        </p:nvSpPr>
        <p:spPr>
          <a:xfrm>
            <a:off x="588979" y="304800"/>
            <a:ext cx="10960291" cy="2162959"/>
          </a:xfrm>
        </p:spPr>
        <p:txBody>
          <a:bodyPr>
            <a:normAutofit/>
          </a:bodyPr>
          <a:lstStyle/>
          <a:p>
            <a:pPr algn="l">
              <a:lnSpc>
                <a:spcPct val="100000"/>
              </a:lnSpc>
            </a:pPr>
            <a:r>
              <a:rPr lang="en-US" sz="4000" b="1" dirty="0">
                <a:effectLst/>
                <a:latin typeface="+mn-lt"/>
                <a:ea typeface="Times New Roman" panose="02020603050405020304" pitchFamily="18" charset="0"/>
              </a:rPr>
              <a:t>USDA TARGET Center </a:t>
            </a:r>
            <a:br>
              <a:rPr lang="en-US" sz="4000" b="1" dirty="0">
                <a:effectLst/>
                <a:latin typeface="+mn-lt"/>
                <a:ea typeface="Times New Roman" panose="02020603050405020304" pitchFamily="18" charset="0"/>
              </a:rPr>
            </a:br>
            <a:r>
              <a:rPr lang="en-US" sz="4000" b="1" dirty="0">
                <a:effectLst/>
                <a:latin typeface="+mn-lt"/>
                <a:ea typeface="Times New Roman" panose="02020603050405020304" pitchFamily="18" charset="0"/>
              </a:rPr>
              <a:t>Accessible Communications Program</a:t>
            </a:r>
            <a:endParaRPr lang="en-US" sz="4000" dirty="0">
              <a:latin typeface="+mn-lt"/>
            </a:endParaRPr>
          </a:p>
        </p:txBody>
      </p:sp>
      <p:sp>
        <p:nvSpPr>
          <p:cNvPr id="3" name="Subtitle 2">
            <a:extLst>
              <a:ext uri="{FF2B5EF4-FFF2-40B4-BE49-F238E27FC236}">
                <a16:creationId xmlns:a16="http://schemas.microsoft.com/office/drawing/2014/main" id="{5DDD18EF-51C6-C985-9DD1-5AD078F00294}"/>
              </a:ext>
            </a:extLst>
          </p:cNvPr>
          <p:cNvSpPr>
            <a:spLocks noGrp="1"/>
          </p:cNvSpPr>
          <p:nvPr>
            <p:ph type="subTitle" idx="1"/>
          </p:nvPr>
        </p:nvSpPr>
        <p:spPr>
          <a:xfrm>
            <a:off x="588979" y="4121979"/>
            <a:ext cx="4241438" cy="1781868"/>
          </a:xfrm>
        </p:spPr>
        <p:txBody>
          <a:bodyPr>
            <a:normAutofit/>
          </a:bodyPr>
          <a:lstStyle/>
          <a:p>
            <a:pPr>
              <a:lnSpc>
                <a:spcPct val="100000"/>
              </a:lnSpc>
            </a:pPr>
            <a:r>
              <a:rPr lang="en-US" sz="1900" b="1" dirty="0"/>
              <a:t>Nancy Frohman</a:t>
            </a:r>
          </a:p>
          <a:p>
            <a:pPr>
              <a:lnSpc>
                <a:spcPct val="100000"/>
              </a:lnSpc>
            </a:pPr>
            <a:r>
              <a:rPr lang="en-US" dirty="0"/>
              <a:t>Accessible Communications</a:t>
            </a:r>
            <a:br>
              <a:rPr lang="en-US" dirty="0"/>
            </a:br>
            <a:r>
              <a:rPr lang="en-US" dirty="0"/>
              <a:t>Program Manager</a:t>
            </a:r>
            <a:br>
              <a:rPr lang="en-US" dirty="0"/>
            </a:br>
            <a:r>
              <a:rPr lang="en-US" dirty="0"/>
              <a:t>USDA Office of Operations </a:t>
            </a:r>
            <a:br>
              <a:rPr lang="en-US" dirty="0"/>
            </a:br>
            <a:r>
              <a:rPr lang="en-US" dirty="0"/>
              <a:t>TARGET Center</a:t>
            </a:r>
          </a:p>
        </p:txBody>
      </p:sp>
      <p:sp>
        <p:nvSpPr>
          <p:cNvPr id="5" name="Subtitle 2">
            <a:extLst>
              <a:ext uri="{FF2B5EF4-FFF2-40B4-BE49-F238E27FC236}">
                <a16:creationId xmlns:a16="http://schemas.microsoft.com/office/drawing/2014/main" id="{E2C455D1-790B-45A1-C309-E0F11DECE970}"/>
              </a:ext>
            </a:extLst>
          </p:cNvPr>
          <p:cNvSpPr txBox="1">
            <a:spLocks/>
          </p:cNvSpPr>
          <p:nvPr/>
        </p:nvSpPr>
        <p:spPr>
          <a:xfrm>
            <a:off x="5612296" y="4121980"/>
            <a:ext cx="5507021" cy="1781867"/>
          </a:xfrm>
          <a:prstGeom prst="rect">
            <a:avLst/>
          </a:prstGeom>
        </p:spPr>
        <p:txBody>
          <a:bodyPr vert="horz" lIns="91440" tIns="91440" rIns="91440" bIns="9144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nSpc>
                <a:spcPct val="100000"/>
              </a:lnSpc>
            </a:pPr>
            <a:r>
              <a:rPr lang="en-US" sz="1900" b="1" dirty="0"/>
              <a:t>Heather Ihlenfeldt</a:t>
            </a:r>
          </a:p>
          <a:p>
            <a:pPr>
              <a:lnSpc>
                <a:spcPct val="100000"/>
              </a:lnSpc>
            </a:pPr>
            <a:r>
              <a:rPr lang="en-US" dirty="0"/>
              <a:t>Reasonable Accommodation</a:t>
            </a:r>
            <a:br>
              <a:rPr lang="en-US" dirty="0"/>
            </a:br>
            <a:r>
              <a:rPr lang="en-US" dirty="0"/>
              <a:t>Coordinator</a:t>
            </a:r>
            <a:br>
              <a:rPr lang="en-US" dirty="0"/>
            </a:br>
            <a:r>
              <a:rPr lang="en-US" dirty="0"/>
              <a:t>USDA Departmental Administration</a:t>
            </a:r>
            <a:br>
              <a:rPr lang="en-US" dirty="0"/>
            </a:br>
            <a:r>
              <a:rPr lang="en-US" dirty="0">
                <a:ea typeface="Calibri" panose="020F0502020204030204" pitchFamily="34" charset="0"/>
                <a:cs typeface="Calibri" panose="020F0502020204030204" pitchFamily="34" charset="0"/>
              </a:rPr>
              <a:t>Human Resources Management Staff</a:t>
            </a:r>
            <a:endParaRPr lang="en-US" dirty="0">
              <a:cs typeface="Calibri" panose="020F0502020204030204" pitchFamily="34" charset="0"/>
            </a:endParaRPr>
          </a:p>
        </p:txBody>
      </p:sp>
      <p:sp>
        <p:nvSpPr>
          <p:cNvPr id="6" name="Subtitle 2">
            <a:extLst>
              <a:ext uri="{FF2B5EF4-FFF2-40B4-BE49-F238E27FC236}">
                <a16:creationId xmlns:a16="http://schemas.microsoft.com/office/drawing/2014/main" id="{F3BED469-A7B6-11C2-8E87-79AEBA765374}"/>
              </a:ext>
            </a:extLst>
          </p:cNvPr>
          <p:cNvSpPr txBox="1">
            <a:spLocks/>
          </p:cNvSpPr>
          <p:nvPr/>
        </p:nvSpPr>
        <p:spPr>
          <a:xfrm>
            <a:off x="588979" y="2756728"/>
            <a:ext cx="4241438" cy="519688"/>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nSpc>
                <a:spcPct val="100000"/>
              </a:lnSpc>
            </a:pPr>
            <a:r>
              <a:rPr lang="en-US" sz="1900" b="1" dirty="0"/>
              <a:t>October 16, 2023</a:t>
            </a:r>
            <a:endParaRPr lang="en-US" sz="1900" dirty="0"/>
          </a:p>
        </p:txBody>
      </p:sp>
    </p:spTree>
    <p:extLst>
      <p:ext uri="{BB962C8B-B14F-4D97-AF65-F5344CB8AC3E}">
        <p14:creationId xmlns:p14="http://schemas.microsoft.com/office/powerpoint/2010/main" val="296151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p:txBody>
          <a:bodyPr>
            <a:normAutofit/>
          </a:bodyPr>
          <a:lstStyle/>
          <a:p>
            <a:r>
              <a:rPr lang="en-US" sz="3200" b="1" dirty="0">
                <a:solidFill>
                  <a:srgbClr val="0E101A"/>
                </a:solidFill>
                <a:effectLst/>
                <a:latin typeface="+mn-lt"/>
                <a:ea typeface="Times New Roman" panose="02020603050405020304" pitchFamily="18" charset="0"/>
              </a:rPr>
              <a:t>Varieties of VISION disabilities</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1853754"/>
            <a:ext cx="3747950" cy="4037749"/>
          </a:xfrm>
        </p:spPr>
        <p:txBody>
          <a:bodyPr>
            <a:noAutofit/>
          </a:bodyPr>
          <a:lstStyle/>
          <a:p>
            <a:pPr marL="466725" lvl="0" indent="-466725"/>
            <a:r>
              <a:rPr lang="en-US" sz="2800" dirty="0"/>
              <a:t>Blind.</a:t>
            </a:r>
          </a:p>
          <a:p>
            <a:pPr marL="466725" lvl="0" indent="-466725"/>
            <a:r>
              <a:rPr lang="en-US" sz="2800" dirty="0"/>
              <a:t>DeafBlind.</a:t>
            </a:r>
          </a:p>
          <a:p>
            <a:pPr marL="466725" lvl="0" indent="-466725"/>
            <a:r>
              <a:rPr lang="en-US" sz="2800" dirty="0"/>
              <a:t>Far-Sighted.</a:t>
            </a:r>
          </a:p>
          <a:p>
            <a:pPr marL="466725" indent="-466725"/>
            <a:r>
              <a:rPr lang="en-US" sz="2800" dirty="0"/>
              <a:t>Legally Blind.</a:t>
            </a:r>
          </a:p>
          <a:p>
            <a:pPr marL="466725" indent="-466725"/>
            <a:r>
              <a:rPr lang="en-US" sz="2800" dirty="0"/>
              <a:t>Low Vision.</a:t>
            </a:r>
          </a:p>
        </p:txBody>
      </p:sp>
      <p:sp>
        <p:nvSpPr>
          <p:cNvPr id="4" name="Content Placeholder 2">
            <a:extLst>
              <a:ext uri="{FF2B5EF4-FFF2-40B4-BE49-F238E27FC236}">
                <a16:creationId xmlns:a16="http://schemas.microsoft.com/office/drawing/2014/main" id="{9FCB0B93-E779-3A9A-AE54-07FEF716E0C2}"/>
              </a:ext>
            </a:extLst>
          </p:cNvPr>
          <p:cNvSpPr txBox="1">
            <a:spLocks/>
          </p:cNvSpPr>
          <p:nvPr/>
        </p:nvSpPr>
        <p:spPr>
          <a:xfrm>
            <a:off x="5199528" y="1853753"/>
            <a:ext cx="4858871" cy="403774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66725" indent="-466725"/>
            <a:r>
              <a:rPr lang="en-US" sz="2800" dirty="0"/>
              <a:t>Near-Sighted.</a:t>
            </a:r>
          </a:p>
          <a:p>
            <a:pPr marL="466725" indent="-466725"/>
            <a:r>
              <a:rPr lang="en-US" sz="2800" dirty="0"/>
              <a:t>Partially Sighted.</a:t>
            </a:r>
          </a:p>
          <a:p>
            <a:pPr marL="466725" indent="-466725"/>
            <a:r>
              <a:rPr lang="en-US" sz="2800" dirty="0"/>
              <a:t>People with Vision Loss.</a:t>
            </a:r>
          </a:p>
          <a:p>
            <a:pPr marL="466725" indent="-466725"/>
            <a:r>
              <a:rPr lang="en-US" sz="2800" dirty="0"/>
              <a:t>Totally Blind.</a:t>
            </a:r>
          </a:p>
        </p:txBody>
      </p:sp>
    </p:spTree>
    <p:extLst>
      <p:ext uri="{BB962C8B-B14F-4D97-AF65-F5344CB8AC3E}">
        <p14:creationId xmlns:p14="http://schemas.microsoft.com/office/powerpoint/2010/main" val="371997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12205" y="804519"/>
            <a:ext cx="3241820" cy="4431360"/>
          </a:xfrm>
        </p:spPr>
        <p:txBody>
          <a:bodyPr anchor="ctr">
            <a:normAutofit/>
          </a:bodyPr>
          <a:lstStyle/>
          <a:p>
            <a:r>
              <a:rPr lang="en-US" sz="2200" b="1">
                <a:latin typeface="+mn-lt"/>
                <a:ea typeface="Times New Roman" panose="02020603050405020304" pitchFamily="18" charset="0"/>
              </a:rPr>
              <a:t>EFFECTIVE COMMUNICATIONS access for vision</a:t>
            </a:r>
            <a:endParaRPr lang="en-US" sz="2200" b="1">
              <a:latin typeface="+mn-lt"/>
            </a:endParaRP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637863" y="575920"/>
            <a:ext cx="6896044" cy="5310530"/>
          </a:xfrm>
        </p:spPr>
        <p:txBody>
          <a:bodyPr anchor="ctr">
            <a:normAutofit/>
          </a:bodyPr>
          <a:lstStyle/>
          <a:p>
            <a:pPr marL="466725" lvl="0" indent="-466725"/>
            <a:r>
              <a:rPr lang="en-US" sz="2400" dirty="0"/>
              <a:t>Provide braille, large prints or audio.</a:t>
            </a:r>
          </a:p>
          <a:p>
            <a:pPr marL="466725" lvl="0" indent="-466725"/>
            <a:r>
              <a:rPr lang="en-US" sz="2400" dirty="0"/>
              <a:t>Give a clear word picture when describing things to an individual with vision loss. Include details such as color, texture, shape and landmarks.</a:t>
            </a:r>
          </a:p>
          <a:p>
            <a:pPr marL="466725" lvl="0" indent="-466725"/>
            <a:r>
              <a:rPr lang="en-US" sz="2400" dirty="0"/>
              <a:t>Use their name when addressing them, it lets them know you are speaking to them, not someone else in the room.</a:t>
            </a:r>
          </a:p>
          <a:p>
            <a:pPr marL="466725" indent="-466725"/>
            <a:r>
              <a:rPr lang="en-US" sz="2400" dirty="0"/>
              <a:t>Identify the details of the room when in presence with audio.</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3491836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12205" y="804519"/>
            <a:ext cx="3241820" cy="4431360"/>
          </a:xfrm>
        </p:spPr>
        <p:txBody>
          <a:bodyPr anchor="ctr">
            <a:normAutofit/>
          </a:bodyPr>
          <a:lstStyle/>
          <a:p>
            <a:r>
              <a:rPr lang="en-US" sz="2200" b="1">
                <a:latin typeface="+mn-lt"/>
                <a:ea typeface="Times New Roman" panose="02020603050405020304" pitchFamily="18" charset="0"/>
              </a:rPr>
              <a:t>EFFECTIVE COMMUNICATIONS access for vision (cont.)</a:t>
            </a:r>
            <a:endParaRPr lang="en-US" sz="2200" b="1">
              <a:latin typeface="+mn-lt"/>
            </a:endParaRP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637863" y="435363"/>
            <a:ext cx="6741930" cy="5481980"/>
          </a:xfrm>
        </p:spPr>
        <p:txBody>
          <a:bodyPr anchor="ctr">
            <a:noAutofit/>
          </a:bodyPr>
          <a:lstStyle/>
          <a:p>
            <a:pPr marL="466725" lvl="0" indent="-466725"/>
            <a:r>
              <a:rPr lang="en-US" sz="2400" dirty="0"/>
              <a:t>Provide assistive technology such as screen magnification and/or speech reading for utilizing the computer and mobile devices.</a:t>
            </a:r>
          </a:p>
          <a:p>
            <a:pPr marL="466725" indent="-466725"/>
            <a:r>
              <a:rPr lang="en-US" sz="2400" dirty="0"/>
              <a:t>Provide audio that contains the same information as documents you provided. </a:t>
            </a:r>
          </a:p>
          <a:p>
            <a:pPr marL="466725" indent="-466725"/>
            <a:r>
              <a:rPr lang="en-US" sz="2400" dirty="0"/>
              <a:t>Audio/video description.</a:t>
            </a:r>
          </a:p>
          <a:p>
            <a:pPr marL="466725" indent="-466725"/>
            <a:r>
              <a:rPr lang="en-US" sz="2400" dirty="0"/>
              <a:t>Availability of reasonable accommodation(s) on event and training announcements. </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9021328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804519"/>
            <a:ext cx="9826021" cy="1049235"/>
          </a:xfrm>
        </p:spPr>
        <p:txBody>
          <a:bodyPr>
            <a:normAutofit/>
          </a:bodyPr>
          <a:lstStyle/>
          <a:p>
            <a:r>
              <a:rPr lang="en-US" sz="3200" b="1" dirty="0">
                <a:solidFill>
                  <a:srgbClr val="0E101A"/>
                </a:solidFill>
                <a:effectLst/>
                <a:latin typeface="+mn-lt"/>
                <a:ea typeface="Times New Roman" panose="02020603050405020304" pitchFamily="18" charset="0"/>
              </a:rPr>
              <a:t>Varieties of Hearing disabilities</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8" y="1853754"/>
            <a:ext cx="4644421" cy="4037749"/>
          </a:xfrm>
        </p:spPr>
        <p:txBody>
          <a:bodyPr>
            <a:noAutofit/>
          </a:bodyPr>
          <a:lstStyle/>
          <a:p>
            <a:pPr marL="466725" lvl="0" indent="-466725"/>
            <a:r>
              <a:rPr lang="en-US" sz="2800" dirty="0"/>
              <a:t>Deaf.</a:t>
            </a:r>
          </a:p>
          <a:p>
            <a:pPr marL="466725" lvl="0" indent="-466725"/>
            <a:r>
              <a:rPr lang="en-US" sz="2800" dirty="0"/>
              <a:t>Hard of Hearing.</a:t>
            </a:r>
          </a:p>
          <a:p>
            <a:pPr marL="466725" indent="-466725"/>
            <a:r>
              <a:rPr lang="en-US" sz="2800" dirty="0"/>
              <a:t>Hearing Loss.</a:t>
            </a:r>
          </a:p>
          <a:p>
            <a:pPr marL="466725" indent="-466725"/>
            <a:r>
              <a:rPr lang="en-US" sz="2800" dirty="0"/>
              <a:t>Late-Deafened.</a:t>
            </a:r>
          </a:p>
          <a:p>
            <a:pPr marL="0" indent="0">
              <a:buNone/>
            </a:pPr>
            <a:endParaRPr lang="en-US" sz="2800" dirty="0"/>
          </a:p>
        </p:txBody>
      </p:sp>
      <p:sp>
        <p:nvSpPr>
          <p:cNvPr id="4" name="Content Placeholder 2">
            <a:extLst>
              <a:ext uri="{FF2B5EF4-FFF2-40B4-BE49-F238E27FC236}">
                <a16:creationId xmlns:a16="http://schemas.microsoft.com/office/drawing/2014/main" id="{9FCB0B93-E779-3A9A-AE54-07FEF716E0C2}"/>
              </a:ext>
            </a:extLst>
          </p:cNvPr>
          <p:cNvSpPr txBox="1">
            <a:spLocks/>
          </p:cNvSpPr>
          <p:nvPr/>
        </p:nvSpPr>
        <p:spPr>
          <a:xfrm>
            <a:off x="6418731" y="1853753"/>
            <a:ext cx="3747950" cy="403774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66725" indent="-466725"/>
            <a:r>
              <a:rPr lang="en-US" sz="2800" dirty="0"/>
              <a:t>Low Vision and Deaf.</a:t>
            </a:r>
          </a:p>
          <a:p>
            <a:pPr marL="466725" indent="-466725"/>
            <a:r>
              <a:rPr lang="en-US" sz="2800" dirty="0"/>
              <a:t>Low Vision and Hard of Hearing.</a:t>
            </a:r>
          </a:p>
          <a:p>
            <a:pPr marL="466725" indent="-466725"/>
            <a:r>
              <a:rPr lang="en-US" sz="2800" dirty="0" err="1"/>
              <a:t>DeafBlind</a:t>
            </a:r>
            <a:r>
              <a:rPr lang="en-US" sz="2800" dirty="0"/>
              <a:t>.</a:t>
            </a:r>
          </a:p>
        </p:txBody>
      </p:sp>
    </p:spTree>
    <p:extLst>
      <p:ext uri="{BB962C8B-B14F-4D97-AF65-F5344CB8AC3E}">
        <p14:creationId xmlns:p14="http://schemas.microsoft.com/office/powerpoint/2010/main" val="75948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dirty="0">
                <a:latin typeface="+mn-lt"/>
                <a:ea typeface="Times New Roman" panose="02020603050405020304" pitchFamily="18" charset="0"/>
              </a:rPr>
              <a:t>EFFECTIVE COMMUNICATIONS access for hearing</a:t>
            </a:r>
            <a:endParaRPr lang="en-US" sz="2500" b="1" dirty="0">
              <a:latin typeface="+mn-lt"/>
            </a:endParaRPr>
          </a:p>
        </p:txBody>
      </p:sp>
      <p:cxnSp>
        <p:nvCxnSpPr>
          <p:cNvPr id="9"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924245" cy="4297680"/>
          </a:xfrm>
        </p:spPr>
        <p:txBody>
          <a:bodyPr anchor="ctr">
            <a:noAutofit/>
          </a:bodyPr>
          <a:lstStyle/>
          <a:p>
            <a:pPr marL="466725" lvl="0" indent="-466725"/>
            <a:r>
              <a:rPr lang="en-US" sz="2400" dirty="0"/>
              <a:t>Qualified Service Providers: </a:t>
            </a:r>
          </a:p>
          <a:p>
            <a:pPr marL="923925" lvl="1" indent="-466725"/>
            <a:r>
              <a:rPr lang="en-US" sz="2200" dirty="0"/>
              <a:t>American Sign Language Interpreters.</a:t>
            </a:r>
          </a:p>
          <a:p>
            <a:pPr marL="923925" lvl="1" indent="-466725"/>
            <a:r>
              <a:rPr lang="en-US" sz="2200" dirty="0"/>
              <a:t>CART Captioners. </a:t>
            </a:r>
          </a:p>
          <a:p>
            <a:pPr marL="923925" lvl="1" indent="-466725"/>
            <a:r>
              <a:rPr lang="en-US" sz="2200" dirty="0" err="1"/>
              <a:t>TypeWell</a:t>
            </a:r>
            <a:r>
              <a:rPr lang="en-US" sz="2200" dirty="0"/>
              <a:t>/Notetakers.</a:t>
            </a:r>
            <a:endParaRPr lang="en-US" sz="2400" dirty="0"/>
          </a:p>
          <a:p>
            <a:pPr marL="466725" lvl="0" indent="-466725"/>
            <a:r>
              <a:rPr lang="en-US" sz="2400" dirty="0"/>
              <a:t>Other types of service providers, such as Oral, Cued-Speech, Tactile Interpreters, etc.</a:t>
            </a:r>
          </a:p>
          <a:p>
            <a:pPr marL="466725" indent="-466725"/>
            <a:r>
              <a:rPr lang="en-US" sz="2400" dirty="0"/>
              <a:t>Captions.</a:t>
            </a:r>
          </a:p>
        </p:txBody>
      </p:sp>
    </p:spTree>
    <p:extLst>
      <p:ext uri="{BB962C8B-B14F-4D97-AF65-F5344CB8AC3E}">
        <p14:creationId xmlns:p14="http://schemas.microsoft.com/office/powerpoint/2010/main" val="37602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a:latin typeface="+mn-lt"/>
                <a:ea typeface="Times New Roman" panose="02020603050405020304" pitchFamily="18" charset="0"/>
              </a:rPr>
              <a:t>EFFECTIVE COMMUNICATIONS access for hearing (CONT.)</a:t>
            </a:r>
            <a:endParaRPr lang="en-US" sz="25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2148839"/>
            <a:ext cx="6733749" cy="4297680"/>
          </a:xfrm>
        </p:spPr>
        <p:txBody>
          <a:bodyPr anchor="ctr">
            <a:normAutofit/>
          </a:bodyPr>
          <a:lstStyle/>
          <a:p>
            <a:pPr marL="466725" indent="-466725"/>
            <a:r>
              <a:rPr lang="en-US" sz="2400" dirty="0"/>
              <a:t>Networking speed for the high-quality videophone calls.</a:t>
            </a:r>
          </a:p>
          <a:p>
            <a:pPr marL="466725" indent="-466725"/>
            <a:r>
              <a:rPr lang="en-US" sz="2400" dirty="0"/>
              <a:t>Video Relay Service (VRS).</a:t>
            </a:r>
          </a:p>
          <a:p>
            <a:pPr marL="466725" indent="-466725"/>
            <a:r>
              <a:rPr lang="en-US" sz="2400" dirty="0"/>
              <a:t>Voice to text transcription applications. </a:t>
            </a:r>
          </a:p>
          <a:p>
            <a:pPr marL="466725" indent="-466725"/>
            <a:r>
              <a:rPr lang="en-US" sz="2400" dirty="0"/>
              <a:t>Chat.</a:t>
            </a:r>
          </a:p>
          <a:p>
            <a:pPr marL="466725" indent="-466725"/>
            <a:r>
              <a:rPr lang="en-US" sz="2400" dirty="0"/>
              <a:t>Internet captioned telephone service.</a:t>
            </a:r>
          </a:p>
          <a:p>
            <a:pPr marL="466725" indent="-466725"/>
            <a:r>
              <a:rPr lang="en-US" sz="2400" dirty="0"/>
              <a:t>Written or printed content. </a:t>
            </a:r>
          </a:p>
          <a:p>
            <a:endParaRPr lang="en-US" dirty="0"/>
          </a:p>
        </p:txBody>
      </p:sp>
    </p:spTree>
    <p:extLst>
      <p:ext uri="{BB962C8B-B14F-4D97-AF65-F5344CB8AC3E}">
        <p14:creationId xmlns:p14="http://schemas.microsoft.com/office/powerpoint/2010/main" val="83514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a:latin typeface="+mn-lt"/>
                <a:ea typeface="Times New Roman" panose="02020603050405020304" pitchFamily="18" charset="0"/>
              </a:rPr>
              <a:t>EFFECTIVE COMMUNICATIONS access for hearing (CONT.)</a:t>
            </a:r>
            <a:endParaRPr lang="en-US" sz="25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indent="-466725"/>
            <a:r>
              <a:rPr lang="en-US" sz="2400" dirty="0"/>
              <a:t>Face to face, eye contacts.</a:t>
            </a:r>
          </a:p>
          <a:p>
            <a:pPr marL="466725" indent="-466725"/>
            <a:r>
              <a:rPr lang="en-US" sz="2400" dirty="0"/>
              <a:t>One on one, not group.</a:t>
            </a:r>
          </a:p>
          <a:p>
            <a:pPr marL="466725" lvl="0" indent="-466725"/>
            <a:r>
              <a:rPr lang="en-US" sz="2400" dirty="0"/>
              <a:t>Lighting settings.</a:t>
            </a:r>
          </a:p>
          <a:p>
            <a:pPr marL="466725" lvl="0" indent="-466725"/>
            <a:r>
              <a:rPr lang="en-US" sz="2400" dirty="0"/>
              <a:t>Do not cover your mouth.</a:t>
            </a:r>
          </a:p>
          <a:p>
            <a:pPr marL="466725" indent="-466725"/>
            <a:r>
              <a:rPr lang="en-US" sz="2400" dirty="0"/>
              <a:t>Gesture.</a:t>
            </a:r>
          </a:p>
          <a:p>
            <a:pPr marL="466725" indent="-466725"/>
            <a:r>
              <a:rPr lang="en-US" sz="2400" dirty="0"/>
              <a:t>Rephrase.</a:t>
            </a:r>
          </a:p>
        </p:txBody>
      </p:sp>
    </p:spTree>
    <p:extLst>
      <p:ext uri="{BB962C8B-B14F-4D97-AF65-F5344CB8AC3E}">
        <p14:creationId xmlns:p14="http://schemas.microsoft.com/office/powerpoint/2010/main" val="166694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a:latin typeface="+mn-lt"/>
                <a:ea typeface="Times New Roman" panose="02020603050405020304" pitchFamily="18" charset="0"/>
              </a:rPr>
              <a:t>EFFECTIVE COMMUNICATIONS access for hearing (CONT.)</a:t>
            </a:r>
            <a:endParaRPr lang="en-US" sz="25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indent="-466725"/>
            <a:r>
              <a:rPr lang="en-US" sz="2400" dirty="0"/>
              <a:t>Digital accessibility. </a:t>
            </a:r>
          </a:p>
          <a:p>
            <a:pPr marL="466725" lvl="0" indent="-466725"/>
            <a:r>
              <a:rPr lang="en-US" sz="2400" dirty="0"/>
              <a:t>Agenda for meetings in advance for customers and service providers.</a:t>
            </a:r>
          </a:p>
          <a:p>
            <a:pPr marL="466725" indent="-466725"/>
            <a:r>
              <a:rPr lang="en-US" sz="2400" dirty="0"/>
              <a:t>Availability of reasonable accommodation(s) on event and training announcements. </a:t>
            </a:r>
          </a:p>
        </p:txBody>
      </p:sp>
    </p:spTree>
    <p:extLst>
      <p:ext uri="{BB962C8B-B14F-4D97-AF65-F5344CB8AC3E}">
        <p14:creationId xmlns:p14="http://schemas.microsoft.com/office/powerpoint/2010/main" val="99456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804519"/>
            <a:ext cx="10077033" cy="1049235"/>
          </a:xfrm>
        </p:spPr>
        <p:txBody>
          <a:bodyPr>
            <a:normAutofit/>
          </a:bodyPr>
          <a:lstStyle/>
          <a:p>
            <a:r>
              <a:rPr lang="en-US" sz="3200" b="1" dirty="0">
                <a:solidFill>
                  <a:srgbClr val="0E101A"/>
                </a:solidFill>
                <a:effectLst/>
                <a:latin typeface="+mn-lt"/>
                <a:ea typeface="Times New Roman" panose="02020603050405020304" pitchFamily="18" charset="0"/>
              </a:rPr>
              <a:t>Three major types of communication disabilities </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1853754"/>
            <a:ext cx="4823715" cy="4037749"/>
          </a:xfrm>
        </p:spPr>
        <p:txBody>
          <a:bodyPr>
            <a:noAutofit/>
          </a:bodyPr>
          <a:lstStyle/>
          <a:p>
            <a:pPr marL="461963" indent="-461963">
              <a:lnSpc>
                <a:spcPct val="107000"/>
              </a:lnSpc>
              <a:spcBef>
                <a:spcPts val="0"/>
              </a:spcBef>
              <a:spcAft>
                <a:spcPts val="800"/>
              </a:spcAft>
            </a:pPr>
            <a:r>
              <a:rPr lang="en-US" sz="2800" kern="100" dirty="0">
                <a:ea typeface="Calibri" panose="020F0502020204030204" pitchFamily="34" charset="0"/>
                <a:cs typeface="Times New Roman" panose="02020603050405020304" pitchFamily="18" charset="0"/>
              </a:rPr>
              <a:t>Articulation.</a:t>
            </a:r>
          </a:p>
          <a:p>
            <a:pPr marL="461963" indent="-461963">
              <a:lnSpc>
                <a:spcPct val="107000"/>
              </a:lnSpc>
              <a:spcBef>
                <a:spcPts val="0"/>
              </a:spcBef>
              <a:spcAft>
                <a:spcPts val="800"/>
              </a:spcAft>
            </a:pPr>
            <a:r>
              <a:rPr lang="en-US" sz="2800" kern="100" dirty="0">
                <a:ea typeface="Calibri" panose="020F0502020204030204" pitchFamily="34" charset="0"/>
                <a:cs typeface="Times New Roman" panose="02020603050405020304" pitchFamily="18" charset="0"/>
              </a:rPr>
              <a:t>Fluency.</a:t>
            </a:r>
          </a:p>
          <a:p>
            <a:pPr marL="461963" indent="-461963">
              <a:lnSpc>
                <a:spcPct val="107000"/>
              </a:lnSpc>
              <a:spcBef>
                <a:spcPts val="0"/>
              </a:spcBef>
              <a:spcAft>
                <a:spcPts val="800"/>
              </a:spcAft>
            </a:pPr>
            <a:r>
              <a:rPr lang="en-US" sz="2800" kern="100" dirty="0">
                <a:ea typeface="Calibri" panose="020F0502020204030204" pitchFamily="34" charset="0"/>
                <a:cs typeface="Times New Roman" panose="02020603050405020304" pitchFamily="18" charset="0"/>
              </a:rPr>
              <a:t>Voice.</a:t>
            </a:r>
          </a:p>
        </p:txBody>
      </p:sp>
    </p:spTree>
    <p:extLst>
      <p:ext uri="{BB962C8B-B14F-4D97-AF65-F5344CB8AC3E}">
        <p14:creationId xmlns:p14="http://schemas.microsoft.com/office/powerpoint/2010/main" val="34948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dirty="0">
                <a:latin typeface="+mn-lt"/>
                <a:ea typeface="Times New Roman" panose="02020603050405020304" pitchFamily="18" charset="0"/>
              </a:rPr>
              <a:t>EFFECTIVE COMMUNICATIONS access for </a:t>
            </a:r>
            <a:r>
              <a:rPr lang="en-US" sz="2500" b="1" dirty="0">
                <a:effectLst/>
                <a:latin typeface="+mn-lt"/>
                <a:ea typeface="Times New Roman" panose="02020603050405020304" pitchFamily="18" charset="0"/>
              </a:rPr>
              <a:t>Communication disabilities</a:t>
            </a:r>
            <a:endParaRPr lang="en-US" sz="2500" b="1" dirty="0">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lvl="0" indent="-466725"/>
            <a:r>
              <a:rPr lang="en-US" sz="2400" dirty="0"/>
              <a:t>Give the person more time.</a:t>
            </a:r>
          </a:p>
          <a:p>
            <a:pPr marL="466725" indent="-466725"/>
            <a:r>
              <a:rPr lang="en-US" sz="2400" dirty="0"/>
              <a:t>Qualified Speech to Speech Transliterator.</a:t>
            </a:r>
          </a:p>
          <a:p>
            <a:pPr marL="466725" indent="-466725"/>
            <a:r>
              <a:rPr lang="en-US" sz="2400" dirty="0"/>
              <a:t>Check that you have their attention before talking.</a:t>
            </a:r>
          </a:p>
          <a:p>
            <a:pPr marL="466725" lvl="0" indent="-466725"/>
            <a:r>
              <a:rPr lang="en-US" sz="2400" dirty="0"/>
              <a:t>Reduce background noise and distractions.</a:t>
            </a:r>
          </a:p>
          <a:p>
            <a:pPr marL="466725" lvl="0" indent="-466725"/>
            <a:r>
              <a:rPr lang="en-US" sz="2400" dirty="0"/>
              <a:t>Use short sentences and familiar words</a:t>
            </a:r>
          </a:p>
        </p:txBody>
      </p:sp>
    </p:spTree>
    <p:extLst>
      <p:ext uri="{BB962C8B-B14F-4D97-AF65-F5344CB8AC3E}">
        <p14:creationId xmlns:p14="http://schemas.microsoft.com/office/powerpoint/2010/main" val="135636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122B-8F54-3648-8F10-3960733A0632}"/>
              </a:ext>
            </a:extLst>
          </p:cNvPr>
          <p:cNvSpPr>
            <a:spLocks noGrp="1"/>
          </p:cNvSpPr>
          <p:nvPr>
            <p:ph type="title"/>
          </p:nvPr>
        </p:nvSpPr>
        <p:spPr>
          <a:xfrm>
            <a:off x="640080" y="325370"/>
            <a:ext cx="7112442" cy="1185378"/>
          </a:xfrm>
        </p:spPr>
        <p:txBody>
          <a:bodyPr anchor="b">
            <a:normAutofit/>
          </a:bodyPr>
          <a:lstStyle/>
          <a:p>
            <a:r>
              <a:rPr lang="en-US" b="1" dirty="0">
                <a:latin typeface="+mn-lt"/>
              </a:rPr>
              <a:t>ADVANCING ACCESS &amp; EQUITY</a:t>
            </a:r>
          </a:p>
        </p:txBody>
      </p:sp>
      <p:sp>
        <p:nvSpPr>
          <p:cNvPr id="1030" name="Content Placeholder 1029">
            <a:extLst>
              <a:ext uri="{FF2B5EF4-FFF2-40B4-BE49-F238E27FC236}">
                <a16:creationId xmlns:a16="http://schemas.microsoft.com/office/drawing/2014/main" id="{9081FFF3-C745-DEE9-EE35-D2D8785305EA}"/>
              </a:ext>
            </a:extLst>
          </p:cNvPr>
          <p:cNvSpPr>
            <a:spLocks noGrp="1"/>
          </p:cNvSpPr>
          <p:nvPr>
            <p:ph idx="1"/>
          </p:nvPr>
        </p:nvSpPr>
        <p:spPr>
          <a:xfrm>
            <a:off x="1455088" y="1836108"/>
            <a:ext cx="6032149" cy="4226762"/>
          </a:xfrm>
        </p:spPr>
        <p:txBody>
          <a:bodyPr>
            <a:normAutofit/>
          </a:bodyPr>
          <a:lstStyle/>
          <a:p>
            <a:pPr marL="466725" indent="-466725">
              <a:lnSpc>
                <a:spcPct val="150000"/>
              </a:lnSpc>
            </a:pPr>
            <a:r>
              <a:rPr lang="en-US" sz="2800" dirty="0"/>
              <a:t>National Disability Employment Awareness Month of 2023</a:t>
            </a:r>
          </a:p>
          <a:p>
            <a:pPr marL="466725" indent="-466725">
              <a:lnSpc>
                <a:spcPct val="150000"/>
              </a:lnSpc>
            </a:pPr>
            <a:r>
              <a:rPr lang="en-US" sz="2800" dirty="0"/>
              <a:t>Celebrating 50 years of the Rehabilitation Act of 1973!</a:t>
            </a:r>
          </a:p>
          <a:p>
            <a:pPr marL="0" indent="0">
              <a:lnSpc>
                <a:spcPct val="150000"/>
              </a:lnSpc>
              <a:buNone/>
            </a:pPr>
            <a:endParaRPr lang="en-US" sz="2800" dirty="0"/>
          </a:p>
        </p:txBody>
      </p:sp>
      <p:pic>
        <p:nvPicPr>
          <p:cNvPr id="1026" name="Picture 2" descr="NDEAM 2023 logo">
            <a:extLst>
              <a:ext uri="{FF2B5EF4-FFF2-40B4-BE49-F238E27FC236}">
                <a16:creationId xmlns:a16="http://schemas.microsoft.com/office/drawing/2014/main" id="{A353B0E2-7D6F-885E-22DB-967AAA542B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054" b="1"/>
          <a:stretch/>
        </p:blipFill>
        <p:spPr bwMode="auto">
          <a:xfrm>
            <a:off x="7487237"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3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dirty="0">
                <a:latin typeface="+mn-lt"/>
                <a:ea typeface="Times New Roman" panose="02020603050405020304" pitchFamily="18" charset="0"/>
              </a:rPr>
              <a:t>EFFECTIVE COMMUNICATIONS access for </a:t>
            </a:r>
            <a:r>
              <a:rPr lang="en-US" sz="2500" b="1" dirty="0">
                <a:effectLst/>
                <a:latin typeface="+mn-lt"/>
                <a:ea typeface="Times New Roman" panose="02020603050405020304" pitchFamily="18" charset="0"/>
              </a:rPr>
              <a:t>Communication disabilities </a:t>
            </a:r>
            <a:r>
              <a:rPr lang="en-US" sz="2500" b="1" dirty="0">
                <a:latin typeface="+mn-lt"/>
                <a:ea typeface="Times New Roman" panose="02020603050405020304" pitchFamily="18" charset="0"/>
              </a:rPr>
              <a:t>(CONT.)</a:t>
            </a:r>
            <a:endParaRPr lang="en-US" sz="2500" b="1" dirty="0">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lvl="0" indent="-466725"/>
            <a:r>
              <a:rPr lang="en-US" sz="2400" dirty="0"/>
              <a:t>Emphasize the key word or small group of words.</a:t>
            </a:r>
          </a:p>
          <a:p>
            <a:pPr marL="466725" lvl="0" indent="-466725"/>
            <a:r>
              <a:rPr lang="en-US" sz="2400" dirty="0"/>
              <a:t>Communicate clearly and slowly and use an appropriate.</a:t>
            </a:r>
          </a:p>
          <a:p>
            <a:pPr marL="466725" lvl="0" indent="-466725"/>
            <a:r>
              <a:rPr lang="en-US" sz="2400" dirty="0"/>
              <a:t>Tone.</a:t>
            </a:r>
          </a:p>
          <a:p>
            <a:pPr marL="466725" lvl="0" indent="-466725"/>
            <a:r>
              <a:rPr lang="en-US" sz="2400" dirty="0"/>
              <a:t>Be patient.</a:t>
            </a:r>
          </a:p>
          <a:p>
            <a:pPr marL="466725" lvl="0" indent="-466725">
              <a:buNone/>
            </a:pPr>
            <a:endParaRPr lang="en-US" dirty="0"/>
          </a:p>
        </p:txBody>
      </p:sp>
    </p:spTree>
    <p:extLst>
      <p:ext uri="{BB962C8B-B14F-4D97-AF65-F5344CB8AC3E}">
        <p14:creationId xmlns:p14="http://schemas.microsoft.com/office/powerpoint/2010/main" val="982197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804519"/>
            <a:ext cx="10023245" cy="1049235"/>
          </a:xfrm>
        </p:spPr>
        <p:txBody>
          <a:bodyPr>
            <a:normAutofit/>
          </a:bodyPr>
          <a:lstStyle/>
          <a:p>
            <a:r>
              <a:rPr lang="en-US" sz="3200" b="1" dirty="0">
                <a:solidFill>
                  <a:srgbClr val="0E101A"/>
                </a:solidFill>
                <a:effectLst/>
                <a:latin typeface="+mn-lt"/>
                <a:ea typeface="Times New Roman" panose="02020603050405020304" pitchFamily="18" charset="0"/>
              </a:rPr>
              <a:t>Varieties</a:t>
            </a:r>
            <a:r>
              <a:rPr lang="en-US" b="1" dirty="0">
                <a:solidFill>
                  <a:srgbClr val="0E101A"/>
                </a:solidFill>
                <a:latin typeface="+mn-lt"/>
                <a:ea typeface="Times New Roman" panose="02020603050405020304" pitchFamily="18" charset="0"/>
              </a:rPr>
              <a:t> of </a:t>
            </a:r>
            <a:r>
              <a:rPr lang="en-US" sz="3200" b="1" dirty="0">
                <a:solidFill>
                  <a:srgbClr val="0E101A"/>
                </a:solidFill>
                <a:effectLst/>
                <a:latin typeface="+mn-lt"/>
                <a:ea typeface="Times New Roman" panose="02020603050405020304" pitchFamily="18" charset="0"/>
              </a:rPr>
              <a:t>cognitive disabilities</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1853754"/>
            <a:ext cx="10296474" cy="4037749"/>
          </a:xfrm>
        </p:spPr>
        <p:txBody>
          <a:bodyPr>
            <a:noAutofit/>
          </a:bodyPr>
          <a:lstStyle/>
          <a:p>
            <a:pPr marL="466725" marR="0" indent="-466725">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Intellectual disability.</a:t>
            </a:r>
          </a:p>
          <a:p>
            <a:pPr marL="466725" marR="0" indent="-466725">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Autism spectrum</a:t>
            </a:r>
            <a:r>
              <a:rPr lang="en-US" sz="2800" kern="100" dirty="0">
                <a:ea typeface="Calibri" panose="020F0502020204030204" pitchFamily="34" charset="0"/>
                <a:cs typeface="Times New Roman" panose="02020603050405020304" pitchFamily="18" charset="0"/>
              </a:rPr>
              <a:t> disorders.</a:t>
            </a:r>
          </a:p>
          <a:p>
            <a:pPr marL="466725" marR="0" indent="-466725">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Mental health.</a:t>
            </a:r>
          </a:p>
          <a:p>
            <a:pPr marL="466725" marR="0" indent="-466725">
              <a:lnSpc>
                <a:spcPct val="107000"/>
              </a:lnSpc>
              <a:spcBef>
                <a:spcPts val="0"/>
              </a:spcBef>
              <a:spcAft>
                <a:spcPts val="800"/>
              </a:spcAft>
            </a:pPr>
            <a:r>
              <a:rPr lang="en-US" sz="2800" kern="100" dirty="0">
                <a:ea typeface="Calibri" panose="020F0502020204030204" pitchFamily="34" charset="0"/>
                <a:cs typeface="Times New Roman" panose="02020603050405020304" pitchFamily="18" charset="0"/>
              </a:rPr>
              <a:t>Brain injury.</a:t>
            </a:r>
          </a:p>
          <a:p>
            <a:pPr marL="466725" marR="0" indent="-466725">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Stroke.</a:t>
            </a:r>
          </a:p>
          <a:p>
            <a:pPr marL="466725" marR="0" indent="-466725">
              <a:lnSpc>
                <a:spcPct val="107000"/>
              </a:lnSpc>
              <a:spcBef>
                <a:spcPts val="0"/>
              </a:spcBef>
              <a:spcAft>
                <a:spcPts val="800"/>
              </a:spcAft>
            </a:pPr>
            <a:r>
              <a:rPr lang="en-US" sz="2800" kern="100" dirty="0">
                <a:ea typeface="Calibri" panose="020F0502020204030204" pitchFamily="34" charset="0"/>
                <a:cs typeface="Times New Roman" panose="02020603050405020304" pitchFamily="18" charset="0"/>
              </a:rPr>
              <a:t>Types of dementias.</a:t>
            </a:r>
            <a:endParaRPr lang="en-US" sz="2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67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a:latin typeface="+mn-lt"/>
                <a:ea typeface="Times New Roman" panose="02020603050405020304" pitchFamily="18" charset="0"/>
              </a:rPr>
              <a:t>EFFECTIVE COMMUNICATIONS </a:t>
            </a:r>
            <a:br>
              <a:rPr lang="en-US" sz="2500" b="1">
                <a:latin typeface="+mn-lt"/>
                <a:ea typeface="Times New Roman" panose="02020603050405020304" pitchFamily="18" charset="0"/>
              </a:rPr>
            </a:br>
            <a:r>
              <a:rPr lang="en-US" sz="2500" b="1">
                <a:latin typeface="+mn-lt"/>
                <a:ea typeface="Times New Roman" panose="02020603050405020304" pitchFamily="18" charset="0"/>
              </a:rPr>
              <a:t>FOR </a:t>
            </a:r>
            <a:r>
              <a:rPr lang="en-US" sz="2500" b="1">
                <a:effectLst/>
                <a:latin typeface="+mn-lt"/>
                <a:ea typeface="Times New Roman" panose="02020603050405020304" pitchFamily="18" charset="0"/>
              </a:rPr>
              <a:t>cognitive disabilities</a:t>
            </a:r>
            <a:endParaRPr lang="en-US" sz="25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8"/>
            <a:ext cx="6130003" cy="4876801"/>
          </a:xfrm>
        </p:spPr>
        <p:txBody>
          <a:bodyPr anchor="ctr">
            <a:noAutofit/>
          </a:bodyPr>
          <a:lstStyle/>
          <a:p>
            <a:pPr marL="466725" lvl="0" indent="-466725"/>
            <a:r>
              <a:rPr lang="en-US" sz="2400" dirty="0"/>
              <a:t>Use clear and simplified language.</a:t>
            </a:r>
          </a:p>
          <a:p>
            <a:pPr marL="466725" indent="-466725"/>
            <a:r>
              <a:rPr lang="en-US" sz="2400" dirty="0"/>
              <a:t>Avoid using technical language.</a:t>
            </a:r>
          </a:p>
          <a:p>
            <a:pPr marL="466725" lvl="0" indent="-466725"/>
            <a:r>
              <a:rPr lang="en-US" sz="2400" dirty="0"/>
              <a:t>Avoid using long words with many syllables.</a:t>
            </a:r>
          </a:p>
          <a:p>
            <a:pPr marL="466725" lvl="0" indent="-466725"/>
            <a:r>
              <a:rPr lang="en-US" sz="2400" dirty="0"/>
              <a:t>Rephrase your sentence.</a:t>
            </a:r>
          </a:p>
          <a:p>
            <a:pPr marL="466725" lvl="0" indent="-466725"/>
            <a:r>
              <a:rPr lang="en-US" sz="2400" dirty="0"/>
              <a:t>Allow them to think and answer.</a:t>
            </a:r>
          </a:p>
          <a:p>
            <a:pPr marL="466725" lvl="0" indent="-466725"/>
            <a:r>
              <a:rPr lang="en-US" sz="2400" dirty="0"/>
              <a:t>Be patient.</a:t>
            </a:r>
          </a:p>
        </p:txBody>
      </p:sp>
    </p:spTree>
    <p:extLst>
      <p:ext uri="{BB962C8B-B14F-4D97-AF65-F5344CB8AC3E}">
        <p14:creationId xmlns:p14="http://schemas.microsoft.com/office/powerpoint/2010/main" val="378780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700" b="1">
                <a:effectLst/>
                <a:ea typeface="Times New Roman" panose="02020603050405020304" pitchFamily="18" charset="0"/>
              </a:rPr>
              <a:t>Evaluation on communication access in the service areas</a:t>
            </a:r>
            <a:endParaRPr lang="en-US" sz="27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lvl="1" indent="-412750">
              <a:spcBef>
                <a:spcPts val="0"/>
              </a:spcBef>
              <a:spcAft>
                <a:spcPts val="600"/>
              </a:spcAft>
            </a:pPr>
            <a:r>
              <a:rPr lang="en-US" sz="2400" dirty="0">
                <a:ea typeface="Times New Roman" panose="02020603050405020304" pitchFamily="18" charset="0"/>
              </a:rPr>
              <a:t>Purpose.</a:t>
            </a:r>
          </a:p>
          <a:p>
            <a:pPr marL="466725" lvl="1" indent="-412750">
              <a:spcBef>
                <a:spcPts val="0"/>
              </a:spcBef>
              <a:spcAft>
                <a:spcPts val="600"/>
              </a:spcAft>
            </a:pPr>
            <a:r>
              <a:rPr lang="en-US" sz="2400" dirty="0">
                <a:ea typeface="Times New Roman" panose="02020603050405020304" pitchFamily="18" charset="0"/>
              </a:rPr>
              <a:t>Form.</a:t>
            </a:r>
          </a:p>
          <a:p>
            <a:pPr marL="466725" lvl="1" indent="-412750">
              <a:spcBef>
                <a:spcPts val="0"/>
              </a:spcBef>
              <a:spcAft>
                <a:spcPts val="600"/>
              </a:spcAft>
            </a:pPr>
            <a:r>
              <a:rPr lang="en-US" sz="2400" dirty="0">
                <a:ea typeface="Times New Roman" panose="02020603050405020304" pitchFamily="18" charset="0"/>
              </a:rPr>
              <a:t>Identify and recommendations.</a:t>
            </a:r>
          </a:p>
          <a:p>
            <a:pPr marL="466725" lvl="1" indent="-412750">
              <a:spcBef>
                <a:spcPts val="0"/>
              </a:spcBef>
              <a:spcAft>
                <a:spcPts val="600"/>
              </a:spcAft>
            </a:pPr>
            <a:r>
              <a:rPr lang="en-US" sz="2400" dirty="0">
                <a:effectLst/>
                <a:ea typeface="Times New Roman" panose="02020603050405020304" pitchFamily="18" charset="0"/>
              </a:rPr>
              <a:t>Solutions.</a:t>
            </a:r>
          </a:p>
        </p:txBody>
      </p:sp>
    </p:spTree>
    <p:extLst>
      <p:ext uri="{BB962C8B-B14F-4D97-AF65-F5344CB8AC3E}">
        <p14:creationId xmlns:p14="http://schemas.microsoft.com/office/powerpoint/2010/main" val="6317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18">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1376053"/>
            <a:ext cx="9405891" cy="1002990"/>
          </a:xfrm>
        </p:spPr>
        <p:txBody>
          <a:bodyPr anchor="ctr">
            <a:normAutofit/>
          </a:bodyPr>
          <a:lstStyle/>
          <a:p>
            <a:r>
              <a:rPr lang="en-US" b="1" kern="100">
                <a:effectLst/>
                <a:latin typeface="+mn-lt"/>
                <a:ea typeface="Calibri" panose="020F0502020204030204" pitchFamily="34" charset="0"/>
                <a:cs typeface="Times New Roman" panose="02020603050405020304" pitchFamily="18" charset="0"/>
              </a:rPr>
              <a:t>responsibilities for Providing accessible Communications</a:t>
            </a:r>
            <a:endParaRPr lang="en-US" b="1">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2464991"/>
            <a:ext cx="9405891" cy="2403571"/>
          </a:xfrm>
        </p:spPr>
        <p:txBody>
          <a:bodyPr>
            <a:normAutofit/>
          </a:bodyPr>
          <a:lstStyle/>
          <a:p>
            <a:pPr marL="466725" marR="0" indent="-466725">
              <a:spcBef>
                <a:spcPts val="0"/>
              </a:spcBef>
              <a:spcAft>
                <a:spcPts val="800"/>
              </a:spcAft>
            </a:pPr>
            <a:r>
              <a:rPr lang="en-US" sz="2400" kern="100" dirty="0">
                <a:effectLst/>
                <a:ea typeface="Calibri" panose="020F0502020204030204" pitchFamily="34" charset="0"/>
                <a:cs typeface="Times New Roman" panose="02020603050405020304" pitchFamily="18" charset="0"/>
              </a:rPr>
              <a:t>Mission Areas, Agencies, and Staff </a:t>
            </a:r>
            <a:r>
              <a:rPr lang="en-US" sz="2400" kern="100" dirty="0">
                <a:ea typeface="Calibri" panose="020F0502020204030204" pitchFamily="34" charset="0"/>
                <a:cs typeface="Times New Roman" panose="02020603050405020304" pitchFamily="18" charset="0"/>
              </a:rPr>
              <a:t>O</a:t>
            </a:r>
            <a:r>
              <a:rPr lang="en-US" sz="2400" kern="100" dirty="0">
                <a:effectLst/>
                <a:ea typeface="Calibri" panose="020F0502020204030204" pitchFamily="34" charset="0"/>
                <a:cs typeface="Times New Roman" panose="02020603050405020304" pitchFamily="18" charset="0"/>
              </a:rPr>
              <a:t>ffices.</a:t>
            </a:r>
          </a:p>
          <a:p>
            <a:pPr marL="466725" marR="0" indent="-466725">
              <a:spcBef>
                <a:spcPts val="0"/>
              </a:spcBef>
              <a:spcAft>
                <a:spcPts val="800"/>
              </a:spcAft>
            </a:pPr>
            <a:r>
              <a:rPr lang="en-US" sz="2400" kern="100" dirty="0">
                <a:effectLst/>
                <a:ea typeface="Calibri" panose="020F0502020204030204" pitchFamily="34" charset="0"/>
                <a:cs typeface="Times New Roman" panose="02020603050405020304" pitchFamily="18" charset="0"/>
              </a:rPr>
              <a:t>National Capital Region (NCR).</a:t>
            </a:r>
          </a:p>
          <a:p>
            <a:pPr marL="466725" marR="0" indent="-466725">
              <a:spcBef>
                <a:spcPts val="0"/>
              </a:spcBef>
              <a:spcAft>
                <a:spcPts val="800"/>
              </a:spcAft>
            </a:pPr>
            <a:r>
              <a:rPr lang="en-US" sz="2400" kern="100" dirty="0">
                <a:effectLst/>
                <a:ea typeface="Calibri" panose="020F0502020204030204" pitchFamily="34" charset="0"/>
                <a:cs typeface="Times New Roman" panose="02020603050405020304" pitchFamily="18" charset="0"/>
              </a:rPr>
              <a:t>Nation</a:t>
            </a:r>
            <a:r>
              <a:rPr lang="en-US" sz="2400" kern="100" dirty="0">
                <a:ea typeface="Calibri" panose="020F0502020204030204" pitchFamily="34" charset="0"/>
                <a:cs typeface="Times New Roman" panose="02020603050405020304" pitchFamily="18" charset="0"/>
              </a:rPr>
              <a:t>wide.</a:t>
            </a:r>
            <a:endParaRPr lang="en-US" sz="2400" kern="100" dirty="0">
              <a:effectLst/>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7847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60612" y="1138228"/>
            <a:ext cx="3793685" cy="3858767"/>
          </a:xfrm>
        </p:spPr>
        <p:txBody>
          <a:bodyPr anchor="ctr">
            <a:normAutofit/>
          </a:bodyPr>
          <a:lstStyle/>
          <a:p>
            <a:r>
              <a:rPr lang="en-US" sz="2500" b="1" kern="0" dirty="0">
                <a:effectLst/>
                <a:latin typeface="+mn-lt"/>
                <a:ea typeface="Times New Roman" panose="02020603050405020304" pitchFamily="18" charset="0"/>
              </a:rPr>
              <a:t>requirements and responsibilities on reasonable accommodations (RA)</a:t>
            </a:r>
            <a:endParaRPr lang="en-US" sz="2500" b="1" dirty="0">
              <a:latin typeface="+mn-lt"/>
            </a:endParaRP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5584483" y="1138228"/>
            <a:ext cx="5440680" cy="3858768"/>
          </a:xfrm>
        </p:spPr>
        <p:txBody>
          <a:bodyPr anchor="ctr">
            <a:normAutofit/>
          </a:bodyPr>
          <a:lstStyle/>
          <a:p>
            <a:pPr marL="466725" lvl="0" indent="-466725"/>
            <a:r>
              <a:rPr lang="en-US" sz="1900" dirty="0">
                <a:solidFill>
                  <a:srgbClr val="000000"/>
                </a:solidFill>
              </a:rPr>
              <a:t>Rehabilitation Act of 1973.</a:t>
            </a:r>
          </a:p>
          <a:p>
            <a:pPr marL="466725" lvl="0" indent="-466725"/>
            <a:r>
              <a:rPr lang="en-US" sz="1900" dirty="0">
                <a:solidFill>
                  <a:srgbClr val="000000"/>
                </a:solidFill>
              </a:rPr>
              <a:t>Americans with Disabilities Act Amendments Act of 2008 (ADAAA).</a:t>
            </a:r>
          </a:p>
          <a:p>
            <a:pPr marL="466725" lvl="0" indent="-466725"/>
            <a:r>
              <a:rPr lang="en-US" sz="1900" kern="100" dirty="0">
                <a:solidFill>
                  <a:srgbClr val="000000"/>
                </a:solidFill>
                <a:effectLst/>
                <a:ea typeface="Calibri" panose="020F0502020204030204" pitchFamily="34" charset="0"/>
                <a:cs typeface="Times New Roman" panose="02020603050405020304" pitchFamily="18" charset="0"/>
              </a:rPr>
              <a:t>Departmental Regulation (DR 4300-008): Reasonable Accommodations (RA) and Personal Assistance Services (PAS) for Employees and Applicants with Disabilities</a:t>
            </a:r>
            <a:r>
              <a:rPr lang="en-US" sz="1900" kern="100" dirty="0">
                <a:solidFill>
                  <a:srgbClr val="000000"/>
                </a:solidFill>
                <a:ea typeface="Calibri" panose="020F0502020204030204" pitchFamily="34" charset="0"/>
                <a:cs typeface="Times New Roman" panose="02020603050405020304" pitchFamily="18" charset="0"/>
              </a:rPr>
              <a:t>.</a:t>
            </a:r>
          </a:p>
          <a:p>
            <a:pPr marL="466725" lvl="0" indent="-466725"/>
            <a:r>
              <a:rPr lang="en-US" sz="1900" kern="100" dirty="0">
                <a:solidFill>
                  <a:srgbClr val="000000"/>
                </a:solidFill>
                <a:effectLst/>
                <a:ea typeface="Calibri" panose="020F0502020204030204" pitchFamily="34" charset="0"/>
                <a:cs typeface="Times New Roman" panose="02020603050405020304" pitchFamily="18" charset="0"/>
              </a:rPr>
              <a:t>Mission Areas, Agencies, or Staff </a:t>
            </a:r>
            <a:r>
              <a:rPr lang="en-US" sz="1900" kern="100" dirty="0">
                <a:solidFill>
                  <a:srgbClr val="000000"/>
                </a:solidFill>
                <a:ea typeface="Calibri" panose="020F0502020204030204" pitchFamily="34" charset="0"/>
                <a:cs typeface="Times New Roman" panose="02020603050405020304" pitchFamily="18" charset="0"/>
              </a:rPr>
              <a:t>O</a:t>
            </a:r>
            <a:r>
              <a:rPr lang="en-US" sz="1900" kern="100" dirty="0">
                <a:solidFill>
                  <a:srgbClr val="000000"/>
                </a:solidFill>
                <a:effectLst/>
                <a:ea typeface="Calibri" panose="020F0502020204030204" pitchFamily="34" charset="0"/>
                <a:cs typeface="Times New Roman" panose="02020603050405020304" pitchFamily="18" charset="0"/>
              </a:rPr>
              <a:t>ffices have the responsibilities to provide and fund the RA.</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88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1376053"/>
            <a:ext cx="9405891" cy="1002990"/>
          </a:xfrm>
        </p:spPr>
        <p:txBody>
          <a:bodyPr anchor="ctr">
            <a:normAutofit/>
          </a:bodyPr>
          <a:lstStyle/>
          <a:p>
            <a:r>
              <a:rPr lang="en-US" b="1" kern="100" dirty="0">
                <a:effectLst/>
                <a:latin typeface="+mn-lt"/>
                <a:ea typeface="Calibri" panose="020F0502020204030204" pitchFamily="34" charset="0"/>
                <a:cs typeface="Times New Roman" panose="02020603050405020304" pitchFamily="18" charset="0"/>
              </a:rPr>
              <a:t>RA procedures</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2464991"/>
            <a:ext cx="9405891" cy="2403571"/>
          </a:xfrm>
        </p:spPr>
        <p:txBody>
          <a:bodyPr>
            <a:normAutofit/>
          </a:bodyPr>
          <a:lstStyle/>
          <a:p>
            <a:pPr marL="466725" indent="-466725">
              <a:lnSpc>
                <a:spcPct val="110000"/>
              </a:lnSpc>
            </a:pPr>
            <a:r>
              <a:rPr lang="en-US" sz="1900" kern="100" dirty="0">
                <a:ea typeface="Calibri" panose="020F0502020204030204" pitchFamily="34" charset="0"/>
                <a:cs typeface="Times New Roman" panose="02020603050405020304" pitchFamily="18" charset="0"/>
              </a:rPr>
              <a:t>RA Contacts on the TARGET Center Website: </a:t>
            </a:r>
            <a:r>
              <a:rPr lang="en-US" sz="1900" kern="100" dirty="0">
                <a:ea typeface="Calibri" panose="020F0502020204030204" pitchFamily="34" charset="0"/>
                <a:cs typeface="Times New Roman" panose="02020603050405020304" pitchFamily="18" charset="0"/>
                <a:hlinkClick r:id="rId3"/>
              </a:rPr>
              <a:t>https://www.usda.gov/target-center/topics/ra-list</a:t>
            </a:r>
            <a:endParaRPr lang="en-US" sz="1900" kern="100" dirty="0">
              <a:ea typeface="Calibri" panose="020F0502020204030204" pitchFamily="34" charset="0"/>
              <a:cs typeface="Times New Roman" panose="02020603050405020304" pitchFamily="18" charset="0"/>
            </a:endParaRPr>
          </a:p>
          <a:p>
            <a:pPr marL="466725" indent="-466725">
              <a:lnSpc>
                <a:spcPct val="110000"/>
              </a:lnSpc>
            </a:pPr>
            <a:r>
              <a:rPr lang="en-US" sz="1900" kern="100" dirty="0">
                <a:effectLst/>
                <a:ea typeface="Calibri" panose="020F0502020204030204" pitchFamily="34" charset="0"/>
                <a:cs typeface="Times New Roman" panose="02020603050405020304" pitchFamily="18" charset="0"/>
              </a:rPr>
              <a:t>Contact your RA Coordinator in your Mission </a:t>
            </a:r>
            <a:r>
              <a:rPr lang="en-US" sz="1900" kern="100" dirty="0">
                <a:ea typeface="Calibri" panose="020F0502020204030204" pitchFamily="34" charset="0"/>
                <a:cs typeface="Times New Roman" panose="02020603050405020304" pitchFamily="18" charset="0"/>
              </a:rPr>
              <a:t>Area, </a:t>
            </a:r>
            <a:r>
              <a:rPr lang="en-US" sz="1900" kern="100" dirty="0">
                <a:effectLst/>
                <a:ea typeface="Calibri" panose="020F0502020204030204" pitchFamily="34" charset="0"/>
                <a:cs typeface="Times New Roman" panose="02020603050405020304" pitchFamily="18" charset="0"/>
              </a:rPr>
              <a:t>Agency or Staff Office.</a:t>
            </a:r>
          </a:p>
          <a:p>
            <a:pPr marL="466725" lvl="0" indent="-466725">
              <a:lnSpc>
                <a:spcPct val="110000"/>
              </a:lnSpc>
            </a:pPr>
            <a:r>
              <a:rPr lang="en-US" sz="1900" kern="100" dirty="0">
                <a:ea typeface="Calibri" panose="020F0502020204030204" pitchFamily="34" charset="0"/>
                <a:cs typeface="Times New Roman" panose="02020603050405020304" pitchFamily="18" charset="0"/>
              </a:rPr>
              <a:t>Reasonable Accommodations Coordinators and Supervisors: Importance of collaboration.</a:t>
            </a:r>
          </a:p>
          <a:p>
            <a:pPr marL="466725" lvl="0" indent="-466725">
              <a:lnSpc>
                <a:spcPct val="110000"/>
              </a:lnSpc>
            </a:pPr>
            <a:r>
              <a:rPr lang="en-US" sz="1900" kern="100" dirty="0">
                <a:ea typeface="Calibri" panose="020F0502020204030204" pitchFamily="34" charset="0"/>
                <a:cs typeface="Times New Roman" panose="02020603050405020304" pitchFamily="18" charset="0"/>
              </a:rPr>
              <a:t>Approval and funding.</a:t>
            </a:r>
          </a:p>
          <a:p>
            <a:pPr marL="466725" lvl="0" indent="-466725">
              <a:lnSpc>
                <a:spcPct val="110000"/>
              </a:lnSpc>
            </a:pPr>
            <a:endParaRPr lang="en-US" sz="1900" kern="100" dirty="0">
              <a:effectLst/>
              <a:ea typeface="Calibri" panose="020F0502020204030204" pitchFamily="34" charset="0"/>
              <a:cs typeface="Times New Roman" panose="02020603050405020304" pitchFamily="18" charset="0"/>
            </a:endParaRPr>
          </a:p>
          <a:p>
            <a:pPr marL="466725" lvl="0" indent="-466725">
              <a:lnSpc>
                <a:spcPct val="110000"/>
              </a:lnSpc>
            </a:pPr>
            <a:endParaRPr lang="en-US" sz="1900" kern="100" dirty="0">
              <a:effectLst/>
              <a:ea typeface="Calibri" panose="020F0502020204030204" pitchFamily="34" charset="0"/>
              <a:cs typeface="Times New Roman" panose="02020603050405020304" pitchFamily="18" charset="0"/>
            </a:endParaRPr>
          </a:p>
          <a:p>
            <a:pPr marL="466725" lvl="0" indent="-466725">
              <a:lnSpc>
                <a:spcPct val="110000"/>
              </a:lnSpc>
            </a:pPr>
            <a:endParaRPr lang="en-US" sz="1900" kern="100" dirty="0">
              <a:effectLs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92664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599064" y="99753"/>
            <a:ext cx="4943690" cy="710738"/>
          </a:xfrm>
          <a:prstGeom prst="rect">
            <a:avLst/>
          </a:prstGeom>
        </p:spPr>
      </p:pic>
      <p:sp>
        <p:nvSpPr>
          <p:cNvPr id="3" name="object 3"/>
          <p:cNvSpPr txBox="1">
            <a:spLocks noGrp="1"/>
          </p:cNvSpPr>
          <p:nvPr>
            <p:ph type="title" idx="4294967295"/>
          </p:nvPr>
        </p:nvSpPr>
        <p:spPr>
          <a:xfrm>
            <a:off x="3626159" y="237749"/>
            <a:ext cx="2444750" cy="500749"/>
          </a:xfrm>
          <a:prstGeom prst="rect">
            <a:avLst/>
          </a:prstGeom>
        </p:spPr>
        <p:txBody>
          <a:bodyPr vert="horz" wrap="square" lIns="0" tIns="8226" rIns="0" bIns="0" rtlCol="0" anchor="ctr">
            <a:spAutoFit/>
          </a:bodyPr>
          <a:lstStyle/>
          <a:p>
            <a:pPr marL="8659" marR="3464">
              <a:lnSpc>
                <a:spcPct val="100000"/>
              </a:lnSpc>
              <a:spcBef>
                <a:spcPts val="65"/>
              </a:spcBef>
            </a:pPr>
            <a:r>
              <a:rPr sz="1600" b="1" spc="58" dirty="0">
                <a:solidFill>
                  <a:srgbClr val="FFFFFF"/>
                </a:solidFill>
                <a:latin typeface="Calibri"/>
                <a:cs typeface="Calibri"/>
              </a:rPr>
              <a:t>Current</a:t>
            </a:r>
            <a:r>
              <a:rPr sz="1600" b="1" spc="-41" dirty="0">
                <a:solidFill>
                  <a:srgbClr val="FFFFFF"/>
                </a:solidFill>
                <a:latin typeface="Calibri"/>
                <a:cs typeface="Calibri"/>
              </a:rPr>
              <a:t> </a:t>
            </a:r>
            <a:r>
              <a:rPr lang="en-US" sz="1600" b="1" spc="-85" dirty="0">
                <a:solidFill>
                  <a:srgbClr val="FFFFFF"/>
                </a:solidFill>
              </a:rPr>
              <a:t>and </a:t>
            </a:r>
            <a:r>
              <a:rPr sz="1600" b="1" spc="51" dirty="0">
                <a:solidFill>
                  <a:srgbClr val="FFFFFF"/>
                </a:solidFill>
                <a:latin typeface="Calibri"/>
                <a:cs typeface="Calibri"/>
              </a:rPr>
              <a:t>Upcoming </a:t>
            </a:r>
            <a:r>
              <a:rPr sz="1600" b="1" i="0" dirty="0">
                <a:solidFill>
                  <a:srgbClr val="FFFFFF"/>
                </a:solidFill>
                <a:latin typeface="Calibri"/>
                <a:cs typeface="Calibri"/>
              </a:rPr>
              <a:t>Meetings</a:t>
            </a:r>
            <a:endParaRPr sz="1600" b="1" spc="51" dirty="0">
              <a:solidFill>
                <a:srgbClr val="FFFFFF"/>
              </a:solidFill>
              <a:latin typeface="Calibri"/>
              <a:cs typeface="Calibri"/>
            </a:endParaRPr>
          </a:p>
        </p:txBody>
      </p:sp>
      <p:sp>
        <p:nvSpPr>
          <p:cNvPr id="9" name="object 9"/>
          <p:cNvSpPr txBox="1"/>
          <p:nvPr/>
        </p:nvSpPr>
        <p:spPr>
          <a:xfrm>
            <a:off x="3595947" y="805295"/>
            <a:ext cx="4953432" cy="179536"/>
          </a:xfrm>
          <a:prstGeom prst="rect">
            <a:avLst/>
          </a:prstGeom>
          <a:solidFill>
            <a:srgbClr val="002C71"/>
          </a:solidFill>
        </p:spPr>
        <p:txBody>
          <a:bodyPr vert="horz" wrap="square" lIns="0" tIns="0" rIns="0" bIns="0" rtlCol="0">
            <a:spAutoFit/>
          </a:bodyPr>
          <a:lstStyle/>
          <a:p>
            <a:pPr marL="61911">
              <a:lnSpc>
                <a:spcPts val="1390"/>
              </a:lnSpc>
            </a:pPr>
            <a:r>
              <a:rPr lang="en-US" sz="1227" b="1" spc="-7" dirty="0">
                <a:solidFill>
                  <a:srgbClr val="FFFFFF"/>
                </a:solidFill>
                <a:latin typeface="Calibri"/>
                <a:cs typeface="Calibri"/>
              </a:rPr>
              <a:t>OCTOBER</a:t>
            </a:r>
            <a:endParaRPr sz="1227" dirty="0">
              <a:latin typeface="Calibri"/>
              <a:cs typeface="Calibri"/>
            </a:endParaRPr>
          </a:p>
        </p:txBody>
      </p:sp>
      <p:sp>
        <p:nvSpPr>
          <p:cNvPr id="10" name="object 10"/>
          <p:cNvSpPr txBox="1"/>
          <p:nvPr/>
        </p:nvSpPr>
        <p:spPr>
          <a:xfrm>
            <a:off x="4974689" y="1000110"/>
            <a:ext cx="510453" cy="155707"/>
          </a:xfrm>
          <a:prstGeom prst="rect">
            <a:avLst/>
          </a:prstGeom>
        </p:spPr>
        <p:txBody>
          <a:bodyPr vert="horz" wrap="square" lIns="0" tIns="8659" rIns="0" bIns="0" rtlCol="0">
            <a:spAutoFit/>
          </a:bodyPr>
          <a:lstStyle/>
          <a:p>
            <a:pPr marL="8659">
              <a:spcBef>
                <a:spcPts val="68"/>
              </a:spcBef>
            </a:pPr>
            <a:r>
              <a:rPr sz="955" b="1" spc="-7" dirty="0">
                <a:latin typeface="Calibri"/>
                <a:cs typeface="Calibri"/>
              </a:rPr>
              <a:t>TUESDAY</a:t>
            </a:r>
            <a:endParaRPr sz="955" dirty="0">
              <a:latin typeface="Calibri"/>
              <a:cs typeface="Calibri"/>
            </a:endParaRPr>
          </a:p>
        </p:txBody>
      </p:sp>
      <p:sp>
        <p:nvSpPr>
          <p:cNvPr id="11" name="object 11"/>
          <p:cNvSpPr txBox="1"/>
          <p:nvPr/>
        </p:nvSpPr>
        <p:spPr>
          <a:xfrm>
            <a:off x="3856090" y="989655"/>
            <a:ext cx="3000375" cy="155707"/>
          </a:xfrm>
          <a:prstGeom prst="rect">
            <a:avLst/>
          </a:prstGeom>
        </p:spPr>
        <p:txBody>
          <a:bodyPr vert="horz" wrap="square" lIns="0" tIns="8659" rIns="0" bIns="0" rtlCol="0">
            <a:spAutoFit/>
          </a:bodyPr>
          <a:lstStyle/>
          <a:p>
            <a:pPr marL="8659">
              <a:spcBef>
                <a:spcPts val="68"/>
              </a:spcBef>
              <a:tabLst>
                <a:tab pos="2323605" algn="l"/>
              </a:tabLst>
            </a:pPr>
            <a:r>
              <a:rPr sz="955" b="1" spc="-7" dirty="0">
                <a:latin typeface="Calibri"/>
                <a:cs typeface="Calibri"/>
              </a:rPr>
              <a:t>MONDAY</a:t>
            </a:r>
            <a:r>
              <a:rPr sz="955" b="1" dirty="0">
                <a:latin typeface="Calibri"/>
                <a:cs typeface="Calibri"/>
              </a:rPr>
              <a:t>	</a:t>
            </a:r>
            <a:r>
              <a:rPr sz="955" b="1" spc="-7" dirty="0">
                <a:latin typeface="Calibri"/>
                <a:cs typeface="Calibri"/>
              </a:rPr>
              <a:t>WEDNESDAY</a:t>
            </a:r>
            <a:endParaRPr sz="955" dirty="0">
              <a:latin typeface="Calibri"/>
              <a:cs typeface="Calibri"/>
            </a:endParaRPr>
          </a:p>
        </p:txBody>
      </p:sp>
      <p:sp>
        <p:nvSpPr>
          <p:cNvPr id="12" name="object 12"/>
          <p:cNvSpPr txBox="1"/>
          <p:nvPr/>
        </p:nvSpPr>
        <p:spPr>
          <a:xfrm>
            <a:off x="7344645" y="989655"/>
            <a:ext cx="600941" cy="155707"/>
          </a:xfrm>
          <a:prstGeom prst="rect">
            <a:avLst/>
          </a:prstGeom>
        </p:spPr>
        <p:txBody>
          <a:bodyPr vert="horz" wrap="square" lIns="0" tIns="8659" rIns="0" bIns="0" rtlCol="0">
            <a:spAutoFit/>
          </a:bodyPr>
          <a:lstStyle/>
          <a:p>
            <a:pPr marL="8659">
              <a:spcBef>
                <a:spcPts val="68"/>
              </a:spcBef>
            </a:pPr>
            <a:r>
              <a:rPr sz="955" b="1" spc="-7" dirty="0">
                <a:latin typeface="Calibri"/>
                <a:cs typeface="Calibri"/>
              </a:rPr>
              <a:t>THURSDAY</a:t>
            </a:r>
            <a:endParaRPr sz="955" dirty="0">
              <a:latin typeface="Calibri"/>
              <a:cs typeface="Calibri"/>
            </a:endParaRPr>
          </a:p>
        </p:txBody>
      </p:sp>
      <p:sp>
        <p:nvSpPr>
          <p:cNvPr id="13" name="object 13"/>
          <p:cNvSpPr txBox="1"/>
          <p:nvPr/>
        </p:nvSpPr>
        <p:spPr>
          <a:xfrm>
            <a:off x="4805209" y="1195482"/>
            <a:ext cx="1084118" cy="2078774"/>
          </a:xfrm>
          <a:prstGeom prst="rect">
            <a:avLst/>
          </a:prstGeom>
        </p:spPr>
        <p:txBody>
          <a:bodyPr vert="horz" wrap="square" lIns="0" tIns="61912" rIns="0" bIns="0" rtlCol="0">
            <a:spAutoFit/>
          </a:bodyPr>
          <a:lstStyle/>
          <a:p>
            <a:pPr marL="25977" algn="ctr">
              <a:spcBef>
                <a:spcPts val="389"/>
              </a:spcBef>
            </a:pPr>
            <a:r>
              <a:rPr lang="en-US" sz="818" b="1" spc="20" dirty="0">
                <a:solidFill>
                  <a:srgbClr val="FFFFFF"/>
                </a:solidFill>
                <a:latin typeface="Calibri"/>
                <a:cs typeface="Calibri"/>
              </a:rPr>
              <a:t>10/17/2023</a:t>
            </a:r>
            <a:endParaRPr lang="en-US" sz="818" dirty="0">
              <a:latin typeface="Calibri"/>
              <a:cs typeface="Calibri"/>
            </a:endParaRPr>
          </a:p>
          <a:p>
            <a:pPr marL="25977">
              <a:spcBef>
                <a:spcPts val="423"/>
              </a:spcBef>
            </a:pPr>
            <a:r>
              <a:rPr sz="818" spc="-7" dirty="0">
                <a:latin typeface="Calibri"/>
                <a:cs typeface="Calibri"/>
              </a:rPr>
              <a:t>1</a:t>
            </a:r>
            <a:r>
              <a:rPr lang="en-US" sz="818" spc="-7" dirty="0">
                <a:latin typeface="Calibri"/>
                <a:cs typeface="Calibri"/>
              </a:rPr>
              <a:t>1:00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a:t>
            </a:r>
            <a:r>
              <a:rPr lang="en-US" sz="818" spc="-7" dirty="0">
                <a:latin typeface="Calibri"/>
                <a:cs typeface="Calibri"/>
              </a:rPr>
              <a:t>2:00 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Unmasking Hidden Challenges: Chronic Conditions in the Workplace</a:t>
            </a:r>
            <a:br>
              <a:rPr lang="en-US" sz="818" b="1" spc="-14" dirty="0">
                <a:solidFill>
                  <a:srgbClr val="002C71"/>
                </a:solidFill>
                <a:latin typeface="Calibri"/>
                <a:cs typeface="Calibri"/>
              </a:rPr>
            </a:br>
            <a:r>
              <a:rPr sz="818" dirty="0">
                <a:latin typeface="Calibri"/>
                <a:cs typeface="Calibri"/>
              </a:rPr>
              <a:t>Dr.</a:t>
            </a:r>
            <a:r>
              <a:rPr sz="818" spc="3" dirty="0">
                <a:latin typeface="Calibri"/>
                <a:cs typeface="Calibri"/>
              </a:rPr>
              <a:t> </a:t>
            </a:r>
            <a:r>
              <a:rPr sz="818" dirty="0">
                <a:latin typeface="Calibri"/>
                <a:cs typeface="Calibri"/>
              </a:rPr>
              <a:t>Theresa</a:t>
            </a:r>
            <a:r>
              <a:rPr sz="818" spc="-10" dirty="0">
                <a:latin typeface="Calibri"/>
                <a:cs typeface="Calibri"/>
              </a:rPr>
              <a:t> </a:t>
            </a:r>
            <a:r>
              <a:rPr sz="818" spc="-7" dirty="0">
                <a:latin typeface="Calibri"/>
                <a:cs typeface="Calibri"/>
              </a:rPr>
              <a:t>Haskins </a:t>
            </a:r>
            <a:r>
              <a:rPr sz="818" dirty="0">
                <a:latin typeface="Calibri"/>
                <a:cs typeface="Calibri"/>
              </a:rPr>
              <a:t>Haskins</a:t>
            </a:r>
            <a:r>
              <a:rPr sz="818" spc="119" dirty="0">
                <a:latin typeface="Calibri"/>
                <a:cs typeface="Calibri"/>
              </a:rPr>
              <a:t> </a:t>
            </a:r>
            <a:r>
              <a:rPr sz="818" spc="-7" dirty="0">
                <a:latin typeface="Calibri"/>
                <a:cs typeface="Calibri"/>
              </a:rPr>
              <a:t>Consulting</a:t>
            </a:r>
            <a:endParaRPr lang="en-US" sz="818" spc="-7" dirty="0">
              <a:latin typeface="Calibri"/>
              <a:cs typeface="Calibri"/>
            </a:endParaRPr>
          </a:p>
          <a:p>
            <a:pPr marL="25977">
              <a:spcBef>
                <a:spcPts val="423"/>
              </a:spcBef>
            </a:pPr>
            <a:r>
              <a:rPr lang="en-US" sz="818" spc="-7" dirty="0">
                <a:latin typeface="Calibri"/>
                <a:cs typeface="Calibri"/>
              </a:rPr>
              <a:t>1:00</a:t>
            </a:r>
            <a:r>
              <a:rPr lang="en-US" sz="818" spc="-31" dirty="0">
                <a:latin typeface="Calibri"/>
                <a:cs typeface="Calibri"/>
              </a:rPr>
              <a:t> </a:t>
            </a:r>
            <a:r>
              <a:rPr lang="en-US" sz="818" spc="-75" dirty="0">
                <a:latin typeface="Calibri"/>
                <a:cs typeface="Calibri"/>
              </a:rPr>
              <a:t>PM</a:t>
            </a:r>
            <a:r>
              <a:rPr lang="en-US" sz="818" spc="-20" dirty="0">
                <a:latin typeface="Calibri"/>
                <a:cs typeface="Calibri"/>
              </a:rPr>
              <a:t> –</a:t>
            </a:r>
            <a:r>
              <a:rPr lang="en-US" sz="818" spc="-31" dirty="0">
                <a:latin typeface="Calibri"/>
                <a:cs typeface="Calibri"/>
              </a:rPr>
              <a:t> 2</a:t>
            </a:r>
            <a:r>
              <a:rPr lang="en-US" sz="818" spc="-7" dirty="0">
                <a:latin typeface="Calibri"/>
                <a:cs typeface="Calibri"/>
              </a:rPr>
              <a:t>:00 PM</a:t>
            </a:r>
            <a:endParaRPr lang="en-US"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Equity, Accessibility, and Inclusion in the Workplace (Part 1 of 2)</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a:p>
            <a:pPr marL="25977" marR="20781">
              <a:lnSpc>
                <a:spcPct val="102299"/>
              </a:lnSpc>
              <a:spcBef>
                <a:spcPts val="24"/>
              </a:spcBef>
            </a:pPr>
            <a:endParaRPr sz="818" dirty="0">
              <a:latin typeface="Calibri"/>
              <a:cs typeface="Calibri"/>
            </a:endParaRPr>
          </a:p>
        </p:txBody>
      </p:sp>
      <p:grpSp>
        <p:nvGrpSpPr>
          <p:cNvPr id="14" name="object 14"/>
          <p:cNvGrpSpPr/>
          <p:nvPr/>
        </p:nvGrpSpPr>
        <p:grpSpPr>
          <a:xfrm>
            <a:off x="5969057" y="1230110"/>
            <a:ext cx="1130877" cy="192665"/>
            <a:chOff x="3700017" y="1804161"/>
            <a:chExt cx="1658620" cy="282575"/>
          </a:xfrm>
        </p:grpSpPr>
        <p:sp>
          <p:nvSpPr>
            <p:cNvPr id="15" name="object 15"/>
            <p:cNvSpPr/>
            <p:nvPr/>
          </p:nvSpPr>
          <p:spPr>
            <a:xfrm>
              <a:off x="3706367" y="1810511"/>
              <a:ext cx="1645920" cy="269875"/>
            </a:xfrm>
            <a:custGeom>
              <a:avLst/>
              <a:gdLst/>
              <a:ahLst/>
              <a:cxnLst/>
              <a:rect l="l" t="t" r="r" b="b"/>
              <a:pathLst>
                <a:path w="1645920" h="269875">
                  <a:moveTo>
                    <a:pt x="1511046" y="0"/>
                  </a:moveTo>
                  <a:lnTo>
                    <a:pt x="0" y="0"/>
                  </a:lnTo>
                  <a:lnTo>
                    <a:pt x="0" y="269748"/>
                  </a:lnTo>
                  <a:lnTo>
                    <a:pt x="1511046" y="269748"/>
                  </a:lnTo>
                  <a:lnTo>
                    <a:pt x="1645920" y="134874"/>
                  </a:lnTo>
                  <a:lnTo>
                    <a:pt x="1511046" y="0"/>
                  </a:lnTo>
                  <a:close/>
                </a:path>
              </a:pathLst>
            </a:custGeom>
            <a:solidFill>
              <a:srgbClr val="005340"/>
            </a:solidFill>
          </p:spPr>
          <p:txBody>
            <a:bodyPr wrap="square" lIns="0" tIns="0" rIns="0" bIns="0" rtlCol="0"/>
            <a:lstStyle/>
            <a:p>
              <a:endParaRPr sz="1227" dirty="0"/>
            </a:p>
          </p:txBody>
        </p:sp>
        <p:sp>
          <p:nvSpPr>
            <p:cNvPr id="16" name="object 16"/>
            <p:cNvSpPr/>
            <p:nvPr/>
          </p:nvSpPr>
          <p:spPr>
            <a:xfrm>
              <a:off x="3706367" y="1810511"/>
              <a:ext cx="1645920" cy="269875"/>
            </a:xfrm>
            <a:custGeom>
              <a:avLst/>
              <a:gdLst/>
              <a:ahLst/>
              <a:cxnLst/>
              <a:rect l="l" t="t" r="r" b="b"/>
              <a:pathLst>
                <a:path w="1645920" h="269875">
                  <a:moveTo>
                    <a:pt x="0" y="0"/>
                  </a:moveTo>
                  <a:lnTo>
                    <a:pt x="1511046" y="0"/>
                  </a:lnTo>
                  <a:lnTo>
                    <a:pt x="1645920" y="134874"/>
                  </a:lnTo>
                  <a:lnTo>
                    <a:pt x="1511046" y="269748"/>
                  </a:lnTo>
                  <a:lnTo>
                    <a:pt x="0" y="269748"/>
                  </a:lnTo>
                  <a:lnTo>
                    <a:pt x="0" y="0"/>
                  </a:lnTo>
                  <a:close/>
                </a:path>
              </a:pathLst>
            </a:custGeom>
            <a:ln w="12700">
              <a:solidFill>
                <a:srgbClr val="2E528F"/>
              </a:solidFill>
            </a:ln>
          </p:spPr>
          <p:txBody>
            <a:bodyPr wrap="square" lIns="0" tIns="0" rIns="0" bIns="0" rtlCol="0"/>
            <a:lstStyle/>
            <a:p>
              <a:endParaRPr sz="1227" dirty="0"/>
            </a:p>
          </p:txBody>
        </p:sp>
      </p:grpSp>
      <p:sp>
        <p:nvSpPr>
          <p:cNvPr id="17" name="object 17"/>
          <p:cNvSpPr txBox="1"/>
          <p:nvPr/>
        </p:nvSpPr>
        <p:spPr>
          <a:xfrm>
            <a:off x="5973861" y="1195482"/>
            <a:ext cx="1459066" cy="2752484"/>
          </a:xfrm>
          <a:prstGeom prst="rect">
            <a:avLst/>
          </a:prstGeom>
        </p:spPr>
        <p:txBody>
          <a:bodyPr vert="horz" wrap="square" lIns="0" tIns="61912" rIns="0" bIns="0" rtlCol="0">
            <a:spAutoFit/>
          </a:bodyPr>
          <a:lstStyle/>
          <a:p>
            <a:pPr marL="25977">
              <a:spcBef>
                <a:spcPts val="389"/>
              </a:spcBef>
            </a:pPr>
            <a:r>
              <a:rPr lang="en-US" sz="818" b="1" spc="20" dirty="0">
                <a:solidFill>
                  <a:srgbClr val="FFFFFF"/>
                </a:solidFill>
                <a:latin typeface="Calibri"/>
                <a:cs typeface="Calibri"/>
              </a:rPr>
              <a:t>         10/18/2023</a:t>
            </a:r>
            <a:endParaRPr lang="en-US" sz="818" dirty="0">
              <a:latin typeface="Calibri"/>
              <a:cs typeface="Calibri"/>
            </a:endParaRPr>
          </a:p>
          <a:p>
            <a:pPr marL="25977">
              <a:spcBef>
                <a:spcPts val="423"/>
              </a:spcBef>
            </a:pPr>
            <a:r>
              <a:rPr sz="818" spc="-7" dirty="0">
                <a:latin typeface="Calibri"/>
                <a:cs typeface="Calibri"/>
              </a:rPr>
              <a:t>10:00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11:00</a:t>
            </a:r>
            <a:r>
              <a:rPr sz="818" spc="-24" dirty="0">
                <a:latin typeface="Calibri"/>
                <a:cs typeface="Calibri"/>
              </a:rPr>
              <a:t> </a:t>
            </a:r>
            <a:r>
              <a:rPr sz="818" spc="-17" dirty="0">
                <a:latin typeface="Calibri"/>
                <a:cs typeface="Calibri"/>
              </a:rPr>
              <a:t>AM</a:t>
            </a:r>
            <a:endParaRPr sz="818" dirty="0">
              <a:latin typeface="Calibri"/>
              <a:cs typeface="Calibri"/>
            </a:endParaRPr>
          </a:p>
          <a:p>
            <a:pPr marL="25977">
              <a:spcBef>
                <a:spcPts val="65"/>
              </a:spcBef>
            </a:pPr>
            <a:r>
              <a:rPr lang="en-US" sz="818" b="1" dirty="0">
                <a:solidFill>
                  <a:srgbClr val="002C71"/>
                </a:solidFill>
                <a:latin typeface="Calibri"/>
                <a:cs typeface="Calibri"/>
              </a:rPr>
              <a:t>Ergonomic Equity: Addressing Risk Factors Through Job Analysis and Prevention</a:t>
            </a:r>
            <a:endParaRPr sz="818" dirty="0">
              <a:latin typeface="Calibri"/>
              <a:cs typeface="Calibri"/>
            </a:endParaRPr>
          </a:p>
          <a:p>
            <a:pPr marL="25977" marR="29007">
              <a:lnSpc>
                <a:spcPct val="106700"/>
              </a:lnSpc>
              <a:spcBef>
                <a:spcPts val="7"/>
              </a:spcBef>
            </a:pPr>
            <a:r>
              <a:rPr lang="en-US" sz="818" spc="-17" dirty="0">
                <a:latin typeface="Calibri"/>
                <a:cs typeface="Calibri"/>
              </a:rPr>
              <a:t>Sandra Miller</a:t>
            </a:r>
            <a:br>
              <a:rPr lang="en-US" sz="818" spc="-17" dirty="0">
                <a:latin typeface="Calibri"/>
                <a:cs typeface="Calibri"/>
              </a:rPr>
            </a:br>
            <a:r>
              <a:rPr lang="en-US" sz="818" spc="-17" dirty="0">
                <a:latin typeface="Calibri"/>
                <a:cs typeface="Calibri"/>
              </a:rPr>
              <a:t>Britroix</a:t>
            </a:r>
          </a:p>
          <a:p>
            <a:pPr marL="25977">
              <a:spcBef>
                <a:spcPts val="423"/>
              </a:spcBef>
            </a:pPr>
            <a:r>
              <a:rPr lang="en-US" sz="818" spc="-7" dirty="0">
                <a:latin typeface="Calibri"/>
                <a:cs typeface="Calibri"/>
              </a:rPr>
              <a:t>12:00 PM – 1:00 PM</a:t>
            </a:r>
            <a:br>
              <a:rPr lang="en-US" sz="818" spc="-7" dirty="0">
                <a:latin typeface="Calibri"/>
                <a:cs typeface="Calibri"/>
              </a:rPr>
            </a:br>
            <a:r>
              <a:rPr lang="en-US" sz="818" b="1" spc="-7" dirty="0">
                <a:solidFill>
                  <a:srgbClr val="002C71"/>
                </a:solidFill>
                <a:latin typeface="Calibri"/>
                <a:cs typeface="Calibri"/>
              </a:rPr>
              <a:t>Digital Accessibility Fundamentals for Websites, Documents, and Video</a:t>
            </a:r>
            <a:br>
              <a:rPr lang="en-US" sz="818" b="1" dirty="0">
                <a:solidFill>
                  <a:srgbClr val="002C71"/>
                </a:solidFill>
                <a:latin typeface="Calibri"/>
                <a:cs typeface="Calibri"/>
              </a:rPr>
            </a:br>
            <a:r>
              <a:rPr lang="en-US" sz="818" spc="-17" dirty="0">
                <a:latin typeface="Calibri"/>
                <a:cs typeface="Calibri"/>
              </a:rPr>
              <a:t>Mike Caprara</a:t>
            </a:r>
            <a:br>
              <a:rPr lang="en-US" sz="818" spc="-17" dirty="0">
                <a:latin typeface="Calibri"/>
                <a:cs typeface="Calibri"/>
              </a:rPr>
            </a:br>
            <a:r>
              <a:rPr lang="en-US" sz="818" spc="-17" dirty="0">
                <a:latin typeface="Calibri"/>
                <a:cs typeface="Calibri"/>
              </a:rPr>
              <a:t>The </a:t>
            </a:r>
            <a:r>
              <a:rPr lang="en-US" sz="818" spc="-17" dirty="0" err="1">
                <a:latin typeface="Calibri"/>
                <a:cs typeface="Calibri"/>
              </a:rPr>
              <a:t>Viscardi</a:t>
            </a:r>
            <a:r>
              <a:rPr lang="en-US" sz="818" spc="-17" dirty="0">
                <a:latin typeface="Calibri"/>
                <a:cs typeface="Calibri"/>
              </a:rPr>
              <a:t> Center</a:t>
            </a:r>
          </a:p>
          <a:p>
            <a:pPr marL="25977">
              <a:spcBef>
                <a:spcPts val="423"/>
              </a:spcBef>
            </a:pPr>
            <a:endParaRPr lang="en-US" sz="818" spc="-17" dirty="0">
              <a:latin typeface="Calibri"/>
              <a:cs typeface="Calibri"/>
            </a:endParaRPr>
          </a:p>
          <a:p>
            <a:pPr marL="25977">
              <a:spcBef>
                <a:spcPts val="423"/>
              </a:spcBef>
            </a:pPr>
            <a:endParaRPr lang="en-US" sz="818" spc="-17" dirty="0">
              <a:latin typeface="Calibri"/>
              <a:cs typeface="Calibri"/>
            </a:endParaRPr>
          </a:p>
          <a:p>
            <a:pPr marL="25977">
              <a:spcBef>
                <a:spcPts val="423"/>
              </a:spcBef>
            </a:pPr>
            <a:br>
              <a:rPr lang="en-US" sz="818" b="1" dirty="0">
                <a:solidFill>
                  <a:srgbClr val="002C71"/>
                </a:solidFill>
                <a:highlight>
                  <a:srgbClr val="FFFF00"/>
                </a:highlight>
                <a:latin typeface="Calibri"/>
                <a:cs typeface="Calibri"/>
              </a:rPr>
            </a:br>
            <a:endParaRPr lang="en-US" sz="818" spc="-17" dirty="0">
              <a:highlight>
                <a:srgbClr val="FFFF00"/>
              </a:highlight>
              <a:latin typeface="Calibri"/>
              <a:cs typeface="Calibri"/>
            </a:endParaRPr>
          </a:p>
          <a:p>
            <a:pPr marL="25977" marR="29007">
              <a:lnSpc>
                <a:spcPct val="106700"/>
              </a:lnSpc>
              <a:spcBef>
                <a:spcPts val="7"/>
              </a:spcBef>
            </a:pPr>
            <a:endParaRPr lang="en-US" sz="818" dirty="0">
              <a:highlight>
                <a:srgbClr val="FFFF00"/>
              </a:highlight>
              <a:latin typeface="Calibri"/>
              <a:cs typeface="Calibri"/>
            </a:endParaRPr>
          </a:p>
          <a:p>
            <a:pPr marL="25977" marR="29007">
              <a:lnSpc>
                <a:spcPct val="106700"/>
              </a:lnSpc>
              <a:spcBef>
                <a:spcPts val="7"/>
              </a:spcBef>
            </a:pPr>
            <a:endParaRPr sz="818" dirty="0">
              <a:latin typeface="Calibri"/>
              <a:cs typeface="Calibri"/>
            </a:endParaRPr>
          </a:p>
        </p:txBody>
      </p:sp>
      <p:grpSp>
        <p:nvGrpSpPr>
          <p:cNvPr id="18" name="Group 17">
            <a:extLst>
              <a:ext uri="{FF2B5EF4-FFF2-40B4-BE49-F238E27FC236}">
                <a16:creationId xmlns:a16="http://schemas.microsoft.com/office/drawing/2014/main" id="{96BB8BB5-8A25-F4BC-FE47-C5A2D95C6349}"/>
              </a:ext>
            </a:extLst>
          </p:cNvPr>
          <p:cNvGrpSpPr/>
          <p:nvPr/>
        </p:nvGrpSpPr>
        <p:grpSpPr>
          <a:xfrm>
            <a:off x="4759074" y="3986006"/>
            <a:ext cx="1154257" cy="1690609"/>
            <a:chOff x="1925886" y="4890882"/>
            <a:chExt cx="1692910" cy="2479561"/>
          </a:xfrm>
        </p:grpSpPr>
        <p:grpSp>
          <p:nvGrpSpPr>
            <p:cNvPr id="26" name="object 26"/>
            <p:cNvGrpSpPr/>
            <p:nvPr/>
          </p:nvGrpSpPr>
          <p:grpSpPr>
            <a:xfrm>
              <a:off x="1996484" y="4945432"/>
              <a:ext cx="1572895" cy="279400"/>
              <a:chOff x="1996439" y="6047232"/>
              <a:chExt cx="1572895" cy="279400"/>
            </a:xfrm>
          </p:grpSpPr>
          <p:sp>
            <p:nvSpPr>
              <p:cNvPr id="27" name="object 27"/>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28" name="object 28"/>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29" name="object 29"/>
            <p:cNvSpPr txBox="1">
              <a:spLocks/>
            </p:cNvSpPr>
            <p:nvPr/>
          </p:nvSpPr>
          <p:spPr>
            <a:xfrm>
              <a:off x="1925886" y="4890882"/>
              <a:ext cx="1692910" cy="2479561"/>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10/24/2023</a:t>
              </a:r>
              <a:endParaRPr lang="en-US" sz="818" dirty="0">
                <a:latin typeface="Calibri"/>
                <a:cs typeface="Calibri"/>
              </a:endParaRPr>
            </a:p>
            <a:p>
              <a:pPr marL="25977">
                <a:spcBef>
                  <a:spcPts val="395"/>
                </a:spcBef>
              </a:pPr>
              <a:r>
                <a:rPr sz="818" spc="-7" dirty="0">
                  <a:latin typeface="Calibri"/>
                  <a:cs typeface="Calibri"/>
                </a:rPr>
                <a:t>1</a:t>
              </a:r>
              <a:r>
                <a:rPr lang="en-US" sz="818" spc="-7" dirty="0">
                  <a:latin typeface="Calibri"/>
                  <a:cs typeface="Calibri"/>
                </a:rPr>
                <a:t>1</a:t>
              </a:r>
              <a:r>
                <a:rPr sz="818" spc="-7" dirty="0">
                  <a:latin typeface="Calibri"/>
                  <a:cs typeface="Calibri"/>
                </a:rPr>
                <a:t>:00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12:00</a:t>
              </a:r>
              <a:r>
                <a:rPr sz="818" spc="-24" dirty="0">
                  <a:latin typeface="Calibri"/>
                  <a:cs typeface="Calibri"/>
                </a:rPr>
                <a:t> </a:t>
              </a:r>
              <a:r>
                <a:rPr sz="818" spc="-17" dirty="0">
                  <a:latin typeface="Calibri"/>
                  <a:cs typeface="Calibri"/>
                </a:rPr>
                <a:t>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Thriving with ADHD at Work</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a:p>
              <a:pPr marL="25977">
                <a:spcBef>
                  <a:spcPts val="433"/>
                </a:spcBef>
              </a:pPr>
              <a:r>
                <a:rPr sz="818" spc="-7" dirty="0">
                  <a:latin typeface="Calibri"/>
                  <a:cs typeface="Calibri"/>
                </a:rPr>
                <a:t>1:00</a:t>
              </a:r>
              <a:r>
                <a:rPr sz="818" spc="-41" dirty="0">
                  <a:latin typeface="Calibri"/>
                  <a:cs typeface="Calibri"/>
                </a:rPr>
                <a:t> </a:t>
              </a:r>
              <a:r>
                <a:rPr sz="818" spc="-37" dirty="0">
                  <a:latin typeface="Calibri"/>
                  <a:cs typeface="Calibri"/>
                </a:rPr>
                <a:t>PM</a:t>
              </a:r>
              <a:r>
                <a:rPr sz="818" spc="-27" dirty="0">
                  <a:latin typeface="Calibri"/>
                  <a:cs typeface="Calibri"/>
                </a:rPr>
                <a:t> </a:t>
              </a:r>
              <a:r>
                <a:rPr sz="818" spc="-20" dirty="0">
                  <a:latin typeface="Calibri"/>
                  <a:cs typeface="Calibri"/>
                </a:rPr>
                <a:t>–</a:t>
              </a:r>
              <a:r>
                <a:rPr sz="818" spc="-31" dirty="0">
                  <a:latin typeface="Calibri"/>
                  <a:cs typeface="Calibri"/>
                </a:rPr>
                <a:t> </a:t>
              </a:r>
              <a:r>
                <a:rPr lang="en-US" sz="818" spc="-7" dirty="0">
                  <a:latin typeface="Calibri"/>
                  <a:cs typeface="Calibri"/>
                </a:rPr>
                <a:t>2:00</a:t>
              </a:r>
              <a:r>
                <a:rPr sz="818" spc="-24" dirty="0">
                  <a:latin typeface="Calibri"/>
                  <a:cs typeface="Calibri"/>
                </a:rPr>
                <a:t> </a:t>
              </a:r>
              <a:r>
                <a:rPr sz="818" spc="-17" dirty="0">
                  <a:latin typeface="Calibri"/>
                  <a:cs typeface="Calibri"/>
                </a:rPr>
                <a:t>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Equity, Accessibility, and Inclusion in the Workplace (Part 2 of 2)</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p:txBody>
        </p:sp>
      </p:grpSp>
      <p:grpSp>
        <p:nvGrpSpPr>
          <p:cNvPr id="34" name="object 34"/>
          <p:cNvGrpSpPr/>
          <p:nvPr/>
        </p:nvGrpSpPr>
        <p:grpSpPr>
          <a:xfrm>
            <a:off x="7250603" y="4014874"/>
            <a:ext cx="1082386" cy="199159"/>
            <a:chOff x="5528817" y="6040882"/>
            <a:chExt cx="1587500" cy="292100"/>
          </a:xfrm>
        </p:grpSpPr>
        <p:sp>
          <p:nvSpPr>
            <p:cNvPr id="35" name="object 35"/>
            <p:cNvSpPr/>
            <p:nvPr/>
          </p:nvSpPr>
          <p:spPr>
            <a:xfrm>
              <a:off x="5535167" y="6047232"/>
              <a:ext cx="1574800" cy="279400"/>
            </a:xfrm>
            <a:custGeom>
              <a:avLst/>
              <a:gdLst/>
              <a:ahLst/>
              <a:cxnLst/>
              <a:rect l="l" t="t" r="r" b="b"/>
              <a:pathLst>
                <a:path w="1574800" h="279400">
                  <a:moveTo>
                    <a:pt x="1434846" y="0"/>
                  </a:moveTo>
                  <a:lnTo>
                    <a:pt x="0" y="0"/>
                  </a:lnTo>
                  <a:lnTo>
                    <a:pt x="0" y="278892"/>
                  </a:lnTo>
                  <a:lnTo>
                    <a:pt x="1434846" y="278892"/>
                  </a:lnTo>
                  <a:lnTo>
                    <a:pt x="1574292" y="139446"/>
                  </a:lnTo>
                  <a:lnTo>
                    <a:pt x="1434846" y="0"/>
                  </a:lnTo>
                  <a:close/>
                </a:path>
              </a:pathLst>
            </a:custGeom>
            <a:solidFill>
              <a:srgbClr val="005340"/>
            </a:solidFill>
          </p:spPr>
          <p:txBody>
            <a:bodyPr wrap="square" lIns="0" tIns="0" rIns="0" bIns="0" rtlCol="0"/>
            <a:lstStyle/>
            <a:p>
              <a:endParaRPr sz="1227" dirty="0"/>
            </a:p>
          </p:txBody>
        </p:sp>
        <p:sp>
          <p:nvSpPr>
            <p:cNvPr id="36" name="object 36"/>
            <p:cNvSpPr/>
            <p:nvPr/>
          </p:nvSpPr>
          <p:spPr>
            <a:xfrm>
              <a:off x="5535167" y="6047232"/>
              <a:ext cx="1574800" cy="279400"/>
            </a:xfrm>
            <a:custGeom>
              <a:avLst/>
              <a:gdLst/>
              <a:ahLst/>
              <a:cxnLst/>
              <a:rect l="l" t="t" r="r" b="b"/>
              <a:pathLst>
                <a:path w="1574800" h="279400">
                  <a:moveTo>
                    <a:pt x="0" y="0"/>
                  </a:moveTo>
                  <a:lnTo>
                    <a:pt x="1434846" y="0"/>
                  </a:lnTo>
                  <a:lnTo>
                    <a:pt x="1574292" y="139446"/>
                  </a:lnTo>
                  <a:lnTo>
                    <a:pt x="1434846"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37" name="object 37"/>
          <p:cNvSpPr txBox="1">
            <a:spLocks/>
          </p:cNvSpPr>
          <p:nvPr/>
        </p:nvSpPr>
        <p:spPr>
          <a:xfrm>
            <a:off x="7208765" y="4009345"/>
            <a:ext cx="1319137" cy="1010533"/>
          </a:xfrm>
          <a:prstGeom prst="rect">
            <a:avLst/>
          </a:prstGeom>
        </p:spPr>
        <p:txBody>
          <a:bodyPr vert="horz" wrap="square" lIns="0" tIns="61912" rIns="0" bIns="0" rtlCol="0">
            <a:spAutoFit/>
          </a:bodyPr>
          <a:lstStyle/>
          <a:p>
            <a:pPr marL="25977" algn="ctr">
              <a:spcBef>
                <a:spcPts val="389"/>
              </a:spcBef>
            </a:pPr>
            <a:r>
              <a:rPr lang="en-US" sz="818" b="1" spc="20" dirty="0">
                <a:solidFill>
                  <a:srgbClr val="FFFFFF"/>
                </a:solidFill>
                <a:latin typeface="Calibri"/>
                <a:cs typeface="Calibri"/>
              </a:rPr>
              <a:t>10/26/2023</a:t>
            </a:r>
            <a:endParaRPr lang="en-US" sz="818" dirty="0">
              <a:latin typeface="Calibri"/>
              <a:cs typeface="Calibri"/>
            </a:endParaRPr>
          </a:p>
          <a:p>
            <a:pPr marL="25977">
              <a:spcBef>
                <a:spcPts val="419"/>
              </a:spcBef>
            </a:pPr>
            <a:r>
              <a:rPr sz="818" spc="-7" dirty="0">
                <a:latin typeface="Calibri"/>
                <a:cs typeface="Calibri"/>
              </a:rPr>
              <a:t>10:00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11:00</a:t>
            </a:r>
            <a:r>
              <a:rPr sz="818" spc="-24" dirty="0">
                <a:latin typeface="Calibri"/>
                <a:cs typeface="Calibri"/>
              </a:rPr>
              <a:t> </a:t>
            </a:r>
            <a:r>
              <a:rPr sz="818" spc="-17" dirty="0">
                <a:latin typeface="Calibri"/>
                <a:cs typeface="Calibri"/>
              </a:rPr>
              <a:t>AM</a:t>
            </a:r>
            <a:endParaRPr sz="818" dirty="0">
              <a:latin typeface="Calibri"/>
              <a:cs typeface="Calibri"/>
            </a:endParaRPr>
          </a:p>
          <a:p>
            <a:pPr marL="25977">
              <a:spcBef>
                <a:spcPts val="68"/>
              </a:spcBef>
            </a:pPr>
            <a:r>
              <a:rPr lang="en-US" sz="818" b="1" spc="31" dirty="0">
                <a:solidFill>
                  <a:srgbClr val="002C71"/>
                </a:solidFill>
                <a:latin typeface="Calibri"/>
                <a:cs typeface="Calibri"/>
              </a:rPr>
              <a:t>Assistive Technology at New Heights</a:t>
            </a:r>
            <a:br>
              <a:rPr lang="en-US" sz="818" b="1" spc="31" dirty="0">
                <a:solidFill>
                  <a:srgbClr val="002C71"/>
                </a:solidFill>
                <a:latin typeface="Calibri"/>
                <a:cs typeface="Calibri"/>
              </a:rPr>
            </a:br>
            <a:r>
              <a:rPr lang="en-US" sz="818" dirty="0">
                <a:latin typeface="Calibri"/>
                <a:cs typeface="Calibri"/>
              </a:rPr>
              <a:t>Dr.</a:t>
            </a:r>
            <a:r>
              <a:rPr lang="en-US" sz="818" spc="14" dirty="0">
                <a:latin typeface="Calibri"/>
                <a:cs typeface="Calibri"/>
              </a:rPr>
              <a:t> Wayne Crolley</a:t>
            </a:r>
            <a:br>
              <a:rPr lang="en-US" sz="818" spc="14" dirty="0">
                <a:latin typeface="Calibri"/>
                <a:cs typeface="Calibri"/>
              </a:rPr>
            </a:br>
            <a:r>
              <a:rPr lang="en-US" sz="818" spc="14" dirty="0">
                <a:latin typeface="Calibri"/>
                <a:cs typeface="Calibri"/>
              </a:rPr>
              <a:t>Novare Products, LLC</a:t>
            </a:r>
            <a:endParaRPr sz="818" dirty="0">
              <a:latin typeface="Calibri"/>
              <a:cs typeface="Calibri"/>
            </a:endParaRPr>
          </a:p>
          <a:p>
            <a:pPr marL="25977" marR="241149">
              <a:lnSpc>
                <a:spcPct val="106700"/>
              </a:lnSpc>
              <a:spcBef>
                <a:spcPts val="10"/>
              </a:spcBef>
            </a:pPr>
            <a:endParaRPr lang="en-US" sz="818" dirty="0">
              <a:latin typeface="Calibri"/>
              <a:cs typeface="Calibri"/>
            </a:endParaRPr>
          </a:p>
        </p:txBody>
      </p:sp>
      <p:grpSp>
        <p:nvGrpSpPr>
          <p:cNvPr id="19" name="Group 18">
            <a:extLst>
              <a:ext uri="{FF2B5EF4-FFF2-40B4-BE49-F238E27FC236}">
                <a16:creationId xmlns:a16="http://schemas.microsoft.com/office/drawing/2014/main" id="{49BC60F5-876C-42E0-8784-E8429C3B3ECC}"/>
              </a:ext>
            </a:extLst>
          </p:cNvPr>
          <p:cNvGrpSpPr/>
          <p:nvPr/>
        </p:nvGrpSpPr>
        <p:grpSpPr>
          <a:xfrm>
            <a:off x="5900372" y="4020526"/>
            <a:ext cx="1208093" cy="2069080"/>
            <a:chOff x="3605141" y="4905131"/>
            <a:chExt cx="1771869" cy="3034650"/>
          </a:xfrm>
        </p:grpSpPr>
        <p:sp>
          <p:nvSpPr>
            <p:cNvPr id="49" name="object 33">
              <a:extLst>
                <a:ext uri="{FF2B5EF4-FFF2-40B4-BE49-F238E27FC236}">
                  <a16:creationId xmlns:a16="http://schemas.microsoft.com/office/drawing/2014/main" id="{33F21B5B-11BA-8296-AD4B-B04CCCA5A37B}"/>
                </a:ext>
              </a:extLst>
            </p:cNvPr>
            <p:cNvSpPr txBox="1">
              <a:spLocks/>
            </p:cNvSpPr>
            <p:nvPr/>
          </p:nvSpPr>
          <p:spPr>
            <a:xfrm>
              <a:off x="3605141" y="4935369"/>
              <a:ext cx="1771869" cy="3004412"/>
            </a:xfrm>
            <a:prstGeom prst="rect">
              <a:avLst/>
            </a:prstGeom>
          </p:spPr>
          <p:txBody>
            <a:bodyPr vert="horz" wrap="square" lIns="0" tIns="58882" rIns="0" bIns="0" rtlCol="0">
              <a:spAutoFit/>
            </a:bodyPr>
            <a:lstStyle/>
            <a:p>
              <a:pPr marL="25977" algn="ctr">
                <a:spcBef>
                  <a:spcPts val="389"/>
                </a:spcBef>
              </a:pPr>
              <a:r>
                <a:rPr lang="en-US" sz="818" b="1" spc="20" dirty="0">
                  <a:solidFill>
                    <a:srgbClr val="FFFFFF"/>
                  </a:solidFill>
                  <a:latin typeface="Calibri"/>
                  <a:cs typeface="Calibri"/>
                </a:rPr>
                <a:t>10/25/2023</a:t>
              </a:r>
              <a:endParaRPr lang="en-US" sz="818" dirty="0">
                <a:latin typeface="Calibri"/>
                <a:cs typeface="Calibri"/>
              </a:endParaRPr>
            </a:p>
            <a:p>
              <a:pPr marL="25977">
                <a:spcBef>
                  <a:spcPts val="481"/>
                </a:spcBef>
              </a:pPr>
              <a:r>
                <a:rPr lang="en-US" sz="818" dirty="0">
                  <a:latin typeface="Calibri"/>
                  <a:cs typeface="Calibri"/>
                </a:rPr>
                <a:t>10:00 AM - 12:00 PM</a:t>
              </a:r>
              <a:br>
                <a:rPr lang="en-US" sz="818" dirty="0">
                  <a:latin typeface="Calibri"/>
                  <a:cs typeface="Calibri"/>
                </a:rPr>
              </a:br>
              <a:r>
                <a:rPr lang="en-US" sz="818" b="1" dirty="0">
                  <a:solidFill>
                    <a:srgbClr val="002C71"/>
                  </a:solidFill>
                  <a:latin typeface="Calibri"/>
                  <a:cs typeface="Calibri"/>
                </a:rPr>
                <a:t>USDA TARGET Center </a:t>
              </a:r>
              <a:br>
                <a:rPr lang="en-US" sz="818" b="1" dirty="0">
                  <a:solidFill>
                    <a:srgbClr val="002C71"/>
                  </a:solidFill>
                  <a:latin typeface="Calibri"/>
                  <a:cs typeface="Calibri"/>
                </a:rPr>
              </a:br>
              <a:r>
                <a:rPr lang="en-US" sz="818" b="1" dirty="0">
                  <a:solidFill>
                    <a:srgbClr val="002C71"/>
                  </a:solidFill>
                  <a:latin typeface="Calibri"/>
                  <a:cs typeface="Calibri"/>
                </a:rPr>
                <a:t>Accessible Communications Demonstrations </a:t>
              </a:r>
              <a:br>
                <a:rPr lang="en-US" sz="818" b="1" dirty="0">
                  <a:solidFill>
                    <a:srgbClr val="002C71"/>
                  </a:solidFill>
                  <a:latin typeface="Calibri"/>
                  <a:cs typeface="Calibri"/>
                </a:rPr>
              </a:br>
              <a:r>
                <a:rPr lang="en-US" sz="818" b="1" dirty="0">
                  <a:solidFill>
                    <a:srgbClr val="002C71"/>
                  </a:solidFill>
                  <a:latin typeface="Calibri"/>
                  <a:cs typeface="Calibri"/>
                </a:rPr>
                <a:t>(Virtual/Onsite)</a:t>
              </a:r>
              <a:endParaRPr lang="en-US" sz="818" dirty="0">
                <a:latin typeface="Calibri"/>
                <a:cs typeface="Calibri"/>
              </a:endParaRPr>
            </a:p>
            <a:p>
              <a:pPr marL="25977" marR="20781">
                <a:lnSpc>
                  <a:spcPct val="102299"/>
                </a:lnSpc>
                <a:spcBef>
                  <a:spcPts val="24"/>
                </a:spcBef>
              </a:pPr>
              <a:r>
                <a:rPr lang="en-US" sz="818" dirty="0">
                  <a:latin typeface="Calibri"/>
                  <a:cs typeface="Calibri"/>
                </a:rPr>
                <a:t>Nancy Frohman</a:t>
              </a:r>
              <a:br>
                <a:rPr lang="en-US" sz="818" dirty="0">
                  <a:latin typeface="Calibri"/>
                  <a:cs typeface="Calibri"/>
                </a:rPr>
              </a:br>
              <a:r>
                <a:rPr lang="en-US" sz="818" dirty="0">
                  <a:latin typeface="Calibri"/>
                  <a:cs typeface="Calibri"/>
                </a:rPr>
                <a:t>Accessible  Communications</a:t>
              </a:r>
              <a:br>
                <a:rPr lang="en-US" sz="818" dirty="0">
                  <a:latin typeface="Calibri"/>
                  <a:cs typeface="Calibri"/>
                </a:rPr>
              </a:br>
              <a:r>
                <a:rPr lang="en-US" sz="818" dirty="0">
                  <a:latin typeface="Calibri"/>
                  <a:cs typeface="Calibri"/>
                </a:rPr>
                <a:t>Program  Manager</a:t>
              </a:r>
            </a:p>
            <a:p>
              <a:pPr marL="25977">
                <a:spcBef>
                  <a:spcPts val="481"/>
                </a:spcBef>
              </a:pPr>
              <a:endParaRPr lang="en-US" sz="818" dirty="0">
                <a:highlight>
                  <a:srgbClr val="FFFF00"/>
                </a:highlight>
                <a:latin typeface="Calibri"/>
                <a:cs typeface="Calibri"/>
              </a:endParaRPr>
            </a:p>
            <a:p>
              <a:pPr marL="25977">
                <a:spcBef>
                  <a:spcPts val="65"/>
                </a:spcBef>
              </a:pPr>
              <a:endParaRPr lang="en-US" sz="818" spc="-17" dirty="0">
                <a:latin typeface="Calibri"/>
                <a:cs typeface="Calibri"/>
              </a:endParaRPr>
            </a:p>
            <a:p>
              <a:pPr marL="25977">
                <a:spcBef>
                  <a:spcPts val="65"/>
                </a:spcBef>
              </a:pPr>
              <a:endParaRPr lang="en-US" sz="818" b="1" dirty="0">
                <a:solidFill>
                  <a:srgbClr val="002C71"/>
                </a:solidFill>
                <a:latin typeface="Calibri"/>
                <a:cs typeface="Calibri"/>
              </a:endParaRPr>
            </a:p>
          </p:txBody>
        </p:sp>
        <p:sp>
          <p:nvSpPr>
            <p:cNvPr id="50" name="object 31">
              <a:extLst>
                <a:ext uri="{FF2B5EF4-FFF2-40B4-BE49-F238E27FC236}">
                  <a16:creationId xmlns:a16="http://schemas.microsoft.com/office/drawing/2014/main" id="{17EEF259-427A-C278-6DF4-FF555CCA7811}"/>
                </a:ext>
              </a:extLst>
            </p:cNvPr>
            <p:cNvSpPr>
              <a:spLocks/>
            </p:cNvSpPr>
            <p:nvPr/>
          </p:nvSpPr>
          <p:spPr>
            <a:xfrm>
              <a:off x="3685574" y="4905131"/>
              <a:ext cx="1572895" cy="3048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nchor="t"/>
            <a:lstStyle/>
            <a:p>
              <a:pPr algn="ctr"/>
              <a:endParaRPr lang="en-US" sz="136" b="1" spc="20" dirty="0">
                <a:solidFill>
                  <a:srgbClr val="FFFFFF"/>
                </a:solidFill>
                <a:latin typeface="Calibri"/>
                <a:cs typeface="Calibri"/>
              </a:endParaRPr>
            </a:p>
            <a:p>
              <a:pPr algn="ctr"/>
              <a:r>
                <a:rPr lang="en-US" sz="818" b="1" spc="20" dirty="0">
                  <a:solidFill>
                    <a:srgbClr val="FFFFFF"/>
                  </a:solidFill>
                  <a:latin typeface="Calibri"/>
                  <a:cs typeface="Calibri"/>
                </a:rPr>
                <a:t>10/25/2023</a:t>
              </a:r>
              <a:endParaRPr sz="1227" dirty="0"/>
            </a:p>
          </p:txBody>
        </p:sp>
      </p:grpSp>
      <p:grpSp>
        <p:nvGrpSpPr>
          <p:cNvPr id="42" name="object 26">
            <a:extLst>
              <a:ext uri="{FF2B5EF4-FFF2-40B4-BE49-F238E27FC236}">
                <a16:creationId xmlns:a16="http://schemas.microsoft.com/office/drawing/2014/main" id="{B99C85E3-6CBC-9730-D8D3-F05C54BF2687}"/>
              </a:ext>
            </a:extLst>
          </p:cNvPr>
          <p:cNvGrpSpPr/>
          <p:nvPr/>
        </p:nvGrpSpPr>
        <p:grpSpPr>
          <a:xfrm>
            <a:off x="3730814" y="1239117"/>
            <a:ext cx="2181648" cy="210889"/>
            <a:chOff x="1996439" y="6017328"/>
            <a:chExt cx="3199751" cy="309304"/>
          </a:xfrm>
        </p:grpSpPr>
        <p:sp>
          <p:nvSpPr>
            <p:cNvPr id="44" name="object 27">
              <a:extLst>
                <a:ext uri="{FF2B5EF4-FFF2-40B4-BE49-F238E27FC236}">
                  <a16:creationId xmlns:a16="http://schemas.microsoft.com/office/drawing/2014/main" id="{4C1B36B9-2144-4854-58D7-B583D39194D3}"/>
                </a:ext>
              </a:extLst>
            </p:cNvPr>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45" name="object 28">
              <a:extLst>
                <a:ext uri="{FF2B5EF4-FFF2-40B4-BE49-F238E27FC236}">
                  <a16:creationId xmlns:a16="http://schemas.microsoft.com/office/drawing/2014/main" id="{8A83B577-4349-E1C7-AC36-8FE716E16A7B}"/>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sp>
          <p:nvSpPr>
            <p:cNvPr id="65" name="object 27">
              <a:extLst>
                <a:ext uri="{FF2B5EF4-FFF2-40B4-BE49-F238E27FC236}">
                  <a16:creationId xmlns:a16="http://schemas.microsoft.com/office/drawing/2014/main" id="{2476C96B-C5D0-3EE4-4D35-9F5463883418}"/>
                </a:ext>
              </a:extLst>
            </p:cNvPr>
            <p:cNvSpPr/>
            <p:nvPr/>
          </p:nvSpPr>
          <p:spPr>
            <a:xfrm>
              <a:off x="3623295" y="6017328"/>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66" name="object 28">
              <a:extLst>
                <a:ext uri="{FF2B5EF4-FFF2-40B4-BE49-F238E27FC236}">
                  <a16:creationId xmlns:a16="http://schemas.microsoft.com/office/drawing/2014/main" id="{7D0811DA-A69B-F17C-FC29-4F03BE7AD513}"/>
                </a:ext>
              </a:extLst>
            </p:cNvPr>
            <p:cNvSpPr/>
            <p:nvPr/>
          </p:nvSpPr>
          <p:spPr>
            <a:xfrm>
              <a:off x="3623295" y="6017328"/>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46" name="object 29">
            <a:extLst>
              <a:ext uri="{FF2B5EF4-FFF2-40B4-BE49-F238E27FC236}">
                <a16:creationId xmlns:a16="http://schemas.microsoft.com/office/drawing/2014/main" id="{57A54CB3-DA5B-41E3-554A-F416AB34589E}"/>
              </a:ext>
            </a:extLst>
          </p:cNvPr>
          <p:cNvSpPr txBox="1"/>
          <p:nvPr/>
        </p:nvSpPr>
        <p:spPr>
          <a:xfrm>
            <a:off x="3717125" y="1226788"/>
            <a:ext cx="1154257" cy="1672463"/>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10/16/2023</a:t>
            </a:r>
          </a:p>
          <a:p>
            <a:pPr marL="25977">
              <a:spcBef>
                <a:spcPts val="395"/>
              </a:spcBef>
            </a:pPr>
            <a:r>
              <a:rPr lang="en-US" sz="818" spc="-7" dirty="0">
                <a:latin typeface="Calibri"/>
                <a:cs typeface="Calibri"/>
              </a:rPr>
              <a:t>11:00</a:t>
            </a:r>
            <a:r>
              <a:rPr lang="en-US" sz="818" spc="-31" dirty="0">
                <a:latin typeface="Calibri"/>
                <a:cs typeface="Calibri"/>
              </a:rPr>
              <a:t> </a:t>
            </a:r>
            <a:r>
              <a:rPr lang="en-US" sz="818" spc="-75" dirty="0">
                <a:latin typeface="Calibri"/>
                <a:cs typeface="Calibri"/>
              </a:rPr>
              <a:t>AM</a:t>
            </a:r>
            <a:r>
              <a:rPr lang="en-US" sz="818" spc="-20" dirty="0">
                <a:latin typeface="Calibri"/>
                <a:cs typeface="Calibri"/>
              </a:rPr>
              <a:t> –</a:t>
            </a:r>
            <a:r>
              <a:rPr lang="en-US" sz="818" spc="-31" dirty="0">
                <a:latin typeface="Calibri"/>
                <a:cs typeface="Calibri"/>
              </a:rPr>
              <a:t> </a:t>
            </a:r>
            <a:r>
              <a:rPr lang="en-US" sz="818" spc="-7" dirty="0">
                <a:latin typeface="Calibri"/>
                <a:cs typeface="Calibri"/>
              </a:rPr>
              <a:t>12:00</a:t>
            </a:r>
            <a:r>
              <a:rPr lang="en-US" sz="818" spc="-24" dirty="0">
                <a:latin typeface="Calibri"/>
                <a:cs typeface="Calibri"/>
              </a:rPr>
              <a:t> </a:t>
            </a:r>
            <a:r>
              <a:rPr lang="en-US" sz="818" spc="-17" dirty="0">
                <a:latin typeface="Calibri"/>
                <a:cs typeface="Calibri"/>
              </a:rPr>
              <a:t>PM</a:t>
            </a:r>
            <a:br>
              <a:rPr lang="en-US" sz="818" spc="-17" dirty="0">
                <a:latin typeface="Calibri"/>
                <a:cs typeface="Calibri"/>
              </a:rPr>
            </a:br>
            <a:r>
              <a:rPr lang="en-US" sz="818" b="1" spc="-17" dirty="0">
                <a:solidFill>
                  <a:srgbClr val="002C71"/>
                </a:solidFill>
                <a:latin typeface="Calibri"/>
                <a:cs typeface="Calibri"/>
              </a:rPr>
              <a:t>USDA T</a:t>
            </a:r>
            <a:r>
              <a:rPr lang="en-US" sz="818" b="1" dirty="0">
                <a:solidFill>
                  <a:srgbClr val="002C71"/>
                </a:solidFill>
                <a:latin typeface="Calibri"/>
                <a:cs typeface="Calibri"/>
              </a:rPr>
              <a:t>ARGET Center </a:t>
            </a:r>
            <a:br>
              <a:rPr lang="en-US" sz="818" b="1" dirty="0">
                <a:solidFill>
                  <a:srgbClr val="002C71"/>
                </a:solidFill>
                <a:latin typeface="Calibri"/>
                <a:cs typeface="Calibri"/>
              </a:rPr>
            </a:br>
            <a:r>
              <a:rPr lang="en-US" sz="818" b="1" dirty="0">
                <a:solidFill>
                  <a:srgbClr val="002C71"/>
                </a:solidFill>
                <a:latin typeface="Calibri"/>
                <a:cs typeface="Calibri"/>
              </a:rPr>
              <a:t>Accessible Communications </a:t>
            </a:r>
            <a:br>
              <a:rPr lang="en-US" sz="818" b="1" dirty="0">
                <a:solidFill>
                  <a:srgbClr val="002C71"/>
                </a:solidFill>
                <a:latin typeface="Calibri"/>
                <a:cs typeface="Calibri"/>
              </a:rPr>
            </a:br>
            <a:r>
              <a:rPr lang="en-US" sz="818" b="1" dirty="0">
                <a:solidFill>
                  <a:srgbClr val="002C71"/>
                </a:solidFill>
                <a:latin typeface="Calibri"/>
                <a:cs typeface="Calibri"/>
              </a:rPr>
              <a:t>Program</a:t>
            </a:r>
            <a:br>
              <a:rPr lang="en-US" sz="818" spc="-17" dirty="0">
                <a:latin typeface="Calibri"/>
                <a:cs typeface="Calibri"/>
              </a:rPr>
            </a:br>
            <a:r>
              <a:rPr lang="en-US" sz="818" spc="-17" dirty="0">
                <a:latin typeface="Calibri"/>
                <a:cs typeface="Calibri"/>
              </a:rPr>
              <a:t>Nancy Frohman</a:t>
            </a:r>
            <a:br>
              <a:rPr lang="en-US" sz="818" spc="-17" dirty="0">
                <a:latin typeface="Calibri"/>
                <a:cs typeface="Calibri"/>
              </a:rPr>
            </a:br>
            <a:r>
              <a:rPr lang="en-US" sz="818" spc="-17" dirty="0">
                <a:latin typeface="Calibri"/>
                <a:cs typeface="Calibri"/>
              </a:rPr>
              <a:t>Accessible </a:t>
            </a:r>
            <a:br>
              <a:rPr lang="en-US" sz="818" spc="-17" dirty="0">
                <a:latin typeface="Calibri"/>
                <a:cs typeface="Calibri"/>
              </a:rPr>
            </a:br>
            <a:r>
              <a:rPr lang="en-US" sz="818" spc="-17" dirty="0">
                <a:latin typeface="Calibri"/>
                <a:cs typeface="Calibri"/>
              </a:rPr>
              <a:t>Communications</a:t>
            </a:r>
            <a:br>
              <a:rPr lang="en-US" sz="818" spc="-17" dirty="0">
                <a:latin typeface="Calibri"/>
                <a:cs typeface="Calibri"/>
              </a:rPr>
            </a:br>
            <a:r>
              <a:rPr lang="en-US" sz="818" spc="-17" dirty="0">
                <a:latin typeface="Calibri"/>
                <a:cs typeface="Calibri"/>
              </a:rPr>
              <a:t>Program Manager</a:t>
            </a:r>
          </a:p>
          <a:p>
            <a:pPr marL="25977">
              <a:spcBef>
                <a:spcPts val="395"/>
              </a:spcBef>
            </a:pPr>
            <a:br>
              <a:rPr lang="en-US" sz="818" dirty="0">
                <a:latin typeface="Calibri"/>
                <a:cs typeface="Calibri"/>
              </a:rPr>
            </a:br>
            <a:endParaRPr lang="en-US" sz="818" dirty="0">
              <a:latin typeface="Calibri"/>
              <a:cs typeface="Calibri"/>
            </a:endParaRPr>
          </a:p>
        </p:txBody>
      </p:sp>
      <p:grpSp>
        <p:nvGrpSpPr>
          <p:cNvPr id="61" name="object 26">
            <a:extLst>
              <a:ext uri="{FF2B5EF4-FFF2-40B4-BE49-F238E27FC236}">
                <a16:creationId xmlns:a16="http://schemas.microsoft.com/office/drawing/2014/main" id="{E2AD422D-00EA-3D97-5867-B6B2EB5B0DEB}"/>
              </a:ext>
            </a:extLst>
          </p:cNvPr>
          <p:cNvGrpSpPr/>
          <p:nvPr/>
        </p:nvGrpSpPr>
        <p:grpSpPr>
          <a:xfrm>
            <a:off x="3686804" y="4029824"/>
            <a:ext cx="1081088" cy="199159"/>
            <a:chOff x="1990089" y="6040882"/>
            <a:chExt cx="1585595" cy="292100"/>
          </a:xfrm>
        </p:grpSpPr>
        <p:sp>
          <p:nvSpPr>
            <p:cNvPr id="62" name="object 27">
              <a:extLst>
                <a:ext uri="{FF2B5EF4-FFF2-40B4-BE49-F238E27FC236}">
                  <a16:creationId xmlns:a16="http://schemas.microsoft.com/office/drawing/2014/main" id="{5D892B7D-12AD-FBF9-745A-B29489583D9F}"/>
                </a:ext>
              </a:extLst>
            </p:cNvPr>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63" name="object 28">
              <a:extLst>
                <a:ext uri="{FF2B5EF4-FFF2-40B4-BE49-F238E27FC236}">
                  <a16:creationId xmlns:a16="http://schemas.microsoft.com/office/drawing/2014/main" id="{F077F179-AE81-DB34-06E0-E8695FD9A561}"/>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64" name="object 29">
            <a:extLst>
              <a:ext uri="{FF2B5EF4-FFF2-40B4-BE49-F238E27FC236}">
                <a16:creationId xmlns:a16="http://schemas.microsoft.com/office/drawing/2014/main" id="{06B1FB9B-BEED-CDD5-49FC-BE865E68882D}"/>
              </a:ext>
            </a:extLst>
          </p:cNvPr>
          <p:cNvSpPr txBox="1"/>
          <p:nvPr/>
        </p:nvSpPr>
        <p:spPr>
          <a:xfrm>
            <a:off x="3677446" y="4001436"/>
            <a:ext cx="1154257" cy="2220754"/>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10/23/2023</a:t>
            </a:r>
            <a:endParaRPr lang="en-US" sz="818" dirty="0">
              <a:latin typeface="Calibri"/>
              <a:cs typeface="Calibri"/>
            </a:endParaRPr>
          </a:p>
          <a:p>
            <a:pPr marL="25977">
              <a:spcBef>
                <a:spcPts val="395"/>
              </a:spcBef>
            </a:pPr>
            <a:r>
              <a:rPr lang="en-US" sz="818" spc="-7" dirty="0">
                <a:latin typeface="Calibri"/>
                <a:cs typeface="Calibri"/>
              </a:rPr>
              <a:t>11:00</a:t>
            </a:r>
            <a:r>
              <a:rPr lang="en-US" sz="818" spc="-31" dirty="0">
                <a:latin typeface="Calibri"/>
                <a:cs typeface="Calibri"/>
              </a:rPr>
              <a:t> </a:t>
            </a:r>
            <a:r>
              <a:rPr lang="en-US" sz="818" spc="-75" dirty="0">
                <a:latin typeface="Calibri"/>
                <a:cs typeface="Calibri"/>
              </a:rPr>
              <a:t>AM</a:t>
            </a:r>
            <a:r>
              <a:rPr lang="en-US" sz="818" spc="-20" dirty="0">
                <a:latin typeface="Calibri"/>
                <a:cs typeface="Calibri"/>
              </a:rPr>
              <a:t> –</a:t>
            </a:r>
            <a:r>
              <a:rPr lang="en-US" sz="818" spc="-31" dirty="0">
                <a:latin typeface="Calibri"/>
                <a:cs typeface="Calibri"/>
              </a:rPr>
              <a:t> </a:t>
            </a:r>
            <a:r>
              <a:rPr lang="en-US" sz="818" spc="-7" dirty="0">
                <a:latin typeface="Calibri"/>
                <a:cs typeface="Calibri"/>
              </a:rPr>
              <a:t>12:00</a:t>
            </a:r>
            <a:r>
              <a:rPr lang="en-US" sz="818" spc="-24" dirty="0">
                <a:latin typeface="Calibri"/>
                <a:cs typeface="Calibri"/>
              </a:rPr>
              <a:t> </a:t>
            </a:r>
            <a:r>
              <a:rPr lang="en-US" sz="818" spc="-17" dirty="0">
                <a:latin typeface="Calibri"/>
                <a:cs typeface="Calibri"/>
              </a:rPr>
              <a:t>PM</a:t>
            </a:r>
            <a:br>
              <a:rPr lang="en-US" sz="818" dirty="0">
                <a:latin typeface="Calibri"/>
                <a:cs typeface="Calibri"/>
              </a:rPr>
            </a:br>
            <a:r>
              <a:rPr lang="en-US" sz="818" b="1" dirty="0">
                <a:solidFill>
                  <a:srgbClr val="002C71"/>
                </a:solidFill>
                <a:latin typeface="Calibri"/>
                <a:cs typeface="Calibri"/>
              </a:rPr>
              <a:t>Emotional Intelligence (Part 1 of 2)</a:t>
            </a:r>
            <a:endParaRPr lang="en-US" sz="818" dirty="0">
              <a:latin typeface="Calibri"/>
              <a:cs typeface="Calibri"/>
            </a:endParaRPr>
          </a:p>
          <a:p>
            <a:pPr marL="25977" marR="24245">
              <a:lnSpc>
                <a:spcPct val="102099"/>
              </a:lnSpc>
              <a:spcBef>
                <a:spcPts val="27"/>
              </a:spcBef>
            </a:pPr>
            <a:r>
              <a:rPr lang="en-US" sz="818" dirty="0">
                <a:latin typeface="Calibri"/>
                <a:cs typeface="Calibri"/>
              </a:rPr>
              <a:t>Carolyn Owens, </a:t>
            </a:r>
            <a:br>
              <a:rPr lang="en-US" sz="818" dirty="0">
                <a:latin typeface="Calibri"/>
                <a:cs typeface="Calibri"/>
              </a:rPr>
            </a:br>
            <a:r>
              <a:rPr lang="en-US" sz="818" dirty="0">
                <a:latin typeface="Calibri"/>
                <a:cs typeface="Calibri"/>
              </a:rPr>
              <a:t>MCC, SPHR</a:t>
            </a:r>
            <a:endParaRPr lang="en-US" sz="818" spc="-17" dirty="0">
              <a:latin typeface="Calibri"/>
              <a:cs typeface="Calibri"/>
            </a:endParaRPr>
          </a:p>
          <a:p>
            <a:pPr marL="25977">
              <a:spcBef>
                <a:spcPts val="433"/>
              </a:spcBef>
            </a:pPr>
            <a:r>
              <a:rPr lang="en-US" sz="818" spc="-7" dirty="0">
                <a:latin typeface="Calibri"/>
                <a:cs typeface="Calibri"/>
              </a:rPr>
              <a:t>1:00</a:t>
            </a:r>
            <a:r>
              <a:rPr lang="en-US" sz="818" spc="-34" dirty="0">
                <a:latin typeface="Calibri"/>
                <a:cs typeface="Calibri"/>
              </a:rPr>
              <a:t> </a:t>
            </a:r>
            <a:r>
              <a:rPr lang="en-US" sz="818" spc="-37" dirty="0">
                <a:latin typeface="Calibri"/>
                <a:cs typeface="Calibri"/>
              </a:rPr>
              <a:t>PM</a:t>
            </a:r>
            <a:r>
              <a:rPr lang="en-US" sz="818" spc="-27" dirty="0">
                <a:latin typeface="Calibri"/>
                <a:cs typeface="Calibri"/>
              </a:rPr>
              <a:t> </a:t>
            </a:r>
            <a:r>
              <a:rPr lang="en-US" sz="818" spc="-20" dirty="0">
                <a:latin typeface="Calibri"/>
                <a:cs typeface="Calibri"/>
              </a:rPr>
              <a:t>–</a:t>
            </a:r>
            <a:r>
              <a:rPr lang="en-US" sz="818" spc="-31" dirty="0">
                <a:latin typeface="Calibri"/>
                <a:cs typeface="Calibri"/>
              </a:rPr>
              <a:t> </a:t>
            </a:r>
            <a:r>
              <a:rPr lang="en-US" sz="818" spc="-7" dirty="0">
                <a:latin typeface="Calibri"/>
                <a:cs typeface="Calibri"/>
              </a:rPr>
              <a:t>2:00</a:t>
            </a:r>
            <a:r>
              <a:rPr lang="en-US" sz="818" spc="-24" dirty="0">
                <a:latin typeface="Calibri"/>
                <a:cs typeface="Calibri"/>
              </a:rPr>
              <a:t> </a:t>
            </a:r>
            <a:r>
              <a:rPr lang="en-US" sz="818" spc="-17" dirty="0">
                <a:latin typeface="Calibri"/>
                <a:cs typeface="Calibri"/>
              </a:rPr>
              <a:t>PM</a:t>
            </a:r>
            <a:endParaRPr lang="en-US" sz="818" dirty="0">
              <a:latin typeface="Calibri"/>
              <a:cs typeface="Calibri"/>
            </a:endParaRPr>
          </a:p>
          <a:p>
            <a:pPr marL="25977">
              <a:spcBef>
                <a:spcPts val="65"/>
              </a:spcBef>
            </a:pPr>
            <a:r>
              <a:rPr lang="en-US" sz="818" b="1" spc="-31" dirty="0">
                <a:solidFill>
                  <a:srgbClr val="002C71"/>
                </a:solidFill>
                <a:latin typeface="Calibri"/>
                <a:cs typeface="Calibri"/>
              </a:rPr>
              <a:t>Proper Posture in the Workplace to Prevent Posture-Related Problems (Part 1 of 2)</a:t>
            </a:r>
            <a:endParaRPr lang="en-US" sz="818" dirty="0">
              <a:latin typeface="Calibri"/>
              <a:cs typeface="Calibri"/>
            </a:endParaRPr>
          </a:p>
          <a:p>
            <a:pPr marL="25977" marR="241149">
              <a:lnSpc>
                <a:spcPct val="106700"/>
              </a:lnSpc>
              <a:spcBef>
                <a:spcPts val="10"/>
              </a:spcBef>
            </a:pPr>
            <a:r>
              <a:rPr lang="en-US" sz="818" spc="-14" dirty="0">
                <a:latin typeface="Calibri"/>
                <a:cs typeface="Calibri"/>
              </a:rPr>
              <a:t>Dr. Krista Burns</a:t>
            </a:r>
            <a:br>
              <a:rPr lang="en-US" sz="818" spc="-14" dirty="0">
                <a:latin typeface="Calibri"/>
                <a:cs typeface="Calibri"/>
              </a:rPr>
            </a:br>
            <a:r>
              <a:rPr lang="en-US" sz="818" spc="-14" dirty="0">
                <a:latin typeface="Calibri"/>
                <a:cs typeface="Calibri"/>
              </a:rPr>
              <a:t>American Posture Institute</a:t>
            </a:r>
            <a:endParaRPr lang="en-US" sz="818" dirty="0">
              <a:latin typeface="Calibri"/>
              <a:cs typeface="Calibri"/>
            </a:endParaRPr>
          </a:p>
          <a:p>
            <a:pPr marL="25977" marR="24245">
              <a:lnSpc>
                <a:spcPct val="102099"/>
              </a:lnSpc>
              <a:spcBef>
                <a:spcPts val="27"/>
              </a:spcBef>
            </a:pPr>
            <a:endParaRPr lang="en-US" sz="818" spc="-17" dirty="0">
              <a:latin typeface="Calibri"/>
              <a:cs typeface="Calibri"/>
            </a:endParaRPr>
          </a:p>
          <a:p>
            <a:pPr marL="25977" marR="20781">
              <a:lnSpc>
                <a:spcPct val="102299"/>
              </a:lnSpc>
              <a:spcBef>
                <a:spcPts val="24"/>
              </a:spcBef>
            </a:pPr>
            <a:endParaRPr lang="en-US" sz="818" dirty="0">
              <a:highlight>
                <a:srgbClr val="FFFF00"/>
              </a:highlight>
              <a:latin typeface="Calibri"/>
              <a:cs typeface="Calibri"/>
            </a:endParaRPr>
          </a:p>
        </p:txBody>
      </p:sp>
      <p:sp>
        <p:nvSpPr>
          <p:cNvPr id="71" name="TextBox 70">
            <a:extLst>
              <a:ext uri="{FF2B5EF4-FFF2-40B4-BE49-F238E27FC236}">
                <a16:creationId xmlns:a16="http://schemas.microsoft.com/office/drawing/2014/main" id="{DCFAF9EB-1077-FF0C-653B-EAFB3905846F}"/>
              </a:ext>
            </a:extLst>
          </p:cNvPr>
          <p:cNvSpPr txBox="1"/>
          <p:nvPr/>
        </p:nvSpPr>
        <p:spPr>
          <a:xfrm>
            <a:off x="4804571" y="1234436"/>
            <a:ext cx="1048769" cy="218201"/>
          </a:xfrm>
          <a:prstGeom prst="rect">
            <a:avLst/>
          </a:prstGeom>
          <a:noFill/>
        </p:spPr>
        <p:txBody>
          <a:bodyPr wrap="square">
            <a:spAutoFit/>
          </a:bodyPr>
          <a:lstStyle/>
          <a:p>
            <a:pPr marL="25977" algn="ctr">
              <a:spcBef>
                <a:spcPts val="395"/>
              </a:spcBef>
            </a:pPr>
            <a:r>
              <a:rPr lang="en-US" sz="818" b="1" spc="20" dirty="0">
                <a:solidFill>
                  <a:srgbClr val="FFFFFF"/>
                </a:solidFill>
                <a:latin typeface="Calibri"/>
                <a:cs typeface="Calibri"/>
              </a:rPr>
              <a:t>10/17/2023</a:t>
            </a:r>
            <a:endParaRPr lang="en-US" sz="818" dirty="0">
              <a:latin typeface="Calibri"/>
              <a:cs typeface="Calibri"/>
            </a:endParaRPr>
          </a:p>
        </p:txBody>
      </p:sp>
      <p:sp>
        <p:nvSpPr>
          <p:cNvPr id="6" name="object 6">
            <a:extLst>
              <a:ext uri="{FF2B5EF4-FFF2-40B4-BE49-F238E27FC236}">
                <a16:creationId xmlns:a16="http://schemas.microsoft.com/office/drawing/2014/main" id="{3E47D771-D5F1-B7B3-6EE3-67C24A92DA7D}"/>
              </a:ext>
            </a:extLst>
          </p:cNvPr>
          <p:cNvSpPr/>
          <p:nvPr/>
        </p:nvSpPr>
        <p:spPr>
          <a:xfrm>
            <a:off x="3618202" y="3740660"/>
            <a:ext cx="4955597" cy="31172"/>
          </a:xfrm>
          <a:custGeom>
            <a:avLst/>
            <a:gdLst/>
            <a:ahLst/>
            <a:cxnLst/>
            <a:rect l="l" t="t" r="r" b="b"/>
            <a:pathLst>
              <a:path w="7268209">
                <a:moveTo>
                  <a:pt x="0" y="0"/>
                </a:moveTo>
                <a:lnTo>
                  <a:pt x="7267930" y="0"/>
                </a:lnTo>
              </a:path>
            </a:pathLst>
          </a:custGeom>
          <a:ln w="28575">
            <a:solidFill>
              <a:srgbClr val="005340"/>
            </a:solidFill>
            <a:prstDash val="sysDot"/>
          </a:ln>
        </p:spPr>
        <p:txBody>
          <a:bodyPr wrap="square" lIns="0" tIns="0" rIns="0" bIns="0" rtlCol="0"/>
          <a:lstStyle/>
          <a:p>
            <a:endParaRPr sz="1227" dirty="0"/>
          </a:p>
        </p:txBody>
      </p:sp>
    </p:spTree>
    <p:extLst>
      <p:ext uri="{BB962C8B-B14F-4D97-AF65-F5344CB8AC3E}">
        <p14:creationId xmlns:p14="http://schemas.microsoft.com/office/powerpoint/2010/main" val="19201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90932" y="286603"/>
            <a:ext cx="6750987" cy="1450757"/>
          </a:xfrm>
        </p:spPr>
        <p:txBody>
          <a:bodyPr vert="horz" lIns="91440" tIns="45720" rIns="91440" bIns="45720" rtlCol="0" anchor="b">
            <a:normAutofit/>
          </a:bodyPr>
          <a:lstStyle/>
          <a:p>
            <a:r>
              <a:rPr lang="en-US" dirty="0">
                <a:solidFill>
                  <a:srgbClr val="202C8F"/>
                </a:solidFill>
              </a:rPr>
              <a:t>Contact Information </a:t>
            </a:r>
          </a:p>
        </p:txBody>
      </p:sp>
      <p:sp>
        <p:nvSpPr>
          <p:cNvPr id="5" name="TextBox 4">
            <a:extLst>
              <a:ext uri="{FF2B5EF4-FFF2-40B4-BE49-F238E27FC236}">
                <a16:creationId xmlns:a16="http://schemas.microsoft.com/office/drawing/2014/main" id="{5EBBAFCF-79BE-AD71-58B1-A2AF515E4344}"/>
              </a:ext>
            </a:extLst>
          </p:cNvPr>
          <p:cNvSpPr txBox="1"/>
          <p:nvPr/>
        </p:nvSpPr>
        <p:spPr>
          <a:xfrm>
            <a:off x="1044204" y="1920989"/>
            <a:ext cx="6697715" cy="384513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TARGET Center Website</a:t>
            </a:r>
            <a:br>
              <a:rPr lang="en-US">
                <a:solidFill>
                  <a:schemeClr val="tx1">
                    <a:lumMod val="75000"/>
                    <a:lumOff val="25000"/>
                  </a:schemeClr>
                </a:solidFill>
              </a:rPr>
            </a:br>
            <a:r>
              <a:rPr lang="en-US">
                <a:solidFill>
                  <a:schemeClr val="tx1">
                    <a:lumMod val="75000"/>
                    <a:lumOff val="25000"/>
                  </a:schemeClr>
                </a:solidFill>
                <a:hlinkClick r:id="rId3"/>
              </a:rPr>
              <a:t>https://</a:t>
            </a:r>
            <a:r>
              <a:rPr lang="en-US" err="1">
                <a:solidFill>
                  <a:schemeClr val="tx1">
                    <a:lumMod val="75000"/>
                    <a:lumOff val="25000"/>
                  </a:schemeClr>
                </a:solidFill>
                <a:hlinkClick r:id="rId3"/>
              </a:rPr>
              <a:t>www.usda.gov</a:t>
            </a:r>
            <a:r>
              <a:rPr lang="en-US">
                <a:solidFill>
                  <a:schemeClr val="tx1">
                    <a:lumMod val="75000"/>
                    <a:lumOff val="25000"/>
                  </a:schemeClr>
                </a:solidFill>
                <a:hlinkClick r:id="rId3"/>
              </a:rPr>
              <a:t>/target-center</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Email</a:t>
            </a:r>
            <a:br>
              <a:rPr lang="en-US">
                <a:solidFill>
                  <a:schemeClr val="tx1">
                    <a:lumMod val="75000"/>
                    <a:lumOff val="25000"/>
                  </a:schemeClr>
                </a:solidFill>
              </a:rPr>
            </a:br>
            <a:r>
              <a:rPr lang="en-US">
                <a:solidFill>
                  <a:schemeClr val="tx1">
                    <a:lumMod val="75000"/>
                    <a:lumOff val="25000"/>
                  </a:schemeClr>
                </a:solidFill>
                <a:hlinkClick r:id="rId4">
                  <a:extLst>
                    <a:ext uri="{A12FA001-AC4F-418D-AE19-62706E023703}">
                      <ahyp:hlinkClr xmlns:ahyp="http://schemas.microsoft.com/office/drawing/2018/hyperlinkcolor" val="tx"/>
                    </a:ext>
                  </a:extLst>
                </a:hlinkClick>
              </a:rPr>
              <a:t>target-center@usda.gov</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Phone Number</a:t>
            </a:r>
            <a:br>
              <a:rPr lang="en-US">
                <a:solidFill>
                  <a:schemeClr val="tx1">
                    <a:lumMod val="75000"/>
                    <a:lumOff val="25000"/>
                  </a:schemeClr>
                </a:solidFill>
              </a:rPr>
            </a:br>
            <a:r>
              <a:rPr lang="en-US">
                <a:solidFill>
                  <a:schemeClr val="tx1">
                    <a:lumMod val="75000"/>
                    <a:lumOff val="25000"/>
                  </a:schemeClr>
                </a:solidFill>
              </a:rPr>
              <a:t>(202) 720-2600</a:t>
            </a:r>
          </a:p>
        </p:txBody>
      </p:sp>
      <p:pic>
        <p:nvPicPr>
          <p:cNvPr id="3" name="Picture 2" descr="QR Code to access the TARGET Center website: https://www.targetcenter.dm.usda.gov">
            <a:extLst>
              <a:ext uri="{FF2B5EF4-FFF2-40B4-BE49-F238E27FC236}">
                <a16:creationId xmlns:a16="http://schemas.microsoft.com/office/drawing/2014/main" id="{D34BB45C-6E9F-BA84-E8BA-64F4FC691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873" y="2489424"/>
            <a:ext cx="1396999" cy="1355469"/>
          </a:xfrm>
          <a:prstGeom prst="rect">
            <a:avLst/>
          </a:prstGeom>
          <a:solidFill>
            <a:srgbClr val="316FB0">
              <a:alpha val="41000"/>
            </a:srgbClr>
          </a:solidFill>
        </p:spPr>
      </p:pic>
    </p:spTree>
    <p:extLst>
      <p:ext uri="{BB962C8B-B14F-4D97-AF65-F5344CB8AC3E}">
        <p14:creationId xmlns:p14="http://schemas.microsoft.com/office/powerpoint/2010/main" val="140095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2015732"/>
            <a:ext cx="9603275" cy="4037749"/>
          </a:xfrm>
        </p:spPr>
        <p:txBody>
          <a:bodyPr>
            <a:noAutofit/>
          </a:bodyPr>
          <a:lstStyle/>
          <a:p>
            <a:pPr marL="466725" indent="-466725">
              <a:lnSpc>
                <a:spcPct val="150000"/>
              </a:lnSpc>
              <a:spcBef>
                <a:spcPts val="0"/>
              </a:spcBef>
              <a:spcAft>
                <a:spcPts val="800"/>
              </a:spcAft>
              <a:buFont typeface="+mj-lt"/>
              <a:buAutoNum type="arabicPeriod"/>
            </a:pPr>
            <a:r>
              <a:rPr lang="en-US" sz="2800" kern="0" dirty="0">
                <a:solidFill>
                  <a:srgbClr val="232333"/>
                </a:solidFill>
                <a:effectLst/>
                <a:ea typeface="Times New Roman" panose="02020603050405020304" pitchFamily="18" charset="0"/>
                <a:cs typeface="Times New Roman" panose="02020603050405020304" pitchFamily="18" charset="0"/>
              </a:rPr>
              <a:t>Importance of accessible communication and identifying those who need it.</a:t>
            </a:r>
          </a:p>
          <a:p>
            <a:pPr marL="466725" indent="-466725">
              <a:lnSpc>
                <a:spcPct val="150000"/>
              </a:lnSpc>
              <a:spcBef>
                <a:spcPts val="0"/>
              </a:spcBef>
              <a:spcAft>
                <a:spcPts val="800"/>
              </a:spcAft>
              <a:buFont typeface="+mj-lt"/>
              <a:buAutoNum type="arabicPeriod"/>
            </a:pPr>
            <a:r>
              <a:rPr lang="en-US" sz="2800" kern="0" dirty="0">
                <a:solidFill>
                  <a:srgbClr val="232333"/>
                </a:solidFill>
                <a:ea typeface="Times New Roman" panose="02020603050405020304" pitchFamily="18" charset="0"/>
                <a:cs typeface="Times New Roman" panose="02020603050405020304" pitchFamily="18" charset="0"/>
              </a:rPr>
              <a:t>Learn the factors that lead to communication barriers.</a:t>
            </a:r>
          </a:p>
          <a:p>
            <a:pPr marL="466725" indent="-466725">
              <a:lnSpc>
                <a:spcPct val="150000"/>
              </a:lnSpc>
              <a:spcBef>
                <a:spcPts val="0"/>
              </a:spcBef>
              <a:spcAft>
                <a:spcPts val="800"/>
              </a:spcAft>
              <a:buFont typeface="+mj-lt"/>
              <a:buAutoNum type="arabicPeriod"/>
            </a:pPr>
            <a:r>
              <a:rPr lang="en-US" sz="2800" kern="0" dirty="0">
                <a:solidFill>
                  <a:srgbClr val="232333"/>
                </a:solidFill>
                <a:effectLst/>
                <a:ea typeface="Times New Roman" panose="02020603050405020304" pitchFamily="18" charset="0"/>
                <a:cs typeface="Times New Roman" panose="02020603050405020304" pitchFamily="18" charset="0"/>
              </a:rPr>
              <a:t>Gain an understanding of USDA’s Departmental Regulations.</a:t>
            </a:r>
          </a:p>
          <a:p>
            <a:pPr marL="466725" indent="-466725">
              <a:lnSpc>
                <a:spcPct val="150000"/>
              </a:lnSpc>
              <a:spcBef>
                <a:spcPts val="0"/>
              </a:spcBef>
              <a:spcAft>
                <a:spcPts val="800"/>
              </a:spcAft>
              <a:buFont typeface="+mj-lt"/>
              <a:buAutoNum type="arabicPeriod"/>
            </a:pPr>
            <a:endParaRPr lang="en-US" sz="2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25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80" y="804520"/>
            <a:ext cx="4176511" cy="1049235"/>
          </a:xfrm>
        </p:spPr>
        <p:txBody>
          <a:bodyPr>
            <a:normAutofit/>
          </a:bodyPr>
          <a:lstStyle/>
          <a:p>
            <a:r>
              <a:rPr lang="en-US" b="1">
                <a:effectLst/>
                <a:latin typeface="+mn-lt"/>
                <a:ea typeface="Times New Roman" panose="02020603050405020304" pitchFamily="18" charset="0"/>
              </a:rPr>
              <a:t>Communication is the ability to</a:t>
            </a:r>
            <a:endParaRPr lang="en-US" b="1" dirty="0">
              <a:latin typeface="+mn-lt"/>
            </a:endParaRPr>
          </a:p>
        </p:txBody>
      </p:sp>
      <p:sp>
        <p:nvSpPr>
          <p:cNvPr id="22"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80" y="2015733"/>
            <a:ext cx="4660761" cy="3450612"/>
          </a:xfrm>
        </p:spPr>
        <p:txBody>
          <a:bodyPr>
            <a:normAutofit/>
          </a:bodyPr>
          <a:lstStyle/>
          <a:p>
            <a:pPr marL="466725" lvl="1" indent="-466725">
              <a:spcBef>
                <a:spcPts val="0"/>
              </a:spcBef>
              <a:spcAft>
                <a:spcPts val="600"/>
              </a:spcAft>
            </a:pPr>
            <a:r>
              <a:rPr lang="en-US" sz="2400" dirty="0">
                <a:effectLst/>
                <a:ea typeface="Times New Roman" panose="02020603050405020304" pitchFamily="18" charset="0"/>
              </a:rPr>
              <a:t>Receive,</a:t>
            </a:r>
          </a:p>
          <a:p>
            <a:pPr marL="466725" lvl="1" indent="-466725">
              <a:spcBef>
                <a:spcPts val="0"/>
              </a:spcBef>
              <a:spcAft>
                <a:spcPts val="600"/>
              </a:spcAft>
            </a:pPr>
            <a:r>
              <a:rPr lang="en-US" sz="2400" dirty="0">
                <a:effectLst/>
                <a:ea typeface="Times New Roman" panose="02020603050405020304" pitchFamily="18" charset="0"/>
              </a:rPr>
              <a:t>Send,</a:t>
            </a:r>
          </a:p>
          <a:p>
            <a:pPr marL="466725" lvl="1" indent="-466725">
              <a:spcBef>
                <a:spcPts val="0"/>
              </a:spcBef>
              <a:spcAft>
                <a:spcPts val="600"/>
              </a:spcAft>
            </a:pPr>
            <a:r>
              <a:rPr lang="en-US" sz="2400" dirty="0">
                <a:ea typeface="Times New Roman" panose="02020603050405020304" pitchFamily="18" charset="0"/>
              </a:rPr>
              <a:t>Process,</a:t>
            </a:r>
          </a:p>
          <a:p>
            <a:pPr marL="466725" lvl="1" indent="-466725">
              <a:spcBef>
                <a:spcPts val="0"/>
              </a:spcBef>
              <a:spcAft>
                <a:spcPts val="600"/>
              </a:spcAft>
            </a:pPr>
            <a:r>
              <a:rPr lang="en-US" sz="2400" dirty="0">
                <a:effectLst/>
                <a:ea typeface="Times New Roman" panose="02020603050405020304" pitchFamily="18" charset="0"/>
              </a:rPr>
              <a:t>Comprehend con</a:t>
            </a:r>
            <a:r>
              <a:rPr lang="en-US" sz="2400" dirty="0">
                <a:ea typeface="Times New Roman" panose="02020603050405020304" pitchFamily="18" charset="0"/>
              </a:rPr>
              <a:t>cepts, or verbal, nonverbal and graphic symbol systems.</a:t>
            </a:r>
            <a:endParaRPr lang="en-US" sz="2400" dirty="0">
              <a:ea typeface="Calibri" panose="020F0502020204030204" pitchFamily="34" charset="0"/>
            </a:endParaRPr>
          </a:p>
          <a:p>
            <a:pPr marL="466725" lvl="1" indent="-466725">
              <a:spcBef>
                <a:spcPts val="0"/>
              </a:spcBef>
              <a:spcAft>
                <a:spcPts val="600"/>
              </a:spcAft>
            </a:pPr>
            <a:endParaRPr lang="en-US" sz="2400" dirty="0">
              <a:effectLst/>
              <a:ea typeface="Calibri" panose="020F0502020204030204" pitchFamily="34" charset="0"/>
            </a:endParaRPr>
          </a:p>
        </p:txBody>
      </p:sp>
      <p:pic>
        <p:nvPicPr>
          <p:cNvPr id="24" name="Graphic 6" descr="Chat">
            <a:extLst>
              <a:ext uri="{FF2B5EF4-FFF2-40B4-BE49-F238E27FC236}">
                <a16:creationId xmlns:a16="http://schemas.microsoft.com/office/drawing/2014/main" id="{58DA0D81-48B5-7393-E923-FD15DE8C3E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25"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58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p:txBody>
          <a:bodyPr/>
          <a:lstStyle/>
          <a:p>
            <a:r>
              <a:rPr lang="en-US" sz="3200" b="1">
                <a:solidFill>
                  <a:srgbClr val="0E101A"/>
                </a:solidFill>
                <a:effectLst/>
                <a:latin typeface="+mn-lt"/>
                <a:ea typeface="Times New Roman" panose="02020603050405020304" pitchFamily="18" charset="0"/>
              </a:rPr>
              <a:t>Communication access</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2015732"/>
            <a:ext cx="9603275" cy="4037749"/>
          </a:xfrm>
        </p:spPr>
        <p:txBody>
          <a:bodyPr>
            <a:noAutofit/>
          </a:bodyPr>
          <a:lstStyle/>
          <a:p>
            <a:pPr marL="466725" lvl="1" indent="-466725">
              <a:lnSpc>
                <a:spcPct val="150000"/>
              </a:lnSpc>
              <a:spcBef>
                <a:spcPts val="0"/>
              </a:spcBef>
            </a:pPr>
            <a:r>
              <a:rPr lang="en-US" sz="2800">
                <a:solidFill>
                  <a:srgbClr val="0E101A"/>
                </a:solidFill>
                <a:ea typeface="Times New Roman" panose="02020603050405020304" pitchFamily="18" charset="0"/>
              </a:rPr>
              <a:t>P</a:t>
            </a:r>
            <a:r>
              <a:rPr lang="en-US" sz="2800">
                <a:solidFill>
                  <a:srgbClr val="0E101A"/>
                </a:solidFill>
                <a:effectLst/>
                <a:ea typeface="Times New Roman" panose="02020603050405020304" pitchFamily="18" charset="0"/>
              </a:rPr>
              <a:t>eople with sensory disabilities can communicate (and be communicated with) on an equal footing with those who do not have such disabilities.</a:t>
            </a:r>
          </a:p>
          <a:p>
            <a:pPr marL="466725" lvl="1" indent="-466725">
              <a:lnSpc>
                <a:spcPct val="150000"/>
              </a:lnSpc>
              <a:spcBef>
                <a:spcPts val="0"/>
              </a:spcBef>
            </a:pPr>
            <a:r>
              <a:rPr lang="en-US" sz="2800">
                <a:solidFill>
                  <a:srgbClr val="0E101A"/>
                </a:solidFill>
                <a:effectLst/>
                <a:ea typeface="Times New Roman" panose="02020603050405020304" pitchFamily="18" charset="0"/>
              </a:rPr>
              <a:t>To receive and share information is essential to learn, exchange ideas, express feelings and form relationships.</a:t>
            </a:r>
          </a:p>
          <a:p>
            <a:pPr marL="466725" lvl="1" indent="-466725">
              <a:lnSpc>
                <a:spcPct val="150000"/>
              </a:lnSpc>
              <a:spcBef>
                <a:spcPts val="0"/>
              </a:spcBef>
            </a:pPr>
            <a:r>
              <a:rPr lang="en-US" sz="2800">
                <a:solidFill>
                  <a:srgbClr val="0E101A"/>
                </a:solidFill>
                <a:ea typeface="Times New Roman" panose="02020603050405020304" pitchFamily="18" charset="0"/>
              </a:rPr>
              <a:t>No communication barriers.</a:t>
            </a:r>
          </a:p>
          <a:p>
            <a:pPr lvl="1">
              <a:lnSpc>
                <a:spcPct val="150000"/>
              </a:lnSpc>
              <a:spcBef>
                <a:spcPts val="0"/>
              </a:spcBef>
            </a:pPr>
            <a:endParaRPr lang="en-US" sz="2800">
              <a:solidFill>
                <a:srgbClr val="0E101A"/>
              </a:solidFill>
              <a:effectLst/>
              <a:latin typeface="Calibri" panose="020F0502020204030204" pitchFamily="34" charset="0"/>
              <a:ea typeface="Times New Roman" panose="02020603050405020304" pitchFamily="18" charset="0"/>
            </a:endParaRPr>
          </a:p>
          <a:p>
            <a:pPr lvl="1">
              <a:lnSpc>
                <a:spcPct val="150000"/>
              </a:lnSpc>
              <a:spcBef>
                <a:spcPts val="0"/>
              </a:spcBef>
            </a:pPr>
            <a:endParaRPr lang="en-US" sz="2400">
              <a:solidFill>
                <a:srgbClr val="0E101A"/>
              </a:solidFill>
              <a:latin typeface="Calibri" panose="020F0502020204030204" pitchFamily="34" charset="0"/>
              <a:ea typeface="Calibri" panose="020F0502020204030204" pitchFamily="34" charset="0"/>
            </a:endParaRPr>
          </a:p>
          <a:p>
            <a:pPr lvl="1">
              <a:lnSpc>
                <a:spcPct val="150000"/>
              </a:lnSpc>
              <a:spcBef>
                <a:spcPts val="0"/>
              </a:spcBef>
            </a:pP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39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a:effectLst/>
                <a:latin typeface="+mn-lt"/>
                <a:ea typeface="Times New Roman" panose="02020603050405020304" pitchFamily="18" charset="0"/>
              </a:rPr>
              <a:t>significance of providing</a:t>
            </a:r>
            <a:br>
              <a:rPr lang="en-US" sz="2500" b="1">
                <a:effectLst/>
                <a:latin typeface="+mn-lt"/>
                <a:ea typeface="Times New Roman" panose="02020603050405020304" pitchFamily="18" charset="0"/>
              </a:rPr>
            </a:br>
            <a:r>
              <a:rPr lang="en-US" sz="2500" b="1">
                <a:effectLst/>
                <a:latin typeface="+mn-lt"/>
                <a:ea typeface="Times New Roman" panose="02020603050405020304" pitchFamily="18" charset="0"/>
              </a:rPr>
              <a:t>Accessible communications</a:t>
            </a:r>
            <a:endParaRPr lang="en-US" sz="25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lvl="1" indent="-466725">
              <a:spcBef>
                <a:spcPts val="0"/>
              </a:spcBef>
              <a:spcAft>
                <a:spcPts val="600"/>
              </a:spcAft>
            </a:pPr>
            <a:r>
              <a:rPr lang="en-US" sz="2400" dirty="0">
                <a:ea typeface="Times New Roman" panose="02020603050405020304" pitchFamily="18" charset="0"/>
              </a:rPr>
              <a:t>Executive Order on Diversity, Equity, Inclusion, and Accessiblity in the Federal Workforce (DEIA).</a:t>
            </a:r>
          </a:p>
          <a:p>
            <a:pPr marL="466725" lvl="1" indent="-466725">
              <a:spcBef>
                <a:spcPts val="0"/>
              </a:spcBef>
              <a:spcAft>
                <a:spcPts val="600"/>
              </a:spcAft>
            </a:pPr>
            <a:r>
              <a:rPr lang="en-US" sz="2400" dirty="0">
                <a:ea typeface="Times New Roman" panose="02020603050405020304" pitchFamily="18" charset="0"/>
              </a:rPr>
              <a:t>USDA Office of DEIA.</a:t>
            </a:r>
          </a:p>
          <a:p>
            <a:pPr marL="466725" lvl="1" indent="-466725">
              <a:spcBef>
                <a:spcPts val="0"/>
              </a:spcBef>
              <a:spcAft>
                <a:spcPts val="600"/>
              </a:spcAft>
            </a:pPr>
            <a:r>
              <a:rPr lang="en-US" sz="2400" dirty="0">
                <a:effectLst/>
                <a:ea typeface="Times New Roman" panose="02020603050405020304" pitchFamily="18" charset="0"/>
              </a:rPr>
              <a:t>Benefits all audiences by making information clear, direct and easy to understand.</a:t>
            </a:r>
          </a:p>
        </p:txBody>
      </p:sp>
    </p:spTree>
    <p:extLst>
      <p:ext uri="{BB962C8B-B14F-4D97-AF65-F5344CB8AC3E}">
        <p14:creationId xmlns:p14="http://schemas.microsoft.com/office/powerpoint/2010/main" val="68130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844476" y="1600199"/>
            <a:ext cx="3539266" cy="4297680"/>
          </a:xfrm>
        </p:spPr>
        <p:txBody>
          <a:bodyPr anchor="ctr">
            <a:normAutofit/>
          </a:bodyPr>
          <a:lstStyle/>
          <a:p>
            <a:r>
              <a:rPr lang="en-US" sz="2500" b="1">
                <a:effectLst/>
                <a:latin typeface="+mn-lt"/>
                <a:ea typeface="Times New Roman" panose="02020603050405020304" pitchFamily="18" charset="0"/>
              </a:rPr>
              <a:t>significance of providing</a:t>
            </a:r>
            <a:br>
              <a:rPr lang="en-US" sz="2500" b="1">
                <a:effectLst/>
                <a:latin typeface="+mn-lt"/>
                <a:ea typeface="Times New Roman" panose="02020603050405020304" pitchFamily="18" charset="0"/>
              </a:rPr>
            </a:br>
            <a:r>
              <a:rPr lang="en-US" sz="2500" b="1">
                <a:effectLst/>
                <a:latin typeface="+mn-lt"/>
                <a:ea typeface="Times New Roman" panose="02020603050405020304" pitchFamily="18" charset="0"/>
              </a:rPr>
              <a:t>Accessible communications (CONT.)</a:t>
            </a:r>
            <a:endParaRPr lang="en-US" sz="2500" b="1">
              <a:latin typeface="+mn-lt"/>
            </a:endParaRP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4924851" y="1600199"/>
            <a:ext cx="6130003" cy="4297680"/>
          </a:xfrm>
        </p:spPr>
        <p:txBody>
          <a:bodyPr anchor="ctr">
            <a:normAutofit/>
          </a:bodyPr>
          <a:lstStyle/>
          <a:p>
            <a:pPr marL="466725" marR="0" indent="-466725">
              <a:spcBef>
                <a:spcPts val="0"/>
              </a:spcBef>
              <a:spcAft>
                <a:spcPts val="800"/>
              </a:spcAft>
            </a:pPr>
            <a:r>
              <a:rPr lang="en-US" sz="2400" kern="100" dirty="0">
                <a:effectLst/>
                <a:ea typeface="Calibri" panose="020F0502020204030204" pitchFamily="34" charset="0"/>
                <a:cs typeface="Times New Roman" panose="02020603050405020304" pitchFamily="18" charset="0"/>
              </a:rPr>
              <a:t>Receive opportunities for feedback and experiences on various barriers to accessing information.</a:t>
            </a:r>
          </a:p>
          <a:p>
            <a:pPr marL="466725" marR="0" indent="-466725">
              <a:spcBef>
                <a:spcPts val="0"/>
              </a:spcBef>
              <a:spcAft>
                <a:spcPts val="800"/>
              </a:spcAft>
            </a:pPr>
            <a:r>
              <a:rPr lang="en-US" sz="2400" kern="100" dirty="0">
                <a:ea typeface="Calibri" panose="020F0502020204030204" pitchFamily="34" charset="0"/>
                <a:cs typeface="Times New Roman" panose="02020603050405020304" pitchFamily="18" charset="0"/>
              </a:rPr>
              <a:t>D</a:t>
            </a:r>
            <a:r>
              <a:rPr lang="en-US" sz="2400" kern="100" dirty="0">
                <a:effectLst/>
                <a:ea typeface="Calibri" panose="020F0502020204030204" pitchFamily="34" charset="0"/>
                <a:cs typeface="Times New Roman" panose="02020603050405020304" pitchFamily="18" charset="0"/>
              </a:rPr>
              <a:t>iverse and inclusion.</a:t>
            </a:r>
          </a:p>
          <a:p>
            <a:pPr marL="466725" marR="0" indent="-466725">
              <a:spcBef>
                <a:spcPts val="0"/>
              </a:spcBef>
              <a:spcAft>
                <a:spcPts val="800"/>
              </a:spcAft>
            </a:pPr>
            <a:r>
              <a:rPr lang="en-US" sz="2400" kern="100" dirty="0">
                <a:effectLst/>
                <a:ea typeface="Calibri" panose="020F0502020204030204" pitchFamily="34" charset="0"/>
                <a:cs typeface="Times New Roman" panose="02020603050405020304" pitchFamily="18" charset="0"/>
              </a:rPr>
              <a:t>Increase your customers.</a:t>
            </a:r>
          </a:p>
          <a:p>
            <a:pPr marL="466725" marR="0" indent="-466725">
              <a:spcBef>
                <a:spcPts val="0"/>
              </a:spcBef>
              <a:spcAft>
                <a:spcPts val="800"/>
              </a:spcAft>
            </a:pPr>
            <a:r>
              <a:rPr lang="en-US" sz="2400" kern="100" dirty="0">
                <a:ea typeface="Calibri" panose="020F0502020204030204" pitchFamily="34" charset="0"/>
                <a:cs typeface="Times New Roman" panose="02020603050405020304" pitchFamily="18" charset="0"/>
              </a:rPr>
              <a:t>H</a:t>
            </a:r>
            <a:r>
              <a:rPr lang="en-US" sz="2400" kern="100" dirty="0">
                <a:effectLst/>
                <a:ea typeface="Calibri" panose="020F0502020204030204" pitchFamily="34" charset="0"/>
                <a:cs typeface="Times New Roman" panose="02020603050405020304" pitchFamily="18" charset="0"/>
              </a:rPr>
              <a:t>ire new employees.</a:t>
            </a:r>
          </a:p>
          <a:p>
            <a:pPr marL="466725" marR="0" indent="-466725">
              <a:spcBef>
                <a:spcPts val="0"/>
              </a:spcBef>
              <a:spcAft>
                <a:spcPts val="800"/>
              </a:spcAft>
            </a:pPr>
            <a:r>
              <a:rPr lang="en-US" sz="2400" kern="100" dirty="0">
                <a:effectLst/>
                <a:ea typeface="Calibri" panose="020F0502020204030204" pitchFamily="34" charset="0"/>
                <a:cs typeface="Times New Roman" panose="02020603050405020304" pitchFamily="18" charset="0"/>
              </a:rPr>
              <a:t>Do the right thing.</a:t>
            </a:r>
          </a:p>
        </p:txBody>
      </p:sp>
    </p:spTree>
    <p:extLst>
      <p:ext uri="{BB962C8B-B14F-4D97-AF65-F5344CB8AC3E}">
        <p14:creationId xmlns:p14="http://schemas.microsoft.com/office/powerpoint/2010/main" val="297901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1376053"/>
            <a:ext cx="9405891" cy="1002990"/>
          </a:xfrm>
        </p:spPr>
        <p:txBody>
          <a:bodyPr anchor="ctr">
            <a:normAutofit/>
          </a:bodyPr>
          <a:lstStyle/>
          <a:p>
            <a:r>
              <a:rPr lang="en-US" b="1">
                <a:effectLst/>
                <a:latin typeface="+mn-lt"/>
                <a:ea typeface="Times New Roman" panose="02020603050405020304" pitchFamily="18" charset="0"/>
              </a:rPr>
              <a:t>Identification requiring communication access</a:t>
            </a:r>
            <a:endParaRPr lang="en-US" b="1" dirty="0">
              <a:latin typeface="+mn-lt"/>
            </a:endParaRPr>
          </a:p>
        </p:txBody>
      </p:sp>
      <p:sp>
        <p:nvSpPr>
          <p:cNvPr id="3" name="Content Placeholder 2">
            <a:extLst>
              <a:ext uri="{FF2B5EF4-FFF2-40B4-BE49-F238E27FC236}">
                <a16:creationId xmlns:a16="http://schemas.microsoft.com/office/drawing/2014/main" id="{BB6E9240-3EDA-1297-4773-A75033FDB7DC}"/>
              </a:ext>
            </a:extLst>
          </p:cNvPr>
          <p:cNvSpPr>
            <a:spLocks noGrp="1"/>
          </p:cNvSpPr>
          <p:nvPr>
            <p:ph idx="1"/>
          </p:nvPr>
        </p:nvSpPr>
        <p:spPr>
          <a:xfrm>
            <a:off x="1451579" y="2464991"/>
            <a:ext cx="9405891" cy="2403571"/>
          </a:xfrm>
        </p:spPr>
        <p:txBody>
          <a:bodyPr>
            <a:normAutofit/>
          </a:bodyPr>
          <a:lstStyle/>
          <a:p>
            <a:pPr marL="461963" marR="0" indent="-461963">
              <a:spcBef>
                <a:spcPts val="0"/>
              </a:spcBef>
              <a:spcAft>
                <a:spcPts val="800"/>
              </a:spcAft>
            </a:pPr>
            <a:r>
              <a:rPr lang="en-US" kern="100" dirty="0">
                <a:effectLst/>
                <a:ea typeface="Calibri" panose="020F0502020204030204" pitchFamily="34" charset="0"/>
                <a:cs typeface="Times New Roman" panose="02020603050405020304" pitchFamily="18" charset="0"/>
              </a:rPr>
              <a:t>USDA individuals with disabilities, including those with vision, hearing, communication, and cognitive disabilities.</a:t>
            </a:r>
          </a:p>
          <a:p>
            <a:pPr marL="461963" marR="0" indent="-461963">
              <a:spcBef>
                <a:spcPts val="0"/>
              </a:spcBef>
              <a:spcAft>
                <a:spcPts val="800"/>
              </a:spcAft>
            </a:pPr>
            <a:r>
              <a:rPr lang="en-US" kern="100" dirty="0">
                <a:effectLst/>
                <a:ea typeface="Calibri" panose="020F0502020204030204" pitchFamily="34" charset="0"/>
                <a:cs typeface="Times New Roman" panose="02020603050405020304" pitchFamily="18" charset="0"/>
              </a:rPr>
              <a:t>USDA employees, customers, job applicants, visitors, farmers, firefighters, rangers, private landowners, land managers, and small business customers.</a:t>
            </a:r>
          </a:p>
          <a:p>
            <a:pPr marL="461963" marR="0" indent="-461963">
              <a:spcBef>
                <a:spcPts val="0"/>
              </a:spcBef>
              <a:spcAft>
                <a:spcPts val="800"/>
              </a:spcAft>
            </a:pPr>
            <a:r>
              <a:rPr lang="en-US" kern="100" dirty="0">
                <a:ea typeface="Calibri" panose="020F0502020204030204" pitchFamily="34" charset="0"/>
                <a:cs typeface="Times New Roman" panose="02020603050405020304" pitchFamily="18" charset="0"/>
              </a:rPr>
              <a:t>USDA Service Centers in the NCR and Nationwide.</a:t>
            </a:r>
            <a:endParaRPr lang="en-US" kern="100" dirty="0">
              <a:effectLs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8146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019BC-A02F-39DC-EF2C-4ABDE4FA9F98}"/>
              </a:ext>
            </a:extLst>
          </p:cNvPr>
          <p:cNvSpPr>
            <a:spLocks noGrp="1"/>
          </p:cNvSpPr>
          <p:nvPr>
            <p:ph type="title"/>
          </p:nvPr>
        </p:nvSpPr>
        <p:spPr>
          <a:xfrm>
            <a:off x="1451579" y="804519"/>
            <a:ext cx="9603275" cy="1049235"/>
          </a:xfrm>
        </p:spPr>
        <p:txBody>
          <a:bodyPr>
            <a:normAutofit/>
          </a:bodyPr>
          <a:lstStyle/>
          <a:p>
            <a:r>
              <a:rPr lang="en-US" b="1">
                <a:effectLst/>
                <a:latin typeface="+mn-lt"/>
                <a:ea typeface="Times New Roman" panose="02020603050405020304" pitchFamily="18" charset="0"/>
              </a:rPr>
              <a:t>Factors contributing to communication barriers</a:t>
            </a:r>
            <a:endParaRPr lang="en-US" b="1" dirty="0">
              <a:latin typeface="+mn-lt"/>
            </a:endParaRP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3BEC3065-63F4-A5E6-86A9-12446442D673}"/>
              </a:ext>
            </a:extLst>
          </p:cNvPr>
          <p:cNvGraphicFramePr>
            <a:graphicFrameLocks noGrp="1"/>
          </p:cNvGraphicFramePr>
          <p:nvPr>
            <p:ph idx="1"/>
            <p:extLst>
              <p:ext uri="{D42A27DB-BD31-4B8C-83A1-F6EECF244321}">
                <p14:modId xmlns:p14="http://schemas.microsoft.com/office/powerpoint/2010/main" val="601841816"/>
              </p:ext>
            </p:extLst>
          </p:nvPr>
        </p:nvGraphicFramePr>
        <p:xfrm>
          <a:off x="1090247" y="2331498"/>
          <a:ext cx="9965104" cy="3721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49013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2072</TotalTime>
  <Words>2730</Words>
  <Application>Microsoft Office PowerPoint</Application>
  <PresentationFormat>Widescreen</PresentationFormat>
  <Paragraphs>325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Gill Sans MT</vt:lpstr>
      <vt:lpstr>Google Sans</vt:lpstr>
      <vt:lpstr>OpenSansItalic</vt:lpstr>
      <vt:lpstr>OpenSansRegular</vt:lpstr>
      <vt:lpstr>Source Sans Pro Web</vt:lpstr>
      <vt:lpstr>Gallery</vt:lpstr>
      <vt:lpstr>USDA TARGET Center  Accessible Communications Program</vt:lpstr>
      <vt:lpstr>ADVANCING ACCESS &amp; EQUITY</vt:lpstr>
      <vt:lpstr>Learning Objectives</vt:lpstr>
      <vt:lpstr>Communication is the ability to</vt:lpstr>
      <vt:lpstr>Communication access</vt:lpstr>
      <vt:lpstr>significance of providing Accessible communications</vt:lpstr>
      <vt:lpstr>significance of providing Accessible communications (CONT.)</vt:lpstr>
      <vt:lpstr>Identification requiring communication access</vt:lpstr>
      <vt:lpstr>Factors contributing to communication barriers</vt:lpstr>
      <vt:lpstr>Varieties of VISION disabilities</vt:lpstr>
      <vt:lpstr>EFFECTIVE COMMUNICATIONS access for vision</vt:lpstr>
      <vt:lpstr>EFFECTIVE COMMUNICATIONS access for vision (cont.)</vt:lpstr>
      <vt:lpstr>Varieties of Hearing disabilities</vt:lpstr>
      <vt:lpstr>EFFECTIVE COMMUNICATIONS access for hearing</vt:lpstr>
      <vt:lpstr>EFFECTIVE COMMUNICATIONS access for hearing (CONT.)</vt:lpstr>
      <vt:lpstr>EFFECTIVE COMMUNICATIONS access for hearing (CONT.)</vt:lpstr>
      <vt:lpstr>EFFECTIVE COMMUNICATIONS access for hearing (CONT.)</vt:lpstr>
      <vt:lpstr>Three major types of communication disabilities </vt:lpstr>
      <vt:lpstr>EFFECTIVE COMMUNICATIONS access for Communication disabilities</vt:lpstr>
      <vt:lpstr>EFFECTIVE COMMUNICATIONS access for Communication disabilities (CONT.)</vt:lpstr>
      <vt:lpstr>Varieties of cognitive disabilities</vt:lpstr>
      <vt:lpstr>EFFECTIVE COMMUNICATIONS  FOR cognitive disabilities</vt:lpstr>
      <vt:lpstr>Evaluation on communication access in the service areas</vt:lpstr>
      <vt:lpstr>responsibilities for Providing accessible Communications</vt:lpstr>
      <vt:lpstr>requirements and responsibilities on reasonable accommodations (RA)</vt:lpstr>
      <vt:lpstr>RA procedures</vt:lpstr>
      <vt:lpstr>Current and Upcoming Meetings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Summary of Accessible Communications Program  at the TARGET Center</dc:title>
  <dc:creator>Frohman, Nancy - OO, DC</dc:creator>
  <cp:lastModifiedBy>Sherbondy, Michelle - OO, Washington, DC</cp:lastModifiedBy>
  <cp:revision>6</cp:revision>
  <dcterms:created xsi:type="dcterms:W3CDTF">2023-09-18T14:07:02Z</dcterms:created>
  <dcterms:modified xsi:type="dcterms:W3CDTF">2023-10-13T21:13:19Z</dcterms:modified>
</cp:coreProperties>
</file>