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media/image11.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8" r:id="rId2"/>
    <p:sldId id="257" r:id="rId3"/>
    <p:sldId id="279" r:id="rId4"/>
    <p:sldId id="281" r:id="rId5"/>
    <p:sldId id="280"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300" r:id="rId20"/>
    <p:sldId id="309" r:id="rId21"/>
    <p:sldId id="311"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CA060C-6989-46B4-9DCD-645DF160BC71}" v="34" dt="2023-10-05T16:49:42.6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9" autoAdjust="0"/>
    <p:restoredTop sz="86382" autoAdjust="0"/>
  </p:normalViewPr>
  <p:slideViewPr>
    <p:cSldViewPr snapToGrid="0">
      <p:cViewPr varScale="1">
        <p:scale>
          <a:sx n="53" d="100"/>
          <a:sy n="53" d="100"/>
        </p:scale>
        <p:origin x="84" y="148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wens, Rashida (CTR) - OO, DC" userId="e9cf5b1f-673b-4881-9aab-895e39b459ca" providerId="ADAL" clId="{4B344565-F907-4420-85FD-AB4F0F36CE94}"/>
    <pc:docChg chg="modSld">
      <pc:chgData name="Owens, Rashida (CTR) - OO, DC" userId="e9cf5b1f-673b-4881-9aab-895e39b459ca" providerId="ADAL" clId="{4B344565-F907-4420-85FD-AB4F0F36CE94}" dt="2023-09-18T17:46:14.435" v="189" actId="962"/>
      <pc:docMkLst>
        <pc:docMk/>
      </pc:docMkLst>
      <pc:sldChg chg="modSp">
        <pc:chgData name="Owens, Rashida (CTR) - OO, DC" userId="e9cf5b1f-673b-4881-9aab-895e39b459ca" providerId="ADAL" clId="{4B344565-F907-4420-85FD-AB4F0F36CE94}" dt="2023-09-18T17:46:14.435" v="189" actId="962"/>
        <pc:sldMkLst>
          <pc:docMk/>
          <pc:sldMk cId="2564425436" sldId="289"/>
        </pc:sldMkLst>
        <pc:picChg chg="mod">
          <ac:chgData name="Owens, Rashida (CTR) - OO, DC" userId="e9cf5b1f-673b-4881-9aab-895e39b459ca" providerId="ADAL" clId="{4B344565-F907-4420-85FD-AB4F0F36CE94}" dt="2023-09-18T17:46:14.435" v="189" actId="962"/>
          <ac:picMkLst>
            <pc:docMk/>
            <pc:sldMk cId="2564425436" sldId="289"/>
            <ac:picMk id="5122" creationId="{9903E183-716A-3912-D5BB-38E1904ADE90}"/>
          </ac:picMkLst>
        </pc:picChg>
      </pc:sldChg>
      <pc:sldChg chg="modSp">
        <pc:chgData name="Owens, Rashida (CTR) - OO, DC" userId="e9cf5b1f-673b-4881-9aab-895e39b459ca" providerId="ADAL" clId="{4B344565-F907-4420-85FD-AB4F0F36CE94}" dt="2023-09-18T17:45:56.532" v="141" actId="962"/>
        <pc:sldMkLst>
          <pc:docMk/>
          <pc:sldMk cId="1667628746" sldId="291"/>
        </pc:sldMkLst>
        <pc:picChg chg="mod">
          <ac:chgData name="Owens, Rashida (CTR) - OO, DC" userId="e9cf5b1f-673b-4881-9aab-895e39b459ca" providerId="ADAL" clId="{4B344565-F907-4420-85FD-AB4F0F36CE94}" dt="2023-09-18T17:45:56.532" v="141" actId="962"/>
          <ac:picMkLst>
            <pc:docMk/>
            <pc:sldMk cId="1667628746" sldId="291"/>
            <ac:picMk id="8202" creationId="{CB4E19FB-6541-65E5-E753-CCDEEE4147CF}"/>
          </ac:picMkLst>
        </pc:picChg>
      </pc:sldChg>
      <pc:sldChg chg="modSp">
        <pc:chgData name="Owens, Rashida (CTR) - OO, DC" userId="e9cf5b1f-673b-4881-9aab-895e39b459ca" providerId="ADAL" clId="{4B344565-F907-4420-85FD-AB4F0F36CE94}" dt="2023-09-18T17:45:46.333" v="139" actId="962"/>
        <pc:sldMkLst>
          <pc:docMk/>
          <pc:sldMk cId="1186605778" sldId="293"/>
        </pc:sldMkLst>
        <pc:picChg chg="mod">
          <ac:chgData name="Owens, Rashida (CTR) - OO, DC" userId="e9cf5b1f-673b-4881-9aab-895e39b459ca" providerId="ADAL" clId="{4B344565-F907-4420-85FD-AB4F0F36CE94}" dt="2023-09-18T17:45:46.333" v="139" actId="962"/>
          <ac:picMkLst>
            <pc:docMk/>
            <pc:sldMk cId="1186605778" sldId="293"/>
            <ac:picMk id="10242" creationId="{46C68A5C-8044-D085-B757-E593662DB2F6}"/>
          </ac:picMkLst>
        </pc:picChg>
      </pc:sldChg>
      <pc:sldChg chg="modSp">
        <pc:chgData name="Owens, Rashida (CTR) - OO, DC" userId="e9cf5b1f-673b-4881-9aab-895e39b459ca" providerId="ADAL" clId="{4B344565-F907-4420-85FD-AB4F0F36CE94}" dt="2023-09-18T17:45:24.652" v="43" actId="962"/>
        <pc:sldMkLst>
          <pc:docMk/>
          <pc:sldMk cId="3204055199" sldId="294"/>
        </pc:sldMkLst>
        <pc:picChg chg="mod">
          <ac:chgData name="Owens, Rashida (CTR) - OO, DC" userId="e9cf5b1f-673b-4881-9aab-895e39b459ca" providerId="ADAL" clId="{4B344565-F907-4420-85FD-AB4F0F36CE94}" dt="2023-09-18T17:45:24.652" v="43" actId="962"/>
          <ac:picMkLst>
            <pc:docMk/>
            <pc:sldMk cId="3204055199" sldId="294"/>
            <ac:picMk id="11266" creationId="{D898B9FC-EDED-FF81-A1DE-55AB3EA5730A}"/>
          </ac:picMkLst>
        </pc:picChg>
      </pc:sldChg>
    </pc:docChg>
  </pc:docChgLst>
  <pc:docChgLst>
    <pc:chgData name="Sherbondy, Michelle - OO, DC" userId="d4feccc8-87ab-48a1-8683-5dd58723cc35" providerId="ADAL" clId="{99CA060C-6989-46B4-9DCD-645DF160BC71}"/>
    <pc:docChg chg="custSel addSld delSld modSld sldOrd">
      <pc:chgData name="Sherbondy, Michelle - OO, DC" userId="d4feccc8-87ab-48a1-8683-5dd58723cc35" providerId="ADAL" clId="{99CA060C-6989-46B4-9DCD-645DF160BC71}" dt="2023-10-05T16:49:42.666" v="53" actId="962"/>
      <pc:docMkLst>
        <pc:docMk/>
      </pc:docMkLst>
      <pc:sldChg chg="addSp modSp add mod">
        <pc:chgData name="Sherbondy, Michelle - OO, DC" userId="d4feccc8-87ab-48a1-8683-5dd58723cc35" providerId="ADAL" clId="{99CA060C-6989-46B4-9DCD-645DF160BC71}" dt="2023-10-05T16:49:14.780" v="49" actId="20577"/>
        <pc:sldMkLst>
          <pc:docMk/>
          <pc:sldMk cId="0" sldId="257"/>
        </pc:sldMkLst>
        <pc:spChg chg="add mod">
          <ac:chgData name="Sherbondy, Michelle - OO, DC" userId="d4feccc8-87ab-48a1-8683-5dd58723cc35" providerId="ADAL" clId="{99CA060C-6989-46B4-9DCD-645DF160BC71}" dt="2023-10-05T16:49:14.780" v="49" actId="20577"/>
          <ac:spMkLst>
            <pc:docMk/>
            <pc:sldMk cId="0" sldId="257"/>
            <ac:spMk id="7" creationId="{7514F436-6B1A-6BD6-3739-1E6107A6DFA6}"/>
          </ac:spMkLst>
        </pc:spChg>
      </pc:sldChg>
      <pc:sldChg chg="modSp add mod ord">
        <pc:chgData name="Sherbondy, Michelle - OO, DC" userId="d4feccc8-87ab-48a1-8683-5dd58723cc35" providerId="ADAL" clId="{99CA060C-6989-46B4-9DCD-645DF160BC71}" dt="2023-10-05T16:49:04.761" v="23" actId="962"/>
        <pc:sldMkLst>
          <pc:docMk/>
          <pc:sldMk cId="192012743" sldId="262"/>
        </pc:sldMkLst>
        <pc:spChg chg="mod">
          <ac:chgData name="Sherbondy, Michelle - OO, DC" userId="d4feccc8-87ab-48a1-8683-5dd58723cc35" providerId="ADAL" clId="{99CA060C-6989-46B4-9DCD-645DF160BC71}" dt="2023-10-05T16:49:04.761" v="23" actId="962"/>
          <ac:spMkLst>
            <pc:docMk/>
            <pc:sldMk cId="192012743" sldId="262"/>
            <ac:spMk id="6" creationId="{3E47D771-D5F1-B7B3-6EE3-67C24A92DA7D}"/>
          </ac:spMkLst>
        </pc:spChg>
        <pc:grpChg chg="mod">
          <ac:chgData name="Sherbondy, Michelle - OO, DC" userId="d4feccc8-87ab-48a1-8683-5dd58723cc35" providerId="ADAL" clId="{99CA060C-6989-46B4-9DCD-645DF160BC71}" dt="2023-10-05T16:48:56.154" v="17" actId="962"/>
          <ac:grpSpMkLst>
            <pc:docMk/>
            <pc:sldMk cId="192012743" sldId="262"/>
            <ac:grpSpMk id="14" creationId="{00000000-0000-0000-0000-000000000000}"/>
          </ac:grpSpMkLst>
        </pc:grpChg>
        <pc:grpChg chg="mod">
          <ac:chgData name="Sherbondy, Michelle - OO, DC" userId="d4feccc8-87ab-48a1-8683-5dd58723cc35" providerId="ADAL" clId="{99CA060C-6989-46B4-9DCD-645DF160BC71}" dt="2023-10-05T16:48:57.626" v="18" actId="962"/>
          <ac:grpSpMkLst>
            <pc:docMk/>
            <pc:sldMk cId="192012743" sldId="262"/>
            <ac:grpSpMk id="18" creationId="{96BB8BB5-8A25-F4BC-FE47-C5A2D95C6349}"/>
          </ac:grpSpMkLst>
        </pc:grpChg>
        <pc:grpChg chg="mod">
          <ac:chgData name="Sherbondy, Michelle - OO, DC" userId="d4feccc8-87ab-48a1-8683-5dd58723cc35" providerId="ADAL" clId="{99CA060C-6989-46B4-9DCD-645DF160BC71}" dt="2023-10-05T16:49:00.406" v="20" actId="962"/>
          <ac:grpSpMkLst>
            <pc:docMk/>
            <pc:sldMk cId="192012743" sldId="262"/>
            <ac:grpSpMk id="19" creationId="{49BC60F5-876C-42E0-8784-E8429C3B3ECC}"/>
          </ac:grpSpMkLst>
        </pc:grpChg>
        <pc:grpChg chg="mod">
          <ac:chgData name="Sherbondy, Michelle - OO, DC" userId="d4feccc8-87ab-48a1-8683-5dd58723cc35" providerId="ADAL" clId="{99CA060C-6989-46B4-9DCD-645DF160BC71}" dt="2023-10-05T16:48:59.011" v="19" actId="962"/>
          <ac:grpSpMkLst>
            <pc:docMk/>
            <pc:sldMk cId="192012743" sldId="262"/>
            <ac:grpSpMk id="34" creationId="{00000000-0000-0000-0000-000000000000}"/>
          </ac:grpSpMkLst>
        </pc:grpChg>
        <pc:grpChg chg="mod">
          <ac:chgData name="Sherbondy, Michelle - OO, DC" userId="d4feccc8-87ab-48a1-8683-5dd58723cc35" providerId="ADAL" clId="{99CA060C-6989-46B4-9DCD-645DF160BC71}" dt="2023-10-05T16:49:02.089" v="21" actId="962"/>
          <ac:grpSpMkLst>
            <pc:docMk/>
            <pc:sldMk cId="192012743" sldId="262"/>
            <ac:grpSpMk id="42" creationId="{B99C85E3-6CBC-9730-D8D3-F05C54BF2687}"/>
          </ac:grpSpMkLst>
        </pc:grpChg>
        <pc:grpChg chg="mod">
          <ac:chgData name="Sherbondy, Michelle - OO, DC" userId="d4feccc8-87ab-48a1-8683-5dd58723cc35" providerId="ADAL" clId="{99CA060C-6989-46B4-9DCD-645DF160BC71}" dt="2023-10-05T16:49:03.405" v="22" actId="962"/>
          <ac:grpSpMkLst>
            <pc:docMk/>
            <pc:sldMk cId="192012743" sldId="262"/>
            <ac:grpSpMk id="61" creationId="{E2AD422D-00EA-3D97-5867-B6B2EB5B0DEB}"/>
          </ac:grpSpMkLst>
        </pc:grpChg>
        <pc:picChg chg="mod">
          <ac:chgData name="Sherbondy, Michelle - OO, DC" userId="d4feccc8-87ab-48a1-8683-5dd58723cc35" providerId="ADAL" clId="{99CA060C-6989-46B4-9DCD-645DF160BC71}" dt="2023-10-05T16:48:46.636" v="16" actId="962"/>
          <ac:picMkLst>
            <pc:docMk/>
            <pc:sldMk cId="192012743" sldId="262"/>
            <ac:picMk id="2" creationId="{00000000-0000-0000-0000-000000000000}"/>
          </ac:picMkLst>
        </pc:picChg>
      </pc:sldChg>
      <pc:sldChg chg="del">
        <pc:chgData name="Sherbondy, Michelle - OO, DC" userId="d4feccc8-87ab-48a1-8683-5dd58723cc35" providerId="ADAL" clId="{99CA060C-6989-46B4-9DCD-645DF160BC71}" dt="2023-10-05T16:47:30.416" v="7" actId="47"/>
        <pc:sldMkLst>
          <pc:docMk/>
          <pc:sldMk cId="1840736578" sldId="269"/>
        </pc:sldMkLst>
      </pc:sldChg>
      <pc:sldChg chg="delSp modSp mod">
        <pc:chgData name="Sherbondy, Michelle - OO, DC" userId="d4feccc8-87ab-48a1-8683-5dd58723cc35" providerId="ADAL" clId="{99CA060C-6989-46B4-9DCD-645DF160BC71}" dt="2023-10-05T16:48:37.315" v="13" actId="962"/>
        <pc:sldMkLst>
          <pc:docMk/>
          <pc:sldMk cId="3397797155" sldId="280"/>
        </pc:sldMkLst>
        <pc:spChg chg="del">
          <ac:chgData name="Sherbondy, Michelle - OO, DC" userId="d4feccc8-87ab-48a1-8683-5dd58723cc35" providerId="ADAL" clId="{99CA060C-6989-46B4-9DCD-645DF160BC71}" dt="2023-10-05T16:47:40.902" v="8" actId="478"/>
          <ac:spMkLst>
            <pc:docMk/>
            <pc:sldMk cId="3397797155" sldId="280"/>
            <ac:spMk id="5" creationId="{4FCF3B40-8D98-2B79-46FD-58FCE3A444F3}"/>
          </ac:spMkLst>
        </pc:spChg>
        <pc:graphicFrameChg chg="mod">
          <ac:chgData name="Sherbondy, Michelle - OO, DC" userId="d4feccc8-87ab-48a1-8683-5dd58723cc35" providerId="ADAL" clId="{99CA060C-6989-46B4-9DCD-645DF160BC71}" dt="2023-10-05T16:48:37.315" v="13" actId="962"/>
          <ac:graphicFrameMkLst>
            <pc:docMk/>
            <pc:sldMk cId="3397797155" sldId="280"/>
            <ac:graphicFrameMk id="10" creationId="{38A31823-F84B-320D-798C-4297CFE90B4A}"/>
          </ac:graphicFrameMkLst>
        </pc:graphicFrameChg>
      </pc:sldChg>
      <pc:sldChg chg="modSp">
        <pc:chgData name="Sherbondy, Michelle - OO, DC" userId="d4feccc8-87ab-48a1-8683-5dd58723cc35" providerId="ADAL" clId="{99CA060C-6989-46B4-9DCD-645DF160BC71}" dt="2023-10-05T16:48:39.537" v="14" actId="962"/>
        <pc:sldMkLst>
          <pc:docMk/>
          <pc:sldMk cId="1797570391" sldId="282"/>
        </pc:sldMkLst>
        <pc:graphicFrameChg chg="mod">
          <ac:chgData name="Sherbondy, Michelle - OO, DC" userId="d4feccc8-87ab-48a1-8683-5dd58723cc35" providerId="ADAL" clId="{99CA060C-6989-46B4-9DCD-645DF160BC71}" dt="2023-10-05T16:48:39.537" v="14" actId="962"/>
          <ac:graphicFrameMkLst>
            <pc:docMk/>
            <pc:sldMk cId="1797570391" sldId="282"/>
            <ac:graphicFrameMk id="7" creationId="{218E3F4C-DC3C-6B28-FD0F-04D364E0A799}"/>
          </ac:graphicFrameMkLst>
        </pc:graphicFrameChg>
      </pc:sldChg>
      <pc:sldChg chg="delSp mod">
        <pc:chgData name="Sherbondy, Michelle - OO, DC" userId="d4feccc8-87ab-48a1-8683-5dd58723cc35" providerId="ADAL" clId="{99CA060C-6989-46B4-9DCD-645DF160BC71}" dt="2023-10-05T16:48:00.316" v="9" actId="478"/>
        <pc:sldMkLst>
          <pc:docMk/>
          <pc:sldMk cId="3680248171" sldId="288"/>
        </pc:sldMkLst>
        <pc:spChg chg="del">
          <ac:chgData name="Sherbondy, Michelle - OO, DC" userId="d4feccc8-87ab-48a1-8683-5dd58723cc35" providerId="ADAL" clId="{99CA060C-6989-46B4-9DCD-645DF160BC71}" dt="2023-10-05T16:48:00.316" v="9" actId="478"/>
          <ac:spMkLst>
            <pc:docMk/>
            <pc:sldMk cId="3680248171" sldId="288"/>
            <ac:spMk id="4" creationId="{41FB0EAB-DFDF-079D-06D6-73DF1EFA2CED}"/>
          </ac:spMkLst>
        </pc:spChg>
      </pc:sldChg>
      <pc:sldChg chg="modSp">
        <pc:chgData name="Sherbondy, Michelle - OO, DC" userId="d4feccc8-87ab-48a1-8683-5dd58723cc35" providerId="ADAL" clId="{99CA060C-6989-46B4-9DCD-645DF160BC71}" dt="2023-10-05T16:49:42.666" v="53" actId="962"/>
        <pc:sldMkLst>
          <pc:docMk/>
          <pc:sldMk cId="1667628746" sldId="291"/>
        </pc:sldMkLst>
        <pc:picChg chg="mod">
          <ac:chgData name="Sherbondy, Michelle - OO, DC" userId="d4feccc8-87ab-48a1-8683-5dd58723cc35" providerId="ADAL" clId="{99CA060C-6989-46B4-9DCD-645DF160BC71}" dt="2023-10-05T16:49:42.666" v="53" actId="962"/>
          <ac:picMkLst>
            <pc:docMk/>
            <pc:sldMk cId="1667628746" sldId="291"/>
            <ac:picMk id="8202" creationId="{CB4E19FB-6541-65E5-E753-CCDEEE4147CF}"/>
          </ac:picMkLst>
        </pc:picChg>
      </pc:sldChg>
      <pc:sldChg chg="modSp">
        <pc:chgData name="Sherbondy, Michelle - OO, DC" userId="d4feccc8-87ab-48a1-8683-5dd58723cc35" providerId="ADAL" clId="{99CA060C-6989-46B4-9DCD-645DF160BC71}" dt="2023-10-05T16:49:29.437" v="51" actId="13244"/>
        <pc:sldMkLst>
          <pc:docMk/>
          <pc:sldMk cId="2894134740" sldId="309"/>
        </pc:sldMkLst>
        <pc:spChg chg="mod">
          <ac:chgData name="Sherbondy, Michelle - OO, DC" userId="d4feccc8-87ab-48a1-8683-5dd58723cc35" providerId="ADAL" clId="{99CA060C-6989-46B4-9DCD-645DF160BC71}" dt="2023-10-05T16:49:29.437" v="51" actId="13244"/>
          <ac:spMkLst>
            <pc:docMk/>
            <pc:sldMk cId="2894134740" sldId="309"/>
            <ac:spMk id="5" creationId="{BE919DB3-811B-4BE9-92D5-706D809E7215}"/>
          </ac:spMkLst>
        </pc:spChg>
        <pc:spChg chg="mod">
          <ac:chgData name="Sherbondy, Michelle - OO, DC" userId="d4feccc8-87ab-48a1-8683-5dd58723cc35" providerId="ADAL" clId="{99CA060C-6989-46B4-9DCD-645DF160BC71}" dt="2023-10-05T16:49:27.429" v="50" actId="13244"/>
          <ac:spMkLst>
            <pc:docMk/>
            <pc:sldMk cId="2894134740" sldId="309"/>
            <ac:spMk id="11" creationId="{D72F1331-67EF-4E17-80D1-766E1F13A658}"/>
          </ac:spMkLst>
        </pc:spChg>
      </pc:sldChg>
      <pc:sldChg chg="del">
        <pc:chgData name="Sherbondy, Michelle - OO, DC" userId="d4feccc8-87ab-48a1-8683-5dd58723cc35" providerId="ADAL" clId="{99CA060C-6989-46B4-9DCD-645DF160BC71}" dt="2023-10-05T16:48:27.763" v="12" actId="47"/>
        <pc:sldMkLst>
          <pc:docMk/>
          <pc:sldMk cId="1097441404" sldId="310"/>
        </pc:sldMkLst>
      </pc:sldChg>
      <pc:sldChg chg="delSp modSp add mod">
        <pc:chgData name="Sherbondy, Michelle - OO, DC" userId="d4feccc8-87ab-48a1-8683-5dd58723cc35" providerId="ADAL" clId="{99CA060C-6989-46B4-9DCD-645DF160BC71}" dt="2023-10-05T16:48:25.258" v="11" actId="478"/>
        <pc:sldMkLst>
          <pc:docMk/>
          <pc:sldMk cId="1400954749" sldId="311"/>
        </pc:sldMkLst>
        <pc:spChg chg="del mod">
          <ac:chgData name="Sherbondy, Michelle - OO, DC" userId="d4feccc8-87ab-48a1-8683-5dd58723cc35" providerId="ADAL" clId="{99CA060C-6989-46B4-9DCD-645DF160BC71}" dt="2023-10-05T16:48:25.258" v="11" actId="478"/>
          <ac:spMkLst>
            <pc:docMk/>
            <pc:sldMk cId="1400954749" sldId="311"/>
            <ac:spMk id="7" creationId="{B9F3FC26-43AE-0F5B-004E-4A175E4DBDC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E6B19B-5CDB-446D-8E03-BC435C2A2D33}"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71ADF7A2-42BB-4F2B-9928-2FDB79AB5C89}">
      <dgm:prSet/>
      <dgm:spPr/>
      <dgm:t>
        <a:bodyPr/>
        <a:lstStyle/>
        <a:p>
          <a:r>
            <a:rPr lang="en-US" dirty="0"/>
            <a:t>Assistive Technology Area’s of Need</a:t>
          </a:r>
        </a:p>
      </dgm:t>
    </dgm:pt>
    <dgm:pt modelId="{F5BA662D-1257-4B98-80F4-6291C4E76193}" type="parTrans" cxnId="{9292B635-706A-432F-84EB-DFA3E5E403E1}">
      <dgm:prSet/>
      <dgm:spPr/>
      <dgm:t>
        <a:bodyPr/>
        <a:lstStyle/>
        <a:p>
          <a:endParaRPr lang="en-US"/>
        </a:p>
      </dgm:t>
    </dgm:pt>
    <dgm:pt modelId="{A2E4983D-D0D5-4462-834D-E4C80864C294}" type="sibTrans" cxnId="{9292B635-706A-432F-84EB-DFA3E5E403E1}">
      <dgm:prSet/>
      <dgm:spPr/>
      <dgm:t>
        <a:bodyPr/>
        <a:lstStyle/>
        <a:p>
          <a:endParaRPr lang="en-US"/>
        </a:p>
      </dgm:t>
    </dgm:pt>
    <dgm:pt modelId="{82D94D5D-8586-4B94-AF65-53B4B11B509B}">
      <dgm:prSet/>
      <dgm:spPr/>
      <dgm:t>
        <a:bodyPr/>
        <a:lstStyle/>
        <a:p>
          <a:r>
            <a:rPr lang="en-US" dirty="0"/>
            <a:t>Assistive Technology Tools &amp; Devices</a:t>
          </a:r>
        </a:p>
      </dgm:t>
    </dgm:pt>
    <dgm:pt modelId="{FD01C33C-EB2C-4449-97EF-ECAA67081485}" type="parTrans" cxnId="{501C6667-7220-48E2-8607-26970A641E77}">
      <dgm:prSet/>
      <dgm:spPr/>
      <dgm:t>
        <a:bodyPr/>
        <a:lstStyle/>
        <a:p>
          <a:endParaRPr lang="en-US"/>
        </a:p>
      </dgm:t>
    </dgm:pt>
    <dgm:pt modelId="{44572AB5-188D-434B-94C4-D0178DD407C2}" type="sibTrans" cxnId="{501C6667-7220-48E2-8607-26970A641E77}">
      <dgm:prSet/>
      <dgm:spPr/>
      <dgm:t>
        <a:bodyPr/>
        <a:lstStyle/>
        <a:p>
          <a:endParaRPr lang="en-US"/>
        </a:p>
      </dgm:t>
    </dgm:pt>
    <dgm:pt modelId="{683D8F27-78FC-42E8-9BF7-E48B881D3BA1}">
      <dgm:prSet/>
      <dgm:spPr/>
      <dgm:t>
        <a:bodyPr/>
        <a:lstStyle/>
        <a:p>
          <a:r>
            <a:rPr lang="en-US" dirty="0"/>
            <a:t>Technology Demonstration</a:t>
          </a:r>
        </a:p>
      </dgm:t>
    </dgm:pt>
    <dgm:pt modelId="{0C286968-73E0-4FCC-BB3D-56CAFC759948}" type="parTrans" cxnId="{922516A6-0DD6-42D8-A36B-9078E48E1E10}">
      <dgm:prSet/>
      <dgm:spPr/>
      <dgm:t>
        <a:bodyPr/>
        <a:lstStyle/>
        <a:p>
          <a:endParaRPr lang="en-US"/>
        </a:p>
      </dgm:t>
    </dgm:pt>
    <dgm:pt modelId="{3A513A8A-E205-45C4-81A8-46C9ED6951F0}" type="sibTrans" cxnId="{922516A6-0DD6-42D8-A36B-9078E48E1E10}">
      <dgm:prSet/>
      <dgm:spPr/>
      <dgm:t>
        <a:bodyPr/>
        <a:lstStyle/>
        <a:p>
          <a:endParaRPr lang="en-US"/>
        </a:p>
      </dgm:t>
    </dgm:pt>
    <dgm:pt modelId="{F0CB89E6-B4CC-4E8E-BE43-447787D15B73}" type="pres">
      <dgm:prSet presAssocID="{19E6B19B-5CDB-446D-8E03-BC435C2A2D33}" presName="linear" presStyleCnt="0">
        <dgm:presLayoutVars>
          <dgm:dir/>
          <dgm:animLvl val="lvl"/>
          <dgm:resizeHandles val="exact"/>
        </dgm:presLayoutVars>
      </dgm:prSet>
      <dgm:spPr/>
    </dgm:pt>
    <dgm:pt modelId="{A4D68E71-ACD5-4066-B84B-A77D017075E1}" type="pres">
      <dgm:prSet presAssocID="{71ADF7A2-42BB-4F2B-9928-2FDB79AB5C89}" presName="parentLin" presStyleCnt="0"/>
      <dgm:spPr/>
    </dgm:pt>
    <dgm:pt modelId="{76AF829E-067E-4028-95CB-63319855B75C}" type="pres">
      <dgm:prSet presAssocID="{71ADF7A2-42BB-4F2B-9928-2FDB79AB5C89}" presName="parentLeftMargin" presStyleLbl="node1" presStyleIdx="0" presStyleCnt="3"/>
      <dgm:spPr/>
    </dgm:pt>
    <dgm:pt modelId="{A37E4A7E-3DED-4169-BCD8-18C44AF7C8DF}" type="pres">
      <dgm:prSet presAssocID="{71ADF7A2-42BB-4F2B-9928-2FDB79AB5C89}" presName="parentText" presStyleLbl="node1" presStyleIdx="0" presStyleCnt="3">
        <dgm:presLayoutVars>
          <dgm:chMax val="0"/>
          <dgm:bulletEnabled val="1"/>
        </dgm:presLayoutVars>
      </dgm:prSet>
      <dgm:spPr/>
    </dgm:pt>
    <dgm:pt modelId="{7C222354-2412-4546-81CC-03AC622FF52B}" type="pres">
      <dgm:prSet presAssocID="{71ADF7A2-42BB-4F2B-9928-2FDB79AB5C89}" presName="negativeSpace" presStyleCnt="0"/>
      <dgm:spPr/>
    </dgm:pt>
    <dgm:pt modelId="{15ECE039-502C-41A4-8311-B3C3D19F68EF}" type="pres">
      <dgm:prSet presAssocID="{71ADF7A2-42BB-4F2B-9928-2FDB79AB5C89}" presName="childText" presStyleLbl="conFgAcc1" presStyleIdx="0" presStyleCnt="3">
        <dgm:presLayoutVars>
          <dgm:bulletEnabled val="1"/>
        </dgm:presLayoutVars>
      </dgm:prSet>
      <dgm:spPr/>
      <dgm:extLst>
        <a:ext uri="{E40237B7-FDA0-4F09-8148-C483321AD2D9}">
          <dgm14:cNvPr xmlns:dgm14="http://schemas.microsoft.com/office/drawing/2010/diagram" id="0" name="" descr="Assistive Technology Area's of Need&#10;Assistive Technology Tools &amp; Devices&#10;Technology Demonstration"/>
        </a:ext>
      </dgm:extLst>
    </dgm:pt>
    <dgm:pt modelId="{52B8E7AA-490B-44BD-B6FA-90034FFE6A44}" type="pres">
      <dgm:prSet presAssocID="{A2E4983D-D0D5-4462-834D-E4C80864C294}" presName="spaceBetweenRectangles" presStyleCnt="0"/>
      <dgm:spPr/>
    </dgm:pt>
    <dgm:pt modelId="{246CEBE0-BD40-4099-93EE-E5389711F0F8}" type="pres">
      <dgm:prSet presAssocID="{82D94D5D-8586-4B94-AF65-53B4B11B509B}" presName="parentLin" presStyleCnt="0"/>
      <dgm:spPr/>
    </dgm:pt>
    <dgm:pt modelId="{5AA33B4F-3CBB-4B11-8825-1E61EB3C8281}" type="pres">
      <dgm:prSet presAssocID="{82D94D5D-8586-4B94-AF65-53B4B11B509B}" presName="parentLeftMargin" presStyleLbl="node1" presStyleIdx="0" presStyleCnt="3"/>
      <dgm:spPr/>
    </dgm:pt>
    <dgm:pt modelId="{64268B08-1AF7-4CE8-AF40-200E81EA26E1}" type="pres">
      <dgm:prSet presAssocID="{82D94D5D-8586-4B94-AF65-53B4B11B509B}" presName="parentText" presStyleLbl="node1" presStyleIdx="1" presStyleCnt="3">
        <dgm:presLayoutVars>
          <dgm:chMax val="0"/>
          <dgm:bulletEnabled val="1"/>
        </dgm:presLayoutVars>
      </dgm:prSet>
      <dgm:spPr/>
    </dgm:pt>
    <dgm:pt modelId="{4FEA57F6-C0FC-4F3A-96CA-B9B816F4B40C}" type="pres">
      <dgm:prSet presAssocID="{82D94D5D-8586-4B94-AF65-53B4B11B509B}" presName="negativeSpace" presStyleCnt="0"/>
      <dgm:spPr/>
    </dgm:pt>
    <dgm:pt modelId="{9C964DF5-A5D1-44BF-B93C-4C8EE964447F}" type="pres">
      <dgm:prSet presAssocID="{82D94D5D-8586-4B94-AF65-53B4B11B509B}" presName="childText" presStyleLbl="conFgAcc1" presStyleIdx="1" presStyleCnt="3">
        <dgm:presLayoutVars>
          <dgm:bulletEnabled val="1"/>
        </dgm:presLayoutVars>
      </dgm:prSet>
      <dgm:spPr/>
    </dgm:pt>
    <dgm:pt modelId="{0CC55176-5C68-4D80-99AC-A252A413355F}" type="pres">
      <dgm:prSet presAssocID="{44572AB5-188D-434B-94C4-D0178DD407C2}" presName="spaceBetweenRectangles" presStyleCnt="0"/>
      <dgm:spPr/>
    </dgm:pt>
    <dgm:pt modelId="{12B27A31-2B68-4D1D-ABF8-6678BEA433BA}" type="pres">
      <dgm:prSet presAssocID="{683D8F27-78FC-42E8-9BF7-E48B881D3BA1}" presName="parentLin" presStyleCnt="0"/>
      <dgm:spPr/>
    </dgm:pt>
    <dgm:pt modelId="{3178AFEA-9D5E-4E27-8C6E-43522F6E2ED6}" type="pres">
      <dgm:prSet presAssocID="{683D8F27-78FC-42E8-9BF7-E48B881D3BA1}" presName="parentLeftMargin" presStyleLbl="node1" presStyleIdx="1" presStyleCnt="3"/>
      <dgm:spPr/>
    </dgm:pt>
    <dgm:pt modelId="{84C37F57-B6EF-4A00-B52C-E633F8EACE5E}" type="pres">
      <dgm:prSet presAssocID="{683D8F27-78FC-42E8-9BF7-E48B881D3BA1}" presName="parentText" presStyleLbl="node1" presStyleIdx="2" presStyleCnt="3">
        <dgm:presLayoutVars>
          <dgm:chMax val="0"/>
          <dgm:bulletEnabled val="1"/>
        </dgm:presLayoutVars>
      </dgm:prSet>
      <dgm:spPr/>
    </dgm:pt>
    <dgm:pt modelId="{3E3DAD36-B898-4AFA-B5C1-A454C2B0E2A5}" type="pres">
      <dgm:prSet presAssocID="{683D8F27-78FC-42E8-9BF7-E48B881D3BA1}" presName="negativeSpace" presStyleCnt="0"/>
      <dgm:spPr/>
    </dgm:pt>
    <dgm:pt modelId="{C33441D1-8A94-4D4F-9859-70A4B18E7F73}" type="pres">
      <dgm:prSet presAssocID="{683D8F27-78FC-42E8-9BF7-E48B881D3BA1}" presName="childText" presStyleLbl="conFgAcc1" presStyleIdx="2" presStyleCnt="3">
        <dgm:presLayoutVars>
          <dgm:bulletEnabled val="1"/>
        </dgm:presLayoutVars>
      </dgm:prSet>
      <dgm:spPr/>
    </dgm:pt>
  </dgm:ptLst>
  <dgm:cxnLst>
    <dgm:cxn modelId="{73EC500B-68DE-48B0-AA51-039B2095C6D7}" type="presOf" srcId="{71ADF7A2-42BB-4F2B-9928-2FDB79AB5C89}" destId="{76AF829E-067E-4028-95CB-63319855B75C}" srcOrd="0" destOrd="0" presId="urn:microsoft.com/office/officeart/2005/8/layout/list1"/>
    <dgm:cxn modelId="{9292B635-706A-432F-84EB-DFA3E5E403E1}" srcId="{19E6B19B-5CDB-446D-8E03-BC435C2A2D33}" destId="{71ADF7A2-42BB-4F2B-9928-2FDB79AB5C89}" srcOrd="0" destOrd="0" parTransId="{F5BA662D-1257-4B98-80F4-6291C4E76193}" sibTransId="{A2E4983D-D0D5-4462-834D-E4C80864C294}"/>
    <dgm:cxn modelId="{422FF742-F879-41DB-A06C-6F4A0B9B2635}" type="presOf" srcId="{71ADF7A2-42BB-4F2B-9928-2FDB79AB5C89}" destId="{A37E4A7E-3DED-4169-BCD8-18C44AF7C8DF}" srcOrd="1" destOrd="0" presId="urn:microsoft.com/office/officeart/2005/8/layout/list1"/>
    <dgm:cxn modelId="{501C6667-7220-48E2-8607-26970A641E77}" srcId="{19E6B19B-5CDB-446D-8E03-BC435C2A2D33}" destId="{82D94D5D-8586-4B94-AF65-53B4B11B509B}" srcOrd="1" destOrd="0" parTransId="{FD01C33C-EB2C-4449-97EF-ECAA67081485}" sibTransId="{44572AB5-188D-434B-94C4-D0178DD407C2}"/>
    <dgm:cxn modelId="{9AC7947D-7F67-48F9-8EBE-9F4B6B7B8EB2}" type="presOf" srcId="{683D8F27-78FC-42E8-9BF7-E48B881D3BA1}" destId="{84C37F57-B6EF-4A00-B52C-E633F8EACE5E}" srcOrd="1" destOrd="0" presId="urn:microsoft.com/office/officeart/2005/8/layout/list1"/>
    <dgm:cxn modelId="{922516A6-0DD6-42D8-A36B-9078E48E1E10}" srcId="{19E6B19B-5CDB-446D-8E03-BC435C2A2D33}" destId="{683D8F27-78FC-42E8-9BF7-E48B881D3BA1}" srcOrd="2" destOrd="0" parTransId="{0C286968-73E0-4FCC-BB3D-56CAFC759948}" sibTransId="{3A513A8A-E205-45C4-81A8-46C9ED6951F0}"/>
    <dgm:cxn modelId="{A20C1CCA-DA54-4A86-8239-63FD68D6C9FE}" type="presOf" srcId="{82D94D5D-8586-4B94-AF65-53B4B11B509B}" destId="{64268B08-1AF7-4CE8-AF40-200E81EA26E1}" srcOrd="1" destOrd="0" presId="urn:microsoft.com/office/officeart/2005/8/layout/list1"/>
    <dgm:cxn modelId="{07E87FE5-188F-41B3-93C5-5E07EFCFFA05}" type="presOf" srcId="{683D8F27-78FC-42E8-9BF7-E48B881D3BA1}" destId="{3178AFEA-9D5E-4E27-8C6E-43522F6E2ED6}" srcOrd="0" destOrd="0" presId="urn:microsoft.com/office/officeart/2005/8/layout/list1"/>
    <dgm:cxn modelId="{009CEDED-A27A-40A6-B6DD-9EA0CBCA011D}" type="presOf" srcId="{19E6B19B-5CDB-446D-8E03-BC435C2A2D33}" destId="{F0CB89E6-B4CC-4E8E-BE43-447787D15B73}" srcOrd="0" destOrd="0" presId="urn:microsoft.com/office/officeart/2005/8/layout/list1"/>
    <dgm:cxn modelId="{CE980EF3-1E38-4817-8DCF-3B3210663CEF}" type="presOf" srcId="{82D94D5D-8586-4B94-AF65-53B4B11B509B}" destId="{5AA33B4F-3CBB-4B11-8825-1E61EB3C8281}" srcOrd="0" destOrd="0" presId="urn:microsoft.com/office/officeart/2005/8/layout/list1"/>
    <dgm:cxn modelId="{0DB892C4-F1EF-4733-B22A-CE8E7248AB44}" type="presParOf" srcId="{F0CB89E6-B4CC-4E8E-BE43-447787D15B73}" destId="{A4D68E71-ACD5-4066-B84B-A77D017075E1}" srcOrd="0" destOrd="0" presId="urn:microsoft.com/office/officeart/2005/8/layout/list1"/>
    <dgm:cxn modelId="{DDB28140-234C-4535-9851-484B49868112}" type="presParOf" srcId="{A4D68E71-ACD5-4066-B84B-A77D017075E1}" destId="{76AF829E-067E-4028-95CB-63319855B75C}" srcOrd="0" destOrd="0" presId="urn:microsoft.com/office/officeart/2005/8/layout/list1"/>
    <dgm:cxn modelId="{00C1BB8B-8108-426E-8A48-FEDCDDBCD229}" type="presParOf" srcId="{A4D68E71-ACD5-4066-B84B-A77D017075E1}" destId="{A37E4A7E-3DED-4169-BCD8-18C44AF7C8DF}" srcOrd="1" destOrd="0" presId="urn:microsoft.com/office/officeart/2005/8/layout/list1"/>
    <dgm:cxn modelId="{AE0C16D7-A0EB-4312-8B22-CAE62C3C5B81}" type="presParOf" srcId="{F0CB89E6-B4CC-4E8E-BE43-447787D15B73}" destId="{7C222354-2412-4546-81CC-03AC622FF52B}" srcOrd="1" destOrd="0" presId="urn:microsoft.com/office/officeart/2005/8/layout/list1"/>
    <dgm:cxn modelId="{0755AFEE-647B-49D8-BD17-841A739ECABA}" type="presParOf" srcId="{F0CB89E6-B4CC-4E8E-BE43-447787D15B73}" destId="{15ECE039-502C-41A4-8311-B3C3D19F68EF}" srcOrd="2" destOrd="0" presId="urn:microsoft.com/office/officeart/2005/8/layout/list1"/>
    <dgm:cxn modelId="{CF4956EB-0EE5-4DD6-90A3-3EA617A551AA}" type="presParOf" srcId="{F0CB89E6-B4CC-4E8E-BE43-447787D15B73}" destId="{52B8E7AA-490B-44BD-B6FA-90034FFE6A44}" srcOrd="3" destOrd="0" presId="urn:microsoft.com/office/officeart/2005/8/layout/list1"/>
    <dgm:cxn modelId="{ECBAF4FD-BCAC-46D8-ABAA-8A819C804806}" type="presParOf" srcId="{F0CB89E6-B4CC-4E8E-BE43-447787D15B73}" destId="{246CEBE0-BD40-4099-93EE-E5389711F0F8}" srcOrd="4" destOrd="0" presId="urn:microsoft.com/office/officeart/2005/8/layout/list1"/>
    <dgm:cxn modelId="{7D9303B3-A45F-4981-A346-AF2E7700C479}" type="presParOf" srcId="{246CEBE0-BD40-4099-93EE-E5389711F0F8}" destId="{5AA33B4F-3CBB-4B11-8825-1E61EB3C8281}" srcOrd="0" destOrd="0" presId="urn:microsoft.com/office/officeart/2005/8/layout/list1"/>
    <dgm:cxn modelId="{4FCA77FF-96DA-4598-86AF-E17E624531BE}" type="presParOf" srcId="{246CEBE0-BD40-4099-93EE-E5389711F0F8}" destId="{64268B08-1AF7-4CE8-AF40-200E81EA26E1}" srcOrd="1" destOrd="0" presId="urn:microsoft.com/office/officeart/2005/8/layout/list1"/>
    <dgm:cxn modelId="{F95465D7-7CE3-4D5F-9B09-3511ACBA97CA}" type="presParOf" srcId="{F0CB89E6-B4CC-4E8E-BE43-447787D15B73}" destId="{4FEA57F6-C0FC-4F3A-96CA-B9B816F4B40C}" srcOrd="5" destOrd="0" presId="urn:microsoft.com/office/officeart/2005/8/layout/list1"/>
    <dgm:cxn modelId="{0A3132F2-E95A-42F3-84AA-193C5BBBC6DA}" type="presParOf" srcId="{F0CB89E6-B4CC-4E8E-BE43-447787D15B73}" destId="{9C964DF5-A5D1-44BF-B93C-4C8EE964447F}" srcOrd="6" destOrd="0" presId="urn:microsoft.com/office/officeart/2005/8/layout/list1"/>
    <dgm:cxn modelId="{2C66EB7A-FA2C-435F-82F7-622592837356}" type="presParOf" srcId="{F0CB89E6-B4CC-4E8E-BE43-447787D15B73}" destId="{0CC55176-5C68-4D80-99AC-A252A413355F}" srcOrd="7" destOrd="0" presId="urn:microsoft.com/office/officeart/2005/8/layout/list1"/>
    <dgm:cxn modelId="{125D8AA6-778D-44E5-812B-B472AA2148DB}" type="presParOf" srcId="{F0CB89E6-B4CC-4E8E-BE43-447787D15B73}" destId="{12B27A31-2B68-4D1D-ABF8-6678BEA433BA}" srcOrd="8" destOrd="0" presId="urn:microsoft.com/office/officeart/2005/8/layout/list1"/>
    <dgm:cxn modelId="{8667691F-0B45-4094-9FD4-5A9CDBC53852}" type="presParOf" srcId="{12B27A31-2B68-4D1D-ABF8-6678BEA433BA}" destId="{3178AFEA-9D5E-4E27-8C6E-43522F6E2ED6}" srcOrd="0" destOrd="0" presId="urn:microsoft.com/office/officeart/2005/8/layout/list1"/>
    <dgm:cxn modelId="{0A85408A-2C12-475A-A7A6-6ACB7C970F96}" type="presParOf" srcId="{12B27A31-2B68-4D1D-ABF8-6678BEA433BA}" destId="{84C37F57-B6EF-4A00-B52C-E633F8EACE5E}" srcOrd="1" destOrd="0" presId="urn:microsoft.com/office/officeart/2005/8/layout/list1"/>
    <dgm:cxn modelId="{12AFA59B-0E4E-4DF9-ADBA-5ED540F45F55}" type="presParOf" srcId="{F0CB89E6-B4CC-4E8E-BE43-447787D15B73}" destId="{3E3DAD36-B898-4AFA-B5C1-A454C2B0E2A5}" srcOrd="9" destOrd="0" presId="urn:microsoft.com/office/officeart/2005/8/layout/list1"/>
    <dgm:cxn modelId="{D59C9A17-B4C1-41B8-BA7F-A6D0474BFBB4}" type="presParOf" srcId="{F0CB89E6-B4CC-4E8E-BE43-447787D15B73}" destId="{C33441D1-8A94-4D4F-9859-70A4B18E7F7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BBCAFA-E03A-491F-82EC-1E456181F2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A5130B0-B03E-4587-ABEE-0EDA0F54BE97}">
      <dgm:prSet/>
      <dgm:spPr/>
      <dgm:t>
        <a:bodyPr/>
        <a:lstStyle/>
        <a:p>
          <a:r>
            <a:rPr lang="en-US"/>
            <a:t>Vision</a:t>
          </a:r>
        </a:p>
      </dgm:t>
    </dgm:pt>
    <dgm:pt modelId="{DC5FE049-0027-49C2-9523-6F7FE4BC1317}" type="parTrans" cxnId="{B28228A2-D4CA-4B20-88B4-0CBBBBCB28F7}">
      <dgm:prSet/>
      <dgm:spPr/>
      <dgm:t>
        <a:bodyPr/>
        <a:lstStyle/>
        <a:p>
          <a:endParaRPr lang="en-US"/>
        </a:p>
      </dgm:t>
    </dgm:pt>
    <dgm:pt modelId="{58EBEFAF-7624-4582-ADD0-15AD7EC3BE60}" type="sibTrans" cxnId="{B28228A2-D4CA-4B20-88B4-0CBBBBCB28F7}">
      <dgm:prSet/>
      <dgm:spPr/>
      <dgm:t>
        <a:bodyPr/>
        <a:lstStyle/>
        <a:p>
          <a:endParaRPr lang="en-US"/>
        </a:p>
      </dgm:t>
    </dgm:pt>
    <dgm:pt modelId="{EE60570D-570F-4057-A56E-094359C5B9B8}">
      <dgm:prSet/>
      <dgm:spPr/>
      <dgm:t>
        <a:bodyPr/>
        <a:lstStyle/>
        <a:p>
          <a:r>
            <a:rPr lang="en-US"/>
            <a:t>Hearing</a:t>
          </a:r>
        </a:p>
      </dgm:t>
    </dgm:pt>
    <dgm:pt modelId="{5B4156B9-6777-4A03-BFE4-9735DDD4CB19}" type="parTrans" cxnId="{4FD62742-C791-4B7E-B4BF-2B9039126457}">
      <dgm:prSet/>
      <dgm:spPr/>
      <dgm:t>
        <a:bodyPr/>
        <a:lstStyle/>
        <a:p>
          <a:endParaRPr lang="en-US"/>
        </a:p>
      </dgm:t>
    </dgm:pt>
    <dgm:pt modelId="{7F8C1022-3364-45C1-AEC5-663A943E3A12}" type="sibTrans" cxnId="{4FD62742-C791-4B7E-B4BF-2B9039126457}">
      <dgm:prSet/>
      <dgm:spPr/>
      <dgm:t>
        <a:bodyPr/>
        <a:lstStyle/>
        <a:p>
          <a:endParaRPr lang="en-US"/>
        </a:p>
      </dgm:t>
    </dgm:pt>
    <dgm:pt modelId="{1CA280F1-9A8B-438E-9863-75BC3256F9B4}">
      <dgm:prSet/>
      <dgm:spPr/>
      <dgm:t>
        <a:bodyPr/>
        <a:lstStyle/>
        <a:p>
          <a:r>
            <a:rPr lang="en-US"/>
            <a:t>Communication</a:t>
          </a:r>
        </a:p>
      </dgm:t>
      <dgm:extLst>
        <a:ext uri="{E40237B7-FDA0-4F09-8148-C483321AD2D9}">
          <dgm14:cNvPr xmlns:dgm14="http://schemas.microsoft.com/office/drawing/2010/diagram" id="0" name="" descr="Vison&#10;Hearing&#10;Communication&#10;Learning, Cognitive, and Developmental&#10;Mobility Seating and Positioning&#10;Computers and Peripherals&#10;Executive Fuctioning"/>
        </a:ext>
      </dgm:extLst>
    </dgm:pt>
    <dgm:pt modelId="{16CB3F21-21A9-4411-8D94-6A8698450B17}" type="parTrans" cxnId="{E0BE2AF7-BE30-4444-9EDF-C22CDADCEA0B}">
      <dgm:prSet/>
      <dgm:spPr/>
      <dgm:t>
        <a:bodyPr/>
        <a:lstStyle/>
        <a:p>
          <a:endParaRPr lang="en-US"/>
        </a:p>
      </dgm:t>
    </dgm:pt>
    <dgm:pt modelId="{D2145ADF-3754-410D-8AF6-9A5E399427F5}" type="sibTrans" cxnId="{E0BE2AF7-BE30-4444-9EDF-C22CDADCEA0B}">
      <dgm:prSet/>
      <dgm:spPr/>
      <dgm:t>
        <a:bodyPr/>
        <a:lstStyle/>
        <a:p>
          <a:endParaRPr lang="en-US"/>
        </a:p>
      </dgm:t>
    </dgm:pt>
    <dgm:pt modelId="{76CC07E3-42F9-4254-A4D4-CAE43C773CAC}">
      <dgm:prSet/>
      <dgm:spPr/>
      <dgm:t>
        <a:bodyPr/>
        <a:lstStyle/>
        <a:p>
          <a:r>
            <a:rPr lang="en-US"/>
            <a:t>Learning, Cognitive, &amp; Developmental</a:t>
          </a:r>
        </a:p>
      </dgm:t>
    </dgm:pt>
    <dgm:pt modelId="{2969360A-1FE3-4691-A4B5-55CC199A92DD}" type="parTrans" cxnId="{11F0129C-5445-4799-BC57-DFBC67AA8E6C}">
      <dgm:prSet/>
      <dgm:spPr/>
      <dgm:t>
        <a:bodyPr/>
        <a:lstStyle/>
        <a:p>
          <a:endParaRPr lang="en-US"/>
        </a:p>
      </dgm:t>
    </dgm:pt>
    <dgm:pt modelId="{EC3E59B8-2A39-4DF8-9217-96387ABA0B55}" type="sibTrans" cxnId="{11F0129C-5445-4799-BC57-DFBC67AA8E6C}">
      <dgm:prSet/>
      <dgm:spPr/>
      <dgm:t>
        <a:bodyPr/>
        <a:lstStyle/>
        <a:p>
          <a:endParaRPr lang="en-US"/>
        </a:p>
      </dgm:t>
    </dgm:pt>
    <dgm:pt modelId="{D9932145-9B5F-431A-B0DE-C12866B7DD5A}">
      <dgm:prSet/>
      <dgm:spPr/>
      <dgm:t>
        <a:bodyPr/>
        <a:lstStyle/>
        <a:p>
          <a:r>
            <a:rPr lang="en-US"/>
            <a:t>Mobility, Seating, and Positioning</a:t>
          </a:r>
        </a:p>
      </dgm:t>
    </dgm:pt>
    <dgm:pt modelId="{83CC75D1-0A48-488A-8ACB-FDD10F1D1FA6}" type="parTrans" cxnId="{5F82A83F-D8EE-4332-8EC3-3F81E0007EB0}">
      <dgm:prSet/>
      <dgm:spPr/>
      <dgm:t>
        <a:bodyPr/>
        <a:lstStyle/>
        <a:p>
          <a:endParaRPr lang="en-US"/>
        </a:p>
      </dgm:t>
    </dgm:pt>
    <dgm:pt modelId="{0826BE51-B86F-48AA-8391-5D29DB5A19F9}" type="sibTrans" cxnId="{5F82A83F-D8EE-4332-8EC3-3F81E0007EB0}">
      <dgm:prSet/>
      <dgm:spPr/>
      <dgm:t>
        <a:bodyPr/>
        <a:lstStyle/>
        <a:p>
          <a:endParaRPr lang="en-US"/>
        </a:p>
      </dgm:t>
    </dgm:pt>
    <dgm:pt modelId="{18B0475F-01AC-401D-B417-94BB8AF5D609}">
      <dgm:prSet/>
      <dgm:spPr/>
      <dgm:t>
        <a:bodyPr/>
        <a:lstStyle/>
        <a:p>
          <a:r>
            <a:rPr lang="en-US"/>
            <a:t>Computers &amp; Peripherals</a:t>
          </a:r>
        </a:p>
      </dgm:t>
    </dgm:pt>
    <dgm:pt modelId="{4AEC728E-8AB0-4533-A9A5-101144280B96}" type="parTrans" cxnId="{8E2793C3-FC06-4BD3-9A7B-F3F8FA9675BB}">
      <dgm:prSet/>
      <dgm:spPr/>
      <dgm:t>
        <a:bodyPr/>
        <a:lstStyle/>
        <a:p>
          <a:endParaRPr lang="en-US"/>
        </a:p>
      </dgm:t>
    </dgm:pt>
    <dgm:pt modelId="{174D0E93-D1D4-42AF-80DE-B16A7B72AC87}" type="sibTrans" cxnId="{8E2793C3-FC06-4BD3-9A7B-F3F8FA9675BB}">
      <dgm:prSet/>
      <dgm:spPr/>
      <dgm:t>
        <a:bodyPr/>
        <a:lstStyle/>
        <a:p>
          <a:endParaRPr lang="en-US"/>
        </a:p>
      </dgm:t>
    </dgm:pt>
    <dgm:pt modelId="{B05FAAB9-0CBB-4BB7-96F8-67522F401060}">
      <dgm:prSet/>
      <dgm:spPr/>
      <dgm:t>
        <a:bodyPr/>
        <a:lstStyle/>
        <a:p>
          <a:r>
            <a:rPr lang="en-US"/>
            <a:t>Executive Functioning</a:t>
          </a:r>
        </a:p>
      </dgm:t>
    </dgm:pt>
    <dgm:pt modelId="{1833C150-51E5-4ADC-AD54-FD3A02B960DD}" type="parTrans" cxnId="{E9472E91-0874-4FDE-8E62-BFCDDC2B9955}">
      <dgm:prSet/>
      <dgm:spPr/>
      <dgm:t>
        <a:bodyPr/>
        <a:lstStyle/>
        <a:p>
          <a:endParaRPr lang="en-US"/>
        </a:p>
      </dgm:t>
    </dgm:pt>
    <dgm:pt modelId="{E8C9ED89-C630-4DE7-9A59-06073310EF17}" type="sibTrans" cxnId="{E9472E91-0874-4FDE-8E62-BFCDDC2B9955}">
      <dgm:prSet/>
      <dgm:spPr/>
      <dgm:t>
        <a:bodyPr/>
        <a:lstStyle/>
        <a:p>
          <a:endParaRPr lang="en-US"/>
        </a:p>
      </dgm:t>
    </dgm:pt>
    <dgm:pt modelId="{88C8312F-FE1F-48E8-9D1F-5D015331CE3E}" type="pres">
      <dgm:prSet presAssocID="{77BBCAFA-E03A-491F-82EC-1E456181F2F7}" presName="Name0" presStyleCnt="0">
        <dgm:presLayoutVars>
          <dgm:dir/>
          <dgm:animLvl val="lvl"/>
          <dgm:resizeHandles val="exact"/>
        </dgm:presLayoutVars>
      </dgm:prSet>
      <dgm:spPr/>
    </dgm:pt>
    <dgm:pt modelId="{078D2536-425C-485A-9837-EAD9AAB7EDA2}" type="pres">
      <dgm:prSet presAssocID="{EA5130B0-B03E-4587-ABEE-0EDA0F54BE97}" presName="linNode" presStyleCnt="0"/>
      <dgm:spPr/>
    </dgm:pt>
    <dgm:pt modelId="{7FE0E660-AFAF-4261-9E6E-D1D2B6D93011}" type="pres">
      <dgm:prSet presAssocID="{EA5130B0-B03E-4587-ABEE-0EDA0F54BE97}" presName="parentText" presStyleLbl="node1" presStyleIdx="0" presStyleCnt="7">
        <dgm:presLayoutVars>
          <dgm:chMax val="1"/>
          <dgm:bulletEnabled val="1"/>
        </dgm:presLayoutVars>
      </dgm:prSet>
      <dgm:spPr/>
    </dgm:pt>
    <dgm:pt modelId="{79CAD44A-7B9C-47FA-A95A-9C9ACF59FB84}" type="pres">
      <dgm:prSet presAssocID="{58EBEFAF-7624-4582-ADD0-15AD7EC3BE60}" presName="sp" presStyleCnt="0"/>
      <dgm:spPr/>
    </dgm:pt>
    <dgm:pt modelId="{4BF873B7-63D4-4E24-AC34-983CD1D8A3A4}" type="pres">
      <dgm:prSet presAssocID="{EE60570D-570F-4057-A56E-094359C5B9B8}" presName="linNode" presStyleCnt="0"/>
      <dgm:spPr/>
    </dgm:pt>
    <dgm:pt modelId="{31A7803E-D292-49AA-9746-C19A5C07B01A}" type="pres">
      <dgm:prSet presAssocID="{EE60570D-570F-4057-A56E-094359C5B9B8}" presName="parentText" presStyleLbl="node1" presStyleIdx="1" presStyleCnt="7">
        <dgm:presLayoutVars>
          <dgm:chMax val="1"/>
          <dgm:bulletEnabled val="1"/>
        </dgm:presLayoutVars>
      </dgm:prSet>
      <dgm:spPr/>
    </dgm:pt>
    <dgm:pt modelId="{AFA5210A-E25B-4928-8D3B-AD6A402C2ACE}" type="pres">
      <dgm:prSet presAssocID="{7F8C1022-3364-45C1-AEC5-663A943E3A12}" presName="sp" presStyleCnt="0"/>
      <dgm:spPr/>
    </dgm:pt>
    <dgm:pt modelId="{C2A48533-E485-4359-982C-8CD2A312E20C}" type="pres">
      <dgm:prSet presAssocID="{1CA280F1-9A8B-438E-9863-75BC3256F9B4}" presName="linNode" presStyleCnt="0"/>
      <dgm:spPr/>
    </dgm:pt>
    <dgm:pt modelId="{CE2E0D9E-9BDF-406F-A0B6-DF3440EDBFB2}" type="pres">
      <dgm:prSet presAssocID="{1CA280F1-9A8B-438E-9863-75BC3256F9B4}" presName="parentText" presStyleLbl="node1" presStyleIdx="2" presStyleCnt="7">
        <dgm:presLayoutVars>
          <dgm:chMax val="1"/>
          <dgm:bulletEnabled val="1"/>
        </dgm:presLayoutVars>
      </dgm:prSet>
      <dgm:spPr/>
    </dgm:pt>
    <dgm:pt modelId="{6680044B-7B86-48D6-8834-D52F963F431E}" type="pres">
      <dgm:prSet presAssocID="{D2145ADF-3754-410D-8AF6-9A5E399427F5}" presName="sp" presStyleCnt="0"/>
      <dgm:spPr/>
    </dgm:pt>
    <dgm:pt modelId="{DFA2004D-E6AB-4EF0-A2A2-2057B2E24479}" type="pres">
      <dgm:prSet presAssocID="{76CC07E3-42F9-4254-A4D4-CAE43C773CAC}" presName="linNode" presStyleCnt="0"/>
      <dgm:spPr/>
    </dgm:pt>
    <dgm:pt modelId="{8E6E2D1F-5802-471D-9E1B-667E6FE144CA}" type="pres">
      <dgm:prSet presAssocID="{76CC07E3-42F9-4254-A4D4-CAE43C773CAC}" presName="parentText" presStyleLbl="node1" presStyleIdx="3" presStyleCnt="7">
        <dgm:presLayoutVars>
          <dgm:chMax val="1"/>
          <dgm:bulletEnabled val="1"/>
        </dgm:presLayoutVars>
      </dgm:prSet>
      <dgm:spPr/>
    </dgm:pt>
    <dgm:pt modelId="{B5E02FE8-0CF1-4593-AD7A-A4061E45A834}" type="pres">
      <dgm:prSet presAssocID="{EC3E59B8-2A39-4DF8-9217-96387ABA0B55}" presName="sp" presStyleCnt="0"/>
      <dgm:spPr/>
    </dgm:pt>
    <dgm:pt modelId="{85BCC0FE-797E-42E7-AAB7-34711EAB4D33}" type="pres">
      <dgm:prSet presAssocID="{D9932145-9B5F-431A-B0DE-C12866B7DD5A}" presName="linNode" presStyleCnt="0"/>
      <dgm:spPr/>
    </dgm:pt>
    <dgm:pt modelId="{DA783D7F-668B-4AAB-84EA-BE2B34EB1C9E}" type="pres">
      <dgm:prSet presAssocID="{D9932145-9B5F-431A-B0DE-C12866B7DD5A}" presName="parentText" presStyleLbl="node1" presStyleIdx="4" presStyleCnt="7">
        <dgm:presLayoutVars>
          <dgm:chMax val="1"/>
          <dgm:bulletEnabled val="1"/>
        </dgm:presLayoutVars>
      </dgm:prSet>
      <dgm:spPr/>
    </dgm:pt>
    <dgm:pt modelId="{D7FAEEA7-3198-430C-AF08-04FD98D77EAD}" type="pres">
      <dgm:prSet presAssocID="{0826BE51-B86F-48AA-8391-5D29DB5A19F9}" presName="sp" presStyleCnt="0"/>
      <dgm:spPr/>
    </dgm:pt>
    <dgm:pt modelId="{9DEA6F6C-A6E1-43BA-BED4-38C10E44F8B0}" type="pres">
      <dgm:prSet presAssocID="{18B0475F-01AC-401D-B417-94BB8AF5D609}" presName="linNode" presStyleCnt="0"/>
      <dgm:spPr/>
    </dgm:pt>
    <dgm:pt modelId="{50F650E0-4C71-4C23-956F-2750C6B593E7}" type="pres">
      <dgm:prSet presAssocID="{18B0475F-01AC-401D-B417-94BB8AF5D609}" presName="parentText" presStyleLbl="node1" presStyleIdx="5" presStyleCnt="7">
        <dgm:presLayoutVars>
          <dgm:chMax val="1"/>
          <dgm:bulletEnabled val="1"/>
        </dgm:presLayoutVars>
      </dgm:prSet>
      <dgm:spPr/>
    </dgm:pt>
    <dgm:pt modelId="{83399B99-F59E-4D23-B089-6192C6E5F47E}" type="pres">
      <dgm:prSet presAssocID="{174D0E93-D1D4-42AF-80DE-B16A7B72AC87}" presName="sp" presStyleCnt="0"/>
      <dgm:spPr/>
    </dgm:pt>
    <dgm:pt modelId="{0E1900C6-0D05-4611-BA09-B581B8D144BA}" type="pres">
      <dgm:prSet presAssocID="{B05FAAB9-0CBB-4BB7-96F8-67522F401060}" presName="linNode" presStyleCnt="0"/>
      <dgm:spPr/>
    </dgm:pt>
    <dgm:pt modelId="{DDAEFCCB-E308-483F-B8ED-8FEC6013BA44}" type="pres">
      <dgm:prSet presAssocID="{B05FAAB9-0CBB-4BB7-96F8-67522F401060}" presName="parentText" presStyleLbl="node1" presStyleIdx="6" presStyleCnt="7">
        <dgm:presLayoutVars>
          <dgm:chMax val="1"/>
          <dgm:bulletEnabled val="1"/>
        </dgm:presLayoutVars>
      </dgm:prSet>
      <dgm:spPr/>
    </dgm:pt>
  </dgm:ptLst>
  <dgm:cxnLst>
    <dgm:cxn modelId="{E3340F28-B625-4182-8917-EC578C008A33}" type="presOf" srcId="{76CC07E3-42F9-4254-A4D4-CAE43C773CAC}" destId="{8E6E2D1F-5802-471D-9E1B-667E6FE144CA}" srcOrd="0" destOrd="0" presId="urn:microsoft.com/office/officeart/2005/8/layout/vList5"/>
    <dgm:cxn modelId="{A0D7C036-0C2B-4C38-B736-01AC34644ACF}" type="presOf" srcId="{77BBCAFA-E03A-491F-82EC-1E456181F2F7}" destId="{88C8312F-FE1F-48E8-9D1F-5D015331CE3E}" srcOrd="0" destOrd="0" presId="urn:microsoft.com/office/officeart/2005/8/layout/vList5"/>
    <dgm:cxn modelId="{5F82A83F-D8EE-4332-8EC3-3F81E0007EB0}" srcId="{77BBCAFA-E03A-491F-82EC-1E456181F2F7}" destId="{D9932145-9B5F-431A-B0DE-C12866B7DD5A}" srcOrd="4" destOrd="0" parTransId="{83CC75D1-0A48-488A-8ACB-FDD10F1D1FA6}" sibTransId="{0826BE51-B86F-48AA-8391-5D29DB5A19F9}"/>
    <dgm:cxn modelId="{4FD62742-C791-4B7E-B4BF-2B9039126457}" srcId="{77BBCAFA-E03A-491F-82EC-1E456181F2F7}" destId="{EE60570D-570F-4057-A56E-094359C5B9B8}" srcOrd="1" destOrd="0" parTransId="{5B4156B9-6777-4A03-BFE4-9735DDD4CB19}" sibTransId="{7F8C1022-3364-45C1-AEC5-663A943E3A12}"/>
    <dgm:cxn modelId="{90521257-9198-4410-9E1C-3D245454592F}" type="presOf" srcId="{18B0475F-01AC-401D-B417-94BB8AF5D609}" destId="{50F650E0-4C71-4C23-956F-2750C6B593E7}" srcOrd="0" destOrd="0" presId="urn:microsoft.com/office/officeart/2005/8/layout/vList5"/>
    <dgm:cxn modelId="{ABCCFD90-6D3B-4895-AFD3-7E5C70EA9EBB}" type="presOf" srcId="{B05FAAB9-0CBB-4BB7-96F8-67522F401060}" destId="{DDAEFCCB-E308-483F-B8ED-8FEC6013BA44}" srcOrd="0" destOrd="0" presId="urn:microsoft.com/office/officeart/2005/8/layout/vList5"/>
    <dgm:cxn modelId="{E9472E91-0874-4FDE-8E62-BFCDDC2B9955}" srcId="{77BBCAFA-E03A-491F-82EC-1E456181F2F7}" destId="{B05FAAB9-0CBB-4BB7-96F8-67522F401060}" srcOrd="6" destOrd="0" parTransId="{1833C150-51E5-4ADC-AD54-FD3A02B960DD}" sibTransId="{E8C9ED89-C630-4DE7-9A59-06073310EF17}"/>
    <dgm:cxn modelId="{11F0129C-5445-4799-BC57-DFBC67AA8E6C}" srcId="{77BBCAFA-E03A-491F-82EC-1E456181F2F7}" destId="{76CC07E3-42F9-4254-A4D4-CAE43C773CAC}" srcOrd="3" destOrd="0" parTransId="{2969360A-1FE3-4691-A4B5-55CC199A92DD}" sibTransId="{EC3E59B8-2A39-4DF8-9217-96387ABA0B55}"/>
    <dgm:cxn modelId="{B28228A2-D4CA-4B20-88B4-0CBBBBCB28F7}" srcId="{77BBCAFA-E03A-491F-82EC-1E456181F2F7}" destId="{EA5130B0-B03E-4587-ABEE-0EDA0F54BE97}" srcOrd="0" destOrd="0" parTransId="{DC5FE049-0027-49C2-9523-6F7FE4BC1317}" sibTransId="{58EBEFAF-7624-4582-ADD0-15AD7EC3BE60}"/>
    <dgm:cxn modelId="{38C08FAD-3434-4CED-9938-944F89F0B623}" type="presOf" srcId="{D9932145-9B5F-431A-B0DE-C12866B7DD5A}" destId="{DA783D7F-668B-4AAB-84EA-BE2B34EB1C9E}" srcOrd="0" destOrd="0" presId="urn:microsoft.com/office/officeart/2005/8/layout/vList5"/>
    <dgm:cxn modelId="{21FA13B4-8A16-4052-8438-BB3D0495DCD8}" type="presOf" srcId="{EE60570D-570F-4057-A56E-094359C5B9B8}" destId="{31A7803E-D292-49AA-9746-C19A5C07B01A}" srcOrd="0" destOrd="0" presId="urn:microsoft.com/office/officeart/2005/8/layout/vList5"/>
    <dgm:cxn modelId="{7EB193B6-4246-4891-A5A5-E071835274A7}" type="presOf" srcId="{EA5130B0-B03E-4587-ABEE-0EDA0F54BE97}" destId="{7FE0E660-AFAF-4261-9E6E-D1D2B6D93011}" srcOrd="0" destOrd="0" presId="urn:microsoft.com/office/officeart/2005/8/layout/vList5"/>
    <dgm:cxn modelId="{8E2793C3-FC06-4BD3-9A7B-F3F8FA9675BB}" srcId="{77BBCAFA-E03A-491F-82EC-1E456181F2F7}" destId="{18B0475F-01AC-401D-B417-94BB8AF5D609}" srcOrd="5" destOrd="0" parTransId="{4AEC728E-8AB0-4533-A9A5-101144280B96}" sibTransId="{174D0E93-D1D4-42AF-80DE-B16A7B72AC87}"/>
    <dgm:cxn modelId="{B215A3CE-C4BC-413E-B510-07E8B2BD3C21}" type="presOf" srcId="{1CA280F1-9A8B-438E-9863-75BC3256F9B4}" destId="{CE2E0D9E-9BDF-406F-A0B6-DF3440EDBFB2}" srcOrd="0" destOrd="0" presId="urn:microsoft.com/office/officeart/2005/8/layout/vList5"/>
    <dgm:cxn modelId="{E0BE2AF7-BE30-4444-9EDF-C22CDADCEA0B}" srcId="{77BBCAFA-E03A-491F-82EC-1E456181F2F7}" destId="{1CA280F1-9A8B-438E-9863-75BC3256F9B4}" srcOrd="2" destOrd="0" parTransId="{16CB3F21-21A9-4411-8D94-6A8698450B17}" sibTransId="{D2145ADF-3754-410D-8AF6-9A5E399427F5}"/>
    <dgm:cxn modelId="{423C350E-AE17-4060-8C66-FE796F5E3DBC}" type="presParOf" srcId="{88C8312F-FE1F-48E8-9D1F-5D015331CE3E}" destId="{078D2536-425C-485A-9837-EAD9AAB7EDA2}" srcOrd="0" destOrd="0" presId="urn:microsoft.com/office/officeart/2005/8/layout/vList5"/>
    <dgm:cxn modelId="{1AC43E69-DD77-411C-873F-E0DA24CBAA61}" type="presParOf" srcId="{078D2536-425C-485A-9837-EAD9AAB7EDA2}" destId="{7FE0E660-AFAF-4261-9E6E-D1D2B6D93011}" srcOrd="0" destOrd="0" presId="urn:microsoft.com/office/officeart/2005/8/layout/vList5"/>
    <dgm:cxn modelId="{36E0224C-9154-46EB-8523-9D9EE28FAD51}" type="presParOf" srcId="{88C8312F-FE1F-48E8-9D1F-5D015331CE3E}" destId="{79CAD44A-7B9C-47FA-A95A-9C9ACF59FB84}" srcOrd="1" destOrd="0" presId="urn:microsoft.com/office/officeart/2005/8/layout/vList5"/>
    <dgm:cxn modelId="{A69C14A5-069A-4790-9D98-4F925929992D}" type="presParOf" srcId="{88C8312F-FE1F-48E8-9D1F-5D015331CE3E}" destId="{4BF873B7-63D4-4E24-AC34-983CD1D8A3A4}" srcOrd="2" destOrd="0" presId="urn:microsoft.com/office/officeart/2005/8/layout/vList5"/>
    <dgm:cxn modelId="{1ECC85F6-B951-4053-B740-DD7D4209D04A}" type="presParOf" srcId="{4BF873B7-63D4-4E24-AC34-983CD1D8A3A4}" destId="{31A7803E-D292-49AA-9746-C19A5C07B01A}" srcOrd="0" destOrd="0" presId="urn:microsoft.com/office/officeart/2005/8/layout/vList5"/>
    <dgm:cxn modelId="{AA9A1ADF-C429-4B69-B22A-B2A626960898}" type="presParOf" srcId="{88C8312F-FE1F-48E8-9D1F-5D015331CE3E}" destId="{AFA5210A-E25B-4928-8D3B-AD6A402C2ACE}" srcOrd="3" destOrd="0" presId="urn:microsoft.com/office/officeart/2005/8/layout/vList5"/>
    <dgm:cxn modelId="{BE3817AE-5C20-41A2-B730-FE406CE64C5C}" type="presParOf" srcId="{88C8312F-FE1F-48E8-9D1F-5D015331CE3E}" destId="{C2A48533-E485-4359-982C-8CD2A312E20C}" srcOrd="4" destOrd="0" presId="urn:microsoft.com/office/officeart/2005/8/layout/vList5"/>
    <dgm:cxn modelId="{094430A0-8160-4D53-BA1B-3DD1AE290A5F}" type="presParOf" srcId="{C2A48533-E485-4359-982C-8CD2A312E20C}" destId="{CE2E0D9E-9BDF-406F-A0B6-DF3440EDBFB2}" srcOrd="0" destOrd="0" presId="urn:microsoft.com/office/officeart/2005/8/layout/vList5"/>
    <dgm:cxn modelId="{1BA9819E-9900-451D-BEAE-B642CD0F561A}" type="presParOf" srcId="{88C8312F-FE1F-48E8-9D1F-5D015331CE3E}" destId="{6680044B-7B86-48D6-8834-D52F963F431E}" srcOrd="5" destOrd="0" presId="urn:microsoft.com/office/officeart/2005/8/layout/vList5"/>
    <dgm:cxn modelId="{A7766445-224F-45E8-87A8-2D4B69424D77}" type="presParOf" srcId="{88C8312F-FE1F-48E8-9D1F-5D015331CE3E}" destId="{DFA2004D-E6AB-4EF0-A2A2-2057B2E24479}" srcOrd="6" destOrd="0" presId="urn:microsoft.com/office/officeart/2005/8/layout/vList5"/>
    <dgm:cxn modelId="{56ED0A43-5DD9-4498-935B-84E4E580A319}" type="presParOf" srcId="{DFA2004D-E6AB-4EF0-A2A2-2057B2E24479}" destId="{8E6E2D1F-5802-471D-9E1B-667E6FE144CA}" srcOrd="0" destOrd="0" presId="urn:microsoft.com/office/officeart/2005/8/layout/vList5"/>
    <dgm:cxn modelId="{02799B26-74D5-451C-9A9A-D02AA538061D}" type="presParOf" srcId="{88C8312F-FE1F-48E8-9D1F-5D015331CE3E}" destId="{B5E02FE8-0CF1-4593-AD7A-A4061E45A834}" srcOrd="7" destOrd="0" presId="urn:microsoft.com/office/officeart/2005/8/layout/vList5"/>
    <dgm:cxn modelId="{8B038188-E743-4FBF-9341-57D061E6639A}" type="presParOf" srcId="{88C8312F-FE1F-48E8-9D1F-5D015331CE3E}" destId="{85BCC0FE-797E-42E7-AAB7-34711EAB4D33}" srcOrd="8" destOrd="0" presId="urn:microsoft.com/office/officeart/2005/8/layout/vList5"/>
    <dgm:cxn modelId="{7EF12DB4-E4AD-46B9-A99C-AB77ECB029F5}" type="presParOf" srcId="{85BCC0FE-797E-42E7-AAB7-34711EAB4D33}" destId="{DA783D7F-668B-4AAB-84EA-BE2B34EB1C9E}" srcOrd="0" destOrd="0" presId="urn:microsoft.com/office/officeart/2005/8/layout/vList5"/>
    <dgm:cxn modelId="{F4CC0D1E-FA3E-4598-8E30-AC7C72C2B4C5}" type="presParOf" srcId="{88C8312F-FE1F-48E8-9D1F-5D015331CE3E}" destId="{D7FAEEA7-3198-430C-AF08-04FD98D77EAD}" srcOrd="9" destOrd="0" presId="urn:microsoft.com/office/officeart/2005/8/layout/vList5"/>
    <dgm:cxn modelId="{41F436D8-C038-43FE-8EE1-F9AA8AEF31B3}" type="presParOf" srcId="{88C8312F-FE1F-48E8-9D1F-5D015331CE3E}" destId="{9DEA6F6C-A6E1-43BA-BED4-38C10E44F8B0}" srcOrd="10" destOrd="0" presId="urn:microsoft.com/office/officeart/2005/8/layout/vList5"/>
    <dgm:cxn modelId="{65110726-1825-436B-8751-001E2E54DA32}" type="presParOf" srcId="{9DEA6F6C-A6E1-43BA-BED4-38C10E44F8B0}" destId="{50F650E0-4C71-4C23-956F-2750C6B593E7}" srcOrd="0" destOrd="0" presId="urn:microsoft.com/office/officeart/2005/8/layout/vList5"/>
    <dgm:cxn modelId="{A32B8779-F4FB-40FD-A45F-502155B30883}" type="presParOf" srcId="{88C8312F-FE1F-48E8-9D1F-5D015331CE3E}" destId="{83399B99-F59E-4D23-B089-6192C6E5F47E}" srcOrd="11" destOrd="0" presId="urn:microsoft.com/office/officeart/2005/8/layout/vList5"/>
    <dgm:cxn modelId="{30EB2A85-EC82-4DBB-A5D1-6EDB5383FC4B}" type="presParOf" srcId="{88C8312F-FE1F-48E8-9D1F-5D015331CE3E}" destId="{0E1900C6-0D05-4611-BA09-B581B8D144BA}" srcOrd="12" destOrd="0" presId="urn:microsoft.com/office/officeart/2005/8/layout/vList5"/>
    <dgm:cxn modelId="{9584160A-ED4A-4419-B79B-AC0AD3F951E9}" type="presParOf" srcId="{0E1900C6-0D05-4611-BA09-B581B8D144BA}" destId="{DDAEFCCB-E308-483F-B8ED-8FEC6013BA4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307025-5061-4EA1-8691-BAC55B63628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BDC1CA7-1278-4B38-9CCD-CD6C96B0EA64}">
      <dgm:prSet/>
      <dgm:spPr/>
      <dgm:t>
        <a:bodyPr/>
        <a:lstStyle/>
        <a:p>
          <a:r>
            <a:rPr lang="en-US" b="0" i="0" baseline="0" dirty="0"/>
            <a:t>The term “assistive technology device” means any item, piece of equipment, or product system, whether acquired commercially off the shelf, modified, or customized, that is used to increase, maintain, or improve functional capabilities of individuals with a disabilities</a:t>
          </a:r>
          <a:endParaRPr lang="en-US" dirty="0"/>
        </a:p>
      </dgm:t>
      <dgm:extLst>
        <a:ext uri="{E40237B7-FDA0-4F09-8148-C483321AD2D9}">
          <dgm14:cNvPr xmlns:dgm14="http://schemas.microsoft.com/office/drawing/2010/diagram" id="0" name="" descr="The term “assistive technology device” means any item, piece of equipment, or product system, whether acquired commercially off the shelf, modified, or customized, that is used to increase, maintain, or improve functional capabilities of individuals with a disabilities&#10;&#10;"/>
        </a:ext>
      </dgm:extLst>
    </dgm:pt>
    <dgm:pt modelId="{4187E379-4BC3-4E50-8AD1-C91D9485E998}" type="parTrans" cxnId="{C588E2BC-343F-4443-8C40-8E4F9CB03AFC}">
      <dgm:prSet/>
      <dgm:spPr/>
      <dgm:t>
        <a:bodyPr/>
        <a:lstStyle/>
        <a:p>
          <a:endParaRPr lang="en-US"/>
        </a:p>
      </dgm:t>
    </dgm:pt>
    <dgm:pt modelId="{376DC580-62F5-4E29-BDCD-41DECD14E090}" type="sibTrans" cxnId="{C588E2BC-343F-4443-8C40-8E4F9CB03AFC}">
      <dgm:prSet/>
      <dgm:spPr/>
      <dgm:t>
        <a:bodyPr/>
        <a:lstStyle/>
        <a:p>
          <a:endParaRPr lang="en-US"/>
        </a:p>
      </dgm:t>
    </dgm:pt>
    <dgm:pt modelId="{5AA0664D-4137-4DE0-8CE3-A872A86ED39D}">
      <dgm:prSet/>
      <dgm:spPr/>
      <dgm:t>
        <a:bodyPr/>
        <a:lstStyle/>
        <a:p>
          <a:r>
            <a:rPr lang="en-US" b="0" i="0" baseline="0" dirty="0"/>
            <a:t>Assistive technology tools and devices can range from no-tech and low-tech solutions to high-tech solutions</a:t>
          </a:r>
          <a:endParaRPr lang="en-US" dirty="0"/>
        </a:p>
      </dgm:t>
      <dgm:extLst>
        <a:ext uri="{E40237B7-FDA0-4F09-8148-C483321AD2D9}">
          <dgm14:cNvPr xmlns:dgm14="http://schemas.microsoft.com/office/drawing/2010/diagram" id="0" name="" descr="Assistive technology tools and devices can range from no-tech and low-tech solutions to high-tech solutions&#10;"/>
        </a:ext>
      </dgm:extLst>
    </dgm:pt>
    <dgm:pt modelId="{9FC1E63F-1753-4C2E-A0E4-B80D89A7F254}" type="parTrans" cxnId="{D6BB8168-7E37-4973-B6C7-4DD443CEA59A}">
      <dgm:prSet/>
      <dgm:spPr/>
      <dgm:t>
        <a:bodyPr/>
        <a:lstStyle/>
        <a:p>
          <a:endParaRPr lang="en-US"/>
        </a:p>
      </dgm:t>
    </dgm:pt>
    <dgm:pt modelId="{F0FB3810-AF6E-4321-B27F-E9BAC96920F7}" type="sibTrans" cxnId="{D6BB8168-7E37-4973-B6C7-4DD443CEA59A}">
      <dgm:prSet/>
      <dgm:spPr/>
      <dgm:t>
        <a:bodyPr/>
        <a:lstStyle/>
        <a:p>
          <a:endParaRPr lang="en-US"/>
        </a:p>
      </dgm:t>
    </dgm:pt>
    <dgm:pt modelId="{97E7A87B-14D3-480A-9992-19A3A216B2C9}">
      <dgm:prSet/>
      <dgm:spPr/>
      <dgm:t>
        <a:bodyPr/>
        <a:lstStyle/>
        <a:p>
          <a:r>
            <a:rPr lang="en-US" dirty="0"/>
            <a:t>Assistive Technology tools include hardware and software</a:t>
          </a:r>
        </a:p>
      </dgm:t>
      <dgm:extLst>
        <a:ext uri="{E40237B7-FDA0-4F09-8148-C483321AD2D9}">
          <dgm14:cNvPr xmlns:dgm14="http://schemas.microsoft.com/office/drawing/2010/diagram" id="0" name="" descr="Assistive Technology tools include hardware and software&#10;"/>
        </a:ext>
      </dgm:extLst>
    </dgm:pt>
    <dgm:pt modelId="{7362C6B0-1F4E-4A21-8853-3E6388283E44}" type="parTrans" cxnId="{658EA288-E49E-408D-A159-51C485CB0F0F}">
      <dgm:prSet/>
      <dgm:spPr/>
      <dgm:t>
        <a:bodyPr/>
        <a:lstStyle/>
        <a:p>
          <a:endParaRPr lang="en-US"/>
        </a:p>
      </dgm:t>
    </dgm:pt>
    <dgm:pt modelId="{6EE4E009-D4CD-41B6-AD44-C0C8F33BB7B3}" type="sibTrans" cxnId="{658EA288-E49E-408D-A159-51C485CB0F0F}">
      <dgm:prSet/>
      <dgm:spPr/>
      <dgm:t>
        <a:bodyPr/>
        <a:lstStyle/>
        <a:p>
          <a:endParaRPr lang="en-US"/>
        </a:p>
      </dgm:t>
    </dgm:pt>
    <dgm:pt modelId="{B9F0FF3C-E533-4C4C-BACD-6FECC8FEB2BC}" type="pres">
      <dgm:prSet presAssocID="{1E307025-5061-4EA1-8691-BAC55B63628D}" presName="linear" presStyleCnt="0">
        <dgm:presLayoutVars>
          <dgm:animLvl val="lvl"/>
          <dgm:resizeHandles val="exact"/>
        </dgm:presLayoutVars>
      </dgm:prSet>
      <dgm:spPr/>
    </dgm:pt>
    <dgm:pt modelId="{7B09647A-3A1B-46D9-82E5-556F9D736958}" type="pres">
      <dgm:prSet presAssocID="{6BDC1CA7-1278-4B38-9CCD-CD6C96B0EA64}" presName="parentText" presStyleLbl="node1" presStyleIdx="0" presStyleCnt="3">
        <dgm:presLayoutVars>
          <dgm:chMax val="0"/>
          <dgm:bulletEnabled val="1"/>
        </dgm:presLayoutVars>
      </dgm:prSet>
      <dgm:spPr/>
    </dgm:pt>
    <dgm:pt modelId="{AB608242-F79E-4E18-A8B5-BB3AE8ABA68C}" type="pres">
      <dgm:prSet presAssocID="{376DC580-62F5-4E29-BDCD-41DECD14E090}" presName="spacer" presStyleCnt="0"/>
      <dgm:spPr/>
    </dgm:pt>
    <dgm:pt modelId="{1FC0F528-56B2-424F-A834-D7A6A90467C4}" type="pres">
      <dgm:prSet presAssocID="{5AA0664D-4137-4DE0-8CE3-A872A86ED39D}" presName="parentText" presStyleLbl="node1" presStyleIdx="1" presStyleCnt="3">
        <dgm:presLayoutVars>
          <dgm:chMax val="0"/>
          <dgm:bulletEnabled val="1"/>
        </dgm:presLayoutVars>
      </dgm:prSet>
      <dgm:spPr/>
    </dgm:pt>
    <dgm:pt modelId="{4F71397C-1406-4FBD-A206-3CC7FE3417B9}" type="pres">
      <dgm:prSet presAssocID="{F0FB3810-AF6E-4321-B27F-E9BAC96920F7}" presName="spacer" presStyleCnt="0"/>
      <dgm:spPr/>
    </dgm:pt>
    <dgm:pt modelId="{F9C60788-49DF-4E7B-9D62-3B2109AE4521}" type="pres">
      <dgm:prSet presAssocID="{97E7A87B-14D3-480A-9992-19A3A216B2C9}" presName="parentText" presStyleLbl="node1" presStyleIdx="2" presStyleCnt="3">
        <dgm:presLayoutVars>
          <dgm:chMax val="0"/>
          <dgm:bulletEnabled val="1"/>
        </dgm:presLayoutVars>
      </dgm:prSet>
      <dgm:spPr/>
    </dgm:pt>
  </dgm:ptLst>
  <dgm:cxnLst>
    <dgm:cxn modelId="{D6BB8168-7E37-4973-B6C7-4DD443CEA59A}" srcId="{1E307025-5061-4EA1-8691-BAC55B63628D}" destId="{5AA0664D-4137-4DE0-8CE3-A872A86ED39D}" srcOrd="1" destOrd="0" parTransId="{9FC1E63F-1753-4C2E-A0E4-B80D89A7F254}" sibTransId="{F0FB3810-AF6E-4321-B27F-E9BAC96920F7}"/>
    <dgm:cxn modelId="{A1AFE280-5E27-4BC3-8F06-507ABA3E4599}" type="presOf" srcId="{5AA0664D-4137-4DE0-8CE3-A872A86ED39D}" destId="{1FC0F528-56B2-424F-A834-D7A6A90467C4}" srcOrd="0" destOrd="0" presId="urn:microsoft.com/office/officeart/2005/8/layout/vList2"/>
    <dgm:cxn modelId="{854A8F83-E889-4B32-8E6A-3CC2960CE68F}" type="presOf" srcId="{97E7A87B-14D3-480A-9992-19A3A216B2C9}" destId="{F9C60788-49DF-4E7B-9D62-3B2109AE4521}" srcOrd="0" destOrd="0" presId="urn:microsoft.com/office/officeart/2005/8/layout/vList2"/>
    <dgm:cxn modelId="{658EA288-E49E-408D-A159-51C485CB0F0F}" srcId="{1E307025-5061-4EA1-8691-BAC55B63628D}" destId="{97E7A87B-14D3-480A-9992-19A3A216B2C9}" srcOrd="2" destOrd="0" parTransId="{7362C6B0-1F4E-4A21-8853-3E6388283E44}" sibTransId="{6EE4E009-D4CD-41B6-AD44-C0C8F33BB7B3}"/>
    <dgm:cxn modelId="{C588E2BC-343F-4443-8C40-8E4F9CB03AFC}" srcId="{1E307025-5061-4EA1-8691-BAC55B63628D}" destId="{6BDC1CA7-1278-4B38-9CCD-CD6C96B0EA64}" srcOrd="0" destOrd="0" parTransId="{4187E379-4BC3-4E50-8AD1-C91D9485E998}" sibTransId="{376DC580-62F5-4E29-BDCD-41DECD14E090}"/>
    <dgm:cxn modelId="{C733F3CC-68A4-496E-BA56-2B3859B91A78}" type="presOf" srcId="{1E307025-5061-4EA1-8691-BAC55B63628D}" destId="{B9F0FF3C-E533-4C4C-BACD-6FECC8FEB2BC}" srcOrd="0" destOrd="0" presId="urn:microsoft.com/office/officeart/2005/8/layout/vList2"/>
    <dgm:cxn modelId="{30F83FD9-66F3-4ECF-B629-A98D36F200EB}" type="presOf" srcId="{6BDC1CA7-1278-4B38-9CCD-CD6C96B0EA64}" destId="{7B09647A-3A1B-46D9-82E5-556F9D736958}" srcOrd="0" destOrd="0" presId="urn:microsoft.com/office/officeart/2005/8/layout/vList2"/>
    <dgm:cxn modelId="{188DAE49-466C-48DA-91C1-621DC9D8307D}" type="presParOf" srcId="{B9F0FF3C-E533-4C4C-BACD-6FECC8FEB2BC}" destId="{7B09647A-3A1B-46D9-82E5-556F9D736958}" srcOrd="0" destOrd="0" presId="urn:microsoft.com/office/officeart/2005/8/layout/vList2"/>
    <dgm:cxn modelId="{160C034F-E167-4879-B50E-2FEDBA4B4F09}" type="presParOf" srcId="{B9F0FF3C-E533-4C4C-BACD-6FECC8FEB2BC}" destId="{AB608242-F79E-4E18-A8B5-BB3AE8ABA68C}" srcOrd="1" destOrd="0" presId="urn:microsoft.com/office/officeart/2005/8/layout/vList2"/>
    <dgm:cxn modelId="{8125454A-5D51-496B-9009-9C100C1B3EE5}" type="presParOf" srcId="{B9F0FF3C-E533-4C4C-BACD-6FECC8FEB2BC}" destId="{1FC0F528-56B2-424F-A834-D7A6A90467C4}" srcOrd="2" destOrd="0" presId="urn:microsoft.com/office/officeart/2005/8/layout/vList2"/>
    <dgm:cxn modelId="{9FE1CAA0-D135-49A6-BFF2-49C8984CB868}" type="presParOf" srcId="{B9F0FF3C-E533-4C4C-BACD-6FECC8FEB2BC}" destId="{4F71397C-1406-4FBD-A206-3CC7FE3417B9}" srcOrd="3" destOrd="0" presId="urn:microsoft.com/office/officeart/2005/8/layout/vList2"/>
    <dgm:cxn modelId="{5F9F3463-35E4-4444-AF38-ECC54C022A9E}" type="presParOf" srcId="{B9F0FF3C-E533-4C4C-BACD-6FECC8FEB2BC}" destId="{F9C60788-49DF-4E7B-9D62-3B2109AE452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CE039-502C-41A4-8311-B3C3D19F68EF}">
      <dsp:nvSpPr>
        <dsp:cNvPr id="0" name=""/>
        <dsp:cNvSpPr/>
      </dsp:nvSpPr>
      <dsp:spPr>
        <a:xfrm>
          <a:off x="0" y="1661616"/>
          <a:ext cx="6797675" cy="579600"/>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7E4A7E-3DED-4169-BCD8-18C44AF7C8DF}">
      <dsp:nvSpPr>
        <dsp:cNvPr id="0" name=""/>
        <dsp:cNvSpPr/>
      </dsp:nvSpPr>
      <dsp:spPr>
        <a:xfrm>
          <a:off x="339883" y="1322136"/>
          <a:ext cx="4758372" cy="67896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1022350">
            <a:lnSpc>
              <a:spcPct val="90000"/>
            </a:lnSpc>
            <a:spcBef>
              <a:spcPct val="0"/>
            </a:spcBef>
            <a:spcAft>
              <a:spcPct val="35000"/>
            </a:spcAft>
            <a:buNone/>
          </a:pPr>
          <a:r>
            <a:rPr lang="en-US" sz="2300" kern="1200" dirty="0"/>
            <a:t>Assistive Technology Area’s of Need</a:t>
          </a:r>
        </a:p>
      </dsp:txBody>
      <dsp:txXfrm>
        <a:off x="373027" y="1355280"/>
        <a:ext cx="4692084" cy="612672"/>
      </dsp:txXfrm>
    </dsp:sp>
    <dsp:sp modelId="{9C964DF5-A5D1-44BF-B93C-4C8EE964447F}">
      <dsp:nvSpPr>
        <dsp:cNvPr id="0" name=""/>
        <dsp:cNvSpPr/>
      </dsp:nvSpPr>
      <dsp:spPr>
        <a:xfrm>
          <a:off x="0" y="2704896"/>
          <a:ext cx="6797675" cy="579600"/>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268B08-1AF7-4CE8-AF40-200E81EA26E1}">
      <dsp:nvSpPr>
        <dsp:cNvPr id="0" name=""/>
        <dsp:cNvSpPr/>
      </dsp:nvSpPr>
      <dsp:spPr>
        <a:xfrm>
          <a:off x="339883" y="2365416"/>
          <a:ext cx="4758372" cy="67896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1022350">
            <a:lnSpc>
              <a:spcPct val="90000"/>
            </a:lnSpc>
            <a:spcBef>
              <a:spcPct val="0"/>
            </a:spcBef>
            <a:spcAft>
              <a:spcPct val="35000"/>
            </a:spcAft>
            <a:buNone/>
          </a:pPr>
          <a:r>
            <a:rPr lang="en-US" sz="2300" kern="1200" dirty="0"/>
            <a:t>Assistive Technology Tools &amp; Devices</a:t>
          </a:r>
        </a:p>
      </dsp:txBody>
      <dsp:txXfrm>
        <a:off x="373027" y="2398560"/>
        <a:ext cx="4692084" cy="612672"/>
      </dsp:txXfrm>
    </dsp:sp>
    <dsp:sp modelId="{C33441D1-8A94-4D4F-9859-70A4B18E7F73}">
      <dsp:nvSpPr>
        <dsp:cNvPr id="0" name=""/>
        <dsp:cNvSpPr/>
      </dsp:nvSpPr>
      <dsp:spPr>
        <a:xfrm>
          <a:off x="0" y="3748176"/>
          <a:ext cx="6797675" cy="579600"/>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C37F57-B6EF-4A00-B52C-E633F8EACE5E}">
      <dsp:nvSpPr>
        <dsp:cNvPr id="0" name=""/>
        <dsp:cNvSpPr/>
      </dsp:nvSpPr>
      <dsp:spPr>
        <a:xfrm>
          <a:off x="339883" y="3408696"/>
          <a:ext cx="4758372" cy="67896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1022350">
            <a:lnSpc>
              <a:spcPct val="90000"/>
            </a:lnSpc>
            <a:spcBef>
              <a:spcPct val="0"/>
            </a:spcBef>
            <a:spcAft>
              <a:spcPct val="35000"/>
            </a:spcAft>
            <a:buNone/>
          </a:pPr>
          <a:r>
            <a:rPr lang="en-US" sz="2300" kern="1200" dirty="0"/>
            <a:t>Technology Demonstration</a:t>
          </a:r>
        </a:p>
      </dsp:txBody>
      <dsp:txXfrm>
        <a:off x="373027" y="3441840"/>
        <a:ext cx="4692084"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0E660-AFAF-4261-9E6E-D1D2B6D93011}">
      <dsp:nvSpPr>
        <dsp:cNvPr id="0" name=""/>
        <dsp:cNvSpPr/>
      </dsp:nvSpPr>
      <dsp:spPr>
        <a:xfrm>
          <a:off x="3218687" y="323"/>
          <a:ext cx="3621024" cy="5185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Vision</a:t>
          </a:r>
        </a:p>
      </dsp:txBody>
      <dsp:txXfrm>
        <a:off x="3244001" y="25637"/>
        <a:ext cx="3570396" cy="467924"/>
      </dsp:txXfrm>
    </dsp:sp>
    <dsp:sp modelId="{31A7803E-D292-49AA-9746-C19A5C07B01A}">
      <dsp:nvSpPr>
        <dsp:cNvPr id="0" name=""/>
        <dsp:cNvSpPr/>
      </dsp:nvSpPr>
      <dsp:spPr>
        <a:xfrm>
          <a:off x="3218687" y="544803"/>
          <a:ext cx="3621024" cy="5185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Hearing</a:t>
          </a:r>
        </a:p>
      </dsp:txBody>
      <dsp:txXfrm>
        <a:off x="3244001" y="570117"/>
        <a:ext cx="3570396" cy="467924"/>
      </dsp:txXfrm>
    </dsp:sp>
    <dsp:sp modelId="{CE2E0D9E-9BDF-406F-A0B6-DF3440EDBFB2}">
      <dsp:nvSpPr>
        <dsp:cNvPr id="0" name=""/>
        <dsp:cNvSpPr/>
      </dsp:nvSpPr>
      <dsp:spPr>
        <a:xfrm>
          <a:off x="3218687" y="1089283"/>
          <a:ext cx="3621024" cy="5185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Communication</a:t>
          </a:r>
        </a:p>
      </dsp:txBody>
      <dsp:txXfrm>
        <a:off x="3244001" y="1114597"/>
        <a:ext cx="3570396" cy="467924"/>
      </dsp:txXfrm>
    </dsp:sp>
    <dsp:sp modelId="{8E6E2D1F-5802-471D-9E1B-667E6FE144CA}">
      <dsp:nvSpPr>
        <dsp:cNvPr id="0" name=""/>
        <dsp:cNvSpPr/>
      </dsp:nvSpPr>
      <dsp:spPr>
        <a:xfrm>
          <a:off x="3218687" y="1633763"/>
          <a:ext cx="3621024" cy="5185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Learning, Cognitive, &amp; Developmental</a:t>
          </a:r>
        </a:p>
      </dsp:txBody>
      <dsp:txXfrm>
        <a:off x="3244001" y="1659077"/>
        <a:ext cx="3570396" cy="467924"/>
      </dsp:txXfrm>
    </dsp:sp>
    <dsp:sp modelId="{DA783D7F-668B-4AAB-84EA-BE2B34EB1C9E}">
      <dsp:nvSpPr>
        <dsp:cNvPr id="0" name=""/>
        <dsp:cNvSpPr/>
      </dsp:nvSpPr>
      <dsp:spPr>
        <a:xfrm>
          <a:off x="3218687" y="2178243"/>
          <a:ext cx="3621024" cy="5185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Mobility, Seating, and Positioning</a:t>
          </a:r>
        </a:p>
      </dsp:txBody>
      <dsp:txXfrm>
        <a:off x="3244001" y="2203557"/>
        <a:ext cx="3570396" cy="467924"/>
      </dsp:txXfrm>
    </dsp:sp>
    <dsp:sp modelId="{50F650E0-4C71-4C23-956F-2750C6B593E7}">
      <dsp:nvSpPr>
        <dsp:cNvPr id="0" name=""/>
        <dsp:cNvSpPr/>
      </dsp:nvSpPr>
      <dsp:spPr>
        <a:xfrm>
          <a:off x="3218687" y="2722723"/>
          <a:ext cx="3621024" cy="5185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Computers &amp; Peripherals</a:t>
          </a:r>
        </a:p>
      </dsp:txBody>
      <dsp:txXfrm>
        <a:off x="3244001" y="2748037"/>
        <a:ext cx="3570396" cy="467924"/>
      </dsp:txXfrm>
    </dsp:sp>
    <dsp:sp modelId="{DDAEFCCB-E308-483F-B8ED-8FEC6013BA44}">
      <dsp:nvSpPr>
        <dsp:cNvPr id="0" name=""/>
        <dsp:cNvSpPr/>
      </dsp:nvSpPr>
      <dsp:spPr>
        <a:xfrm>
          <a:off x="3218687" y="3267204"/>
          <a:ext cx="3621024" cy="5185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Executive Functioning</a:t>
          </a:r>
        </a:p>
      </dsp:txBody>
      <dsp:txXfrm>
        <a:off x="3244001" y="3292518"/>
        <a:ext cx="3570396" cy="4679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9647A-3A1B-46D9-82E5-556F9D736958}">
      <dsp:nvSpPr>
        <dsp:cNvPr id="0" name=""/>
        <dsp:cNvSpPr/>
      </dsp:nvSpPr>
      <dsp:spPr>
        <a:xfrm>
          <a:off x="0" y="37206"/>
          <a:ext cx="6797675" cy="181817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baseline="0" dirty="0"/>
            <a:t>The term “assistive technology device” means any item, piece of equipment, or product system, whether acquired commercially off the shelf, modified, or customized, that is used to increase, maintain, or improve functional capabilities of individuals with a disabilities</a:t>
          </a:r>
          <a:endParaRPr lang="en-US" sz="2100" kern="1200" dirty="0"/>
        </a:p>
      </dsp:txBody>
      <dsp:txXfrm>
        <a:off x="88756" y="125962"/>
        <a:ext cx="6620163" cy="1640667"/>
      </dsp:txXfrm>
    </dsp:sp>
    <dsp:sp modelId="{1FC0F528-56B2-424F-A834-D7A6A90467C4}">
      <dsp:nvSpPr>
        <dsp:cNvPr id="0" name=""/>
        <dsp:cNvSpPr/>
      </dsp:nvSpPr>
      <dsp:spPr>
        <a:xfrm>
          <a:off x="0" y="1915866"/>
          <a:ext cx="6797675" cy="1818179"/>
        </a:xfrm>
        <a:prstGeom prst="roundRect">
          <a:avLst/>
        </a:prstGeom>
        <a:solidFill>
          <a:schemeClr val="accent2">
            <a:hueOff val="-3404112"/>
            <a:satOff val="-27081"/>
            <a:lumOff val="343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baseline="0" dirty="0"/>
            <a:t>Assistive technology tools and devices can range from no-tech and low-tech solutions to high-tech solutions</a:t>
          </a:r>
          <a:endParaRPr lang="en-US" sz="2100" kern="1200" dirty="0"/>
        </a:p>
      </dsp:txBody>
      <dsp:txXfrm>
        <a:off x="88756" y="2004622"/>
        <a:ext cx="6620163" cy="1640667"/>
      </dsp:txXfrm>
    </dsp:sp>
    <dsp:sp modelId="{F9C60788-49DF-4E7B-9D62-3B2109AE4521}">
      <dsp:nvSpPr>
        <dsp:cNvPr id="0" name=""/>
        <dsp:cNvSpPr/>
      </dsp:nvSpPr>
      <dsp:spPr>
        <a:xfrm>
          <a:off x="0" y="3794526"/>
          <a:ext cx="6797675" cy="1818179"/>
        </a:xfrm>
        <a:prstGeom prst="roundRect">
          <a:avLst/>
        </a:prstGeom>
        <a:solidFill>
          <a:schemeClr val="accent2">
            <a:hueOff val="-6808225"/>
            <a:satOff val="-54162"/>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Assistive Technology tools include hardware and software</a:t>
          </a:r>
        </a:p>
      </dsp:txBody>
      <dsp:txXfrm>
        <a:off x="88756" y="3883282"/>
        <a:ext cx="6620163" cy="164066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9ECD9-8E5F-48E9-B7F1-7F37BF1BC35B}" type="datetimeFigureOut">
              <a:rPr lang="en-US" smtClean="0"/>
              <a:t>10/5/2023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263E5-144F-4DC1-A110-905979143E4A}" type="slidenum">
              <a:rPr lang="en-US" smtClean="0"/>
              <a:t>‹#›</a:t>
            </a:fld>
            <a:endParaRPr lang="en-US"/>
          </a:p>
        </p:txBody>
      </p:sp>
    </p:spTree>
    <p:extLst>
      <p:ext uri="{BB962C8B-B14F-4D97-AF65-F5344CB8AC3E}">
        <p14:creationId xmlns:p14="http://schemas.microsoft.com/office/powerpoint/2010/main" val="2826123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CA5D3BF3-D352-46FC-8343-31F56E6730EA}" type="slidenum">
              <a:rPr lang="en-US" smtClean="0"/>
              <a:pPr/>
              <a:t>20</a:t>
            </a:fld>
            <a:endParaRPr lang="en-US" dirty="0"/>
          </a:p>
        </p:txBody>
      </p:sp>
    </p:spTree>
    <p:extLst>
      <p:ext uri="{BB962C8B-B14F-4D97-AF65-F5344CB8AC3E}">
        <p14:creationId xmlns:p14="http://schemas.microsoft.com/office/powerpoint/2010/main" val="384416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21</a:t>
            </a:fld>
            <a:endParaRPr lang="en-US"/>
          </a:p>
        </p:txBody>
      </p:sp>
    </p:spTree>
    <p:extLst>
      <p:ext uri="{BB962C8B-B14F-4D97-AF65-F5344CB8AC3E}">
        <p14:creationId xmlns:p14="http://schemas.microsoft.com/office/powerpoint/2010/main" val="30165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5A0140-9147-4508-AFA4-485CC15EF1EF}" type="slidenum">
              <a:rPr lang="en-US" smtClean="0"/>
              <a:t>22</a:t>
            </a:fld>
            <a:endParaRPr lang="en-US" dirty="0"/>
          </a:p>
        </p:txBody>
      </p:sp>
    </p:spTree>
    <p:extLst>
      <p:ext uri="{BB962C8B-B14F-4D97-AF65-F5344CB8AC3E}">
        <p14:creationId xmlns:p14="http://schemas.microsoft.com/office/powerpoint/2010/main" val="2509775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8C8263-DAEF-4EA1-9AA4-D0D37DD137C1}"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F74DC-AFCC-4551-A955-4AAA576CE1B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AA41B4E6-043F-E8CF-FA98-34D215D04E5B}"/>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69F2D0CF-F572-C538-C323-D8AA0355A0A8}"/>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828842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8C8263-DAEF-4EA1-9AA4-D0D37DD137C1}" type="datetimeFigureOut">
              <a:rPr lang="en-US" smtClean="0"/>
              <a:t>10/5/2023</a:t>
            </a:fld>
            <a:endParaRPr lang="en-US"/>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5495857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8C8263-DAEF-4EA1-9AA4-D0D37DD137C1}" type="datetimeFigureOut">
              <a:rPr lang="en-US" smtClean="0"/>
              <a:t>10/5/2023</a:t>
            </a:fld>
            <a:endParaRPr lang="en-US"/>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04632671"/>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39026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70296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502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2113131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34774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87432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3146465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20722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8C8263-DAEF-4EA1-9AA4-D0D37DD137C1}" type="datetimeFigureOut">
              <a:rPr lang="en-US" smtClean="0"/>
              <a:t>10/5/2023</a:t>
            </a:fld>
            <a:endParaRPr lang="en-US"/>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11967663"/>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740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8C8263-DAEF-4EA1-9AA4-D0D37DD137C1}"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F74DC-AFCC-4551-A955-4AAA576CE1B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BC195904-4A62-0DB4-D611-054C7F3AFA46}"/>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9243D479-EE6A-8470-E031-64A165594C5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8BBFFB3C-9185-0FED-16FA-09900E1DA76B}"/>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9910C8C4-8F2D-5D0E-4EC5-6D005A66804B}"/>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515BC69E-00CE-DE0D-DFD8-BBF55282E467}"/>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5" name="Freeform: Shape 14">
            <a:extLst>
              <a:ext uri="{FF2B5EF4-FFF2-40B4-BE49-F238E27FC236}">
                <a16:creationId xmlns:a16="http://schemas.microsoft.com/office/drawing/2014/main" id="{00F9FF40-B589-8AF3-5118-D80C97F781DF}"/>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Tree>
    <p:extLst>
      <p:ext uri="{BB962C8B-B14F-4D97-AF65-F5344CB8AC3E}">
        <p14:creationId xmlns:p14="http://schemas.microsoft.com/office/powerpoint/2010/main" val="83772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8C8263-DAEF-4EA1-9AA4-D0D37DD137C1}" type="datetimeFigureOut">
              <a:rPr lang="en-US" smtClean="0"/>
              <a:t>10/5/2023</a:t>
            </a:fld>
            <a:endParaRPr lang="en-US"/>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94112733"/>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8C8263-DAEF-4EA1-9AA4-D0D37DD137C1}" type="datetimeFigureOut">
              <a:rPr lang="en-US" smtClean="0"/>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
        <p:nvSpPr>
          <p:cNvPr id="2" name="Image 0" descr="preencoded.png">
            <a:extLst>
              <a:ext uri="{FF2B5EF4-FFF2-40B4-BE49-F238E27FC236}">
                <a16:creationId xmlns:a16="http://schemas.microsoft.com/office/drawing/2014/main" id="{3E037C71-E5F3-6B54-5401-73E2B842F008}"/>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D6B1B237-1413-F56B-C2F3-33886C7D5BB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2" name="Image 5" descr="preencoded.png">
            <a:extLst>
              <a:ext uri="{FF2B5EF4-FFF2-40B4-BE49-F238E27FC236}">
                <a16:creationId xmlns:a16="http://schemas.microsoft.com/office/drawing/2014/main" id="{DE99EEB8-CBA4-1455-2D54-C9EE258BE65A}"/>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3" name="Image 6" descr="preencoded.png">
            <a:extLst>
              <a:ext uri="{FF2B5EF4-FFF2-40B4-BE49-F238E27FC236}">
                <a16:creationId xmlns:a16="http://schemas.microsoft.com/office/drawing/2014/main" id="{2A3713F5-2990-3310-8803-2670DCAE8EC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Tree>
    <p:extLst>
      <p:ext uri="{BB962C8B-B14F-4D97-AF65-F5344CB8AC3E}">
        <p14:creationId xmlns:p14="http://schemas.microsoft.com/office/powerpoint/2010/main" val="308301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8C8263-DAEF-4EA1-9AA4-D0D37DD137C1}" type="datetimeFigureOut">
              <a:rPr lang="en-US" smtClean="0"/>
              <a:t>10/5/2023</a:t>
            </a:fld>
            <a:endParaRPr lang="en-US"/>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6" name="Freeform: Shape 5">
            <a:extLst>
              <a:ext uri="{FF2B5EF4-FFF2-40B4-BE49-F238E27FC236}">
                <a16:creationId xmlns:a16="http://schemas.microsoft.com/office/drawing/2014/main" id="{4BC65AA9-099F-3D4A-4977-E435ABC7DA5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A539C519-6016-8117-16D9-7009B2D4441F}"/>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191392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98C8263-DAEF-4EA1-9AA4-D0D37DD137C1}" type="datetimeFigureOut">
              <a:rPr lang="en-US" smtClean="0"/>
              <a:t>10/5/2023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
        <p:nvSpPr>
          <p:cNvPr id="2" name="Freeform: Shape 1">
            <a:extLst>
              <a:ext uri="{FF2B5EF4-FFF2-40B4-BE49-F238E27FC236}">
                <a16:creationId xmlns:a16="http://schemas.microsoft.com/office/drawing/2014/main" id="{129CD30E-E22C-8416-E9B7-9FC6D0C978BE}"/>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reeform: Shape 2">
            <a:extLst>
              <a:ext uri="{FF2B5EF4-FFF2-40B4-BE49-F238E27FC236}">
                <a16:creationId xmlns:a16="http://schemas.microsoft.com/office/drawing/2014/main" id="{92C94123-A910-DDA8-A289-2DDA3979D5FC}"/>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666935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98C8263-DAEF-4EA1-9AA4-D0D37DD137C1}" type="datetimeFigureOut">
              <a:rPr lang="en-US" smtClean="0"/>
              <a:t>10/5/2023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Presentation title</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8F63A3B-78C7-47BE-AE5E-E10140E04643}" type="slidenum">
              <a:rPr lang="en-US" smtClean="0"/>
              <a:t>‹#›</a:t>
            </a:fld>
            <a:endParaRPr lang="en-US" dirty="0"/>
          </a:p>
        </p:txBody>
      </p:sp>
      <p:sp>
        <p:nvSpPr>
          <p:cNvPr id="10" name="Freeform: Shape 9">
            <a:extLst>
              <a:ext uri="{FF2B5EF4-FFF2-40B4-BE49-F238E27FC236}">
                <a16:creationId xmlns:a16="http://schemas.microsoft.com/office/drawing/2014/main" id="{555F47DF-6CAC-C6F7-7F45-541143A8F988}"/>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546328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C8263-DAEF-4EA1-9AA4-D0D37DD137C1}" type="datetimeFigureOut">
              <a:rPr lang="en-US" smtClean="0"/>
              <a:t>10/5/2023</a:t>
            </a:fld>
            <a:endParaRPr lang="en-US"/>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Freeform: Shape 9">
            <a:extLst>
              <a:ext uri="{FF2B5EF4-FFF2-40B4-BE49-F238E27FC236}">
                <a16:creationId xmlns:a16="http://schemas.microsoft.com/office/drawing/2014/main" id="{4ACC47AD-D4BF-CCFE-7513-61C6874B114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403375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98C8263-DAEF-4EA1-9AA4-D0D37DD137C1}" type="datetimeFigureOut">
              <a:rPr lang="en-US" smtClean="0"/>
              <a:t>10/5/2023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8F63A3B-78C7-47BE-AE5E-E10140E04643}"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619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usdatarget.force.com/s/assistive-technology-pre-evaluation"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targetcenter.dm.usda.gov/"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hyperlink" Target="mailto:target-center@usda.go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title"/>
          </p:nvPr>
        </p:nvSpPr>
        <p:spPr>
          <a:xfrm>
            <a:off x="1323554" y="2703621"/>
            <a:ext cx="10058400" cy="1450757"/>
          </a:xfrm>
        </p:spPr>
        <p:txBody>
          <a:bodyPr vert="horz" lIns="91440" tIns="45720" rIns="91440" bIns="45720" rtlCol="0" anchor="t">
            <a:normAutofit fontScale="90000"/>
          </a:bodyPr>
          <a:lstStyle/>
          <a:p>
            <a:pPr algn="ctr"/>
            <a:r>
              <a:rPr lang="en-US" sz="7400" kern="1200" dirty="0">
                <a:solidFill>
                  <a:schemeClr val="tx1"/>
                </a:solidFill>
                <a:latin typeface="+mj-lt"/>
                <a:ea typeface="+mj-ea"/>
                <a:cs typeface="+mj-cs"/>
              </a:rPr>
              <a:t>Assistive Technology </a:t>
            </a:r>
            <a:r>
              <a:rPr lang="en-US" sz="7400" dirty="0">
                <a:solidFill>
                  <a:schemeClr val="tx1"/>
                </a:solidFill>
              </a:rPr>
              <a:t>Program Technology Demonstration</a:t>
            </a:r>
            <a:br>
              <a:rPr lang="en-US" sz="7400" kern="1200" dirty="0">
                <a:solidFill>
                  <a:schemeClr val="tx1"/>
                </a:solidFill>
                <a:latin typeface="+mj-lt"/>
                <a:ea typeface="+mj-ea"/>
                <a:cs typeface="+mj-cs"/>
              </a:rPr>
            </a:br>
            <a:endParaRPr lang="en-US" sz="7400" kern="1200" dirty="0">
              <a:solidFill>
                <a:schemeClr val="tx1"/>
              </a:solidFill>
              <a:latin typeface="+mj-lt"/>
              <a:ea typeface="+mj-ea"/>
              <a:cs typeface="+mj-cs"/>
            </a:endParaRP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4294967295"/>
          </p:nvPr>
        </p:nvSpPr>
        <p:spPr>
          <a:xfrm>
            <a:off x="0" y="1554163"/>
            <a:ext cx="9910763" cy="1281112"/>
          </a:xfrm>
        </p:spPr>
        <p:txBody>
          <a:bodyPr vert="horz" lIns="91440" tIns="45720" rIns="91440" bIns="45720" rtlCol="0" anchor="b">
            <a:normAutofit/>
          </a:bodyPr>
          <a:lstStyle/>
          <a:p>
            <a:pPr algn="l"/>
            <a:r>
              <a:rPr lang="en-US" kern="1200">
                <a:solidFill>
                  <a:schemeClr val="tx1"/>
                </a:solidFill>
                <a:latin typeface="+mn-lt"/>
                <a:ea typeface="+mn-ea"/>
                <a:cs typeface="+mn-cs"/>
              </a:rPr>
              <a:t>​</a:t>
            </a:r>
          </a:p>
          <a:p>
            <a:pPr algn="l"/>
            <a:endParaRPr lang="en-US" kern="1200">
              <a:solidFill>
                <a:schemeClr val="tx1"/>
              </a:solidFill>
              <a:latin typeface="+mn-lt"/>
              <a:ea typeface="+mn-ea"/>
              <a:cs typeface="+mn-cs"/>
            </a:endParaRPr>
          </a:p>
        </p:txBody>
      </p:sp>
      <p:pic>
        <p:nvPicPr>
          <p:cNvPr id="4" name="Picture 3" descr="USDA in blue with decorative green lines under">
            <a:extLst>
              <a:ext uri="{FF2B5EF4-FFF2-40B4-BE49-F238E27FC236}">
                <a16:creationId xmlns:a16="http://schemas.microsoft.com/office/drawing/2014/main" id="{397DFFBF-A4A9-0133-4387-10B2C6DB99DE}"/>
              </a:ext>
            </a:extLst>
          </p:cNvPr>
          <p:cNvPicPr>
            <a:picLocks noChangeAspect="1"/>
          </p:cNvPicPr>
          <p:nvPr/>
        </p:nvPicPr>
        <p:blipFill>
          <a:blip r:embed="rId2"/>
          <a:stretch>
            <a:fillRect/>
          </a:stretch>
        </p:blipFill>
        <p:spPr>
          <a:xfrm>
            <a:off x="272349" y="181112"/>
            <a:ext cx="1267203" cy="973480"/>
          </a:xfrm>
          <a:prstGeom prst="rect">
            <a:avLst/>
          </a:prstGeom>
        </p:spPr>
      </p:pic>
      <p:sp>
        <p:nvSpPr>
          <p:cNvPr id="5" name="TextBox 4">
            <a:extLst>
              <a:ext uri="{FF2B5EF4-FFF2-40B4-BE49-F238E27FC236}">
                <a16:creationId xmlns:a16="http://schemas.microsoft.com/office/drawing/2014/main" id="{CC42F395-0CB1-49F9-9FD0-3F4808E33C25}"/>
              </a:ext>
            </a:extLst>
          </p:cNvPr>
          <p:cNvSpPr txBox="1"/>
          <p:nvPr/>
        </p:nvSpPr>
        <p:spPr>
          <a:xfrm>
            <a:off x="2123266" y="454132"/>
            <a:ext cx="4383282" cy="600164"/>
          </a:xfrm>
          <a:prstGeom prst="rect">
            <a:avLst/>
          </a:prstGeom>
          <a:noFill/>
        </p:spPr>
        <p:txBody>
          <a:bodyPr wrap="square" rtlCol="0">
            <a:spAutoFit/>
          </a:bodyPr>
          <a:lstStyle/>
          <a:p>
            <a:pPr>
              <a:spcAft>
                <a:spcPts val="600"/>
              </a:spcAft>
            </a:pPr>
            <a:r>
              <a:rPr lang="en-US" sz="1400" b="1" dirty="0">
                <a:latin typeface="Arial" panose="020B0604020202020204" pitchFamily="34" charset="0"/>
                <a:cs typeface="Arial" panose="020B0604020202020204" pitchFamily="34" charset="0"/>
              </a:rPr>
              <a:t>United States Department of Agriculture</a:t>
            </a:r>
          </a:p>
          <a:p>
            <a:pPr>
              <a:spcAft>
                <a:spcPts val="600"/>
              </a:spcAft>
            </a:pPr>
            <a:r>
              <a:rPr lang="en-US" sz="1400" dirty="0">
                <a:latin typeface="Arial" panose="020B0604020202020204" pitchFamily="34" charset="0"/>
                <a:cs typeface="Arial" panose="020B0604020202020204" pitchFamily="34" charset="0"/>
              </a:rPr>
              <a:t>TARGET Center</a:t>
            </a:r>
          </a:p>
        </p:txBody>
      </p:sp>
    </p:spTree>
    <p:extLst>
      <p:ext uri="{BB962C8B-B14F-4D97-AF65-F5344CB8AC3E}">
        <p14:creationId xmlns:p14="http://schemas.microsoft.com/office/powerpoint/2010/main" val="213156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2F66A-8191-9691-E7C6-CDD3BCF7018C}"/>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a:solidFill>
                  <a:schemeClr val="tx1">
                    <a:lumMod val="85000"/>
                    <a:lumOff val="15000"/>
                  </a:schemeClr>
                </a:solidFill>
              </a:rPr>
              <a:t>Read &amp; Write Literacy Tool</a:t>
            </a:r>
          </a:p>
        </p:txBody>
      </p:sp>
      <p:pic>
        <p:nvPicPr>
          <p:cNvPr id="6" name="Content Placeholder 5" descr="purple puzzle piece with RW written on it  ">
            <a:extLst>
              <a:ext uri="{FF2B5EF4-FFF2-40B4-BE49-F238E27FC236}">
                <a16:creationId xmlns:a16="http://schemas.microsoft.com/office/drawing/2014/main" id="{0416D525-8979-094F-D049-0E803CC62010}"/>
              </a:ext>
            </a:extLst>
          </p:cNvPr>
          <p:cNvPicPr>
            <a:picLocks noGrp="1" noChangeAspect="1"/>
          </p:cNvPicPr>
          <p:nvPr>
            <p:ph idx="1"/>
          </p:nvPr>
        </p:nvPicPr>
        <p:blipFill rotWithShape="1">
          <a:blip r:embed="rId2"/>
          <a:srcRect t="8124" r="2" b="2"/>
          <a:stretch/>
        </p:blipFill>
        <p:spPr>
          <a:xfrm>
            <a:off x="1339572" y="640081"/>
            <a:ext cx="5501070" cy="5054156"/>
          </a:xfrm>
          <a:prstGeom prst="rect">
            <a:avLst/>
          </a:prstGeom>
        </p:spPr>
      </p:pic>
      <p:cxnSp>
        <p:nvCxnSpPr>
          <p:cNvPr id="19" name="Straight Connector 18">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84199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81" name="Rectangle 308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83" name="Straight Connector 308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85" name="Rectangle 3084">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80587B-FC1B-C386-F77B-5F6206E7697A}"/>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a:solidFill>
                  <a:schemeClr val="tx1">
                    <a:lumMod val="85000"/>
                    <a:lumOff val="15000"/>
                  </a:schemeClr>
                </a:solidFill>
              </a:rPr>
              <a:t>Glasouse Assistive Device</a:t>
            </a:r>
          </a:p>
        </p:txBody>
      </p:sp>
      <p:pic>
        <p:nvPicPr>
          <p:cNvPr id="3074" name="Picture 2" descr="GlassOuse: A Head And Mouth Controlled Mouse For People With Disabilities |  Where It's AT. The Ability Tools Blog.">
            <a:extLst>
              <a:ext uri="{FF2B5EF4-FFF2-40B4-BE49-F238E27FC236}">
                <a16:creationId xmlns:a16="http://schemas.microsoft.com/office/drawing/2014/main" id="{D577DAB0-0CA0-AF35-69AA-FD88FA7DA6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33999" y="860207"/>
            <a:ext cx="6912217" cy="4613904"/>
          </a:xfrm>
          <a:prstGeom prst="rect">
            <a:avLst/>
          </a:prstGeom>
          <a:noFill/>
          <a:extLst>
            <a:ext uri="{909E8E84-426E-40DD-AFC4-6F175D3DCCD1}">
              <a14:hiddenFill xmlns:a14="http://schemas.microsoft.com/office/drawing/2010/main">
                <a:solidFill>
                  <a:srgbClr val="FFFFFF"/>
                </a:solidFill>
              </a14:hiddenFill>
            </a:ext>
          </a:extLst>
        </p:spPr>
      </p:pic>
      <p:cxnSp>
        <p:nvCxnSpPr>
          <p:cNvPr id="3087" name="Straight Connector 3086">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089" name="Rectangle 3088">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91" name="Rectangle 3090">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18367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05" name="Rectangle 4104">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107" name="Straight Connector 4106">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109" name="Rectangle 4108">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C074BF-671C-0E1B-DB21-FC30A4A74124}"/>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3600">
                <a:solidFill>
                  <a:schemeClr val="tx1">
                    <a:lumMod val="85000"/>
                    <a:lumOff val="15000"/>
                  </a:schemeClr>
                </a:solidFill>
              </a:rPr>
              <a:t>Accent 1000 Communication Device	</a:t>
            </a:r>
          </a:p>
        </p:txBody>
      </p:sp>
      <p:pic>
        <p:nvPicPr>
          <p:cNvPr id="4098" name="Picture 2" descr="Devices - AAC &amp; Speech Devices from PRC">
            <a:extLst>
              <a:ext uri="{FF2B5EF4-FFF2-40B4-BE49-F238E27FC236}">
                <a16:creationId xmlns:a16="http://schemas.microsoft.com/office/drawing/2014/main" id="{BD3674B7-004D-24B0-BD7E-BDF127665B6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30361" y="640081"/>
            <a:ext cx="6119492" cy="5054156"/>
          </a:xfrm>
          <a:prstGeom prst="rect">
            <a:avLst/>
          </a:prstGeom>
          <a:noFill/>
          <a:extLst>
            <a:ext uri="{909E8E84-426E-40DD-AFC4-6F175D3DCCD1}">
              <a14:hiddenFill xmlns:a14="http://schemas.microsoft.com/office/drawing/2010/main">
                <a:solidFill>
                  <a:srgbClr val="FFFFFF"/>
                </a:solidFill>
              </a14:hiddenFill>
            </a:ext>
          </a:extLst>
        </p:spPr>
      </p:pic>
      <p:cxnSp>
        <p:nvCxnSpPr>
          <p:cNvPr id="4111" name="Straight Connector 4110">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113" name="Rectangle 4112">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15" name="Rectangle 4114">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B071B72E-8117-4EE9-5A3B-2D5A3953EE44}"/>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48F63A3B-78C7-47BE-AE5E-E10140E04643}" type="slidenum">
              <a:rPr lang="en-US" smtClean="0"/>
              <a:pPr>
                <a:spcAft>
                  <a:spcPts val="600"/>
                </a:spcAft>
              </a:pPr>
              <a:t>12</a:t>
            </a:fld>
            <a:endParaRPr lang="en-US"/>
          </a:p>
        </p:txBody>
      </p:sp>
    </p:spTree>
    <p:extLst>
      <p:ext uri="{BB962C8B-B14F-4D97-AF65-F5344CB8AC3E}">
        <p14:creationId xmlns:p14="http://schemas.microsoft.com/office/powerpoint/2010/main" val="3680248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29" name="Rectangle 5128">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31" name="Straight Connector 5130">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133" name="Rectangle 5132">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6A8E08-31A0-4673-EB3F-B907CBA01353}"/>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100">
                <a:solidFill>
                  <a:schemeClr val="tx1">
                    <a:lumMod val="85000"/>
                    <a:lumOff val="15000"/>
                  </a:schemeClr>
                </a:solidFill>
              </a:rPr>
              <a:t>NeoSensory Wristband for Hearing Loss</a:t>
            </a:r>
          </a:p>
        </p:txBody>
      </p:sp>
      <p:pic>
        <p:nvPicPr>
          <p:cNvPr id="5122" name="Picture 2" descr="A black wristband">
            <a:extLst>
              <a:ext uri="{FF2B5EF4-FFF2-40B4-BE49-F238E27FC236}">
                <a16:creationId xmlns:a16="http://schemas.microsoft.com/office/drawing/2014/main" id="{9903E183-716A-3912-D5BB-38E1904ADE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63029" y="640081"/>
            <a:ext cx="5054156" cy="5054156"/>
          </a:xfrm>
          <a:prstGeom prst="rect">
            <a:avLst/>
          </a:prstGeom>
          <a:noFill/>
          <a:extLst>
            <a:ext uri="{909E8E84-426E-40DD-AFC4-6F175D3DCCD1}">
              <a14:hiddenFill xmlns:a14="http://schemas.microsoft.com/office/drawing/2010/main">
                <a:solidFill>
                  <a:srgbClr val="FFFFFF"/>
                </a:solidFill>
              </a14:hiddenFill>
            </a:ext>
          </a:extLst>
        </p:spPr>
      </p:pic>
      <p:cxnSp>
        <p:nvCxnSpPr>
          <p:cNvPr id="5135" name="Straight Connector 5134">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5137" name="Rectangle 5136">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39" name="Rectangle 5138">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64425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3" name="Rectangle 615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155" name="Straight Connector 615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157" name="Rectangle 6156">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DECA79-A6FD-2649-0D0A-1F22BABF3C4F}"/>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100">
                <a:solidFill>
                  <a:schemeClr val="tx1">
                    <a:lumMod val="85000"/>
                    <a:lumOff val="15000"/>
                  </a:schemeClr>
                </a:solidFill>
              </a:rPr>
              <a:t>PenFriend 3 Audio Labeler</a:t>
            </a:r>
          </a:p>
        </p:txBody>
      </p:sp>
      <p:pic>
        <p:nvPicPr>
          <p:cNvPr id="6146" name="Picture 2" descr="Black pen with 4 small yellow buttons">
            <a:extLst>
              <a:ext uri="{FF2B5EF4-FFF2-40B4-BE49-F238E27FC236}">
                <a16:creationId xmlns:a16="http://schemas.microsoft.com/office/drawing/2014/main" id="{56AD0A94-EE4A-5B92-0C85-BC5029DA7D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88050" y="640081"/>
            <a:ext cx="5004114" cy="5054156"/>
          </a:xfrm>
          <a:prstGeom prst="rect">
            <a:avLst/>
          </a:prstGeom>
          <a:noFill/>
          <a:extLst>
            <a:ext uri="{909E8E84-426E-40DD-AFC4-6F175D3DCCD1}">
              <a14:hiddenFill xmlns:a14="http://schemas.microsoft.com/office/drawing/2010/main">
                <a:solidFill>
                  <a:srgbClr val="FFFFFF"/>
                </a:solidFill>
              </a14:hiddenFill>
            </a:ext>
          </a:extLst>
        </p:spPr>
      </p:pic>
      <p:cxnSp>
        <p:nvCxnSpPr>
          <p:cNvPr id="6159" name="Straight Connector 6158">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6161" name="Rectangle 6160">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3" name="Rectangle 6162">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52463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7" name="Rectangle 8206">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9" name="Rectangle 8208">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211" name="Straight Connector 8210">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213" name="Rectangle 8212">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D9090E-0C82-844D-45DA-9C0E044FCD2B}"/>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100" dirty="0" err="1">
                <a:solidFill>
                  <a:schemeClr val="tx1">
                    <a:lumMod val="85000"/>
                    <a:lumOff val="15000"/>
                  </a:schemeClr>
                </a:solidFill>
              </a:rPr>
              <a:t>Rocketbook</a:t>
            </a:r>
            <a:r>
              <a:rPr lang="en-US" sz="5100" dirty="0">
                <a:solidFill>
                  <a:schemeClr val="tx1">
                    <a:lumMod val="85000"/>
                    <a:lumOff val="15000"/>
                  </a:schemeClr>
                </a:solidFill>
              </a:rPr>
              <a:t> Smart Notebook</a:t>
            </a:r>
          </a:p>
        </p:txBody>
      </p:sp>
      <p:pic>
        <p:nvPicPr>
          <p:cNvPr id="8202" name="Picture 10" descr="A notebook with a pen&#10;&#10;">
            <a:extLst>
              <a:ext uri="{FF2B5EF4-FFF2-40B4-BE49-F238E27FC236}">
                <a16:creationId xmlns:a16="http://schemas.microsoft.com/office/drawing/2014/main" id="{CB4E19FB-6541-65E5-E753-CCDEEE4147C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51748" y="640081"/>
            <a:ext cx="5076719" cy="5054156"/>
          </a:xfrm>
          <a:prstGeom prst="rect">
            <a:avLst/>
          </a:prstGeom>
          <a:noFill/>
          <a:extLst>
            <a:ext uri="{909E8E84-426E-40DD-AFC4-6F175D3DCCD1}">
              <a14:hiddenFill xmlns:a14="http://schemas.microsoft.com/office/drawing/2010/main">
                <a:solidFill>
                  <a:srgbClr val="FFFFFF"/>
                </a:solidFill>
              </a14:hiddenFill>
            </a:ext>
          </a:extLst>
        </p:spPr>
      </p:pic>
      <p:cxnSp>
        <p:nvCxnSpPr>
          <p:cNvPr id="8215" name="Straight Connector 8214">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217" name="Rectangle 8216">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9" name="Rectangle 8218">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67628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25" name="Rectangle 9224">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227" name="Straight Connector 9226">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229" name="Rectangle 9228">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F8548E-A7E5-A110-AB5A-C353491AE282}"/>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100" dirty="0" err="1">
                <a:solidFill>
                  <a:schemeClr val="tx1">
                    <a:lumMod val="85000"/>
                    <a:lumOff val="15000"/>
                  </a:schemeClr>
                </a:solidFill>
              </a:rPr>
              <a:t>Orcam</a:t>
            </a:r>
            <a:r>
              <a:rPr lang="en-US" sz="5100" dirty="0">
                <a:solidFill>
                  <a:schemeClr val="tx1">
                    <a:lumMod val="85000"/>
                    <a:lumOff val="15000"/>
                  </a:schemeClr>
                </a:solidFill>
              </a:rPr>
              <a:t> Read All in One Reading Solution</a:t>
            </a:r>
          </a:p>
        </p:txBody>
      </p:sp>
      <p:pic>
        <p:nvPicPr>
          <p:cNvPr id="9218" name="Picture 2" descr="small black device with lense on the front and buttons on the top">
            <a:extLst>
              <a:ext uri="{FF2B5EF4-FFF2-40B4-BE49-F238E27FC236}">
                <a16:creationId xmlns:a16="http://schemas.microsoft.com/office/drawing/2014/main" id="{812220E7-B469-0E45-41A9-66AFD611BD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63029" y="640081"/>
            <a:ext cx="5054156" cy="5054156"/>
          </a:xfrm>
          <a:prstGeom prst="rect">
            <a:avLst/>
          </a:prstGeom>
          <a:noFill/>
          <a:extLst>
            <a:ext uri="{909E8E84-426E-40DD-AFC4-6F175D3DCCD1}">
              <a14:hiddenFill xmlns:a14="http://schemas.microsoft.com/office/drawing/2010/main">
                <a:solidFill>
                  <a:srgbClr val="FFFFFF"/>
                </a:solidFill>
              </a14:hiddenFill>
            </a:ext>
          </a:extLst>
        </p:spPr>
      </p:pic>
      <p:cxnSp>
        <p:nvCxnSpPr>
          <p:cNvPr id="9231" name="Straight Connector 9230">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9233" name="Rectangle 9232">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35" name="Rectangle 9234">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74622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8" name="Rectangle 10246">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60" name="Rectangle 10248">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261" name="Straight Connector 10250">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262" name="Rectangle 10252">
            <a:extLst>
              <a:ext uri="{FF2B5EF4-FFF2-40B4-BE49-F238E27FC236}">
                <a16:creationId xmlns:a16="http://schemas.microsoft.com/office/drawing/2014/main" id="{EB1836F0-F9E0-4D93-9BDD-7EEC6EA05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30FF40-946C-A2E6-3E14-84BE6A3CADB4}"/>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a:solidFill>
                  <a:schemeClr val="tx1">
                    <a:lumMod val="85000"/>
                    <a:lumOff val="15000"/>
                  </a:schemeClr>
                </a:solidFill>
              </a:rPr>
              <a:t>Temi Robot AI in Motion</a:t>
            </a:r>
          </a:p>
        </p:txBody>
      </p:sp>
      <p:pic>
        <p:nvPicPr>
          <p:cNvPr id="10242" name="Picture 2" descr="A black robot with screen ">
            <a:extLst>
              <a:ext uri="{FF2B5EF4-FFF2-40B4-BE49-F238E27FC236}">
                <a16:creationId xmlns:a16="http://schemas.microsoft.com/office/drawing/2014/main" id="{46C68A5C-8044-D085-B757-E593662DB2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42095" y="620720"/>
            <a:ext cx="3385122" cy="5086933"/>
          </a:xfrm>
          <a:prstGeom prst="rect">
            <a:avLst/>
          </a:prstGeom>
          <a:noFill/>
          <a:extLst>
            <a:ext uri="{909E8E84-426E-40DD-AFC4-6F175D3DCCD1}">
              <a14:hiddenFill xmlns:a14="http://schemas.microsoft.com/office/drawing/2010/main">
                <a:solidFill>
                  <a:srgbClr val="FFFFFF"/>
                </a:solidFill>
              </a14:hiddenFill>
            </a:ext>
          </a:extLst>
        </p:spPr>
      </p:pic>
      <p:cxnSp>
        <p:nvCxnSpPr>
          <p:cNvPr id="10263" name="Straight Connector 10254">
            <a:extLst>
              <a:ext uri="{FF2B5EF4-FFF2-40B4-BE49-F238E27FC236}">
                <a16:creationId xmlns:a16="http://schemas.microsoft.com/office/drawing/2014/main" id="{7A49EFD3-A806-4D59-99F1-AA9AFAE4E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0257" name="Rectangle 10256">
            <a:extLst>
              <a:ext uri="{FF2B5EF4-FFF2-40B4-BE49-F238E27FC236}">
                <a16:creationId xmlns:a16="http://schemas.microsoft.com/office/drawing/2014/main" id="{6D2F28D1-82F9-40FE-935C-85ECF7660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59" name="Rectangle 10258">
            <a:extLst>
              <a:ext uri="{FF2B5EF4-FFF2-40B4-BE49-F238E27FC236}">
                <a16:creationId xmlns:a16="http://schemas.microsoft.com/office/drawing/2014/main" id="{4B670E93-2F53-48FC-AB6C-E99E22D17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86605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1127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73" name="Rectangle 1127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275" name="Straight Connector 1127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1277" name="Rectangle 11276">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2994EE-6E61-9F6E-7721-310EA7724C73}"/>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100">
                <a:solidFill>
                  <a:schemeClr val="tx1">
                    <a:lumMod val="85000"/>
                    <a:lumOff val="15000"/>
                  </a:schemeClr>
                </a:solidFill>
              </a:rPr>
              <a:t>Vibe Interactive Whiteboard</a:t>
            </a:r>
          </a:p>
        </p:txBody>
      </p:sp>
      <p:pic>
        <p:nvPicPr>
          <p:cNvPr id="11266" name="Picture 2" descr="Graphical user interface on a whiteboard&#10;&#10;">
            <a:extLst>
              <a:ext uri="{FF2B5EF4-FFF2-40B4-BE49-F238E27FC236}">
                <a16:creationId xmlns:a16="http://schemas.microsoft.com/office/drawing/2014/main" id="{D898B9FC-EDED-FF81-A1DE-55AB3EA573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62347" y="640081"/>
            <a:ext cx="4855521" cy="5054156"/>
          </a:xfrm>
          <a:prstGeom prst="rect">
            <a:avLst/>
          </a:prstGeom>
          <a:noFill/>
          <a:extLst>
            <a:ext uri="{909E8E84-426E-40DD-AFC4-6F175D3DCCD1}">
              <a14:hiddenFill xmlns:a14="http://schemas.microsoft.com/office/drawing/2010/main">
                <a:solidFill>
                  <a:srgbClr val="FFFFFF"/>
                </a:solidFill>
              </a14:hiddenFill>
            </a:ext>
          </a:extLst>
        </p:spPr>
      </p:pic>
      <p:cxnSp>
        <p:nvCxnSpPr>
          <p:cNvPr id="11279" name="Straight Connector 11278">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1281" name="Rectangle 11280">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83" name="Rectangle 11282">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04055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5">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EB1836F0-F9E0-4D93-9BDD-7EEC6EA05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C2D8A-8CFE-6CB1-BF2F-E39DE5227023}"/>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a:solidFill>
                  <a:schemeClr val="tx1">
                    <a:lumMod val="85000"/>
                    <a:lumOff val="15000"/>
                  </a:schemeClr>
                </a:solidFill>
              </a:rPr>
              <a:t>Questions</a:t>
            </a:r>
          </a:p>
        </p:txBody>
      </p:sp>
      <p:pic>
        <p:nvPicPr>
          <p:cNvPr id="9" name="Graphic 8" descr="Questions">
            <a:extLst>
              <a:ext uri="{FF2B5EF4-FFF2-40B4-BE49-F238E27FC236}">
                <a16:creationId xmlns:a16="http://schemas.microsoft.com/office/drawing/2014/main" id="{FAE5FBDB-164E-7198-C0FD-65A0D1A10E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163529"/>
            <a:ext cx="4001315" cy="4001315"/>
          </a:xfrm>
          <a:prstGeom prst="rect">
            <a:avLst/>
          </a:prstGeom>
        </p:spPr>
      </p:pic>
      <p:cxnSp>
        <p:nvCxnSpPr>
          <p:cNvPr id="22" name="Straight Connector 21">
            <a:extLst>
              <a:ext uri="{FF2B5EF4-FFF2-40B4-BE49-F238E27FC236}">
                <a16:creationId xmlns:a16="http://schemas.microsoft.com/office/drawing/2014/main" id="{7A49EFD3-A806-4D59-99F1-AA9AFAE4E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D2F28D1-82F9-40FE-935C-85ECF7660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4B670E93-2F53-48FC-AB6C-E99E22D17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15947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chemeClr val="bg1"/>
          </a:solidFill>
          <a:ln>
            <a:solidFill>
              <a:schemeClr val="bg1"/>
            </a:solidFill>
          </a:ln>
        </p:spPr>
        <p:txBody>
          <a:bodyPr wrap="square" lIns="0" tIns="0" rIns="0" bIns="0" rtlCol="0"/>
          <a:lstStyle/>
          <a:p>
            <a:endParaRPr/>
          </a:p>
        </p:txBody>
      </p:sp>
      <p:grpSp>
        <p:nvGrpSpPr>
          <p:cNvPr id="3" name="object 3">
            <a:extLst>
              <a:ext uri="{C183D7F6-B498-43B3-948B-1728B52AA6E4}">
                <adec:decorative xmlns:adec="http://schemas.microsoft.com/office/drawing/2017/decorative" val="1"/>
              </a:ext>
            </a:extLst>
          </p:cNvPr>
          <p:cNvGrpSpPr/>
          <p:nvPr/>
        </p:nvGrpSpPr>
        <p:grpSpPr>
          <a:xfrm>
            <a:off x="-38100" y="-38100"/>
            <a:ext cx="12268200" cy="6934200"/>
            <a:chOff x="-38100" y="-38100"/>
            <a:chExt cx="12268200" cy="6934200"/>
          </a:xfrm>
        </p:grpSpPr>
        <p:sp>
          <p:nvSpPr>
            <p:cNvPr id="4" name="object 4"/>
            <p:cNvSpPr/>
            <p:nvPr/>
          </p:nvSpPr>
          <p:spPr>
            <a:xfrm>
              <a:off x="0" y="0"/>
              <a:ext cx="12192000" cy="6858000"/>
            </a:xfrm>
            <a:custGeom>
              <a:avLst/>
              <a:gdLst/>
              <a:ahLst/>
              <a:cxnLst/>
              <a:rect l="l" t="t" r="r" b="b"/>
              <a:pathLst>
                <a:path w="12192000" h="6858000">
                  <a:moveTo>
                    <a:pt x="0" y="0"/>
                  </a:moveTo>
                  <a:lnTo>
                    <a:pt x="12192000" y="0"/>
                  </a:lnTo>
                  <a:lnTo>
                    <a:pt x="12192000" y="6857999"/>
                  </a:lnTo>
                </a:path>
                <a:path w="12192000" h="6858000">
                  <a:moveTo>
                    <a:pt x="0" y="6857999"/>
                  </a:moveTo>
                  <a:lnTo>
                    <a:pt x="0" y="0"/>
                  </a:lnTo>
                </a:path>
              </a:pathLst>
            </a:custGeom>
            <a:ln w="76200">
              <a:solidFill>
                <a:schemeClr val="tx1"/>
              </a:solidFill>
            </a:ln>
          </p:spPr>
          <p:txBody>
            <a:bodyPr wrap="square" lIns="0" tIns="0" rIns="0" bIns="0" rtlCol="0"/>
            <a:lstStyle/>
            <a:p>
              <a:endParaRPr/>
            </a:p>
          </p:txBody>
        </p:sp>
        <p:sp>
          <p:nvSpPr>
            <p:cNvPr id="5" name="object 5"/>
            <p:cNvSpPr/>
            <p:nvPr/>
          </p:nvSpPr>
          <p:spPr>
            <a:xfrm>
              <a:off x="234695" y="237743"/>
              <a:ext cx="11722735" cy="6383020"/>
            </a:xfrm>
            <a:custGeom>
              <a:avLst/>
              <a:gdLst/>
              <a:ahLst/>
              <a:cxnLst/>
              <a:rect l="l" t="t" r="r" b="b"/>
              <a:pathLst>
                <a:path w="11722735" h="6383020">
                  <a:moveTo>
                    <a:pt x="11722608" y="0"/>
                  </a:moveTo>
                  <a:lnTo>
                    <a:pt x="0" y="0"/>
                  </a:lnTo>
                  <a:lnTo>
                    <a:pt x="0" y="6382511"/>
                  </a:lnTo>
                  <a:lnTo>
                    <a:pt x="11722608" y="6382511"/>
                  </a:lnTo>
                  <a:lnTo>
                    <a:pt x="11722608" y="0"/>
                  </a:lnTo>
                  <a:close/>
                </a:path>
              </a:pathLst>
            </a:custGeom>
            <a:solidFill>
              <a:srgbClr val="FFFFFF"/>
            </a:solidFill>
          </p:spPr>
          <p:txBody>
            <a:bodyPr wrap="square" lIns="0" tIns="0" rIns="0" bIns="0" rtlCol="0"/>
            <a:lstStyle/>
            <a:p>
              <a:endParaRPr/>
            </a:p>
          </p:txBody>
        </p:sp>
        <p:pic>
          <p:nvPicPr>
            <p:cNvPr id="6" name="object 6"/>
            <p:cNvPicPr/>
            <p:nvPr/>
          </p:nvPicPr>
          <p:blipFill>
            <a:blip r:embed="rId2" cstate="print"/>
            <a:stretch>
              <a:fillRect/>
            </a:stretch>
          </p:blipFill>
          <p:spPr>
            <a:xfrm>
              <a:off x="643466" y="643467"/>
              <a:ext cx="10905065" cy="5571065"/>
            </a:xfrm>
            <a:prstGeom prst="rect">
              <a:avLst/>
            </a:prstGeom>
          </p:spPr>
        </p:pic>
      </p:grpSp>
      <p:sp>
        <p:nvSpPr>
          <p:cNvPr id="7" name="Title 6">
            <a:extLst>
              <a:ext uri="{FF2B5EF4-FFF2-40B4-BE49-F238E27FC236}">
                <a16:creationId xmlns:a16="http://schemas.microsoft.com/office/drawing/2014/main" id="{7514F436-6B1A-6BD6-3739-1E6107A6DFA6}"/>
              </a:ext>
            </a:extLst>
          </p:cNvPr>
          <p:cNvSpPr>
            <a:spLocks noGrp="1"/>
          </p:cNvSpPr>
          <p:nvPr>
            <p:ph type="title" idx="4294967295"/>
          </p:nvPr>
        </p:nvSpPr>
        <p:spPr>
          <a:xfrm>
            <a:off x="1097280" y="-1450757"/>
            <a:ext cx="10058400" cy="1450757"/>
          </a:xfrm>
        </p:spPr>
        <p:txBody>
          <a:bodyPr vert="horz" lIns="91440" tIns="45720" rIns="91440" bIns="45720" rtlCol="0" anchor="b">
            <a:normAutofit/>
          </a:bodyPr>
          <a:lstStyle/>
          <a:p>
            <a:r>
              <a:rPr lang="en-US" dirty="0"/>
              <a:t>Advancing Access &amp; Equity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t>Thank you</a:t>
            </a:r>
          </a:p>
        </p:txBody>
      </p:sp>
      <p:sp>
        <p:nvSpPr>
          <p:cNvPr id="8" name="Arrow: Right 7">
            <a:extLst>
              <a:ext uri="{FF2B5EF4-FFF2-40B4-BE49-F238E27FC236}">
                <a16:creationId xmlns:a16="http://schemas.microsoft.com/office/drawing/2014/main" id="{3F98D667-2EAC-4618-A812-6309302ED3BF}"/>
              </a:ext>
            </a:extLst>
          </p:cNvPr>
          <p:cNvSpPr/>
          <p:nvPr/>
        </p:nvSpPr>
        <p:spPr>
          <a:xfrm>
            <a:off x="1320797" y="2384436"/>
            <a:ext cx="2540003" cy="1016001"/>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dirty="0">
                <a:solidFill>
                  <a:schemeClr val="bg1"/>
                </a:solidFill>
              </a:rPr>
              <a:t>Access Webinars </a:t>
            </a:r>
          </a:p>
        </p:txBody>
      </p:sp>
      <p:sp>
        <p:nvSpPr>
          <p:cNvPr id="7" name="Arrow: Right 6">
            <a:extLst>
              <a:ext uri="{FF2B5EF4-FFF2-40B4-BE49-F238E27FC236}">
                <a16:creationId xmlns:a16="http://schemas.microsoft.com/office/drawing/2014/main" id="{CEC7B116-5F06-43F2-A464-2C1CCE0F6943}"/>
              </a:ext>
            </a:extLst>
          </p:cNvPr>
          <p:cNvSpPr/>
          <p:nvPr/>
        </p:nvSpPr>
        <p:spPr>
          <a:xfrm>
            <a:off x="1320800" y="3678648"/>
            <a:ext cx="2540003" cy="1016001"/>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dirty="0">
                <a:solidFill>
                  <a:schemeClr val="bg1"/>
                </a:solidFill>
              </a:rPr>
              <a:t>Sign Up for Email List</a:t>
            </a:r>
          </a:p>
        </p:txBody>
      </p:sp>
      <p:sp>
        <p:nvSpPr>
          <p:cNvPr id="9" name="Arrow: Right 8">
            <a:extLst>
              <a:ext uri="{FF2B5EF4-FFF2-40B4-BE49-F238E27FC236}">
                <a16:creationId xmlns:a16="http://schemas.microsoft.com/office/drawing/2014/main" id="{FB3A19AF-5EA7-4752-8D25-7135DB262B53}"/>
              </a:ext>
            </a:extLst>
          </p:cNvPr>
          <p:cNvSpPr/>
          <p:nvPr/>
        </p:nvSpPr>
        <p:spPr>
          <a:xfrm>
            <a:off x="1320800" y="5007938"/>
            <a:ext cx="2540003" cy="1016001"/>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dirty="0"/>
              <a:t>Follow on Twitter</a:t>
            </a:r>
          </a:p>
        </p:txBody>
      </p:sp>
      <p:sp>
        <p:nvSpPr>
          <p:cNvPr id="4" name="Flowchart: Connector 3">
            <a:extLst>
              <a:ext uri="{FF2B5EF4-FFF2-40B4-BE49-F238E27FC236}">
                <a16:creationId xmlns:a16="http://schemas.microsoft.com/office/drawing/2014/main" id="{CEB4B3EB-C07A-4B64-8DAE-F4C5B7047A61}"/>
              </a:ext>
            </a:extLst>
          </p:cNvPr>
          <p:cNvSpPr/>
          <p:nvPr/>
        </p:nvSpPr>
        <p:spPr>
          <a:xfrm>
            <a:off x="4128747" y="2311400"/>
            <a:ext cx="3962400" cy="3795701"/>
          </a:xfrm>
          <a:prstGeom prst="flowChartConnector">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Collaborate with TARGET Center! </a:t>
            </a:r>
          </a:p>
        </p:txBody>
      </p:sp>
      <p:sp>
        <p:nvSpPr>
          <p:cNvPr id="12" name="Arrow: Left 11">
            <a:extLst>
              <a:ext uri="{FF2B5EF4-FFF2-40B4-BE49-F238E27FC236}">
                <a16:creationId xmlns:a16="http://schemas.microsoft.com/office/drawing/2014/main" id="{958966E7-8C25-4D13-A3A7-D2CEA439B10F}"/>
              </a:ext>
            </a:extLst>
          </p:cNvPr>
          <p:cNvSpPr/>
          <p:nvPr/>
        </p:nvSpPr>
        <p:spPr>
          <a:xfrm>
            <a:off x="8388970" y="2376499"/>
            <a:ext cx="2583831" cy="988859"/>
          </a:xfrm>
          <a:prstGeom prst="lef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dirty="0"/>
              <a:t>Share in Your Networks </a:t>
            </a:r>
          </a:p>
        </p:txBody>
      </p:sp>
      <p:sp>
        <p:nvSpPr>
          <p:cNvPr id="5" name="Arrow: Left 4">
            <a:extLst>
              <a:ext uri="{FF2B5EF4-FFF2-40B4-BE49-F238E27FC236}">
                <a16:creationId xmlns:a16="http://schemas.microsoft.com/office/drawing/2014/main" id="{BE919DB3-811B-4BE9-92D5-706D809E7215}"/>
              </a:ext>
            </a:extLst>
          </p:cNvPr>
          <p:cNvSpPr/>
          <p:nvPr/>
        </p:nvSpPr>
        <p:spPr>
          <a:xfrm>
            <a:off x="8359090" y="3705789"/>
            <a:ext cx="2583831" cy="988859"/>
          </a:xfrm>
          <a:prstGeom prst="lef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dirty="0">
                <a:solidFill>
                  <a:schemeClr val="bg1"/>
                </a:solidFill>
                <a:hlinkClick r:id="rId3">
                  <a:extLst>
                    <a:ext uri="{A12FA001-AC4F-418D-AE19-62706E023703}">
                      <ahyp:hlinkClr xmlns:ahyp="http://schemas.microsoft.com/office/drawing/2018/hyperlinkcolor" val="tx"/>
                    </a:ext>
                  </a:extLst>
                </a:hlinkClick>
              </a:rPr>
              <a:t>Request AT Evaluation </a:t>
            </a:r>
            <a:endParaRPr lang="en-US" sz="1467" dirty="0">
              <a:solidFill>
                <a:schemeClr val="bg1"/>
              </a:solidFill>
            </a:endParaRPr>
          </a:p>
        </p:txBody>
      </p:sp>
      <p:sp>
        <p:nvSpPr>
          <p:cNvPr id="11" name="Arrow: Left 10">
            <a:extLst>
              <a:ext uri="{FF2B5EF4-FFF2-40B4-BE49-F238E27FC236}">
                <a16:creationId xmlns:a16="http://schemas.microsoft.com/office/drawing/2014/main" id="{D72F1331-67EF-4E17-80D1-766E1F13A658}"/>
              </a:ext>
            </a:extLst>
          </p:cNvPr>
          <p:cNvSpPr/>
          <p:nvPr/>
        </p:nvSpPr>
        <p:spPr>
          <a:xfrm>
            <a:off x="8359091" y="5035080"/>
            <a:ext cx="2583831" cy="988859"/>
          </a:xfrm>
          <a:prstGeom prst="lef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dirty="0"/>
              <a:t>Request Training</a:t>
            </a:r>
          </a:p>
        </p:txBody>
      </p:sp>
    </p:spTree>
    <p:extLst>
      <p:ext uri="{BB962C8B-B14F-4D97-AF65-F5344CB8AC3E}">
        <p14:creationId xmlns:p14="http://schemas.microsoft.com/office/powerpoint/2010/main" val="2894134740"/>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990932" y="286603"/>
            <a:ext cx="6750987" cy="1450757"/>
          </a:xfrm>
        </p:spPr>
        <p:txBody>
          <a:bodyPr vert="horz" lIns="91440" tIns="45720" rIns="91440" bIns="45720" rtlCol="0" anchor="b">
            <a:normAutofit/>
          </a:bodyPr>
          <a:lstStyle/>
          <a:p>
            <a:r>
              <a:rPr lang="en-US" dirty="0">
                <a:solidFill>
                  <a:srgbClr val="202C8F"/>
                </a:solidFill>
              </a:rPr>
              <a:t>Contact Information </a:t>
            </a:r>
          </a:p>
        </p:txBody>
      </p:sp>
      <p:sp>
        <p:nvSpPr>
          <p:cNvPr id="5" name="TextBox 4">
            <a:extLst>
              <a:ext uri="{FF2B5EF4-FFF2-40B4-BE49-F238E27FC236}">
                <a16:creationId xmlns:a16="http://schemas.microsoft.com/office/drawing/2014/main" id="{5EBBAFCF-79BE-AD71-58B1-A2AF515E4344}"/>
              </a:ext>
            </a:extLst>
          </p:cNvPr>
          <p:cNvSpPr txBox="1"/>
          <p:nvPr/>
        </p:nvSpPr>
        <p:spPr>
          <a:xfrm>
            <a:off x="1044204" y="1920989"/>
            <a:ext cx="6697715" cy="3845131"/>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a:solidFill>
                  <a:schemeClr val="tx1">
                    <a:lumMod val="75000"/>
                    <a:lumOff val="25000"/>
                  </a:schemeClr>
                </a:solidFill>
              </a:rPr>
              <a:t>TARGET Center Website</a:t>
            </a:r>
            <a:br>
              <a:rPr lang="en-US">
                <a:solidFill>
                  <a:schemeClr val="tx1">
                    <a:lumMod val="75000"/>
                    <a:lumOff val="25000"/>
                  </a:schemeClr>
                </a:solidFill>
              </a:rPr>
            </a:br>
            <a:r>
              <a:rPr lang="en-US">
                <a:solidFill>
                  <a:schemeClr val="tx1">
                    <a:lumMod val="75000"/>
                    <a:lumOff val="25000"/>
                  </a:schemeClr>
                </a:solidFill>
                <a:hlinkClick r:id="rId3"/>
              </a:rPr>
              <a:t>https://</a:t>
            </a:r>
            <a:r>
              <a:rPr lang="en-US" err="1">
                <a:solidFill>
                  <a:schemeClr val="tx1">
                    <a:lumMod val="75000"/>
                    <a:lumOff val="25000"/>
                  </a:schemeClr>
                </a:solidFill>
                <a:hlinkClick r:id="rId3"/>
              </a:rPr>
              <a:t>www.usda.gov</a:t>
            </a:r>
            <a:r>
              <a:rPr lang="en-US">
                <a:solidFill>
                  <a:schemeClr val="tx1">
                    <a:lumMod val="75000"/>
                    <a:lumOff val="25000"/>
                  </a:schemeClr>
                </a:solidFill>
                <a:hlinkClick r:id="rId3"/>
              </a:rPr>
              <a:t>/target-center</a:t>
            </a:r>
            <a:endParaRPr lang="en-US">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br>
              <a:rPr lang="en-US">
                <a:solidFill>
                  <a:schemeClr val="tx1">
                    <a:lumMod val="75000"/>
                    <a:lumOff val="25000"/>
                  </a:schemeClr>
                </a:solidFill>
              </a:rPr>
            </a:br>
            <a:r>
              <a:rPr lang="en-US">
                <a:solidFill>
                  <a:schemeClr val="tx1">
                    <a:lumMod val="75000"/>
                    <a:lumOff val="25000"/>
                  </a:schemeClr>
                </a:solidFill>
              </a:rPr>
              <a:t>TARGET Center Email</a:t>
            </a:r>
            <a:br>
              <a:rPr lang="en-US">
                <a:solidFill>
                  <a:schemeClr val="tx1">
                    <a:lumMod val="75000"/>
                    <a:lumOff val="25000"/>
                  </a:schemeClr>
                </a:solidFill>
              </a:rPr>
            </a:br>
            <a:r>
              <a:rPr lang="en-US">
                <a:solidFill>
                  <a:schemeClr val="tx1">
                    <a:lumMod val="75000"/>
                    <a:lumOff val="25000"/>
                  </a:schemeClr>
                </a:solidFill>
                <a:hlinkClick r:id="rId4">
                  <a:extLst>
                    <a:ext uri="{A12FA001-AC4F-418D-AE19-62706E023703}">
                      <ahyp:hlinkClr xmlns:ahyp="http://schemas.microsoft.com/office/drawing/2018/hyperlinkcolor" val="tx"/>
                    </a:ext>
                  </a:extLst>
                </a:hlinkClick>
              </a:rPr>
              <a:t>target-center@usda.gov</a:t>
            </a:r>
            <a:endParaRPr lang="en-US">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br>
              <a:rPr lang="en-US">
                <a:solidFill>
                  <a:schemeClr val="tx1">
                    <a:lumMod val="75000"/>
                    <a:lumOff val="25000"/>
                  </a:schemeClr>
                </a:solidFill>
              </a:rPr>
            </a:br>
            <a:r>
              <a:rPr lang="en-US">
                <a:solidFill>
                  <a:schemeClr val="tx1">
                    <a:lumMod val="75000"/>
                    <a:lumOff val="25000"/>
                  </a:schemeClr>
                </a:solidFill>
              </a:rPr>
              <a:t>TARGET Center Phone Number</a:t>
            </a:r>
            <a:br>
              <a:rPr lang="en-US">
                <a:solidFill>
                  <a:schemeClr val="tx1">
                    <a:lumMod val="75000"/>
                    <a:lumOff val="25000"/>
                  </a:schemeClr>
                </a:solidFill>
              </a:rPr>
            </a:br>
            <a:r>
              <a:rPr lang="en-US">
                <a:solidFill>
                  <a:schemeClr val="tx1">
                    <a:lumMod val="75000"/>
                    <a:lumOff val="25000"/>
                  </a:schemeClr>
                </a:solidFill>
              </a:rPr>
              <a:t>(202) 720-2600</a:t>
            </a:r>
          </a:p>
        </p:txBody>
      </p:sp>
      <p:pic>
        <p:nvPicPr>
          <p:cNvPr id="3" name="Picture 2" descr="QR Code to access the TARGET Center website: https://www.targetcenter.dm.usda.gov">
            <a:extLst>
              <a:ext uri="{FF2B5EF4-FFF2-40B4-BE49-F238E27FC236}">
                <a16:creationId xmlns:a16="http://schemas.microsoft.com/office/drawing/2014/main" id="{D34BB45C-6E9F-BA84-E8BA-64F4FC691C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1873" y="2489424"/>
            <a:ext cx="1396999" cy="1355469"/>
          </a:xfrm>
          <a:prstGeom prst="rect">
            <a:avLst/>
          </a:prstGeom>
          <a:solidFill>
            <a:srgbClr val="316FB0">
              <a:alpha val="41000"/>
            </a:srgbClr>
          </a:solidFill>
        </p:spPr>
      </p:pic>
    </p:spTree>
    <p:extLst>
      <p:ext uri="{BB962C8B-B14F-4D97-AF65-F5344CB8AC3E}">
        <p14:creationId xmlns:p14="http://schemas.microsoft.com/office/powerpoint/2010/main" val="1400954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A low angle view of tall buildings"/>
          <p:cNvPicPr/>
          <p:nvPr/>
        </p:nvPicPr>
        <p:blipFill>
          <a:blip r:embed="rId3" cstate="print"/>
          <a:stretch>
            <a:fillRect/>
          </a:stretch>
        </p:blipFill>
        <p:spPr>
          <a:xfrm>
            <a:off x="3599064" y="99753"/>
            <a:ext cx="4943690" cy="710738"/>
          </a:xfrm>
          <a:prstGeom prst="rect">
            <a:avLst/>
          </a:prstGeom>
        </p:spPr>
      </p:pic>
      <p:sp>
        <p:nvSpPr>
          <p:cNvPr id="3" name="object 3"/>
          <p:cNvSpPr txBox="1">
            <a:spLocks noGrp="1"/>
          </p:cNvSpPr>
          <p:nvPr>
            <p:ph type="title"/>
          </p:nvPr>
        </p:nvSpPr>
        <p:spPr>
          <a:xfrm>
            <a:off x="3651335" y="82923"/>
            <a:ext cx="2444665" cy="623859"/>
          </a:xfrm>
          <a:prstGeom prst="rect">
            <a:avLst/>
          </a:prstGeom>
        </p:spPr>
        <p:txBody>
          <a:bodyPr vert="horz" wrap="square" lIns="0" tIns="8226" rIns="0" bIns="0" rtlCol="0" anchor="ctr">
            <a:spAutoFit/>
          </a:bodyPr>
          <a:lstStyle/>
          <a:p>
            <a:pPr marL="8659" marR="3464">
              <a:lnSpc>
                <a:spcPct val="100000"/>
              </a:lnSpc>
              <a:spcBef>
                <a:spcPts val="65"/>
              </a:spcBef>
            </a:pPr>
            <a:r>
              <a:rPr sz="2000" b="1" spc="58" dirty="0">
                <a:solidFill>
                  <a:srgbClr val="FFFFFF"/>
                </a:solidFill>
                <a:latin typeface="Calibri"/>
                <a:cs typeface="Calibri"/>
              </a:rPr>
              <a:t>Current</a:t>
            </a:r>
            <a:r>
              <a:rPr sz="2000" b="1" spc="-41" dirty="0">
                <a:solidFill>
                  <a:srgbClr val="FFFFFF"/>
                </a:solidFill>
                <a:latin typeface="Calibri"/>
                <a:cs typeface="Calibri"/>
              </a:rPr>
              <a:t> </a:t>
            </a:r>
            <a:r>
              <a:rPr lang="en-US" sz="2000" b="1" spc="-85" dirty="0">
                <a:solidFill>
                  <a:srgbClr val="FFFFFF"/>
                </a:solidFill>
              </a:rPr>
              <a:t>and </a:t>
            </a:r>
            <a:r>
              <a:rPr sz="2000" b="1" spc="51" dirty="0">
                <a:solidFill>
                  <a:srgbClr val="FFFFFF"/>
                </a:solidFill>
                <a:latin typeface="Calibri"/>
                <a:cs typeface="Calibri"/>
              </a:rPr>
              <a:t>Upcoming </a:t>
            </a:r>
            <a:r>
              <a:rPr sz="2000" b="1" i="0" dirty="0">
                <a:solidFill>
                  <a:srgbClr val="FFFFFF"/>
                </a:solidFill>
                <a:latin typeface="Calibri"/>
                <a:cs typeface="Calibri"/>
              </a:rPr>
              <a:t>Meetings</a:t>
            </a:r>
            <a:r>
              <a:rPr lang="en-US" sz="2000" b="1" i="0" dirty="0">
                <a:solidFill>
                  <a:srgbClr val="FFFFFF"/>
                </a:solidFill>
                <a:latin typeface="Calibri"/>
                <a:cs typeface="Calibri"/>
              </a:rPr>
              <a:t>, cont.</a:t>
            </a:r>
            <a:r>
              <a:rPr sz="2000" b="1" spc="126" dirty="0">
                <a:solidFill>
                  <a:srgbClr val="FFFFFF"/>
                </a:solidFill>
                <a:latin typeface="Calibri"/>
                <a:cs typeface="Calibri"/>
              </a:rPr>
              <a:t> </a:t>
            </a:r>
            <a:endParaRPr sz="2000" b="1" spc="51" dirty="0">
              <a:solidFill>
                <a:srgbClr val="FFFFFF"/>
              </a:solidFill>
              <a:latin typeface="Calibri"/>
              <a:cs typeface="Calibri"/>
            </a:endParaRPr>
          </a:p>
        </p:txBody>
      </p:sp>
      <p:sp>
        <p:nvSpPr>
          <p:cNvPr id="9" name="object 9"/>
          <p:cNvSpPr txBox="1"/>
          <p:nvPr/>
        </p:nvSpPr>
        <p:spPr>
          <a:xfrm>
            <a:off x="3595947" y="805295"/>
            <a:ext cx="4953432" cy="179536"/>
          </a:xfrm>
          <a:prstGeom prst="rect">
            <a:avLst/>
          </a:prstGeom>
          <a:solidFill>
            <a:srgbClr val="002C71"/>
          </a:solidFill>
        </p:spPr>
        <p:txBody>
          <a:bodyPr vert="horz" wrap="square" lIns="0" tIns="0" rIns="0" bIns="0" rtlCol="0">
            <a:spAutoFit/>
          </a:bodyPr>
          <a:lstStyle/>
          <a:p>
            <a:pPr marL="61911">
              <a:lnSpc>
                <a:spcPts val="1390"/>
              </a:lnSpc>
            </a:pPr>
            <a:r>
              <a:rPr lang="en-US" sz="1227" b="1" spc="-7" dirty="0">
                <a:solidFill>
                  <a:srgbClr val="FFFFFF"/>
                </a:solidFill>
                <a:latin typeface="Calibri"/>
                <a:cs typeface="Calibri"/>
              </a:rPr>
              <a:t>OCTOBER</a:t>
            </a:r>
            <a:endParaRPr sz="1227" dirty="0">
              <a:latin typeface="Calibri"/>
              <a:cs typeface="Calibri"/>
            </a:endParaRPr>
          </a:p>
        </p:txBody>
      </p:sp>
      <p:sp>
        <p:nvSpPr>
          <p:cNvPr id="10" name="object 10"/>
          <p:cNvSpPr txBox="1"/>
          <p:nvPr/>
        </p:nvSpPr>
        <p:spPr>
          <a:xfrm>
            <a:off x="4974689" y="1000110"/>
            <a:ext cx="510453" cy="155707"/>
          </a:xfrm>
          <a:prstGeom prst="rect">
            <a:avLst/>
          </a:prstGeom>
        </p:spPr>
        <p:txBody>
          <a:bodyPr vert="horz" wrap="square" lIns="0" tIns="8659" rIns="0" bIns="0" rtlCol="0">
            <a:spAutoFit/>
          </a:bodyPr>
          <a:lstStyle/>
          <a:p>
            <a:pPr marL="8659">
              <a:spcBef>
                <a:spcPts val="68"/>
              </a:spcBef>
            </a:pPr>
            <a:r>
              <a:rPr sz="955" b="1" spc="-7" dirty="0">
                <a:latin typeface="Calibri"/>
                <a:cs typeface="Calibri"/>
              </a:rPr>
              <a:t>TUESDAY</a:t>
            </a:r>
            <a:endParaRPr sz="955" dirty="0">
              <a:latin typeface="Calibri"/>
              <a:cs typeface="Calibri"/>
            </a:endParaRPr>
          </a:p>
        </p:txBody>
      </p:sp>
      <p:sp>
        <p:nvSpPr>
          <p:cNvPr id="11" name="object 11"/>
          <p:cNvSpPr txBox="1"/>
          <p:nvPr/>
        </p:nvSpPr>
        <p:spPr>
          <a:xfrm>
            <a:off x="3856090" y="989655"/>
            <a:ext cx="3000375" cy="155707"/>
          </a:xfrm>
          <a:prstGeom prst="rect">
            <a:avLst/>
          </a:prstGeom>
        </p:spPr>
        <p:txBody>
          <a:bodyPr vert="horz" wrap="square" lIns="0" tIns="8659" rIns="0" bIns="0" rtlCol="0">
            <a:spAutoFit/>
          </a:bodyPr>
          <a:lstStyle/>
          <a:p>
            <a:pPr marL="8659">
              <a:spcBef>
                <a:spcPts val="68"/>
              </a:spcBef>
              <a:tabLst>
                <a:tab pos="2323605" algn="l"/>
              </a:tabLst>
            </a:pPr>
            <a:r>
              <a:rPr sz="955" b="1" spc="-7" dirty="0">
                <a:latin typeface="Calibri"/>
                <a:cs typeface="Calibri"/>
              </a:rPr>
              <a:t>MONDAY</a:t>
            </a:r>
            <a:r>
              <a:rPr sz="955" b="1" dirty="0">
                <a:latin typeface="Calibri"/>
                <a:cs typeface="Calibri"/>
              </a:rPr>
              <a:t>	</a:t>
            </a:r>
            <a:r>
              <a:rPr sz="955" b="1" spc="-7" dirty="0">
                <a:latin typeface="Calibri"/>
                <a:cs typeface="Calibri"/>
              </a:rPr>
              <a:t>WEDNESDAY</a:t>
            </a:r>
            <a:endParaRPr sz="955" dirty="0">
              <a:latin typeface="Calibri"/>
              <a:cs typeface="Calibri"/>
            </a:endParaRPr>
          </a:p>
        </p:txBody>
      </p:sp>
      <p:sp>
        <p:nvSpPr>
          <p:cNvPr id="12" name="object 12"/>
          <p:cNvSpPr txBox="1"/>
          <p:nvPr/>
        </p:nvSpPr>
        <p:spPr>
          <a:xfrm>
            <a:off x="7344645" y="989655"/>
            <a:ext cx="600941" cy="155707"/>
          </a:xfrm>
          <a:prstGeom prst="rect">
            <a:avLst/>
          </a:prstGeom>
        </p:spPr>
        <p:txBody>
          <a:bodyPr vert="horz" wrap="square" lIns="0" tIns="8659" rIns="0" bIns="0" rtlCol="0">
            <a:spAutoFit/>
          </a:bodyPr>
          <a:lstStyle/>
          <a:p>
            <a:pPr marL="8659">
              <a:spcBef>
                <a:spcPts val="68"/>
              </a:spcBef>
            </a:pPr>
            <a:r>
              <a:rPr sz="955" b="1" spc="-7" dirty="0">
                <a:latin typeface="Calibri"/>
                <a:cs typeface="Calibri"/>
              </a:rPr>
              <a:t>THURSDAY</a:t>
            </a:r>
            <a:endParaRPr sz="955" dirty="0">
              <a:latin typeface="Calibri"/>
              <a:cs typeface="Calibri"/>
            </a:endParaRPr>
          </a:p>
        </p:txBody>
      </p:sp>
      <p:sp>
        <p:nvSpPr>
          <p:cNvPr id="13" name="object 13"/>
          <p:cNvSpPr txBox="1"/>
          <p:nvPr/>
        </p:nvSpPr>
        <p:spPr>
          <a:xfrm>
            <a:off x="4805209" y="1195482"/>
            <a:ext cx="1084118" cy="2078774"/>
          </a:xfrm>
          <a:prstGeom prst="rect">
            <a:avLst/>
          </a:prstGeom>
        </p:spPr>
        <p:txBody>
          <a:bodyPr vert="horz" wrap="square" lIns="0" tIns="61912" rIns="0" bIns="0" rtlCol="0">
            <a:spAutoFit/>
          </a:bodyPr>
          <a:lstStyle/>
          <a:p>
            <a:pPr marL="25977" algn="ctr">
              <a:spcBef>
                <a:spcPts val="389"/>
              </a:spcBef>
            </a:pPr>
            <a:r>
              <a:rPr lang="en-US" sz="818" b="1" spc="20" dirty="0">
                <a:solidFill>
                  <a:srgbClr val="FFFFFF"/>
                </a:solidFill>
                <a:latin typeface="Calibri"/>
                <a:cs typeface="Calibri"/>
              </a:rPr>
              <a:t>10/17/2023</a:t>
            </a:r>
            <a:endParaRPr lang="en-US" sz="818" dirty="0">
              <a:latin typeface="Calibri"/>
              <a:cs typeface="Calibri"/>
            </a:endParaRPr>
          </a:p>
          <a:p>
            <a:pPr marL="25977">
              <a:spcBef>
                <a:spcPts val="423"/>
              </a:spcBef>
            </a:pPr>
            <a:r>
              <a:rPr sz="818" spc="-7" dirty="0">
                <a:latin typeface="Calibri"/>
                <a:cs typeface="Calibri"/>
              </a:rPr>
              <a:t>1</a:t>
            </a:r>
            <a:r>
              <a:rPr lang="en-US" sz="818" spc="-7" dirty="0">
                <a:latin typeface="Calibri"/>
                <a:cs typeface="Calibri"/>
              </a:rPr>
              <a:t>1:00</a:t>
            </a:r>
            <a:r>
              <a:rPr sz="818" spc="-31" dirty="0">
                <a:latin typeface="Calibri"/>
                <a:cs typeface="Calibri"/>
              </a:rPr>
              <a:t> </a:t>
            </a:r>
            <a:r>
              <a:rPr sz="818" spc="-75" dirty="0">
                <a:latin typeface="Calibri"/>
                <a:cs typeface="Calibri"/>
              </a:rPr>
              <a:t>AM</a:t>
            </a:r>
            <a:r>
              <a:rPr sz="818" spc="-20" dirty="0">
                <a:latin typeface="Calibri"/>
                <a:cs typeface="Calibri"/>
              </a:rPr>
              <a:t> –</a:t>
            </a:r>
            <a:r>
              <a:rPr sz="818" spc="-31" dirty="0">
                <a:latin typeface="Calibri"/>
                <a:cs typeface="Calibri"/>
              </a:rPr>
              <a:t> </a:t>
            </a:r>
            <a:r>
              <a:rPr sz="818" spc="-7" dirty="0">
                <a:latin typeface="Calibri"/>
                <a:cs typeface="Calibri"/>
              </a:rPr>
              <a:t>1</a:t>
            </a:r>
            <a:r>
              <a:rPr lang="en-US" sz="818" spc="-7" dirty="0">
                <a:latin typeface="Calibri"/>
                <a:cs typeface="Calibri"/>
              </a:rPr>
              <a:t>2:00 PM</a:t>
            </a:r>
            <a:endParaRPr sz="818" dirty="0">
              <a:latin typeface="Calibri"/>
              <a:cs typeface="Calibri"/>
            </a:endParaRPr>
          </a:p>
          <a:p>
            <a:pPr marL="25977" marR="20781">
              <a:lnSpc>
                <a:spcPct val="102299"/>
              </a:lnSpc>
              <a:spcBef>
                <a:spcPts val="24"/>
              </a:spcBef>
            </a:pPr>
            <a:r>
              <a:rPr lang="en-US" sz="818" b="1" spc="14" dirty="0">
                <a:solidFill>
                  <a:srgbClr val="002C71"/>
                </a:solidFill>
                <a:latin typeface="Calibri"/>
                <a:cs typeface="Calibri"/>
              </a:rPr>
              <a:t>Unmasking Hidden Challenges: Chronic Conditions in the Workplace</a:t>
            </a:r>
            <a:br>
              <a:rPr lang="en-US" sz="818" b="1" spc="-14" dirty="0">
                <a:solidFill>
                  <a:srgbClr val="002C71"/>
                </a:solidFill>
                <a:latin typeface="Calibri"/>
                <a:cs typeface="Calibri"/>
              </a:rPr>
            </a:br>
            <a:r>
              <a:rPr sz="818" dirty="0">
                <a:latin typeface="Calibri"/>
                <a:cs typeface="Calibri"/>
              </a:rPr>
              <a:t>Dr.</a:t>
            </a:r>
            <a:r>
              <a:rPr sz="818" spc="3" dirty="0">
                <a:latin typeface="Calibri"/>
                <a:cs typeface="Calibri"/>
              </a:rPr>
              <a:t> </a:t>
            </a:r>
            <a:r>
              <a:rPr sz="818" dirty="0">
                <a:latin typeface="Calibri"/>
                <a:cs typeface="Calibri"/>
              </a:rPr>
              <a:t>Theresa</a:t>
            </a:r>
            <a:r>
              <a:rPr sz="818" spc="-10" dirty="0">
                <a:latin typeface="Calibri"/>
                <a:cs typeface="Calibri"/>
              </a:rPr>
              <a:t> </a:t>
            </a:r>
            <a:r>
              <a:rPr sz="818" spc="-7" dirty="0">
                <a:latin typeface="Calibri"/>
                <a:cs typeface="Calibri"/>
              </a:rPr>
              <a:t>Haskins </a:t>
            </a:r>
            <a:r>
              <a:rPr sz="818" dirty="0">
                <a:latin typeface="Calibri"/>
                <a:cs typeface="Calibri"/>
              </a:rPr>
              <a:t>Haskins</a:t>
            </a:r>
            <a:r>
              <a:rPr sz="818" spc="119" dirty="0">
                <a:latin typeface="Calibri"/>
                <a:cs typeface="Calibri"/>
              </a:rPr>
              <a:t> </a:t>
            </a:r>
            <a:r>
              <a:rPr sz="818" spc="-7" dirty="0">
                <a:latin typeface="Calibri"/>
                <a:cs typeface="Calibri"/>
              </a:rPr>
              <a:t>Consulting</a:t>
            </a:r>
            <a:endParaRPr lang="en-US" sz="818" spc="-7" dirty="0">
              <a:latin typeface="Calibri"/>
              <a:cs typeface="Calibri"/>
            </a:endParaRPr>
          </a:p>
          <a:p>
            <a:pPr marL="25977">
              <a:spcBef>
                <a:spcPts val="423"/>
              </a:spcBef>
            </a:pPr>
            <a:r>
              <a:rPr lang="en-US" sz="818" spc="-7" dirty="0">
                <a:latin typeface="Calibri"/>
                <a:cs typeface="Calibri"/>
              </a:rPr>
              <a:t>1:00</a:t>
            </a:r>
            <a:r>
              <a:rPr lang="en-US" sz="818" spc="-31" dirty="0">
                <a:latin typeface="Calibri"/>
                <a:cs typeface="Calibri"/>
              </a:rPr>
              <a:t> </a:t>
            </a:r>
            <a:r>
              <a:rPr lang="en-US" sz="818" spc="-75" dirty="0">
                <a:latin typeface="Calibri"/>
                <a:cs typeface="Calibri"/>
              </a:rPr>
              <a:t>PM</a:t>
            </a:r>
            <a:r>
              <a:rPr lang="en-US" sz="818" spc="-20" dirty="0">
                <a:latin typeface="Calibri"/>
                <a:cs typeface="Calibri"/>
              </a:rPr>
              <a:t> –</a:t>
            </a:r>
            <a:r>
              <a:rPr lang="en-US" sz="818" spc="-31" dirty="0">
                <a:latin typeface="Calibri"/>
                <a:cs typeface="Calibri"/>
              </a:rPr>
              <a:t> 2</a:t>
            </a:r>
            <a:r>
              <a:rPr lang="en-US" sz="818" spc="-7" dirty="0">
                <a:latin typeface="Calibri"/>
                <a:cs typeface="Calibri"/>
              </a:rPr>
              <a:t>:00 PM</a:t>
            </a:r>
            <a:endParaRPr lang="en-US" sz="818" dirty="0">
              <a:latin typeface="Calibri"/>
              <a:cs typeface="Calibri"/>
            </a:endParaRPr>
          </a:p>
          <a:p>
            <a:pPr marL="25977" marR="20781">
              <a:lnSpc>
                <a:spcPct val="102299"/>
              </a:lnSpc>
              <a:spcBef>
                <a:spcPts val="24"/>
              </a:spcBef>
            </a:pPr>
            <a:r>
              <a:rPr lang="en-US" sz="818" b="1" spc="14" dirty="0">
                <a:solidFill>
                  <a:srgbClr val="002C71"/>
                </a:solidFill>
                <a:latin typeface="Calibri"/>
                <a:cs typeface="Calibri"/>
              </a:rPr>
              <a:t>Equity, Accessibility, and Inclusion in the Workplace (Part 1 of 2)</a:t>
            </a:r>
            <a:br>
              <a:rPr lang="en-US" sz="818" b="1" spc="-14" dirty="0">
                <a:solidFill>
                  <a:srgbClr val="002C71"/>
                </a:solidFill>
                <a:latin typeface="Calibri"/>
                <a:cs typeface="Calibri"/>
              </a:rPr>
            </a:br>
            <a:r>
              <a:rPr lang="en-US" sz="818" dirty="0">
                <a:latin typeface="Calibri"/>
                <a:cs typeface="Calibri"/>
              </a:rPr>
              <a:t>Dr.</a:t>
            </a:r>
            <a:r>
              <a:rPr lang="en-US" sz="818" spc="3" dirty="0">
                <a:latin typeface="Calibri"/>
                <a:cs typeface="Calibri"/>
              </a:rPr>
              <a:t> </a:t>
            </a:r>
            <a:r>
              <a:rPr lang="en-US" sz="818" dirty="0">
                <a:latin typeface="Calibri"/>
                <a:cs typeface="Calibri"/>
              </a:rPr>
              <a:t>Theresa</a:t>
            </a:r>
            <a:r>
              <a:rPr lang="en-US" sz="818" spc="-10" dirty="0">
                <a:latin typeface="Calibri"/>
                <a:cs typeface="Calibri"/>
              </a:rPr>
              <a:t> </a:t>
            </a:r>
            <a:r>
              <a:rPr lang="en-US" sz="818" spc="-7" dirty="0">
                <a:latin typeface="Calibri"/>
                <a:cs typeface="Calibri"/>
              </a:rPr>
              <a:t>Haskins </a:t>
            </a:r>
            <a:r>
              <a:rPr lang="en-US" sz="818" dirty="0">
                <a:latin typeface="Calibri"/>
                <a:cs typeface="Calibri"/>
              </a:rPr>
              <a:t>Haskins</a:t>
            </a:r>
            <a:r>
              <a:rPr lang="en-US" sz="818" spc="119" dirty="0">
                <a:latin typeface="Calibri"/>
                <a:cs typeface="Calibri"/>
              </a:rPr>
              <a:t> </a:t>
            </a:r>
            <a:r>
              <a:rPr lang="en-US" sz="818" spc="-7" dirty="0">
                <a:latin typeface="Calibri"/>
                <a:cs typeface="Calibri"/>
              </a:rPr>
              <a:t>Consulting</a:t>
            </a:r>
            <a:endParaRPr lang="en-US" sz="818" dirty="0">
              <a:latin typeface="Calibri"/>
              <a:cs typeface="Calibri"/>
            </a:endParaRPr>
          </a:p>
          <a:p>
            <a:pPr marL="25977" marR="20781">
              <a:lnSpc>
                <a:spcPct val="102299"/>
              </a:lnSpc>
              <a:spcBef>
                <a:spcPts val="24"/>
              </a:spcBef>
            </a:pPr>
            <a:endParaRPr sz="818" dirty="0">
              <a:latin typeface="Calibri"/>
              <a:cs typeface="Calibri"/>
            </a:endParaRPr>
          </a:p>
        </p:txBody>
      </p:sp>
      <p:grpSp>
        <p:nvGrpSpPr>
          <p:cNvPr id="14" name="object 14">
            <a:extLst>
              <a:ext uri="{C183D7F6-B498-43B3-948B-1728B52AA6E4}">
                <adec:decorative xmlns:adec="http://schemas.microsoft.com/office/drawing/2017/decorative" val="1"/>
              </a:ext>
            </a:extLst>
          </p:cNvPr>
          <p:cNvGrpSpPr/>
          <p:nvPr/>
        </p:nvGrpSpPr>
        <p:grpSpPr>
          <a:xfrm>
            <a:off x="5969057" y="1230110"/>
            <a:ext cx="1130877" cy="192665"/>
            <a:chOff x="3700017" y="1804161"/>
            <a:chExt cx="1658620" cy="282575"/>
          </a:xfrm>
        </p:grpSpPr>
        <p:sp>
          <p:nvSpPr>
            <p:cNvPr id="15" name="object 15"/>
            <p:cNvSpPr/>
            <p:nvPr/>
          </p:nvSpPr>
          <p:spPr>
            <a:xfrm>
              <a:off x="3706367" y="1810511"/>
              <a:ext cx="1645920" cy="269875"/>
            </a:xfrm>
            <a:custGeom>
              <a:avLst/>
              <a:gdLst/>
              <a:ahLst/>
              <a:cxnLst/>
              <a:rect l="l" t="t" r="r" b="b"/>
              <a:pathLst>
                <a:path w="1645920" h="269875">
                  <a:moveTo>
                    <a:pt x="1511046" y="0"/>
                  </a:moveTo>
                  <a:lnTo>
                    <a:pt x="0" y="0"/>
                  </a:lnTo>
                  <a:lnTo>
                    <a:pt x="0" y="269748"/>
                  </a:lnTo>
                  <a:lnTo>
                    <a:pt x="1511046" y="269748"/>
                  </a:lnTo>
                  <a:lnTo>
                    <a:pt x="1645920" y="134874"/>
                  </a:lnTo>
                  <a:lnTo>
                    <a:pt x="1511046" y="0"/>
                  </a:lnTo>
                  <a:close/>
                </a:path>
              </a:pathLst>
            </a:custGeom>
            <a:solidFill>
              <a:srgbClr val="005340"/>
            </a:solidFill>
          </p:spPr>
          <p:txBody>
            <a:bodyPr wrap="square" lIns="0" tIns="0" rIns="0" bIns="0" rtlCol="0"/>
            <a:lstStyle/>
            <a:p>
              <a:endParaRPr sz="1227" dirty="0"/>
            </a:p>
          </p:txBody>
        </p:sp>
        <p:sp>
          <p:nvSpPr>
            <p:cNvPr id="16" name="object 16"/>
            <p:cNvSpPr/>
            <p:nvPr/>
          </p:nvSpPr>
          <p:spPr>
            <a:xfrm>
              <a:off x="3706367" y="1810511"/>
              <a:ext cx="1645920" cy="269875"/>
            </a:xfrm>
            <a:custGeom>
              <a:avLst/>
              <a:gdLst/>
              <a:ahLst/>
              <a:cxnLst/>
              <a:rect l="l" t="t" r="r" b="b"/>
              <a:pathLst>
                <a:path w="1645920" h="269875">
                  <a:moveTo>
                    <a:pt x="0" y="0"/>
                  </a:moveTo>
                  <a:lnTo>
                    <a:pt x="1511046" y="0"/>
                  </a:lnTo>
                  <a:lnTo>
                    <a:pt x="1645920" y="134874"/>
                  </a:lnTo>
                  <a:lnTo>
                    <a:pt x="1511046" y="269748"/>
                  </a:lnTo>
                  <a:lnTo>
                    <a:pt x="0" y="269748"/>
                  </a:lnTo>
                  <a:lnTo>
                    <a:pt x="0" y="0"/>
                  </a:lnTo>
                  <a:close/>
                </a:path>
              </a:pathLst>
            </a:custGeom>
            <a:ln w="12700">
              <a:solidFill>
                <a:srgbClr val="2E528F"/>
              </a:solidFill>
            </a:ln>
          </p:spPr>
          <p:txBody>
            <a:bodyPr wrap="square" lIns="0" tIns="0" rIns="0" bIns="0" rtlCol="0"/>
            <a:lstStyle/>
            <a:p>
              <a:endParaRPr sz="1227" dirty="0"/>
            </a:p>
          </p:txBody>
        </p:sp>
      </p:grpSp>
      <p:sp>
        <p:nvSpPr>
          <p:cNvPr id="17" name="object 17"/>
          <p:cNvSpPr txBox="1"/>
          <p:nvPr/>
        </p:nvSpPr>
        <p:spPr>
          <a:xfrm>
            <a:off x="5973861" y="1195482"/>
            <a:ext cx="1459066" cy="2752484"/>
          </a:xfrm>
          <a:prstGeom prst="rect">
            <a:avLst/>
          </a:prstGeom>
        </p:spPr>
        <p:txBody>
          <a:bodyPr vert="horz" wrap="square" lIns="0" tIns="61912" rIns="0" bIns="0" rtlCol="0">
            <a:spAutoFit/>
          </a:bodyPr>
          <a:lstStyle/>
          <a:p>
            <a:pPr marL="25977">
              <a:spcBef>
                <a:spcPts val="389"/>
              </a:spcBef>
            </a:pPr>
            <a:r>
              <a:rPr lang="en-US" sz="818" b="1" spc="20" dirty="0">
                <a:solidFill>
                  <a:srgbClr val="FFFFFF"/>
                </a:solidFill>
                <a:latin typeface="Calibri"/>
                <a:cs typeface="Calibri"/>
              </a:rPr>
              <a:t>         10/18/2023</a:t>
            </a:r>
            <a:endParaRPr lang="en-US" sz="818" dirty="0">
              <a:latin typeface="Calibri"/>
              <a:cs typeface="Calibri"/>
            </a:endParaRPr>
          </a:p>
          <a:p>
            <a:pPr marL="25977">
              <a:spcBef>
                <a:spcPts val="423"/>
              </a:spcBef>
            </a:pPr>
            <a:r>
              <a:rPr sz="818" spc="-7" dirty="0">
                <a:latin typeface="Calibri"/>
                <a:cs typeface="Calibri"/>
              </a:rPr>
              <a:t>10:00</a:t>
            </a:r>
            <a:r>
              <a:rPr sz="818" spc="-31" dirty="0">
                <a:latin typeface="Calibri"/>
                <a:cs typeface="Calibri"/>
              </a:rPr>
              <a:t> </a:t>
            </a:r>
            <a:r>
              <a:rPr sz="818" spc="-75" dirty="0">
                <a:latin typeface="Calibri"/>
                <a:cs typeface="Calibri"/>
              </a:rPr>
              <a:t>AM</a:t>
            </a:r>
            <a:r>
              <a:rPr sz="818" spc="-20" dirty="0">
                <a:latin typeface="Calibri"/>
                <a:cs typeface="Calibri"/>
              </a:rPr>
              <a:t> –</a:t>
            </a:r>
            <a:r>
              <a:rPr sz="818" spc="-31" dirty="0">
                <a:latin typeface="Calibri"/>
                <a:cs typeface="Calibri"/>
              </a:rPr>
              <a:t> </a:t>
            </a:r>
            <a:r>
              <a:rPr sz="818" spc="-7" dirty="0">
                <a:latin typeface="Calibri"/>
                <a:cs typeface="Calibri"/>
              </a:rPr>
              <a:t>11:00</a:t>
            </a:r>
            <a:r>
              <a:rPr sz="818" spc="-24" dirty="0">
                <a:latin typeface="Calibri"/>
                <a:cs typeface="Calibri"/>
              </a:rPr>
              <a:t> </a:t>
            </a:r>
            <a:r>
              <a:rPr sz="818" spc="-17" dirty="0">
                <a:latin typeface="Calibri"/>
                <a:cs typeface="Calibri"/>
              </a:rPr>
              <a:t>AM</a:t>
            </a:r>
            <a:endParaRPr sz="818" dirty="0">
              <a:latin typeface="Calibri"/>
              <a:cs typeface="Calibri"/>
            </a:endParaRPr>
          </a:p>
          <a:p>
            <a:pPr marL="25977">
              <a:spcBef>
                <a:spcPts val="65"/>
              </a:spcBef>
            </a:pPr>
            <a:r>
              <a:rPr lang="en-US" sz="818" b="1" dirty="0">
                <a:solidFill>
                  <a:srgbClr val="002C71"/>
                </a:solidFill>
                <a:latin typeface="Calibri"/>
                <a:cs typeface="Calibri"/>
              </a:rPr>
              <a:t>Ergonomic Equity: Addressing Risk Factors Through Job Analysis and Prevention</a:t>
            </a:r>
            <a:endParaRPr sz="818" dirty="0">
              <a:latin typeface="Calibri"/>
              <a:cs typeface="Calibri"/>
            </a:endParaRPr>
          </a:p>
          <a:p>
            <a:pPr marL="25977" marR="29007">
              <a:lnSpc>
                <a:spcPct val="106700"/>
              </a:lnSpc>
              <a:spcBef>
                <a:spcPts val="7"/>
              </a:spcBef>
            </a:pPr>
            <a:r>
              <a:rPr lang="en-US" sz="818" spc="-17" dirty="0">
                <a:latin typeface="Calibri"/>
                <a:cs typeface="Calibri"/>
              </a:rPr>
              <a:t>Sandra Miller</a:t>
            </a:r>
            <a:br>
              <a:rPr lang="en-US" sz="818" spc="-17" dirty="0">
                <a:latin typeface="Calibri"/>
                <a:cs typeface="Calibri"/>
              </a:rPr>
            </a:br>
            <a:r>
              <a:rPr lang="en-US" sz="818" spc="-17" dirty="0">
                <a:latin typeface="Calibri"/>
                <a:cs typeface="Calibri"/>
              </a:rPr>
              <a:t>Britroix</a:t>
            </a:r>
          </a:p>
          <a:p>
            <a:pPr marL="25977">
              <a:spcBef>
                <a:spcPts val="423"/>
              </a:spcBef>
            </a:pPr>
            <a:r>
              <a:rPr lang="en-US" sz="818" spc="-7" dirty="0">
                <a:latin typeface="Calibri"/>
                <a:cs typeface="Calibri"/>
              </a:rPr>
              <a:t>12:00 PM – 1:00 PM</a:t>
            </a:r>
            <a:br>
              <a:rPr lang="en-US" sz="818" spc="-7" dirty="0">
                <a:latin typeface="Calibri"/>
                <a:cs typeface="Calibri"/>
              </a:rPr>
            </a:br>
            <a:r>
              <a:rPr lang="en-US" sz="818" b="1" spc="-7" dirty="0">
                <a:solidFill>
                  <a:srgbClr val="002C71"/>
                </a:solidFill>
                <a:latin typeface="Calibri"/>
                <a:cs typeface="Calibri"/>
              </a:rPr>
              <a:t>Digital Accessibility Fundamentals for Websites, Documents, and Video</a:t>
            </a:r>
            <a:br>
              <a:rPr lang="en-US" sz="818" b="1" dirty="0">
                <a:solidFill>
                  <a:srgbClr val="002C71"/>
                </a:solidFill>
                <a:latin typeface="Calibri"/>
                <a:cs typeface="Calibri"/>
              </a:rPr>
            </a:br>
            <a:r>
              <a:rPr lang="en-US" sz="818" spc="-17" dirty="0">
                <a:latin typeface="Calibri"/>
                <a:cs typeface="Calibri"/>
              </a:rPr>
              <a:t>Mike Caprara</a:t>
            </a:r>
            <a:br>
              <a:rPr lang="en-US" sz="818" spc="-17" dirty="0">
                <a:latin typeface="Calibri"/>
                <a:cs typeface="Calibri"/>
              </a:rPr>
            </a:br>
            <a:r>
              <a:rPr lang="en-US" sz="818" spc="-17" dirty="0">
                <a:latin typeface="Calibri"/>
                <a:cs typeface="Calibri"/>
              </a:rPr>
              <a:t>The </a:t>
            </a:r>
            <a:r>
              <a:rPr lang="en-US" sz="818" spc="-17" dirty="0" err="1">
                <a:latin typeface="Calibri"/>
                <a:cs typeface="Calibri"/>
              </a:rPr>
              <a:t>Viscardi</a:t>
            </a:r>
            <a:r>
              <a:rPr lang="en-US" sz="818" spc="-17" dirty="0">
                <a:latin typeface="Calibri"/>
                <a:cs typeface="Calibri"/>
              </a:rPr>
              <a:t> Center</a:t>
            </a:r>
          </a:p>
          <a:p>
            <a:pPr marL="25977">
              <a:spcBef>
                <a:spcPts val="423"/>
              </a:spcBef>
            </a:pPr>
            <a:endParaRPr lang="en-US" sz="818" spc="-17" dirty="0">
              <a:latin typeface="Calibri"/>
              <a:cs typeface="Calibri"/>
            </a:endParaRPr>
          </a:p>
          <a:p>
            <a:pPr marL="25977">
              <a:spcBef>
                <a:spcPts val="423"/>
              </a:spcBef>
            </a:pPr>
            <a:endParaRPr lang="en-US" sz="818" spc="-17" dirty="0">
              <a:latin typeface="Calibri"/>
              <a:cs typeface="Calibri"/>
            </a:endParaRPr>
          </a:p>
          <a:p>
            <a:pPr marL="25977">
              <a:spcBef>
                <a:spcPts val="423"/>
              </a:spcBef>
            </a:pPr>
            <a:br>
              <a:rPr lang="en-US" sz="818" b="1" dirty="0">
                <a:solidFill>
                  <a:srgbClr val="002C71"/>
                </a:solidFill>
                <a:highlight>
                  <a:srgbClr val="FFFF00"/>
                </a:highlight>
                <a:latin typeface="Calibri"/>
                <a:cs typeface="Calibri"/>
              </a:rPr>
            </a:br>
            <a:endParaRPr lang="en-US" sz="818" spc="-17" dirty="0">
              <a:highlight>
                <a:srgbClr val="FFFF00"/>
              </a:highlight>
              <a:latin typeface="Calibri"/>
              <a:cs typeface="Calibri"/>
            </a:endParaRPr>
          </a:p>
          <a:p>
            <a:pPr marL="25977" marR="29007">
              <a:lnSpc>
                <a:spcPct val="106700"/>
              </a:lnSpc>
              <a:spcBef>
                <a:spcPts val="7"/>
              </a:spcBef>
            </a:pPr>
            <a:endParaRPr lang="en-US" sz="818" dirty="0">
              <a:highlight>
                <a:srgbClr val="FFFF00"/>
              </a:highlight>
              <a:latin typeface="Calibri"/>
              <a:cs typeface="Calibri"/>
            </a:endParaRPr>
          </a:p>
          <a:p>
            <a:pPr marL="25977" marR="29007">
              <a:lnSpc>
                <a:spcPct val="106700"/>
              </a:lnSpc>
              <a:spcBef>
                <a:spcPts val="7"/>
              </a:spcBef>
            </a:pPr>
            <a:endParaRPr sz="818" dirty="0">
              <a:latin typeface="Calibri"/>
              <a:cs typeface="Calibri"/>
            </a:endParaRPr>
          </a:p>
        </p:txBody>
      </p:sp>
      <p:grpSp>
        <p:nvGrpSpPr>
          <p:cNvPr id="18" name="Group 17">
            <a:extLst>
              <a:ext uri="{FF2B5EF4-FFF2-40B4-BE49-F238E27FC236}">
                <a16:creationId xmlns:a16="http://schemas.microsoft.com/office/drawing/2014/main" id="{96BB8BB5-8A25-F4BC-FE47-C5A2D95C6349}"/>
              </a:ext>
              <a:ext uri="{C183D7F6-B498-43B3-948B-1728B52AA6E4}">
                <adec:decorative xmlns:adec="http://schemas.microsoft.com/office/drawing/2017/decorative" val="1"/>
              </a:ext>
            </a:extLst>
          </p:cNvPr>
          <p:cNvGrpSpPr/>
          <p:nvPr/>
        </p:nvGrpSpPr>
        <p:grpSpPr>
          <a:xfrm>
            <a:off x="4759074" y="3986006"/>
            <a:ext cx="1154257" cy="1690609"/>
            <a:chOff x="1925886" y="4890882"/>
            <a:chExt cx="1692910" cy="2479561"/>
          </a:xfrm>
        </p:grpSpPr>
        <p:grpSp>
          <p:nvGrpSpPr>
            <p:cNvPr id="26" name="object 26"/>
            <p:cNvGrpSpPr/>
            <p:nvPr/>
          </p:nvGrpSpPr>
          <p:grpSpPr>
            <a:xfrm>
              <a:off x="1996484" y="4945432"/>
              <a:ext cx="1572895" cy="279400"/>
              <a:chOff x="1996439" y="6047232"/>
              <a:chExt cx="1572895" cy="279400"/>
            </a:xfrm>
          </p:grpSpPr>
          <p:sp>
            <p:nvSpPr>
              <p:cNvPr id="27" name="object 27"/>
              <p:cNvSpPr/>
              <p:nvPr/>
            </p:nvSpPr>
            <p:spPr>
              <a:xfrm>
                <a:off x="1996439" y="6047232"/>
                <a:ext cx="1572895" cy="279400"/>
              </a:xfrm>
              <a:custGeom>
                <a:avLst/>
                <a:gdLst/>
                <a:ahLst/>
                <a:cxnLst/>
                <a:rect l="l" t="t" r="r" b="b"/>
                <a:pathLst>
                  <a:path w="1572895" h="279400">
                    <a:moveTo>
                      <a:pt x="1433322" y="0"/>
                    </a:moveTo>
                    <a:lnTo>
                      <a:pt x="0" y="0"/>
                    </a:lnTo>
                    <a:lnTo>
                      <a:pt x="0" y="278892"/>
                    </a:lnTo>
                    <a:lnTo>
                      <a:pt x="1433322" y="278892"/>
                    </a:lnTo>
                    <a:lnTo>
                      <a:pt x="1572768" y="139446"/>
                    </a:lnTo>
                    <a:lnTo>
                      <a:pt x="1433322" y="0"/>
                    </a:lnTo>
                    <a:close/>
                  </a:path>
                </a:pathLst>
              </a:custGeom>
              <a:solidFill>
                <a:srgbClr val="005340"/>
              </a:solidFill>
            </p:spPr>
            <p:txBody>
              <a:bodyPr wrap="square" lIns="0" tIns="0" rIns="0" bIns="0" rtlCol="0"/>
              <a:lstStyle/>
              <a:p>
                <a:endParaRPr sz="1227" dirty="0"/>
              </a:p>
            </p:txBody>
          </p:sp>
          <p:sp>
            <p:nvSpPr>
              <p:cNvPr id="28" name="object 28"/>
              <p:cNvSpPr/>
              <p:nvPr/>
            </p:nvSpPr>
            <p:spPr>
              <a:xfrm>
                <a:off x="1996439" y="6047232"/>
                <a:ext cx="1572895" cy="279400"/>
              </a:xfrm>
              <a:custGeom>
                <a:avLst/>
                <a:gdLst/>
                <a:ahLst/>
                <a:cxnLst/>
                <a:rect l="l" t="t" r="r" b="b"/>
                <a:pathLst>
                  <a:path w="1572895" h="279400">
                    <a:moveTo>
                      <a:pt x="0" y="0"/>
                    </a:moveTo>
                    <a:lnTo>
                      <a:pt x="1433322" y="0"/>
                    </a:lnTo>
                    <a:lnTo>
                      <a:pt x="1572768" y="139446"/>
                    </a:lnTo>
                    <a:lnTo>
                      <a:pt x="1433322" y="278892"/>
                    </a:lnTo>
                    <a:lnTo>
                      <a:pt x="0" y="278892"/>
                    </a:lnTo>
                    <a:lnTo>
                      <a:pt x="0" y="0"/>
                    </a:lnTo>
                    <a:close/>
                  </a:path>
                </a:pathLst>
              </a:custGeom>
              <a:ln w="12700">
                <a:solidFill>
                  <a:srgbClr val="2E528F"/>
                </a:solidFill>
              </a:ln>
            </p:spPr>
            <p:txBody>
              <a:bodyPr wrap="square" lIns="0" tIns="0" rIns="0" bIns="0" rtlCol="0"/>
              <a:lstStyle/>
              <a:p>
                <a:endParaRPr sz="1227" dirty="0"/>
              </a:p>
            </p:txBody>
          </p:sp>
        </p:grpSp>
        <p:sp>
          <p:nvSpPr>
            <p:cNvPr id="29" name="object 29"/>
            <p:cNvSpPr txBox="1">
              <a:spLocks/>
            </p:cNvSpPr>
            <p:nvPr/>
          </p:nvSpPr>
          <p:spPr>
            <a:xfrm>
              <a:off x="1925886" y="4890882"/>
              <a:ext cx="1692910" cy="2479561"/>
            </a:xfrm>
            <a:prstGeom prst="rect">
              <a:avLst/>
            </a:prstGeom>
          </p:spPr>
          <p:txBody>
            <a:bodyPr vert="horz" wrap="square" lIns="0" tIns="58882" rIns="0" bIns="0" rtlCol="0">
              <a:spAutoFit/>
            </a:bodyPr>
            <a:lstStyle/>
            <a:p>
              <a:pPr marL="25977" algn="ctr">
                <a:spcBef>
                  <a:spcPts val="395"/>
                </a:spcBef>
              </a:pPr>
              <a:r>
                <a:rPr lang="en-US" sz="818" b="1" spc="20" dirty="0">
                  <a:solidFill>
                    <a:srgbClr val="FFFFFF"/>
                  </a:solidFill>
                  <a:latin typeface="Calibri"/>
                  <a:cs typeface="Calibri"/>
                </a:rPr>
                <a:t>10/24/2023</a:t>
              </a:r>
              <a:endParaRPr lang="en-US" sz="818" dirty="0">
                <a:latin typeface="Calibri"/>
                <a:cs typeface="Calibri"/>
              </a:endParaRPr>
            </a:p>
            <a:p>
              <a:pPr marL="25977">
                <a:spcBef>
                  <a:spcPts val="395"/>
                </a:spcBef>
              </a:pPr>
              <a:r>
                <a:rPr sz="818" spc="-7" dirty="0">
                  <a:latin typeface="Calibri"/>
                  <a:cs typeface="Calibri"/>
                </a:rPr>
                <a:t>1</a:t>
              </a:r>
              <a:r>
                <a:rPr lang="en-US" sz="818" spc="-7" dirty="0">
                  <a:latin typeface="Calibri"/>
                  <a:cs typeface="Calibri"/>
                </a:rPr>
                <a:t>1</a:t>
              </a:r>
              <a:r>
                <a:rPr sz="818" spc="-7" dirty="0">
                  <a:latin typeface="Calibri"/>
                  <a:cs typeface="Calibri"/>
                </a:rPr>
                <a:t>:00</a:t>
              </a:r>
              <a:r>
                <a:rPr sz="818" spc="-31" dirty="0">
                  <a:latin typeface="Calibri"/>
                  <a:cs typeface="Calibri"/>
                </a:rPr>
                <a:t> </a:t>
              </a:r>
              <a:r>
                <a:rPr sz="818" spc="-75" dirty="0">
                  <a:latin typeface="Calibri"/>
                  <a:cs typeface="Calibri"/>
                </a:rPr>
                <a:t>AM</a:t>
              </a:r>
              <a:r>
                <a:rPr sz="818" spc="-20" dirty="0">
                  <a:latin typeface="Calibri"/>
                  <a:cs typeface="Calibri"/>
                </a:rPr>
                <a:t> –</a:t>
              </a:r>
              <a:r>
                <a:rPr sz="818" spc="-31" dirty="0">
                  <a:latin typeface="Calibri"/>
                  <a:cs typeface="Calibri"/>
                </a:rPr>
                <a:t> </a:t>
              </a:r>
              <a:r>
                <a:rPr sz="818" spc="-7" dirty="0">
                  <a:latin typeface="Calibri"/>
                  <a:cs typeface="Calibri"/>
                </a:rPr>
                <a:t>12:00</a:t>
              </a:r>
              <a:r>
                <a:rPr sz="818" spc="-24" dirty="0">
                  <a:latin typeface="Calibri"/>
                  <a:cs typeface="Calibri"/>
                </a:rPr>
                <a:t> </a:t>
              </a:r>
              <a:r>
                <a:rPr sz="818" spc="-17" dirty="0">
                  <a:latin typeface="Calibri"/>
                  <a:cs typeface="Calibri"/>
                </a:rPr>
                <a:t>PM</a:t>
              </a:r>
              <a:endParaRPr sz="818" dirty="0">
                <a:latin typeface="Calibri"/>
                <a:cs typeface="Calibri"/>
              </a:endParaRPr>
            </a:p>
            <a:p>
              <a:pPr marL="25977" marR="20781">
                <a:lnSpc>
                  <a:spcPct val="102299"/>
                </a:lnSpc>
                <a:spcBef>
                  <a:spcPts val="24"/>
                </a:spcBef>
              </a:pPr>
              <a:r>
                <a:rPr lang="en-US" sz="818" b="1" spc="14" dirty="0">
                  <a:solidFill>
                    <a:srgbClr val="002C71"/>
                  </a:solidFill>
                  <a:latin typeface="Calibri"/>
                  <a:cs typeface="Calibri"/>
                </a:rPr>
                <a:t>Thriving with ADHD at Work</a:t>
              </a:r>
              <a:br>
                <a:rPr lang="en-US" sz="818" b="1" spc="-14" dirty="0">
                  <a:solidFill>
                    <a:srgbClr val="002C71"/>
                  </a:solidFill>
                  <a:latin typeface="Calibri"/>
                  <a:cs typeface="Calibri"/>
                </a:rPr>
              </a:br>
              <a:r>
                <a:rPr lang="en-US" sz="818" dirty="0">
                  <a:latin typeface="Calibri"/>
                  <a:cs typeface="Calibri"/>
                </a:rPr>
                <a:t>Dr.</a:t>
              </a:r>
              <a:r>
                <a:rPr lang="en-US" sz="818" spc="3" dirty="0">
                  <a:latin typeface="Calibri"/>
                  <a:cs typeface="Calibri"/>
                </a:rPr>
                <a:t> </a:t>
              </a:r>
              <a:r>
                <a:rPr lang="en-US" sz="818" dirty="0">
                  <a:latin typeface="Calibri"/>
                  <a:cs typeface="Calibri"/>
                </a:rPr>
                <a:t>Theresa</a:t>
              </a:r>
              <a:r>
                <a:rPr lang="en-US" sz="818" spc="-10" dirty="0">
                  <a:latin typeface="Calibri"/>
                  <a:cs typeface="Calibri"/>
                </a:rPr>
                <a:t> </a:t>
              </a:r>
              <a:r>
                <a:rPr lang="en-US" sz="818" spc="-7" dirty="0">
                  <a:latin typeface="Calibri"/>
                  <a:cs typeface="Calibri"/>
                </a:rPr>
                <a:t>Haskins </a:t>
              </a:r>
              <a:r>
                <a:rPr lang="en-US" sz="818" dirty="0">
                  <a:latin typeface="Calibri"/>
                  <a:cs typeface="Calibri"/>
                </a:rPr>
                <a:t>Haskins</a:t>
              </a:r>
              <a:r>
                <a:rPr lang="en-US" sz="818" spc="119" dirty="0">
                  <a:latin typeface="Calibri"/>
                  <a:cs typeface="Calibri"/>
                </a:rPr>
                <a:t> </a:t>
              </a:r>
              <a:r>
                <a:rPr lang="en-US" sz="818" spc="-7" dirty="0">
                  <a:latin typeface="Calibri"/>
                  <a:cs typeface="Calibri"/>
                </a:rPr>
                <a:t>Consulting</a:t>
              </a:r>
              <a:endParaRPr lang="en-US" sz="818" dirty="0">
                <a:latin typeface="Calibri"/>
                <a:cs typeface="Calibri"/>
              </a:endParaRPr>
            </a:p>
            <a:p>
              <a:pPr marL="25977">
                <a:spcBef>
                  <a:spcPts val="433"/>
                </a:spcBef>
              </a:pPr>
              <a:r>
                <a:rPr sz="818" spc="-7" dirty="0">
                  <a:latin typeface="Calibri"/>
                  <a:cs typeface="Calibri"/>
                </a:rPr>
                <a:t>1:00</a:t>
              </a:r>
              <a:r>
                <a:rPr sz="818" spc="-41" dirty="0">
                  <a:latin typeface="Calibri"/>
                  <a:cs typeface="Calibri"/>
                </a:rPr>
                <a:t> </a:t>
              </a:r>
              <a:r>
                <a:rPr sz="818" spc="-37" dirty="0">
                  <a:latin typeface="Calibri"/>
                  <a:cs typeface="Calibri"/>
                </a:rPr>
                <a:t>PM</a:t>
              </a:r>
              <a:r>
                <a:rPr sz="818" spc="-27" dirty="0">
                  <a:latin typeface="Calibri"/>
                  <a:cs typeface="Calibri"/>
                </a:rPr>
                <a:t> </a:t>
              </a:r>
              <a:r>
                <a:rPr sz="818" spc="-20" dirty="0">
                  <a:latin typeface="Calibri"/>
                  <a:cs typeface="Calibri"/>
                </a:rPr>
                <a:t>–</a:t>
              </a:r>
              <a:r>
                <a:rPr sz="818" spc="-31" dirty="0">
                  <a:latin typeface="Calibri"/>
                  <a:cs typeface="Calibri"/>
                </a:rPr>
                <a:t> </a:t>
              </a:r>
              <a:r>
                <a:rPr lang="en-US" sz="818" spc="-7" dirty="0">
                  <a:latin typeface="Calibri"/>
                  <a:cs typeface="Calibri"/>
                </a:rPr>
                <a:t>2:00</a:t>
              </a:r>
              <a:r>
                <a:rPr sz="818" spc="-24" dirty="0">
                  <a:latin typeface="Calibri"/>
                  <a:cs typeface="Calibri"/>
                </a:rPr>
                <a:t> </a:t>
              </a:r>
              <a:r>
                <a:rPr sz="818" spc="-17" dirty="0">
                  <a:latin typeface="Calibri"/>
                  <a:cs typeface="Calibri"/>
                </a:rPr>
                <a:t>PM</a:t>
              </a:r>
              <a:endParaRPr sz="818" dirty="0">
                <a:latin typeface="Calibri"/>
                <a:cs typeface="Calibri"/>
              </a:endParaRPr>
            </a:p>
            <a:p>
              <a:pPr marL="25977" marR="20781">
                <a:lnSpc>
                  <a:spcPct val="102299"/>
                </a:lnSpc>
                <a:spcBef>
                  <a:spcPts val="24"/>
                </a:spcBef>
              </a:pPr>
              <a:r>
                <a:rPr lang="en-US" sz="818" b="1" spc="14" dirty="0">
                  <a:solidFill>
                    <a:srgbClr val="002C71"/>
                  </a:solidFill>
                  <a:latin typeface="Calibri"/>
                  <a:cs typeface="Calibri"/>
                </a:rPr>
                <a:t>Equity, Accessibility, and Inclusion in the Workplace (Part 2 of 2)</a:t>
              </a:r>
              <a:br>
                <a:rPr lang="en-US" sz="818" b="1" spc="-14" dirty="0">
                  <a:solidFill>
                    <a:srgbClr val="002C71"/>
                  </a:solidFill>
                  <a:latin typeface="Calibri"/>
                  <a:cs typeface="Calibri"/>
                </a:rPr>
              </a:br>
              <a:r>
                <a:rPr lang="en-US" sz="818" dirty="0">
                  <a:latin typeface="Calibri"/>
                  <a:cs typeface="Calibri"/>
                </a:rPr>
                <a:t>Dr.</a:t>
              </a:r>
              <a:r>
                <a:rPr lang="en-US" sz="818" spc="3" dirty="0">
                  <a:latin typeface="Calibri"/>
                  <a:cs typeface="Calibri"/>
                </a:rPr>
                <a:t> </a:t>
              </a:r>
              <a:r>
                <a:rPr lang="en-US" sz="818" dirty="0">
                  <a:latin typeface="Calibri"/>
                  <a:cs typeface="Calibri"/>
                </a:rPr>
                <a:t>Theresa</a:t>
              </a:r>
              <a:r>
                <a:rPr lang="en-US" sz="818" spc="-10" dirty="0">
                  <a:latin typeface="Calibri"/>
                  <a:cs typeface="Calibri"/>
                </a:rPr>
                <a:t> </a:t>
              </a:r>
              <a:r>
                <a:rPr lang="en-US" sz="818" spc="-7" dirty="0">
                  <a:latin typeface="Calibri"/>
                  <a:cs typeface="Calibri"/>
                </a:rPr>
                <a:t>Haskins </a:t>
              </a:r>
              <a:r>
                <a:rPr lang="en-US" sz="818" dirty="0">
                  <a:latin typeface="Calibri"/>
                  <a:cs typeface="Calibri"/>
                </a:rPr>
                <a:t>Haskins</a:t>
              </a:r>
              <a:r>
                <a:rPr lang="en-US" sz="818" spc="119" dirty="0">
                  <a:latin typeface="Calibri"/>
                  <a:cs typeface="Calibri"/>
                </a:rPr>
                <a:t> </a:t>
              </a:r>
              <a:r>
                <a:rPr lang="en-US" sz="818" spc="-7" dirty="0">
                  <a:latin typeface="Calibri"/>
                  <a:cs typeface="Calibri"/>
                </a:rPr>
                <a:t>Consulting</a:t>
              </a:r>
              <a:endParaRPr lang="en-US" sz="818" dirty="0">
                <a:latin typeface="Calibri"/>
                <a:cs typeface="Calibri"/>
              </a:endParaRPr>
            </a:p>
          </p:txBody>
        </p:sp>
      </p:grpSp>
      <p:grpSp>
        <p:nvGrpSpPr>
          <p:cNvPr id="34" name="object 34">
            <a:extLst>
              <a:ext uri="{C183D7F6-B498-43B3-948B-1728B52AA6E4}">
                <adec:decorative xmlns:adec="http://schemas.microsoft.com/office/drawing/2017/decorative" val="1"/>
              </a:ext>
            </a:extLst>
          </p:cNvPr>
          <p:cNvGrpSpPr/>
          <p:nvPr/>
        </p:nvGrpSpPr>
        <p:grpSpPr>
          <a:xfrm>
            <a:off x="7250603" y="4014874"/>
            <a:ext cx="1082386" cy="199159"/>
            <a:chOff x="5528817" y="6040882"/>
            <a:chExt cx="1587500" cy="292100"/>
          </a:xfrm>
        </p:grpSpPr>
        <p:sp>
          <p:nvSpPr>
            <p:cNvPr id="35" name="object 35"/>
            <p:cNvSpPr/>
            <p:nvPr/>
          </p:nvSpPr>
          <p:spPr>
            <a:xfrm>
              <a:off x="5535167" y="6047232"/>
              <a:ext cx="1574800" cy="279400"/>
            </a:xfrm>
            <a:custGeom>
              <a:avLst/>
              <a:gdLst/>
              <a:ahLst/>
              <a:cxnLst/>
              <a:rect l="l" t="t" r="r" b="b"/>
              <a:pathLst>
                <a:path w="1574800" h="279400">
                  <a:moveTo>
                    <a:pt x="1434846" y="0"/>
                  </a:moveTo>
                  <a:lnTo>
                    <a:pt x="0" y="0"/>
                  </a:lnTo>
                  <a:lnTo>
                    <a:pt x="0" y="278892"/>
                  </a:lnTo>
                  <a:lnTo>
                    <a:pt x="1434846" y="278892"/>
                  </a:lnTo>
                  <a:lnTo>
                    <a:pt x="1574292" y="139446"/>
                  </a:lnTo>
                  <a:lnTo>
                    <a:pt x="1434846" y="0"/>
                  </a:lnTo>
                  <a:close/>
                </a:path>
              </a:pathLst>
            </a:custGeom>
            <a:solidFill>
              <a:srgbClr val="005340"/>
            </a:solidFill>
          </p:spPr>
          <p:txBody>
            <a:bodyPr wrap="square" lIns="0" tIns="0" rIns="0" bIns="0" rtlCol="0"/>
            <a:lstStyle/>
            <a:p>
              <a:endParaRPr sz="1227" dirty="0"/>
            </a:p>
          </p:txBody>
        </p:sp>
        <p:sp>
          <p:nvSpPr>
            <p:cNvPr id="36" name="object 36"/>
            <p:cNvSpPr/>
            <p:nvPr/>
          </p:nvSpPr>
          <p:spPr>
            <a:xfrm>
              <a:off x="5535167" y="6047232"/>
              <a:ext cx="1574800" cy="279400"/>
            </a:xfrm>
            <a:custGeom>
              <a:avLst/>
              <a:gdLst/>
              <a:ahLst/>
              <a:cxnLst/>
              <a:rect l="l" t="t" r="r" b="b"/>
              <a:pathLst>
                <a:path w="1574800" h="279400">
                  <a:moveTo>
                    <a:pt x="0" y="0"/>
                  </a:moveTo>
                  <a:lnTo>
                    <a:pt x="1434846" y="0"/>
                  </a:lnTo>
                  <a:lnTo>
                    <a:pt x="1574292" y="139446"/>
                  </a:lnTo>
                  <a:lnTo>
                    <a:pt x="1434846" y="278892"/>
                  </a:lnTo>
                  <a:lnTo>
                    <a:pt x="0" y="278892"/>
                  </a:lnTo>
                  <a:lnTo>
                    <a:pt x="0" y="0"/>
                  </a:lnTo>
                  <a:close/>
                </a:path>
              </a:pathLst>
            </a:custGeom>
            <a:ln w="12700">
              <a:solidFill>
                <a:srgbClr val="2E528F"/>
              </a:solidFill>
            </a:ln>
          </p:spPr>
          <p:txBody>
            <a:bodyPr wrap="square" lIns="0" tIns="0" rIns="0" bIns="0" rtlCol="0"/>
            <a:lstStyle/>
            <a:p>
              <a:endParaRPr sz="1227" dirty="0"/>
            </a:p>
          </p:txBody>
        </p:sp>
      </p:grpSp>
      <p:sp>
        <p:nvSpPr>
          <p:cNvPr id="37" name="object 37"/>
          <p:cNvSpPr txBox="1">
            <a:spLocks/>
          </p:cNvSpPr>
          <p:nvPr/>
        </p:nvSpPr>
        <p:spPr>
          <a:xfrm>
            <a:off x="7208765" y="4009345"/>
            <a:ext cx="1319137" cy="1010533"/>
          </a:xfrm>
          <a:prstGeom prst="rect">
            <a:avLst/>
          </a:prstGeom>
        </p:spPr>
        <p:txBody>
          <a:bodyPr vert="horz" wrap="square" lIns="0" tIns="61912" rIns="0" bIns="0" rtlCol="0">
            <a:spAutoFit/>
          </a:bodyPr>
          <a:lstStyle/>
          <a:p>
            <a:pPr marL="25977" algn="ctr">
              <a:spcBef>
                <a:spcPts val="389"/>
              </a:spcBef>
            </a:pPr>
            <a:r>
              <a:rPr lang="en-US" sz="818" b="1" spc="20" dirty="0">
                <a:solidFill>
                  <a:srgbClr val="FFFFFF"/>
                </a:solidFill>
                <a:latin typeface="Calibri"/>
                <a:cs typeface="Calibri"/>
              </a:rPr>
              <a:t>10/26/2023</a:t>
            </a:r>
            <a:endParaRPr lang="en-US" sz="818" dirty="0">
              <a:latin typeface="Calibri"/>
              <a:cs typeface="Calibri"/>
            </a:endParaRPr>
          </a:p>
          <a:p>
            <a:pPr marL="25977">
              <a:spcBef>
                <a:spcPts val="419"/>
              </a:spcBef>
            </a:pPr>
            <a:r>
              <a:rPr sz="818" spc="-7" dirty="0">
                <a:latin typeface="Calibri"/>
                <a:cs typeface="Calibri"/>
              </a:rPr>
              <a:t>10:00</a:t>
            </a:r>
            <a:r>
              <a:rPr sz="818" spc="-31" dirty="0">
                <a:latin typeface="Calibri"/>
                <a:cs typeface="Calibri"/>
              </a:rPr>
              <a:t> </a:t>
            </a:r>
            <a:r>
              <a:rPr sz="818" spc="-75" dirty="0">
                <a:latin typeface="Calibri"/>
                <a:cs typeface="Calibri"/>
              </a:rPr>
              <a:t>AM</a:t>
            </a:r>
            <a:r>
              <a:rPr sz="818" spc="-20" dirty="0">
                <a:latin typeface="Calibri"/>
                <a:cs typeface="Calibri"/>
              </a:rPr>
              <a:t> –</a:t>
            </a:r>
            <a:r>
              <a:rPr sz="818" spc="-31" dirty="0">
                <a:latin typeface="Calibri"/>
                <a:cs typeface="Calibri"/>
              </a:rPr>
              <a:t> </a:t>
            </a:r>
            <a:r>
              <a:rPr sz="818" spc="-7" dirty="0">
                <a:latin typeface="Calibri"/>
                <a:cs typeface="Calibri"/>
              </a:rPr>
              <a:t>11:00</a:t>
            </a:r>
            <a:r>
              <a:rPr sz="818" spc="-24" dirty="0">
                <a:latin typeface="Calibri"/>
                <a:cs typeface="Calibri"/>
              </a:rPr>
              <a:t> </a:t>
            </a:r>
            <a:r>
              <a:rPr sz="818" spc="-17" dirty="0">
                <a:latin typeface="Calibri"/>
                <a:cs typeface="Calibri"/>
              </a:rPr>
              <a:t>AM</a:t>
            </a:r>
            <a:endParaRPr sz="818" dirty="0">
              <a:latin typeface="Calibri"/>
              <a:cs typeface="Calibri"/>
            </a:endParaRPr>
          </a:p>
          <a:p>
            <a:pPr marL="25977">
              <a:spcBef>
                <a:spcPts val="68"/>
              </a:spcBef>
            </a:pPr>
            <a:r>
              <a:rPr lang="en-US" sz="818" b="1" spc="31" dirty="0">
                <a:solidFill>
                  <a:srgbClr val="002C71"/>
                </a:solidFill>
                <a:latin typeface="Calibri"/>
                <a:cs typeface="Calibri"/>
              </a:rPr>
              <a:t>Assistive Technology at New Heights</a:t>
            </a:r>
            <a:br>
              <a:rPr lang="en-US" sz="818" b="1" spc="31" dirty="0">
                <a:solidFill>
                  <a:srgbClr val="002C71"/>
                </a:solidFill>
                <a:latin typeface="Calibri"/>
                <a:cs typeface="Calibri"/>
              </a:rPr>
            </a:br>
            <a:r>
              <a:rPr lang="en-US" sz="818" dirty="0">
                <a:latin typeface="Calibri"/>
                <a:cs typeface="Calibri"/>
              </a:rPr>
              <a:t>Dr.</a:t>
            </a:r>
            <a:r>
              <a:rPr lang="en-US" sz="818" spc="14" dirty="0">
                <a:latin typeface="Calibri"/>
                <a:cs typeface="Calibri"/>
              </a:rPr>
              <a:t> Wayne Crolley</a:t>
            </a:r>
            <a:br>
              <a:rPr lang="en-US" sz="818" spc="14" dirty="0">
                <a:latin typeface="Calibri"/>
                <a:cs typeface="Calibri"/>
              </a:rPr>
            </a:br>
            <a:r>
              <a:rPr lang="en-US" sz="818" spc="14" dirty="0">
                <a:latin typeface="Calibri"/>
                <a:cs typeface="Calibri"/>
              </a:rPr>
              <a:t>Novare Products, LLC</a:t>
            </a:r>
            <a:endParaRPr sz="818" dirty="0">
              <a:latin typeface="Calibri"/>
              <a:cs typeface="Calibri"/>
            </a:endParaRPr>
          </a:p>
          <a:p>
            <a:pPr marL="25977" marR="241149">
              <a:lnSpc>
                <a:spcPct val="106700"/>
              </a:lnSpc>
              <a:spcBef>
                <a:spcPts val="10"/>
              </a:spcBef>
            </a:pPr>
            <a:endParaRPr lang="en-US" sz="818" dirty="0">
              <a:latin typeface="Calibri"/>
              <a:cs typeface="Calibri"/>
            </a:endParaRPr>
          </a:p>
        </p:txBody>
      </p:sp>
      <p:grpSp>
        <p:nvGrpSpPr>
          <p:cNvPr id="19" name="Group 18">
            <a:extLst>
              <a:ext uri="{FF2B5EF4-FFF2-40B4-BE49-F238E27FC236}">
                <a16:creationId xmlns:a16="http://schemas.microsoft.com/office/drawing/2014/main" id="{49BC60F5-876C-42E0-8784-E8429C3B3ECC}"/>
              </a:ext>
              <a:ext uri="{C183D7F6-B498-43B3-948B-1728B52AA6E4}">
                <adec:decorative xmlns:adec="http://schemas.microsoft.com/office/drawing/2017/decorative" val="1"/>
              </a:ext>
            </a:extLst>
          </p:cNvPr>
          <p:cNvGrpSpPr/>
          <p:nvPr/>
        </p:nvGrpSpPr>
        <p:grpSpPr>
          <a:xfrm>
            <a:off x="5900372" y="4020526"/>
            <a:ext cx="1208093" cy="3008953"/>
            <a:chOff x="3605141" y="4905131"/>
            <a:chExt cx="1771869" cy="4413130"/>
          </a:xfrm>
        </p:grpSpPr>
        <p:sp>
          <p:nvSpPr>
            <p:cNvPr id="49" name="object 33">
              <a:extLst>
                <a:ext uri="{FF2B5EF4-FFF2-40B4-BE49-F238E27FC236}">
                  <a16:creationId xmlns:a16="http://schemas.microsoft.com/office/drawing/2014/main" id="{33F21B5B-11BA-8296-AD4B-B04CCCA5A37B}"/>
                </a:ext>
              </a:extLst>
            </p:cNvPr>
            <p:cNvSpPr txBox="1">
              <a:spLocks/>
            </p:cNvSpPr>
            <p:nvPr/>
          </p:nvSpPr>
          <p:spPr>
            <a:xfrm>
              <a:off x="3605141" y="4935369"/>
              <a:ext cx="1771869" cy="4382892"/>
            </a:xfrm>
            <a:prstGeom prst="rect">
              <a:avLst/>
            </a:prstGeom>
          </p:spPr>
          <p:txBody>
            <a:bodyPr vert="horz" wrap="square" lIns="0" tIns="58882" rIns="0" bIns="0" rtlCol="0">
              <a:spAutoFit/>
            </a:bodyPr>
            <a:lstStyle/>
            <a:p>
              <a:pPr marL="25977" algn="ctr">
                <a:spcBef>
                  <a:spcPts val="389"/>
                </a:spcBef>
              </a:pPr>
              <a:r>
                <a:rPr lang="en-US" sz="818" b="1" spc="20" dirty="0">
                  <a:solidFill>
                    <a:srgbClr val="FFFFFF"/>
                  </a:solidFill>
                  <a:latin typeface="Calibri"/>
                  <a:cs typeface="Calibri"/>
                </a:rPr>
                <a:t>10/25/2023</a:t>
              </a:r>
              <a:endParaRPr lang="en-US" sz="818" dirty="0">
                <a:latin typeface="Calibri"/>
                <a:cs typeface="Calibri"/>
              </a:endParaRPr>
            </a:p>
            <a:p>
              <a:pPr marL="25977">
                <a:spcBef>
                  <a:spcPts val="481"/>
                </a:spcBef>
              </a:pPr>
              <a:r>
                <a:rPr lang="en-US" sz="818" dirty="0">
                  <a:latin typeface="Calibri"/>
                  <a:cs typeface="Calibri"/>
                </a:rPr>
                <a:t>10:00 AM - 12:00 PM</a:t>
              </a:r>
              <a:br>
                <a:rPr lang="en-US" sz="818" dirty="0">
                  <a:latin typeface="Calibri"/>
                  <a:cs typeface="Calibri"/>
                </a:rPr>
              </a:br>
              <a:r>
                <a:rPr lang="en-US" sz="818" b="1" dirty="0">
                  <a:solidFill>
                    <a:srgbClr val="002C71"/>
                  </a:solidFill>
                  <a:latin typeface="Calibri"/>
                  <a:cs typeface="Calibri"/>
                </a:rPr>
                <a:t>USDA TARGET Center </a:t>
              </a:r>
              <a:br>
                <a:rPr lang="en-US" sz="818" b="1" dirty="0">
                  <a:solidFill>
                    <a:srgbClr val="002C71"/>
                  </a:solidFill>
                  <a:latin typeface="Calibri"/>
                  <a:cs typeface="Calibri"/>
                </a:rPr>
              </a:br>
              <a:r>
                <a:rPr lang="en-US" sz="818" b="1" dirty="0">
                  <a:solidFill>
                    <a:srgbClr val="002C71"/>
                  </a:solidFill>
                  <a:latin typeface="Calibri"/>
                  <a:cs typeface="Calibri"/>
                </a:rPr>
                <a:t>Accessible Communications Demonstrations </a:t>
              </a:r>
              <a:br>
                <a:rPr lang="en-US" sz="818" b="1" dirty="0">
                  <a:solidFill>
                    <a:srgbClr val="002C71"/>
                  </a:solidFill>
                  <a:latin typeface="Calibri"/>
                  <a:cs typeface="Calibri"/>
                </a:rPr>
              </a:br>
              <a:r>
                <a:rPr lang="en-US" sz="818" b="1" dirty="0">
                  <a:solidFill>
                    <a:srgbClr val="002C71"/>
                  </a:solidFill>
                  <a:latin typeface="Calibri"/>
                  <a:cs typeface="Calibri"/>
                </a:rPr>
                <a:t>(Virtual/Onsite)</a:t>
              </a:r>
              <a:endParaRPr lang="en-US" sz="818" dirty="0">
                <a:latin typeface="Calibri"/>
                <a:cs typeface="Calibri"/>
              </a:endParaRPr>
            </a:p>
            <a:p>
              <a:pPr marL="25977" marR="20781">
                <a:lnSpc>
                  <a:spcPct val="102299"/>
                </a:lnSpc>
                <a:spcBef>
                  <a:spcPts val="24"/>
                </a:spcBef>
              </a:pPr>
              <a:r>
                <a:rPr lang="en-US" sz="818" dirty="0">
                  <a:latin typeface="Calibri"/>
                  <a:cs typeface="Calibri"/>
                </a:rPr>
                <a:t>Nancy Frohman</a:t>
              </a:r>
              <a:br>
                <a:rPr lang="en-US" sz="818" dirty="0">
                  <a:latin typeface="Calibri"/>
                  <a:cs typeface="Calibri"/>
                </a:rPr>
              </a:br>
              <a:r>
                <a:rPr lang="en-US" sz="818" dirty="0">
                  <a:latin typeface="Calibri"/>
                  <a:cs typeface="Calibri"/>
                </a:rPr>
                <a:t>Accessible  Communications</a:t>
              </a:r>
              <a:br>
                <a:rPr lang="en-US" sz="818" dirty="0">
                  <a:latin typeface="Calibri"/>
                  <a:cs typeface="Calibri"/>
                </a:rPr>
              </a:br>
              <a:r>
                <a:rPr lang="en-US" sz="818" dirty="0">
                  <a:latin typeface="Calibri"/>
                  <a:cs typeface="Calibri"/>
                </a:rPr>
                <a:t>Program  Manager</a:t>
              </a:r>
            </a:p>
            <a:p>
              <a:pPr marL="25977">
                <a:spcBef>
                  <a:spcPts val="481"/>
                </a:spcBef>
              </a:pPr>
              <a:br>
                <a:rPr lang="en-US" sz="409" b="1" dirty="0">
                  <a:solidFill>
                    <a:srgbClr val="002C71"/>
                  </a:solidFill>
                  <a:latin typeface="Calibri"/>
                  <a:cs typeface="Calibri"/>
                </a:rPr>
              </a:br>
              <a:r>
                <a:rPr lang="en-US" sz="818" dirty="0">
                  <a:latin typeface="Calibri"/>
                  <a:cs typeface="Calibri"/>
                </a:rPr>
                <a:t>1:00 PM - 3:00 PM</a:t>
              </a:r>
              <a:br>
                <a:rPr lang="en-US" sz="818" dirty="0">
                  <a:latin typeface="Calibri"/>
                  <a:cs typeface="Calibri"/>
                </a:rPr>
              </a:br>
              <a:r>
                <a:rPr lang="en-US" sz="818" b="1" dirty="0">
                  <a:solidFill>
                    <a:srgbClr val="002C71"/>
                  </a:solidFill>
                  <a:latin typeface="Calibri"/>
                  <a:cs typeface="Calibri"/>
                </a:rPr>
                <a:t>USDA TARGET Center </a:t>
              </a:r>
              <a:br>
                <a:rPr lang="en-US" sz="818" b="1" dirty="0">
                  <a:solidFill>
                    <a:srgbClr val="002C71"/>
                  </a:solidFill>
                  <a:latin typeface="Calibri"/>
                  <a:cs typeface="Calibri"/>
                </a:rPr>
              </a:br>
              <a:r>
                <a:rPr lang="en-US" sz="818" b="1" dirty="0">
                  <a:solidFill>
                    <a:srgbClr val="002C71"/>
                  </a:solidFill>
                  <a:latin typeface="Calibri"/>
                  <a:cs typeface="Calibri"/>
                </a:rPr>
                <a:t>Education Demonstrations </a:t>
              </a:r>
              <a:br>
                <a:rPr lang="en-US" sz="818" b="1" dirty="0">
                  <a:solidFill>
                    <a:srgbClr val="002C71"/>
                  </a:solidFill>
                  <a:latin typeface="Calibri"/>
                  <a:cs typeface="Calibri"/>
                </a:rPr>
              </a:br>
              <a:r>
                <a:rPr lang="en-US" sz="818" b="1" dirty="0">
                  <a:solidFill>
                    <a:srgbClr val="002C71"/>
                  </a:solidFill>
                  <a:latin typeface="Calibri"/>
                  <a:cs typeface="Calibri"/>
                </a:rPr>
                <a:t>(Virtual/Onsite)</a:t>
              </a:r>
              <a:endParaRPr lang="en-US" sz="818" dirty="0">
                <a:latin typeface="Calibri"/>
                <a:cs typeface="Calibri"/>
              </a:endParaRPr>
            </a:p>
            <a:p>
              <a:pPr marL="25977" marR="20781">
                <a:lnSpc>
                  <a:spcPct val="102299"/>
                </a:lnSpc>
                <a:spcBef>
                  <a:spcPts val="24"/>
                </a:spcBef>
              </a:pPr>
              <a:r>
                <a:rPr lang="en-US" sz="818" spc="-17" dirty="0">
                  <a:latin typeface="Calibri"/>
                  <a:cs typeface="Calibri"/>
                </a:rPr>
                <a:t>Michelle Sherbondy</a:t>
              </a:r>
              <a:br>
                <a:rPr lang="en-US" sz="818" spc="-17" dirty="0">
                  <a:latin typeface="Calibri"/>
                  <a:cs typeface="Calibri"/>
                </a:rPr>
              </a:br>
              <a:r>
                <a:rPr lang="en-US" sz="818" spc="-17" dirty="0">
                  <a:latin typeface="Calibri"/>
                  <a:cs typeface="Calibri"/>
                </a:rPr>
                <a:t>Education Program Manager</a:t>
              </a:r>
              <a:endParaRPr lang="en-US" sz="818" dirty="0">
                <a:latin typeface="Calibri"/>
                <a:cs typeface="Calibri"/>
              </a:endParaRPr>
            </a:p>
            <a:p>
              <a:pPr marL="25977">
                <a:spcBef>
                  <a:spcPts val="423"/>
                </a:spcBef>
              </a:pPr>
              <a:endParaRPr lang="en-US" sz="818" dirty="0">
                <a:latin typeface="Calibri"/>
                <a:cs typeface="Calibri"/>
              </a:endParaRPr>
            </a:p>
            <a:p>
              <a:pPr marL="25977" marR="20781">
                <a:lnSpc>
                  <a:spcPct val="102299"/>
                </a:lnSpc>
                <a:spcBef>
                  <a:spcPts val="24"/>
                </a:spcBef>
              </a:pPr>
              <a:endParaRPr lang="en-US" sz="818" dirty="0">
                <a:highlight>
                  <a:srgbClr val="FFFF00"/>
                </a:highlight>
                <a:latin typeface="Calibri"/>
                <a:cs typeface="Calibri"/>
              </a:endParaRPr>
            </a:p>
            <a:p>
              <a:pPr marL="25977">
                <a:spcBef>
                  <a:spcPts val="65"/>
                </a:spcBef>
              </a:pPr>
              <a:endParaRPr lang="en-US" sz="818" spc="-17" dirty="0">
                <a:latin typeface="Calibri"/>
                <a:cs typeface="Calibri"/>
              </a:endParaRPr>
            </a:p>
            <a:p>
              <a:pPr marL="25977">
                <a:spcBef>
                  <a:spcPts val="65"/>
                </a:spcBef>
              </a:pPr>
              <a:endParaRPr lang="en-US" sz="818" b="1" dirty="0">
                <a:solidFill>
                  <a:srgbClr val="002C71"/>
                </a:solidFill>
                <a:latin typeface="Calibri"/>
                <a:cs typeface="Calibri"/>
              </a:endParaRPr>
            </a:p>
          </p:txBody>
        </p:sp>
        <p:sp>
          <p:nvSpPr>
            <p:cNvPr id="50" name="object 31">
              <a:extLst>
                <a:ext uri="{FF2B5EF4-FFF2-40B4-BE49-F238E27FC236}">
                  <a16:creationId xmlns:a16="http://schemas.microsoft.com/office/drawing/2014/main" id="{17EEF259-427A-C278-6DF4-FF555CCA7811}"/>
                </a:ext>
              </a:extLst>
            </p:cNvPr>
            <p:cNvSpPr>
              <a:spLocks/>
            </p:cNvSpPr>
            <p:nvPr/>
          </p:nvSpPr>
          <p:spPr>
            <a:xfrm>
              <a:off x="3685574" y="4905131"/>
              <a:ext cx="1572895" cy="304800"/>
            </a:xfrm>
            <a:custGeom>
              <a:avLst/>
              <a:gdLst/>
              <a:ahLst/>
              <a:cxnLst/>
              <a:rect l="l" t="t" r="r" b="b"/>
              <a:pathLst>
                <a:path w="1572895" h="279400">
                  <a:moveTo>
                    <a:pt x="1433322" y="0"/>
                  </a:moveTo>
                  <a:lnTo>
                    <a:pt x="0" y="0"/>
                  </a:lnTo>
                  <a:lnTo>
                    <a:pt x="0" y="278892"/>
                  </a:lnTo>
                  <a:lnTo>
                    <a:pt x="1433322" y="278892"/>
                  </a:lnTo>
                  <a:lnTo>
                    <a:pt x="1572768" y="139446"/>
                  </a:lnTo>
                  <a:lnTo>
                    <a:pt x="1433322" y="0"/>
                  </a:lnTo>
                  <a:close/>
                </a:path>
              </a:pathLst>
            </a:custGeom>
            <a:solidFill>
              <a:srgbClr val="005340"/>
            </a:solidFill>
          </p:spPr>
          <p:txBody>
            <a:bodyPr wrap="square" lIns="0" tIns="0" rIns="0" bIns="0" rtlCol="0" anchor="t"/>
            <a:lstStyle/>
            <a:p>
              <a:pPr algn="ctr"/>
              <a:endParaRPr lang="en-US" sz="136" b="1" spc="20" dirty="0">
                <a:solidFill>
                  <a:srgbClr val="FFFFFF"/>
                </a:solidFill>
                <a:latin typeface="Calibri"/>
                <a:cs typeface="Calibri"/>
              </a:endParaRPr>
            </a:p>
            <a:p>
              <a:pPr algn="ctr"/>
              <a:r>
                <a:rPr lang="en-US" sz="818" b="1" spc="20" dirty="0">
                  <a:solidFill>
                    <a:srgbClr val="FFFFFF"/>
                  </a:solidFill>
                  <a:latin typeface="Calibri"/>
                  <a:cs typeface="Calibri"/>
                </a:rPr>
                <a:t>10/25/2023</a:t>
              </a:r>
              <a:endParaRPr sz="1227" dirty="0"/>
            </a:p>
          </p:txBody>
        </p:sp>
      </p:grpSp>
      <p:grpSp>
        <p:nvGrpSpPr>
          <p:cNvPr id="42" name="object 26">
            <a:extLst>
              <a:ext uri="{FF2B5EF4-FFF2-40B4-BE49-F238E27FC236}">
                <a16:creationId xmlns:a16="http://schemas.microsoft.com/office/drawing/2014/main" id="{B99C85E3-6CBC-9730-D8D3-F05C54BF2687}"/>
              </a:ext>
              <a:ext uri="{C183D7F6-B498-43B3-948B-1728B52AA6E4}">
                <adec:decorative xmlns:adec="http://schemas.microsoft.com/office/drawing/2017/decorative" val="1"/>
              </a:ext>
            </a:extLst>
          </p:cNvPr>
          <p:cNvGrpSpPr/>
          <p:nvPr/>
        </p:nvGrpSpPr>
        <p:grpSpPr>
          <a:xfrm>
            <a:off x="3730814" y="1239117"/>
            <a:ext cx="2181648" cy="210889"/>
            <a:chOff x="1996439" y="6017328"/>
            <a:chExt cx="3199751" cy="309304"/>
          </a:xfrm>
        </p:grpSpPr>
        <p:sp>
          <p:nvSpPr>
            <p:cNvPr id="44" name="object 27">
              <a:extLst>
                <a:ext uri="{FF2B5EF4-FFF2-40B4-BE49-F238E27FC236}">
                  <a16:creationId xmlns:a16="http://schemas.microsoft.com/office/drawing/2014/main" id="{4C1B36B9-2144-4854-58D7-B583D39194D3}"/>
                </a:ext>
              </a:extLst>
            </p:cNvPr>
            <p:cNvSpPr/>
            <p:nvPr/>
          </p:nvSpPr>
          <p:spPr>
            <a:xfrm>
              <a:off x="1996439" y="6047232"/>
              <a:ext cx="1572895" cy="279400"/>
            </a:xfrm>
            <a:custGeom>
              <a:avLst/>
              <a:gdLst/>
              <a:ahLst/>
              <a:cxnLst/>
              <a:rect l="l" t="t" r="r" b="b"/>
              <a:pathLst>
                <a:path w="1572895" h="279400">
                  <a:moveTo>
                    <a:pt x="1433322" y="0"/>
                  </a:moveTo>
                  <a:lnTo>
                    <a:pt x="0" y="0"/>
                  </a:lnTo>
                  <a:lnTo>
                    <a:pt x="0" y="278892"/>
                  </a:lnTo>
                  <a:lnTo>
                    <a:pt x="1433322" y="278892"/>
                  </a:lnTo>
                  <a:lnTo>
                    <a:pt x="1572768" y="139446"/>
                  </a:lnTo>
                  <a:lnTo>
                    <a:pt x="1433322" y="0"/>
                  </a:lnTo>
                  <a:close/>
                </a:path>
              </a:pathLst>
            </a:custGeom>
            <a:solidFill>
              <a:srgbClr val="005340"/>
            </a:solidFill>
          </p:spPr>
          <p:txBody>
            <a:bodyPr wrap="square" lIns="0" tIns="0" rIns="0" bIns="0" rtlCol="0"/>
            <a:lstStyle/>
            <a:p>
              <a:endParaRPr sz="1227" dirty="0"/>
            </a:p>
          </p:txBody>
        </p:sp>
        <p:sp>
          <p:nvSpPr>
            <p:cNvPr id="45" name="object 28">
              <a:extLst>
                <a:ext uri="{FF2B5EF4-FFF2-40B4-BE49-F238E27FC236}">
                  <a16:creationId xmlns:a16="http://schemas.microsoft.com/office/drawing/2014/main" id="{8A83B577-4349-E1C7-AC36-8FE716E16A7B}"/>
                </a:ext>
              </a:extLst>
            </p:cNvPr>
            <p:cNvSpPr/>
            <p:nvPr/>
          </p:nvSpPr>
          <p:spPr>
            <a:xfrm>
              <a:off x="1996439" y="6047232"/>
              <a:ext cx="1572895" cy="279400"/>
            </a:xfrm>
            <a:custGeom>
              <a:avLst/>
              <a:gdLst/>
              <a:ahLst/>
              <a:cxnLst/>
              <a:rect l="l" t="t" r="r" b="b"/>
              <a:pathLst>
                <a:path w="1572895" h="279400">
                  <a:moveTo>
                    <a:pt x="0" y="0"/>
                  </a:moveTo>
                  <a:lnTo>
                    <a:pt x="1433322" y="0"/>
                  </a:lnTo>
                  <a:lnTo>
                    <a:pt x="1572768" y="139446"/>
                  </a:lnTo>
                  <a:lnTo>
                    <a:pt x="1433322" y="278892"/>
                  </a:lnTo>
                  <a:lnTo>
                    <a:pt x="0" y="278892"/>
                  </a:lnTo>
                  <a:lnTo>
                    <a:pt x="0" y="0"/>
                  </a:lnTo>
                  <a:close/>
                </a:path>
              </a:pathLst>
            </a:custGeom>
            <a:ln w="12700">
              <a:solidFill>
                <a:srgbClr val="2E528F"/>
              </a:solidFill>
            </a:ln>
          </p:spPr>
          <p:txBody>
            <a:bodyPr wrap="square" lIns="0" tIns="0" rIns="0" bIns="0" rtlCol="0"/>
            <a:lstStyle/>
            <a:p>
              <a:endParaRPr sz="1227" dirty="0"/>
            </a:p>
          </p:txBody>
        </p:sp>
        <p:sp>
          <p:nvSpPr>
            <p:cNvPr id="65" name="object 27">
              <a:extLst>
                <a:ext uri="{FF2B5EF4-FFF2-40B4-BE49-F238E27FC236}">
                  <a16:creationId xmlns:a16="http://schemas.microsoft.com/office/drawing/2014/main" id="{2476C96B-C5D0-3EE4-4D35-9F5463883418}"/>
                </a:ext>
              </a:extLst>
            </p:cNvPr>
            <p:cNvSpPr/>
            <p:nvPr/>
          </p:nvSpPr>
          <p:spPr>
            <a:xfrm>
              <a:off x="3623295" y="6017328"/>
              <a:ext cx="1572895" cy="279400"/>
            </a:xfrm>
            <a:custGeom>
              <a:avLst/>
              <a:gdLst/>
              <a:ahLst/>
              <a:cxnLst/>
              <a:rect l="l" t="t" r="r" b="b"/>
              <a:pathLst>
                <a:path w="1572895" h="279400">
                  <a:moveTo>
                    <a:pt x="1433322" y="0"/>
                  </a:moveTo>
                  <a:lnTo>
                    <a:pt x="0" y="0"/>
                  </a:lnTo>
                  <a:lnTo>
                    <a:pt x="0" y="278892"/>
                  </a:lnTo>
                  <a:lnTo>
                    <a:pt x="1433322" y="278892"/>
                  </a:lnTo>
                  <a:lnTo>
                    <a:pt x="1572768" y="139446"/>
                  </a:lnTo>
                  <a:lnTo>
                    <a:pt x="1433322" y="0"/>
                  </a:lnTo>
                  <a:close/>
                </a:path>
              </a:pathLst>
            </a:custGeom>
            <a:solidFill>
              <a:srgbClr val="005340"/>
            </a:solidFill>
          </p:spPr>
          <p:txBody>
            <a:bodyPr wrap="square" lIns="0" tIns="0" rIns="0" bIns="0" rtlCol="0"/>
            <a:lstStyle/>
            <a:p>
              <a:endParaRPr sz="1227" dirty="0"/>
            </a:p>
          </p:txBody>
        </p:sp>
        <p:sp>
          <p:nvSpPr>
            <p:cNvPr id="66" name="object 28">
              <a:extLst>
                <a:ext uri="{FF2B5EF4-FFF2-40B4-BE49-F238E27FC236}">
                  <a16:creationId xmlns:a16="http://schemas.microsoft.com/office/drawing/2014/main" id="{7D0811DA-A69B-F17C-FC29-4F03BE7AD513}"/>
                </a:ext>
              </a:extLst>
            </p:cNvPr>
            <p:cNvSpPr/>
            <p:nvPr/>
          </p:nvSpPr>
          <p:spPr>
            <a:xfrm>
              <a:off x="3623295" y="6017328"/>
              <a:ext cx="1572895" cy="279400"/>
            </a:xfrm>
            <a:custGeom>
              <a:avLst/>
              <a:gdLst/>
              <a:ahLst/>
              <a:cxnLst/>
              <a:rect l="l" t="t" r="r" b="b"/>
              <a:pathLst>
                <a:path w="1572895" h="279400">
                  <a:moveTo>
                    <a:pt x="0" y="0"/>
                  </a:moveTo>
                  <a:lnTo>
                    <a:pt x="1433322" y="0"/>
                  </a:lnTo>
                  <a:lnTo>
                    <a:pt x="1572768" y="139446"/>
                  </a:lnTo>
                  <a:lnTo>
                    <a:pt x="1433322" y="278892"/>
                  </a:lnTo>
                  <a:lnTo>
                    <a:pt x="0" y="278892"/>
                  </a:lnTo>
                  <a:lnTo>
                    <a:pt x="0" y="0"/>
                  </a:lnTo>
                  <a:close/>
                </a:path>
              </a:pathLst>
            </a:custGeom>
            <a:ln w="12700">
              <a:solidFill>
                <a:srgbClr val="2E528F"/>
              </a:solidFill>
            </a:ln>
          </p:spPr>
          <p:txBody>
            <a:bodyPr wrap="square" lIns="0" tIns="0" rIns="0" bIns="0" rtlCol="0"/>
            <a:lstStyle/>
            <a:p>
              <a:endParaRPr sz="1227" dirty="0"/>
            </a:p>
          </p:txBody>
        </p:sp>
      </p:grpSp>
      <p:sp>
        <p:nvSpPr>
          <p:cNvPr id="46" name="object 29">
            <a:extLst>
              <a:ext uri="{FF2B5EF4-FFF2-40B4-BE49-F238E27FC236}">
                <a16:creationId xmlns:a16="http://schemas.microsoft.com/office/drawing/2014/main" id="{57A54CB3-DA5B-41E3-554A-F416AB34589E}"/>
              </a:ext>
            </a:extLst>
          </p:cNvPr>
          <p:cNvSpPr txBox="1"/>
          <p:nvPr/>
        </p:nvSpPr>
        <p:spPr>
          <a:xfrm>
            <a:off x="3717125" y="1226788"/>
            <a:ext cx="1154257" cy="2314626"/>
          </a:xfrm>
          <a:prstGeom prst="rect">
            <a:avLst/>
          </a:prstGeom>
        </p:spPr>
        <p:txBody>
          <a:bodyPr vert="horz" wrap="square" lIns="0" tIns="58882" rIns="0" bIns="0" rtlCol="0">
            <a:spAutoFit/>
          </a:bodyPr>
          <a:lstStyle/>
          <a:p>
            <a:pPr marL="25977" algn="ctr">
              <a:spcBef>
                <a:spcPts val="395"/>
              </a:spcBef>
            </a:pPr>
            <a:r>
              <a:rPr lang="en-US" sz="818" b="1" spc="20" dirty="0">
                <a:solidFill>
                  <a:srgbClr val="FFFFFF"/>
                </a:solidFill>
                <a:latin typeface="Calibri"/>
                <a:cs typeface="Calibri"/>
              </a:rPr>
              <a:t>10/16/2023</a:t>
            </a:r>
          </a:p>
          <a:p>
            <a:pPr marL="25977">
              <a:spcBef>
                <a:spcPts val="395"/>
              </a:spcBef>
            </a:pPr>
            <a:r>
              <a:rPr lang="en-US" sz="818" spc="-7" dirty="0">
                <a:latin typeface="Calibri"/>
                <a:cs typeface="Calibri"/>
              </a:rPr>
              <a:t>11:00</a:t>
            </a:r>
            <a:r>
              <a:rPr lang="en-US" sz="818" spc="-31" dirty="0">
                <a:latin typeface="Calibri"/>
                <a:cs typeface="Calibri"/>
              </a:rPr>
              <a:t> </a:t>
            </a:r>
            <a:r>
              <a:rPr lang="en-US" sz="818" spc="-75" dirty="0">
                <a:latin typeface="Calibri"/>
                <a:cs typeface="Calibri"/>
              </a:rPr>
              <a:t>AM</a:t>
            </a:r>
            <a:r>
              <a:rPr lang="en-US" sz="818" spc="-20" dirty="0">
                <a:latin typeface="Calibri"/>
                <a:cs typeface="Calibri"/>
              </a:rPr>
              <a:t> –</a:t>
            </a:r>
            <a:r>
              <a:rPr lang="en-US" sz="818" spc="-31" dirty="0">
                <a:latin typeface="Calibri"/>
                <a:cs typeface="Calibri"/>
              </a:rPr>
              <a:t> </a:t>
            </a:r>
            <a:r>
              <a:rPr lang="en-US" sz="818" spc="-7" dirty="0">
                <a:latin typeface="Calibri"/>
                <a:cs typeface="Calibri"/>
              </a:rPr>
              <a:t>12:00</a:t>
            </a:r>
            <a:r>
              <a:rPr lang="en-US" sz="818" spc="-24" dirty="0">
                <a:latin typeface="Calibri"/>
                <a:cs typeface="Calibri"/>
              </a:rPr>
              <a:t> </a:t>
            </a:r>
            <a:r>
              <a:rPr lang="en-US" sz="818" spc="-17" dirty="0">
                <a:latin typeface="Calibri"/>
                <a:cs typeface="Calibri"/>
              </a:rPr>
              <a:t>PM</a:t>
            </a:r>
            <a:br>
              <a:rPr lang="en-US" sz="818" spc="-17" dirty="0">
                <a:latin typeface="Calibri"/>
                <a:cs typeface="Calibri"/>
              </a:rPr>
            </a:br>
            <a:r>
              <a:rPr lang="en-US" sz="818" b="1" spc="-17" dirty="0">
                <a:solidFill>
                  <a:srgbClr val="002C71"/>
                </a:solidFill>
                <a:latin typeface="Calibri"/>
                <a:cs typeface="Calibri"/>
              </a:rPr>
              <a:t>USDA T</a:t>
            </a:r>
            <a:r>
              <a:rPr lang="en-US" sz="818" b="1" dirty="0">
                <a:solidFill>
                  <a:srgbClr val="002C71"/>
                </a:solidFill>
                <a:latin typeface="Calibri"/>
                <a:cs typeface="Calibri"/>
              </a:rPr>
              <a:t>ARGET Center </a:t>
            </a:r>
            <a:br>
              <a:rPr lang="en-US" sz="818" b="1" dirty="0">
                <a:solidFill>
                  <a:srgbClr val="002C71"/>
                </a:solidFill>
                <a:latin typeface="Calibri"/>
                <a:cs typeface="Calibri"/>
              </a:rPr>
            </a:br>
            <a:r>
              <a:rPr lang="en-US" sz="818" b="1" dirty="0">
                <a:solidFill>
                  <a:srgbClr val="002C71"/>
                </a:solidFill>
                <a:latin typeface="Calibri"/>
                <a:cs typeface="Calibri"/>
              </a:rPr>
              <a:t>Accessible Communications </a:t>
            </a:r>
            <a:br>
              <a:rPr lang="en-US" sz="818" b="1" dirty="0">
                <a:solidFill>
                  <a:srgbClr val="002C71"/>
                </a:solidFill>
                <a:latin typeface="Calibri"/>
                <a:cs typeface="Calibri"/>
              </a:rPr>
            </a:br>
            <a:r>
              <a:rPr lang="en-US" sz="818" b="1" dirty="0">
                <a:solidFill>
                  <a:srgbClr val="002C71"/>
                </a:solidFill>
                <a:latin typeface="Calibri"/>
                <a:cs typeface="Calibri"/>
              </a:rPr>
              <a:t>Program</a:t>
            </a:r>
            <a:br>
              <a:rPr lang="en-US" sz="818" spc="-17" dirty="0">
                <a:latin typeface="Calibri"/>
                <a:cs typeface="Calibri"/>
              </a:rPr>
            </a:br>
            <a:r>
              <a:rPr lang="en-US" sz="818" spc="-17" dirty="0">
                <a:latin typeface="Calibri"/>
                <a:cs typeface="Calibri"/>
              </a:rPr>
              <a:t>Nancy Frohman</a:t>
            </a:r>
            <a:br>
              <a:rPr lang="en-US" sz="818" spc="-17" dirty="0">
                <a:latin typeface="Calibri"/>
                <a:cs typeface="Calibri"/>
              </a:rPr>
            </a:br>
            <a:r>
              <a:rPr lang="en-US" sz="818" spc="-17" dirty="0">
                <a:latin typeface="Calibri"/>
                <a:cs typeface="Calibri"/>
              </a:rPr>
              <a:t>Accessible </a:t>
            </a:r>
            <a:br>
              <a:rPr lang="en-US" sz="818" spc="-17" dirty="0">
                <a:latin typeface="Calibri"/>
                <a:cs typeface="Calibri"/>
              </a:rPr>
            </a:br>
            <a:r>
              <a:rPr lang="en-US" sz="818" spc="-17" dirty="0">
                <a:latin typeface="Calibri"/>
                <a:cs typeface="Calibri"/>
              </a:rPr>
              <a:t>Communications</a:t>
            </a:r>
            <a:br>
              <a:rPr lang="en-US" sz="818" spc="-17" dirty="0">
                <a:latin typeface="Calibri"/>
                <a:cs typeface="Calibri"/>
              </a:rPr>
            </a:br>
            <a:r>
              <a:rPr lang="en-US" sz="818" spc="-17" dirty="0">
                <a:latin typeface="Calibri"/>
                <a:cs typeface="Calibri"/>
              </a:rPr>
              <a:t>Program Manager</a:t>
            </a:r>
          </a:p>
          <a:p>
            <a:pPr marL="25977">
              <a:spcBef>
                <a:spcPts val="395"/>
              </a:spcBef>
            </a:pPr>
            <a:r>
              <a:rPr lang="en-US" sz="818" spc="-7" dirty="0">
                <a:latin typeface="Calibri"/>
                <a:cs typeface="Calibri"/>
              </a:rPr>
              <a:t>1:00</a:t>
            </a:r>
            <a:r>
              <a:rPr lang="en-US" sz="818" spc="-31" dirty="0">
                <a:latin typeface="Calibri"/>
                <a:cs typeface="Calibri"/>
              </a:rPr>
              <a:t> </a:t>
            </a:r>
            <a:r>
              <a:rPr lang="en-US" sz="818" spc="-75" dirty="0">
                <a:latin typeface="Calibri"/>
                <a:cs typeface="Calibri"/>
              </a:rPr>
              <a:t>PM</a:t>
            </a:r>
            <a:r>
              <a:rPr lang="en-US" sz="818" spc="-20" dirty="0">
                <a:latin typeface="Calibri"/>
                <a:cs typeface="Calibri"/>
              </a:rPr>
              <a:t> –</a:t>
            </a:r>
            <a:r>
              <a:rPr lang="en-US" sz="818" spc="-31" dirty="0">
                <a:latin typeface="Calibri"/>
                <a:cs typeface="Calibri"/>
              </a:rPr>
              <a:t> </a:t>
            </a:r>
            <a:r>
              <a:rPr lang="en-US" sz="818" spc="-7" dirty="0">
                <a:latin typeface="Calibri"/>
                <a:cs typeface="Calibri"/>
              </a:rPr>
              <a:t>2:00</a:t>
            </a:r>
            <a:r>
              <a:rPr lang="en-US" sz="818" spc="-24" dirty="0">
                <a:latin typeface="Calibri"/>
                <a:cs typeface="Calibri"/>
              </a:rPr>
              <a:t> </a:t>
            </a:r>
            <a:r>
              <a:rPr lang="en-US" sz="818" spc="-17" dirty="0">
                <a:latin typeface="Calibri"/>
                <a:cs typeface="Calibri"/>
              </a:rPr>
              <a:t>PM</a:t>
            </a:r>
            <a:endParaRPr lang="en-US" sz="818" dirty="0">
              <a:latin typeface="Calibri"/>
              <a:cs typeface="Calibri"/>
            </a:endParaRPr>
          </a:p>
          <a:p>
            <a:pPr marL="25977">
              <a:spcBef>
                <a:spcPts val="65"/>
              </a:spcBef>
            </a:pPr>
            <a:r>
              <a:rPr lang="en-US" sz="818" b="1" dirty="0">
                <a:solidFill>
                  <a:srgbClr val="002C71"/>
                </a:solidFill>
                <a:latin typeface="Calibri"/>
                <a:cs typeface="Calibri"/>
              </a:rPr>
              <a:t>USDA TARGET Center</a:t>
            </a:r>
            <a:br>
              <a:rPr lang="en-US" sz="818" b="1" dirty="0">
                <a:solidFill>
                  <a:srgbClr val="002C71"/>
                </a:solidFill>
                <a:latin typeface="Calibri"/>
                <a:cs typeface="Calibri"/>
              </a:rPr>
            </a:br>
            <a:r>
              <a:rPr lang="en-US" sz="818" b="1" dirty="0">
                <a:solidFill>
                  <a:srgbClr val="002C71"/>
                </a:solidFill>
                <a:latin typeface="Calibri"/>
                <a:cs typeface="Calibri"/>
              </a:rPr>
              <a:t>Education Program</a:t>
            </a:r>
            <a:br>
              <a:rPr lang="en-US" sz="818" b="1" dirty="0">
                <a:solidFill>
                  <a:srgbClr val="002C71"/>
                </a:solidFill>
                <a:latin typeface="Calibri"/>
                <a:cs typeface="Calibri"/>
              </a:rPr>
            </a:br>
            <a:r>
              <a:rPr lang="en-US" sz="818" spc="-17" dirty="0">
                <a:latin typeface="Calibri"/>
                <a:cs typeface="Calibri"/>
              </a:rPr>
              <a:t>Michelle Sherbondy</a:t>
            </a:r>
            <a:br>
              <a:rPr lang="en-US" sz="818" spc="-17" dirty="0">
                <a:latin typeface="Calibri"/>
                <a:cs typeface="Calibri"/>
              </a:rPr>
            </a:br>
            <a:r>
              <a:rPr lang="en-US" sz="818" spc="-17" dirty="0">
                <a:latin typeface="Calibri"/>
                <a:cs typeface="Calibri"/>
              </a:rPr>
              <a:t>Education Program Manager</a:t>
            </a:r>
            <a:br>
              <a:rPr lang="en-US" sz="818" dirty="0">
                <a:latin typeface="Calibri"/>
                <a:cs typeface="Calibri"/>
              </a:rPr>
            </a:br>
            <a:endParaRPr lang="en-US" sz="818" dirty="0">
              <a:latin typeface="Calibri"/>
              <a:cs typeface="Calibri"/>
            </a:endParaRPr>
          </a:p>
        </p:txBody>
      </p:sp>
      <p:grpSp>
        <p:nvGrpSpPr>
          <p:cNvPr id="61" name="object 26">
            <a:extLst>
              <a:ext uri="{FF2B5EF4-FFF2-40B4-BE49-F238E27FC236}">
                <a16:creationId xmlns:a16="http://schemas.microsoft.com/office/drawing/2014/main" id="{E2AD422D-00EA-3D97-5867-B6B2EB5B0DEB}"/>
              </a:ext>
              <a:ext uri="{C183D7F6-B498-43B3-948B-1728B52AA6E4}">
                <adec:decorative xmlns:adec="http://schemas.microsoft.com/office/drawing/2017/decorative" val="1"/>
              </a:ext>
            </a:extLst>
          </p:cNvPr>
          <p:cNvGrpSpPr/>
          <p:nvPr/>
        </p:nvGrpSpPr>
        <p:grpSpPr>
          <a:xfrm>
            <a:off x="3686804" y="4029824"/>
            <a:ext cx="1081088" cy="199159"/>
            <a:chOff x="1990089" y="6040882"/>
            <a:chExt cx="1585595" cy="292100"/>
          </a:xfrm>
        </p:grpSpPr>
        <p:sp>
          <p:nvSpPr>
            <p:cNvPr id="62" name="object 27">
              <a:extLst>
                <a:ext uri="{FF2B5EF4-FFF2-40B4-BE49-F238E27FC236}">
                  <a16:creationId xmlns:a16="http://schemas.microsoft.com/office/drawing/2014/main" id="{5D892B7D-12AD-FBF9-745A-B29489583D9F}"/>
                </a:ext>
              </a:extLst>
            </p:cNvPr>
            <p:cNvSpPr/>
            <p:nvPr/>
          </p:nvSpPr>
          <p:spPr>
            <a:xfrm>
              <a:off x="1996439" y="6047232"/>
              <a:ext cx="1572895" cy="279400"/>
            </a:xfrm>
            <a:custGeom>
              <a:avLst/>
              <a:gdLst/>
              <a:ahLst/>
              <a:cxnLst/>
              <a:rect l="l" t="t" r="r" b="b"/>
              <a:pathLst>
                <a:path w="1572895" h="279400">
                  <a:moveTo>
                    <a:pt x="1433322" y="0"/>
                  </a:moveTo>
                  <a:lnTo>
                    <a:pt x="0" y="0"/>
                  </a:lnTo>
                  <a:lnTo>
                    <a:pt x="0" y="278892"/>
                  </a:lnTo>
                  <a:lnTo>
                    <a:pt x="1433322" y="278892"/>
                  </a:lnTo>
                  <a:lnTo>
                    <a:pt x="1572768" y="139446"/>
                  </a:lnTo>
                  <a:lnTo>
                    <a:pt x="1433322" y="0"/>
                  </a:lnTo>
                  <a:close/>
                </a:path>
              </a:pathLst>
            </a:custGeom>
            <a:solidFill>
              <a:srgbClr val="005340"/>
            </a:solidFill>
          </p:spPr>
          <p:txBody>
            <a:bodyPr wrap="square" lIns="0" tIns="0" rIns="0" bIns="0" rtlCol="0"/>
            <a:lstStyle/>
            <a:p>
              <a:endParaRPr sz="1227" dirty="0"/>
            </a:p>
          </p:txBody>
        </p:sp>
        <p:sp>
          <p:nvSpPr>
            <p:cNvPr id="63" name="object 28">
              <a:extLst>
                <a:ext uri="{FF2B5EF4-FFF2-40B4-BE49-F238E27FC236}">
                  <a16:creationId xmlns:a16="http://schemas.microsoft.com/office/drawing/2014/main" id="{F077F179-AE81-DB34-06E0-E8695FD9A561}"/>
                </a:ext>
              </a:extLst>
            </p:cNvPr>
            <p:cNvSpPr/>
            <p:nvPr/>
          </p:nvSpPr>
          <p:spPr>
            <a:xfrm>
              <a:off x="1996439" y="6047232"/>
              <a:ext cx="1572895" cy="279400"/>
            </a:xfrm>
            <a:custGeom>
              <a:avLst/>
              <a:gdLst/>
              <a:ahLst/>
              <a:cxnLst/>
              <a:rect l="l" t="t" r="r" b="b"/>
              <a:pathLst>
                <a:path w="1572895" h="279400">
                  <a:moveTo>
                    <a:pt x="0" y="0"/>
                  </a:moveTo>
                  <a:lnTo>
                    <a:pt x="1433322" y="0"/>
                  </a:lnTo>
                  <a:lnTo>
                    <a:pt x="1572768" y="139446"/>
                  </a:lnTo>
                  <a:lnTo>
                    <a:pt x="1433322" y="278892"/>
                  </a:lnTo>
                  <a:lnTo>
                    <a:pt x="0" y="278892"/>
                  </a:lnTo>
                  <a:lnTo>
                    <a:pt x="0" y="0"/>
                  </a:lnTo>
                  <a:close/>
                </a:path>
              </a:pathLst>
            </a:custGeom>
            <a:ln w="12700">
              <a:solidFill>
                <a:srgbClr val="2E528F"/>
              </a:solidFill>
            </a:ln>
          </p:spPr>
          <p:txBody>
            <a:bodyPr wrap="square" lIns="0" tIns="0" rIns="0" bIns="0" rtlCol="0"/>
            <a:lstStyle/>
            <a:p>
              <a:endParaRPr sz="1227" dirty="0"/>
            </a:p>
          </p:txBody>
        </p:sp>
      </p:grpSp>
      <p:sp>
        <p:nvSpPr>
          <p:cNvPr id="64" name="object 29">
            <a:extLst>
              <a:ext uri="{FF2B5EF4-FFF2-40B4-BE49-F238E27FC236}">
                <a16:creationId xmlns:a16="http://schemas.microsoft.com/office/drawing/2014/main" id="{06B1FB9B-BEED-CDD5-49FC-BE865E68882D}"/>
              </a:ext>
            </a:extLst>
          </p:cNvPr>
          <p:cNvSpPr txBox="1"/>
          <p:nvPr/>
        </p:nvSpPr>
        <p:spPr>
          <a:xfrm>
            <a:off x="3677446" y="4001436"/>
            <a:ext cx="1154257" cy="2220754"/>
          </a:xfrm>
          <a:prstGeom prst="rect">
            <a:avLst/>
          </a:prstGeom>
        </p:spPr>
        <p:txBody>
          <a:bodyPr vert="horz" wrap="square" lIns="0" tIns="58882" rIns="0" bIns="0" rtlCol="0">
            <a:spAutoFit/>
          </a:bodyPr>
          <a:lstStyle/>
          <a:p>
            <a:pPr marL="25977" algn="ctr">
              <a:spcBef>
                <a:spcPts val="395"/>
              </a:spcBef>
            </a:pPr>
            <a:r>
              <a:rPr lang="en-US" sz="818" b="1" spc="20" dirty="0">
                <a:solidFill>
                  <a:srgbClr val="FFFFFF"/>
                </a:solidFill>
                <a:latin typeface="Calibri"/>
                <a:cs typeface="Calibri"/>
              </a:rPr>
              <a:t>10/23/2023</a:t>
            </a:r>
            <a:endParaRPr lang="en-US" sz="818" dirty="0">
              <a:latin typeface="Calibri"/>
              <a:cs typeface="Calibri"/>
            </a:endParaRPr>
          </a:p>
          <a:p>
            <a:pPr marL="25977">
              <a:spcBef>
                <a:spcPts val="395"/>
              </a:spcBef>
            </a:pPr>
            <a:r>
              <a:rPr lang="en-US" sz="818" spc="-7" dirty="0">
                <a:latin typeface="Calibri"/>
                <a:cs typeface="Calibri"/>
              </a:rPr>
              <a:t>11:00</a:t>
            </a:r>
            <a:r>
              <a:rPr lang="en-US" sz="818" spc="-31" dirty="0">
                <a:latin typeface="Calibri"/>
                <a:cs typeface="Calibri"/>
              </a:rPr>
              <a:t> </a:t>
            </a:r>
            <a:r>
              <a:rPr lang="en-US" sz="818" spc="-75" dirty="0">
                <a:latin typeface="Calibri"/>
                <a:cs typeface="Calibri"/>
              </a:rPr>
              <a:t>AM</a:t>
            </a:r>
            <a:r>
              <a:rPr lang="en-US" sz="818" spc="-20" dirty="0">
                <a:latin typeface="Calibri"/>
                <a:cs typeface="Calibri"/>
              </a:rPr>
              <a:t> –</a:t>
            </a:r>
            <a:r>
              <a:rPr lang="en-US" sz="818" spc="-31" dirty="0">
                <a:latin typeface="Calibri"/>
                <a:cs typeface="Calibri"/>
              </a:rPr>
              <a:t> </a:t>
            </a:r>
            <a:r>
              <a:rPr lang="en-US" sz="818" spc="-7" dirty="0">
                <a:latin typeface="Calibri"/>
                <a:cs typeface="Calibri"/>
              </a:rPr>
              <a:t>12:00</a:t>
            </a:r>
            <a:r>
              <a:rPr lang="en-US" sz="818" spc="-24" dirty="0">
                <a:latin typeface="Calibri"/>
                <a:cs typeface="Calibri"/>
              </a:rPr>
              <a:t> </a:t>
            </a:r>
            <a:r>
              <a:rPr lang="en-US" sz="818" spc="-17" dirty="0">
                <a:latin typeface="Calibri"/>
                <a:cs typeface="Calibri"/>
              </a:rPr>
              <a:t>PM</a:t>
            </a:r>
            <a:br>
              <a:rPr lang="en-US" sz="818" dirty="0">
                <a:latin typeface="Calibri"/>
                <a:cs typeface="Calibri"/>
              </a:rPr>
            </a:br>
            <a:r>
              <a:rPr lang="en-US" sz="818" b="1" dirty="0">
                <a:solidFill>
                  <a:srgbClr val="002C71"/>
                </a:solidFill>
                <a:latin typeface="Calibri"/>
                <a:cs typeface="Calibri"/>
              </a:rPr>
              <a:t>Emotional Intelligence (Part 1 of 2)</a:t>
            </a:r>
            <a:endParaRPr lang="en-US" sz="818" dirty="0">
              <a:latin typeface="Calibri"/>
              <a:cs typeface="Calibri"/>
            </a:endParaRPr>
          </a:p>
          <a:p>
            <a:pPr marL="25977" marR="24245">
              <a:lnSpc>
                <a:spcPct val="102099"/>
              </a:lnSpc>
              <a:spcBef>
                <a:spcPts val="27"/>
              </a:spcBef>
            </a:pPr>
            <a:r>
              <a:rPr lang="en-US" sz="818" dirty="0">
                <a:latin typeface="Calibri"/>
                <a:cs typeface="Calibri"/>
              </a:rPr>
              <a:t>Carolyn Owens, </a:t>
            </a:r>
            <a:br>
              <a:rPr lang="en-US" sz="818" dirty="0">
                <a:latin typeface="Calibri"/>
                <a:cs typeface="Calibri"/>
              </a:rPr>
            </a:br>
            <a:r>
              <a:rPr lang="en-US" sz="818" dirty="0">
                <a:latin typeface="Calibri"/>
                <a:cs typeface="Calibri"/>
              </a:rPr>
              <a:t>MCC, SPHR</a:t>
            </a:r>
            <a:endParaRPr lang="en-US" sz="818" spc="-17" dirty="0">
              <a:latin typeface="Calibri"/>
              <a:cs typeface="Calibri"/>
            </a:endParaRPr>
          </a:p>
          <a:p>
            <a:pPr marL="25977">
              <a:spcBef>
                <a:spcPts val="433"/>
              </a:spcBef>
            </a:pPr>
            <a:r>
              <a:rPr lang="en-US" sz="818" spc="-7" dirty="0">
                <a:latin typeface="Calibri"/>
                <a:cs typeface="Calibri"/>
              </a:rPr>
              <a:t>1:00</a:t>
            </a:r>
            <a:r>
              <a:rPr lang="en-US" sz="818" spc="-34" dirty="0">
                <a:latin typeface="Calibri"/>
                <a:cs typeface="Calibri"/>
              </a:rPr>
              <a:t> </a:t>
            </a:r>
            <a:r>
              <a:rPr lang="en-US" sz="818" spc="-37" dirty="0">
                <a:latin typeface="Calibri"/>
                <a:cs typeface="Calibri"/>
              </a:rPr>
              <a:t>PM</a:t>
            </a:r>
            <a:r>
              <a:rPr lang="en-US" sz="818" spc="-27" dirty="0">
                <a:latin typeface="Calibri"/>
                <a:cs typeface="Calibri"/>
              </a:rPr>
              <a:t> </a:t>
            </a:r>
            <a:r>
              <a:rPr lang="en-US" sz="818" spc="-20" dirty="0">
                <a:latin typeface="Calibri"/>
                <a:cs typeface="Calibri"/>
              </a:rPr>
              <a:t>–</a:t>
            </a:r>
            <a:r>
              <a:rPr lang="en-US" sz="818" spc="-31" dirty="0">
                <a:latin typeface="Calibri"/>
                <a:cs typeface="Calibri"/>
              </a:rPr>
              <a:t> </a:t>
            </a:r>
            <a:r>
              <a:rPr lang="en-US" sz="818" spc="-7" dirty="0">
                <a:latin typeface="Calibri"/>
                <a:cs typeface="Calibri"/>
              </a:rPr>
              <a:t>2:00</a:t>
            </a:r>
            <a:r>
              <a:rPr lang="en-US" sz="818" spc="-24" dirty="0">
                <a:latin typeface="Calibri"/>
                <a:cs typeface="Calibri"/>
              </a:rPr>
              <a:t> </a:t>
            </a:r>
            <a:r>
              <a:rPr lang="en-US" sz="818" spc="-17" dirty="0">
                <a:latin typeface="Calibri"/>
                <a:cs typeface="Calibri"/>
              </a:rPr>
              <a:t>PM</a:t>
            </a:r>
            <a:endParaRPr lang="en-US" sz="818" dirty="0">
              <a:latin typeface="Calibri"/>
              <a:cs typeface="Calibri"/>
            </a:endParaRPr>
          </a:p>
          <a:p>
            <a:pPr marL="25977">
              <a:spcBef>
                <a:spcPts val="65"/>
              </a:spcBef>
            </a:pPr>
            <a:r>
              <a:rPr lang="en-US" sz="818" b="1" spc="-31" dirty="0">
                <a:solidFill>
                  <a:srgbClr val="002C71"/>
                </a:solidFill>
                <a:latin typeface="Calibri"/>
                <a:cs typeface="Calibri"/>
              </a:rPr>
              <a:t>Proper Posture in the Workplace to Prevent Posture-Related Problems (Part 1 of 2)</a:t>
            </a:r>
            <a:endParaRPr lang="en-US" sz="818" dirty="0">
              <a:latin typeface="Calibri"/>
              <a:cs typeface="Calibri"/>
            </a:endParaRPr>
          </a:p>
          <a:p>
            <a:pPr marL="25977" marR="241149">
              <a:lnSpc>
                <a:spcPct val="106700"/>
              </a:lnSpc>
              <a:spcBef>
                <a:spcPts val="10"/>
              </a:spcBef>
            </a:pPr>
            <a:r>
              <a:rPr lang="en-US" sz="818" spc="-14" dirty="0">
                <a:latin typeface="Calibri"/>
                <a:cs typeface="Calibri"/>
              </a:rPr>
              <a:t>Dr. Krista Burns</a:t>
            </a:r>
            <a:br>
              <a:rPr lang="en-US" sz="818" spc="-14" dirty="0">
                <a:latin typeface="Calibri"/>
                <a:cs typeface="Calibri"/>
              </a:rPr>
            </a:br>
            <a:r>
              <a:rPr lang="en-US" sz="818" spc="-14" dirty="0">
                <a:latin typeface="Calibri"/>
                <a:cs typeface="Calibri"/>
              </a:rPr>
              <a:t>American Posture Institute</a:t>
            </a:r>
            <a:endParaRPr lang="en-US" sz="818" dirty="0">
              <a:latin typeface="Calibri"/>
              <a:cs typeface="Calibri"/>
            </a:endParaRPr>
          </a:p>
          <a:p>
            <a:pPr marL="25977" marR="24245">
              <a:lnSpc>
                <a:spcPct val="102099"/>
              </a:lnSpc>
              <a:spcBef>
                <a:spcPts val="27"/>
              </a:spcBef>
            </a:pPr>
            <a:endParaRPr lang="en-US" sz="818" spc="-17" dirty="0">
              <a:latin typeface="Calibri"/>
              <a:cs typeface="Calibri"/>
            </a:endParaRPr>
          </a:p>
          <a:p>
            <a:pPr marL="25977" marR="20781">
              <a:lnSpc>
                <a:spcPct val="102299"/>
              </a:lnSpc>
              <a:spcBef>
                <a:spcPts val="24"/>
              </a:spcBef>
            </a:pPr>
            <a:endParaRPr lang="en-US" sz="818" dirty="0">
              <a:highlight>
                <a:srgbClr val="FFFF00"/>
              </a:highlight>
              <a:latin typeface="Calibri"/>
              <a:cs typeface="Calibri"/>
            </a:endParaRPr>
          </a:p>
        </p:txBody>
      </p:sp>
      <p:sp>
        <p:nvSpPr>
          <p:cNvPr id="71" name="TextBox 70">
            <a:extLst>
              <a:ext uri="{FF2B5EF4-FFF2-40B4-BE49-F238E27FC236}">
                <a16:creationId xmlns:a16="http://schemas.microsoft.com/office/drawing/2014/main" id="{DCFAF9EB-1077-FF0C-653B-EAFB3905846F}"/>
              </a:ext>
            </a:extLst>
          </p:cNvPr>
          <p:cNvSpPr txBox="1"/>
          <p:nvPr/>
        </p:nvSpPr>
        <p:spPr>
          <a:xfrm>
            <a:off x="4804571" y="1234436"/>
            <a:ext cx="1048769" cy="218201"/>
          </a:xfrm>
          <a:prstGeom prst="rect">
            <a:avLst/>
          </a:prstGeom>
          <a:noFill/>
        </p:spPr>
        <p:txBody>
          <a:bodyPr wrap="square">
            <a:spAutoFit/>
          </a:bodyPr>
          <a:lstStyle/>
          <a:p>
            <a:pPr marL="25977" algn="ctr">
              <a:spcBef>
                <a:spcPts val="395"/>
              </a:spcBef>
            </a:pPr>
            <a:r>
              <a:rPr lang="en-US" sz="818" b="1" spc="20" dirty="0">
                <a:solidFill>
                  <a:srgbClr val="FFFFFF"/>
                </a:solidFill>
                <a:latin typeface="Calibri"/>
                <a:cs typeface="Calibri"/>
              </a:rPr>
              <a:t>10/17/2023</a:t>
            </a:r>
            <a:endParaRPr lang="en-US" sz="818" dirty="0">
              <a:latin typeface="Calibri"/>
              <a:cs typeface="Calibri"/>
            </a:endParaRPr>
          </a:p>
        </p:txBody>
      </p:sp>
      <p:sp>
        <p:nvSpPr>
          <p:cNvPr id="6" name="object 6">
            <a:extLst>
              <a:ext uri="{FF2B5EF4-FFF2-40B4-BE49-F238E27FC236}">
                <a16:creationId xmlns:a16="http://schemas.microsoft.com/office/drawing/2014/main" id="{3E47D771-D5F1-B7B3-6EE3-67C24A92DA7D}"/>
              </a:ext>
              <a:ext uri="{C183D7F6-B498-43B3-948B-1728B52AA6E4}">
                <adec:decorative xmlns:adec="http://schemas.microsoft.com/office/drawing/2017/decorative" val="1"/>
              </a:ext>
            </a:extLst>
          </p:cNvPr>
          <p:cNvSpPr/>
          <p:nvPr/>
        </p:nvSpPr>
        <p:spPr>
          <a:xfrm>
            <a:off x="3618202" y="3740660"/>
            <a:ext cx="4955597" cy="31172"/>
          </a:xfrm>
          <a:custGeom>
            <a:avLst/>
            <a:gdLst/>
            <a:ahLst/>
            <a:cxnLst/>
            <a:rect l="l" t="t" r="r" b="b"/>
            <a:pathLst>
              <a:path w="7268209">
                <a:moveTo>
                  <a:pt x="0" y="0"/>
                </a:moveTo>
                <a:lnTo>
                  <a:pt x="7267930" y="0"/>
                </a:lnTo>
              </a:path>
            </a:pathLst>
          </a:custGeom>
          <a:ln w="28575">
            <a:solidFill>
              <a:srgbClr val="005340"/>
            </a:solidFill>
            <a:prstDash val="sysDot"/>
          </a:ln>
        </p:spPr>
        <p:txBody>
          <a:bodyPr wrap="square" lIns="0" tIns="0" rIns="0" bIns="0" rtlCol="0"/>
          <a:lstStyle/>
          <a:p>
            <a:endParaRPr sz="1227" dirty="0"/>
          </a:p>
        </p:txBody>
      </p:sp>
    </p:spTree>
    <p:extLst>
      <p:ext uri="{BB962C8B-B14F-4D97-AF65-F5344CB8AC3E}">
        <p14:creationId xmlns:p14="http://schemas.microsoft.com/office/powerpoint/2010/main" val="192012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9" name="Straight Connector 38">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40">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b="1">
                <a:solidFill>
                  <a:schemeClr val="tx1">
                    <a:lumMod val="85000"/>
                    <a:lumOff val="15000"/>
                  </a:schemeClr>
                </a:solidFill>
              </a:rPr>
              <a:t>Today’s Presenter</a:t>
            </a:r>
          </a:p>
        </p:txBody>
      </p:sp>
      <p:pic>
        <p:nvPicPr>
          <p:cNvPr id="5" name="Content Placeholder 4">
            <a:extLst>
              <a:ext uri="{FF2B5EF4-FFF2-40B4-BE49-F238E27FC236}">
                <a16:creationId xmlns:a16="http://schemas.microsoft.com/office/drawing/2014/main" id="{F31312CE-32C2-27DD-63A9-01846A740A50}"/>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635457" y="1097294"/>
            <a:ext cx="5131653" cy="2688307"/>
          </a:xfrm>
          <a:prstGeom prst="rect">
            <a:avLst/>
          </a:prstGeom>
        </p:spPr>
      </p:pic>
      <p:sp>
        <p:nvSpPr>
          <p:cNvPr id="33" name="Rectangle 42">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fican American woman smiling for the camera&#10;&#10;">
            <a:extLst>
              <a:ext uri="{FF2B5EF4-FFF2-40B4-BE49-F238E27FC236}">
                <a16:creationId xmlns:a16="http://schemas.microsoft.com/office/drawing/2014/main" id="{7ED26F7A-023A-1F99-E2CB-5EDDC0E6743D}"/>
              </a:ext>
            </a:extLst>
          </p:cNvPr>
          <p:cNvPicPr>
            <a:picLocks noChangeAspect="1"/>
          </p:cNvPicPr>
          <p:nvPr/>
        </p:nvPicPr>
        <p:blipFill>
          <a:blip r:embed="rId3"/>
          <a:stretch>
            <a:fillRect/>
          </a:stretch>
        </p:blipFill>
        <p:spPr>
          <a:xfrm>
            <a:off x="6424891" y="640080"/>
            <a:ext cx="3602736" cy="3602736"/>
          </a:xfrm>
          <a:prstGeom prst="rect">
            <a:avLst/>
          </a:prstGeom>
        </p:spPr>
      </p:pic>
      <p:cxnSp>
        <p:nvCxnSpPr>
          <p:cNvPr id="34" name="Straight Connector 44">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6" name="Rectangle 46">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48">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55531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 name="Rectangle 190">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4" name="Rectangle 192">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5" name="Straight Connector 194">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6" name="Rectangle 196">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 name="Rectangle 198">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92370" y="516835"/>
            <a:ext cx="3084844" cy="5772840"/>
          </a:xfrm>
        </p:spPr>
        <p:txBody>
          <a:bodyPr vert="horz" lIns="91440" tIns="45720" rIns="91440" bIns="45720" rtlCol="0" anchor="ctr">
            <a:normAutofit/>
          </a:bodyPr>
          <a:lstStyle/>
          <a:p>
            <a:pPr>
              <a:lnSpc>
                <a:spcPct val="85000"/>
              </a:lnSpc>
            </a:pPr>
            <a:r>
              <a:rPr lang="en-US" sz="3600">
                <a:solidFill>
                  <a:srgbClr val="FFFFFF"/>
                </a:solidFill>
              </a:rPr>
              <a:t>Learning Objectives</a:t>
            </a:r>
          </a:p>
        </p:txBody>
      </p:sp>
      <p:sp>
        <p:nvSpPr>
          <p:cNvPr id="208" name="Rectangle 200">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54" name="TextBox 3" descr="What is Assistive Technology?&#10;Assistive Technology Laws&#10;TARGET Center Assistive Technology Services&#10;Assistive Technology Area's of Need">
            <a:extLst>
              <a:ext uri="{FF2B5EF4-FFF2-40B4-BE49-F238E27FC236}">
                <a16:creationId xmlns:a16="http://schemas.microsoft.com/office/drawing/2014/main" id="{6BE37F77-9E45-2242-2DCD-6C7E690FFEF5}"/>
              </a:ext>
            </a:extLst>
          </p:cNvPr>
          <p:cNvGraphicFramePr/>
          <p:nvPr>
            <p:extLst>
              <p:ext uri="{D42A27DB-BD31-4B8C-83A1-F6EECF244321}">
                <p14:modId xmlns:p14="http://schemas.microsoft.com/office/powerpoint/2010/main" val="368128963"/>
              </p:ext>
            </p:extLst>
          </p:nvPr>
        </p:nvGraphicFramePr>
        <p:xfrm>
          <a:off x="4741863" y="65881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9622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BE821-E860-7E4E-AEC0-55E231595D8D}"/>
              </a:ext>
            </a:extLst>
          </p:cNvPr>
          <p:cNvSpPr>
            <a:spLocks noGrp="1"/>
          </p:cNvSpPr>
          <p:nvPr>
            <p:ph type="title"/>
          </p:nvPr>
        </p:nvSpPr>
        <p:spPr>
          <a:xfrm>
            <a:off x="1097280" y="286603"/>
            <a:ext cx="10058400" cy="1450757"/>
          </a:xfrm>
        </p:spPr>
        <p:txBody>
          <a:bodyPr>
            <a:normAutofit/>
          </a:bodyPr>
          <a:lstStyle/>
          <a:p>
            <a:r>
              <a:rPr lang="en-US" dirty="0"/>
              <a:t>Assistive Technology Area’s of Need</a:t>
            </a:r>
          </a:p>
        </p:txBody>
      </p:sp>
      <p:sp>
        <p:nvSpPr>
          <p:cNvPr id="6" name="Slide Number Placeholder 5">
            <a:extLst>
              <a:ext uri="{FF2B5EF4-FFF2-40B4-BE49-F238E27FC236}">
                <a16:creationId xmlns:a16="http://schemas.microsoft.com/office/drawing/2014/main" id="{9C4CB222-5EB8-99B8-7234-51FA74F1AE2B}"/>
              </a:ext>
            </a:extLst>
          </p:cNvPr>
          <p:cNvSpPr>
            <a:spLocks noGrp="1"/>
          </p:cNvSpPr>
          <p:nvPr>
            <p:ph type="sldNum" sz="quarter" idx="12"/>
          </p:nvPr>
        </p:nvSpPr>
        <p:spPr>
          <a:xfrm>
            <a:off x="9900458" y="6459785"/>
            <a:ext cx="1312025" cy="365125"/>
          </a:xfrm>
        </p:spPr>
        <p:txBody>
          <a:bodyPr>
            <a:normAutofit/>
          </a:bodyPr>
          <a:lstStyle/>
          <a:p>
            <a:pPr>
              <a:spcAft>
                <a:spcPts val="600"/>
              </a:spcAft>
            </a:pPr>
            <a:fld id="{48F63A3B-78C7-47BE-AE5E-E10140E04643}" type="slidenum">
              <a:rPr lang="en-US" smtClean="0"/>
              <a:pPr>
                <a:spcAft>
                  <a:spcPts val="600"/>
                </a:spcAft>
              </a:pPr>
              <a:t>5</a:t>
            </a:fld>
            <a:endParaRPr lang="en-US"/>
          </a:p>
        </p:txBody>
      </p:sp>
      <p:graphicFrame>
        <p:nvGraphicFramePr>
          <p:cNvPr id="10" name="Content Placeholder 2">
            <a:extLst>
              <a:ext uri="{FF2B5EF4-FFF2-40B4-BE49-F238E27FC236}">
                <a16:creationId xmlns:a16="http://schemas.microsoft.com/office/drawing/2014/main" id="{38A31823-F84B-320D-798C-4297CFE90B4A}"/>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29262772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7797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4B26B6C-ED88-4BE1-A398-628339C0441B}"/>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Assistive Technology Devices</a:t>
            </a:r>
          </a:p>
        </p:txBody>
      </p:sp>
      <p:sp>
        <p:nvSpPr>
          <p:cNvPr id="15" name="Rectangle 14">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2">
            <a:extLst>
              <a:ext uri="{FF2B5EF4-FFF2-40B4-BE49-F238E27FC236}">
                <a16:creationId xmlns:a16="http://schemas.microsoft.com/office/drawing/2014/main" id="{218E3F4C-DC3C-6B28-FD0F-04D364E0A79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58351863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7570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8B502A-3958-A66C-66E5-1EC4444B5AAD}"/>
              </a:ext>
            </a:extLst>
          </p:cNvPr>
          <p:cNvSpPr>
            <a:spLocks noGrp="1"/>
          </p:cNvSpPr>
          <p:nvPr>
            <p:ph type="title"/>
          </p:nvPr>
        </p:nvSpPr>
        <p:spPr>
          <a:xfrm>
            <a:off x="5220928" y="965200"/>
            <a:ext cx="5999002" cy="4927600"/>
          </a:xfrm>
        </p:spPr>
        <p:txBody>
          <a:bodyPr vert="horz" lIns="91440" tIns="45720" rIns="91440" bIns="45720" rtlCol="0" anchor="ctr">
            <a:normAutofit/>
          </a:bodyPr>
          <a:lstStyle/>
          <a:p>
            <a:r>
              <a:rPr lang="en-US" sz="7400" dirty="0">
                <a:solidFill>
                  <a:schemeClr val="tx2"/>
                </a:solidFill>
              </a:rPr>
              <a:t>Technology Demonstration</a:t>
            </a:r>
          </a:p>
        </p:txBody>
      </p:sp>
      <p:sp>
        <p:nvSpPr>
          <p:cNvPr id="18" name="Rectangle 17">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1381A436-B597-C875-8642-3AF6A84808AA}"/>
              </a:ext>
            </a:extLst>
          </p:cNvPr>
          <p:cNvSpPr>
            <a:spLocks noGrp="1"/>
          </p:cNvSpPr>
          <p:nvPr>
            <p:ph type="sldNum" sz="quarter" idx="12"/>
          </p:nvPr>
        </p:nvSpPr>
        <p:spPr>
          <a:xfrm>
            <a:off x="10383078" y="6459785"/>
            <a:ext cx="829405" cy="365125"/>
          </a:xfrm>
        </p:spPr>
        <p:txBody>
          <a:bodyPr vert="horz" lIns="91440" tIns="45720" rIns="91440" bIns="45720" rtlCol="0" anchor="ctr">
            <a:normAutofit/>
          </a:bodyPr>
          <a:lstStyle/>
          <a:p>
            <a:pPr defTabSz="457200">
              <a:spcAft>
                <a:spcPts val="600"/>
              </a:spcAft>
            </a:pPr>
            <a:fld id="{48F63A3B-78C7-47BE-AE5E-E10140E04643}" type="slidenum">
              <a:rPr lang="en-US">
                <a:solidFill>
                  <a:schemeClr val="tx2"/>
                </a:solidFill>
              </a:rPr>
              <a:pPr defTabSz="457200">
                <a:spcAft>
                  <a:spcPts val="600"/>
                </a:spcAft>
              </a:pPr>
              <a:t>7</a:t>
            </a:fld>
            <a:endParaRPr lang="en-US">
              <a:solidFill>
                <a:schemeClr val="tx2"/>
              </a:solidFill>
            </a:endParaRPr>
          </a:p>
        </p:txBody>
      </p:sp>
    </p:spTree>
    <p:extLst>
      <p:ext uri="{BB962C8B-B14F-4D97-AF65-F5344CB8AC3E}">
        <p14:creationId xmlns:p14="http://schemas.microsoft.com/office/powerpoint/2010/main" val="421350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3" name="Rectangle 103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35" name="Straight Connector 103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37" name="Rectangle 1036">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C0D88F-45C7-B1AA-C814-73577EA564D5}"/>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dirty="0">
                <a:solidFill>
                  <a:schemeClr val="tx1">
                    <a:lumMod val="85000"/>
                    <a:lumOff val="15000"/>
                  </a:schemeClr>
                </a:solidFill>
              </a:rPr>
              <a:t>Fusion Software </a:t>
            </a:r>
          </a:p>
        </p:txBody>
      </p:sp>
      <p:pic>
        <p:nvPicPr>
          <p:cNvPr id="1026" name="Picture 2" descr="Fusion Powered by Jaws and ZoomText">
            <a:extLst>
              <a:ext uri="{FF2B5EF4-FFF2-40B4-BE49-F238E27FC236}">
                <a16:creationId xmlns:a16="http://schemas.microsoft.com/office/drawing/2014/main" id="{B7AECC34-296F-5BA6-6E52-34299BC7823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63029" y="640081"/>
            <a:ext cx="5054156" cy="5054156"/>
          </a:xfrm>
          <a:prstGeom prst="rect">
            <a:avLst/>
          </a:prstGeom>
          <a:noFill/>
          <a:extLst>
            <a:ext uri="{909E8E84-426E-40DD-AFC4-6F175D3DCCD1}">
              <a14:hiddenFill xmlns:a14="http://schemas.microsoft.com/office/drawing/2010/main">
                <a:solidFill>
                  <a:srgbClr val="FFFFFF"/>
                </a:solidFill>
              </a14:hiddenFill>
            </a:ext>
          </a:extLst>
        </p:spPr>
      </p:pic>
      <p:cxnSp>
        <p:nvCxnSpPr>
          <p:cNvPr id="1039" name="Straight Connector 1038">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041" name="Rectangle 1040">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3" name="Rectangle 1042">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10576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7" name="Rectangle 2056">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59" name="Straight Connector 2058">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61" name="Rectangle 2060">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D6F472-EE38-ECD8-9DD8-E3FD015A285E}"/>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100">
                <a:solidFill>
                  <a:schemeClr val="tx1">
                    <a:lumMod val="85000"/>
                    <a:lumOff val="15000"/>
                  </a:schemeClr>
                </a:solidFill>
              </a:rPr>
              <a:t>Dragon Professional Dictation Software</a:t>
            </a:r>
          </a:p>
        </p:txBody>
      </p:sp>
      <p:pic>
        <p:nvPicPr>
          <p:cNvPr id="2050" name="Picture 2" descr="Dragon Speech Recognition - Get More Done by Voice | Nuance">
            <a:extLst>
              <a:ext uri="{FF2B5EF4-FFF2-40B4-BE49-F238E27FC236}">
                <a16:creationId xmlns:a16="http://schemas.microsoft.com/office/drawing/2014/main" id="{C87A5248-82AB-E631-CA0B-3711DFF067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33999" y="1279942"/>
            <a:ext cx="6912217" cy="3774434"/>
          </a:xfrm>
          <a:prstGeom prst="rect">
            <a:avLst/>
          </a:prstGeom>
          <a:noFill/>
          <a:extLst>
            <a:ext uri="{909E8E84-426E-40DD-AFC4-6F175D3DCCD1}">
              <a14:hiddenFill xmlns:a14="http://schemas.microsoft.com/office/drawing/2010/main">
                <a:solidFill>
                  <a:srgbClr val="FFFFFF"/>
                </a:solidFill>
              </a14:hiddenFill>
            </a:ext>
          </a:extLst>
        </p:spPr>
      </p:pic>
      <p:cxnSp>
        <p:nvCxnSpPr>
          <p:cNvPr id="2063" name="Straight Connector 2062">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65" name="Rectangle 2064">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67" name="Rectangle 2066">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16970308"/>
      </p:ext>
    </p:extLst>
  </p:cSld>
  <p:clrMapOvr>
    <a:masterClrMapping/>
  </p:clrMapOvr>
</p:sld>
</file>

<file path=ppt/theme/theme1.xml><?xml version="1.0" encoding="utf-8"?>
<a:theme xmlns:a="http://schemas.openxmlformats.org/drawingml/2006/main" name="Retrospect">
  <a:themeElements>
    <a:clrScheme name="Custom 6">
      <a:dk1>
        <a:sysClr val="windowText" lastClr="000000"/>
      </a:dk1>
      <a:lt1>
        <a:sysClr val="window" lastClr="FFFFFF"/>
      </a:lt1>
      <a:dk2>
        <a:srgbClr val="44546A"/>
      </a:dk2>
      <a:lt2>
        <a:srgbClr val="E7E6E6"/>
      </a:lt2>
      <a:accent1>
        <a:srgbClr val="034A90"/>
      </a:accent1>
      <a:accent2>
        <a:srgbClr val="034A90"/>
      </a:accent2>
      <a:accent3>
        <a:srgbClr val="538135"/>
      </a:accent3>
      <a:accent4>
        <a:srgbClr val="034A90"/>
      </a:accent4>
      <a:accent5>
        <a:srgbClr val="034A90"/>
      </a:accent5>
      <a:accent6>
        <a:srgbClr val="538135"/>
      </a:accent6>
      <a:hlink>
        <a:srgbClr val="034A90"/>
      </a:hlink>
      <a:folHlink>
        <a:srgbClr val="53813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575</Words>
  <Application>Microsoft Office PowerPoint</Application>
  <PresentationFormat>Widescreen</PresentationFormat>
  <Paragraphs>99</Paragraphs>
  <Slides>22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Retrospect</vt:lpstr>
      <vt:lpstr>Assistive Technology Program Technology Demonstration </vt:lpstr>
      <vt:lpstr>Advancing Access &amp; Equity</vt:lpstr>
      <vt:lpstr>Today’s Presenter</vt:lpstr>
      <vt:lpstr>Learning Objectives</vt:lpstr>
      <vt:lpstr>Assistive Technology Area’s of Need</vt:lpstr>
      <vt:lpstr>Assistive Technology Devices</vt:lpstr>
      <vt:lpstr>Technology Demonstration</vt:lpstr>
      <vt:lpstr>Fusion Software </vt:lpstr>
      <vt:lpstr>Dragon Professional Dictation Software</vt:lpstr>
      <vt:lpstr>Read &amp; Write Literacy Tool</vt:lpstr>
      <vt:lpstr>Glasouse Assistive Device</vt:lpstr>
      <vt:lpstr>Accent 1000 Communication Device </vt:lpstr>
      <vt:lpstr>NeoSensory Wristband for Hearing Loss</vt:lpstr>
      <vt:lpstr>PenFriend 3 Audio Labeler</vt:lpstr>
      <vt:lpstr>Rocketbook Smart Notebook</vt:lpstr>
      <vt:lpstr>Orcam Read All in One Reading Solution</vt:lpstr>
      <vt:lpstr>Temi Robot AI in Motion</vt:lpstr>
      <vt:lpstr>Vibe Interactive Whiteboard</vt:lpstr>
      <vt:lpstr>Questions</vt:lpstr>
      <vt:lpstr>Thank you</vt:lpstr>
      <vt:lpstr>Contact Information </vt:lpstr>
      <vt:lpstr>Current and Upcoming Meetings, cont.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Assistive Technology Program Technology Demonstration </dc:title>
  <dc:creator>Owens, Rashida (CTR) - OO, DC</dc:creator>
  <cp:lastModifiedBy>Sherbondy, Michelle - OO, Washington, DC</cp:lastModifiedBy>
  <cp:revision>1</cp:revision>
  <dcterms:created xsi:type="dcterms:W3CDTF">2023-09-18T16:58:30Z</dcterms:created>
  <dcterms:modified xsi:type="dcterms:W3CDTF">2023-10-05T16:49:52Z</dcterms:modified>
</cp:coreProperties>
</file>