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notesSlides/notesSlide20.xml" ContentType="application/vnd.openxmlformats-officedocument.presentationml.notesSlide+xml"/>
  <Override PartName="/ppt/tags/tag34.xml" ContentType="application/vnd.openxmlformats-officedocument.presentationml.tags+xml"/>
  <Override PartName="/ppt/notesSlides/notesSlide21.xml" ContentType="application/vnd.openxmlformats-officedocument.presentationml.notesSlide+xml"/>
  <Override PartName="/ppt/tags/tag35.xml" ContentType="application/vnd.openxmlformats-officedocument.presentationml.tags+xml"/>
  <Override PartName="/ppt/notesSlides/notesSlide22.xml" ContentType="application/vnd.openxmlformats-officedocument.presentationml.notesSlide+xml"/>
  <Override PartName="/ppt/tags/tag36.xml" ContentType="application/vnd.openxmlformats-officedocument.presentationml.tags+xml"/>
  <Override PartName="/ppt/notesSlides/notesSlide23.xml" ContentType="application/vnd.openxmlformats-officedocument.presentationml.notesSlide+xml"/>
  <Override PartName="/ppt/tags/tag37.xml" ContentType="application/vnd.openxmlformats-officedocument.presentationml.tags+xml"/>
  <Override PartName="/ppt/notesSlides/notesSlide24.xml" ContentType="application/vnd.openxmlformats-officedocument.presentationml.notesSlide+xml"/>
  <Override PartName="/ppt/tags/tag38.xml" ContentType="application/vnd.openxmlformats-officedocument.presentationml.tags+xml"/>
  <Override PartName="/ppt/notesSlides/notesSlide25.xml" ContentType="application/vnd.openxmlformats-officedocument.presentationml.notesSlide+xml"/>
  <Override PartName="/ppt/tags/tag39.xml" ContentType="application/vnd.openxmlformats-officedocument.presentationml.tags+xml"/>
  <Override PartName="/ppt/notesSlides/notesSlide26.xml" ContentType="application/vnd.openxmlformats-officedocument.presentationml.notesSlide+xml"/>
  <Override PartName="/ppt/tags/tag40.xml" ContentType="application/vnd.openxmlformats-officedocument.presentationml.tags+xml"/>
  <Override PartName="/ppt/notesSlides/notesSlide27.xml" ContentType="application/vnd.openxmlformats-officedocument.presentationml.notesSlide+xml"/>
  <Override PartName="/ppt/tags/tag41.xml" ContentType="application/vnd.openxmlformats-officedocument.presentationml.tags+xml"/>
  <Override PartName="/ppt/notesSlides/notesSlide28.xml" ContentType="application/vnd.openxmlformats-officedocument.presentationml.notesSlide+xml"/>
  <Override PartName="/ppt/tags/tag42.xml" ContentType="application/vnd.openxmlformats-officedocument.presentationml.tags+xml"/>
  <Override PartName="/ppt/notesSlides/notesSlide29.xml" ContentType="application/vnd.openxmlformats-officedocument.presentationml.notesSlide+xml"/>
  <Override PartName="/ppt/tags/tag43.xml" ContentType="application/vnd.openxmlformats-officedocument.presentationml.tags+xml"/>
  <Override PartName="/ppt/notesSlides/notesSlide30.xml" ContentType="application/vnd.openxmlformats-officedocument.presentationml.notesSlide+xml"/>
  <Override PartName="/ppt/tags/tag44.xml" ContentType="application/vnd.openxmlformats-officedocument.presentationml.tags+xml"/>
  <Override PartName="/ppt/notesSlides/notesSlide31.xml" ContentType="application/vnd.openxmlformats-officedocument.presentationml.notesSlide+xml"/>
  <Override PartName="/ppt/tags/tag45.xml" ContentType="application/vnd.openxmlformats-officedocument.presentationml.tags+xml"/>
  <Override PartName="/ppt/notesSlides/notesSlide32.xml" ContentType="application/vnd.openxmlformats-officedocument.presentationml.notesSlide+xml"/>
  <Override PartName="/ppt/tags/tag46.xml" ContentType="application/vnd.openxmlformats-officedocument.presentationml.tags+xml"/>
  <Override PartName="/ppt/notesSlides/notesSlide33.xml" ContentType="application/vnd.openxmlformats-officedocument.presentationml.notesSlide+xml"/>
  <Override PartName="/ppt/tags/tag47.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Lst>
  <p:notesMasterIdLst>
    <p:notesMasterId r:id="rId39"/>
  </p:notesMasterIdLst>
  <p:handoutMasterIdLst>
    <p:handoutMasterId r:id="rId40"/>
  </p:handoutMasterIdLst>
  <p:sldIdLst>
    <p:sldId id="383" r:id="rId2"/>
    <p:sldId id="490" r:id="rId3"/>
    <p:sldId id="426" r:id="rId4"/>
    <p:sldId id="438" r:id="rId5"/>
    <p:sldId id="476" r:id="rId6"/>
    <p:sldId id="471" r:id="rId7"/>
    <p:sldId id="472" r:id="rId8"/>
    <p:sldId id="473" r:id="rId9"/>
    <p:sldId id="392" r:id="rId10"/>
    <p:sldId id="477" r:id="rId11"/>
    <p:sldId id="439" r:id="rId12"/>
    <p:sldId id="369" r:id="rId13"/>
    <p:sldId id="470" r:id="rId14"/>
    <p:sldId id="455" r:id="rId15"/>
    <p:sldId id="474" r:id="rId16"/>
    <p:sldId id="462" r:id="rId17"/>
    <p:sldId id="457" r:id="rId18"/>
    <p:sldId id="479" r:id="rId19"/>
    <p:sldId id="480" r:id="rId20"/>
    <p:sldId id="481" r:id="rId21"/>
    <p:sldId id="482" r:id="rId22"/>
    <p:sldId id="483" r:id="rId23"/>
    <p:sldId id="484" r:id="rId24"/>
    <p:sldId id="485" r:id="rId25"/>
    <p:sldId id="486" r:id="rId26"/>
    <p:sldId id="487" r:id="rId27"/>
    <p:sldId id="488" r:id="rId28"/>
    <p:sldId id="463" r:id="rId29"/>
    <p:sldId id="464" r:id="rId30"/>
    <p:sldId id="431" r:id="rId31"/>
    <p:sldId id="432" r:id="rId32"/>
    <p:sldId id="433" r:id="rId33"/>
    <p:sldId id="478" r:id="rId34"/>
    <p:sldId id="458" r:id="rId35"/>
    <p:sldId id="434" r:id="rId36"/>
    <p:sldId id="260" r:id="rId37"/>
    <p:sldId id="310" r:id="rId38"/>
  </p:sldIdLst>
  <p:sldSz cx="9144000" cy="6858000" type="screen4x3"/>
  <p:notesSz cx="6954838" cy="9236075"/>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8F9787-E0FC-DCBB-DC4E-281A279AB297}" name="Clayton, D'Ann - OO, DC" initials="CD" userId="S::d'ann.clayton@usda.gov::f6c8823e-81d9-4bc2-b40e-f88003b0cf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89"/>
    <a:srgbClr val="00558C"/>
    <a:srgbClr val="F26925"/>
    <a:srgbClr val="809338"/>
    <a:srgbClr val="1D7B86"/>
    <a:srgbClr val="CBEAF8"/>
    <a:srgbClr val="EF463B"/>
    <a:srgbClr val="5C1F65"/>
    <a:srgbClr val="52B9E9"/>
    <a:srgbClr val="C172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94632" autoAdjust="0"/>
  </p:normalViewPr>
  <p:slideViewPr>
    <p:cSldViewPr snapToGrid="0">
      <p:cViewPr varScale="1">
        <p:scale>
          <a:sx n="110" d="100"/>
          <a:sy n="110" d="100"/>
        </p:scale>
        <p:origin x="108" y="528"/>
      </p:cViewPr>
      <p:guideLst/>
    </p:cSldViewPr>
  </p:slideViewPr>
  <p:outlineViewPr>
    <p:cViewPr>
      <p:scale>
        <a:sx n="33" d="100"/>
        <a:sy n="33" d="100"/>
      </p:scale>
      <p:origin x="0" y="-384"/>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1804"/>
          </a:xfrm>
          <a:prstGeom prst="rect">
            <a:avLst/>
          </a:prstGeom>
        </p:spPr>
        <p:txBody>
          <a:bodyPr vert="horz" lIns="91440" tIns="45720" rIns="91440" bIns="45720" rtlCol="0"/>
          <a:lstStyle>
            <a:lvl1pPr algn="r">
              <a:defRPr sz="1200"/>
            </a:lvl1pPr>
          </a:lstStyle>
          <a:p>
            <a:fld id="{09E2D81D-436E-BD44-8EA8-66A9585CC45B}" type="datetimeFigureOut">
              <a:rPr lang="en-US" smtClean="0"/>
              <a:t>10/13/2023</a:t>
            </a:fld>
            <a:endParaRPr lang="en-US"/>
          </a:p>
        </p:txBody>
      </p:sp>
      <p:sp>
        <p:nvSpPr>
          <p:cNvPr id="4" name="Footer Placeholder 3"/>
          <p:cNvSpPr>
            <a:spLocks noGrp="1"/>
          </p:cNvSpPr>
          <p:nvPr>
            <p:ph type="ftr" sz="quarter" idx="2"/>
          </p:nvPr>
        </p:nvSpPr>
        <p:spPr>
          <a:xfrm>
            <a:off x="0" y="8772668"/>
            <a:ext cx="3013763" cy="46180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772668"/>
            <a:ext cx="3013763" cy="461804"/>
          </a:xfrm>
          <a:prstGeom prst="rect">
            <a:avLst/>
          </a:prstGeom>
        </p:spPr>
        <p:txBody>
          <a:bodyPr vert="horz" lIns="91440" tIns="45720" rIns="91440" bIns="45720" rtlCol="0" anchor="b"/>
          <a:lstStyle>
            <a:lvl1pPr algn="r">
              <a:defRPr sz="1200"/>
            </a:lvl1pPr>
          </a:lstStyle>
          <a:p>
            <a:fld id="{27A50800-E7A7-A443-996E-44D017ECF489}" type="slidenum">
              <a:rPr lang="en-US" smtClean="0"/>
              <a:t>‹#›</a:t>
            </a:fld>
            <a:endParaRPr lang="en-US"/>
          </a:p>
        </p:txBody>
      </p:sp>
    </p:spTree>
    <p:extLst>
      <p:ext uri="{BB962C8B-B14F-4D97-AF65-F5344CB8AC3E}">
        <p14:creationId xmlns:p14="http://schemas.microsoft.com/office/powerpoint/2010/main" val="41357862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9466" y="0"/>
            <a:ext cx="3013763" cy="461804"/>
          </a:xfrm>
          <a:prstGeom prst="rect">
            <a:avLst/>
          </a:prstGeom>
        </p:spPr>
        <p:txBody>
          <a:bodyPr vert="horz" lIns="91440" tIns="45720" rIns="91440" bIns="45720" rtlCol="0"/>
          <a:lstStyle>
            <a:lvl1pPr algn="r">
              <a:defRPr sz="1200"/>
            </a:lvl1pPr>
          </a:lstStyle>
          <a:p>
            <a:fld id="{9A7A3CEE-4C91-FC44-AF4F-9DB716B02318}" type="datetimeFigureOut">
              <a:rPr lang="en-US" smtClean="0"/>
              <a:t>10/13/2023</a:t>
            </a:fld>
            <a:endParaRPr lang="en-US"/>
          </a:p>
        </p:txBody>
      </p:sp>
      <p:sp>
        <p:nvSpPr>
          <p:cNvPr id="4" name="Slide Image Placeholder 3"/>
          <p:cNvSpPr>
            <a:spLocks noGrp="1" noRot="1" noChangeAspect="1"/>
          </p:cNvSpPr>
          <p:nvPr>
            <p:ph type="sldImg" idx="2"/>
          </p:nvPr>
        </p:nvSpPr>
        <p:spPr>
          <a:xfrm>
            <a:off x="1168400" y="693738"/>
            <a:ext cx="4618038" cy="34623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484" y="4387136"/>
            <a:ext cx="5563870" cy="41562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3763" cy="4618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2668"/>
            <a:ext cx="3013763" cy="461804"/>
          </a:xfrm>
          <a:prstGeom prst="rect">
            <a:avLst/>
          </a:prstGeom>
        </p:spPr>
        <p:txBody>
          <a:bodyPr vert="horz" lIns="91440" tIns="45720" rIns="91440" bIns="45720" rtlCol="0" anchor="b"/>
          <a:lstStyle>
            <a:lvl1pPr algn="r">
              <a:defRPr sz="1200"/>
            </a:lvl1pPr>
          </a:lstStyle>
          <a:p>
            <a:fld id="{E685E8C5-D282-9043-AE95-F1617D9215EA}" type="slidenum">
              <a:rPr lang="en-US" smtClean="0"/>
              <a:t>‹#›</a:t>
            </a:fld>
            <a:endParaRPr lang="en-US"/>
          </a:p>
        </p:txBody>
      </p:sp>
    </p:spTree>
    <p:extLst>
      <p:ext uri="{BB962C8B-B14F-4D97-AF65-F5344CB8AC3E}">
        <p14:creationId xmlns:p14="http://schemas.microsoft.com/office/powerpoint/2010/main" val="5607026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Deaf_or_HoH_person_at_his_workplace_using_a_Video_Relay_Service_to_communicate_with_a_hearing_person_via_a_Video_Interpreter_and_sign_language_SVCC_2007_Brigitte_SLI_%2B_Mark.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General opening remarks.  Content will be dependent on how the CAP representative(s) are introduced to the audience.</a:t>
            </a:r>
          </a:p>
        </p:txBody>
      </p:sp>
      <p:sp>
        <p:nvSpPr>
          <p:cNvPr id="4" name="Slide Number Placeholder 3"/>
          <p:cNvSpPr>
            <a:spLocks noGrp="1"/>
          </p:cNvSpPr>
          <p:nvPr>
            <p:ph type="sldNum" sz="quarter" idx="10"/>
          </p:nvPr>
        </p:nvSpPr>
        <p:spPr/>
        <p:txBody>
          <a:bodyPr/>
          <a:lstStyle/>
          <a:p>
            <a:fld id="{E685E8C5-D282-9043-AE95-F1617D9215EA}" type="slidenum">
              <a:rPr lang="en-US" smtClean="0"/>
              <a:t>1</a:t>
            </a:fld>
            <a:endParaRPr lang="en-US"/>
          </a:p>
        </p:txBody>
      </p:sp>
    </p:spTree>
    <p:extLst>
      <p:ext uri="{BB962C8B-B14F-4D97-AF65-F5344CB8AC3E}">
        <p14:creationId xmlns:p14="http://schemas.microsoft.com/office/powerpoint/2010/main" val="403873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What exactly does CAP do, and who is eligible for our services?</a:t>
            </a:r>
          </a:p>
          <a:p>
            <a:endParaRPr lang="en-US"/>
          </a:p>
        </p:txBody>
      </p:sp>
      <p:sp>
        <p:nvSpPr>
          <p:cNvPr id="4" name="Slide Number Placeholder 3"/>
          <p:cNvSpPr>
            <a:spLocks noGrp="1"/>
          </p:cNvSpPr>
          <p:nvPr>
            <p:ph type="sldNum" sz="quarter" idx="5"/>
          </p:nvPr>
        </p:nvSpPr>
        <p:spPr/>
        <p:txBody>
          <a:bodyPr/>
          <a:lstStyle/>
          <a:p>
            <a:fld id="{E685E8C5-D282-9043-AE95-F1617D9215EA}" type="slidenum">
              <a:rPr lang="en-US" smtClean="0"/>
              <a:t>11</a:t>
            </a:fld>
            <a:endParaRPr lang="en-US"/>
          </a:p>
        </p:txBody>
      </p:sp>
    </p:spTree>
    <p:extLst>
      <p:ext uri="{BB962C8B-B14F-4D97-AF65-F5344CB8AC3E}">
        <p14:creationId xmlns:p14="http://schemas.microsoft.com/office/powerpoint/2010/main" val="1065715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a:solidFill>
                  <a:schemeClr val="tx1"/>
                </a:solidFill>
                <a:effectLst/>
                <a:latin typeface="+mn-lt"/>
                <a:ea typeface="+mn-ea"/>
                <a:cs typeface="+mn-cs"/>
              </a:rPr>
              <a:t>CAP supports two primary groups of DoD employees: Service members with limitations and DoD employees with disabilities. </a:t>
            </a:r>
          </a:p>
          <a:p>
            <a:pPr lvl="0"/>
            <a:r>
              <a:rPr lang="en-US" sz="1200" kern="1200">
                <a:solidFill>
                  <a:schemeClr val="tx1"/>
                </a:solidFill>
                <a:effectLst/>
                <a:latin typeface="+mn-lt"/>
                <a:ea typeface="+mn-ea"/>
                <a:cs typeface="+mn-cs"/>
              </a:rPr>
              <a:t>Service members with limitations may include wounded, ill and injured Service members. Service members who may be in the process  of separating  from active duty through the medical board process, may retain the AT provided by CAP as their personal property to use in future endeavors such as returning to school or starting a new job.  </a:t>
            </a:r>
          </a:p>
          <a:p>
            <a:pPr lvl="0"/>
            <a:r>
              <a:rPr lang="en-US" sz="1200" kern="1200">
                <a:solidFill>
                  <a:schemeClr val="tx1"/>
                </a:solidFill>
                <a:effectLst/>
                <a:latin typeface="+mn-lt"/>
                <a:ea typeface="+mn-ea"/>
                <a:cs typeface="+mn-cs"/>
              </a:rPr>
              <a:t> Service members may have a condition that impacts their ability to do their job but plan to remain on Active Duty, referred to as COAD. </a:t>
            </a:r>
          </a:p>
          <a:p>
            <a:pPr lvl="0"/>
            <a:r>
              <a:rPr lang="en-US" sz="1200" kern="1200">
                <a:solidFill>
                  <a:schemeClr val="tx1"/>
                </a:solidFill>
                <a:effectLst/>
                <a:latin typeface="+mn-lt"/>
                <a:ea typeface="+mn-ea"/>
                <a:cs typeface="+mn-cs"/>
              </a:rPr>
              <a:t>CAP also support NG and Reserve serving on full-time AD under Title 10.</a:t>
            </a:r>
          </a:p>
          <a:p>
            <a:endParaRPr lang="en-US">
              <a:ea typeface="MS PGothic" charset="0"/>
            </a:endParaRPr>
          </a:p>
          <a:p>
            <a:endParaRPr lang="en-US">
              <a:ea typeface="MS PGothic" charset="0"/>
            </a:endParaRPr>
          </a:p>
        </p:txBody>
      </p:sp>
    </p:spTree>
    <p:extLst>
      <p:ext uri="{BB962C8B-B14F-4D97-AF65-F5344CB8AC3E}">
        <p14:creationId xmlns:p14="http://schemas.microsoft.com/office/powerpoint/2010/main" val="1800429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a:solidFill>
                  <a:schemeClr val="tx1"/>
                </a:solidFill>
                <a:effectLst/>
                <a:latin typeface="+mn-lt"/>
                <a:ea typeface="+mn-ea"/>
                <a:cs typeface="+mn-cs"/>
              </a:rPr>
              <a:t>The other category of CAP customers is DoD employees with disabilities </a:t>
            </a:r>
          </a:p>
          <a:p>
            <a:pPr lvl="0"/>
            <a:r>
              <a:rPr lang="en-US" sz="1200" kern="1200">
                <a:solidFill>
                  <a:schemeClr val="tx1"/>
                </a:solidFill>
                <a:effectLst/>
                <a:latin typeface="+mn-lt"/>
                <a:ea typeface="+mn-ea"/>
                <a:cs typeface="+mn-cs"/>
              </a:rPr>
              <a:t>These may include Worker’s compensation beneficiaries and term/temporary employees, such as interns participating in the Workforce Recruitment Program.  </a:t>
            </a:r>
          </a:p>
          <a:p>
            <a:pPr lvl="0"/>
            <a:r>
              <a:rPr lang="en-US" sz="1200" kern="1200">
                <a:solidFill>
                  <a:schemeClr val="tx1"/>
                </a:solidFill>
                <a:effectLst/>
                <a:latin typeface="+mn-lt"/>
                <a:ea typeface="+mn-ea"/>
                <a:cs typeface="+mn-cs"/>
              </a:rPr>
              <a:t>CAP also supports DoD managers and agencies who understand their obligations to accommodate their employees and in making their information and services accessible to employees or the general public.  </a:t>
            </a:r>
          </a:p>
          <a:p>
            <a:pPr lvl="0"/>
            <a:r>
              <a:rPr lang="en-US" sz="1200" kern="1200">
                <a:solidFill>
                  <a:schemeClr val="tx1"/>
                </a:solidFill>
                <a:effectLst/>
                <a:latin typeface="+mn-lt"/>
                <a:ea typeface="+mn-ea"/>
                <a:cs typeface="+mn-cs"/>
              </a:rPr>
              <a:t>AT provided to civilian employees becomes the property of the organization once the employee departs the organization.</a:t>
            </a:r>
          </a:p>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805314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200" kern="1200">
                <a:solidFill>
                  <a:schemeClr val="tx1"/>
                </a:solidFill>
                <a:effectLst/>
                <a:latin typeface="+mn-lt"/>
                <a:ea typeface="+mn-ea"/>
                <a:cs typeface="+mn-cs"/>
              </a:rPr>
              <a:t>Before we review the types of accommodations CAP can provide, please take a minute to answer the following question: Which of the following qualify as computer/electronic assistive technology? Please select all that apply. </a:t>
            </a:r>
          </a:p>
          <a:p>
            <a:r>
              <a:rPr lang="en-US" sz="1200" kern="1200">
                <a:solidFill>
                  <a:schemeClr val="tx1"/>
                </a:solidFill>
                <a:effectLst/>
                <a:latin typeface="+mn-lt"/>
                <a:ea typeface="+mn-ea"/>
                <a:cs typeface="+mn-cs"/>
              </a:rPr>
              <a:t> </a:t>
            </a:r>
          </a:p>
          <a:p>
            <a:pPr lvl="0"/>
            <a:r>
              <a:rPr lang="en-US" sz="1200" i="1" kern="1200">
                <a:solidFill>
                  <a:schemeClr val="tx1"/>
                </a:solidFill>
                <a:effectLst/>
                <a:latin typeface="+mn-lt"/>
                <a:ea typeface="+mn-ea"/>
                <a:cs typeface="+mn-cs"/>
              </a:rPr>
              <a:t>Give 20-30 seconds for responses. Presenter will then review the responses provided and read off the percentages of responses for each.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The correct answer is C, a service or device to increase functional capabilities of disabled individuals. The next slides will provide additional information on assistive technology and CAP services. </a:t>
            </a:r>
          </a:p>
          <a:p>
            <a:endParaRPr lang="en-US">
              <a:ea typeface="MS PGothic" charset="0"/>
            </a:endParaRPr>
          </a:p>
          <a:p>
            <a:endParaRPr lang="en-US">
              <a:ea typeface="MS PGothic" charset="0"/>
            </a:endParaRPr>
          </a:p>
        </p:txBody>
      </p:sp>
    </p:spTree>
    <p:extLst>
      <p:ext uri="{BB962C8B-B14F-4D97-AF65-F5344CB8AC3E}">
        <p14:creationId xmlns:p14="http://schemas.microsoft.com/office/powerpoint/2010/main" val="4294414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200" kern="1200">
                <a:solidFill>
                  <a:schemeClr val="tx1"/>
                </a:solidFill>
                <a:effectLst/>
                <a:latin typeface="+mn-lt"/>
                <a:ea typeface="+mn-ea"/>
                <a:cs typeface="+mn-cs"/>
              </a:rPr>
              <a:t>AT is technology that enables individuals with disabilities to enjoy equal employment opportunities and provides equal access to computer and telecommunication work environments.  AT consists of both devices and services. AT does not include durable medical equipment.</a:t>
            </a: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AT Devices are any item, piece of equipment, or product system, whether acquired commercially, modified, or customized, that is used to increase, maintain, or improve the functional capabilities of individuals with disabilities.  The device may assist individuals in accessing computer and telecommunication systems and gaining improved access to care and decision making.  The device may also assist individuals by removing one or more barriers in the workplace caused by a disabling medical condition. For example, if someone has a condition that limits their ability to type on the computer, voice recognition software used to control the computer with the voice would be an example of an AT device. </a:t>
            </a: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AT services include assistance in the selection, acquisition, or use of an AT device.  Services may also include needs assessments, acquisition, integration, coordination of services with rehabilitation plans, training on the use and implementation of an AT device, and technical assistance.</a:t>
            </a:r>
          </a:p>
          <a:p>
            <a:pPr lvl="0"/>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851741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sz="1200" kern="1200">
                <a:solidFill>
                  <a:schemeClr val="tx1"/>
                </a:solidFill>
                <a:effectLst/>
                <a:latin typeface="+mn-lt"/>
                <a:ea typeface="+mn-ea"/>
                <a:cs typeface="+mn-cs"/>
              </a:rPr>
              <a:t>This slide shows a variety of services offered by CAP. </a:t>
            </a: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CAP provides training, both online and virtually, on our services as they relate to disability program management. We want to support your efforts to ensure agency hosted and sponsored events, programs, and materials are accessible to individuals with disabilities. CAP can assist by providing interpreting, Communication Access Real-time Translation (CART), or captioning services when needed.</a:t>
            </a: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Through these actions, CAP supports the compliance of a variety of federal disability laws, rules and regulations. </a:t>
            </a: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CAP also assists in identifying the most appropriate accommodations via needs assessments and technology demonstrations. You may have employees who have had their disabling condition for all or most of their lives. Chances are that they can identify their own appropriate accommodations. However, some individuals may have newly acquired limitations, or may be performing different duties in a new location. They may realize they need better tools, but may not know what is available. The needs assessment process helps address that need.</a:t>
            </a: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All of the stated CAP services are provided at no cost to the requesting DoD organization. </a:t>
            </a:r>
          </a:p>
          <a:p>
            <a:pPr lvl="0"/>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733394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CAP provides assistive technology which targets 5 primary disability categories: Dexterity, Deaf/Hard of Hearing, Blind/Low Vision, Cognition and Communication.</a:t>
            </a:r>
            <a:r>
              <a:rPr lang="en-US" sz="1200" kern="1200" baseline="0">
                <a:solidFill>
                  <a:schemeClr val="tx1"/>
                </a:solidFill>
                <a:effectLst/>
                <a:latin typeface="+mn-lt"/>
                <a:ea typeface="+mn-ea"/>
                <a:cs typeface="+mn-cs"/>
              </a:rPr>
              <a:t> The following slides will focus on each specific disability category in more detail.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685E8C5-D282-9043-AE95-F1617D9215EA}" type="slidenum">
              <a:rPr lang="en-US" smtClean="0"/>
              <a:t>17</a:t>
            </a:fld>
            <a:endParaRPr lang="en-US"/>
          </a:p>
        </p:txBody>
      </p:sp>
    </p:spTree>
    <p:extLst>
      <p:ext uri="{BB962C8B-B14F-4D97-AF65-F5344CB8AC3E}">
        <p14:creationId xmlns:p14="http://schemas.microsoft.com/office/powerpoint/2010/main" val="2334753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Dexterity limitations are those which prevent a person from physically controlling their computer through standard input methods. This can include disabling conditions such as carpal tunnel syndrome, tendonitis, arthritis, spinal fusions, ALS, or quadriplegia.  Some of the most commonly requested and frequently provided tools include alternative keyboards and pointing devices, voice recognition software, keyboard trays, monitor arms, document holders and telephone headsets.</a:t>
            </a:r>
          </a:p>
          <a:p>
            <a:endParaRPr lang="en-US" sz="1200" kern="1200">
              <a:solidFill>
                <a:schemeClr val="tx1"/>
              </a:solidFill>
              <a:effectLst/>
              <a:latin typeface="+mn-lt"/>
              <a:ea typeface="+mn-ea"/>
              <a:cs typeface="+mn-cs"/>
            </a:endParaRPr>
          </a:p>
          <a:p>
            <a:endParaRPr lang="en-US">
              <a:ea typeface="MS PGothic" charset="0"/>
            </a:endParaRPr>
          </a:p>
        </p:txBody>
      </p:sp>
    </p:spTree>
    <p:extLst>
      <p:ext uri="{BB962C8B-B14F-4D97-AF65-F5344CB8AC3E}">
        <p14:creationId xmlns:p14="http://schemas.microsoft.com/office/powerpoint/2010/main" val="328560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Some of the most commonly requested and frequently provided tools include input devices such as alternative keyboards and pointing devices. These will allow individuals with conditions that impact the fingers, hands, wrists, arms, or shoulders to use input devices that can be adjusted to meet</a:t>
            </a:r>
            <a:r>
              <a:rPr lang="en-US" sz="1200" kern="1200" baseline="0">
                <a:solidFill>
                  <a:schemeClr val="tx1"/>
                </a:solidFill>
                <a:effectLst/>
                <a:latin typeface="+mn-lt"/>
                <a:ea typeface="+mn-ea"/>
                <a:cs typeface="+mn-cs"/>
              </a:rPr>
              <a:t> their needs. For individuals whose conditions makes it difficult to use a keyboard and mouse,</a:t>
            </a:r>
            <a:r>
              <a:rPr lang="en-US" sz="1200" kern="1200">
                <a:solidFill>
                  <a:schemeClr val="tx1"/>
                </a:solidFill>
                <a:effectLst/>
                <a:latin typeface="+mn-lt"/>
                <a:ea typeface="+mn-ea"/>
                <a:cs typeface="+mn-cs"/>
              </a:rPr>
              <a:t> voice recognition software will allow individuals to use their </a:t>
            </a:r>
            <a:r>
              <a:rPr lang="en-US" sz="1200" kern="1200" baseline="0">
                <a:solidFill>
                  <a:schemeClr val="tx1"/>
                </a:solidFill>
                <a:effectLst/>
                <a:latin typeface="+mn-lt"/>
                <a:ea typeface="+mn-ea"/>
                <a:cs typeface="+mn-cs"/>
              </a:rPr>
              <a:t>voice to control the computer. </a:t>
            </a:r>
          </a:p>
          <a:p>
            <a:endParaRPr lang="en-US" sz="1200" kern="1200" baseline="0">
              <a:solidFill>
                <a:schemeClr val="tx1"/>
              </a:solidFill>
              <a:effectLst/>
              <a:latin typeface="+mn-lt"/>
              <a:ea typeface="+mn-ea"/>
              <a:cs typeface="+mn-cs"/>
            </a:endParaRPr>
          </a:p>
          <a:p>
            <a:r>
              <a:rPr lang="en-US" sz="1200" kern="1200" baseline="0">
                <a:solidFill>
                  <a:schemeClr val="tx1"/>
                </a:solidFill>
                <a:effectLst/>
                <a:latin typeface="+mn-lt"/>
                <a:ea typeface="+mn-ea"/>
                <a:cs typeface="+mn-cs"/>
              </a:rPr>
              <a:t>For individuals who have a condition that requires additional support while seated in their office chair, CAP can provide chair inserts such as lumbar supports and seat cushions. </a:t>
            </a:r>
          </a:p>
          <a:p>
            <a:endParaRPr lang="en-US" sz="1200" kern="1200" baseline="0">
              <a:solidFill>
                <a:schemeClr val="tx1"/>
              </a:solidFill>
              <a:effectLst/>
              <a:latin typeface="+mn-lt"/>
              <a:ea typeface="+mn-ea"/>
              <a:cs typeface="+mn-cs"/>
            </a:endParaRPr>
          </a:p>
          <a:p>
            <a:r>
              <a:rPr lang="en-US" sz="1200" kern="1200">
                <a:solidFill>
                  <a:schemeClr val="tx1"/>
                </a:solidFill>
                <a:effectLst/>
                <a:latin typeface="+mn-lt"/>
                <a:ea typeface="+mn-ea"/>
                <a:cs typeface="+mn-cs"/>
              </a:rPr>
              <a:t>Positioning</a:t>
            </a:r>
            <a:r>
              <a:rPr lang="en-US" sz="1200" kern="1200" baseline="0">
                <a:solidFill>
                  <a:schemeClr val="tx1"/>
                </a:solidFill>
                <a:effectLst/>
                <a:latin typeface="+mn-lt"/>
                <a:ea typeface="+mn-ea"/>
                <a:cs typeface="+mn-cs"/>
              </a:rPr>
              <a:t> tools such as</a:t>
            </a:r>
            <a:r>
              <a:rPr lang="en-US" sz="1200" kern="1200">
                <a:solidFill>
                  <a:schemeClr val="tx1"/>
                </a:solidFill>
                <a:effectLst/>
                <a:latin typeface="+mn-lt"/>
                <a:ea typeface="+mn-ea"/>
                <a:cs typeface="+mn-cs"/>
              </a:rPr>
              <a:t> document holders, monitor arms, and keyboard trays</a:t>
            </a:r>
            <a:r>
              <a:rPr lang="en-US" sz="1200" kern="1200" baseline="0">
                <a:solidFill>
                  <a:schemeClr val="tx1"/>
                </a:solidFill>
                <a:effectLst/>
                <a:latin typeface="+mn-lt"/>
                <a:ea typeface="+mn-ea"/>
                <a:cs typeface="+mn-cs"/>
              </a:rPr>
              <a:t> can assist in creating an adjustable workstation tailored to an individual’s specific needs. For example, if an employee is 5 feet tall with a shoulder condition is working at tall desk, they would need to reach up and forward to access the keyboard and mouse. A keyboard tray would attach to the employee’s existing desk enabling input devices to adjust to a comfortable height and distance, reducing the strain on their shoulder throughout the day. </a:t>
            </a:r>
          </a:p>
          <a:p>
            <a:endParaRPr lang="en-US" sz="1200" kern="1200" baseline="0">
              <a:solidFill>
                <a:schemeClr val="tx1"/>
              </a:solidFill>
              <a:effectLst/>
              <a:latin typeface="+mn-lt"/>
              <a:ea typeface="+mn-ea"/>
              <a:cs typeface="+mn-cs"/>
            </a:endParaRPr>
          </a:p>
          <a:p>
            <a:r>
              <a:rPr lang="en-US" sz="1200" kern="1200" baseline="0">
                <a:solidFill>
                  <a:schemeClr val="tx1"/>
                </a:solidFill>
                <a:effectLst/>
                <a:latin typeface="+mn-lt"/>
                <a:ea typeface="+mn-ea"/>
                <a:cs typeface="+mn-cs"/>
              </a:rPr>
              <a:t>Telephone headsets can also be beneficial for individuals with dexterity conditions that are required to use the phone throughout the day. A telephone headset would allow the individual to speak on the phone hands-free and eliminate the need to cradle the headset between the ear and shoulder. For individuals who need a headset for the phone and the computer, CAP can also provide switchboxes to allow for the usability of the same headset for both devices.</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ea typeface="MS PGothic" charset="0"/>
            </a:endParaRPr>
          </a:p>
          <a:p>
            <a:endParaRPr lang="en-US">
              <a:ea typeface="MS PGothic" charset="0"/>
            </a:endParaRPr>
          </a:p>
        </p:txBody>
      </p:sp>
    </p:spTree>
    <p:extLst>
      <p:ext uri="{BB962C8B-B14F-4D97-AF65-F5344CB8AC3E}">
        <p14:creationId xmlns:p14="http://schemas.microsoft.com/office/powerpoint/2010/main" val="2078817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1200" kern="1200">
              <a:solidFill>
                <a:schemeClr val="tx1"/>
              </a:solidFill>
              <a:effectLst/>
              <a:latin typeface="+mn-lt"/>
              <a:ea typeface="+mn-ea"/>
              <a:cs typeface="+mn-cs"/>
            </a:endParaRPr>
          </a:p>
          <a:p>
            <a:r>
              <a:rPr lang="en-US" sz="1200"/>
              <a:t>Vision conditions impact the ability to see, either partially or completely. </a:t>
            </a:r>
            <a:r>
              <a:rPr lang="en-US" sz="1200" kern="1200">
                <a:solidFill>
                  <a:schemeClr val="tx1"/>
                </a:solidFill>
                <a:effectLst/>
                <a:latin typeface="+mn-lt"/>
                <a:ea typeface="+mn-ea"/>
                <a:cs typeface="+mn-cs"/>
              </a:rPr>
              <a:t>Vision limitations can include diagnosed conditions such as glaucoma, diabetic retinopathy, macular degeneration, cataracts and legal or complete blindness.  These conditions may impact an individual’s ability to</a:t>
            </a:r>
            <a:r>
              <a:rPr lang="en-US" sz="1200" kern="1200" baseline="0">
                <a:solidFill>
                  <a:schemeClr val="tx1"/>
                </a:solidFill>
                <a:effectLst/>
                <a:latin typeface="+mn-lt"/>
                <a:ea typeface="+mn-ea"/>
                <a:cs typeface="+mn-cs"/>
              </a:rPr>
              <a:t> complete the essential functions of their job.</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ea typeface="MS PGothic" charset="0"/>
            </a:endParaRPr>
          </a:p>
          <a:p>
            <a:endParaRPr lang="en-US" sz="1200" kern="1200">
              <a:solidFill>
                <a:schemeClr val="tx1"/>
              </a:solidFill>
              <a:effectLst/>
              <a:latin typeface="+mn-lt"/>
              <a:ea typeface="+mn-ea"/>
              <a:cs typeface="+mn-cs"/>
            </a:endParaRPr>
          </a:p>
          <a:p>
            <a:endParaRPr lang="en-US">
              <a:ea typeface="MS PGothic" charset="0"/>
            </a:endParaRPr>
          </a:p>
        </p:txBody>
      </p:sp>
    </p:spTree>
    <p:extLst>
      <p:ext uri="{BB962C8B-B14F-4D97-AF65-F5344CB8AC3E}">
        <p14:creationId xmlns:p14="http://schemas.microsoft.com/office/powerpoint/2010/main" val="1918960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Our purpose in today’s briefing is to provide you with a working knowledge of CAP, our history, the services we provide and the individuals who are eligible for our CAP services.  We will also provide  information regarding CAP’s request and acquisitions process and some insight on the budget.</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85E8C5-D282-9043-AE95-F1617D9215EA}" type="slidenum">
              <a:rPr lang="en-US" smtClean="0"/>
              <a:t>3</a:t>
            </a:fld>
            <a:endParaRPr lang="en-US"/>
          </a:p>
        </p:txBody>
      </p:sp>
    </p:spTree>
    <p:extLst>
      <p:ext uri="{BB962C8B-B14F-4D97-AF65-F5344CB8AC3E}">
        <p14:creationId xmlns:p14="http://schemas.microsoft.com/office/powerpoint/2010/main" val="2806793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Commonly requested</a:t>
            </a:r>
            <a:r>
              <a:rPr lang="en-US" sz="1200" kern="1200" baseline="0">
                <a:solidFill>
                  <a:schemeClr val="tx1"/>
                </a:solidFill>
                <a:effectLst/>
                <a:latin typeface="+mn-lt"/>
                <a:ea typeface="+mn-ea"/>
                <a:cs typeface="+mn-cs"/>
              </a:rPr>
              <a:t> and </a:t>
            </a:r>
            <a:r>
              <a:rPr lang="en-US" sz="1200" kern="1200">
                <a:solidFill>
                  <a:schemeClr val="tx1"/>
                </a:solidFill>
                <a:effectLst/>
                <a:latin typeface="+mn-lt"/>
                <a:ea typeface="+mn-ea"/>
                <a:cs typeface="+mn-cs"/>
              </a:rPr>
              <a:t>provided tools to support individuals who are blind</a:t>
            </a:r>
            <a:r>
              <a:rPr lang="en-US" sz="1200" kern="1200" baseline="0">
                <a:solidFill>
                  <a:schemeClr val="tx1"/>
                </a:solidFill>
                <a:effectLst/>
                <a:latin typeface="+mn-lt"/>
                <a:ea typeface="+mn-ea"/>
                <a:cs typeface="+mn-cs"/>
              </a:rPr>
              <a:t> or have low vision. For individuals who are blind or do not rely on their vision may use tools such as s</a:t>
            </a:r>
            <a:r>
              <a:rPr lang="en-US" sz="1200" kern="1200">
                <a:solidFill>
                  <a:schemeClr val="tx1"/>
                </a:solidFill>
                <a:effectLst/>
                <a:latin typeface="+mn-lt"/>
                <a:ea typeface="+mn-ea"/>
                <a:cs typeface="+mn-cs"/>
              </a:rPr>
              <a:t>creen readers, which take all information coming from the computer in a visual format and converts it to speech output.  Braille displays,</a:t>
            </a:r>
            <a:r>
              <a:rPr lang="en-US" sz="1200" kern="1200" baseline="0">
                <a:solidFill>
                  <a:schemeClr val="tx1"/>
                </a:solidFill>
                <a:effectLst/>
                <a:latin typeface="+mn-lt"/>
                <a:ea typeface="+mn-ea"/>
                <a:cs typeface="+mn-cs"/>
              </a:rPr>
              <a:t> which </a:t>
            </a:r>
            <a:r>
              <a:rPr lang="en-US" sz="1200" kern="1200">
                <a:solidFill>
                  <a:schemeClr val="tx1"/>
                </a:solidFill>
                <a:effectLst/>
                <a:latin typeface="+mn-lt"/>
                <a:ea typeface="+mn-ea"/>
                <a:cs typeface="+mn-cs"/>
              </a:rPr>
              <a:t>provide the computer’s output in three dimensional Braille. Scanner/Readers,</a:t>
            </a:r>
            <a:r>
              <a:rPr lang="en-US" sz="1200" kern="1200" baseline="0">
                <a:solidFill>
                  <a:schemeClr val="tx1"/>
                </a:solidFill>
                <a:effectLst/>
                <a:latin typeface="+mn-lt"/>
                <a:ea typeface="+mn-ea"/>
                <a:cs typeface="+mn-cs"/>
              </a:rPr>
              <a:t> which, as the name suggests, will scan a hardcopy document and read the information aloud. </a:t>
            </a:r>
          </a:p>
          <a:p>
            <a:r>
              <a:rPr lang="en-US" sz="1200" kern="1200">
                <a:solidFill>
                  <a:schemeClr val="tx1"/>
                </a:solidFill>
                <a:effectLst/>
                <a:latin typeface="+mn-lt"/>
                <a:ea typeface="+mn-ea"/>
                <a:cs typeface="+mn-cs"/>
              </a:rPr>
              <a:t>For individuals</a:t>
            </a:r>
            <a:r>
              <a:rPr lang="en-US" sz="1200" kern="1200" baseline="0">
                <a:solidFill>
                  <a:schemeClr val="tx1"/>
                </a:solidFill>
                <a:effectLst/>
                <a:latin typeface="+mn-lt"/>
                <a:ea typeface="+mn-ea"/>
                <a:cs typeface="+mn-cs"/>
              </a:rPr>
              <a:t> who have low-vision, s</a:t>
            </a:r>
            <a:r>
              <a:rPr lang="en-US" sz="1200" kern="1200">
                <a:solidFill>
                  <a:schemeClr val="tx1"/>
                </a:solidFill>
                <a:effectLst/>
                <a:latin typeface="+mn-lt"/>
                <a:ea typeface="+mn-ea"/>
                <a:cs typeface="+mn-cs"/>
              </a:rPr>
              <a:t>creen magnification allows</a:t>
            </a:r>
            <a:r>
              <a:rPr lang="en-US" sz="1200" kern="1200" baseline="0">
                <a:solidFill>
                  <a:schemeClr val="tx1"/>
                </a:solidFill>
                <a:effectLst/>
                <a:latin typeface="+mn-lt"/>
                <a:ea typeface="+mn-ea"/>
                <a:cs typeface="+mn-cs"/>
              </a:rPr>
              <a:t> for custom adjustment of information on the screen is displayed adjustments include magnification, color contrast, pointer and cursor finders, multiple viewing options, and option to have the information read aloud. For hardcopy documents, portable and desktop CCTVs may assist by displaying the information from a hardcopy on a screen which can then be adjusted through magnification and color contrast. Large print keyboards with varying color contrast options may assist individuals who are not touch-typists with finding the correct keys on their keyboard.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ea typeface="MS PGothic" charset="0"/>
            </a:endParaRPr>
          </a:p>
          <a:p>
            <a:endParaRPr lang="en-US">
              <a:ea typeface="MS PGothic" charset="0"/>
            </a:endParaRPr>
          </a:p>
        </p:txBody>
      </p:sp>
    </p:spTree>
    <p:extLst>
      <p:ext uri="{BB962C8B-B14F-4D97-AF65-F5344CB8AC3E}">
        <p14:creationId xmlns:p14="http://schemas.microsoft.com/office/powerpoint/2010/main" val="1619817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effectLst/>
                <a:latin typeface="+mn-lt"/>
                <a:ea typeface="+mn-ea"/>
                <a:cs typeface="+mn-cs"/>
              </a:rPr>
              <a:t>Hearing conditions impact the ability to hear, either partially or completely. </a:t>
            </a:r>
            <a:r>
              <a:rPr lang="en-US" sz="1200"/>
              <a:t>Limitations can include difficulty in hearing certain volumes, tones or frequencies, ringing in the ears, or the inability to hear anything at all.</a:t>
            </a:r>
            <a:endParaRPr lang="en-US" sz="1200" kern="1200">
              <a:solidFill>
                <a:schemeClr val="tx1"/>
              </a:solidFill>
              <a:effectLst/>
              <a:latin typeface="+mn-lt"/>
              <a:ea typeface="+mn-ea"/>
              <a:cs typeface="+mn-cs"/>
            </a:endParaRPr>
          </a:p>
          <a:p>
            <a:endParaRPr lang="en-US">
              <a:ea typeface="MS PGothic" charset="0"/>
            </a:endParaRPr>
          </a:p>
          <a:p>
            <a:endParaRPr lang="en-US">
              <a:ea typeface="MS PGothic" charset="0"/>
            </a:endParaRPr>
          </a:p>
        </p:txBody>
      </p:sp>
    </p:spTree>
    <p:extLst>
      <p:ext uri="{BB962C8B-B14F-4D97-AF65-F5344CB8AC3E}">
        <p14:creationId xmlns:p14="http://schemas.microsoft.com/office/powerpoint/2010/main" val="2189768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Accommodations for people with differing levels of hearing loss may include assistive listening devices for use in one-on-one conversations or in conference rooms. These might be used in place of prescribed hearing aids or may be used along with the hearing aids. Can also provide video telephones so that users of American sign language can communicate easily and naturally in their native language. CAP is also able to provide clear masks</a:t>
            </a:r>
            <a:r>
              <a:rPr lang="en-US" sz="1200" kern="1200" baseline="0">
                <a:solidFill>
                  <a:schemeClr val="tx1"/>
                </a:solidFill>
                <a:effectLst/>
                <a:latin typeface="+mn-lt"/>
                <a:ea typeface="+mn-ea"/>
                <a:cs typeface="+mn-cs"/>
              </a:rPr>
              <a:t> and deaf-to-hearing communication devices.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ea typeface="MS PGothic" charset="0"/>
            </a:endParaRPr>
          </a:p>
          <a:p>
            <a:endParaRPr lang="en-US">
              <a:ea typeface="MS PGothic" charset="0"/>
            </a:endParaRPr>
          </a:p>
        </p:txBody>
      </p:sp>
    </p:spTree>
    <p:extLst>
      <p:ext uri="{BB962C8B-B14F-4D97-AF65-F5344CB8AC3E}">
        <p14:creationId xmlns:p14="http://schemas.microsoft.com/office/powerpoint/2010/main" val="812470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Cognition and learning disabilities may be related to diagnoses such as ADHD, dyslexia, PTSD, or TBI. Individuals with limitations relative to cognition may experience issues with short-term memory, organization, executive functioning skills, and limitations in the ability to communicate both expressively and receptively in written language. </a:t>
            </a:r>
          </a:p>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528667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Accommodations for individuals experiencing cognition difficulties may include digital pens and recorders to help with memory recall, literacy software, which can provide varying levels of assistance in both expressive and written language, or noise canceling headsets to aid in concentration when working in noisy environments.</a:t>
            </a:r>
          </a:p>
          <a:p>
            <a:endParaRPr lang="en-US">
              <a:ea typeface="MS PGothic" charset="0"/>
            </a:endParaRPr>
          </a:p>
          <a:p>
            <a:endParaRPr lang="en-US">
              <a:ea typeface="MS PGothic" charset="0"/>
            </a:endParaRPr>
          </a:p>
        </p:txBody>
      </p:sp>
    </p:spTree>
    <p:extLst>
      <p:ext uri="{BB962C8B-B14F-4D97-AF65-F5344CB8AC3E}">
        <p14:creationId xmlns:p14="http://schemas.microsoft.com/office/powerpoint/2010/main" val="4178652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Communication limitations may impact the way in which a speaker’s voice is perceived and understood. Individuals with limitations relative to communication may experience difficulty amplifying</a:t>
            </a:r>
            <a:r>
              <a:rPr lang="en-US" sz="1200" kern="1200" baseline="0">
                <a:solidFill>
                  <a:schemeClr val="tx1"/>
                </a:solidFill>
                <a:effectLst/>
                <a:latin typeface="+mn-lt"/>
                <a:ea typeface="+mn-ea"/>
                <a:cs typeface="+mn-cs"/>
              </a:rPr>
              <a:t> their voice to a volume that can be heard by others or the inability to speak at all. </a:t>
            </a:r>
            <a:endParaRPr lang="en-US">
              <a:ea typeface="MS PGothic" charset="0"/>
            </a:endParaRPr>
          </a:p>
          <a:p>
            <a:endParaRPr lang="en-US">
              <a:ea typeface="MS PGothic" charset="0"/>
            </a:endParaRPr>
          </a:p>
        </p:txBody>
      </p:sp>
    </p:spTree>
    <p:extLst>
      <p:ext uri="{BB962C8B-B14F-4D97-AF65-F5344CB8AC3E}">
        <p14:creationId xmlns:p14="http://schemas.microsoft.com/office/powerpoint/2010/main" val="3948222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Some of the most commonly requested accommodations include voice amplifiers and augmentative communication devices for people who have difficulties in generating speech, as well as word prediction software for individuals who have difficulty with word finding.</a:t>
            </a:r>
          </a:p>
          <a:p>
            <a:endParaRPr lang="en-US">
              <a:ea typeface="MS PGothic" charset="0"/>
            </a:endParaRPr>
          </a:p>
          <a:p>
            <a:endParaRPr lang="en-US">
              <a:ea typeface="MS PGothic" charset="0"/>
            </a:endParaRPr>
          </a:p>
        </p:txBody>
      </p:sp>
    </p:spTree>
    <p:extLst>
      <p:ext uri="{BB962C8B-B14F-4D97-AF65-F5344CB8AC3E}">
        <p14:creationId xmlns:p14="http://schemas.microsoft.com/office/powerpoint/2010/main" val="2738014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579" indent="-285607">
              <a:defRPr>
                <a:solidFill>
                  <a:schemeClr val="tx1"/>
                </a:solidFill>
                <a:latin typeface="Arial" charset="0"/>
              </a:defRPr>
            </a:lvl2pPr>
            <a:lvl3pPr marL="1142430" indent="-228485">
              <a:defRPr>
                <a:solidFill>
                  <a:schemeClr val="tx1"/>
                </a:solidFill>
                <a:latin typeface="Arial" charset="0"/>
              </a:defRPr>
            </a:lvl3pPr>
            <a:lvl4pPr marL="1599403" indent="-228485">
              <a:defRPr>
                <a:solidFill>
                  <a:schemeClr val="tx1"/>
                </a:solidFill>
                <a:latin typeface="Arial" charset="0"/>
              </a:defRPr>
            </a:lvl4pPr>
            <a:lvl5pPr marL="2056379" indent="-228485">
              <a:defRPr>
                <a:solidFill>
                  <a:schemeClr val="tx1"/>
                </a:solidFill>
                <a:latin typeface="Arial" charset="0"/>
              </a:defRPr>
            </a:lvl5pPr>
            <a:lvl6pPr marL="2513349" indent="-228485" fontAlgn="base">
              <a:spcBef>
                <a:spcPct val="0"/>
              </a:spcBef>
              <a:spcAft>
                <a:spcPct val="0"/>
              </a:spcAft>
              <a:defRPr>
                <a:solidFill>
                  <a:schemeClr val="tx1"/>
                </a:solidFill>
                <a:latin typeface="Arial" charset="0"/>
              </a:defRPr>
            </a:lvl6pPr>
            <a:lvl7pPr marL="2970321" indent="-228485" fontAlgn="base">
              <a:spcBef>
                <a:spcPct val="0"/>
              </a:spcBef>
              <a:spcAft>
                <a:spcPct val="0"/>
              </a:spcAft>
              <a:defRPr>
                <a:solidFill>
                  <a:schemeClr val="tx1"/>
                </a:solidFill>
                <a:latin typeface="Arial" charset="0"/>
              </a:defRPr>
            </a:lvl7pPr>
            <a:lvl8pPr marL="3427293" indent="-228485" fontAlgn="base">
              <a:spcBef>
                <a:spcPct val="0"/>
              </a:spcBef>
              <a:spcAft>
                <a:spcPct val="0"/>
              </a:spcAft>
              <a:defRPr>
                <a:solidFill>
                  <a:schemeClr val="tx1"/>
                </a:solidFill>
                <a:latin typeface="Arial" charset="0"/>
              </a:defRPr>
            </a:lvl8pPr>
            <a:lvl9pPr marL="3884266" indent="-228485" fontAlgn="base">
              <a:spcBef>
                <a:spcPct val="0"/>
              </a:spcBef>
              <a:spcAft>
                <a:spcPct val="0"/>
              </a:spcAft>
              <a:defRPr>
                <a:solidFill>
                  <a:schemeClr val="tx1"/>
                </a:solidFill>
                <a:latin typeface="Arial" charset="0"/>
              </a:defRPr>
            </a:lvl9pPr>
          </a:lstStyle>
          <a:p>
            <a:pPr fontAlgn="base">
              <a:spcBef>
                <a:spcPct val="0"/>
              </a:spcBef>
              <a:spcAft>
                <a:spcPct val="0"/>
              </a:spcAft>
              <a:defRPr/>
            </a:pPr>
            <a:fld id="{2E2AA10A-A3BB-4FAB-BE5F-3D02F7FF8225}" type="slidenum">
              <a:rPr lang="en-US" altLang="en-US">
                <a:solidFill>
                  <a:srgbClr val="000000"/>
                </a:solidFill>
              </a:rPr>
              <a:pPr fontAlgn="base">
                <a:spcBef>
                  <a:spcPct val="0"/>
                </a:spcBef>
                <a:spcAft>
                  <a:spcPct val="0"/>
                </a:spcAft>
                <a:defRPr/>
              </a:pPr>
              <a:t>28</a:t>
            </a:fld>
            <a:endParaRPr lang="en-US" altLang="en-US">
              <a:solidFill>
                <a:srgbClr val="000000"/>
              </a:solidFill>
            </a:endParaRPr>
          </a:p>
        </p:txBody>
      </p:sp>
      <p:sp>
        <p:nvSpPr>
          <p:cNvPr id="8195" name="Rectangle 2"/>
          <p:cNvSpPr>
            <a:spLocks noGrp="1" noRot="1" noChangeAspect="1" noChangeArrowheads="1" noTextEdit="1"/>
          </p:cNvSpPr>
          <p:nvPr>
            <p:ph type="sldImg"/>
          </p:nvPr>
        </p:nvSpPr>
        <p:spPr bwMode="auto">
          <a:xfrm>
            <a:off x="1166813" y="688975"/>
            <a:ext cx="4622800" cy="3467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Rectangle 3"/>
          <p:cNvSpPr>
            <a:spLocks noGrp="1" noChangeArrowheads="1"/>
          </p:cNvSpPr>
          <p:nvPr>
            <p:ph type="body" idx="1"/>
          </p:nvPr>
        </p:nvSpPr>
        <p:spPr bwMode="auto">
          <a:xfrm>
            <a:off x="927636" y="4386199"/>
            <a:ext cx="5099585" cy="4160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60000"/>
              </a:lnSpc>
            </a:pPr>
            <a:r>
              <a:rPr lang="en-US" altLang="en-US" sz="1100"/>
              <a:t>We included a slide to help customers understand how CAP’s budget works. CAP complies with Federal Acquisition Regulations and this puts some constraint on our program as we work to meet budget timelines. </a:t>
            </a:r>
          </a:p>
          <a:p>
            <a:pPr eaLnBrk="1" hangingPunct="1">
              <a:lnSpc>
                <a:spcPct val="60000"/>
              </a:lnSpc>
            </a:pPr>
            <a:r>
              <a:rPr lang="en-US" altLang="en-US" sz="1100"/>
              <a:t>•	CAP’s budget adheres to the federal FY budget (01 OCT- 30 SEP)</a:t>
            </a:r>
          </a:p>
          <a:p>
            <a:pPr eaLnBrk="1" hangingPunct="1">
              <a:lnSpc>
                <a:spcPct val="60000"/>
              </a:lnSpc>
            </a:pPr>
            <a:r>
              <a:rPr lang="en-US" altLang="en-US" sz="1100"/>
              <a:t>•	Funding generally becomes available in November (or when the next FY budget is approved)</a:t>
            </a:r>
          </a:p>
          <a:p>
            <a:pPr eaLnBrk="1" hangingPunct="1">
              <a:lnSpc>
                <a:spcPct val="60000"/>
              </a:lnSpc>
            </a:pPr>
            <a:r>
              <a:rPr lang="en-US" altLang="en-US" sz="1100"/>
              <a:t>•	ACQ cut-off dates occur JUN/JUL timeframe</a:t>
            </a:r>
          </a:p>
          <a:p>
            <a:pPr eaLnBrk="1" hangingPunct="1">
              <a:lnSpc>
                <a:spcPct val="60000"/>
              </a:lnSpc>
            </a:pPr>
            <a:endParaRPr lang="en-US" altLang="en-US" sz="1100"/>
          </a:p>
          <a:p>
            <a:pPr eaLnBrk="1" hangingPunct="1">
              <a:lnSpc>
                <a:spcPct val="60000"/>
              </a:lnSpc>
            </a:pPr>
            <a:endParaRPr lang="en-US" altLang="en-US" sz="1100"/>
          </a:p>
          <a:p>
            <a:pPr eaLnBrk="1" hangingPunct="1">
              <a:lnSpc>
                <a:spcPct val="60000"/>
              </a:lnSpc>
            </a:pPr>
            <a:endParaRPr lang="en-US" altLang="en-US" sz="1100"/>
          </a:p>
        </p:txBody>
      </p:sp>
    </p:spTree>
    <p:extLst>
      <p:ext uri="{BB962C8B-B14F-4D97-AF65-F5344CB8AC3E}">
        <p14:creationId xmlns:p14="http://schemas.microsoft.com/office/powerpoint/2010/main" val="2602182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579" indent="-285607">
              <a:defRPr>
                <a:solidFill>
                  <a:schemeClr val="tx1"/>
                </a:solidFill>
                <a:latin typeface="Arial" charset="0"/>
              </a:defRPr>
            </a:lvl2pPr>
            <a:lvl3pPr marL="1142430" indent="-228485">
              <a:defRPr>
                <a:solidFill>
                  <a:schemeClr val="tx1"/>
                </a:solidFill>
                <a:latin typeface="Arial" charset="0"/>
              </a:defRPr>
            </a:lvl3pPr>
            <a:lvl4pPr marL="1599403" indent="-228485">
              <a:defRPr>
                <a:solidFill>
                  <a:schemeClr val="tx1"/>
                </a:solidFill>
                <a:latin typeface="Arial" charset="0"/>
              </a:defRPr>
            </a:lvl4pPr>
            <a:lvl5pPr marL="2056379" indent="-228485">
              <a:defRPr>
                <a:solidFill>
                  <a:schemeClr val="tx1"/>
                </a:solidFill>
                <a:latin typeface="Arial" charset="0"/>
              </a:defRPr>
            </a:lvl5pPr>
            <a:lvl6pPr marL="2513349" indent="-228485" fontAlgn="base">
              <a:spcBef>
                <a:spcPct val="0"/>
              </a:spcBef>
              <a:spcAft>
                <a:spcPct val="0"/>
              </a:spcAft>
              <a:defRPr>
                <a:solidFill>
                  <a:schemeClr val="tx1"/>
                </a:solidFill>
                <a:latin typeface="Arial" charset="0"/>
              </a:defRPr>
            </a:lvl6pPr>
            <a:lvl7pPr marL="2970321" indent="-228485" fontAlgn="base">
              <a:spcBef>
                <a:spcPct val="0"/>
              </a:spcBef>
              <a:spcAft>
                <a:spcPct val="0"/>
              </a:spcAft>
              <a:defRPr>
                <a:solidFill>
                  <a:schemeClr val="tx1"/>
                </a:solidFill>
                <a:latin typeface="Arial" charset="0"/>
              </a:defRPr>
            </a:lvl7pPr>
            <a:lvl8pPr marL="3427293" indent="-228485" fontAlgn="base">
              <a:spcBef>
                <a:spcPct val="0"/>
              </a:spcBef>
              <a:spcAft>
                <a:spcPct val="0"/>
              </a:spcAft>
              <a:defRPr>
                <a:solidFill>
                  <a:schemeClr val="tx1"/>
                </a:solidFill>
                <a:latin typeface="Arial" charset="0"/>
              </a:defRPr>
            </a:lvl8pPr>
            <a:lvl9pPr marL="3884266" indent="-228485" fontAlgn="base">
              <a:spcBef>
                <a:spcPct val="0"/>
              </a:spcBef>
              <a:spcAft>
                <a:spcPct val="0"/>
              </a:spcAft>
              <a:defRPr>
                <a:solidFill>
                  <a:schemeClr val="tx1"/>
                </a:solidFill>
                <a:latin typeface="Arial" charset="0"/>
              </a:defRPr>
            </a:lvl9pPr>
          </a:lstStyle>
          <a:p>
            <a:pPr fontAlgn="base">
              <a:spcBef>
                <a:spcPct val="0"/>
              </a:spcBef>
              <a:spcAft>
                <a:spcPct val="0"/>
              </a:spcAft>
              <a:defRPr/>
            </a:pPr>
            <a:fld id="{2E2AA10A-A3BB-4FAB-BE5F-3D02F7FF8225}" type="slidenum">
              <a:rPr lang="en-US" altLang="en-US">
                <a:solidFill>
                  <a:srgbClr val="000000"/>
                </a:solidFill>
              </a:rPr>
              <a:pPr fontAlgn="base">
                <a:spcBef>
                  <a:spcPct val="0"/>
                </a:spcBef>
                <a:spcAft>
                  <a:spcPct val="0"/>
                </a:spcAft>
                <a:defRPr/>
              </a:pPr>
              <a:t>29</a:t>
            </a:fld>
            <a:endParaRPr lang="en-US" altLang="en-US">
              <a:solidFill>
                <a:srgbClr val="000000"/>
              </a:solidFill>
            </a:endParaRPr>
          </a:p>
        </p:txBody>
      </p:sp>
      <p:sp>
        <p:nvSpPr>
          <p:cNvPr id="8195" name="Rectangle 2"/>
          <p:cNvSpPr>
            <a:spLocks noGrp="1" noRot="1" noChangeAspect="1" noChangeArrowheads="1" noTextEdit="1"/>
          </p:cNvSpPr>
          <p:nvPr>
            <p:ph type="sldImg"/>
          </p:nvPr>
        </p:nvSpPr>
        <p:spPr bwMode="auto">
          <a:xfrm>
            <a:off x="1166813" y="688975"/>
            <a:ext cx="4622800" cy="3467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Rectangle 3"/>
          <p:cNvSpPr>
            <a:spLocks noGrp="1" noChangeArrowheads="1"/>
          </p:cNvSpPr>
          <p:nvPr>
            <p:ph type="body" idx="1"/>
          </p:nvPr>
        </p:nvSpPr>
        <p:spPr bwMode="auto">
          <a:xfrm>
            <a:off x="927636" y="4386199"/>
            <a:ext cx="5099585" cy="4160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eaLnBrk="1" hangingPunct="1">
              <a:lnSpc>
                <a:spcPct val="60000"/>
              </a:lnSpc>
              <a:buFont typeface="Arial" panose="020B0604020202020204" pitchFamily="34" charset="0"/>
              <a:buChar char="•"/>
            </a:pPr>
            <a:r>
              <a:rPr lang="en-US" altLang="en-US" sz="1100" baseline="0"/>
              <a:t>Even though CAP has some fiscal timeline constraints, CAP accepts AT requests throughout the year </a:t>
            </a:r>
          </a:p>
          <a:p>
            <a:pPr marL="171450" lvl="0" indent="-171450" eaLnBrk="1" hangingPunct="1">
              <a:lnSpc>
                <a:spcPct val="60000"/>
              </a:lnSpc>
              <a:buFont typeface="Arial" panose="020B0604020202020204" pitchFamily="34" charset="0"/>
              <a:buChar char="•"/>
            </a:pPr>
            <a:r>
              <a:rPr lang="en-US" altLang="en-US" sz="1100" baseline="0"/>
              <a:t>The timing of the request and sometime supply chain issues may contribute to  delivery delays </a:t>
            </a:r>
          </a:p>
          <a:p>
            <a:pPr marL="171450" lvl="0" indent="-171450" eaLnBrk="1" hangingPunct="1">
              <a:lnSpc>
                <a:spcPct val="60000"/>
              </a:lnSpc>
              <a:buFont typeface="Arial" panose="020B0604020202020204" pitchFamily="34" charset="0"/>
              <a:buChar char="•"/>
            </a:pPr>
            <a:r>
              <a:rPr lang="en-US" altLang="en-US" sz="1100" baseline="0"/>
              <a:t>The best time to submit a CAP request is from October through June</a:t>
            </a:r>
          </a:p>
          <a:p>
            <a:pPr marL="0" lvl="0" indent="0" eaLnBrk="1" hangingPunct="1">
              <a:lnSpc>
                <a:spcPct val="60000"/>
              </a:lnSpc>
              <a:buFont typeface="Arial" panose="020B0604020202020204" pitchFamily="34" charset="0"/>
              <a:buNone/>
            </a:pPr>
            <a:endParaRPr lang="en-US" altLang="en-US" sz="1100" baseline="0"/>
          </a:p>
        </p:txBody>
      </p:sp>
    </p:spTree>
    <p:extLst>
      <p:ext uri="{BB962C8B-B14F-4D97-AF65-F5344CB8AC3E}">
        <p14:creationId xmlns:p14="http://schemas.microsoft.com/office/powerpoint/2010/main" val="3096891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CAP has developed some resources to help our partners and customers to better access our services and increase their knowledge regarding reasonable accommodations.</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85E8C5-D282-9043-AE95-F1617D9215EA}" type="slidenum">
              <a:rPr lang="en-US" smtClean="0"/>
              <a:t>30</a:t>
            </a:fld>
            <a:endParaRPr lang="en-US"/>
          </a:p>
        </p:txBody>
      </p:sp>
    </p:spTree>
    <p:extLst>
      <p:ext uri="{BB962C8B-B14F-4D97-AF65-F5344CB8AC3E}">
        <p14:creationId xmlns:p14="http://schemas.microsoft.com/office/powerpoint/2010/main" val="3757281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Before I get started, “how many of you (by the show of hands) know about CAP, have used CAP services or are working with CAP? </a:t>
            </a:r>
          </a:p>
          <a:p>
            <a:endParaRPr lang="en-US"/>
          </a:p>
          <a:p>
            <a:endParaRPr lang="en-US"/>
          </a:p>
        </p:txBody>
      </p:sp>
      <p:sp>
        <p:nvSpPr>
          <p:cNvPr id="4" name="Slide Number Placeholder 3"/>
          <p:cNvSpPr>
            <a:spLocks noGrp="1"/>
          </p:cNvSpPr>
          <p:nvPr>
            <p:ph type="sldNum" sz="quarter" idx="5"/>
          </p:nvPr>
        </p:nvSpPr>
        <p:spPr/>
        <p:txBody>
          <a:bodyPr/>
          <a:lstStyle/>
          <a:p>
            <a:fld id="{E685E8C5-D282-9043-AE95-F1617D9215EA}" type="slidenum">
              <a:rPr lang="en-US" smtClean="0"/>
              <a:t>4</a:t>
            </a:fld>
            <a:endParaRPr lang="en-US"/>
          </a:p>
        </p:txBody>
      </p:sp>
    </p:spTree>
    <p:extLst>
      <p:ext uri="{BB962C8B-B14F-4D97-AF65-F5344CB8AC3E}">
        <p14:creationId xmlns:p14="http://schemas.microsoft.com/office/powerpoint/2010/main" val="2266422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CAPs online training modules include information for managers/supervisors, employees, and agency points of contact. CAP’s Quick Tips are designed to help </a:t>
            </a:r>
            <a:r>
              <a:rPr lang="en-US" sz="1200" kern="1200" err="1">
                <a:solidFill>
                  <a:schemeClr val="tx1"/>
                </a:solidFill>
                <a:effectLst/>
                <a:latin typeface="+mn-lt"/>
                <a:ea typeface="+mn-ea"/>
                <a:cs typeface="+mn-cs"/>
              </a:rPr>
              <a:t>help</a:t>
            </a:r>
            <a:r>
              <a:rPr lang="en-US" sz="1200" kern="1200">
                <a:solidFill>
                  <a:schemeClr val="tx1"/>
                </a:solidFill>
                <a:effectLst/>
                <a:latin typeface="+mn-lt"/>
                <a:ea typeface="+mn-ea"/>
                <a:cs typeface="+mn-cs"/>
              </a:rPr>
              <a:t> our customers have an easier and more seamless experience in submitting their CAP requests.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Quick Tip topics include eligibility for CAP services, how to find your serial number when requesting a software upgrade, needs assessments, choosing the correct delivery address, and accommodations that are outside CAP’s scope.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CAP has also developed webinars and training on topics such as accommodating people with ADHD and anxiety, medical documentation, accommodating the aging workforce, and disability etiquette.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Please keep in mind that we recently updated our website to allow for a better customer experience. As we work to implement all of the updates, the resources listed may be found on CAP’s </a:t>
            </a:r>
            <a:r>
              <a:rPr lang="en-US" sz="1200" kern="1200" err="1">
                <a:solidFill>
                  <a:schemeClr val="tx1"/>
                </a:solidFill>
                <a:effectLst/>
                <a:latin typeface="+mn-lt"/>
                <a:ea typeface="+mn-ea"/>
                <a:cs typeface="+mn-cs"/>
              </a:rPr>
              <a:t>youTube</a:t>
            </a:r>
            <a:r>
              <a:rPr lang="en-US" sz="1200" kern="1200">
                <a:solidFill>
                  <a:schemeClr val="tx1"/>
                </a:solidFill>
                <a:effectLst/>
                <a:latin typeface="+mn-lt"/>
                <a:ea typeface="+mn-ea"/>
                <a:cs typeface="+mn-cs"/>
              </a:rPr>
              <a:t> channel. The link will be provided on the following slide.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463489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CAP is on social media. </a:t>
            </a:r>
          </a:p>
          <a:p>
            <a:pPr lvl="0"/>
            <a:r>
              <a:rPr lang="en-US" sz="1200" kern="1200">
                <a:solidFill>
                  <a:schemeClr val="tx1"/>
                </a:solidFill>
                <a:effectLst/>
                <a:latin typeface="+mn-lt"/>
                <a:ea typeface="+mn-ea"/>
                <a:cs typeface="+mn-cs"/>
              </a:rPr>
              <a:t>Follow us on Facebook, Twitter, and Instagram for information on special events and observances, and news regarding CAP and reasonable accommodations. </a:t>
            </a:r>
          </a:p>
          <a:p>
            <a:pPr lvl="0"/>
            <a:r>
              <a:rPr lang="en-US" sz="1200" kern="1200">
                <a:solidFill>
                  <a:schemeClr val="tx1"/>
                </a:solidFill>
                <a:effectLst/>
                <a:latin typeface="+mn-lt"/>
                <a:ea typeface="+mn-ea"/>
                <a:cs typeface="+mn-cs"/>
              </a:rPr>
              <a:t>Visit CAP’s YouTube page to see demonstration videos of assistive technologies</a:t>
            </a:r>
          </a:p>
          <a:p>
            <a:pPr lvl="0"/>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85E8C5-D282-9043-AE95-F1617D9215EA}" type="slidenum">
              <a:rPr lang="en-US" smtClean="0"/>
              <a:t>32</a:t>
            </a:fld>
            <a:endParaRPr lang="en-US"/>
          </a:p>
        </p:txBody>
      </p:sp>
    </p:spTree>
    <p:extLst>
      <p:ext uri="{BB962C8B-B14F-4D97-AF65-F5344CB8AC3E}">
        <p14:creationId xmlns:p14="http://schemas.microsoft.com/office/powerpoint/2010/main" val="852244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CAP is accessible. Even though CAP employees are still primarily on telework, our telephone, toll-free number, and videophone are answered. Monday through Friday from 8 AM to 4:30 PM Eastern time.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You can email CAP or visit our website at any time. CAP’s Technology &amp; Evaluation Center (CAPTEC) in the Pentagon is currently open by appointment on Mondays and Wednesdays. However, you can email CAPTEC at any time and voice messages left at the CAPTEC number are checked and returned at least daily.</a:t>
            </a:r>
          </a:p>
          <a:p>
            <a:pPr lvl="0"/>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87767C-2786-4DD2-8013-693E7F0D3B86}" type="slidenum">
              <a:rPr lang="en-US" smtClean="0"/>
              <a:t>33</a:t>
            </a:fld>
            <a:endParaRPr lang="en-US"/>
          </a:p>
        </p:txBody>
      </p:sp>
    </p:spTree>
    <p:extLst>
      <p:ext uri="{BB962C8B-B14F-4D97-AF65-F5344CB8AC3E}">
        <p14:creationId xmlns:p14="http://schemas.microsoft.com/office/powerpoint/2010/main" val="2193692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 support of National Disability Employment Awareness Month, CAP is offering lunch and learn series throughout the month of October. After October, CAP will continue to offer Lunch and Learn events.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If you would like to request a briefing for your organization, visit cap.mil and submit an event request.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*Note, this slide can be updated each month with upcoming CAP events </a:t>
            </a:r>
          </a:p>
          <a:p>
            <a:endParaRPr lang="en-US"/>
          </a:p>
          <a:p>
            <a:endParaRPr lang="en-US"/>
          </a:p>
        </p:txBody>
      </p:sp>
      <p:sp>
        <p:nvSpPr>
          <p:cNvPr id="4" name="Slide Number Placeholder 3"/>
          <p:cNvSpPr>
            <a:spLocks noGrp="1"/>
          </p:cNvSpPr>
          <p:nvPr>
            <p:ph type="sldNum" sz="quarter" idx="10"/>
          </p:nvPr>
        </p:nvSpPr>
        <p:spPr/>
        <p:txBody>
          <a:bodyPr/>
          <a:lstStyle/>
          <a:p>
            <a:fld id="{4687767C-2786-4DD2-8013-693E7F0D3B86}" type="slidenum">
              <a:rPr lang="en-US" smtClean="0"/>
              <a:t>34</a:t>
            </a:fld>
            <a:endParaRPr lang="en-US"/>
          </a:p>
        </p:txBody>
      </p:sp>
    </p:spTree>
    <p:extLst>
      <p:ext uri="{BB962C8B-B14F-4D97-AF65-F5344CB8AC3E}">
        <p14:creationId xmlns:p14="http://schemas.microsoft.com/office/powerpoint/2010/main" val="2679810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Does anyone have any questions?</a:t>
            </a:r>
          </a:p>
        </p:txBody>
      </p:sp>
      <p:sp>
        <p:nvSpPr>
          <p:cNvPr id="4" name="Slide Number Placeholder 3"/>
          <p:cNvSpPr>
            <a:spLocks noGrp="1"/>
          </p:cNvSpPr>
          <p:nvPr>
            <p:ph type="sldNum" sz="quarter" idx="10"/>
          </p:nvPr>
        </p:nvSpPr>
        <p:spPr/>
        <p:txBody>
          <a:bodyPr/>
          <a:lstStyle/>
          <a:p>
            <a:fld id="{E685E8C5-D282-9043-AE95-F1617D9215EA}" type="slidenum">
              <a:rPr lang="en-US" smtClean="0"/>
              <a:t>35</a:t>
            </a:fld>
            <a:endParaRPr lang="en-US"/>
          </a:p>
        </p:txBody>
      </p:sp>
    </p:spTree>
    <p:extLst>
      <p:ext uri="{BB962C8B-B14F-4D97-AF65-F5344CB8AC3E}">
        <p14:creationId xmlns:p14="http://schemas.microsoft.com/office/powerpoint/2010/main" val="2270528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C5A0140-9147-4508-AFA4-485CC15EF1E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95361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37</a:t>
            </a:fld>
            <a:endParaRPr lang="en-US"/>
          </a:p>
        </p:txBody>
      </p:sp>
    </p:spTree>
    <p:extLst>
      <p:ext uri="{BB962C8B-B14F-4D97-AF65-F5344CB8AC3E}">
        <p14:creationId xmlns:p14="http://schemas.microsoft.com/office/powerpoint/2010/main" val="30165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200" kern="1200">
                <a:solidFill>
                  <a:schemeClr val="tx1"/>
                </a:solidFill>
                <a:effectLst/>
                <a:latin typeface="+mn-lt"/>
                <a:ea typeface="+mn-ea"/>
                <a:cs typeface="+mn-cs"/>
              </a:rPr>
              <a:t>CAP provides assistive technology and services as accommodations, and associated training at no cost to DoD agencies.   We provide accommodations to DoD civilians with disabilities and wounded, ill or injured Service members. CAP assists employees in identifying the most appropriate accommodations by providing needs assessments.  </a:t>
            </a:r>
          </a:p>
          <a:p>
            <a:pPr lvl="0"/>
            <a:r>
              <a:rPr lang="en-US" sz="1200" kern="1200">
                <a:solidFill>
                  <a:schemeClr val="tx1"/>
                </a:solidFill>
                <a:effectLst/>
                <a:latin typeface="+mn-lt"/>
                <a:ea typeface="+mn-ea"/>
                <a:cs typeface="+mn-cs"/>
              </a:rPr>
              <a:t>CAP supports civilian employees and active duty Service members with qualifying medical conditions</a:t>
            </a: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You may have employees with disabilities who have had their  conditions and limitations for all or most of their lives.  Chances are that they can identify their own appropriate accommodations.  However, some individuals may have newly acquired limitations or may be performing different </a:t>
            </a:r>
            <a:r>
              <a:rPr lang="en-US" sz="1200" kern="1200" err="1">
                <a:solidFill>
                  <a:schemeClr val="tx1"/>
                </a:solidFill>
                <a:effectLst/>
                <a:latin typeface="+mn-lt"/>
                <a:ea typeface="+mn-ea"/>
                <a:cs typeface="+mn-cs"/>
              </a:rPr>
              <a:t>dutiesin</a:t>
            </a:r>
            <a:r>
              <a:rPr lang="en-US" sz="1200" kern="1200">
                <a:solidFill>
                  <a:schemeClr val="tx1"/>
                </a:solidFill>
                <a:effectLst/>
                <a:latin typeface="+mn-lt"/>
                <a:ea typeface="+mn-ea"/>
                <a:cs typeface="+mn-cs"/>
              </a:rPr>
              <a:t> a new location.  They may realize they need better tools but may not know what assistive technology is available.  The needs assessment process helps address that. </a:t>
            </a:r>
          </a:p>
          <a:p>
            <a:pPr lvl="0"/>
            <a:r>
              <a:rPr lang="en-US" sz="1200" kern="1200">
                <a:solidFill>
                  <a:schemeClr val="tx1"/>
                </a:solidFill>
                <a:effectLst/>
                <a:latin typeface="+mn-lt"/>
                <a:ea typeface="+mn-ea"/>
                <a:cs typeface="+mn-cs"/>
              </a:rPr>
              <a:t>CAP also  provides training, both online and virtually, on our services as they relate to disability program management. We want to support your efforts to ensure agency hosted and sponsored events and programs are accessible to individuals with disabilities, including members of the general public. </a:t>
            </a:r>
          </a:p>
          <a:p>
            <a:pPr lvl="0"/>
            <a:r>
              <a:rPr lang="en-US" sz="1200" kern="1200">
                <a:solidFill>
                  <a:schemeClr val="tx1"/>
                </a:solidFill>
                <a:effectLst/>
                <a:latin typeface="+mn-lt"/>
                <a:ea typeface="+mn-ea"/>
                <a:cs typeface="+mn-cs"/>
              </a:rPr>
              <a:t>Through these actions, CAP supports the compliance with  a variety of federal disability laws, rules, and regulations. </a:t>
            </a:r>
          </a:p>
          <a:p>
            <a:pPr lvl="0"/>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616059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CAP was established in 1990 by the Department of Defense as a centrally-funded resource in the identification and procurement of assistive technology accommodations for DoD civilian employees with disabilities.</a:t>
            </a:r>
          </a:p>
          <a:p>
            <a:pPr lvl="0"/>
            <a:r>
              <a:rPr lang="en-US" sz="1200" kern="1200">
                <a:solidFill>
                  <a:schemeClr val="tx1"/>
                </a:solidFill>
                <a:effectLst/>
                <a:latin typeface="+mn-lt"/>
                <a:ea typeface="+mn-ea"/>
                <a:cs typeface="+mn-cs"/>
              </a:rPr>
              <a:t>On October 30, 2000, Congress signed the National Defense Authorization Act giving CAP the authority to provide assistive technology, devices, and services to any department or agency in the Federal Government upon the request of the head of the agency.  At the height of this partnership, CAP was providing services to 70 non-DoD agencies including Homeland Security, Justice, Veteran’s Affairs, NASA and the Nuclear Regulatory Commission.  </a:t>
            </a:r>
          </a:p>
          <a:p>
            <a:pPr lvl="0"/>
            <a:r>
              <a:rPr lang="en-US" sz="1200" kern="1200">
                <a:solidFill>
                  <a:schemeClr val="tx1"/>
                </a:solidFill>
                <a:effectLst/>
                <a:latin typeface="+mn-lt"/>
                <a:ea typeface="+mn-ea"/>
                <a:cs typeface="+mn-cs"/>
              </a:rPr>
              <a:t>In 2004, CAP began providing to those on active duty</a:t>
            </a:r>
          </a:p>
          <a:p>
            <a:pPr lvl="0"/>
            <a:r>
              <a:rPr lang="en-US" sz="1200" kern="1200">
                <a:solidFill>
                  <a:schemeClr val="tx1"/>
                </a:solidFill>
                <a:effectLst/>
                <a:latin typeface="+mn-lt"/>
                <a:ea typeface="+mn-ea"/>
                <a:cs typeface="+mn-cs"/>
              </a:rPr>
              <a:t>Public Law 109-364 was passed on October 17, 2006, allowing Service members to retain AT provided by CAP upon separation from active duty</a:t>
            </a:r>
          </a:p>
          <a:p>
            <a:pPr lvl="0"/>
            <a:r>
              <a:rPr lang="en-US" sz="1200" kern="1200">
                <a:solidFill>
                  <a:schemeClr val="tx1"/>
                </a:solidFill>
                <a:effectLst/>
                <a:latin typeface="+mn-lt"/>
                <a:ea typeface="+mn-ea"/>
                <a:cs typeface="+mn-cs"/>
              </a:rPr>
              <a:t>DoDI 6025.22, Assistive Technology (AT) for Wounded Service Members (DoDI 6025.22) was signed on September 9, 2008, establishing policy for AT programs in the Military Health System</a:t>
            </a:r>
          </a:p>
          <a:p>
            <a:pPr lvl="0"/>
            <a:r>
              <a:rPr lang="en-US" sz="1200" kern="1200">
                <a:solidFill>
                  <a:schemeClr val="tx1"/>
                </a:solidFill>
                <a:effectLst/>
                <a:latin typeface="+mn-lt"/>
                <a:ea typeface="+mn-ea"/>
                <a:cs typeface="+mn-cs"/>
              </a:rPr>
              <a:t>In October 2020, the beginning of FY21, CAP resumed its original role as an acquisitions resource to only the DoD.  CAP can still provide needs assessments and product information to employees of non-DoD agencies.  </a:t>
            </a:r>
          </a:p>
          <a:p>
            <a:pPr lvl="0"/>
            <a:r>
              <a:rPr lang="en-US" sz="1200" kern="1200">
                <a:solidFill>
                  <a:schemeClr val="tx1"/>
                </a:solidFill>
                <a:effectLst/>
                <a:latin typeface="+mn-lt"/>
                <a:ea typeface="+mn-ea"/>
                <a:cs typeface="+mn-cs"/>
              </a:rPr>
              <a:t>2022- CAP continues procuring AT for DoD agencies and continues to provide needs assessments and consultation to non-DoD agencies.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Photo reference: </a:t>
            </a:r>
            <a:r>
              <a:rPr lang="en-US" sz="1200" u="sng" kern="1200">
                <a:solidFill>
                  <a:schemeClr val="tx1"/>
                </a:solidFill>
                <a:effectLst/>
                <a:latin typeface="+mn-lt"/>
                <a:ea typeface="+mn-ea"/>
                <a:cs typeface="+mn-cs"/>
                <a:hlinkClick r:id="rId3"/>
              </a:rPr>
              <a:t>https://commons.wikimedia.org/wiki/File:Deaf_or_HoH_person_at_his_workplace_using_a_Video_Relay_Service_to_communicate_with_a_hearing_person_via_a_Video_Interpreter_and_sign_language_SVCC_2007_Brigitte_SLI_%2B_Mark.jpg</a:t>
            </a:r>
            <a:r>
              <a:rPr lang="en-US" sz="1200" kern="1200">
                <a:solidFill>
                  <a:schemeClr val="tx1"/>
                </a:solidFill>
                <a:effectLst/>
                <a:latin typeface="+mn-lt"/>
                <a:ea typeface="+mn-ea"/>
                <a:cs typeface="+mn-cs"/>
              </a:rPr>
              <a:t> </a:t>
            </a:r>
          </a:p>
          <a:p>
            <a:pPr lvl="0"/>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85E8C5-D282-9043-AE95-F1617D9215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5240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a:solidFill>
                  <a:schemeClr val="tx1"/>
                </a:solidFill>
                <a:effectLst/>
                <a:latin typeface="+mn-lt"/>
                <a:ea typeface="+mn-ea"/>
                <a:cs typeface="+mn-cs"/>
              </a:rPr>
              <a:t>CAP provides services as required by The Rehabilitation Act of 1973:</a:t>
            </a:r>
          </a:p>
          <a:p>
            <a:pPr lvl="0"/>
            <a:r>
              <a:rPr lang="en-US" sz="1200" kern="1200">
                <a:solidFill>
                  <a:schemeClr val="tx1"/>
                </a:solidFill>
                <a:effectLst/>
                <a:latin typeface="+mn-lt"/>
                <a:ea typeface="+mn-ea"/>
                <a:cs typeface="+mn-cs"/>
              </a:rPr>
              <a:t>The rehabilitation act is a federal law that requires agencies to provide reasonable accommodation(s) to qualified applicants and employees with disabilities</a:t>
            </a:r>
          </a:p>
          <a:p>
            <a:pPr lvl="0"/>
            <a:r>
              <a:rPr lang="en-US" sz="1200" kern="1200">
                <a:solidFill>
                  <a:schemeClr val="tx1"/>
                </a:solidFill>
                <a:effectLst/>
                <a:latin typeface="+mn-lt"/>
                <a:ea typeface="+mn-ea"/>
                <a:cs typeface="+mn-cs"/>
              </a:rPr>
              <a:t>Reasonable accommodation(s) must be made available to applicants participating in the hiring or application process and allow employees to perform the essential functions of the job and partake in the benefits and privileges of employment</a:t>
            </a:r>
          </a:p>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933484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200" kern="1200">
                <a:solidFill>
                  <a:schemeClr val="tx1"/>
                </a:solidFill>
                <a:effectLst/>
                <a:latin typeface="+mn-lt"/>
                <a:ea typeface="+mn-ea"/>
                <a:cs typeface="+mn-cs"/>
              </a:rPr>
              <a:t>The Rehabilitation Act of 1973 also states that the benefits and privileges of employment must be made accessible. Accessibility to benefits and privileges may include training, services, and social functions sponsored by the agency. </a:t>
            </a:r>
          </a:p>
          <a:p>
            <a:pPr lvl="0"/>
            <a:r>
              <a:rPr lang="en-US" sz="1200" kern="1200">
                <a:solidFill>
                  <a:schemeClr val="tx1"/>
                </a:solidFill>
                <a:effectLst/>
                <a:latin typeface="+mn-lt"/>
                <a:ea typeface="+mn-ea"/>
                <a:cs typeface="+mn-cs"/>
              </a:rPr>
              <a:t>The Rehab Act is expansive and covers all functions and activities undertaken by federal agencies. </a:t>
            </a:r>
          </a:p>
          <a:p>
            <a:pPr lvl="0"/>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665192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There are currently two Department of Defense Instructions, or </a:t>
            </a:r>
            <a:r>
              <a:rPr lang="en-US" sz="1200" kern="1200" err="1">
                <a:solidFill>
                  <a:schemeClr val="tx1"/>
                </a:solidFill>
                <a:effectLst/>
                <a:latin typeface="+mn-lt"/>
                <a:ea typeface="+mn-ea"/>
                <a:cs typeface="+mn-cs"/>
              </a:rPr>
              <a:t>DoDIs</a:t>
            </a:r>
            <a:r>
              <a:rPr lang="en-US" sz="1200" kern="1200">
                <a:solidFill>
                  <a:schemeClr val="tx1"/>
                </a:solidFill>
                <a:effectLst/>
                <a:latin typeface="+mn-lt"/>
                <a:ea typeface="+mn-ea"/>
                <a:cs typeface="+mn-cs"/>
              </a:rPr>
              <a:t>, relative to CAP:</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DoDI 1000.31 “Computer/Electronic Accommodation Program” was published on October 28, 2018.  </a:t>
            </a:r>
          </a:p>
          <a:p>
            <a:pPr lvl="0"/>
            <a:r>
              <a:rPr lang="en-US" sz="1200" kern="1200">
                <a:solidFill>
                  <a:schemeClr val="tx1"/>
                </a:solidFill>
                <a:effectLst/>
                <a:latin typeface="+mn-lt"/>
                <a:ea typeface="+mn-ea"/>
                <a:cs typeface="+mn-cs"/>
              </a:rPr>
              <a:t>establishes policy and assigns responsibilities for the implementation of CAP. </a:t>
            </a:r>
          </a:p>
          <a:p>
            <a:pPr lvl="0"/>
            <a:r>
              <a:rPr lang="en-US" sz="1200" kern="1200">
                <a:solidFill>
                  <a:schemeClr val="tx1"/>
                </a:solidFill>
                <a:effectLst/>
                <a:latin typeface="+mn-lt"/>
                <a:ea typeface="+mn-ea"/>
                <a:cs typeface="+mn-cs"/>
              </a:rPr>
              <a:t>Defines individuals, DoD components, and other Executive departments or federal agencies that are eligible to receive assistive technology (AT), AT devices, and AT services provided by CAP</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DoDI 6025.22 “Assistive Technology (AT) for Wounded, Ill, and Injured Service Members was re-issued in January 2015.  </a:t>
            </a:r>
          </a:p>
          <a:p>
            <a:pPr lvl="0"/>
            <a:r>
              <a:rPr lang="en-US" sz="1200" kern="1200">
                <a:solidFill>
                  <a:schemeClr val="tx1"/>
                </a:solidFill>
                <a:effectLst/>
                <a:latin typeface="+mn-lt"/>
                <a:ea typeface="+mn-ea"/>
                <a:cs typeface="+mn-cs"/>
              </a:rPr>
              <a:t>establishes policy and assigns responsibilities between CAP, Military Treatment Facilities (MTFs) and Warrior Transition Units (WTUs)</a:t>
            </a:r>
          </a:p>
          <a:p>
            <a:pPr lvl="0"/>
            <a:r>
              <a:rPr lang="en-US" sz="1200" kern="1200">
                <a:solidFill>
                  <a:schemeClr val="tx1"/>
                </a:solidFill>
                <a:effectLst/>
                <a:latin typeface="+mn-lt"/>
                <a:ea typeface="+mn-ea"/>
                <a:cs typeface="+mn-cs"/>
              </a:rPr>
              <a:t>Requirements expanded to include wounded warrior programs</a:t>
            </a:r>
          </a:p>
          <a:p>
            <a:pPr lvl="0"/>
            <a:r>
              <a:rPr lang="en-US" sz="1200" kern="1200">
                <a:solidFill>
                  <a:schemeClr val="tx1"/>
                </a:solidFill>
                <a:effectLst/>
                <a:latin typeface="+mn-lt"/>
                <a:ea typeface="+mn-ea"/>
                <a:cs typeface="+mn-cs"/>
              </a:rPr>
              <a:t>Requires identification of points of contact (POC) at MTF and wounded warrior programs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 Reissue of DoDI 1000.31</a:t>
            </a:r>
            <a:r>
              <a:rPr lang="en-US" sz="1200" b="1" kern="1200">
                <a:solidFill>
                  <a:schemeClr val="tx1"/>
                </a:solidFill>
                <a:effectLst/>
                <a:latin typeface="+mn-lt"/>
                <a:ea typeface="+mn-ea"/>
                <a:cs typeface="+mn-cs"/>
              </a:rPr>
              <a:t> is i</a:t>
            </a:r>
            <a:r>
              <a:rPr lang="en-US" sz="1200" kern="1200">
                <a:solidFill>
                  <a:schemeClr val="tx1"/>
                </a:solidFill>
                <a:effectLst/>
                <a:latin typeface="+mn-lt"/>
                <a:ea typeface="+mn-ea"/>
                <a:cs typeface="+mn-cs"/>
              </a:rPr>
              <a:t>n progress in 2022. This will combine these two existing CAP </a:t>
            </a:r>
            <a:r>
              <a:rPr lang="en-US" sz="1200" kern="1200" err="1">
                <a:solidFill>
                  <a:schemeClr val="tx1"/>
                </a:solidFill>
                <a:effectLst/>
                <a:latin typeface="+mn-lt"/>
                <a:ea typeface="+mn-ea"/>
                <a:cs typeface="+mn-cs"/>
              </a:rPr>
              <a:t>DoDIs</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85E8C5-D282-9043-AE95-F1617D9215EA}" type="slidenum">
              <a:rPr lang="en-US" smtClean="0"/>
              <a:t>9</a:t>
            </a:fld>
            <a:endParaRPr lang="en-US"/>
          </a:p>
        </p:txBody>
      </p:sp>
    </p:spTree>
    <p:extLst>
      <p:ext uri="{BB962C8B-B14F-4D97-AF65-F5344CB8AC3E}">
        <p14:creationId xmlns:p14="http://schemas.microsoft.com/office/powerpoint/2010/main" val="343172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200" kern="1200">
                <a:solidFill>
                  <a:schemeClr val="tx1"/>
                </a:solidFill>
                <a:effectLst/>
                <a:latin typeface="+mn-lt"/>
                <a:ea typeface="+mn-ea"/>
                <a:cs typeface="+mn-cs"/>
              </a:rPr>
              <a:t>CAP consists of 5 teams working in coordination to meet its mission. This is best explained by looking at the CAP request process.</a:t>
            </a: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When an employee or Service member visits the CAP website, they can submit a request for AT, AT Devices, and/or Services.  </a:t>
            </a:r>
            <a:r>
              <a:rPr lang="en-US" sz="1200" b="1" kern="1200">
                <a:solidFill>
                  <a:schemeClr val="tx1"/>
                </a:solidFill>
                <a:effectLst/>
                <a:latin typeface="+mn-lt"/>
                <a:ea typeface="+mn-ea"/>
                <a:cs typeface="+mn-cs"/>
              </a:rPr>
              <a:t>The Information Technology</a:t>
            </a:r>
            <a:r>
              <a:rPr lang="en-US" sz="1200" kern="1200">
                <a:solidFill>
                  <a:schemeClr val="tx1"/>
                </a:solidFill>
                <a:effectLst/>
                <a:latin typeface="+mn-lt"/>
                <a:ea typeface="+mn-ea"/>
                <a:cs typeface="+mn-cs"/>
              </a:rPr>
              <a:t> team ensures that the CAP website and database are working properly and are constantly making updates to streamline the process for customers, employees, and stakeholders.  </a:t>
            </a: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Submitted  </a:t>
            </a:r>
            <a:r>
              <a:rPr lang="en-US" sz="1200" kern="1200" err="1">
                <a:solidFill>
                  <a:schemeClr val="tx1"/>
                </a:solidFill>
                <a:effectLst/>
                <a:latin typeface="+mn-lt"/>
                <a:ea typeface="+mn-ea"/>
                <a:cs typeface="+mn-cs"/>
              </a:rPr>
              <a:t>requestsare</a:t>
            </a:r>
            <a:r>
              <a:rPr lang="en-US" sz="1200" kern="1200">
                <a:solidFill>
                  <a:schemeClr val="tx1"/>
                </a:solidFill>
                <a:effectLst/>
                <a:latin typeface="+mn-lt"/>
                <a:ea typeface="+mn-ea"/>
                <a:cs typeface="+mn-cs"/>
              </a:rPr>
              <a:t> managed by CAP’s </a:t>
            </a:r>
            <a:r>
              <a:rPr lang="en-US" sz="1200" b="1" kern="1200">
                <a:solidFill>
                  <a:schemeClr val="tx1"/>
                </a:solidFill>
                <a:effectLst/>
                <a:latin typeface="+mn-lt"/>
                <a:ea typeface="+mn-ea"/>
                <a:cs typeface="+mn-cs"/>
              </a:rPr>
              <a:t>Assessment Team</a:t>
            </a:r>
            <a:r>
              <a:rPr lang="en-US" sz="1200" kern="1200">
                <a:solidFill>
                  <a:schemeClr val="tx1"/>
                </a:solidFill>
                <a:effectLst/>
                <a:latin typeface="+mn-lt"/>
                <a:ea typeface="+mn-ea"/>
                <a:cs typeface="+mn-cs"/>
              </a:rPr>
              <a:t>. The Assessment Team will review the request to validate the need and to ensure that all required documentation is submitted A needs assessment may be required to assist individuals identify their needs and the AT most appropriate for the submitted request. The Assessment Team conducts assessments remotely by working one-on-one with an individual to understand their diagnosis and limitations, what their job functions are, and how their disability impacts their ability to meet those job functions. The Assessment Team will use the information </a:t>
            </a:r>
            <a:r>
              <a:rPr lang="en-US" sz="1200" kern="1200" err="1">
                <a:solidFill>
                  <a:schemeClr val="tx1"/>
                </a:solidFill>
                <a:effectLst/>
                <a:latin typeface="+mn-lt"/>
                <a:ea typeface="+mn-ea"/>
                <a:cs typeface="+mn-cs"/>
              </a:rPr>
              <a:t>acquiredto</a:t>
            </a:r>
            <a:r>
              <a:rPr lang="en-US" sz="1200" kern="1200">
                <a:solidFill>
                  <a:schemeClr val="tx1"/>
                </a:solidFill>
                <a:effectLst/>
                <a:latin typeface="+mn-lt"/>
                <a:ea typeface="+mn-ea"/>
                <a:cs typeface="+mn-cs"/>
              </a:rPr>
              <a:t> make AT recommendations. </a:t>
            </a: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A subset of the Assessment Team is CAP’s Technology &amp; Evaluation center, </a:t>
            </a:r>
            <a:r>
              <a:rPr lang="en-US" sz="1200" b="1" kern="1200">
                <a:solidFill>
                  <a:schemeClr val="tx1"/>
                </a:solidFill>
                <a:effectLst/>
                <a:latin typeface="+mn-lt"/>
                <a:ea typeface="+mn-ea"/>
                <a:cs typeface="+mn-cs"/>
              </a:rPr>
              <a:t>CAPTEC</a:t>
            </a:r>
            <a:r>
              <a:rPr lang="en-US" sz="1200" kern="1200">
                <a:solidFill>
                  <a:schemeClr val="tx1"/>
                </a:solidFill>
                <a:effectLst/>
                <a:latin typeface="+mn-lt"/>
                <a:ea typeface="+mn-ea"/>
                <a:cs typeface="+mn-cs"/>
              </a:rPr>
              <a:t>, located in the Pentagon. If an employee or Service member is in the DC area, they may visit CAPTEC for  an in-person assessment. CAPTEC offers the opportunity to try some of the AT available. In addition to in-person assessments, CAPTEC can provide AT demonstrations, briefings, and tours for individuals, POCs, and stakeholders interested in learning more about CAP and available tools.</a:t>
            </a: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Once a request is reviewed and approved, the request transitions to CAP’s </a:t>
            </a:r>
            <a:r>
              <a:rPr lang="en-US" sz="1200" b="1" kern="1200">
                <a:solidFill>
                  <a:schemeClr val="tx1"/>
                </a:solidFill>
                <a:effectLst/>
                <a:latin typeface="+mn-lt"/>
                <a:ea typeface="+mn-ea"/>
                <a:cs typeface="+mn-cs"/>
              </a:rPr>
              <a:t>Acquisitions Team</a:t>
            </a:r>
            <a:r>
              <a:rPr lang="en-US" sz="1200" kern="1200">
                <a:solidFill>
                  <a:schemeClr val="tx1"/>
                </a:solidFill>
                <a:effectLst/>
                <a:latin typeface="+mn-lt"/>
                <a:ea typeface="+mn-ea"/>
                <a:cs typeface="+mn-cs"/>
              </a:rPr>
              <a:t> for procurement. The Acquisitions team follows Federal Acquisitions Regulations to procure all AT, AT Devices, and Services using the best available method, comprised of Blanket Purchase Agreement, Purchase Order, or Government Purchase Card depending on the item, quantity, and the price. The Acquisitions Team keeps employees and Service members informed once the item is ordered and provides regular status updates (i.e.: regarding any items on backorder, provides tracking information).  The Acquisitions Team also oversees CAP’s inventory of commonly requested items and will ship those items directly from CAP to the end user.</a:t>
            </a: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Last but not least we have the CAP </a:t>
            </a:r>
            <a:r>
              <a:rPr lang="en-US" sz="1200" b="1" kern="1200">
                <a:solidFill>
                  <a:schemeClr val="tx1"/>
                </a:solidFill>
                <a:effectLst/>
                <a:latin typeface="+mn-lt"/>
                <a:ea typeface="+mn-ea"/>
                <a:cs typeface="+mn-cs"/>
              </a:rPr>
              <a:t>Outreach Team</a:t>
            </a:r>
            <a:r>
              <a:rPr lang="en-US" sz="1200" kern="1200">
                <a:solidFill>
                  <a:schemeClr val="tx1"/>
                </a:solidFill>
                <a:effectLst/>
                <a:latin typeface="+mn-lt"/>
                <a:ea typeface="+mn-ea"/>
                <a:cs typeface="+mn-cs"/>
              </a:rPr>
              <a:t> to raise aware and foster our relationships with DoD employees and Service member, </a:t>
            </a:r>
            <a:r>
              <a:rPr lang="en-US" sz="1200" b="1" kern="1200">
                <a:solidFill>
                  <a:schemeClr val="tx1"/>
                </a:solidFill>
                <a:effectLst/>
                <a:latin typeface="+mn-lt"/>
                <a:ea typeface="+mn-ea"/>
                <a:cs typeface="+mn-cs"/>
              </a:rPr>
              <a:t>conducts customer interface with DoD agencies and provides briefings and information to ensure widespread awareness of CAP services. </a:t>
            </a:r>
            <a:endParaRPr lang="en-US" sz="1200" kern="1200">
              <a:solidFill>
                <a:schemeClr val="tx1"/>
              </a:solidFill>
              <a:effectLst/>
              <a:latin typeface="+mn-lt"/>
              <a:ea typeface="+mn-ea"/>
              <a:cs typeface="+mn-cs"/>
            </a:endParaRPr>
          </a:p>
          <a:p>
            <a:endParaRPr lang="en-US" altLang="en-US">
              <a:latin typeface="Arial" pitchFamily="34" charset="0"/>
            </a:endParaRPr>
          </a:p>
          <a:p>
            <a:endParaRPr lang="en-US" altLang="en-US">
              <a:latin typeface="Arial" pitchFamily="34" charset="0"/>
            </a:endParaRPr>
          </a:p>
          <a:p>
            <a:endParaRPr lang="en-US" altLang="en-US">
              <a:latin typeface="Arial" pitchFamily="34" charset="0"/>
            </a:endParaRPr>
          </a:p>
        </p:txBody>
      </p:sp>
    </p:spTree>
    <p:extLst>
      <p:ext uri="{BB962C8B-B14F-4D97-AF65-F5344CB8AC3E}">
        <p14:creationId xmlns:p14="http://schemas.microsoft.com/office/powerpoint/2010/main" val="2838259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Hdr Bkg">
            <a:extLst>
              <a:ext uri="{FF2B5EF4-FFF2-40B4-BE49-F238E27FC236}">
                <a16:creationId xmlns:a16="http://schemas.microsoft.com/office/drawing/2014/main" id="{489AB900-B176-6434-5053-9F8EB0167040}"/>
              </a:ext>
              <a:ext uri="{C183D7F6-B498-43B3-948B-1728B52AA6E4}">
                <adec:decorative xmlns:adec="http://schemas.microsoft.com/office/drawing/2017/decorative" val="1"/>
              </a:ext>
            </a:extLst>
          </p:cNvPr>
          <p:cNvSpPr/>
          <p:nvPr userDrawn="1"/>
        </p:nvSpPr>
        <p:spPr>
          <a:xfrm>
            <a:off x="0" y="0"/>
            <a:ext cx="9144000" cy="1214551"/>
          </a:xfrm>
          <a:prstGeom prst="rect">
            <a:avLst/>
          </a:prstGeom>
          <a:solidFill>
            <a:schemeClr val="accent1"/>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457200" y="0"/>
            <a:ext cx="8229600" cy="1214550"/>
          </a:xfrm>
        </p:spPr>
        <p:txBody>
          <a:bodyPr vert="horz" lIns="91440" tIns="0" rIns="91440" bIns="0" rtlCol="0" anchor="ctr">
            <a:normAutofit/>
          </a:bodyPr>
          <a:lstStyle>
            <a:lvl1pPr algn="ctr">
              <a:defRPr lang="en-US" dirty="0">
                <a:solidFill>
                  <a:schemeClr val="bg1"/>
                </a:solidFill>
              </a:defRPr>
            </a:lvl1pPr>
          </a:lstStyle>
          <a:p>
            <a:pPr lvl="0"/>
            <a:r>
              <a:rPr lang="en-US"/>
              <a:t>Click to edit Master title style</a:t>
            </a:r>
          </a:p>
        </p:txBody>
      </p:sp>
      <p:sp>
        <p:nvSpPr>
          <p:cNvPr id="3" name="Content"/>
          <p:cNvSpPr>
            <a:spLocks noGrp="1"/>
          </p:cNvSpPr>
          <p:nvPr>
            <p:ph idx="1"/>
          </p:nvPr>
        </p:nvSpPr>
        <p:spPr>
          <a:xfrm>
            <a:off x="457200" y="1600200"/>
            <a:ext cx="8229600" cy="4238625"/>
          </a:xfrm>
        </p:spPr>
        <p:txBody>
          <a:bodyPr/>
          <a:lstStyle>
            <a:lvl1pPr marL="228600" indent="-228600">
              <a:defRPr lang="en-US" sz="2000" kern="1200" dirty="0" smtClean="0">
                <a:solidFill>
                  <a:schemeClr val="tx1"/>
                </a:solidFill>
                <a:latin typeface="+mn-lt"/>
                <a:ea typeface="+mn-ea"/>
                <a:cs typeface="+mn-cs"/>
              </a:defRPr>
            </a:lvl1pPr>
            <a:lvl2pPr marL="514350" indent="-285750">
              <a:buSzPct val="80000"/>
              <a:buFont typeface="Courier New" panose="02070309020205020404" pitchFamily="49" charset="0"/>
              <a:buChar char="o"/>
              <a:defRPr lang="en-US" sz="1800" kern="1200" dirty="0" smtClean="0">
                <a:solidFill>
                  <a:schemeClr val="tx1"/>
                </a:solidFill>
                <a:latin typeface="+mn-lt"/>
                <a:ea typeface="+mn-ea"/>
                <a:cs typeface="+mn-cs"/>
              </a:defRPr>
            </a:lvl2pPr>
            <a:lvl3pPr marL="685800" indent="-228600">
              <a:buSzPct val="100000"/>
              <a:defRPr lang="en-US" sz="1600" kern="1200" dirty="0" smtClean="0">
                <a:solidFill>
                  <a:schemeClr val="tx1"/>
                </a:solidFill>
                <a:latin typeface="+mn-lt"/>
                <a:ea typeface="+mn-ea"/>
                <a:cs typeface="+mn-cs"/>
              </a:defRPr>
            </a:lvl3pPr>
            <a:lvl4pPr marL="914400" indent="-228600">
              <a:defRPr lang="en-US" sz="1400" kern="1200" dirty="0" smtClean="0">
                <a:solidFill>
                  <a:schemeClr val="tx1"/>
                </a:solidFill>
                <a:latin typeface="+mn-lt"/>
                <a:ea typeface="+mn-ea"/>
                <a:cs typeface="+mn-cs"/>
              </a:defRPr>
            </a:lvl4pPr>
            <a:lvl5pPr marL="1143000" indent="-228600">
              <a:defRPr lang="en-US" sz="1400" kern="1200" dirty="0">
                <a:solidFill>
                  <a:schemeClr val="tx1"/>
                </a:solidFill>
                <a:latin typeface="+mn-lt"/>
                <a:ea typeface="+mn-ea"/>
                <a:cs typeface="+mn-cs"/>
              </a:defRPr>
            </a:lvl5pPr>
          </a:lstStyle>
          <a:p>
            <a:pPr marL="228600" lvl="0" indent="-228600" algn="l" defTabSz="457200" rtl="0" eaLnBrk="1" latinLnBrk="0" hangingPunct="1">
              <a:spcBef>
                <a:spcPts val="1200"/>
              </a:spcBef>
              <a:buClr>
                <a:srgbClr val="0068AC"/>
              </a:buClr>
              <a:buFont typeface="Arial"/>
              <a:buChar char="•"/>
              <a:tabLst/>
            </a:pPr>
            <a:r>
              <a:rPr lang="en-US"/>
              <a:t>Click to edit Master text styles</a:t>
            </a:r>
          </a:p>
          <a:p>
            <a:pPr marL="457200" lvl="1" indent="-228600" algn="l" defTabSz="457200" rtl="0" eaLnBrk="1" latinLnBrk="0" hangingPunct="1">
              <a:spcBef>
                <a:spcPts val="800"/>
              </a:spcBef>
              <a:buClr>
                <a:srgbClr val="0068AC"/>
              </a:buClr>
              <a:buSzPct val="100000"/>
              <a:buFont typeface="Arial" panose="020B0604020202020204" pitchFamily="34" charset="0"/>
              <a:buChar char="◦"/>
              <a:tabLst/>
            </a:pPr>
            <a:r>
              <a:rPr lang="en-US"/>
              <a:t>Second level</a:t>
            </a:r>
          </a:p>
          <a:p>
            <a:pPr marL="685800" lvl="2" indent="-228600" algn="l" defTabSz="457200" rtl="0" eaLnBrk="1" latinLnBrk="0" hangingPunct="1">
              <a:spcBef>
                <a:spcPts val="600"/>
              </a:spcBef>
              <a:buClr>
                <a:srgbClr val="0068AC"/>
              </a:buClr>
              <a:buFont typeface="Wingdings" panose="05000000000000000000" pitchFamily="2" charset="2"/>
              <a:buChar char="§"/>
              <a:tabLst/>
            </a:pPr>
            <a:r>
              <a:rPr lang="en-US"/>
              <a:t>Third level</a:t>
            </a:r>
          </a:p>
          <a:p>
            <a:pPr marL="914400" lvl="3" indent="-228600" algn="l" defTabSz="457200" rtl="0" eaLnBrk="1" latinLnBrk="0" hangingPunct="1">
              <a:spcBef>
                <a:spcPts val="400"/>
              </a:spcBef>
              <a:buClr>
                <a:srgbClr val="0068AC"/>
              </a:buClr>
              <a:buFont typeface="Arial"/>
              <a:buChar char="–"/>
              <a:tabLst/>
            </a:pPr>
            <a:r>
              <a:rPr lang="en-US"/>
              <a:t>Fourth level</a:t>
            </a:r>
          </a:p>
          <a:p>
            <a:pPr marL="1143000" lvl="4" indent="-228600" algn="l" defTabSz="457200" rtl="0" eaLnBrk="1" latinLnBrk="0" hangingPunct="1">
              <a:spcBef>
                <a:spcPts val="400"/>
              </a:spcBef>
              <a:buClr>
                <a:srgbClr val="0068AC"/>
              </a:buClr>
              <a:buFont typeface="Arial"/>
              <a:buChar char="»"/>
              <a:tabLst/>
            </a:pPr>
            <a:r>
              <a:rPr lang="en-US"/>
              <a:t>Fifth level</a:t>
            </a:r>
          </a:p>
        </p:txBody>
      </p:sp>
      <p:pic>
        <p:nvPicPr>
          <p:cNvPr id="13" name="Logo" descr="Logo&#10;&#10;Computer/Electronic Accommodations Program">
            <a:extLst>
              <a:ext uri="{FF2B5EF4-FFF2-40B4-BE49-F238E27FC236}">
                <a16:creationId xmlns:a16="http://schemas.microsoft.com/office/drawing/2014/main" id="{D22EDE4D-11C5-8BFC-5EFC-4E3BF7B2988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088437" y="6307121"/>
            <a:ext cx="1438816"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Vertical line">
            <a:extLst>
              <a:ext uri="{FF2B5EF4-FFF2-40B4-BE49-F238E27FC236}">
                <a16:creationId xmlns:a16="http://schemas.microsoft.com/office/drawing/2014/main" id="{B9E88A6F-A0A8-9C49-A352-6DBF04942E8D}"/>
              </a:ext>
              <a:ext uri="{C183D7F6-B498-43B3-948B-1728B52AA6E4}">
                <adec:decorative xmlns:adec="http://schemas.microsoft.com/office/drawing/2017/decorative" val="1"/>
              </a:ext>
            </a:extLst>
          </p:cNvPr>
          <p:cNvCxnSpPr>
            <a:cxnSpLocks/>
          </p:cNvCxnSpPr>
          <p:nvPr/>
        </p:nvCxnSpPr>
        <p:spPr>
          <a:xfrm>
            <a:off x="8520767" y="6378102"/>
            <a:ext cx="0" cy="338118"/>
          </a:xfrm>
          <a:prstGeom prst="line">
            <a:avLst/>
          </a:prstGeom>
          <a:ln w="12700">
            <a:solidFill>
              <a:srgbClr val="52B9E9">
                <a:alpha val="75000"/>
              </a:srgbClr>
            </a:solidFill>
          </a:ln>
          <a:effectLst/>
        </p:spPr>
        <p:style>
          <a:lnRef idx="2">
            <a:schemeClr val="accent1"/>
          </a:lnRef>
          <a:fillRef idx="0">
            <a:schemeClr val="accent1"/>
          </a:fillRef>
          <a:effectRef idx="1">
            <a:schemeClr val="accent1"/>
          </a:effectRef>
          <a:fontRef idx="minor">
            <a:schemeClr val="tx1"/>
          </a:fontRef>
        </p:style>
      </p:cxnSp>
      <p:sp>
        <p:nvSpPr>
          <p:cNvPr id="10" name="Page #"/>
          <p:cNvSpPr txBox="1"/>
          <p:nvPr userDrawn="1"/>
        </p:nvSpPr>
        <p:spPr>
          <a:xfrm>
            <a:off x="8356600" y="6415585"/>
            <a:ext cx="571500" cy="305475"/>
          </a:xfrm>
          <a:prstGeom prst="rect">
            <a:avLst/>
          </a:prstGeom>
          <a:noFill/>
        </p:spPr>
        <p:txBody>
          <a:bodyPr wrap="square" rtlCol="0">
            <a:spAutoFit/>
          </a:bodyPr>
          <a:lstStyle/>
          <a:p>
            <a:pPr algn="r"/>
            <a:fld id="{2962B088-E209-B540-B651-75A38C9FDC3C}" type="slidenum">
              <a:rPr lang="en-US" sz="1400" smtClean="0">
                <a:solidFill>
                  <a:schemeClr val="accent1"/>
                </a:solidFill>
              </a:rPr>
              <a:t>‹#›</a:t>
            </a:fld>
            <a:endParaRPr lang="en-US" sz="1400">
              <a:solidFill>
                <a:schemeClr val="accent1"/>
              </a:solidFill>
            </a:endParaRPr>
          </a:p>
        </p:txBody>
      </p:sp>
    </p:spTree>
    <p:custDataLst>
      <p:tags r:id="rId1"/>
    </p:custDataLst>
    <p:extLst>
      <p:ext uri="{BB962C8B-B14F-4D97-AF65-F5344CB8AC3E}">
        <p14:creationId xmlns:p14="http://schemas.microsoft.com/office/powerpoint/2010/main" val="1805918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00558C Section Header">
    <p:spTree>
      <p:nvGrpSpPr>
        <p:cNvPr id="1" name=""/>
        <p:cNvGrpSpPr/>
        <p:nvPr/>
      </p:nvGrpSpPr>
      <p:grpSpPr>
        <a:xfrm>
          <a:off x="0" y="0"/>
          <a:ext cx="0" cy="0"/>
          <a:chOff x="0" y="0"/>
          <a:chExt cx="0" cy="0"/>
        </a:xfrm>
      </p:grpSpPr>
      <p:sp>
        <p:nvSpPr>
          <p:cNvPr id="4" name="Bkg Dark Blue">
            <a:extLst>
              <a:ext uri="{FF2B5EF4-FFF2-40B4-BE49-F238E27FC236}">
                <a16:creationId xmlns:a16="http://schemas.microsoft.com/office/drawing/2014/main" id="{51549396-B00A-B3D8-F3FD-786A3016E545}"/>
              </a:ext>
              <a:ext uri="{C183D7F6-B498-43B3-948B-1728B52AA6E4}">
                <adec:decorative xmlns:adec="http://schemas.microsoft.com/office/drawing/2017/decorative" val="1"/>
              </a:ext>
            </a:extLst>
          </p:cNvPr>
          <p:cNvSpPr/>
          <p:nvPr userDrawn="1"/>
        </p:nvSpPr>
        <p:spPr>
          <a:xfrm>
            <a:off x="0" y="0"/>
            <a:ext cx="9144000" cy="4818580"/>
          </a:xfrm>
          <a:prstGeom prst="rect">
            <a:avLst/>
          </a:prstGeom>
          <a:solidFill>
            <a:srgbClr val="0055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5" name="icon" descr="Icon">
            <a:extLst>
              <a:ext uri="{FF2B5EF4-FFF2-40B4-BE49-F238E27FC236}">
                <a16:creationId xmlns:a16="http://schemas.microsoft.com/office/drawing/2014/main" id="{9AE59EE6-3708-93B8-A36F-741216A694A6}"/>
              </a:ext>
            </a:extLst>
          </p:cNvPr>
          <p:cNvSpPr>
            <a:spLocks noGrp="1"/>
          </p:cNvSpPr>
          <p:nvPr>
            <p:ph type="pic" sz="quarter" idx="10"/>
          </p:nvPr>
        </p:nvSpPr>
        <p:spPr>
          <a:xfrm>
            <a:off x="4064508" y="1828800"/>
            <a:ext cx="1014984" cy="1014984"/>
          </a:xfrm>
        </p:spPr>
        <p:txBody>
          <a:bodyPr/>
          <a:lstStyle/>
          <a:p>
            <a:r>
              <a:rPr lang="en-US"/>
              <a:t>Click icon to add picture</a:t>
            </a:r>
          </a:p>
        </p:txBody>
      </p:sp>
      <p:sp>
        <p:nvSpPr>
          <p:cNvPr id="2" name="Title"/>
          <p:cNvSpPr>
            <a:spLocks noGrp="1"/>
          </p:cNvSpPr>
          <p:nvPr>
            <p:ph type="title"/>
          </p:nvPr>
        </p:nvSpPr>
        <p:spPr>
          <a:xfrm>
            <a:off x="685800" y="2194560"/>
            <a:ext cx="7772400" cy="2743200"/>
          </a:xfrm>
        </p:spPr>
        <p:txBody>
          <a:bodyPr lIns="0" rIns="0" anchor="ctr" anchorCtr="1">
            <a:noAutofit/>
          </a:bodyPr>
          <a:lstStyle>
            <a:lvl1pPr algn="ctr">
              <a:defRPr sz="2800" b="1" cap="all">
                <a:solidFill>
                  <a:schemeClr val="bg1"/>
                </a:solidFill>
              </a:defRPr>
            </a:lvl1pPr>
          </a:lstStyle>
          <a:p>
            <a:r>
              <a:rPr lang="en-US"/>
              <a:t>Click to edit Master title style</a:t>
            </a:r>
          </a:p>
        </p:txBody>
      </p:sp>
      <p:pic>
        <p:nvPicPr>
          <p:cNvPr id="6" name="Logo" descr="Logo&#10;&#10;Computer/Electronic Accommodations Program">
            <a:extLst>
              <a:ext uri="{FF2B5EF4-FFF2-40B4-BE49-F238E27FC236}">
                <a16:creationId xmlns:a16="http://schemas.microsoft.com/office/drawing/2014/main" id="{BB298EC9-0D58-58F4-9E07-360D879A93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088437" y="6307121"/>
            <a:ext cx="1438816"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Vertical line">
            <a:extLst>
              <a:ext uri="{FF2B5EF4-FFF2-40B4-BE49-F238E27FC236}">
                <a16:creationId xmlns:a16="http://schemas.microsoft.com/office/drawing/2014/main" id="{9A3C0ACA-107D-5046-ADC1-F52986C86A4B}"/>
              </a:ext>
              <a:ext uri="{C183D7F6-B498-43B3-948B-1728B52AA6E4}">
                <adec:decorative xmlns:adec="http://schemas.microsoft.com/office/drawing/2017/decorative" val="1"/>
              </a:ext>
            </a:extLst>
          </p:cNvPr>
          <p:cNvCxnSpPr>
            <a:cxnSpLocks/>
          </p:cNvCxnSpPr>
          <p:nvPr/>
        </p:nvCxnSpPr>
        <p:spPr>
          <a:xfrm>
            <a:off x="8520767" y="6378102"/>
            <a:ext cx="0" cy="338118"/>
          </a:xfrm>
          <a:prstGeom prst="line">
            <a:avLst/>
          </a:prstGeom>
          <a:ln w="12700">
            <a:solidFill>
              <a:srgbClr val="52B9E9">
                <a:alpha val="75000"/>
              </a:srgbClr>
            </a:solidFill>
          </a:ln>
          <a:effectLst/>
        </p:spPr>
        <p:style>
          <a:lnRef idx="2">
            <a:schemeClr val="accent1"/>
          </a:lnRef>
          <a:fillRef idx="0">
            <a:schemeClr val="accent1"/>
          </a:fillRef>
          <a:effectRef idx="1">
            <a:schemeClr val="accent1"/>
          </a:effectRef>
          <a:fontRef idx="minor">
            <a:schemeClr val="tx1"/>
          </a:fontRef>
        </p:style>
      </p:cxnSp>
      <p:sp>
        <p:nvSpPr>
          <p:cNvPr id="17" name="Page #"/>
          <p:cNvSpPr txBox="1"/>
          <p:nvPr/>
        </p:nvSpPr>
        <p:spPr>
          <a:xfrm>
            <a:off x="8356600" y="6419088"/>
            <a:ext cx="571500" cy="305475"/>
          </a:xfrm>
          <a:prstGeom prst="rect">
            <a:avLst/>
          </a:prstGeom>
          <a:noFill/>
        </p:spPr>
        <p:txBody>
          <a:bodyPr wrap="square" rtlCol="0">
            <a:spAutoFit/>
          </a:bodyPr>
          <a:lstStyle/>
          <a:p>
            <a:pPr algn="r"/>
            <a:fld id="{2962B088-E209-B540-B651-75A38C9FDC3C}" type="slidenum">
              <a:rPr lang="en-US" sz="1400" smtClean="0">
                <a:solidFill>
                  <a:srgbClr val="005789"/>
                </a:solidFill>
              </a:rPr>
              <a:t>‹#›</a:t>
            </a:fld>
            <a:endParaRPr lang="en-US" sz="1400">
              <a:solidFill>
                <a:srgbClr val="005789"/>
              </a:solidFill>
            </a:endParaRPr>
          </a:p>
        </p:txBody>
      </p:sp>
    </p:spTree>
    <p:custDataLst>
      <p:tags r:id="rId1"/>
    </p:custDataLst>
    <p:extLst>
      <p:ext uri="{BB962C8B-B14F-4D97-AF65-F5344CB8AC3E}">
        <p14:creationId xmlns:p14="http://schemas.microsoft.com/office/powerpoint/2010/main" val="2097327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
        <p:nvSpPr>
          <p:cNvPr id="2" name="Bkg">
            <a:extLst>
              <a:ext uri="{FF2B5EF4-FFF2-40B4-BE49-F238E27FC236}">
                <a16:creationId xmlns:a16="http://schemas.microsoft.com/office/drawing/2014/main" id="{F9DE157D-1835-4142-9A08-4639E5FA09AF}"/>
              </a:ext>
              <a:ext uri="{C183D7F6-B498-43B3-948B-1728B52AA6E4}">
                <adec:decorative xmlns:adec="http://schemas.microsoft.com/office/drawing/2017/decorative" val="1"/>
              </a:ext>
            </a:extLst>
          </p:cNvPr>
          <p:cNvSpPr/>
          <p:nvPr userDrawn="1"/>
        </p:nvSpPr>
        <p:spPr>
          <a:xfrm>
            <a:off x="-3923" y="1561034"/>
            <a:ext cx="9144000" cy="530352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Logo Bkg">
            <a:extLst>
              <a:ext uri="{FF2B5EF4-FFF2-40B4-BE49-F238E27FC236}">
                <a16:creationId xmlns:a16="http://schemas.microsoft.com/office/drawing/2014/main" id="{4A89081D-4EC9-6A4F-8ACE-730BBA1E12DB}"/>
              </a:ext>
              <a:ext uri="{C183D7F6-B498-43B3-948B-1728B52AA6E4}">
                <adec:decorative xmlns:adec="http://schemas.microsoft.com/office/drawing/2017/decorative" val="1"/>
              </a:ext>
            </a:extLst>
          </p:cNvPr>
          <p:cNvSpPr/>
          <p:nvPr userDrawn="1"/>
        </p:nvSpPr>
        <p:spPr>
          <a:xfrm>
            <a:off x="3494129" y="0"/>
            <a:ext cx="2147895" cy="214789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itle"/>
          <p:cNvSpPr>
            <a:spLocks noGrp="1"/>
          </p:cNvSpPr>
          <p:nvPr userDrawn="1">
            <p:ph type="ctrTitle"/>
          </p:nvPr>
        </p:nvSpPr>
        <p:spPr>
          <a:xfrm>
            <a:off x="1470950" y="3969334"/>
            <a:ext cx="6202099" cy="1039174"/>
          </a:xfrm>
          <a:noFill/>
          <a:ln>
            <a:noFill/>
          </a:ln>
        </p:spPr>
        <p:txBody>
          <a:bodyPr lIns="0" tIns="0" rIns="0" bIns="0">
            <a:normAutofit/>
          </a:bodyPr>
          <a:lstStyle>
            <a:lvl1pPr algn="ctr">
              <a:defRPr lang="en-US" sz="2800" b="1" i="0" u="none" strike="noStrike" baseline="0" smtClean="0">
                <a:solidFill>
                  <a:srgbClr val="FFFFFF"/>
                </a:solidFill>
              </a:defRPr>
            </a:lvl1pPr>
          </a:lstStyle>
          <a:p>
            <a:endParaRPr lang="en-US"/>
          </a:p>
        </p:txBody>
      </p:sp>
      <p:sp>
        <p:nvSpPr>
          <p:cNvPr id="19" name="Subtitle"/>
          <p:cNvSpPr>
            <a:spLocks noGrp="1"/>
          </p:cNvSpPr>
          <p:nvPr userDrawn="1">
            <p:ph type="subTitle" idx="1"/>
          </p:nvPr>
        </p:nvSpPr>
        <p:spPr>
          <a:xfrm>
            <a:off x="1470951" y="4922603"/>
            <a:ext cx="6202099" cy="1714501"/>
          </a:xfrm>
        </p:spPr>
        <p:txBody>
          <a:bodyPr lIns="0" tIns="0" rIns="0" bIns="0" anchor="ctr" anchorCtr="0">
            <a:noAutofit/>
          </a:bodyPr>
          <a:lstStyle>
            <a:lvl1pPr marL="0" indent="0" algn="ctr">
              <a:buNone/>
              <a:defRPr lang="en-US" sz="2200" b="0" i="0" u="none" strike="noStrike" baseline="0" smtClean="0">
                <a:solidFill>
                  <a:srgbClr val="52B9E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pic>
        <p:nvPicPr>
          <p:cNvPr id="33" name="Logo" descr="Computer/Electronic Accommodations Program (CAP). Support. Equip. Empower. Since 1990." title="CAP Seal">
            <a:extLs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79256" y="164550"/>
            <a:ext cx="1985488" cy="1985488"/>
          </a:xfrm>
          <a:prstGeom prst="rect">
            <a:avLst/>
          </a:prstGeom>
        </p:spPr>
      </p:pic>
      <p:pic>
        <p:nvPicPr>
          <p:cNvPr id="17" name="Blind/Low Vision icon" descr="Icon&#10;&#10;Blind/Low Vision">
            <a:extLst>
              <a:ext uri="{FF2B5EF4-FFF2-40B4-BE49-F238E27FC236}">
                <a16:creationId xmlns:a16="http://schemas.microsoft.com/office/drawing/2014/main" id="{2EF1ADCC-4147-99C9-ED0E-2F52DB449793}"/>
              </a:ext>
            </a:extLst>
          </p:cNvPr>
          <p:cNvPicPr>
            <a:picLocks noChangeAspect="1"/>
          </p:cNvPicPr>
          <p:nvPr userDrawn="1"/>
        </p:nvPicPr>
        <p:blipFill>
          <a:blip r:embed="rId4"/>
          <a:stretch>
            <a:fillRect/>
          </a:stretch>
        </p:blipFill>
        <p:spPr>
          <a:xfrm>
            <a:off x="1371600" y="2521230"/>
            <a:ext cx="1051560" cy="1051560"/>
          </a:xfrm>
          <a:prstGeom prst="rect">
            <a:avLst/>
          </a:prstGeom>
        </p:spPr>
      </p:pic>
      <p:pic>
        <p:nvPicPr>
          <p:cNvPr id="21" name="Deaf/Hard of Hearing icon" descr="Icon&#10;&#10;Deaf/Hard of Hearing">
            <a:extLst>
              <a:ext uri="{FF2B5EF4-FFF2-40B4-BE49-F238E27FC236}">
                <a16:creationId xmlns:a16="http://schemas.microsoft.com/office/drawing/2014/main" id="{64AA1521-3A43-D280-638F-D4A096A0F6BB}"/>
              </a:ext>
            </a:extLst>
          </p:cNvPr>
          <p:cNvPicPr>
            <a:picLocks noChangeAspect="1"/>
          </p:cNvPicPr>
          <p:nvPr userDrawn="1"/>
        </p:nvPicPr>
        <p:blipFill>
          <a:blip r:embed="rId5"/>
          <a:stretch>
            <a:fillRect/>
          </a:stretch>
        </p:blipFill>
        <p:spPr>
          <a:xfrm>
            <a:off x="2697095" y="2521230"/>
            <a:ext cx="1051560" cy="1051560"/>
          </a:xfrm>
          <a:prstGeom prst="rect">
            <a:avLst/>
          </a:prstGeom>
        </p:spPr>
      </p:pic>
      <p:pic>
        <p:nvPicPr>
          <p:cNvPr id="23" name="Dexterity icon" descr="Icon&#10;&#10;Dexterity">
            <a:extLst>
              <a:ext uri="{FF2B5EF4-FFF2-40B4-BE49-F238E27FC236}">
                <a16:creationId xmlns:a16="http://schemas.microsoft.com/office/drawing/2014/main" id="{091B01BF-B19B-A1DB-BAE9-DC4A1E50B1A0}"/>
              </a:ext>
            </a:extLst>
          </p:cNvPr>
          <p:cNvPicPr>
            <a:picLocks noChangeAspect="1"/>
          </p:cNvPicPr>
          <p:nvPr userDrawn="1"/>
        </p:nvPicPr>
        <p:blipFill>
          <a:blip r:embed="rId6"/>
          <a:stretch>
            <a:fillRect/>
          </a:stretch>
        </p:blipFill>
        <p:spPr>
          <a:xfrm>
            <a:off x="4022590" y="2521230"/>
            <a:ext cx="1051560" cy="1051560"/>
          </a:xfrm>
          <a:prstGeom prst="rect">
            <a:avLst/>
          </a:prstGeom>
        </p:spPr>
      </p:pic>
      <p:pic>
        <p:nvPicPr>
          <p:cNvPr id="25" name="Cognition icon" descr="Icon&#10;&#10;Cognition">
            <a:extLst>
              <a:ext uri="{FF2B5EF4-FFF2-40B4-BE49-F238E27FC236}">
                <a16:creationId xmlns:a16="http://schemas.microsoft.com/office/drawing/2014/main" id="{74198650-6D26-05E2-6DA8-E6083E32AEC3}"/>
              </a:ext>
            </a:extLst>
          </p:cNvPr>
          <p:cNvPicPr>
            <a:picLocks noChangeAspect="1"/>
          </p:cNvPicPr>
          <p:nvPr userDrawn="1"/>
        </p:nvPicPr>
        <p:blipFill>
          <a:blip r:embed="rId7"/>
          <a:stretch>
            <a:fillRect/>
          </a:stretch>
        </p:blipFill>
        <p:spPr>
          <a:xfrm>
            <a:off x="5348085" y="2521230"/>
            <a:ext cx="1051560" cy="1051560"/>
          </a:xfrm>
          <a:prstGeom prst="rect">
            <a:avLst/>
          </a:prstGeom>
        </p:spPr>
      </p:pic>
      <p:pic>
        <p:nvPicPr>
          <p:cNvPr id="27" name="Communication icon" descr="Icon&#10;&#10;Communication">
            <a:extLst>
              <a:ext uri="{FF2B5EF4-FFF2-40B4-BE49-F238E27FC236}">
                <a16:creationId xmlns:a16="http://schemas.microsoft.com/office/drawing/2014/main" id="{E14D4277-C15E-AF11-C043-70115D121D91}"/>
              </a:ext>
            </a:extLst>
          </p:cNvPr>
          <p:cNvPicPr>
            <a:picLocks noChangeAspect="1"/>
          </p:cNvPicPr>
          <p:nvPr userDrawn="1"/>
        </p:nvPicPr>
        <p:blipFill>
          <a:blip r:embed="rId8"/>
          <a:stretch>
            <a:fillRect/>
          </a:stretch>
        </p:blipFill>
        <p:spPr>
          <a:xfrm>
            <a:off x="6673579" y="2521230"/>
            <a:ext cx="1051560" cy="1051560"/>
          </a:xfrm>
          <a:prstGeom prst="rect">
            <a:avLst/>
          </a:prstGeom>
        </p:spPr>
      </p:pic>
    </p:spTree>
    <p:custDataLst>
      <p:tags r:id="rId1"/>
    </p:custDataLst>
    <p:extLst>
      <p:ext uri="{BB962C8B-B14F-4D97-AF65-F5344CB8AC3E}">
        <p14:creationId xmlns:p14="http://schemas.microsoft.com/office/powerpoint/2010/main" val="17544972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98C8263-DAEF-4EA1-9AA4-D0D37DD137C1}" type="datetimeFigureOut">
              <a:rPr lang="en-US" smtClean="0"/>
              <a:t>10/13/2023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Presentation title</a:t>
            </a:r>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
        <p:nvSpPr>
          <p:cNvPr id="2" name="Freeform: Shape 1">
            <a:extLst>
              <a:ext uri="{FF2B5EF4-FFF2-40B4-BE49-F238E27FC236}">
                <a16:creationId xmlns:a16="http://schemas.microsoft.com/office/drawing/2014/main" id="{129CD30E-E22C-8416-E9B7-9FC6D0C978BE}"/>
              </a:ext>
            </a:extLst>
          </p:cNvPr>
          <p:cNvSpPr/>
          <p:nvPr userDrawn="1"/>
        </p:nvSpPr>
        <p:spPr>
          <a:xfrm>
            <a:off x="1" y="0"/>
            <a:ext cx="1682120"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a:solidFill>
                <a:schemeClr val="tx1"/>
              </a:solidFill>
            </a:endParaRPr>
          </a:p>
        </p:txBody>
      </p:sp>
      <p:sp>
        <p:nvSpPr>
          <p:cNvPr id="3" name="Freeform: Shape 2">
            <a:extLst>
              <a:ext uri="{FF2B5EF4-FFF2-40B4-BE49-F238E27FC236}">
                <a16:creationId xmlns:a16="http://schemas.microsoft.com/office/drawing/2014/main" id="{92C94123-A910-DDA8-A289-2DDA3979D5FC}"/>
              </a:ext>
            </a:extLst>
          </p:cNvPr>
          <p:cNvSpPr/>
          <p:nvPr userDrawn="1"/>
        </p:nvSpPr>
        <p:spPr>
          <a:xfrm flipH="1" flipV="1">
            <a:off x="7461880" y="4755034"/>
            <a:ext cx="1682120"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a:solidFill>
                <a:schemeClr val="tx1"/>
              </a:solidFill>
            </a:endParaRPr>
          </a:p>
        </p:txBody>
      </p:sp>
    </p:spTree>
    <p:extLst>
      <p:ext uri="{BB962C8B-B14F-4D97-AF65-F5344CB8AC3E}">
        <p14:creationId xmlns:p14="http://schemas.microsoft.com/office/powerpoint/2010/main" val="293258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p>
        </p:txBody>
      </p:sp>
      <p:sp>
        <p:nvSpPr>
          <p:cNvPr id="3" name="Content Placeholder 2"/>
          <p:cNvSpPr>
            <a:spLocks noGrp="1"/>
          </p:cNvSpPr>
          <p:nvPr>
            <p:ph sz="half" idx="1"/>
          </p:nvPr>
        </p:nvSpPr>
        <p:spPr>
          <a:xfrm>
            <a:off x="822959"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8C8263-DAEF-4EA1-9AA4-D0D37DD137C1}" type="datetimeFigureOut">
              <a:rPr lang="en-US" smtClean="0"/>
              <a:t>10/13/2023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189072425"/>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7" name="Hdr Bkg">
            <a:extLst>
              <a:ext uri="{FF2B5EF4-FFF2-40B4-BE49-F238E27FC236}">
                <a16:creationId xmlns:a16="http://schemas.microsoft.com/office/drawing/2014/main" id="{4C9CF936-B1FD-7BDC-5D25-D4827708D46A}"/>
              </a:ext>
              <a:ext uri="{C183D7F6-B498-43B3-948B-1728B52AA6E4}">
                <adec:decorative xmlns:adec="http://schemas.microsoft.com/office/drawing/2017/decorative" val="1"/>
              </a:ext>
            </a:extLst>
          </p:cNvPr>
          <p:cNvSpPr/>
          <p:nvPr userDrawn="1"/>
        </p:nvSpPr>
        <p:spPr>
          <a:xfrm>
            <a:off x="0" y="0"/>
            <a:ext cx="9144000" cy="1214551"/>
          </a:xfrm>
          <a:prstGeom prst="rect">
            <a:avLst/>
          </a:prstGeom>
          <a:solidFill>
            <a:schemeClr val="accent1"/>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a:extLst>
              <a:ext uri="{FF2B5EF4-FFF2-40B4-BE49-F238E27FC236}">
                <a16:creationId xmlns:a16="http://schemas.microsoft.com/office/drawing/2014/main" id="{33913EFE-FC42-FEF7-8594-7F27E2F2EC90}"/>
              </a:ext>
            </a:extLst>
          </p:cNvPr>
          <p:cNvSpPr>
            <a:spLocks noGrp="1"/>
          </p:cNvSpPr>
          <p:nvPr>
            <p:ph type="title"/>
          </p:nvPr>
        </p:nvSpPr>
        <p:spPr>
          <a:xfrm>
            <a:off x="457200" y="0"/>
            <a:ext cx="8229600" cy="1214550"/>
          </a:xfrm>
        </p:spPr>
        <p:txBody>
          <a:bodyPr vert="horz" lIns="91440" tIns="0" rIns="91440" bIns="0" rtlCol="0" anchor="ctr">
            <a:normAutofit/>
          </a:bodyPr>
          <a:lstStyle>
            <a:lvl1pPr algn="ctr">
              <a:defRPr lang="en-US" dirty="0">
                <a:solidFill>
                  <a:schemeClr val="bg1"/>
                </a:solidFill>
              </a:defRPr>
            </a:lvl1pPr>
          </a:lstStyle>
          <a:p>
            <a:pPr lvl="0"/>
            <a:r>
              <a:rPr lang="en-US"/>
              <a:t>Click to edit Master title style</a:t>
            </a:r>
          </a:p>
        </p:txBody>
      </p:sp>
      <p:sp>
        <p:nvSpPr>
          <p:cNvPr id="3" name="Content 1"/>
          <p:cNvSpPr>
            <a:spLocks noGrp="1"/>
          </p:cNvSpPr>
          <p:nvPr>
            <p:ph idx="1"/>
          </p:nvPr>
        </p:nvSpPr>
        <p:spPr>
          <a:xfrm>
            <a:off x="457200" y="1600199"/>
            <a:ext cx="3883024" cy="4251960"/>
          </a:xfrm>
        </p:spPr>
        <p:txBody>
          <a:bodyPr/>
          <a:lstStyle>
            <a:lvl1pPr marL="228600" indent="-228600">
              <a:defRPr lang="en-US" sz="2000" kern="1200" dirty="0" smtClean="0">
                <a:solidFill>
                  <a:schemeClr val="tx1"/>
                </a:solidFill>
                <a:latin typeface="+mn-lt"/>
                <a:ea typeface="+mn-ea"/>
                <a:cs typeface="+mn-cs"/>
              </a:defRPr>
            </a:lvl1pPr>
            <a:lvl2pPr marL="514350" indent="-285750">
              <a:buSzPct val="80000"/>
              <a:buFont typeface="Courier New" panose="02070309020205020404" pitchFamily="49" charset="0"/>
              <a:buChar char="o"/>
              <a:defRPr lang="en-US" sz="1800" kern="1200" dirty="0" smtClean="0">
                <a:solidFill>
                  <a:schemeClr val="tx1"/>
                </a:solidFill>
                <a:latin typeface="+mn-lt"/>
                <a:ea typeface="+mn-ea"/>
                <a:cs typeface="+mn-cs"/>
              </a:defRPr>
            </a:lvl2pPr>
            <a:lvl3pPr marL="685800" indent="-228600">
              <a:buSzPct val="100000"/>
              <a:defRPr lang="en-US" sz="1600" kern="1200" dirty="0" smtClean="0">
                <a:solidFill>
                  <a:schemeClr val="tx1"/>
                </a:solidFill>
                <a:latin typeface="+mn-lt"/>
                <a:ea typeface="+mn-ea"/>
                <a:cs typeface="+mn-cs"/>
              </a:defRPr>
            </a:lvl3pPr>
            <a:lvl4pPr marL="914400" indent="-228600">
              <a:defRPr lang="en-US" sz="1400" kern="1200" dirty="0" smtClean="0">
                <a:solidFill>
                  <a:schemeClr val="tx1"/>
                </a:solidFill>
                <a:latin typeface="+mn-lt"/>
                <a:ea typeface="+mn-ea"/>
                <a:cs typeface="+mn-cs"/>
              </a:defRPr>
            </a:lvl4pPr>
            <a:lvl5pPr marL="1143000" indent="-228600">
              <a:defRPr lang="en-US" sz="1400" kern="1200" dirty="0">
                <a:solidFill>
                  <a:schemeClr val="tx1"/>
                </a:solidFill>
                <a:latin typeface="+mn-lt"/>
                <a:ea typeface="+mn-ea"/>
                <a:cs typeface="+mn-cs"/>
              </a:defRPr>
            </a:lvl5pPr>
          </a:lstStyle>
          <a:p>
            <a:pPr marL="228600" lvl="0" indent="-228600" algn="l" defTabSz="457200" rtl="0" eaLnBrk="1" latinLnBrk="0" hangingPunct="1">
              <a:spcBef>
                <a:spcPts val="1200"/>
              </a:spcBef>
              <a:buClr>
                <a:srgbClr val="0068AC"/>
              </a:buClr>
              <a:buFont typeface="Arial"/>
              <a:buChar char="•"/>
              <a:tabLst/>
            </a:pPr>
            <a:r>
              <a:rPr lang="en-US"/>
              <a:t>Click to edit Master text styles</a:t>
            </a:r>
          </a:p>
          <a:p>
            <a:pPr marL="457200" lvl="1" indent="-228600" algn="l" defTabSz="457200" rtl="0" eaLnBrk="1" latinLnBrk="0" hangingPunct="1">
              <a:spcBef>
                <a:spcPts val="800"/>
              </a:spcBef>
              <a:buClr>
                <a:srgbClr val="0068AC"/>
              </a:buClr>
              <a:buSzPct val="100000"/>
              <a:buFont typeface="Arial" panose="020B0604020202020204" pitchFamily="34" charset="0"/>
              <a:buChar char="◦"/>
              <a:tabLst/>
            </a:pPr>
            <a:r>
              <a:rPr lang="en-US"/>
              <a:t>Second level</a:t>
            </a:r>
          </a:p>
          <a:p>
            <a:pPr marL="685800" lvl="2" indent="-228600" algn="l" defTabSz="457200" rtl="0" eaLnBrk="1" latinLnBrk="0" hangingPunct="1">
              <a:spcBef>
                <a:spcPts val="600"/>
              </a:spcBef>
              <a:buClr>
                <a:srgbClr val="0068AC"/>
              </a:buClr>
              <a:buFont typeface="Wingdings" panose="05000000000000000000" pitchFamily="2" charset="2"/>
              <a:buChar char="§"/>
              <a:tabLst/>
            </a:pPr>
            <a:r>
              <a:rPr lang="en-US"/>
              <a:t>Third level</a:t>
            </a:r>
          </a:p>
          <a:p>
            <a:pPr marL="914400" lvl="3" indent="-228600" algn="l" defTabSz="457200" rtl="0" eaLnBrk="1" latinLnBrk="0" hangingPunct="1">
              <a:spcBef>
                <a:spcPts val="400"/>
              </a:spcBef>
              <a:buClr>
                <a:srgbClr val="0068AC"/>
              </a:buClr>
              <a:buFont typeface="Arial"/>
              <a:buChar char="–"/>
              <a:tabLst/>
            </a:pPr>
            <a:r>
              <a:rPr lang="en-US"/>
              <a:t>Fourth level</a:t>
            </a:r>
          </a:p>
          <a:p>
            <a:pPr marL="1143000" lvl="4" indent="-228600" algn="l" defTabSz="457200" rtl="0" eaLnBrk="1" latinLnBrk="0" hangingPunct="1">
              <a:spcBef>
                <a:spcPts val="400"/>
              </a:spcBef>
              <a:buClr>
                <a:srgbClr val="0068AC"/>
              </a:buClr>
              <a:buFont typeface="Arial"/>
              <a:buChar char="»"/>
              <a:tabLst/>
            </a:pPr>
            <a:r>
              <a:rPr lang="en-US"/>
              <a:t>Fifth level</a:t>
            </a:r>
          </a:p>
        </p:txBody>
      </p:sp>
      <p:sp>
        <p:nvSpPr>
          <p:cNvPr id="14" name="Content 2">
            <a:extLst>
              <a:ext uri="{FF2B5EF4-FFF2-40B4-BE49-F238E27FC236}">
                <a16:creationId xmlns:a16="http://schemas.microsoft.com/office/drawing/2014/main" id="{4203F280-7F1E-A423-D909-F5B95EB593F0}"/>
              </a:ext>
            </a:extLst>
          </p:cNvPr>
          <p:cNvSpPr>
            <a:spLocks noGrp="1"/>
          </p:cNvSpPr>
          <p:nvPr>
            <p:ph sz="quarter" idx="10"/>
          </p:nvPr>
        </p:nvSpPr>
        <p:spPr>
          <a:xfrm>
            <a:off x="4803775" y="1600200"/>
            <a:ext cx="3883025"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Logo" descr="Logo&#10;&#10;Computer/Electronic Accommodations Program">
            <a:extLst>
              <a:ext uri="{FF2B5EF4-FFF2-40B4-BE49-F238E27FC236}">
                <a16:creationId xmlns:a16="http://schemas.microsoft.com/office/drawing/2014/main" id="{D22EDE4D-11C5-8BFC-5EFC-4E3BF7B2988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088437" y="6307121"/>
            <a:ext cx="1438816"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Vertical line">
            <a:extLst>
              <a:ext uri="{FF2B5EF4-FFF2-40B4-BE49-F238E27FC236}">
                <a16:creationId xmlns:a16="http://schemas.microsoft.com/office/drawing/2014/main" id="{B9E88A6F-A0A8-9C49-A352-6DBF04942E8D}"/>
              </a:ext>
              <a:ext uri="{C183D7F6-B498-43B3-948B-1728B52AA6E4}">
                <adec:decorative xmlns:adec="http://schemas.microsoft.com/office/drawing/2017/decorative" val="1"/>
              </a:ext>
            </a:extLst>
          </p:cNvPr>
          <p:cNvCxnSpPr>
            <a:cxnSpLocks/>
          </p:cNvCxnSpPr>
          <p:nvPr/>
        </p:nvCxnSpPr>
        <p:spPr>
          <a:xfrm>
            <a:off x="8520767" y="6378102"/>
            <a:ext cx="0" cy="338118"/>
          </a:xfrm>
          <a:prstGeom prst="line">
            <a:avLst/>
          </a:prstGeom>
          <a:ln w="12700">
            <a:solidFill>
              <a:srgbClr val="52B9E9">
                <a:alpha val="75000"/>
              </a:srgbClr>
            </a:solidFill>
          </a:ln>
          <a:effectLst/>
        </p:spPr>
        <p:style>
          <a:lnRef idx="2">
            <a:schemeClr val="accent1"/>
          </a:lnRef>
          <a:fillRef idx="0">
            <a:schemeClr val="accent1"/>
          </a:fillRef>
          <a:effectRef idx="1">
            <a:schemeClr val="accent1"/>
          </a:effectRef>
          <a:fontRef idx="minor">
            <a:schemeClr val="tx1"/>
          </a:fontRef>
        </p:style>
      </p:cxnSp>
      <p:sp>
        <p:nvSpPr>
          <p:cNvPr id="10" name="Page #"/>
          <p:cNvSpPr txBox="1"/>
          <p:nvPr userDrawn="1"/>
        </p:nvSpPr>
        <p:spPr>
          <a:xfrm>
            <a:off x="8356600" y="6415585"/>
            <a:ext cx="571500" cy="305475"/>
          </a:xfrm>
          <a:prstGeom prst="rect">
            <a:avLst/>
          </a:prstGeom>
          <a:noFill/>
        </p:spPr>
        <p:txBody>
          <a:bodyPr wrap="square" rtlCol="0">
            <a:spAutoFit/>
          </a:bodyPr>
          <a:lstStyle/>
          <a:p>
            <a:pPr algn="r"/>
            <a:fld id="{2962B088-E209-B540-B651-75A38C9FDC3C}" type="slidenum">
              <a:rPr lang="en-US" sz="1400" smtClean="0">
                <a:solidFill>
                  <a:schemeClr val="accent1"/>
                </a:solidFill>
              </a:rPr>
              <a:t>‹#›</a:t>
            </a:fld>
            <a:endParaRPr lang="en-US" sz="1400">
              <a:solidFill>
                <a:schemeClr val="accent1"/>
              </a:solidFill>
            </a:endParaRPr>
          </a:p>
        </p:txBody>
      </p:sp>
    </p:spTree>
    <p:custDataLst>
      <p:tags r:id="rId1"/>
    </p:custDataLst>
    <p:extLst>
      <p:ext uri="{BB962C8B-B14F-4D97-AF65-F5344CB8AC3E}">
        <p14:creationId xmlns:p14="http://schemas.microsoft.com/office/powerpoint/2010/main" val="3322088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8" name="Hdr Bkg">
            <a:extLst>
              <a:ext uri="{FF2B5EF4-FFF2-40B4-BE49-F238E27FC236}">
                <a16:creationId xmlns:a16="http://schemas.microsoft.com/office/drawing/2014/main" id="{4872E995-8BC8-2CEB-D12C-336075827E2F}"/>
              </a:ext>
              <a:ext uri="{C183D7F6-B498-43B3-948B-1728B52AA6E4}">
                <adec:decorative xmlns:adec="http://schemas.microsoft.com/office/drawing/2017/decorative" val="1"/>
              </a:ext>
            </a:extLst>
          </p:cNvPr>
          <p:cNvSpPr/>
          <p:nvPr userDrawn="1"/>
        </p:nvSpPr>
        <p:spPr>
          <a:xfrm>
            <a:off x="0" y="0"/>
            <a:ext cx="9144000" cy="1214551"/>
          </a:xfrm>
          <a:prstGeom prst="rect">
            <a:avLst/>
          </a:prstGeom>
          <a:solidFill>
            <a:schemeClr val="accent1"/>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457200" y="0"/>
            <a:ext cx="8229600" cy="1214550"/>
          </a:xfrm>
        </p:spPr>
        <p:txBody>
          <a:bodyPr vert="horz" lIns="91440" tIns="0" rIns="91440" bIns="0" rtlCol="0" anchor="ctr">
            <a:normAutofit/>
          </a:bodyPr>
          <a:lstStyle>
            <a:lvl1pPr algn="ctr">
              <a:defRPr lang="en-US" dirty="0">
                <a:solidFill>
                  <a:schemeClr val="bg1"/>
                </a:solidFill>
              </a:defRPr>
            </a:lvl1pPr>
          </a:lstStyle>
          <a:p>
            <a:pPr lvl="0"/>
            <a:r>
              <a:rPr lang="en-US"/>
              <a:t>Click to edit Master title style</a:t>
            </a:r>
          </a:p>
        </p:txBody>
      </p:sp>
      <p:sp>
        <p:nvSpPr>
          <p:cNvPr id="5" name="Picture" descr="Panoramic Image">
            <a:extLst>
              <a:ext uri="{FF2B5EF4-FFF2-40B4-BE49-F238E27FC236}">
                <a16:creationId xmlns:a16="http://schemas.microsoft.com/office/drawing/2014/main" id="{92A4126C-32CF-1F57-3CE6-C4AB3F955CB8}"/>
              </a:ext>
            </a:extLst>
          </p:cNvPr>
          <p:cNvSpPr>
            <a:spLocks noGrp="1"/>
          </p:cNvSpPr>
          <p:nvPr>
            <p:ph type="pic" sz="quarter" idx="10"/>
          </p:nvPr>
        </p:nvSpPr>
        <p:spPr>
          <a:xfrm>
            <a:off x="0" y="1216152"/>
            <a:ext cx="9144000" cy="1828800"/>
          </a:xfrm>
        </p:spPr>
        <p:txBody>
          <a:bodyPr/>
          <a:lstStyle>
            <a:lvl1pPr marL="0" indent="0">
              <a:buNone/>
              <a:defRPr/>
            </a:lvl1pPr>
          </a:lstStyle>
          <a:p>
            <a:endParaRPr lang="en-US"/>
          </a:p>
        </p:txBody>
      </p:sp>
      <p:sp>
        <p:nvSpPr>
          <p:cNvPr id="3" name="Content"/>
          <p:cNvSpPr>
            <a:spLocks noGrp="1"/>
          </p:cNvSpPr>
          <p:nvPr>
            <p:ph idx="1"/>
          </p:nvPr>
        </p:nvSpPr>
        <p:spPr>
          <a:xfrm>
            <a:off x="457200" y="3337560"/>
            <a:ext cx="8229600" cy="2860098"/>
          </a:xfrm>
        </p:spPr>
        <p:txBody>
          <a:bodyPr/>
          <a:lstStyle>
            <a:lvl1pPr marL="228600" indent="-228600">
              <a:defRPr lang="en-US" sz="2000" kern="1200" dirty="0">
                <a:solidFill>
                  <a:schemeClr val="tx1"/>
                </a:solidFill>
                <a:latin typeface="+mn-lt"/>
                <a:ea typeface="+mn-ea"/>
                <a:cs typeface="+mn-cs"/>
              </a:defRPr>
            </a:lvl1pPr>
            <a:lvl2pPr marL="514350" indent="-285750">
              <a:buSzPct val="80000"/>
              <a:buFont typeface="Arial" panose="020B0604020202020204" pitchFamily="34" charset="0"/>
              <a:buChar char="•"/>
              <a:defRPr lang="en-US" sz="1800" kern="1200" dirty="0">
                <a:solidFill>
                  <a:schemeClr val="tx1"/>
                </a:solidFill>
                <a:latin typeface="+mn-lt"/>
                <a:ea typeface="+mn-ea"/>
                <a:cs typeface="+mn-cs"/>
              </a:defRPr>
            </a:lvl2pPr>
            <a:lvl3pPr marL="685800" indent="-228600">
              <a:buSzPct val="100000"/>
              <a:defRPr lang="en-US" sz="1600" kern="1200" dirty="0">
                <a:solidFill>
                  <a:schemeClr val="tx1"/>
                </a:solidFill>
                <a:latin typeface="+mn-lt"/>
                <a:ea typeface="+mn-ea"/>
                <a:cs typeface="+mn-cs"/>
              </a:defRPr>
            </a:lvl3pPr>
            <a:lvl4pPr>
              <a:defRPr>
                <a:solidFill>
                  <a:srgbClr val="000000"/>
                </a:solidFill>
              </a:defRPr>
            </a:lvl4pPr>
            <a:lvl5pPr>
              <a:defRPr>
                <a:solidFill>
                  <a:srgbClr val="000000"/>
                </a:solidFill>
              </a:defRPr>
            </a:lvl5pPr>
          </a:lstStyle>
          <a:p>
            <a:pPr marL="228600" lvl="0" indent="-228600" algn="l" defTabSz="457200" rtl="0" eaLnBrk="1" latinLnBrk="0" hangingPunct="1">
              <a:spcBef>
                <a:spcPts val="1200"/>
              </a:spcBef>
              <a:buClr>
                <a:srgbClr val="0068AC"/>
              </a:buClr>
              <a:buFont typeface="Arial"/>
              <a:buChar char="•"/>
              <a:tabLst/>
            </a:pPr>
            <a:r>
              <a:rPr lang="en-US"/>
              <a:t>Click to edit Master text styles</a:t>
            </a:r>
          </a:p>
          <a:p>
            <a:pPr marL="457200" lvl="1" indent="-228600" algn="l" defTabSz="457200" rtl="0" eaLnBrk="1" latinLnBrk="0" hangingPunct="1">
              <a:spcBef>
                <a:spcPts val="800"/>
              </a:spcBef>
              <a:buClr>
                <a:srgbClr val="0068AC"/>
              </a:buClr>
              <a:buSzPct val="100000"/>
              <a:buFont typeface="Arial" panose="020B0604020202020204" pitchFamily="34" charset="0"/>
              <a:buChar char="◦"/>
            </a:pPr>
            <a:r>
              <a:rPr lang="en-US"/>
              <a:t>Second level</a:t>
            </a:r>
          </a:p>
          <a:p>
            <a:pPr marL="685800" lvl="2" indent="-228600" algn="l" defTabSz="457200" rtl="0" eaLnBrk="1" latinLnBrk="0" hangingPunct="1">
              <a:spcBef>
                <a:spcPts val="600"/>
              </a:spcBef>
              <a:buClr>
                <a:srgbClr val="0068AC"/>
              </a:buClr>
              <a:buFont typeface="Wingdings" panose="05000000000000000000" pitchFamily="2" charset="2"/>
              <a:buChar char="§"/>
            </a:pPr>
            <a:r>
              <a:rPr lang="en-US"/>
              <a:t>Third level</a:t>
            </a:r>
          </a:p>
          <a:p>
            <a:pPr lvl="3"/>
            <a:r>
              <a:rPr lang="en-US"/>
              <a:t>Fourth level</a:t>
            </a:r>
          </a:p>
          <a:p>
            <a:pPr lvl="4"/>
            <a:r>
              <a:rPr lang="en-US"/>
              <a:t>Fifth level</a:t>
            </a:r>
          </a:p>
        </p:txBody>
      </p:sp>
      <p:pic>
        <p:nvPicPr>
          <p:cNvPr id="7" name="Logo" descr="Logo&#10;&#10;Computer/Electronic Accommodations Program">
            <a:extLst>
              <a:ext uri="{FF2B5EF4-FFF2-40B4-BE49-F238E27FC236}">
                <a16:creationId xmlns:a16="http://schemas.microsoft.com/office/drawing/2014/main" id="{A68B060D-2FFA-1384-DEFF-8295B1D249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088437" y="6307121"/>
            <a:ext cx="1438816"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Vertical line">
            <a:extLst>
              <a:ext uri="{FF2B5EF4-FFF2-40B4-BE49-F238E27FC236}">
                <a16:creationId xmlns:a16="http://schemas.microsoft.com/office/drawing/2014/main" id="{B9E88A6F-A0A8-9C49-A352-6DBF04942E8D}"/>
              </a:ext>
              <a:ext uri="{C183D7F6-B498-43B3-948B-1728B52AA6E4}">
                <adec:decorative xmlns:adec="http://schemas.microsoft.com/office/drawing/2017/decorative" val="1"/>
              </a:ext>
            </a:extLst>
          </p:cNvPr>
          <p:cNvCxnSpPr>
            <a:cxnSpLocks/>
          </p:cNvCxnSpPr>
          <p:nvPr userDrawn="1"/>
        </p:nvCxnSpPr>
        <p:spPr>
          <a:xfrm>
            <a:off x="8520767" y="6378102"/>
            <a:ext cx="0" cy="338118"/>
          </a:xfrm>
          <a:prstGeom prst="line">
            <a:avLst/>
          </a:prstGeom>
          <a:ln w="12700">
            <a:solidFill>
              <a:srgbClr val="52B9E9">
                <a:alpha val="75000"/>
              </a:srgbClr>
            </a:solidFill>
          </a:ln>
          <a:effectLst/>
        </p:spPr>
        <p:style>
          <a:lnRef idx="2">
            <a:schemeClr val="accent1"/>
          </a:lnRef>
          <a:fillRef idx="0">
            <a:schemeClr val="accent1"/>
          </a:fillRef>
          <a:effectRef idx="1">
            <a:schemeClr val="accent1"/>
          </a:effectRef>
          <a:fontRef idx="minor">
            <a:schemeClr val="tx1"/>
          </a:fontRef>
        </p:style>
      </p:cxnSp>
      <p:sp>
        <p:nvSpPr>
          <p:cNvPr id="10" name="Page #"/>
          <p:cNvSpPr txBox="1"/>
          <p:nvPr userDrawn="1"/>
        </p:nvSpPr>
        <p:spPr>
          <a:xfrm>
            <a:off x="8356600" y="6415585"/>
            <a:ext cx="571500" cy="305475"/>
          </a:xfrm>
          <a:prstGeom prst="rect">
            <a:avLst/>
          </a:prstGeom>
          <a:noFill/>
        </p:spPr>
        <p:txBody>
          <a:bodyPr wrap="square" rtlCol="0">
            <a:spAutoFit/>
          </a:bodyPr>
          <a:lstStyle/>
          <a:p>
            <a:pPr algn="r"/>
            <a:fld id="{2962B088-E209-B540-B651-75A38C9FDC3C}" type="slidenum">
              <a:rPr lang="en-US" sz="1400" smtClean="0">
                <a:solidFill>
                  <a:srgbClr val="005789"/>
                </a:solidFill>
              </a:rPr>
              <a:t>‹#›</a:t>
            </a:fld>
            <a:endParaRPr lang="en-US" sz="1400">
              <a:solidFill>
                <a:srgbClr val="005789"/>
              </a:solidFill>
            </a:endParaRPr>
          </a:p>
        </p:txBody>
      </p:sp>
    </p:spTree>
    <p:custDataLst>
      <p:tags r:id="rId1"/>
    </p:custDataLst>
    <p:extLst>
      <p:ext uri="{BB962C8B-B14F-4D97-AF65-F5344CB8AC3E}">
        <p14:creationId xmlns:p14="http://schemas.microsoft.com/office/powerpoint/2010/main" val="70957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lumn Content with Image">
    <p:spTree>
      <p:nvGrpSpPr>
        <p:cNvPr id="1" name=""/>
        <p:cNvGrpSpPr/>
        <p:nvPr/>
      </p:nvGrpSpPr>
      <p:grpSpPr>
        <a:xfrm>
          <a:off x="0" y="0"/>
          <a:ext cx="0" cy="0"/>
          <a:chOff x="0" y="0"/>
          <a:chExt cx="0" cy="0"/>
        </a:xfrm>
      </p:grpSpPr>
      <p:sp>
        <p:nvSpPr>
          <p:cNvPr id="4" name="Hdr Bkg">
            <a:extLst>
              <a:ext uri="{FF2B5EF4-FFF2-40B4-BE49-F238E27FC236}">
                <a16:creationId xmlns:a16="http://schemas.microsoft.com/office/drawing/2014/main" id="{5BD1014D-57CE-ED51-29AF-B99561792067}"/>
              </a:ext>
              <a:ext uri="{C183D7F6-B498-43B3-948B-1728B52AA6E4}">
                <adec:decorative xmlns:adec="http://schemas.microsoft.com/office/drawing/2017/decorative" val="1"/>
              </a:ext>
            </a:extLst>
          </p:cNvPr>
          <p:cNvSpPr/>
          <p:nvPr userDrawn="1"/>
        </p:nvSpPr>
        <p:spPr>
          <a:xfrm>
            <a:off x="0" y="0"/>
            <a:ext cx="9144000" cy="1214551"/>
          </a:xfrm>
          <a:prstGeom prst="rect">
            <a:avLst/>
          </a:prstGeom>
          <a:solidFill>
            <a:schemeClr val="accent1"/>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457200" y="0"/>
            <a:ext cx="8229600" cy="1214550"/>
          </a:xfrm>
        </p:spPr>
        <p:txBody>
          <a:bodyPr vert="horz" lIns="91440" tIns="0" rIns="91440" bIns="0" rtlCol="0" anchor="ctr">
            <a:normAutofit/>
          </a:bodyPr>
          <a:lstStyle>
            <a:lvl1pPr algn="ctr">
              <a:defRPr lang="en-US" dirty="0">
                <a:solidFill>
                  <a:schemeClr val="bg1"/>
                </a:solidFill>
              </a:defRPr>
            </a:lvl1pPr>
          </a:lstStyle>
          <a:p>
            <a:pPr lvl="0"/>
            <a:r>
              <a:rPr lang="en-US"/>
              <a:t>Click to edit Master title style</a:t>
            </a:r>
          </a:p>
        </p:txBody>
      </p:sp>
      <p:sp>
        <p:nvSpPr>
          <p:cNvPr id="5" name="Picture" descr="Panoramic Image">
            <a:extLst>
              <a:ext uri="{FF2B5EF4-FFF2-40B4-BE49-F238E27FC236}">
                <a16:creationId xmlns:a16="http://schemas.microsoft.com/office/drawing/2014/main" id="{92A4126C-32CF-1F57-3CE6-C4AB3F955CB8}"/>
              </a:ext>
            </a:extLst>
          </p:cNvPr>
          <p:cNvSpPr>
            <a:spLocks noGrp="1"/>
          </p:cNvSpPr>
          <p:nvPr>
            <p:ph type="pic" sz="quarter" idx="10"/>
          </p:nvPr>
        </p:nvSpPr>
        <p:spPr>
          <a:xfrm>
            <a:off x="0" y="1216152"/>
            <a:ext cx="9144000" cy="1828800"/>
          </a:xfrm>
        </p:spPr>
        <p:txBody>
          <a:bodyPr/>
          <a:lstStyle>
            <a:lvl1pPr marL="0" indent="0">
              <a:buNone/>
              <a:defRPr/>
            </a:lvl1pPr>
          </a:lstStyle>
          <a:p>
            <a:endParaRPr lang="en-US"/>
          </a:p>
        </p:txBody>
      </p:sp>
      <p:sp>
        <p:nvSpPr>
          <p:cNvPr id="3" name="Content 1"/>
          <p:cNvSpPr>
            <a:spLocks noGrp="1"/>
          </p:cNvSpPr>
          <p:nvPr>
            <p:ph idx="1"/>
          </p:nvPr>
        </p:nvSpPr>
        <p:spPr>
          <a:xfrm>
            <a:off x="457200" y="3337560"/>
            <a:ext cx="3886200" cy="2971800"/>
          </a:xfrm>
        </p:spPr>
        <p:txBody>
          <a:bodyPr/>
          <a:lstStyle>
            <a:lvl1pPr marL="228600" indent="-228600">
              <a:defRPr lang="en-US" sz="2000" kern="1200" dirty="0">
                <a:solidFill>
                  <a:schemeClr val="tx1"/>
                </a:solidFill>
                <a:latin typeface="+mn-lt"/>
                <a:ea typeface="+mn-ea"/>
                <a:cs typeface="+mn-cs"/>
              </a:defRPr>
            </a:lvl1pPr>
            <a:lvl2pPr marL="514350" indent="-285750">
              <a:buSzPct val="80000"/>
              <a:buFont typeface="Arial" panose="020B0604020202020204" pitchFamily="34" charset="0"/>
              <a:buChar char="•"/>
              <a:defRPr lang="en-US" sz="1800" kern="1200" dirty="0">
                <a:solidFill>
                  <a:schemeClr val="tx1"/>
                </a:solidFill>
                <a:latin typeface="+mn-lt"/>
                <a:ea typeface="+mn-ea"/>
                <a:cs typeface="+mn-cs"/>
              </a:defRPr>
            </a:lvl2pPr>
            <a:lvl3pPr marL="685800" indent="-228600">
              <a:buSzPct val="100000"/>
              <a:defRPr lang="en-US" sz="1600" kern="1200" dirty="0">
                <a:solidFill>
                  <a:schemeClr val="tx1"/>
                </a:solidFill>
                <a:latin typeface="+mn-lt"/>
                <a:ea typeface="+mn-ea"/>
                <a:cs typeface="+mn-cs"/>
              </a:defRPr>
            </a:lvl3pPr>
            <a:lvl4pPr>
              <a:defRPr>
                <a:solidFill>
                  <a:srgbClr val="000000"/>
                </a:solidFill>
              </a:defRPr>
            </a:lvl4pPr>
            <a:lvl5pPr>
              <a:defRPr>
                <a:solidFill>
                  <a:srgbClr val="000000"/>
                </a:solidFill>
              </a:defRPr>
            </a:lvl5pPr>
          </a:lstStyle>
          <a:p>
            <a:pPr marL="228600" lvl="0" indent="-228600" algn="l" defTabSz="457200" rtl="0" eaLnBrk="1" latinLnBrk="0" hangingPunct="1">
              <a:spcBef>
                <a:spcPts val="1200"/>
              </a:spcBef>
              <a:buClr>
                <a:srgbClr val="0068AC"/>
              </a:buClr>
              <a:buFont typeface="Arial"/>
              <a:buChar char="•"/>
              <a:tabLst/>
            </a:pPr>
            <a:r>
              <a:rPr lang="en-US"/>
              <a:t>Click to edit Master text styles</a:t>
            </a:r>
          </a:p>
          <a:p>
            <a:pPr marL="457200" lvl="1" indent="-228600" algn="l" defTabSz="457200" rtl="0" eaLnBrk="1" latinLnBrk="0" hangingPunct="1">
              <a:spcBef>
                <a:spcPts val="800"/>
              </a:spcBef>
              <a:buClr>
                <a:srgbClr val="0068AC"/>
              </a:buClr>
              <a:buSzPct val="100000"/>
              <a:buFont typeface="Arial" panose="020B0604020202020204" pitchFamily="34" charset="0"/>
              <a:buChar char="◦"/>
            </a:pPr>
            <a:r>
              <a:rPr lang="en-US"/>
              <a:t>Second level</a:t>
            </a:r>
          </a:p>
          <a:p>
            <a:pPr marL="685800" lvl="2" indent="-228600" algn="l" defTabSz="457200" rtl="0" eaLnBrk="1" latinLnBrk="0" hangingPunct="1">
              <a:spcBef>
                <a:spcPts val="600"/>
              </a:spcBef>
              <a:buClr>
                <a:srgbClr val="0068AC"/>
              </a:buClr>
              <a:buFont typeface="Wingdings" panose="05000000000000000000" pitchFamily="2" charset="2"/>
              <a:buChar char="§"/>
            </a:pPr>
            <a:r>
              <a:rPr lang="en-US"/>
              <a:t>Third level</a:t>
            </a:r>
          </a:p>
          <a:p>
            <a:pPr lvl="3"/>
            <a:r>
              <a:rPr lang="en-US"/>
              <a:t>Fourth level</a:t>
            </a:r>
          </a:p>
          <a:p>
            <a:pPr lvl="4"/>
            <a:r>
              <a:rPr lang="en-US"/>
              <a:t>Fifth level</a:t>
            </a:r>
          </a:p>
        </p:txBody>
      </p:sp>
      <p:sp>
        <p:nvSpPr>
          <p:cNvPr id="8" name="Content 2">
            <a:extLst>
              <a:ext uri="{FF2B5EF4-FFF2-40B4-BE49-F238E27FC236}">
                <a16:creationId xmlns:a16="http://schemas.microsoft.com/office/drawing/2014/main" id="{B0EA45FB-9A43-3453-1076-768AD8C7CF56}"/>
              </a:ext>
            </a:extLst>
          </p:cNvPr>
          <p:cNvSpPr>
            <a:spLocks noGrp="1"/>
          </p:cNvSpPr>
          <p:nvPr>
            <p:ph sz="quarter" idx="11"/>
          </p:nvPr>
        </p:nvSpPr>
        <p:spPr>
          <a:xfrm>
            <a:off x="4800600" y="3337560"/>
            <a:ext cx="3886200"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Logo" descr="Logo&#10;&#10;Computer/Electronic Accommodations Program">
            <a:extLst>
              <a:ext uri="{FF2B5EF4-FFF2-40B4-BE49-F238E27FC236}">
                <a16:creationId xmlns:a16="http://schemas.microsoft.com/office/drawing/2014/main" id="{A68B060D-2FFA-1384-DEFF-8295B1D249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088437" y="6307121"/>
            <a:ext cx="1438816"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Vertical line">
            <a:extLst>
              <a:ext uri="{FF2B5EF4-FFF2-40B4-BE49-F238E27FC236}">
                <a16:creationId xmlns:a16="http://schemas.microsoft.com/office/drawing/2014/main" id="{B9E88A6F-A0A8-9C49-A352-6DBF04942E8D}"/>
              </a:ext>
              <a:ext uri="{C183D7F6-B498-43B3-948B-1728B52AA6E4}">
                <adec:decorative xmlns:adec="http://schemas.microsoft.com/office/drawing/2017/decorative" val="1"/>
              </a:ext>
            </a:extLst>
          </p:cNvPr>
          <p:cNvCxnSpPr>
            <a:cxnSpLocks/>
          </p:cNvCxnSpPr>
          <p:nvPr userDrawn="1"/>
        </p:nvCxnSpPr>
        <p:spPr>
          <a:xfrm>
            <a:off x="8520767" y="6378102"/>
            <a:ext cx="0" cy="338118"/>
          </a:xfrm>
          <a:prstGeom prst="line">
            <a:avLst/>
          </a:prstGeom>
          <a:ln w="12700">
            <a:solidFill>
              <a:srgbClr val="52B9E9">
                <a:alpha val="75000"/>
              </a:srgbClr>
            </a:solidFill>
          </a:ln>
          <a:effectLst/>
        </p:spPr>
        <p:style>
          <a:lnRef idx="2">
            <a:schemeClr val="accent1"/>
          </a:lnRef>
          <a:fillRef idx="0">
            <a:schemeClr val="accent1"/>
          </a:fillRef>
          <a:effectRef idx="1">
            <a:schemeClr val="accent1"/>
          </a:effectRef>
          <a:fontRef idx="minor">
            <a:schemeClr val="tx1"/>
          </a:fontRef>
        </p:style>
      </p:cxnSp>
      <p:sp>
        <p:nvSpPr>
          <p:cNvPr id="10" name="Page #"/>
          <p:cNvSpPr txBox="1"/>
          <p:nvPr userDrawn="1"/>
        </p:nvSpPr>
        <p:spPr>
          <a:xfrm>
            <a:off x="8356600" y="6415585"/>
            <a:ext cx="571500" cy="305475"/>
          </a:xfrm>
          <a:prstGeom prst="rect">
            <a:avLst/>
          </a:prstGeom>
          <a:noFill/>
        </p:spPr>
        <p:txBody>
          <a:bodyPr wrap="square" rtlCol="0">
            <a:spAutoFit/>
          </a:bodyPr>
          <a:lstStyle/>
          <a:p>
            <a:pPr algn="r"/>
            <a:fld id="{2962B088-E209-B540-B651-75A38C9FDC3C}" type="slidenum">
              <a:rPr lang="en-US" sz="1400" smtClean="0">
                <a:solidFill>
                  <a:srgbClr val="005789"/>
                </a:solidFill>
              </a:rPr>
              <a:t>‹#›</a:t>
            </a:fld>
            <a:endParaRPr lang="en-US" sz="1400">
              <a:solidFill>
                <a:srgbClr val="005789"/>
              </a:solidFill>
            </a:endParaRPr>
          </a:p>
        </p:txBody>
      </p:sp>
    </p:spTree>
    <p:custDataLst>
      <p:tags r:id="rId1"/>
    </p:custDataLst>
    <p:extLst>
      <p:ext uri="{BB962C8B-B14F-4D97-AF65-F5344CB8AC3E}">
        <p14:creationId xmlns:p14="http://schemas.microsoft.com/office/powerpoint/2010/main" val="1846175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Hdr Bkg">
            <a:extLst>
              <a:ext uri="{FF2B5EF4-FFF2-40B4-BE49-F238E27FC236}">
                <a16:creationId xmlns:a16="http://schemas.microsoft.com/office/drawing/2014/main" id="{8F81372C-A47C-B8F2-180A-70005A29DB58}"/>
              </a:ext>
              <a:ext uri="{C183D7F6-B498-43B3-948B-1728B52AA6E4}">
                <adec:decorative xmlns:adec="http://schemas.microsoft.com/office/drawing/2017/decorative" val="1"/>
              </a:ext>
            </a:extLst>
          </p:cNvPr>
          <p:cNvSpPr/>
          <p:nvPr userDrawn="1"/>
        </p:nvSpPr>
        <p:spPr>
          <a:xfrm>
            <a:off x="0" y="0"/>
            <a:ext cx="9144000" cy="1214551"/>
          </a:xfrm>
          <a:prstGeom prst="rect">
            <a:avLst/>
          </a:prstGeom>
          <a:solidFill>
            <a:schemeClr val="accent1"/>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457200" y="0"/>
            <a:ext cx="8229600" cy="1214550"/>
          </a:xfrm>
        </p:spPr>
        <p:txBody>
          <a:bodyPr vert="horz" lIns="91440" tIns="0" rIns="91440" bIns="0" rtlCol="0" anchor="ctr">
            <a:normAutofit/>
          </a:bodyPr>
          <a:lstStyle>
            <a:lvl1pPr algn="ctr">
              <a:defRPr lang="en-US" dirty="0">
                <a:solidFill>
                  <a:schemeClr val="bg1"/>
                </a:solidFill>
              </a:defRPr>
            </a:lvl1pPr>
          </a:lstStyle>
          <a:p>
            <a:pPr lvl="0"/>
            <a:r>
              <a:rPr lang="en-US"/>
              <a:t>Click to edit Master title style</a:t>
            </a:r>
          </a:p>
        </p:txBody>
      </p:sp>
      <p:pic>
        <p:nvPicPr>
          <p:cNvPr id="5" name="Logo" descr="Logo&#10;&#10;Computer/Electronic Accommodations Program">
            <a:extLst>
              <a:ext uri="{FF2B5EF4-FFF2-40B4-BE49-F238E27FC236}">
                <a16:creationId xmlns:a16="http://schemas.microsoft.com/office/drawing/2014/main" id="{23AA2A61-839E-8DFC-3D5C-18EF336C0C1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088437" y="6307121"/>
            <a:ext cx="1438816"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Vertical line">
            <a:extLst>
              <a:ext uri="{FF2B5EF4-FFF2-40B4-BE49-F238E27FC236}">
                <a16:creationId xmlns:a16="http://schemas.microsoft.com/office/drawing/2014/main" id="{B9E88A6F-A0A8-9C49-A352-6DBF04942E8D}"/>
              </a:ext>
              <a:ext uri="{C183D7F6-B498-43B3-948B-1728B52AA6E4}">
                <adec:decorative xmlns:adec="http://schemas.microsoft.com/office/drawing/2017/decorative" val="1"/>
              </a:ext>
            </a:extLst>
          </p:cNvPr>
          <p:cNvCxnSpPr>
            <a:cxnSpLocks/>
          </p:cNvCxnSpPr>
          <p:nvPr userDrawn="1"/>
        </p:nvCxnSpPr>
        <p:spPr>
          <a:xfrm>
            <a:off x="8520767" y="6378102"/>
            <a:ext cx="0" cy="338118"/>
          </a:xfrm>
          <a:prstGeom prst="line">
            <a:avLst/>
          </a:prstGeom>
          <a:ln w="12700">
            <a:solidFill>
              <a:srgbClr val="52B9E9">
                <a:alpha val="75000"/>
              </a:srgbClr>
            </a:solidFill>
          </a:ln>
          <a:effectLst/>
        </p:spPr>
        <p:style>
          <a:lnRef idx="2">
            <a:schemeClr val="accent1"/>
          </a:lnRef>
          <a:fillRef idx="0">
            <a:schemeClr val="accent1"/>
          </a:fillRef>
          <a:effectRef idx="1">
            <a:schemeClr val="accent1"/>
          </a:effectRef>
          <a:fontRef idx="minor">
            <a:schemeClr val="tx1"/>
          </a:fontRef>
        </p:style>
      </p:cxnSp>
      <p:sp>
        <p:nvSpPr>
          <p:cNvPr id="10" name="Page #"/>
          <p:cNvSpPr txBox="1"/>
          <p:nvPr userDrawn="1"/>
        </p:nvSpPr>
        <p:spPr>
          <a:xfrm>
            <a:off x="8356600" y="6415585"/>
            <a:ext cx="571500" cy="305475"/>
          </a:xfrm>
          <a:prstGeom prst="rect">
            <a:avLst/>
          </a:prstGeom>
          <a:noFill/>
        </p:spPr>
        <p:txBody>
          <a:bodyPr wrap="square" rtlCol="0">
            <a:spAutoFit/>
          </a:bodyPr>
          <a:lstStyle/>
          <a:p>
            <a:pPr algn="r"/>
            <a:fld id="{2962B088-E209-B540-B651-75A38C9FDC3C}" type="slidenum">
              <a:rPr lang="en-US" sz="1400" smtClean="0">
                <a:solidFill>
                  <a:srgbClr val="005789"/>
                </a:solidFill>
              </a:rPr>
              <a:t>‹#›</a:t>
            </a:fld>
            <a:endParaRPr lang="en-US" sz="1400">
              <a:solidFill>
                <a:srgbClr val="005789"/>
              </a:solidFill>
            </a:endParaRPr>
          </a:p>
        </p:txBody>
      </p:sp>
    </p:spTree>
    <p:custDataLst>
      <p:tags r:id="rId1"/>
    </p:custDataLst>
    <p:extLst>
      <p:ext uri="{BB962C8B-B14F-4D97-AF65-F5344CB8AC3E}">
        <p14:creationId xmlns:p14="http://schemas.microsoft.com/office/powerpoint/2010/main" val="2502188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D7B87 Section Header">
    <p:spTree>
      <p:nvGrpSpPr>
        <p:cNvPr id="1" name=""/>
        <p:cNvGrpSpPr/>
        <p:nvPr/>
      </p:nvGrpSpPr>
      <p:grpSpPr>
        <a:xfrm>
          <a:off x="0" y="0"/>
          <a:ext cx="0" cy="0"/>
          <a:chOff x="0" y="0"/>
          <a:chExt cx="0" cy="0"/>
        </a:xfrm>
      </p:grpSpPr>
      <p:sp>
        <p:nvSpPr>
          <p:cNvPr id="4" name="Bkg Turquoise">
            <a:extLst>
              <a:ext uri="{FF2B5EF4-FFF2-40B4-BE49-F238E27FC236}">
                <a16:creationId xmlns:a16="http://schemas.microsoft.com/office/drawing/2014/main" id="{AC753A14-865B-787E-BD9C-A8BE45B1CA80}"/>
              </a:ext>
              <a:ext uri="{C183D7F6-B498-43B3-948B-1728B52AA6E4}">
                <adec:decorative xmlns:adec="http://schemas.microsoft.com/office/drawing/2017/decorative" val="1"/>
              </a:ext>
            </a:extLst>
          </p:cNvPr>
          <p:cNvSpPr/>
          <p:nvPr userDrawn="1"/>
        </p:nvSpPr>
        <p:spPr>
          <a:xfrm>
            <a:off x="0" y="0"/>
            <a:ext cx="9144000" cy="481858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icon" descr="Icon">
            <a:extLst>
              <a:ext uri="{FF2B5EF4-FFF2-40B4-BE49-F238E27FC236}">
                <a16:creationId xmlns:a16="http://schemas.microsoft.com/office/drawing/2014/main" id="{9AE59EE6-3708-93B8-A36F-741216A694A6}"/>
              </a:ext>
            </a:extLst>
          </p:cNvPr>
          <p:cNvSpPr>
            <a:spLocks noGrp="1"/>
          </p:cNvSpPr>
          <p:nvPr>
            <p:ph type="pic" sz="quarter" idx="10"/>
          </p:nvPr>
        </p:nvSpPr>
        <p:spPr>
          <a:xfrm>
            <a:off x="4064508" y="1828800"/>
            <a:ext cx="1014984" cy="1014984"/>
          </a:xfrm>
        </p:spPr>
        <p:txBody>
          <a:bodyPr/>
          <a:lstStyle/>
          <a:p>
            <a:r>
              <a:rPr lang="en-US"/>
              <a:t>Click icon to add picture</a:t>
            </a:r>
          </a:p>
        </p:txBody>
      </p:sp>
      <p:sp>
        <p:nvSpPr>
          <p:cNvPr id="2" name="Title"/>
          <p:cNvSpPr>
            <a:spLocks noGrp="1"/>
          </p:cNvSpPr>
          <p:nvPr>
            <p:ph type="title"/>
          </p:nvPr>
        </p:nvSpPr>
        <p:spPr>
          <a:xfrm>
            <a:off x="685800" y="2194560"/>
            <a:ext cx="7772400" cy="2743200"/>
          </a:xfrm>
        </p:spPr>
        <p:txBody>
          <a:bodyPr lIns="0" rIns="0" anchor="ctr" anchorCtr="1">
            <a:noAutofit/>
          </a:bodyPr>
          <a:lstStyle>
            <a:lvl1pPr algn="ctr">
              <a:defRPr sz="2800" b="1" cap="all">
                <a:solidFill>
                  <a:schemeClr val="bg1"/>
                </a:solidFill>
              </a:defRPr>
            </a:lvl1pPr>
          </a:lstStyle>
          <a:p>
            <a:r>
              <a:rPr lang="en-US"/>
              <a:t>Click to edit Master title style</a:t>
            </a:r>
          </a:p>
        </p:txBody>
      </p:sp>
      <p:pic>
        <p:nvPicPr>
          <p:cNvPr id="6" name="Logo" descr="Logo&#10;&#10;Computer/Electronic Accommodations Program">
            <a:extLst>
              <a:ext uri="{FF2B5EF4-FFF2-40B4-BE49-F238E27FC236}">
                <a16:creationId xmlns:a16="http://schemas.microsoft.com/office/drawing/2014/main" id="{0278F9D5-D84E-16C6-63AA-B4065D0E7F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088437" y="6307121"/>
            <a:ext cx="1438816"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Vertical line">
            <a:extLst>
              <a:ext uri="{FF2B5EF4-FFF2-40B4-BE49-F238E27FC236}">
                <a16:creationId xmlns:a16="http://schemas.microsoft.com/office/drawing/2014/main" id="{9A3C0ACA-107D-5046-ADC1-F52986C86A4B}"/>
              </a:ext>
              <a:ext uri="{C183D7F6-B498-43B3-948B-1728B52AA6E4}">
                <adec:decorative xmlns:adec="http://schemas.microsoft.com/office/drawing/2017/decorative" val="1"/>
              </a:ext>
            </a:extLst>
          </p:cNvPr>
          <p:cNvCxnSpPr>
            <a:cxnSpLocks/>
          </p:cNvCxnSpPr>
          <p:nvPr userDrawn="1"/>
        </p:nvCxnSpPr>
        <p:spPr>
          <a:xfrm>
            <a:off x="8520767" y="6378102"/>
            <a:ext cx="0" cy="338118"/>
          </a:xfrm>
          <a:prstGeom prst="line">
            <a:avLst/>
          </a:prstGeom>
          <a:ln w="12700">
            <a:solidFill>
              <a:srgbClr val="52B9E9">
                <a:alpha val="75000"/>
              </a:srgbClr>
            </a:solidFill>
          </a:ln>
          <a:effectLst/>
        </p:spPr>
        <p:style>
          <a:lnRef idx="2">
            <a:schemeClr val="accent1"/>
          </a:lnRef>
          <a:fillRef idx="0">
            <a:schemeClr val="accent1"/>
          </a:fillRef>
          <a:effectRef idx="1">
            <a:schemeClr val="accent1"/>
          </a:effectRef>
          <a:fontRef idx="minor">
            <a:schemeClr val="tx1"/>
          </a:fontRef>
        </p:style>
      </p:cxnSp>
      <p:sp>
        <p:nvSpPr>
          <p:cNvPr id="17" name="Page #"/>
          <p:cNvSpPr txBox="1"/>
          <p:nvPr userDrawn="1"/>
        </p:nvSpPr>
        <p:spPr>
          <a:xfrm>
            <a:off x="8356600" y="6419088"/>
            <a:ext cx="571500" cy="305475"/>
          </a:xfrm>
          <a:prstGeom prst="rect">
            <a:avLst/>
          </a:prstGeom>
          <a:noFill/>
        </p:spPr>
        <p:txBody>
          <a:bodyPr wrap="square" rtlCol="0">
            <a:spAutoFit/>
          </a:bodyPr>
          <a:lstStyle/>
          <a:p>
            <a:pPr algn="r"/>
            <a:fld id="{2962B088-E209-B540-B651-75A38C9FDC3C}" type="slidenum">
              <a:rPr lang="en-US" sz="1400" smtClean="0">
                <a:solidFill>
                  <a:srgbClr val="005789"/>
                </a:solidFill>
              </a:rPr>
              <a:t>‹#›</a:t>
            </a:fld>
            <a:endParaRPr lang="en-US" sz="1400">
              <a:solidFill>
                <a:srgbClr val="005789"/>
              </a:solidFill>
            </a:endParaRPr>
          </a:p>
        </p:txBody>
      </p:sp>
    </p:spTree>
    <p:custDataLst>
      <p:tags r:id="rId1"/>
    </p:custDataLst>
    <p:extLst>
      <p:ext uri="{BB962C8B-B14F-4D97-AF65-F5344CB8AC3E}">
        <p14:creationId xmlns:p14="http://schemas.microsoft.com/office/powerpoint/2010/main" val="20805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C2066 Section Header">
    <p:spTree>
      <p:nvGrpSpPr>
        <p:cNvPr id="1" name=""/>
        <p:cNvGrpSpPr/>
        <p:nvPr/>
      </p:nvGrpSpPr>
      <p:grpSpPr>
        <a:xfrm>
          <a:off x="0" y="0"/>
          <a:ext cx="0" cy="0"/>
          <a:chOff x="0" y="0"/>
          <a:chExt cx="0" cy="0"/>
        </a:xfrm>
      </p:grpSpPr>
      <p:sp>
        <p:nvSpPr>
          <p:cNvPr id="4" name="Bkg Purple">
            <a:extLst>
              <a:ext uri="{FF2B5EF4-FFF2-40B4-BE49-F238E27FC236}">
                <a16:creationId xmlns:a16="http://schemas.microsoft.com/office/drawing/2014/main" id="{7CDA2966-987B-F011-6937-ED41B1A65EB6}"/>
              </a:ext>
              <a:ext uri="{C183D7F6-B498-43B3-948B-1728B52AA6E4}">
                <adec:decorative xmlns:adec="http://schemas.microsoft.com/office/drawing/2017/decorative" val="1"/>
              </a:ext>
            </a:extLst>
          </p:cNvPr>
          <p:cNvSpPr/>
          <p:nvPr userDrawn="1"/>
        </p:nvSpPr>
        <p:spPr>
          <a:xfrm>
            <a:off x="0" y="0"/>
            <a:ext cx="9144000" cy="4818580"/>
          </a:xfrm>
          <a:prstGeom prst="rect">
            <a:avLst/>
          </a:prstGeom>
          <a:solidFill>
            <a:srgbClr val="5C2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5" name="icon" descr="Icon">
            <a:extLst>
              <a:ext uri="{FF2B5EF4-FFF2-40B4-BE49-F238E27FC236}">
                <a16:creationId xmlns:a16="http://schemas.microsoft.com/office/drawing/2014/main" id="{9AE59EE6-3708-93B8-A36F-741216A694A6}"/>
              </a:ext>
            </a:extLst>
          </p:cNvPr>
          <p:cNvSpPr>
            <a:spLocks noGrp="1"/>
          </p:cNvSpPr>
          <p:nvPr>
            <p:ph type="pic" sz="quarter" idx="10"/>
          </p:nvPr>
        </p:nvSpPr>
        <p:spPr>
          <a:xfrm>
            <a:off x="4064508" y="1828800"/>
            <a:ext cx="1014984" cy="1014984"/>
          </a:xfrm>
        </p:spPr>
        <p:txBody>
          <a:bodyPr/>
          <a:lstStyle/>
          <a:p>
            <a:r>
              <a:rPr lang="en-US"/>
              <a:t>Click icon to add picture</a:t>
            </a:r>
          </a:p>
        </p:txBody>
      </p:sp>
      <p:sp>
        <p:nvSpPr>
          <p:cNvPr id="2" name="Title"/>
          <p:cNvSpPr>
            <a:spLocks noGrp="1"/>
          </p:cNvSpPr>
          <p:nvPr>
            <p:ph type="title"/>
          </p:nvPr>
        </p:nvSpPr>
        <p:spPr>
          <a:xfrm>
            <a:off x="685800" y="2194560"/>
            <a:ext cx="7772400" cy="2743200"/>
          </a:xfrm>
        </p:spPr>
        <p:txBody>
          <a:bodyPr lIns="0" rIns="0" anchor="ctr" anchorCtr="1">
            <a:noAutofit/>
          </a:bodyPr>
          <a:lstStyle>
            <a:lvl1pPr algn="ctr">
              <a:defRPr sz="2800" b="1" cap="all">
                <a:solidFill>
                  <a:schemeClr val="bg1"/>
                </a:solidFill>
              </a:defRPr>
            </a:lvl1pPr>
          </a:lstStyle>
          <a:p>
            <a:r>
              <a:rPr lang="en-US"/>
              <a:t>Click to edit Master title style</a:t>
            </a:r>
          </a:p>
        </p:txBody>
      </p:sp>
      <p:pic>
        <p:nvPicPr>
          <p:cNvPr id="6" name="Logo" descr="Logo&#10;&#10;Computer/Electronic Accommodations Program">
            <a:extLst>
              <a:ext uri="{FF2B5EF4-FFF2-40B4-BE49-F238E27FC236}">
                <a16:creationId xmlns:a16="http://schemas.microsoft.com/office/drawing/2014/main" id="{70A5F775-55CF-4679-883F-59C10CD35EA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088437" y="6307121"/>
            <a:ext cx="1438816"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Vertical line">
            <a:extLst>
              <a:ext uri="{FF2B5EF4-FFF2-40B4-BE49-F238E27FC236}">
                <a16:creationId xmlns:a16="http://schemas.microsoft.com/office/drawing/2014/main" id="{9A3C0ACA-107D-5046-ADC1-F52986C86A4B}"/>
              </a:ext>
              <a:ext uri="{C183D7F6-B498-43B3-948B-1728B52AA6E4}">
                <adec:decorative xmlns:adec="http://schemas.microsoft.com/office/drawing/2017/decorative" val="1"/>
              </a:ext>
            </a:extLst>
          </p:cNvPr>
          <p:cNvCxnSpPr>
            <a:cxnSpLocks/>
          </p:cNvCxnSpPr>
          <p:nvPr/>
        </p:nvCxnSpPr>
        <p:spPr>
          <a:xfrm>
            <a:off x="8520767" y="6378102"/>
            <a:ext cx="0" cy="338118"/>
          </a:xfrm>
          <a:prstGeom prst="line">
            <a:avLst/>
          </a:prstGeom>
          <a:ln w="12700">
            <a:solidFill>
              <a:srgbClr val="52B9E9">
                <a:alpha val="75000"/>
              </a:srgbClr>
            </a:solidFill>
          </a:ln>
          <a:effectLst/>
        </p:spPr>
        <p:style>
          <a:lnRef idx="2">
            <a:schemeClr val="accent1"/>
          </a:lnRef>
          <a:fillRef idx="0">
            <a:schemeClr val="accent1"/>
          </a:fillRef>
          <a:effectRef idx="1">
            <a:schemeClr val="accent1"/>
          </a:effectRef>
          <a:fontRef idx="minor">
            <a:schemeClr val="tx1"/>
          </a:fontRef>
        </p:style>
      </p:cxnSp>
      <p:sp>
        <p:nvSpPr>
          <p:cNvPr id="17" name="Page #"/>
          <p:cNvSpPr txBox="1"/>
          <p:nvPr/>
        </p:nvSpPr>
        <p:spPr>
          <a:xfrm>
            <a:off x="8356600" y="6419088"/>
            <a:ext cx="571500" cy="305475"/>
          </a:xfrm>
          <a:prstGeom prst="rect">
            <a:avLst/>
          </a:prstGeom>
          <a:noFill/>
        </p:spPr>
        <p:txBody>
          <a:bodyPr wrap="square" rtlCol="0">
            <a:spAutoFit/>
          </a:bodyPr>
          <a:lstStyle/>
          <a:p>
            <a:pPr algn="r"/>
            <a:fld id="{2962B088-E209-B540-B651-75A38C9FDC3C}" type="slidenum">
              <a:rPr lang="en-US" sz="1400" smtClean="0">
                <a:solidFill>
                  <a:srgbClr val="005789"/>
                </a:solidFill>
              </a:rPr>
              <a:t>‹#›</a:t>
            </a:fld>
            <a:endParaRPr lang="en-US" sz="1400">
              <a:solidFill>
                <a:srgbClr val="005789"/>
              </a:solidFill>
            </a:endParaRPr>
          </a:p>
        </p:txBody>
      </p:sp>
    </p:spTree>
    <p:custDataLst>
      <p:tags r:id="rId1"/>
    </p:custDataLst>
    <p:extLst>
      <p:ext uri="{BB962C8B-B14F-4D97-AF65-F5344CB8AC3E}">
        <p14:creationId xmlns:p14="http://schemas.microsoft.com/office/powerpoint/2010/main" val="2354531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09338 Section Header">
    <p:spTree>
      <p:nvGrpSpPr>
        <p:cNvPr id="1" name=""/>
        <p:cNvGrpSpPr/>
        <p:nvPr/>
      </p:nvGrpSpPr>
      <p:grpSpPr>
        <a:xfrm>
          <a:off x="0" y="0"/>
          <a:ext cx="0" cy="0"/>
          <a:chOff x="0" y="0"/>
          <a:chExt cx="0" cy="0"/>
        </a:xfrm>
      </p:grpSpPr>
      <p:sp>
        <p:nvSpPr>
          <p:cNvPr id="4" name="Bkg Green">
            <a:extLst>
              <a:ext uri="{FF2B5EF4-FFF2-40B4-BE49-F238E27FC236}">
                <a16:creationId xmlns:a16="http://schemas.microsoft.com/office/drawing/2014/main" id="{2F2BF455-E85D-3030-5BB3-FC4E3816CC68}"/>
              </a:ext>
              <a:ext uri="{C183D7F6-B498-43B3-948B-1728B52AA6E4}">
                <adec:decorative xmlns:adec="http://schemas.microsoft.com/office/drawing/2017/decorative" val="1"/>
              </a:ext>
            </a:extLst>
          </p:cNvPr>
          <p:cNvSpPr/>
          <p:nvPr userDrawn="1"/>
        </p:nvSpPr>
        <p:spPr>
          <a:xfrm>
            <a:off x="0" y="0"/>
            <a:ext cx="9144000" cy="4818580"/>
          </a:xfrm>
          <a:prstGeom prst="rect">
            <a:avLst/>
          </a:prstGeom>
          <a:solidFill>
            <a:srgbClr val="8093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5" name="icon" descr="Icon">
            <a:extLst>
              <a:ext uri="{FF2B5EF4-FFF2-40B4-BE49-F238E27FC236}">
                <a16:creationId xmlns:a16="http://schemas.microsoft.com/office/drawing/2014/main" id="{9AE59EE6-3708-93B8-A36F-741216A694A6}"/>
              </a:ext>
            </a:extLst>
          </p:cNvPr>
          <p:cNvSpPr>
            <a:spLocks noGrp="1"/>
          </p:cNvSpPr>
          <p:nvPr>
            <p:ph type="pic" sz="quarter" idx="10"/>
          </p:nvPr>
        </p:nvSpPr>
        <p:spPr>
          <a:xfrm>
            <a:off x="4064508" y="1828800"/>
            <a:ext cx="1014984" cy="1014984"/>
          </a:xfrm>
        </p:spPr>
        <p:txBody>
          <a:bodyPr/>
          <a:lstStyle/>
          <a:p>
            <a:r>
              <a:rPr lang="en-US"/>
              <a:t>Click icon to add picture</a:t>
            </a:r>
          </a:p>
        </p:txBody>
      </p:sp>
      <p:sp>
        <p:nvSpPr>
          <p:cNvPr id="2" name="Title"/>
          <p:cNvSpPr>
            <a:spLocks noGrp="1"/>
          </p:cNvSpPr>
          <p:nvPr>
            <p:ph type="title"/>
          </p:nvPr>
        </p:nvSpPr>
        <p:spPr>
          <a:xfrm>
            <a:off x="685800" y="2194560"/>
            <a:ext cx="7772400" cy="2743200"/>
          </a:xfrm>
        </p:spPr>
        <p:txBody>
          <a:bodyPr lIns="0" rIns="0" anchor="ctr" anchorCtr="1">
            <a:noAutofit/>
          </a:bodyPr>
          <a:lstStyle>
            <a:lvl1pPr algn="ctr">
              <a:defRPr sz="2800" b="1" cap="all">
                <a:solidFill>
                  <a:schemeClr val="bg1"/>
                </a:solidFill>
              </a:defRPr>
            </a:lvl1pPr>
          </a:lstStyle>
          <a:p>
            <a:r>
              <a:rPr lang="en-US"/>
              <a:t>Click to edit Master title style</a:t>
            </a:r>
          </a:p>
        </p:txBody>
      </p:sp>
      <p:pic>
        <p:nvPicPr>
          <p:cNvPr id="6" name="Logo" descr="Logo&#10;&#10;Computer/Electronic Accommodations Program">
            <a:extLst>
              <a:ext uri="{FF2B5EF4-FFF2-40B4-BE49-F238E27FC236}">
                <a16:creationId xmlns:a16="http://schemas.microsoft.com/office/drawing/2014/main" id="{BB298EC9-0D58-58F4-9E07-360D879A93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088437" y="6307121"/>
            <a:ext cx="1438816"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Vertical line">
            <a:extLst>
              <a:ext uri="{FF2B5EF4-FFF2-40B4-BE49-F238E27FC236}">
                <a16:creationId xmlns:a16="http://schemas.microsoft.com/office/drawing/2014/main" id="{9A3C0ACA-107D-5046-ADC1-F52986C86A4B}"/>
              </a:ext>
              <a:ext uri="{C183D7F6-B498-43B3-948B-1728B52AA6E4}">
                <adec:decorative xmlns:adec="http://schemas.microsoft.com/office/drawing/2017/decorative" val="1"/>
              </a:ext>
            </a:extLst>
          </p:cNvPr>
          <p:cNvCxnSpPr>
            <a:cxnSpLocks/>
          </p:cNvCxnSpPr>
          <p:nvPr/>
        </p:nvCxnSpPr>
        <p:spPr>
          <a:xfrm>
            <a:off x="8520767" y="6378102"/>
            <a:ext cx="0" cy="338118"/>
          </a:xfrm>
          <a:prstGeom prst="line">
            <a:avLst/>
          </a:prstGeom>
          <a:ln w="12700">
            <a:solidFill>
              <a:srgbClr val="52B9E9">
                <a:alpha val="75000"/>
              </a:srgbClr>
            </a:solidFill>
          </a:ln>
          <a:effectLst/>
        </p:spPr>
        <p:style>
          <a:lnRef idx="2">
            <a:schemeClr val="accent1"/>
          </a:lnRef>
          <a:fillRef idx="0">
            <a:schemeClr val="accent1"/>
          </a:fillRef>
          <a:effectRef idx="1">
            <a:schemeClr val="accent1"/>
          </a:effectRef>
          <a:fontRef idx="minor">
            <a:schemeClr val="tx1"/>
          </a:fontRef>
        </p:style>
      </p:cxnSp>
      <p:sp>
        <p:nvSpPr>
          <p:cNvPr id="17" name="Page #"/>
          <p:cNvSpPr txBox="1"/>
          <p:nvPr/>
        </p:nvSpPr>
        <p:spPr>
          <a:xfrm>
            <a:off x="8356600" y="6419088"/>
            <a:ext cx="571500" cy="305475"/>
          </a:xfrm>
          <a:prstGeom prst="rect">
            <a:avLst/>
          </a:prstGeom>
          <a:noFill/>
        </p:spPr>
        <p:txBody>
          <a:bodyPr wrap="square" rtlCol="0">
            <a:spAutoFit/>
          </a:bodyPr>
          <a:lstStyle/>
          <a:p>
            <a:pPr algn="r"/>
            <a:fld id="{2962B088-E209-B540-B651-75A38C9FDC3C}" type="slidenum">
              <a:rPr lang="en-US" sz="1400" smtClean="0">
                <a:solidFill>
                  <a:srgbClr val="005789"/>
                </a:solidFill>
              </a:rPr>
              <a:t>‹#›</a:t>
            </a:fld>
            <a:endParaRPr lang="en-US" sz="1400">
              <a:solidFill>
                <a:srgbClr val="005789"/>
              </a:solidFill>
            </a:endParaRPr>
          </a:p>
        </p:txBody>
      </p:sp>
    </p:spTree>
    <p:custDataLst>
      <p:tags r:id="rId1"/>
    </p:custDataLst>
    <p:extLst>
      <p:ext uri="{BB962C8B-B14F-4D97-AF65-F5344CB8AC3E}">
        <p14:creationId xmlns:p14="http://schemas.microsoft.com/office/powerpoint/2010/main" val="225862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26925 Section Header">
    <p:spTree>
      <p:nvGrpSpPr>
        <p:cNvPr id="1" name=""/>
        <p:cNvGrpSpPr/>
        <p:nvPr/>
      </p:nvGrpSpPr>
      <p:grpSpPr>
        <a:xfrm>
          <a:off x="0" y="0"/>
          <a:ext cx="0" cy="0"/>
          <a:chOff x="0" y="0"/>
          <a:chExt cx="0" cy="0"/>
        </a:xfrm>
      </p:grpSpPr>
      <p:sp>
        <p:nvSpPr>
          <p:cNvPr id="4" name="Bkg Orange">
            <a:extLst>
              <a:ext uri="{FF2B5EF4-FFF2-40B4-BE49-F238E27FC236}">
                <a16:creationId xmlns:a16="http://schemas.microsoft.com/office/drawing/2014/main" id="{4BDFF0FA-2F4C-1DB3-7F7A-CC34630B4C45}"/>
              </a:ext>
              <a:ext uri="{C183D7F6-B498-43B3-948B-1728B52AA6E4}">
                <adec:decorative xmlns:adec="http://schemas.microsoft.com/office/drawing/2017/decorative" val="1"/>
              </a:ext>
            </a:extLst>
          </p:cNvPr>
          <p:cNvSpPr/>
          <p:nvPr userDrawn="1"/>
        </p:nvSpPr>
        <p:spPr>
          <a:xfrm>
            <a:off x="0" y="0"/>
            <a:ext cx="9144000" cy="4818580"/>
          </a:xfrm>
          <a:prstGeom prst="rect">
            <a:avLst/>
          </a:prstGeom>
          <a:solidFill>
            <a:srgbClr val="F269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5" name="icon" descr="Icon">
            <a:extLst>
              <a:ext uri="{FF2B5EF4-FFF2-40B4-BE49-F238E27FC236}">
                <a16:creationId xmlns:a16="http://schemas.microsoft.com/office/drawing/2014/main" id="{9AE59EE6-3708-93B8-A36F-741216A694A6}"/>
              </a:ext>
            </a:extLst>
          </p:cNvPr>
          <p:cNvSpPr>
            <a:spLocks noGrp="1"/>
          </p:cNvSpPr>
          <p:nvPr>
            <p:ph type="pic" sz="quarter" idx="10"/>
          </p:nvPr>
        </p:nvSpPr>
        <p:spPr>
          <a:xfrm>
            <a:off x="4064508" y="1828800"/>
            <a:ext cx="1014984" cy="1014984"/>
          </a:xfrm>
        </p:spPr>
        <p:txBody>
          <a:bodyPr/>
          <a:lstStyle/>
          <a:p>
            <a:r>
              <a:rPr lang="en-US"/>
              <a:t>Click icon to add picture</a:t>
            </a:r>
          </a:p>
        </p:txBody>
      </p:sp>
      <p:sp>
        <p:nvSpPr>
          <p:cNvPr id="2" name="Title"/>
          <p:cNvSpPr>
            <a:spLocks noGrp="1"/>
          </p:cNvSpPr>
          <p:nvPr>
            <p:ph type="title"/>
          </p:nvPr>
        </p:nvSpPr>
        <p:spPr>
          <a:xfrm>
            <a:off x="685800" y="2194560"/>
            <a:ext cx="7772400" cy="2743200"/>
          </a:xfrm>
        </p:spPr>
        <p:txBody>
          <a:bodyPr lIns="0" rIns="0" anchor="ctr" anchorCtr="1">
            <a:noAutofit/>
          </a:bodyPr>
          <a:lstStyle>
            <a:lvl1pPr algn="ctr">
              <a:defRPr sz="2800" b="1" cap="all">
                <a:solidFill>
                  <a:schemeClr val="bg1"/>
                </a:solidFill>
              </a:defRPr>
            </a:lvl1pPr>
          </a:lstStyle>
          <a:p>
            <a:r>
              <a:rPr lang="en-US"/>
              <a:t>Click to edit Master title style</a:t>
            </a:r>
          </a:p>
        </p:txBody>
      </p:sp>
      <p:pic>
        <p:nvPicPr>
          <p:cNvPr id="6" name="Logo" descr="Logo&#10;&#10;Computer/Electronic Accommodations Program">
            <a:extLst>
              <a:ext uri="{FF2B5EF4-FFF2-40B4-BE49-F238E27FC236}">
                <a16:creationId xmlns:a16="http://schemas.microsoft.com/office/drawing/2014/main" id="{BB298EC9-0D58-58F4-9E07-360D879A93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088437" y="6307121"/>
            <a:ext cx="1438816"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Vertical line">
            <a:extLst>
              <a:ext uri="{FF2B5EF4-FFF2-40B4-BE49-F238E27FC236}">
                <a16:creationId xmlns:a16="http://schemas.microsoft.com/office/drawing/2014/main" id="{9A3C0ACA-107D-5046-ADC1-F52986C86A4B}"/>
              </a:ext>
              <a:ext uri="{C183D7F6-B498-43B3-948B-1728B52AA6E4}">
                <adec:decorative xmlns:adec="http://schemas.microsoft.com/office/drawing/2017/decorative" val="1"/>
              </a:ext>
            </a:extLst>
          </p:cNvPr>
          <p:cNvCxnSpPr>
            <a:cxnSpLocks/>
          </p:cNvCxnSpPr>
          <p:nvPr/>
        </p:nvCxnSpPr>
        <p:spPr>
          <a:xfrm>
            <a:off x="8520767" y="6378102"/>
            <a:ext cx="0" cy="338118"/>
          </a:xfrm>
          <a:prstGeom prst="line">
            <a:avLst/>
          </a:prstGeom>
          <a:ln w="12700">
            <a:solidFill>
              <a:srgbClr val="52B9E9">
                <a:alpha val="75000"/>
              </a:srgbClr>
            </a:solidFill>
          </a:ln>
          <a:effectLst/>
        </p:spPr>
        <p:style>
          <a:lnRef idx="2">
            <a:schemeClr val="accent1"/>
          </a:lnRef>
          <a:fillRef idx="0">
            <a:schemeClr val="accent1"/>
          </a:fillRef>
          <a:effectRef idx="1">
            <a:schemeClr val="accent1"/>
          </a:effectRef>
          <a:fontRef idx="minor">
            <a:schemeClr val="tx1"/>
          </a:fontRef>
        </p:style>
      </p:cxnSp>
      <p:sp>
        <p:nvSpPr>
          <p:cNvPr id="7" name="Page #">
            <a:extLst>
              <a:ext uri="{FF2B5EF4-FFF2-40B4-BE49-F238E27FC236}">
                <a16:creationId xmlns:a16="http://schemas.microsoft.com/office/drawing/2014/main" id="{5B2102D7-6C45-24BA-E82E-44037F904483}"/>
              </a:ext>
            </a:extLst>
          </p:cNvPr>
          <p:cNvSpPr txBox="1"/>
          <p:nvPr userDrawn="1"/>
        </p:nvSpPr>
        <p:spPr>
          <a:xfrm>
            <a:off x="8356600" y="6419088"/>
            <a:ext cx="571500" cy="305475"/>
          </a:xfrm>
          <a:prstGeom prst="rect">
            <a:avLst/>
          </a:prstGeom>
          <a:noFill/>
        </p:spPr>
        <p:txBody>
          <a:bodyPr wrap="square" rtlCol="0">
            <a:spAutoFit/>
          </a:bodyPr>
          <a:lstStyle/>
          <a:p>
            <a:pPr algn="r"/>
            <a:fld id="{2962B088-E209-B540-B651-75A38C9FDC3C}" type="slidenum">
              <a:rPr lang="en-US" sz="1400" smtClean="0">
                <a:solidFill>
                  <a:srgbClr val="005789"/>
                </a:solidFill>
              </a:rPr>
              <a:t>‹#›</a:t>
            </a:fld>
            <a:endParaRPr lang="en-US" sz="1400">
              <a:solidFill>
                <a:srgbClr val="005789"/>
              </a:solidFill>
            </a:endParaRPr>
          </a:p>
        </p:txBody>
      </p:sp>
    </p:spTree>
    <p:custDataLst>
      <p:tags r:id="rId1"/>
    </p:custDataLst>
    <p:extLst>
      <p:ext uri="{BB962C8B-B14F-4D97-AF65-F5344CB8AC3E}">
        <p14:creationId xmlns:p14="http://schemas.microsoft.com/office/powerpoint/2010/main" val="3850227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457200" y="134938"/>
            <a:ext cx="8229600" cy="1143000"/>
          </a:xfrm>
          <a:prstGeom prst="rect">
            <a:avLst/>
          </a:prstGeom>
        </p:spPr>
        <p:txBody>
          <a:bodyPr vert="horz" lIns="91440" tIns="0" rIns="91440" bIns="0" rtlCol="0" anchor="ctr">
            <a:normAutofit/>
          </a:bodyPr>
          <a:lstStyle/>
          <a:p>
            <a:r>
              <a:rPr lang="en-US"/>
              <a:t>Click to edit Master title style</a:t>
            </a:r>
          </a:p>
        </p:txBody>
      </p:sp>
      <p:sp>
        <p:nvSpPr>
          <p:cNvPr id="3" name="Content"/>
          <p:cNvSpPr>
            <a:spLocks noGrp="1"/>
          </p:cNvSpPr>
          <p:nvPr>
            <p:ph type="body" idx="1"/>
          </p:nvPr>
        </p:nvSpPr>
        <p:spPr>
          <a:xfrm>
            <a:off x="457200" y="1600200"/>
            <a:ext cx="8229600" cy="43434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5"/>
    </p:custDataLst>
    <p:extLst>
      <p:ext uri="{BB962C8B-B14F-4D97-AF65-F5344CB8AC3E}">
        <p14:creationId xmlns:p14="http://schemas.microsoft.com/office/powerpoint/2010/main" val="1968584938"/>
      </p:ext>
    </p:extLst>
  </p:cSld>
  <p:clrMap bg1="lt1" tx1="dk1" bg2="lt2" tx2="dk2" accent1="accent1" accent2="accent2" accent3="accent3" accent4="accent4" accent5="accent5" accent6="accent6" hlink="hlink" folHlink="folHlink"/>
  <p:sldLayoutIdLst>
    <p:sldLayoutId id="2147483685" r:id="rId1"/>
    <p:sldLayoutId id="2147483694" r:id="rId2"/>
    <p:sldLayoutId id="2147483677" r:id="rId3"/>
    <p:sldLayoutId id="2147483695" r:id="rId4"/>
    <p:sldLayoutId id="2147483682" r:id="rId5"/>
    <p:sldLayoutId id="2147483688" r:id="rId6"/>
    <p:sldLayoutId id="2147483689" r:id="rId7"/>
    <p:sldLayoutId id="2147483690" r:id="rId8"/>
    <p:sldLayoutId id="2147483691" r:id="rId9"/>
    <p:sldLayoutId id="2147483692" r:id="rId10"/>
    <p:sldLayoutId id="2147483696" r:id="rId11"/>
    <p:sldLayoutId id="2147483697" r:id="rId12"/>
    <p:sldLayoutId id="2147483698" r:id="rId13"/>
  </p:sldLayoutIdLst>
  <p:hf hdr="0"/>
  <p:txStyles>
    <p:titleStyle>
      <a:lvl1pPr algn="ctr" defTabSz="457200" rtl="0" eaLnBrk="1" latinLnBrk="0" hangingPunct="1">
        <a:spcBef>
          <a:spcPct val="0"/>
        </a:spcBef>
        <a:buNone/>
        <a:defRPr sz="3000" b="1" kern="1200">
          <a:solidFill>
            <a:srgbClr val="0068AC"/>
          </a:solidFill>
          <a:latin typeface="+mj-lt"/>
          <a:ea typeface="+mj-ea"/>
          <a:cs typeface="+mj-cs"/>
        </a:defRPr>
      </a:lvl1pPr>
    </p:titleStyle>
    <p:bodyStyle>
      <a:lvl1pPr marL="228600" indent="-228600" algn="l" defTabSz="457200" rtl="0" eaLnBrk="1" latinLnBrk="0" hangingPunct="1">
        <a:spcBef>
          <a:spcPts val="1200"/>
        </a:spcBef>
        <a:buClr>
          <a:srgbClr val="0068AC"/>
        </a:buClr>
        <a:buFont typeface="Arial"/>
        <a:buChar char="•"/>
        <a:tabLst/>
        <a:defRPr sz="2000" kern="1200">
          <a:solidFill>
            <a:schemeClr val="tx1"/>
          </a:solidFill>
          <a:latin typeface="+mn-lt"/>
          <a:ea typeface="+mn-ea"/>
          <a:cs typeface="+mn-cs"/>
        </a:defRPr>
      </a:lvl1pPr>
      <a:lvl2pPr marL="457200" indent="-228600" algn="l" defTabSz="457200" rtl="0" eaLnBrk="1" latinLnBrk="0" hangingPunct="1">
        <a:spcBef>
          <a:spcPts val="800"/>
        </a:spcBef>
        <a:buClr>
          <a:srgbClr val="0068AC"/>
        </a:buClr>
        <a:buSzPct val="100000"/>
        <a:buFont typeface="Arial" panose="020B0604020202020204" pitchFamily="34" charset="0"/>
        <a:buChar char="◦"/>
        <a:defRPr sz="1800" kern="1200">
          <a:solidFill>
            <a:schemeClr val="tx1"/>
          </a:solidFill>
          <a:latin typeface="+mn-lt"/>
          <a:ea typeface="+mn-ea"/>
          <a:cs typeface="+mn-cs"/>
        </a:defRPr>
      </a:lvl2pPr>
      <a:lvl3pPr marL="685800" indent="-228600" algn="l" defTabSz="457200" rtl="0" eaLnBrk="1" latinLnBrk="0" hangingPunct="1">
        <a:spcBef>
          <a:spcPts val="600"/>
        </a:spcBef>
        <a:buClr>
          <a:srgbClr val="0068AC"/>
        </a:buClr>
        <a:buFont typeface="Wingdings" panose="05000000000000000000" pitchFamily="2" charset="2"/>
        <a:buChar char="§"/>
        <a:defRPr sz="1600" kern="1200">
          <a:solidFill>
            <a:schemeClr val="tx1"/>
          </a:solidFill>
          <a:latin typeface="+mn-lt"/>
          <a:ea typeface="+mn-ea"/>
          <a:cs typeface="+mn-cs"/>
        </a:defRPr>
      </a:lvl3pPr>
      <a:lvl4pPr marL="914400" indent="-228600" algn="l" defTabSz="457200" rtl="0" eaLnBrk="1" latinLnBrk="0" hangingPunct="1">
        <a:spcBef>
          <a:spcPts val="400"/>
        </a:spcBef>
        <a:buClr>
          <a:srgbClr val="0068AC"/>
        </a:buClr>
        <a:buFont typeface="Arial"/>
        <a:buChar char="–"/>
        <a:defRPr sz="1400" kern="1200">
          <a:solidFill>
            <a:schemeClr val="tx1"/>
          </a:solidFill>
          <a:latin typeface="+mn-lt"/>
          <a:ea typeface="+mn-ea"/>
          <a:cs typeface="+mn-cs"/>
        </a:defRPr>
      </a:lvl4pPr>
      <a:lvl5pPr marL="1143000" indent="-228600" algn="l" defTabSz="457200" rtl="0" eaLnBrk="1" latinLnBrk="0" hangingPunct="1">
        <a:spcBef>
          <a:spcPts val="400"/>
        </a:spcBef>
        <a:buClr>
          <a:srgbClr val="0068AC"/>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1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2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5.xml"/><Relationship Id="rId7"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6.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30.xml"/><Relationship Id="rId5" Type="http://schemas.openxmlformats.org/officeDocument/2006/relationships/image" Target="../media/image5.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8.xml"/><Relationship Id="rId7"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0.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34.xml"/><Relationship Id="rId5" Type="http://schemas.openxmlformats.org/officeDocument/2006/relationships/image" Target="../media/image4.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2.xml"/><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36.xml"/><Relationship Id="rId5" Type="http://schemas.openxmlformats.org/officeDocument/2006/relationships/image" Target="../media/image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4.xml"/><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47.png"/><Relationship Id="rId5" Type="http://schemas.openxmlformats.org/officeDocument/2006/relationships/image" Target="../media/image46.tiff"/><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3.tiff"/><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4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61.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1.xml"/><Relationship Id="rId7" Type="http://schemas.openxmlformats.org/officeDocument/2006/relationships/hyperlink" Target="http://www.twitter.com/DoDCAP" TargetMode="Externa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image" Target="../media/image63.png"/><Relationship Id="rId11" Type="http://schemas.openxmlformats.org/officeDocument/2006/relationships/hyperlink" Target="http://www.instagram.com/dod_cap" TargetMode="External"/><Relationship Id="rId5" Type="http://schemas.openxmlformats.org/officeDocument/2006/relationships/hyperlink" Target="http://www.facebook.com/DoDCAP" TargetMode="External"/><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hyperlink" Target="http://www.youtube.com/TheDoDCAP"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hyperlink" Target="mailto:cap.outreach@mail.mil" TargetMode="External"/><Relationship Id="rId5" Type="http://schemas.openxmlformats.org/officeDocument/2006/relationships/hyperlink" Target="http://www.cap.mil/" TargetMode="External"/><Relationship Id="rId4" Type="http://schemas.openxmlformats.org/officeDocument/2006/relationships/hyperlink" Target="mailto:cap@mail.mil"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46.xml"/><Relationship Id="rId5" Type="http://schemas.openxmlformats.org/officeDocument/2006/relationships/hyperlink" Target="mailto:cap.outreach@mail.mil" TargetMode="External"/><Relationship Id="rId4" Type="http://schemas.openxmlformats.org/officeDocument/2006/relationships/hyperlink" Target="http://www.cap.mil/"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47.xml"/><Relationship Id="rId4" Type="http://schemas.openxmlformats.org/officeDocument/2006/relationships/image" Target="../media/image67.emf"/></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s://www.targetcenter.dm.usda.gov/"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hyperlink" Target="mailto:target-center@usda.gov"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18.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1470950" y="4242961"/>
            <a:ext cx="6202099" cy="1039174"/>
          </a:xfrm>
        </p:spPr>
        <p:txBody>
          <a:bodyPr>
            <a:normAutofit/>
          </a:bodyPr>
          <a:lstStyle/>
          <a:p>
            <a:r>
              <a:rPr lang="en-US" sz="2000" b="0" dirty="0"/>
              <a:t>Computer/Electronic</a:t>
            </a:r>
            <a:br>
              <a:rPr lang="en-US" sz="2000" b="0" dirty="0"/>
            </a:br>
            <a:r>
              <a:rPr lang="en-US" sz="2000" b="0" dirty="0"/>
              <a:t>Accommodations Program</a:t>
            </a:r>
          </a:p>
        </p:txBody>
      </p:sp>
      <p:sp>
        <p:nvSpPr>
          <p:cNvPr id="3" name="Subtitle"/>
          <p:cNvSpPr>
            <a:spLocks noGrp="1"/>
          </p:cNvSpPr>
          <p:nvPr>
            <p:ph type="subTitle" idx="1"/>
          </p:nvPr>
        </p:nvSpPr>
        <p:spPr>
          <a:xfrm>
            <a:off x="1470951" y="3706224"/>
            <a:ext cx="6202099" cy="686405"/>
          </a:xfrm>
        </p:spPr>
        <p:txBody>
          <a:bodyPr wrap="square">
            <a:noAutofit/>
          </a:bodyPr>
          <a:lstStyle/>
          <a:p>
            <a:pPr>
              <a:spcAft>
                <a:spcPts val="1200"/>
              </a:spcAft>
            </a:pPr>
            <a:r>
              <a:rPr lang="en-US" sz="2400" b="1" dirty="0">
                <a:solidFill>
                  <a:srgbClr val="005789"/>
                </a:solidFill>
              </a:rPr>
              <a:t>Support</a:t>
            </a:r>
            <a:r>
              <a:rPr lang="en-US" sz="2400" b="1" dirty="0">
                <a:solidFill>
                  <a:schemeClr val="bg1"/>
                </a:solidFill>
              </a:rPr>
              <a:t>. Equip. Empower.</a:t>
            </a:r>
          </a:p>
        </p:txBody>
      </p:sp>
      <p:sp>
        <p:nvSpPr>
          <p:cNvPr id="4" name="Presenter Info"/>
          <p:cNvSpPr/>
          <p:nvPr/>
        </p:nvSpPr>
        <p:spPr>
          <a:xfrm>
            <a:off x="3088301" y="5282135"/>
            <a:ext cx="2967398" cy="1308050"/>
          </a:xfrm>
          <a:prstGeom prst="rect">
            <a:avLst/>
          </a:prstGeom>
        </p:spPr>
        <p:txBody>
          <a:bodyPr wrap="square">
            <a:spAutoFit/>
          </a:bodyPr>
          <a:lstStyle/>
          <a:p>
            <a:pPr marL="457200" indent="-457200" algn="ctr"/>
            <a:r>
              <a:rPr lang="en-US" sz="1600" b="1">
                <a:solidFill>
                  <a:srgbClr val="52B9E9"/>
                </a:solidFill>
              </a:rPr>
              <a:t>Grace Hoffman</a:t>
            </a:r>
            <a:endParaRPr lang="en-US" sz="1600" b="1" dirty="0">
              <a:solidFill>
                <a:srgbClr val="52B9E9"/>
              </a:solidFill>
            </a:endParaRPr>
          </a:p>
          <a:p>
            <a:pPr marL="457200" indent="-457200" algn="ctr">
              <a:spcBef>
                <a:spcPts val="600"/>
              </a:spcBef>
              <a:spcAft>
                <a:spcPts val="600"/>
              </a:spcAft>
            </a:pPr>
            <a:r>
              <a:rPr lang="en-US" sz="1600" dirty="0">
                <a:solidFill>
                  <a:srgbClr val="52B9E9"/>
                </a:solidFill>
              </a:rPr>
              <a:t>USDA TARGET NDEAM Presentation</a:t>
            </a:r>
          </a:p>
          <a:p>
            <a:pPr marL="457200" indent="-457200" algn="ctr">
              <a:spcBef>
                <a:spcPts val="600"/>
              </a:spcBef>
              <a:spcAft>
                <a:spcPts val="600"/>
              </a:spcAft>
            </a:pPr>
            <a:r>
              <a:rPr lang="en-US" sz="1600" b="1" dirty="0">
                <a:solidFill>
                  <a:srgbClr val="52B9E9"/>
                </a:solidFill>
              </a:rPr>
              <a:t>10/05/2023</a:t>
            </a:r>
          </a:p>
        </p:txBody>
      </p:sp>
    </p:spTree>
    <p:custDataLst>
      <p:tags r:id="rId1"/>
    </p:custDataLst>
    <p:extLst>
      <p:ext uri="{BB962C8B-B14F-4D97-AF65-F5344CB8AC3E}">
        <p14:creationId xmlns:p14="http://schemas.microsoft.com/office/powerpoint/2010/main" val="3444668271"/>
      </p:ext>
    </p:extLst>
  </p:cSld>
  <p:clrMapOvr>
    <a:masterClrMapping/>
  </p:clrMapOvr>
  <p:transition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p:txBody>
          <a:bodyPr/>
          <a:lstStyle/>
          <a:p>
            <a:r>
              <a:rPr lang="en-US" altLang="en-US"/>
              <a:t>CAP Teams</a:t>
            </a:r>
            <a:endParaRPr lang="en-US" altLang="en-US" sz="2850"/>
          </a:p>
        </p:txBody>
      </p:sp>
      <p:pic>
        <p:nvPicPr>
          <p:cNvPr id="6" name="Content Placeholder 5" descr="Interlocking puzzle pieces representing the CAP Outreach, Assessment, CAPTEC, Information Technology and Acquisitions teams">
            <a:extLst>
              <a:ext uri="{FF2B5EF4-FFF2-40B4-BE49-F238E27FC236}">
                <a16:creationId xmlns:a16="http://schemas.microsoft.com/office/drawing/2014/main" id="{D8759098-7F5D-8298-4171-5601DFF6D16C}"/>
              </a:ext>
            </a:extLst>
          </p:cNvPr>
          <p:cNvPicPr>
            <a:picLocks noGrp="1" noChangeAspect="1"/>
          </p:cNvPicPr>
          <p:nvPr>
            <p:ph idx="1"/>
          </p:nvPr>
        </p:nvPicPr>
        <p:blipFill>
          <a:blip r:embed="rId4"/>
          <a:stretch>
            <a:fillRect/>
          </a:stretch>
        </p:blipFill>
        <p:spPr>
          <a:xfrm>
            <a:off x="1951684" y="1600200"/>
            <a:ext cx="5240631" cy="4238625"/>
          </a:xfrm>
        </p:spPr>
      </p:pic>
    </p:spTree>
    <p:custDataLst>
      <p:tags r:id="rId1"/>
    </p:custDataLst>
    <p:extLst>
      <p:ext uri="{BB962C8B-B14F-4D97-AF65-F5344CB8AC3E}">
        <p14:creationId xmlns:p14="http://schemas.microsoft.com/office/powerpoint/2010/main" val="142349680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descr="Icon&#10;&#10;Group of People">
            <a:extLst>
              <a:ext uri="{FF2B5EF4-FFF2-40B4-BE49-F238E27FC236}">
                <a16:creationId xmlns:a16="http://schemas.microsoft.com/office/drawing/2014/main" id="{07030B1F-54F0-AA92-BD94-6F0AB01262A8}"/>
              </a:ext>
            </a:extLst>
          </p:cNvPr>
          <p:cNvPicPr>
            <a:picLocks noGrp="1" noChangeAspect="1"/>
          </p:cNvPicPr>
          <p:nvPr>
            <p:ph type="pic" sz="quarter" idx="10"/>
          </p:nvPr>
        </p:nvPicPr>
        <p:blipFill>
          <a:blip r:embed="rId4"/>
          <a:srcRect t="78" b="78"/>
          <a:stretch>
            <a:fillRect/>
          </a:stretch>
        </p:blipFill>
        <p:spPr/>
      </p:pic>
      <p:sp>
        <p:nvSpPr>
          <p:cNvPr id="2" name="Title">
            <a:extLst>
              <a:ext uri="{FF2B5EF4-FFF2-40B4-BE49-F238E27FC236}">
                <a16:creationId xmlns:a16="http://schemas.microsoft.com/office/drawing/2014/main" id="{7FFF7237-E80A-2048-82D5-083457557307}"/>
              </a:ext>
            </a:extLst>
          </p:cNvPr>
          <p:cNvSpPr>
            <a:spLocks noGrp="1"/>
          </p:cNvSpPr>
          <p:nvPr>
            <p:ph type="title"/>
          </p:nvPr>
        </p:nvSpPr>
        <p:spPr/>
        <p:txBody>
          <a:bodyPr anchor="ctr">
            <a:normAutofit/>
          </a:bodyPr>
          <a:lstStyle/>
          <a:p>
            <a:r>
              <a:rPr lang="en-US"/>
              <a:t>CAP Customers and services</a:t>
            </a:r>
          </a:p>
        </p:txBody>
      </p:sp>
    </p:spTree>
    <p:custDataLst>
      <p:tags r:id="rId1"/>
    </p:custDataLst>
    <p:extLst>
      <p:ext uri="{BB962C8B-B14F-4D97-AF65-F5344CB8AC3E}">
        <p14:creationId xmlns:p14="http://schemas.microsoft.com/office/powerpoint/2010/main" val="171027215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p:cNvSpPr>
            <a:spLocks noGrp="1" noChangeArrowheads="1"/>
          </p:cNvSpPr>
          <p:nvPr>
            <p:ph type="title"/>
          </p:nvPr>
        </p:nvSpPr>
        <p:spPr/>
        <p:txBody>
          <a:bodyPr/>
          <a:lstStyle/>
          <a:p>
            <a:r>
              <a:rPr lang="en-US">
                <a:latin typeface="Arial" charset="0"/>
                <a:ea typeface="MS PGothic" charset="0"/>
              </a:rPr>
              <a:t>Customers: Service Members</a:t>
            </a:r>
          </a:p>
        </p:txBody>
      </p:sp>
      <p:pic>
        <p:nvPicPr>
          <p:cNvPr id="7" name="Picture" descr="Avatars representing CAP Service member customers">
            <a:extLst>
              <a:ext uri="{FF2B5EF4-FFF2-40B4-BE49-F238E27FC236}">
                <a16:creationId xmlns:a16="http://schemas.microsoft.com/office/drawing/2014/main" id="{CBDEC7A9-75A7-585F-4B8C-0787A38981DC}"/>
              </a:ext>
            </a:extLst>
          </p:cNvPr>
          <p:cNvPicPr>
            <a:picLocks noGrp="1" noChangeAspect="1"/>
          </p:cNvPicPr>
          <p:nvPr>
            <p:ph type="pic" sz="quarter" idx="10"/>
          </p:nvPr>
        </p:nvPicPr>
        <p:blipFill>
          <a:blip r:embed="rId4"/>
          <a:srcRect/>
          <a:stretch/>
        </p:blipFill>
        <p:spPr>
          <a:xfrm>
            <a:off x="0" y="1216152"/>
            <a:ext cx="9144000" cy="1828800"/>
          </a:xfrm>
        </p:spPr>
      </p:pic>
      <p:sp>
        <p:nvSpPr>
          <p:cNvPr id="11" name="Content 1">
            <a:extLst>
              <a:ext uri="{FF2B5EF4-FFF2-40B4-BE49-F238E27FC236}">
                <a16:creationId xmlns:a16="http://schemas.microsoft.com/office/drawing/2014/main" id="{5C87197B-B5EB-4534-93AC-6927D62DBB37}"/>
              </a:ext>
            </a:extLst>
          </p:cNvPr>
          <p:cNvSpPr>
            <a:spLocks noGrp="1"/>
          </p:cNvSpPr>
          <p:nvPr>
            <p:ph idx="1"/>
          </p:nvPr>
        </p:nvSpPr>
        <p:spPr/>
        <p:txBody>
          <a:bodyPr vert="horz" lIns="0" tIns="0" rIns="0" bIns="0" rtlCol="0" anchor="t">
            <a:noAutofit/>
          </a:bodyPr>
          <a:lstStyle/>
          <a:p>
            <a:r>
              <a:rPr lang="en-US"/>
              <a:t>Active duty Service members, including:</a:t>
            </a:r>
          </a:p>
          <a:p>
            <a:pPr marL="457200" lvl="1" indent="-228600">
              <a:buSzPct val="100000"/>
              <a:buFont typeface="Arial" panose="020B0604020202020204" pitchFamily="34" charset="0"/>
              <a:buChar char="◦"/>
            </a:pPr>
            <a:r>
              <a:rPr lang="en-US"/>
              <a:t>Wounded, ill, and injured active duty Service members.</a:t>
            </a:r>
            <a:endParaRPr lang="en-US">
              <a:cs typeface="Arial"/>
            </a:endParaRPr>
          </a:p>
          <a:p>
            <a:pPr marL="457200" lvl="1" indent="-228600">
              <a:buSzPct val="100000"/>
              <a:buFont typeface="Arial" panose="020B0604020202020204" pitchFamily="34" charset="0"/>
              <a:buChar char="◦"/>
            </a:pPr>
            <a:r>
              <a:rPr lang="en-US"/>
              <a:t>Service members continuing on active duty (COAD).</a:t>
            </a:r>
            <a:endParaRPr lang="en-US">
              <a:cs typeface="Arial"/>
            </a:endParaRPr>
          </a:p>
        </p:txBody>
      </p:sp>
      <p:sp>
        <p:nvSpPr>
          <p:cNvPr id="3" name="Content 2">
            <a:extLst>
              <a:ext uri="{FF2B5EF4-FFF2-40B4-BE49-F238E27FC236}">
                <a16:creationId xmlns:a16="http://schemas.microsoft.com/office/drawing/2014/main" id="{25075C0F-ACD5-510C-1159-18DBBB9C11A5}"/>
              </a:ext>
            </a:extLst>
          </p:cNvPr>
          <p:cNvSpPr>
            <a:spLocks noGrp="1"/>
          </p:cNvSpPr>
          <p:nvPr>
            <p:ph sz="quarter" idx="11"/>
          </p:nvPr>
        </p:nvSpPr>
        <p:spPr>
          <a:xfrm>
            <a:off x="4800600" y="3337560"/>
            <a:ext cx="3594253" cy="2971800"/>
          </a:xfrm>
        </p:spPr>
        <p:txBody>
          <a:bodyPr/>
          <a:lstStyle/>
          <a:p>
            <a:r>
              <a:rPr lang="en-US" sz="2000"/>
              <a:t>National Guard and Reserve Service members serving on full-time active duty under Title 10, U.S.C.</a:t>
            </a:r>
          </a:p>
        </p:txBody>
      </p:sp>
    </p:spTree>
    <p:custDataLst>
      <p:tags r:id="rId1"/>
    </p:custDataLst>
    <p:extLst>
      <p:ext uri="{BB962C8B-B14F-4D97-AF65-F5344CB8AC3E}">
        <p14:creationId xmlns:p14="http://schemas.microsoft.com/office/powerpoint/2010/main" val="360122669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p:cNvSpPr>
            <a:spLocks noGrp="1" noChangeArrowheads="1"/>
          </p:cNvSpPr>
          <p:nvPr>
            <p:ph type="title"/>
          </p:nvPr>
        </p:nvSpPr>
        <p:spPr/>
        <p:txBody>
          <a:bodyPr/>
          <a:lstStyle/>
          <a:p>
            <a:r>
              <a:rPr lang="en-US">
                <a:latin typeface="Arial" charset="0"/>
                <a:ea typeface="MS PGothic" charset="0"/>
              </a:rPr>
              <a:t>Customers: Civilians</a:t>
            </a:r>
          </a:p>
        </p:txBody>
      </p:sp>
      <p:pic>
        <p:nvPicPr>
          <p:cNvPr id="8" name="Picture" descr="Avatars representing CAP civilian customers">
            <a:extLst>
              <a:ext uri="{FF2B5EF4-FFF2-40B4-BE49-F238E27FC236}">
                <a16:creationId xmlns:a16="http://schemas.microsoft.com/office/drawing/2014/main" id="{86A194EB-3E0E-57AE-7571-2123402AB2C3}"/>
              </a:ext>
            </a:extLst>
          </p:cNvPr>
          <p:cNvPicPr>
            <a:picLocks noGrp="1" noChangeAspect="1"/>
          </p:cNvPicPr>
          <p:nvPr>
            <p:ph type="pic" sz="quarter" idx="10"/>
          </p:nvPr>
        </p:nvPicPr>
        <p:blipFill>
          <a:blip r:embed="rId4"/>
          <a:srcRect/>
          <a:stretch>
            <a:fillRect/>
          </a:stretch>
        </p:blipFill>
        <p:spPr/>
      </p:pic>
      <p:sp>
        <p:nvSpPr>
          <p:cNvPr id="3" name="Content 1">
            <a:extLst>
              <a:ext uri="{FF2B5EF4-FFF2-40B4-BE49-F238E27FC236}">
                <a16:creationId xmlns:a16="http://schemas.microsoft.com/office/drawing/2014/main" id="{46E73D2D-84A3-9421-4760-47ECD810E5F2}"/>
              </a:ext>
            </a:extLst>
          </p:cNvPr>
          <p:cNvSpPr>
            <a:spLocks noGrp="1"/>
          </p:cNvSpPr>
          <p:nvPr>
            <p:ph idx="1"/>
          </p:nvPr>
        </p:nvSpPr>
        <p:spPr/>
        <p:txBody>
          <a:bodyPr/>
          <a:lstStyle/>
          <a:p>
            <a:pPr>
              <a:buSzPct val="100000"/>
              <a:buFont typeface="Arial" panose="020B0604020202020204" pitchFamily="34" charset="0"/>
              <a:buChar char="•"/>
            </a:pPr>
            <a:r>
              <a:rPr lang="en-US"/>
              <a:t>DoD employees with disabling conditions including:</a:t>
            </a:r>
          </a:p>
          <a:p>
            <a:pPr marL="457200" lvl="1" indent="-228600">
              <a:buSzPct val="100000"/>
              <a:buFont typeface="Arial" panose="020B0604020202020204" pitchFamily="34" charset="0"/>
              <a:buChar char="◦"/>
            </a:pPr>
            <a:r>
              <a:rPr lang="en-US"/>
              <a:t>Workers’ Compensation beneficiaries</a:t>
            </a:r>
          </a:p>
          <a:p>
            <a:pPr marL="457200" lvl="1" indent="-228600">
              <a:buSzPct val="100000"/>
              <a:buFont typeface="Arial" panose="020B0604020202020204" pitchFamily="34" charset="0"/>
              <a:buChar char="◦"/>
            </a:pPr>
            <a:r>
              <a:rPr lang="en-US"/>
              <a:t>Term and Temporary Employees, </a:t>
            </a:r>
          </a:p>
          <a:p>
            <a:pPr marL="457200" lvl="1" indent="-228600">
              <a:buSzPct val="100000"/>
              <a:buFont typeface="Arial" panose="020B0604020202020204" pitchFamily="34" charset="0"/>
              <a:buChar char="◦"/>
            </a:pPr>
            <a:r>
              <a:rPr lang="en-US"/>
              <a:t>Workforce Recruitment Program (WRP) Interns</a:t>
            </a:r>
          </a:p>
          <a:p>
            <a:pPr marL="457200" lvl="1" indent="-228600">
              <a:buSzPct val="100000"/>
              <a:buFont typeface="Arial" panose="020B0604020202020204" pitchFamily="34" charset="0"/>
              <a:buChar char="◦"/>
            </a:pPr>
            <a:r>
              <a:rPr lang="en-US"/>
              <a:t>Detail appointments</a:t>
            </a:r>
            <a:endParaRPr lang="en-US" sz="2400"/>
          </a:p>
        </p:txBody>
      </p:sp>
      <p:sp>
        <p:nvSpPr>
          <p:cNvPr id="6" name="Content 2">
            <a:extLst>
              <a:ext uri="{FF2B5EF4-FFF2-40B4-BE49-F238E27FC236}">
                <a16:creationId xmlns:a16="http://schemas.microsoft.com/office/drawing/2014/main" id="{5B97A3D9-FDAC-C4FE-76C8-C592EF33955A}"/>
              </a:ext>
            </a:extLst>
          </p:cNvPr>
          <p:cNvSpPr>
            <a:spLocks noGrp="1"/>
          </p:cNvSpPr>
          <p:nvPr>
            <p:ph sz="quarter" idx="11"/>
          </p:nvPr>
        </p:nvSpPr>
        <p:spPr/>
        <p:txBody>
          <a:bodyPr vert="horz" lIns="0" tIns="0" rIns="0" bIns="0" rtlCol="0" anchor="t">
            <a:noAutofit/>
          </a:bodyPr>
          <a:lstStyle/>
          <a:p>
            <a:r>
              <a:rPr lang="en-US" sz="2000"/>
              <a:t>DoD managers who are ready to hire and accommodate (Schedule A</a:t>
            </a:r>
            <a:r>
              <a:rPr lang="en-US"/>
              <a:t>).</a:t>
            </a:r>
            <a:endParaRPr lang="en-US" sz="2000"/>
          </a:p>
          <a:p>
            <a:r>
              <a:rPr lang="en-US" sz="2000"/>
              <a:t>DoD agencies that want to ensure their programs and services are accessible</a:t>
            </a:r>
            <a:r>
              <a:rPr lang="en-US"/>
              <a:t>.</a:t>
            </a:r>
            <a:endParaRPr lang="en-US" sz="2000">
              <a:cs typeface="Arial"/>
            </a:endParaRPr>
          </a:p>
          <a:p>
            <a:r>
              <a:rPr lang="en-US" sz="2000"/>
              <a:t>Federal partner agencies with employees that require needs assessments</a:t>
            </a:r>
            <a:r>
              <a:rPr lang="en-US"/>
              <a:t>.</a:t>
            </a:r>
          </a:p>
        </p:txBody>
      </p:sp>
    </p:spTree>
    <p:custDataLst>
      <p:tags r:id="rId1"/>
    </p:custDataLst>
    <p:extLst>
      <p:ext uri="{BB962C8B-B14F-4D97-AF65-F5344CB8AC3E}">
        <p14:creationId xmlns:p14="http://schemas.microsoft.com/office/powerpoint/2010/main" val="145994085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p:cNvSpPr>
            <a:spLocks noGrp="1"/>
          </p:cNvSpPr>
          <p:nvPr>
            <p:ph type="title"/>
          </p:nvPr>
        </p:nvSpPr>
        <p:spPr/>
        <p:txBody>
          <a:bodyPr/>
          <a:lstStyle/>
          <a:p>
            <a:r>
              <a:rPr lang="en-US">
                <a:latin typeface="Arial" charset="0"/>
                <a:ea typeface="MS PGothic" charset="0"/>
              </a:rPr>
              <a:t>CAP Quiz</a:t>
            </a:r>
          </a:p>
        </p:txBody>
      </p:sp>
      <p:sp>
        <p:nvSpPr>
          <p:cNvPr id="2" name="TextBox 1">
            <a:extLst>
              <a:ext uri="{FF2B5EF4-FFF2-40B4-BE49-F238E27FC236}">
                <a16:creationId xmlns:a16="http://schemas.microsoft.com/office/drawing/2014/main" id="{85724436-4684-34E6-74C4-6874FF3D6510}"/>
              </a:ext>
            </a:extLst>
          </p:cNvPr>
          <p:cNvSpPr txBox="1"/>
          <p:nvPr/>
        </p:nvSpPr>
        <p:spPr>
          <a:xfrm>
            <a:off x="552519" y="1463193"/>
            <a:ext cx="7862160" cy="4468351"/>
          </a:xfrm>
          <a:prstGeom prst="rect">
            <a:avLst/>
          </a:prstGeom>
        </p:spPr>
        <p:txBody>
          <a:bodyPr vert="horz" wrap="square" lIns="91440" tIns="45720" rIns="91440" bIns="45720" rtlCol="0" anchor="t">
            <a:noAutofit/>
          </a:bodyPr>
          <a:lstStyle>
            <a:lvl1pPr marL="342900" indent="-342900">
              <a:spcBef>
                <a:spcPts val="1200"/>
              </a:spcBef>
              <a:buClr>
                <a:srgbClr val="0068AC"/>
              </a:buClr>
              <a:buFont typeface="Arial"/>
              <a:buChar char="•"/>
              <a:defRPr>
                <a:solidFill>
                  <a:srgbClr val="000000"/>
                </a:solidFill>
                <a:latin typeface="Arial" charset="0"/>
                <a:ea typeface="MS PGothic" charset="0"/>
              </a:defRPr>
            </a:lvl1pPr>
            <a:lvl2pPr marL="742950" indent="-285750">
              <a:spcBef>
                <a:spcPts val="800"/>
              </a:spcBef>
              <a:buClr>
                <a:srgbClr val="0068AC"/>
              </a:buClr>
              <a:buSzPct val="75000"/>
              <a:buFont typeface="Arial" panose="020B0604020202020204" pitchFamily="34" charset="0"/>
              <a:buChar char="•"/>
              <a:defRPr>
                <a:solidFill>
                  <a:srgbClr val="000000"/>
                </a:solidFill>
              </a:defRPr>
            </a:lvl2pPr>
            <a:lvl3pPr marL="1143000" indent="-228600">
              <a:spcBef>
                <a:spcPts val="600"/>
              </a:spcBef>
              <a:buClr>
                <a:srgbClr val="0068AC"/>
              </a:buClr>
              <a:buFont typeface="Arial"/>
              <a:buChar char="•"/>
              <a:defRPr sz="1600">
                <a:solidFill>
                  <a:srgbClr val="000000"/>
                </a:solidFill>
              </a:defRPr>
            </a:lvl3pPr>
            <a:lvl4pPr marL="1600200" indent="-228600">
              <a:spcBef>
                <a:spcPts val="400"/>
              </a:spcBef>
              <a:buClr>
                <a:srgbClr val="0068AC"/>
              </a:buClr>
              <a:buFont typeface="Arial"/>
              <a:buChar char="–"/>
              <a:defRPr sz="1400">
                <a:solidFill>
                  <a:srgbClr val="000000"/>
                </a:solidFill>
              </a:defRPr>
            </a:lvl4pPr>
            <a:lvl5pPr marL="2057400" indent="-228600">
              <a:spcBef>
                <a:spcPts val="400"/>
              </a:spcBef>
              <a:buClr>
                <a:srgbClr val="0068AC"/>
              </a:buClr>
              <a:buFont typeface="Arial"/>
              <a:buChar char="»"/>
              <a:defRPr sz="1400">
                <a:solidFill>
                  <a:srgbClr val="000000"/>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0" indent="0">
              <a:buNone/>
            </a:pPr>
            <a:r>
              <a:rPr lang="en-US" sz="2400" b="1">
                <a:solidFill>
                  <a:schemeClr val="tx1"/>
                </a:solidFill>
              </a:rPr>
              <a:t>Which of the following qualify as computer/electronic assistive technology?   </a:t>
            </a:r>
          </a:p>
          <a:p>
            <a:pPr marL="0" indent="0">
              <a:buNone/>
            </a:pPr>
            <a:r>
              <a:rPr lang="en-US" sz="2000">
                <a:solidFill>
                  <a:schemeClr val="tx1"/>
                </a:solidFill>
              </a:rPr>
              <a:t>*Select all that apply</a:t>
            </a:r>
          </a:p>
          <a:p>
            <a:pPr marL="857250" lvl="1" indent="-457200">
              <a:buFont typeface="+mj-lt"/>
              <a:buAutoNum type="alphaLcPeriod"/>
            </a:pPr>
            <a:r>
              <a:rPr lang="en-US" sz="2400">
                <a:solidFill>
                  <a:schemeClr val="tx1"/>
                </a:solidFill>
              </a:rPr>
              <a:t>Work place furniture to support employee for medical issues.</a:t>
            </a:r>
            <a:endParaRPr lang="en-US" sz="2400">
              <a:solidFill>
                <a:schemeClr val="tx1"/>
              </a:solidFill>
              <a:cs typeface="Arial"/>
            </a:endParaRPr>
          </a:p>
          <a:p>
            <a:pPr marL="857250" lvl="1" indent="-457200">
              <a:buFont typeface="+mj-lt"/>
              <a:buAutoNum type="alphaLcPeriod"/>
            </a:pPr>
            <a:r>
              <a:rPr lang="en-US" sz="2400">
                <a:solidFill>
                  <a:schemeClr val="tx1"/>
                </a:solidFill>
              </a:rPr>
              <a:t>Lighting and soundproofing modifications to improve the work space.</a:t>
            </a:r>
            <a:endParaRPr lang="en-US" sz="2400">
              <a:solidFill>
                <a:schemeClr val="tx1"/>
              </a:solidFill>
              <a:cs typeface="Arial"/>
            </a:endParaRPr>
          </a:p>
          <a:p>
            <a:pPr marL="857250" lvl="1" indent="-457200">
              <a:buFont typeface="+mj-lt"/>
              <a:buAutoNum type="alphaLcPeriod"/>
            </a:pPr>
            <a:r>
              <a:rPr lang="en-US" sz="2400">
                <a:solidFill>
                  <a:schemeClr val="tx1"/>
                </a:solidFill>
              </a:rPr>
              <a:t>A service or device to increase functional capabilities of disabled individuals.</a:t>
            </a:r>
            <a:endParaRPr lang="en-US" sz="2400">
              <a:solidFill>
                <a:schemeClr val="tx1"/>
              </a:solidFill>
              <a:cs typeface="Arial"/>
            </a:endParaRPr>
          </a:p>
          <a:p>
            <a:pPr marL="857250" lvl="1" indent="-457200">
              <a:buFont typeface="+mj-lt"/>
              <a:buAutoNum type="alphaLcPeriod"/>
            </a:pPr>
            <a:r>
              <a:rPr lang="en-US" sz="2400">
                <a:solidFill>
                  <a:schemeClr val="tx1"/>
                </a:solidFill>
              </a:rPr>
              <a:t>Scooters, wheelchairs and/or building modifications to improve work place access.</a:t>
            </a:r>
            <a:endParaRPr lang="en-US" sz="2400">
              <a:solidFill>
                <a:schemeClr val="tx1"/>
              </a:solidFill>
              <a:cs typeface="Arial"/>
            </a:endParaRPr>
          </a:p>
        </p:txBody>
      </p:sp>
    </p:spTree>
    <p:custDataLst>
      <p:tags r:id="rId1"/>
    </p:custDataLst>
    <p:extLst>
      <p:ext uri="{BB962C8B-B14F-4D97-AF65-F5344CB8AC3E}">
        <p14:creationId xmlns:p14="http://schemas.microsoft.com/office/powerpoint/2010/main" val="133933325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p:cNvSpPr>
            <a:spLocks noGrp="1"/>
          </p:cNvSpPr>
          <p:nvPr>
            <p:ph type="title"/>
          </p:nvPr>
        </p:nvSpPr>
        <p:spPr/>
        <p:txBody>
          <a:bodyPr/>
          <a:lstStyle/>
          <a:p>
            <a:r>
              <a:rPr lang="en-US">
                <a:latin typeface="Arial" charset="0"/>
                <a:ea typeface="MS PGothic" charset="0"/>
              </a:rPr>
              <a:t>Assistive Technology Act (AT) Definitions</a:t>
            </a:r>
          </a:p>
        </p:txBody>
      </p:sp>
      <p:pic>
        <p:nvPicPr>
          <p:cNvPr id="7" name="Picture" descr="Woman using a braille display">
            <a:extLst>
              <a:ext uri="{FF2B5EF4-FFF2-40B4-BE49-F238E27FC236}">
                <a16:creationId xmlns:a16="http://schemas.microsoft.com/office/drawing/2014/main" id="{1F400D34-43B2-127D-882C-ED9546D4BBFB}"/>
              </a:ext>
            </a:extLst>
          </p:cNvPr>
          <p:cNvPicPr>
            <a:picLocks noGrp="1" noChangeAspect="1"/>
          </p:cNvPicPr>
          <p:nvPr>
            <p:ph type="pic" sz="quarter" idx="10"/>
          </p:nvPr>
        </p:nvPicPr>
        <p:blipFill>
          <a:blip r:embed="rId4"/>
          <a:srcRect/>
          <a:stretch>
            <a:fillRect/>
          </a:stretch>
        </p:blipFill>
        <p:spPr/>
      </p:pic>
      <p:sp>
        <p:nvSpPr>
          <p:cNvPr id="4" name="Content">
            <a:extLst>
              <a:ext uri="{FF2B5EF4-FFF2-40B4-BE49-F238E27FC236}">
                <a16:creationId xmlns:a16="http://schemas.microsoft.com/office/drawing/2014/main" id="{5DAA8EC9-82FD-4D48-9BA7-025B3B4BBAFB}"/>
              </a:ext>
            </a:extLst>
          </p:cNvPr>
          <p:cNvSpPr>
            <a:spLocks noGrp="1"/>
          </p:cNvSpPr>
          <p:nvPr>
            <p:ph idx="1"/>
          </p:nvPr>
        </p:nvSpPr>
        <p:spPr/>
        <p:txBody>
          <a:bodyPr vert="horz" lIns="0" tIns="0" rIns="0" bIns="0" rtlCol="0" anchor="t">
            <a:normAutofit/>
          </a:bodyPr>
          <a:lstStyle/>
          <a:p>
            <a:pPr marL="0" indent="0">
              <a:buNone/>
            </a:pPr>
            <a:r>
              <a:rPr lang="en-US" sz="2400"/>
              <a:t>As defined by the Assistive Technology Act of 1998</a:t>
            </a:r>
            <a:endParaRPr lang="en-US" sz="2800"/>
          </a:p>
          <a:p>
            <a:pPr lvl="1"/>
            <a:r>
              <a:rPr lang="en-US" sz="2400" b="1">
                <a:solidFill>
                  <a:srgbClr val="00558C"/>
                </a:solidFill>
              </a:rPr>
              <a:t>AT services </a:t>
            </a:r>
            <a:r>
              <a:rPr lang="en-US" sz="2400">
                <a:solidFill>
                  <a:srgbClr val="333333"/>
                </a:solidFill>
              </a:rPr>
              <a:t>assist an </a:t>
            </a:r>
            <a:r>
              <a:rPr lang="en-US" sz="2400"/>
              <a:t>individual with a disability </a:t>
            </a:r>
            <a:r>
              <a:rPr lang="en-US" sz="2400">
                <a:solidFill>
                  <a:srgbClr val="333333"/>
                </a:solidFill>
              </a:rPr>
              <a:t>in the selection, acquisition, or use of an</a:t>
            </a:r>
            <a:r>
              <a:rPr lang="en-US" sz="2400">
                <a:solidFill>
                  <a:srgbClr val="0068AC"/>
                </a:solidFill>
              </a:rPr>
              <a:t> </a:t>
            </a:r>
            <a:r>
              <a:rPr lang="en-US" sz="2400"/>
              <a:t>assistive technology device.</a:t>
            </a:r>
            <a:endParaRPr lang="en-US" sz="2400">
              <a:cs typeface="Arial"/>
            </a:endParaRPr>
          </a:p>
          <a:p>
            <a:pPr lvl="1"/>
            <a:r>
              <a:rPr lang="en-US" sz="2400" b="1">
                <a:solidFill>
                  <a:srgbClr val="00558C"/>
                </a:solidFill>
              </a:rPr>
              <a:t>AT devices </a:t>
            </a:r>
            <a:r>
              <a:rPr lang="en-US" sz="2400"/>
              <a:t>are used to increase, maintain, or improve the functional capabilities of individuals with disabilities.</a:t>
            </a:r>
            <a:endParaRPr lang="en-US" sz="1600"/>
          </a:p>
        </p:txBody>
      </p:sp>
    </p:spTree>
    <p:custDataLst>
      <p:tags r:id="rId1"/>
    </p:custDataLst>
    <p:extLst>
      <p:ext uri="{BB962C8B-B14F-4D97-AF65-F5344CB8AC3E}">
        <p14:creationId xmlns:p14="http://schemas.microsoft.com/office/powerpoint/2010/main" val="266640269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p:cNvSpPr>
            <a:spLocks noGrp="1"/>
          </p:cNvSpPr>
          <p:nvPr>
            <p:ph type="title"/>
          </p:nvPr>
        </p:nvSpPr>
        <p:spPr/>
        <p:txBody>
          <a:bodyPr/>
          <a:lstStyle/>
          <a:p>
            <a:r>
              <a:rPr lang="en-US">
                <a:latin typeface="Arial" charset="0"/>
                <a:ea typeface="MS PGothic" charset="0"/>
              </a:rPr>
              <a:t>CAP Services</a:t>
            </a:r>
          </a:p>
        </p:txBody>
      </p:sp>
      <p:pic>
        <p:nvPicPr>
          <p:cNvPr id="5" name="Icon 1">
            <a:extLst>
              <a:ext uri="{FF2B5EF4-FFF2-40B4-BE49-F238E27FC236}">
                <a16:creationId xmlns:a16="http://schemas.microsoft.com/office/drawing/2014/main" id="{FD1B6DE5-79DA-FA92-73CC-A9C6A7DB0CA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394636" y="1826851"/>
            <a:ext cx="785499" cy="785499"/>
          </a:xfrm>
          <a:prstGeom prst="rect">
            <a:avLst/>
          </a:prstGeom>
        </p:spPr>
      </p:pic>
      <p:sp>
        <p:nvSpPr>
          <p:cNvPr id="9" name="Label 1">
            <a:extLst>
              <a:ext uri="{FF2B5EF4-FFF2-40B4-BE49-F238E27FC236}">
                <a16:creationId xmlns:a16="http://schemas.microsoft.com/office/drawing/2014/main" id="{23ABAB29-CFE3-014A-8FE2-0FB28584D64E}"/>
              </a:ext>
            </a:extLst>
          </p:cNvPr>
          <p:cNvSpPr txBox="1"/>
          <p:nvPr/>
        </p:nvSpPr>
        <p:spPr>
          <a:xfrm>
            <a:off x="1185405" y="2034934"/>
            <a:ext cx="2573267" cy="369332"/>
          </a:xfrm>
          <a:prstGeom prst="rect">
            <a:avLst/>
          </a:prstGeom>
          <a:noFill/>
        </p:spPr>
        <p:txBody>
          <a:bodyPr wrap="square" rtlCol="0">
            <a:spAutoFit/>
          </a:bodyPr>
          <a:lstStyle/>
          <a:p>
            <a:r>
              <a:rPr lang="en-US" b="1"/>
              <a:t>Interpreting Services </a:t>
            </a:r>
          </a:p>
        </p:txBody>
      </p:sp>
      <p:pic>
        <p:nvPicPr>
          <p:cNvPr id="4" name="Icon 2">
            <a:extLst>
              <a:ext uri="{FF2B5EF4-FFF2-40B4-BE49-F238E27FC236}">
                <a16:creationId xmlns:a16="http://schemas.microsoft.com/office/drawing/2014/main" id="{5C1A3AC3-6AB5-7D79-861F-88EF1401C74E}"/>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394636" y="3258933"/>
            <a:ext cx="785499" cy="785499"/>
          </a:xfrm>
          <a:prstGeom prst="rect">
            <a:avLst/>
          </a:prstGeom>
        </p:spPr>
      </p:pic>
      <p:sp>
        <p:nvSpPr>
          <p:cNvPr id="10" name="Label 2">
            <a:extLst>
              <a:ext uri="{FF2B5EF4-FFF2-40B4-BE49-F238E27FC236}">
                <a16:creationId xmlns:a16="http://schemas.microsoft.com/office/drawing/2014/main" id="{E63FBA08-5942-D944-856C-6AC1678A91EA}"/>
              </a:ext>
            </a:extLst>
          </p:cNvPr>
          <p:cNvSpPr txBox="1"/>
          <p:nvPr/>
        </p:nvSpPr>
        <p:spPr>
          <a:xfrm>
            <a:off x="1185405" y="3467016"/>
            <a:ext cx="3220630" cy="369332"/>
          </a:xfrm>
          <a:prstGeom prst="rect">
            <a:avLst/>
          </a:prstGeom>
          <a:noFill/>
        </p:spPr>
        <p:txBody>
          <a:bodyPr wrap="square" rtlCol="0">
            <a:spAutoFit/>
          </a:bodyPr>
          <a:lstStyle/>
          <a:p>
            <a:r>
              <a:rPr lang="en-US" b="1"/>
              <a:t>CART Services </a:t>
            </a:r>
          </a:p>
        </p:txBody>
      </p:sp>
      <p:pic>
        <p:nvPicPr>
          <p:cNvPr id="3" name="Icon 3">
            <a:extLst>
              <a:ext uri="{FF2B5EF4-FFF2-40B4-BE49-F238E27FC236}">
                <a16:creationId xmlns:a16="http://schemas.microsoft.com/office/drawing/2014/main" id="{820F39C5-CC5B-05E8-1F16-68BE5AC75561}"/>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394636" y="4691015"/>
            <a:ext cx="785499" cy="785499"/>
          </a:xfrm>
          <a:prstGeom prst="rect">
            <a:avLst/>
          </a:prstGeom>
        </p:spPr>
      </p:pic>
      <p:sp>
        <p:nvSpPr>
          <p:cNvPr id="11" name="Label 3">
            <a:extLst>
              <a:ext uri="{FF2B5EF4-FFF2-40B4-BE49-F238E27FC236}">
                <a16:creationId xmlns:a16="http://schemas.microsoft.com/office/drawing/2014/main" id="{C664E2C2-02F9-2B42-8AA2-44C1DA0E929E}"/>
              </a:ext>
            </a:extLst>
          </p:cNvPr>
          <p:cNvSpPr txBox="1"/>
          <p:nvPr/>
        </p:nvSpPr>
        <p:spPr>
          <a:xfrm>
            <a:off x="1185405" y="4760599"/>
            <a:ext cx="3115287" cy="646331"/>
          </a:xfrm>
          <a:prstGeom prst="rect">
            <a:avLst/>
          </a:prstGeom>
          <a:noFill/>
        </p:spPr>
        <p:txBody>
          <a:bodyPr wrap="square" rtlCol="0">
            <a:spAutoFit/>
          </a:bodyPr>
          <a:lstStyle/>
          <a:p>
            <a:r>
              <a:rPr lang="en-US" b="1"/>
              <a:t>Video/Media Captioning Services </a:t>
            </a:r>
            <a:endParaRPr lang="en-US"/>
          </a:p>
        </p:txBody>
      </p:sp>
      <p:pic>
        <p:nvPicPr>
          <p:cNvPr id="2" name="Icon 4">
            <a:extLst>
              <a:ext uri="{FF2B5EF4-FFF2-40B4-BE49-F238E27FC236}">
                <a16:creationId xmlns:a16="http://schemas.microsoft.com/office/drawing/2014/main" id="{632E26C0-C23D-8873-E189-F0F594289B5F}"/>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4638187" y="1826851"/>
            <a:ext cx="785499" cy="785499"/>
          </a:xfrm>
          <a:prstGeom prst="rect">
            <a:avLst/>
          </a:prstGeom>
        </p:spPr>
      </p:pic>
      <p:sp>
        <p:nvSpPr>
          <p:cNvPr id="12" name="Label 4">
            <a:extLst>
              <a:ext uri="{FF2B5EF4-FFF2-40B4-BE49-F238E27FC236}">
                <a16:creationId xmlns:a16="http://schemas.microsoft.com/office/drawing/2014/main" id="{56E15A6D-826B-B641-8B2F-7CDB1D90B0F3}"/>
              </a:ext>
            </a:extLst>
          </p:cNvPr>
          <p:cNvSpPr txBox="1"/>
          <p:nvPr/>
        </p:nvSpPr>
        <p:spPr>
          <a:xfrm>
            <a:off x="5415793" y="2034934"/>
            <a:ext cx="3584772" cy="369332"/>
          </a:xfrm>
          <a:prstGeom prst="rect">
            <a:avLst/>
          </a:prstGeom>
          <a:noFill/>
        </p:spPr>
        <p:txBody>
          <a:bodyPr wrap="square" rtlCol="0">
            <a:spAutoFit/>
          </a:bodyPr>
          <a:lstStyle/>
          <a:p>
            <a:r>
              <a:rPr lang="en-US" b="1"/>
              <a:t>Training/Technical Services</a:t>
            </a:r>
          </a:p>
        </p:txBody>
      </p:sp>
      <p:pic>
        <p:nvPicPr>
          <p:cNvPr id="16" name="Icon 5">
            <a:extLst>
              <a:ext uri="{FF2B5EF4-FFF2-40B4-BE49-F238E27FC236}">
                <a16:creationId xmlns:a16="http://schemas.microsoft.com/office/drawing/2014/main" id="{A1A89A60-3471-A946-B286-0EF628A1742F}"/>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4647198" y="3258933"/>
            <a:ext cx="785499" cy="785499"/>
          </a:xfrm>
          <a:prstGeom prst="rect">
            <a:avLst/>
          </a:prstGeom>
        </p:spPr>
      </p:pic>
      <p:sp>
        <p:nvSpPr>
          <p:cNvPr id="14" name="Label 5">
            <a:extLst>
              <a:ext uri="{FF2B5EF4-FFF2-40B4-BE49-F238E27FC236}">
                <a16:creationId xmlns:a16="http://schemas.microsoft.com/office/drawing/2014/main" id="{63F88F78-C6F1-B646-AB13-FEA0F5662BC9}"/>
              </a:ext>
              <a:ext uri="{C183D7F6-B498-43B3-948B-1728B52AA6E4}">
                <adec:decorative xmlns:adec="http://schemas.microsoft.com/office/drawing/2017/decorative" val="0"/>
              </a:ext>
            </a:extLst>
          </p:cNvPr>
          <p:cNvSpPr txBox="1"/>
          <p:nvPr/>
        </p:nvSpPr>
        <p:spPr>
          <a:xfrm>
            <a:off x="5431977" y="3467016"/>
            <a:ext cx="3495759" cy="369332"/>
          </a:xfrm>
          <a:prstGeom prst="rect">
            <a:avLst/>
          </a:prstGeom>
          <a:noFill/>
        </p:spPr>
        <p:txBody>
          <a:bodyPr wrap="square" rtlCol="0">
            <a:spAutoFit/>
          </a:bodyPr>
          <a:lstStyle/>
          <a:p>
            <a:r>
              <a:rPr lang="en-US" b="1"/>
              <a:t>Technology Demonstration</a:t>
            </a:r>
            <a:endParaRPr lang="en-US"/>
          </a:p>
        </p:txBody>
      </p:sp>
      <p:pic>
        <p:nvPicPr>
          <p:cNvPr id="18" name="Icon 6">
            <a:extLst>
              <a:ext uri="{FF2B5EF4-FFF2-40B4-BE49-F238E27FC236}">
                <a16:creationId xmlns:a16="http://schemas.microsoft.com/office/drawing/2014/main" id="{2209306C-9F53-4743-9721-2A3F48C8BFD1}"/>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4647198" y="4691015"/>
            <a:ext cx="803519" cy="803519"/>
          </a:xfrm>
          <a:prstGeom prst="rect">
            <a:avLst/>
          </a:prstGeom>
        </p:spPr>
      </p:pic>
      <p:sp>
        <p:nvSpPr>
          <p:cNvPr id="13" name="Label 6">
            <a:extLst>
              <a:ext uri="{FF2B5EF4-FFF2-40B4-BE49-F238E27FC236}">
                <a16:creationId xmlns:a16="http://schemas.microsoft.com/office/drawing/2014/main" id="{6055A864-7406-5B4E-8DB0-083ECD8D9DDF}"/>
              </a:ext>
            </a:extLst>
          </p:cNvPr>
          <p:cNvSpPr txBox="1"/>
          <p:nvPr/>
        </p:nvSpPr>
        <p:spPr>
          <a:xfrm>
            <a:off x="5456253" y="4908108"/>
            <a:ext cx="2557082" cy="369332"/>
          </a:xfrm>
          <a:prstGeom prst="rect">
            <a:avLst/>
          </a:prstGeom>
          <a:noFill/>
        </p:spPr>
        <p:txBody>
          <a:bodyPr wrap="square" rtlCol="0">
            <a:spAutoFit/>
          </a:bodyPr>
          <a:lstStyle/>
          <a:p>
            <a:r>
              <a:rPr lang="en-US" b="1"/>
              <a:t>Needs Assessments</a:t>
            </a:r>
            <a:endParaRPr lang="en-US"/>
          </a:p>
        </p:txBody>
      </p:sp>
    </p:spTree>
    <p:custDataLst>
      <p:tags r:id="rId1"/>
    </p:custDataLst>
    <p:extLst>
      <p:ext uri="{BB962C8B-B14F-4D97-AF65-F5344CB8AC3E}">
        <p14:creationId xmlns:p14="http://schemas.microsoft.com/office/powerpoint/2010/main" val="243041267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791292-FCB0-4507-793B-46F767ED3A43}"/>
              </a:ext>
            </a:extLst>
          </p:cNvPr>
          <p:cNvSpPr>
            <a:spLocks noGrp="1"/>
          </p:cNvSpPr>
          <p:nvPr>
            <p:ph type="title"/>
          </p:nvPr>
        </p:nvSpPr>
        <p:spPr/>
        <p:txBody>
          <a:bodyPr/>
          <a:lstStyle/>
          <a:p>
            <a:r>
              <a:rPr lang="en-US"/>
              <a:t>CAP Disability Categories</a:t>
            </a:r>
          </a:p>
        </p:txBody>
      </p:sp>
      <p:pic>
        <p:nvPicPr>
          <p:cNvPr id="11" name="Icon 1">
            <a:extLst>
              <a:ext uri="{FF2B5EF4-FFF2-40B4-BE49-F238E27FC236}">
                <a16:creationId xmlns:a16="http://schemas.microsoft.com/office/drawing/2014/main" id="{5598CD66-BFDD-2ECD-C236-3014691521E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7630" y="1865401"/>
            <a:ext cx="786384" cy="786384"/>
          </a:xfrm>
          <a:prstGeom prst="rect">
            <a:avLst/>
          </a:prstGeom>
        </p:spPr>
      </p:pic>
      <p:sp>
        <p:nvSpPr>
          <p:cNvPr id="23" name="Label 1">
            <a:extLst>
              <a:ext uri="{FF2B5EF4-FFF2-40B4-BE49-F238E27FC236}">
                <a16:creationId xmlns:a16="http://schemas.microsoft.com/office/drawing/2014/main" id="{FCE3413F-8B64-20E2-19B2-8E4A02C92DE9}"/>
              </a:ext>
            </a:extLst>
          </p:cNvPr>
          <p:cNvSpPr txBox="1"/>
          <p:nvPr/>
        </p:nvSpPr>
        <p:spPr>
          <a:xfrm>
            <a:off x="1849284" y="2073927"/>
            <a:ext cx="3115287" cy="369332"/>
          </a:xfrm>
          <a:prstGeom prst="rect">
            <a:avLst/>
          </a:prstGeom>
          <a:noFill/>
        </p:spPr>
        <p:txBody>
          <a:bodyPr wrap="square" rtlCol="0">
            <a:spAutoFit/>
          </a:bodyPr>
          <a:lstStyle/>
          <a:p>
            <a:r>
              <a:rPr lang="en-US" b="1"/>
              <a:t>Dexterity</a:t>
            </a:r>
            <a:endParaRPr lang="en-US"/>
          </a:p>
        </p:txBody>
      </p:sp>
      <p:pic>
        <p:nvPicPr>
          <p:cNvPr id="9" name="Icon 2">
            <a:extLst>
              <a:ext uri="{FF2B5EF4-FFF2-40B4-BE49-F238E27FC236}">
                <a16:creationId xmlns:a16="http://schemas.microsoft.com/office/drawing/2014/main" id="{0FFAFCF9-C827-2CA3-163A-58CC0F8F751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53245" y="3280563"/>
            <a:ext cx="786384" cy="786384"/>
          </a:xfrm>
          <a:prstGeom prst="rect">
            <a:avLst/>
          </a:prstGeom>
        </p:spPr>
      </p:pic>
      <p:sp>
        <p:nvSpPr>
          <p:cNvPr id="21" name="Label 2">
            <a:extLst>
              <a:ext uri="{FF2B5EF4-FFF2-40B4-BE49-F238E27FC236}">
                <a16:creationId xmlns:a16="http://schemas.microsoft.com/office/drawing/2014/main" id="{3FFEF09D-6C5B-2042-3C83-7DB715EF1252}"/>
              </a:ext>
            </a:extLst>
          </p:cNvPr>
          <p:cNvSpPr txBox="1"/>
          <p:nvPr/>
        </p:nvSpPr>
        <p:spPr>
          <a:xfrm>
            <a:off x="1849284" y="3488646"/>
            <a:ext cx="3220630" cy="369332"/>
          </a:xfrm>
          <a:prstGeom prst="rect">
            <a:avLst/>
          </a:prstGeom>
          <a:noFill/>
        </p:spPr>
        <p:txBody>
          <a:bodyPr wrap="square" rtlCol="0">
            <a:spAutoFit/>
          </a:bodyPr>
          <a:lstStyle/>
          <a:p>
            <a:r>
              <a:rPr lang="en-US" b="1"/>
              <a:t>Deaf/Hard of Hearing</a:t>
            </a:r>
          </a:p>
        </p:txBody>
      </p:sp>
      <p:pic>
        <p:nvPicPr>
          <p:cNvPr id="8" name="Icon 3">
            <a:extLst>
              <a:ext uri="{FF2B5EF4-FFF2-40B4-BE49-F238E27FC236}">
                <a16:creationId xmlns:a16="http://schemas.microsoft.com/office/drawing/2014/main" id="{33E8A62E-095A-8CCC-D874-09E3D8135E3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53245" y="4695725"/>
            <a:ext cx="786384" cy="786384"/>
          </a:xfrm>
          <a:prstGeom prst="rect">
            <a:avLst/>
          </a:prstGeom>
        </p:spPr>
      </p:pic>
      <p:sp>
        <p:nvSpPr>
          <p:cNvPr id="18" name="Label 3">
            <a:extLst>
              <a:ext uri="{FF2B5EF4-FFF2-40B4-BE49-F238E27FC236}">
                <a16:creationId xmlns:a16="http://schemas.microsoft.com/office/drawing/2014/main" id="{BC042B43-0457-E607-E77E-BEF06B73D960}"/>
              </a:ext>
            </a:extLst>
          </p:cNvPr>
          <p:cNvSpPr txBox="1"/>
          <p:nvPr/>
        </p:nvSpPr>
        <p:spPr>
          <a:xfrm>
            <a:off x="1835028" y="4922661"/>
            <a:ext cx="2573267" cy="369332"/>
          </a:xfrm>
          <a:prstGeom prst="rect">
            <a:avLst/>
          </a:prstGeom>
          <a:noFill/>
        </p:spPr>
        <p:txBody>
          <a:bodyPr wrap="square" rtlCol="0">
            <a:spAutoFit/>
          </a:bodyPr>
          <a:lstStyle/>
          <a:p>
            <a:r>
              <a:rPr lang="en-US" b="1"/>
              <a:t>Blind/Low Vision</a:t>
            </a:r>
          </a:p>
        </p:txBody>
      </p:sp>
      <p:pic>
        <p:nvPicPr>
          <p:cNvPr id="12" name="Icon 4">
            <a:extLst>
              <a:ext uri="{FF2B5EF4-FFF2-40B4-BE49-F238E27FC236}">
                <a16:creationId xmlns:a16="http://schemas.microsoft.com/office/drawing/2014/main" id="{5B26840D-E554-CFC6-FC07-2DDCA8EA0A4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311077" y="2571903"/>
            <a:ext cx="786384" cy="786384"/>
          </a:xfrm>
          <a:prstGeom prst="rect">
            <a:avLst/>
          </a:prstGeom>
        </p:spPr>
      </p:pic>
      <p:sp>
        <p:nvSpPr>
          <p:cNvPr id="25" name="Label 4">
            <a:extLst>
              <a:ext uri="{FF2B5EF4-FFF2-40B4-BE49-F238E27FC236}">
                <a16:creationId xmlns:a16="http://schemas.microsoft.com/office/drawing/2014/main" id="{C1F393A9-E00C-B65F-5A73-185CD5F19F6C}"/>
              </a:ext>
            </a:extLst>
          </p:cNvPr>
          <p:cNvSpPr txBox="1"/>
          <p:nvPr/>
        </p:nvSpPr>
        <p:spPr>
          <a:xfrm>
            <a:off x="6079672" y="2798839"/>
            <a:ext cx="2112350" cy="369332"/>
          </a:xfrm>
          <a:prstGeom prst="rect">
            <a:avLst/>
          </a:prstGeom>
          <a:noFill/>
        </p:spPr>
        <p:txBody>
          <a:bodyPr wrap="square" rtlCol="0">
            <a:spAutoFit/>
          </a:bodyPr>
          <a:lstStyle/>
          <a:p>
            <a:r>
              <a:rPr lang="en-US" b="1"/>
              <a:t>Cognition</a:t>
            </a:r>
          </a:p>
        </p:txBody>
      </p:sp>
      <p:pic>
        <p:nvPicPr>
          <p:cNvPr id="14" name="Icon 5">
            <a:extLst>
              <a:ext uri="{FF2B5EF4-FFF2-40B4-BE49-F238E27FC236}">
                <a16:creationId xmlns:a16="http://schemas.microsoft.com/office/drawing/2014/main" id="{1D0B92BF-449C-E2EC-716B-CD63C2767306}"/>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311077" y="3989223"/>
            <a:ext cx="786384" cy="786384"/>
          </a:xfrm>
          <a:prstGeom prst="rect">
            <a:avLst/>
          </a:prstGeom>
        </p:spPr>
      </p:pic>
      <p:sp>
        <p:nvSpPr>
          <p:cNvPr id="27" name="Label 5">
            <a:extLst>
              <a:ext uri="{FF2B5EF4-FFF2-40B4-BE49-F238E27FC236}">
                <a16:creationId xmlns:a16="http://schemas.microsoft.com/office/drawing/2014/main" id="{20102622-510C-047F-590C-496DC82D12E6}"/>
              </a:ext>
            </a:extLst>
          </p:cNvPr>
          <p:cNvSpPr txBox="1"/>
          <p:nvPr/>
        </p:nvSpPr>
        <p:spPr>
          <a:xfrm>
            <a:off x="6095856" y="4179338"/>
            <a:ext cx="2112351" cy="369332"/>
          </a:xfrm>
          <a:prstGeom prst="rect">
            <a:avLst/>
          </a:prstGeom>
          <a:noFill/>
        </p:spPr>
        <p:txBody>
          <a:bodyPr wrap="square" rtlCol="0">
            <a:spAutoFit/>
          </a:bodyPr>
          <a:lstStyle/>
          <a:p>
            <a:r>
              <a:rPr lang="en-US" b="1"/>
              <a:t>Communication</a:t>
            </a:r>
            <a:endParaRPr lang="en-US"/>
          </a:p>
        </p:txBody>
      </p:sp>
    </p:spTree>
    <p:custDataLst>
      <p:tags r:id="rId1"/>
    </p:custDataLst>
    <p:extLst>
      <p:ext uri="{BB962C8B-B14F-4D97-AF65-F5344CB8AC3E}">
        <p14:creationId xmlns:p14="http://schemas.microsoft.com/office/powerpoint/2010/main" val="334627023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a:extLst>
              <a:ext uri="{C183D7F6-B498-43B3-948B-1728B52AA6E4}">
                <adec:decorative xmlns:adec="http://schemas.microsoft.com/office/drawing/2017/decorative" val="0"/>
              </a:ext>
            </a:extLst>
          </p:cNvPr>
          <p:cNvSpPr>
            <a:spLocks noGrp="1"/>
          </p:cNvSpPr>
          <p:nvPr>
            <p:ph type="title"/>
          </p:nvPr>
        </p:nvSpPr>
        <p:spPr/>
        <p:txBody>
          <a:bodyPr/>
          <a:lstStyle/>
          <a:p>
            <a:r>
              <a:rPr lang="en-US">
                <a:latin typeface="Arial" charset="0"/>
                <a:ea typeface="MS PGothic" charset="0"/>
              </a:rPr>
              <a:t>Dexterity</a:t>
            </a:r>
          </a:p>
        </p:txBody>
      </p:sp>
      <p:sp>
        <p:nvSpPr>
          <p:cNvPr id="2" name="Picture" descr="Image of an individual using a track ball mouse">
            <a:extLst>
              <a:ext uri="{FF2B5EF4-FFF2-40B4-BE49-F238E27FC236}">
                <a16:creationId xmlns:a16="http://schemas.microsoft.com/office/drawing/2014/main" id="{E2B03D6F-BD75-FED9-09F1-A028372859AD}"/>
              </a:ext>
            </a:extLst>
          </p:cNvPr>
          <p:cNvSpPr/>
          <p:nvPr/>
        </p:nvSpPr>
        <p:spPr>
          <a:xfrm>
            <a:off x="0" y="1216152"/>
            <a:ext cx="9144000" cy="18276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Dexterity icon">
            <a:extLst>
              <a:ext uri="{FF2B5EF4-FFF2-40B4-BE49-F238E27FC236}">
                <a16:creationId xmlns:a16="http://schemas.microsoft.com/office/drawing/2014/main" id="{9359430C-3CAF-24C5-3A55-8577AF408E19}"/>
              </a:ext>
              <a:ext uri="{C183D7F6-B498-43B3-948B-1728B52AA6E4}">
                <adec:decorative xmlns:adec="http://schemas.microsoft.com/office/drawing/2017/decorative" val="1"/>
              </a:ext>
            </a:extLst>
          </p:cNvPr>
          <p:cNvGrpSpPr/>
          <p:nvPr/>
        </p:nvGrpSpPr>
        <p:grpSpPr>
          <a:xfrm>
            <a:off x="7216140" y="2221902"/>
            <a:ext cx="1508760" cy="1508760"/>
            <a:chOff x="6042837" y="155267"/>
            <a:chExt cx="1508760" cy="1508760"/>
          </a:xfrm>
        </p:grpSpPr>
        <p:sp>
          <p:nvSpPr>
            <p:cNvPr id="4" name="icon border">
              <a:extLst>
                <a:ext uri="{FF2B5EF4-FFF2-40B4-BE49-F238E27FC236}">
                  <a16:creationId xmlns:a16="http://schemas.microsoft.com/office/drawing/2014/main" id="{19EA4BCA-2880-57AA-6FA6-AAAE92F285ED}"/>
                </a:ext>
                <a:ext uri="{C183D7F6-B498-43B3-948B-1728B52AA6E4}">
                  <adec:decorative xmlns:adec="http://schemas.microsoft.com/office/drawing/2017/decorative" val="1"/>
                </a:ext>
              </a:extLst>
            </p:cNvPr>
            <p:cNvSpPr/>
            <p:nvPr/>
          </p:nvSpPr>
          <p:spPr>
            <a:xfrm>
              <a:off x="6042837" y="155267"/>
              <a:ext cx="1508760" cy="150876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icon">
              <a:extLst>
                <a:ext uri="{FF2B5EF4-FFF2-40B4-BE49-F238E27FC236}">
                  <a16:creationId xmlns:a16="http://schemas.microsoft.com/office/drawing/2014/main" id="{717290CC-01B8-5725-1C27-B05E86B077E0}"/>
                </a:ext>
                <a:ext uri="{C183D7F6-B498-43B3-948B-1728B52AA6E4}">
                  <adec:decorative xmlns:adec="http://schemas.microsoft.com/office/drawing/2017/decorative" val="1"/>
                </a:ext>
              </a:extLst>
            </p:cNvPr>
            <p:cNvSpPr/>
            <p:nvPr/>
          </p:nvSpPr>
          <p:spPr>
            <a:xfrm>
              <a:off x="6166281" y="278711"/>
              <a:ext cx="1261872" cy="1261872"/>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508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794" name="Content" descr="&#10;"/>
          <p:cNvSpPr>
            <a:spLocks noGrp="1"/>
          </p:cNvSpPr>
          <p:nvPr>
            <p:ph idx="1"/>
          </p:nvPr>
        </p:nvSpPr>
        <p:spPr/>
        <p:txBody>
          <a:bodyPr vert="horz" lIns="0" tIns="0" rIns="0" bIns="0" rtlCol="0" anchor="t">
            <a:noAutofit/>
          </a:bodyPr>
          <a:lstStyle/>
          <a:p>
            <a:pPr marL="0" indent="0">
              <a:buFont typeface="Arial" charset="0"/>
              <a:buNone/>
            </a:pPr>
            <a:r>
              <a:rPr lang="en-US" sz="2400" b="1">
                <a:solidFill>
                  <a:srgbClr val="00558C"/>
                </a:solidFill>
                <a:latin typeface="Arial" charset="0"/>
                <a:ea typeface="MS PGothic" charset="0"/>
              </a:rPr>
              <a:t>What are Dexterity Conditions? </a:t>
            </a:r>
          </a:p>
          <a:p>
            <a:pPr marL="0" indent="0">
              <a:buFont typeface="Arial" charset="0"/>
              <a:buNone/>
            </a:pPr>
            <a:r>
              <a:rPr lang="en-US" sz="1800"/>
              <a:t>Dexterity conditions refer to</a:t>
            </a:r>
          </a:p>
          <a:p>
            <a:r>
              <a:rPr lang="en-US" sz="1800"/>
              <a:t>any physical disability that limits the physical function of one or more limbs. </a:t>
            </a:r>
            <a:endParaRPr lang="en-US" sz="1800">
              <a:cs typeface="Arial"/>
            </a:endParaRPr>
          </a:p>
          <a:p>
            <a:r>
              <a:rPr lang="en-US" sz="1800"/>
              <a:t>conditions may include quadriplegia, paraplegia, multiple sclerosis, cerebral palsy, carpal tunnel syndrome, tendonitis, arthritis, sciatica, amputations or degenerative disc disease. </a:t>
            </a:r>
            <a:endParaRPr lang="en-US" sz="1800">
              <a:cs typeface="Arial"/>
            </a:endParaRPr>
          </a:p>
          <a:p>
            <a:r>
              <a:rPr lang="en-US" sz="1800"/>
              <a:t>limitations affecting mobility could include decreased range of motion in the arms, fingers, wrists, back or neck, and decreased muscle control, spasms, paralysis, tingling or numbness.</a:t>
            </a:r>
            <a:endParaRPr lang="en-US" sz="1800">
              <a:solidFill>
                <a:schemeClr val="tx1"/>
              </a:solidFill>
              <a:latin typeface="Arial" charset="0"/>
              <a:ea typeface="MS PGothic" charset="0"/>
            </a:endParaRPr>
          </a:p>
        </p:txBody>
      </p:sp>
    </p:spTree>
    <p:custDataLst>
      <p:tags r:id="rId1"/>
    </p:custDataLst>
    <p:extLst>
      <p:ext uri="{BB962C8B-B14F-4D97-AF65-F5344CB8AC3E}">
        <p14:creationId xmlns:p14="http://schemas.microsoft.com/office/powerpoint/2010/main" val="2810977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p:cNvSpPr>
            <a:spLocks noGrp="1"/>
          </p:cNvSpPr>
          <p:nvPr>
            <p:ph type="title"/>
          </p:nvPr>
        </p:nvSpPr>
        <p:spPr/>
        <p:txBody>
          <a:bodyPr/>
          <a:lstStyle/>
          <a:p>
            <a:r>
              <a:rPr lang="en-US">
                <a:latin typeface="Arial" charset="0"/>
                <a:ea typeface="MS PGothic" charset="0"/>
              </a:rPr>
              <a:t>Dexterity Solutions</a:t>
            </a:r>
          </a:p>
        </p:txBody>
      </p:sp>
      <p:grpSp>
        <p:nvGrpSpPr>
          <p:cNvPr id="9" name="Dexterity icon">
            <a:extLst>
              <a:ext uri="{FF2B5EF4-FFF2-40B4-BE49-F238E27FC236}">
                <a16:creationId xmlns:a16="http://schemas.microsoft.com/office/drawing/2014/main" id="{05016046-503D-6F78-B072-A3F509D3AA9B}"/>
              </a:ext>
              <a:ext uri="{C183D7F6-B498-43B3-948B-1728B52AA6E4}">
                <adec:decorative xmlns:adec="http://schemas.microsoft.com/office/drawing/2017/decorative" val="1"/>
              </a:ext>
            </a:extLst>
          </p:cNvPr>
          <p:cNvGrpSpPr/>
          <p:nvPr/>
        </p:nvGrpSpPr>
        <p:grpSpPr>
          <a:xfrm>
            <a:off x="7216140" y="457200"/>
            <a:ext cx="1508760" cy="1508760"/>
            <a:chOff x="6042837" y="155267"/>
            <a:chExt cx="1508760" cy="1508760"/>
          </a:xfrm>
        </p:grpSpPr>
        <p:sp>
          <p:nvSpPr>
            <p:cNvPr id="10" name="icon border">
              <a:extLst>
                <a:ext uri="{FF2B5EF4-FFF2-40B4-BE49-F238E27FC236}">
                  <a16:creationId xmlns:a16="http://schemas.microsoft.com/office/drawing/2014/main" id="{F90968F8-5DA7-E778-17C8-5F723ED16C59}"/>
                </a:ext>
                <a:ext uri="{C183D7F6-B498-43B3-948B-1728B52AA6E4}">
                  <adec:decorative xmlns:adec="http://schemas.microsoft.com/office/drawing/2017/decorative" val="1"/>
                </a:ext>
              </a:extLst>
            </p:cNvPr>
            <p:cNvSpPr/>
            <p:nvPr/>
          </p:nvSpPr>
          <p:spPr>
            <a:xfrm>
              <a:off x="6042837" y="155267"/>
              <a:ext cx="1508760" cy="150876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con">
              <a:extLst>
                <a:ext uri="{FF2B5EF4-FFF2-40B4-BE49-F238E27FC236}">
                  <a16:creationId xmlns:a16="http://schemas.microsoft.com/office/drawing/2014/main" id="{6D892B1B-EED3-F733-A6A5-AEDC26049FD0}"/>
                </a:ext>
                <a:ext uri="{C183D7F6-B498-43B3-948B-1728B52AA6E4}">
                  <adec:decorative xmlns:adec="http://schemas.microsoft.com/office/drawing/2017/decorative" val="1"/>
                </a:ext>
              </a:extLst>
            </p:cNvPr>
            <p:cNvSpPr/>
            <p:nvPr/>
          </p:nvSpPr>
          <p:spPr>
            <a:xfrm>
              <a:off x="6166281" y="278711"/>
              <a:ext cx="1261872" cy="1261872"/>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508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794" name="Subtitle" descr="&#10;"/>
          <p:cNvSpPr>
            <a:spLocks noGrp="1"/>
          </p:cNvSpPr>
          <p:nvPr>
            <p:ph idx="1"/>
          </p:nvPr>
        </p:nvSpPr>
        <p:spPr>
          <a:xfrm>
            <a:off x="457200" y="1600200"/>
            <a:ext cx="6221392" cy="369332"/>
          </a:xfrm>
        </p:spPr>
        <p:txBody>
          <a:bodyPr wrap="square">
            <a:spAutoFit/>
          </a:bodyPr>
          <a:lstStyle/>
          <a:p>
            <a:pPr marL="0" indent="0">
              <a:buFont typeface="Arial" charset="0"/>
              <a:buNone/>
            </a:pPr>
            <a:r>
              <a:rPr lang="en-US" sz="2400" b="1">
                <a:solidFill>
                  <a:srgbClr val="00558C"/>
                </a:solidFill>
                <a:latin typeface="Arial" charset="0"/>
                <a:ea typeface="MS PGothic" charset="0"/>
              </a:rPr>
              <a:t>Dexterity accommodations may include:</a:t>
            </a:r>
            <a:endParaRPr lang="en-US">
              <a:solidFill>
                <a:schemeClr val="tx1"/>
              </a:solidFill>
              <a:latin typeface="Arial" charset="0"/>
              <a:ea typeface="MS PGothic" charset="0"/>
            </a:endParaRPr>
          </a:p>
        </p:txBody>
      </p:sp>
      <p:sp>
        <p:nvSpPr>
          <p:cNvPr id="6" name="Image 1">
            <a:extLst>
              <a:ext uri="{FF2B5EF4-FFF2-40B4-BE49-F238E27FC236}">
                <a16:creationId xmlns:a16="http://schemas.microsoft.com/office/drawing/2014/main" id="{6C0A4937-263D-0FA9-5489-4D79BEE534A8}"/>
              </a:ext>
              <a:ext uri="{C183D7F6-B498-43B3-948B-1728B52AA6E4}">
                <adec:decorative xmlns:adec="http://schemas.microsoft.com/office/drawing/2017/decorative" val="1"/>
              </a:ext>
            </a:extLst>
          </p:cNvPr>
          <p:cNvSpPr/>
          <p:nvPr/>
        </p:nvSpPr>
        <p:spPr>
          <a:xfrm>
            <a:off x="500742" y="2263519"/>
            <a:ext cx="1508760" cy="868680"/>
          </a:xfrm>
          <a:prstGeom prst="roundRect">
            <a:avLst>
              <a:gd name="adj" fmla="val 0"/>
            </a:avLst>
          </a:prstGeom>
          <a:blipFill>
            <a:blip r:embed="rId5"/>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1" descr="&#10;">
            <a:extLst>
              <a:ext uri="{FF2B5EF4-FFF2-40B4-BE49-F238E27FC236}">
                <a16:creationId xmlns:a16="http://schemas.microsoft.com/office/drawing/2014/main" id="{9D669A3B-83D6-DE1E-8E7A-91035D6A32C0}"/>
              </a:ext>
            </a:extLst>
          </p:cNvPr>
          <p:cNvSpPr txBox="1">
            <a:spLocks/>
          </p:cNvSpPr>
          <p:nvPr/>
        </p:nvSpPr>
        <p:spPr>
          <a:xfrm>
            <a:off x="2155368" y="2374694"/>
            <a:ext cx="5687787" cy="646331"/>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solidFill>
                  <a:schemeClr val="tx1"/>
                </a:solidFill>
                <a:latin typeface="Arial" charset="0"/>
                <a:ea typeface="MS PGothic" charset="0"/>
              </a:rPr>
              <a:t>Alternative keyboards, input devices, and voice recognition software</a:t>
            </a:r>
            <a:endParaRPr lang="en-US">
              <a:solidFill>
                <a:schemeClr val="tx1"/>
              </a:solidFill>
              <a:latin typeface="Arial" charset="0"/>
              <a:ea typeface="MS PGothic" charset="0"/>
            </a:endParaRPr>
          </a:p>
        </p:txBody>
      </p:sp>
      <p:sp>
        <p:nvSpPr>
          <p:cNvPr id="7" name="photo 2">
            <a:extLst>
              <a:ext uri="{FF2B5EF4-FFF2-40B4-BE49-F238E27FC236}">
                <a16:creationId xmlns:a16="http://schemas.microsoft.com/office/drawing/2014/main" id="{C3864A47-DFF9-F860-B31B-FE9E3ED7BFDC}"/>
              </a:ext>
              <a:ext uri="{C183D7F6-B498-43B3-948B-1728B52AA6E4}">
                <adec:decorative xmlns:adec="http://schemas.microsoft.com/office/drawing/2017/decorative" val="1"/>
              </a:ext>
            </a:extLst>
          </p:cNvPr>
          <p:cNvSpPr/>
          <p:nvPr/>
        </p:nvSpPr>
        <p:spPr>
          <a:xfrm>
            <a:off x="507553" y="3258818"/>
            <a:ext cx="1508760" cy="868680"/>
          </a:xfrm>
          <a:prstGeom prst="roundRect">
            <a:avLst>
              <a:gd name="adj" fmla="val 0"/>
            </a:avLst>
          </a:prstGeom>
          <a:blipFill>
            <a:blip r:embed="rId6"/>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2">
            <a:extLst>
              <a:ext uri="{FF2B5EF4-FFF2-40B4-BE49-F238E27FC236}">
                <a16:creationId xmlns:a16="http://schemas.microsoft.com/office/drawing/2014/main" id="{517D99ED-37AA-678E-7425-F802783D5982}"/>
              </a:ext>
              <a:ext uri="{C183D7F6-B498-43B3-948B-1728B52AA6E4}">
                <adec:decorative xmlns:adec="http://schemas.microsoft.com/office/drawing/2017/decorative" val="1"/>
              </a:ext>
            </a:extLst>
          </p:cNvPr>
          <p:cNvSpPr/>
          <p:nvPr/>
        </p:nvSpPr>
        <p:spPr>
          <a:xfrm>
            <a:off x="500742" y="3258818"/>
            <a:ext cx="1508760" cy="868680"/>
          </a:xfrm>
          <a:prstGeom prst="roundRect">
            <a:avLst>
              <a:gd name="adj" fmla="val 0"/>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2" descr="&#10;">
            <a:extLst>
              <a:ext uri="{FF2B5EF4-FFF2-40B4-BE49-F238E27FC236}">
                <a16:creationId xmlns:a16="http://schemas.microsoft.com/office/drawing/2014/main" id="{A3721413-437E-F286-03B2-45A5E2651FD0}"/>
              </a:ext>
            </a:extLst>
          </p:cNvPr>
          <p:cNvSpPr txBox="1">
            <a:spLocks/>
          </p:cNvSpPr>
          <p:nvPr/>
        </p:nvSpPr>
        <p:spPr>
          <a:xfrm>
            <a:off x="2155368" y="3508492"/>
            <a:ext cx="5687787" cy="369332"/>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solidFill>
                  <a:schemeClr val="tx1"/>
                </a:solidFill>
                <a:latin typeface="Arial" charset="0"/>
                <a:ea typeface="MS PGothic" charset="0"/>
              </a:rPr>
              <a:t>Back / seat support</a:t>
            </a:r>
          </a:p>
        </p:txBody>
      </p:sp>
      <p:sp>
        <p:nvSpPr>
          <p:cNvPr id="8" name="Image 3">
            <a:extLst>
              <a:ext uri="{FF2B5EF4-FFF2-40B4-BE49-F238E27FC236}">
                <a16:creationId xmlns:a16="http://schemas.microsoft.com/office/drawing/2014/main" id="{50A30E8A-A3E8-2856-3BE1-80870E202C84}"/>
              </a:ext>
              <a:ext uri="{C183D7F6-B498-43B3-948B-1728B52AA6E4}">
                <adec:decorative xmlns:adec="http://schemas.microsoft.com/office/drawing/2017/decorative" val="1"/>
              </a:ext>
            </a:extLst>
          </p:cNvPr>
          <p:cNvSpPr/>
          <p:nvPr/>
        </p:nvSpPr>
        <p:spPr>
          <a:xfrm>
            <a:off x="500742" y="4254117"/>
            <a:ext cx="1508760" cy="868680"/>
          </a:xfrm>
          <a:prstGeom prst="roundRect">
            <a:avLst>
              <a:gd name="adj" fmla="val 0"/>
            </a:avLst>
          </a:prstGeom>
          <a:blipFill>
            <a:blip r:embed="rId7"/>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3" descr="&#10;">
            <a:extLst>
              <a:ext uri="{FF2B5EF4-FFF2-40B4-BE49-F238E27FC236}">
                <a16:creationId xmlns:a16="http://schemas.microsoft.com/office/drawing/2014/main" id="{D37466F3-3915-F2D1-BAA6-AA4B1A94EF93}"/>
              </a:ext>
            </a:extLst>
          </p:cNvPr>
          <p:cNvSpPr txBox="1">
            <a:spLocks/>
          </p:cNvSpPr>
          <p:nvPr/>
        </p:nvSpPr>
        <p:spPr>
          <a:xfrm>
            <a:off x="2155368" y="4365292"/>
            <a:ext cx="5687787" cy="646331"/>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solidFill>
                  <a:schemeClr val="tx1"/>
                </a:solidFill>
                <a:latin typeface="Arial" charset="0"/>
                <a:ea typeface="MS PGothic" charset="0"/>
              </a:rPr>
              <a:t>Positioning tools such as document holders, monitor arms, and keyboard trays</a:t>
            </a:r>
          </a:p>
        </p:txBody>
      </p:sp>
      <p:sp>
        <p:nvSpPr>
          <p:cNvPr id="19" name="image 4">
            <a:extLst>
              <a:ext uri="{FF2B5EF4-FFF2-40B4-BE49-F238E27FC236}">
                <a16:creationId xmlns:a16="http://schemas.microsoft.com/office/drawing/2014/main" id="{EA6F190A-0FE0-AD23-CC7D-19365C0E6B30}"/>
              </a:ext>
              <a:ext uri="{C183D7F6-B498-43B3-948B-1728B52AA6E4}">
                <adec:decorative xmlns:adec="http://schemas.microsoft.com/office/drawing/2017/decorative" val="1"/>
              </a:ext>
            </a:extLst>
          </p:cNvPr>
          <p:cNvSpPr/>
          <p:nvPr/>
        </p:nvSpPr>
        <p:spPr>
          <a:xfrm>
            <a:off x="500742" y="5249417"/>
            <a:ext cx="1508760" cy="868680"/>
          </a:xfrm>
          <a:prstGeom prst="roundRect">
            <a:avLst>
              <a:gd name="adj" fmla="val 0"/>
            </a:avLst>
          </a:prstGeom>
          <a:blipFill>
            <a:blip r:embed="rId8"/>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4" descr="&#10;">
            <a:extLst>
              <a:ext uri="{FF2B5EF4-FFF2-40B4-BE49-F238E27FC236}">
                <a16:creationId xmlns:a16="http://schemas.microsoft.com/office/drawing/2014/main" id="{77A9506E-9A7A-0301-6921-95C63E015D39}"/>
              </a:ext>
            </a:extLst>
          </p:cNvPr>
          <p:cNvSpPr txBox="1">
            <a:spLocks/>
          </p:cNvSpPr>
          <p:nvPr/>
        </p:nvSpPr>
        <p:spPr>
          <a:xfrm>
            <a:off x="2155368" y="5499091"/>
            <a:ext cx="5687787" cy="369332"/>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solidFill>
                  <a:schemeClr val="tx1"/>
                </a:solidFill>
                <a:latin typeface="Arial" charset="0"/>
                <a:ea typeface="MS PGothic" charset="0"/>
              </a:rPr>
              <a:t>Telephone headsets</a:t>
            </a:r>
            <a:endParaRPr lang="en-US" sz="2400">
              <a:solidFill>
                <a:schemeClr val="tx1"/>
              </a:solidFill>
              <a:latin typeface="Arial" charset="0"/>
              <a:ea typeface="MS PGothic" charset="0"/>
            </a:endParaRPr>
          </a:p>
        </p:txBody>
      </p:sp>
    </p:spTree>
    <p:custDataLst>
      <p:tags r:id="rId1"/>
    </p:custDataLst>
    <p:extLst>
      <p:ext uri="{BB962C8B-B14F-4D97-AF65-F5344CB8AC3E}">
        <p14:creationId xmlns:p14="http://schemas.microsoft.com/office/powerpoint/2010/main" val="237977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5789"/>
        </a:solidFill>
        <a:effectLst/>
      </p:bgPr>
    </p:bg>
    <p:spTree>
      <p:nvGrpSpPr>
        <p:cNvPr id="1" name=""/>
        <p:cNvGrpSpPr/>
        <p:nvPr/>
      </p:nvGrpSpPr>
      <p:grpSpPr>
        <a:xfrm>
          <a:off x="0" y="0"/>
          <a:ext cx="0" cy="0"/>
          <a:chOff x="0" y="0"/>
          <a:chExt cx="0" cy="0"/>
        </a:xfrm>
      </p:grpSpPr>
      <p:grpSp>
        <p:nvGrpSpPr>
          <p:cNvPr id="5" name="object 3">
            <a:extLst>
              <a:ext uri="{FF2B5EF4-FFF2-40B4-BE49-F238E27FC236}">
                <a16:creationId xmlns:a16="http://schemas.microsoft.com/office/drawing/2014/main" id="{8BBF7E85-5191-0EF4-73D5-81C1AB265CF7}"/>
              </a:ext>
              <a:ext uri="{C183D7F6-B498-43B3-948B-1728B52AA6E4}">
                <adec:decorative xmlns:adec="http://schemas.microsoft.com/office/drawing/2017/decorative" val="1"/>
              </a:ext>
            </a:extLst>
          </p:cNvPr>
          <p:cNvGrpSpPr/>
          <p:nvPr/>
        </p:nvGrpSpPr>
        <p:grpSpPr>
          <a:xfrm>
            <a:off x="-8035" y="308948"/>
            <a:ext cx="9152035" cy="5500181"/>
            <a:chOff x="234695" y="237743"/>
            <a:chExt cx="11722735" cy="6383020"/>
          </a:xfrm>
          <a:solidFill>
            <a:srgbClr val="005789"/>
          </a:solidFill>
        </p:grpSpPr>
        <p:sp>
          <p:nvSpPr>
            <p:cNvPr id="7" name="object 5">
              <a:extLst>
                <a:ext uri="{FF2B5EF4-FFF2-40B4-BE49-F238E27FC236}">
                  <a16:creationId xmlns:a16="http://schemas.microsoft.com/office/drawing/2014/main" id="{6B4FE707-CDD5-3721-A8AA-7B082B1DF3A6}"/>
                </a:ext>
              </a:extLst>
            </p:cNvPr>
            <p:cNvSpPr/>
            <p:nvPr/>
          </p:nvSpPr>
          <p:spPr>
            <a:xfrm>
              <a:off x="234695" y="237743"/>
              <a:ext cx="11722735" cy="6383020"/>
            </a:xfrm>
            <a:custGeom>
              <a:avLst/>
              <a:gdLst/>
              <a:ahLst/>
              <a:cxnLst/>
              <a:rect l="l" t="t" r="r" b="b"/>
              <a:pathLst>
                <a:path w="11722735" h="6383020">
                  <a:moveTo>
                    <a:pt x="11722608" y="0"/>
                  </a:moveTo>
                  <a:lnTo>
                    <a:pt x="0" y="0"/>
                  </a:lnTo>
                  <a:lnTo>
                    <a:pt x="0" y="6382511"/>
                  </a:lnTo>
                  <a:lnTo>
                    <a:pt x="11722608" y="6382511"/>
                  </a:lnTo>
                  <a:lnTo>
                    <a:pt x="11722608" y="0"/>
                  </a:lnTo>
                  <a:close/>
                </a:path>
              </a:pathLst>
            </a:custGeom>
            <a:grpFill/>
            <a:ln>
              <a:solidFill>
                <a:srgbClr val="005789"/>
              </a:solidFill>
            </a:ln>
          </p:spPr>
          <p:txBody>
            <a:bodyPr wrap="square" lIns="0" tIns="0" rIns="0" bIns="0" rtlCol="0"/>
            <a:lstStyle/>
            <a:p>
              <a:endParaRPr sz="1350">
                <a:solidFill>
                  <a:srgbClr val="202C8F"/>
                </a:solidFill>
              </a:endParaRPr>
            </a:p>
          </p:txBody>
        </p:sp>
        <p:pic>
          <p:nvPicPr>
            <p:cNvPr id="8" name="object 6">
              <a:extLst>
                <a:ext uri="{FF2B5EF4-FFF2-40B4-BE49-F238E27FC236}">
                  <a16:creationId xmlns:a16="http://schemas.microsoft.com/office/drawing/2014/main" id="{D7098D72-F66C-A707-3F19-9C79E6EF0F41}"/>
                </a:ext>
              </a:extLst>
            </p:cNvPr>
            <p:cNvPicPr/>
            <p:nvPr/>
          </p:nvPicPr>
          <p:blipFill>
            <a:blip r:embed="rId2" cstate="print"/>
            <a:stretch>
              <a:fillRect/>
            </a:stretch>
          </p:blipFill>
          <p:spPr>
            <a:xfrm>
              <a:off x="643466" y="643467"/>
              <a:ext cx="10905065" cy="5571065"/>
            </a:xfrm>
            <a:prstGeom prst="rect">
              <a:avLst/>
            </a:prstGeom>
            <a:grpFill/>
            <a:ln>
              <a:solidFill>
                <a:srgbClr val="005789"/>
              </a:solidFill>
            </a:ln>
          </p:spPr>
        </p:pic>
      </p:grpSp>
      <p:sp>
        <p:nvSpPr>
          <p:cNvPr id="9" name="Title 8">
            <a:extLst>
              <a:ext uri="{FF2B5EF4-FFF2-40B4-BE49-F238E27FC236}">
                <a16:creationId xmlns:a16="http://schemas.microsoft.com/office/drawing/2014/main" id="{CB119DD9-DDD6-FDD5-92A8-E00E0B28AA1B}"/>
              </a:ext>
            </a:extLst>
          </p:cNvPr>
          <p:cNvSpPr>
            <a:spLocks noGrp="1"/>
          </p:cNvSpPr>
          <p:nvPr>
            <p:ph type="title"/>
          </p:nvPr>
        </p:nvSpPr>
        <p:spPr>
          <a:xfrm>
            <a:off x="457200" y="-1214550"/>
            <a:ext cx="8229600" cy="1214550"/>
          </a:xfrm>
        </p:spPr>
        <p:txBody>
          <a:bodyPr vert="horz" lIns="91440" tIns="0" rIns="91440" bIns="0" rtlCol="0" anchor="b">
            <a:normAutofit/>
          </a:bodyPr>
          <a:lstStyle/>
          <a:p>
            <a:r>
              <a:rPr lang="en-US" dirty="0"/>
              <a:t>Advancing Access &amp; Equity </a:t>
            </a:r>
          </a:p>
        </p:txBody>
      </p:sp>
    </p:spTree>
    <p:extLst>
      <p:ext uri="{BB962C8B-B14F-4D97-AF65-F5344CB8AC3E}">
        <p14:creationId xmlns:p14="http://schemas.microsoft.com/office/powerpoint/2010/main" val="2598336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p:cNvSpPr>
            <a:spLocks noGrp="1"/>
          </p:cNvSpPr>
          <p:nvPr>
            <p:ph type="title"/>
          </p:nvPr>
        </p:nvSpPr>
        <p:spPr/>
        <p:txBody>
          <a:bodyPr/>
          <a:lstStyle/>
          <a:p>
            <a:r>
              <a:rPr lang="en-US">
                <a:latin typeface="Arial" charset="0"/>
                <a:ea typeface="MS PGothic" charset="0"/>
              </a:rPr>
              <a:t>Blind/Low Vision</a:t>
            </a:r>
          </a:p>
        </p:txBody>
      </p:sp>
      <p:sp>
        <p:nvSpPr>
          <p:cNvPr id="2" name="Picture" descr="Image of an individual using a braille display">
            <a:extLst>
              <a:ext uri="{FF2B5EF4-FFF2-40B4-BE49-F238E27FC236}">
                <a16:creationId xmlns:a16="http://schemas.microsoft.com/office/drawing/2014/main" id="{E2B03D6F-BD75-FED9-09F1-A028372859AD}"/>
              </a:ext>
            </a:extLst>
          </p:cNvPr>
          <p:cNvSpPr/>
          <p:nvPr/>
        </p:nvSpPr>
        <p:spPr>
          <a:xfrm>
            <a:off x="0" y="1216152"/>
            <a:ext cx="9144000" cy="1827640"/>
          </a:xfrm>
          <a:prstGeom prst="rect">
            <a:avLst/>
          </a:prstGeom>
          <a:blipFill dpi="0" rotWithShape="1">
            <a:blip r:embed="rId4"/>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Blind/Low Vision icon">
            <a:extLst>
              <a:ext uri="{FF2B5EF4-FFF2-40B4-BE49-F238E27FC236}">
                <a16:creationId xmlns:a16="http://schemas.microsoft.com/office/drawing/2014/main" id="{A5C5084E-B935-851C-FBEE-865FE77F6545}"/>
              </a:ext>
              <a:ext uri="{C183D7F6-B498-43B3-948B-1728B52AA6E4}">
                <adec:decorative xmlns:adec="http://schemas.microsoft.com/office/drawing/2017/decorative" val="1"/>
              </a:ext>
            </a:extLst>
          </p:cNvPr>
          <p:cNvGrpSpPr/>
          <p:nvPr/>
        </p:nvGrpSpPr>
        <p:grpSpPr>
          <a:xfrm>
            <a:off x="7216140" y="2221902"/>
            <a:ext cx="1508760" cy="1508760"/>
            <a:chOff x="7216140" y="374148"/>
            <a:chExt cx="1508760" cy="1508760"/>
          </a:xfrm>
        </p:grpSpPr>
        <p:sp>
          <p:nvSpPr>
            <p:cNvPr id="7" name="icon border">
              <a:extLst>
                <a:ext uri="{FF2B5EF4-FFF2-40B4-BE49-F238E27FC236}">
                  <a16:creationId xmlns:a16="http://schemas.microsoft.com/office/drawing/2014/main" id="{4DE47A35-89D4-28DE-CC41-6AFEA2FA7BC6}"/>
                </a:ext>
                <a:ext uri="{C183D7F6-B498-43B3-948B-1728B52AA6E4}">
                  <adec:decorative xmlns:adec="http://schemas.microsoft.com/office/drawing/2017/decorative" val="1"/>
                </a:ext>
              </a:extLst>
            </p:cNvPr>
            <p:cNvSpPr/>
            <p:nvPr/>
          </p:nvSpPr>
          <p:spPr>
            <a:xfrm>
              <a:off x="7216140" y="374148"/>
              <a:ext cx="1508760" cy="150876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blind/low vision icon">
              <a:extLst>
                <a:ext uri="{FF2B5EF4-FFF2-40B4-BE49-F238E27FC236}">
                  <a16:creationId xmlns:a16="http://schemas.microsoft.com/office/drawing/2014/main" id="{25076344-46EF-6DFB-E4BC-63C08B9187B7}"/>
                </a:ext>
                <a:ext uri="{C183D7F6-B498-43B3-948B-1728B52AA6E4}">
                  <adec:decorative xmlns:adec="http://schemas.microsoft.com/office/drawing/2017/decorative" val="1"/>
                </a:ext>
              </a:extLst>
            </p:cNvPr>
            <p:cNvSpPr/>
            <p:nvPr/>
          </p:nvSpPr>
          <p:spPr>
            <a:xfrm>
              <a:off x="7339584" y="497592"/>
              <a:ext cx="1261872" cy="1261872"/>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508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794" name="Content" descr="&#10;"/>
          <p:cNvSpPr>
            <a:spLocks noGrp="1"/>
          </p:cNvSpPr>
          <p:nvPr>
            <p:ph idx="1"/>
          </p:nvPr>
        </p:nvSpPr>
        <p:spPr/>
        <p:txBody>
          <a:bodyPr vert="horz" lIns="0" tIns="0" rIns="0" bIns="0" rtlCol="0" anchor="t">
            <a:noAutofit/>
          </a:bodyPr>
          <a:lstStyle/>
          <a:p>
            <a:pPr marL="0" indent="0">
              <a:buFont typeface="Arial" charset="0"/>
              <a:buNone/>
            </a:pPr>
            <a:r>
              <a:rPr lang="en-US" sz="2400" b="1">
                <a:solidFill>
                  <a:srgbClr val="00558C"/>
                </a:solidFill>
                <a:latin typeface="Arial" charset="0"/>
                <a:ea typeface="MS PGothic" charset="0"/>
              </a:rPr>
              <a:t>What are Vision Conditions?</a:t>
            </a:r>
            <a:r>
              <a:rPr sz="2400" b="1">
                <a:solidFill>
                  <a:srgbClr val="00558C"/>
                </a:solidFill>
                <a:latin typeface="Arial" charset="0"/>
                <a:ea typeface="MS PGothic" charset="0"/>
              </a:rPr>
              <a:t> </a:t>
            </a:r>
            <a:endParaRPr lang="en-US" sz="2400" b="1">
              <a:solidFill>
                <a:srgbClr val="00558C"/>
              </a:solidFill>
              <a:latin typeface="Arial" charset="0"/>
              <a:ea typeface="MS PGothic" charset="0"/>
            </a:endParaRPr>
          </a:p>
          <a:p>
            <a:pPr marL="0" indent="0">
              <a:buFont typeface="Arial" charset="0"/>
              <a:buNone/>
            </a:pPr>
            <a:r>
              <a:rPr lang="en-US" sz="1800"/>
              <a:t>Vision conditions:</a:t>
            </a:r>
          </a:p>
          <a:p>
            <a:r>
              <a:rPr lang="en-US" sz="1800"/>
              <a:t>Impact the ability to see, either partially or completely.</a:t>
            </a:r>
            <a:endParaRPr lang="en-US" sz="1800">
              <a:cs typeface="Arial"/>
            </a:endParaRPr>
          </a:p>
          <a:p>
            <a:r>
              <a:rPr lang="en-US" sz="1800"/>
              <a:t>Conditions may include glaucoma, cataracts, macular degeneration, retinopathy or total blindness.</a:t>
            </a:r>
            <a:endParaRPr lang="en-US" sz="1800">
              <a:cs typeface="Arial"/>
            </a:endParaRPr>
          </a:p>
          <a:p>
            <a:r>
              <a:rPr lang="en-US" sz="1800"/>
              <a:t>Limitations could include blurriness, blind spots, floaters, tunnel vision or any other visual disturbances.</a:t>
            </a:r>
          </a:p>
          <a:p>
            <a:pPr marL="0" indent="0">
              <a:buFont typeface="Arial" charset="0"/>
              <a:buNone/>
            </a:pPr>
            <a:endParaRPr lang="en-US" sz="1800">
              <a:solidFill>
                <a:schemeClr val="tx1"/>
              </a:solidFill>
              <a:latin typeface="Arial" charset="0"/>
              <a:ea typeface="MS PGothic" charset="0"/>
            </a:endParaRPr>
          </a:p>
        </p:txBody>
      </p:sp>
    </p:spTree>
    <p:custDataLst>
      <p:tags r:id="rId1"/>
    </p:custDataLst>
    <p:extLst>
      <p:ext uri="{BB962C8B-B14F-4D97-AF65-F5344CB8AC3E}">
        <p14:creationId xmlns:p14="http://schemas.microsoft.com/office/powerpoint/2010/main" val="898309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p:cNvSpPr>
            <a:spLocks noGrp="1"/>
          </p:cNvSpPr>
          <p:nvPr>
            <p:ph type="title"/>
          </p:nvPr>
        </p:nvSpPr>
        <p:spPr/>
        <p:txBody>
          <a:bodyPr/>
          <a:lstStyle/>
          <a:p>
            <a:r>
              <a:rPr lang="en-US">
                <a:latin typeface="Arial" charset="0"/>
                <a:ea typeface="MS PGothic" charset="0"/>
              </a:rPr>
              <a:t>Blind/Low Vision Solutions</a:t>
            </a:r>
          </a:p>
        </p:txBody>
      </p:sp>
      <p:grpSp>
        <p:nvGrpSpPr>
          <p:cNvPr id="7" name="Blind/Low Vision icon">
            <a:extLst>
              <a:ext uri="{FF2B5EF4-FFF2-40B4-BE49-F238E27FC236}">
                <a16:creationId xmlns:a16="http://schemas.microsoft.com/office/drawing/2014/main" id="{8CD383E0-6BA5-8B7A-B147-BCB16FB846BC}"/>
              </a:ext>
              <a:ext uri="{C183D7F6-B498-43B3-948B-1728B52AA6E4}">
                <adec:decorative xmlns:adec="http://schemas.microsoft.com/office/drawing/2017/decorative" val="1"/>
              </a:ext>
            </a:extLst>
          </p:cNvPr>
          <p:cNvGrpSpPr/>
          <p:nvPr/>
        </p:nvGrpSpPr>
        <p:grpSpPr>
          <a:xfrm>
            <a:off x="7216140" y="452789"/>
            <a:ext cx="1508760" cy="1508760"/>
            <a:chOff x="7216140" y="374148"/>
            <a:chExt cx="1508760" cy="1508760"/>
          </a:xfrm>
        </p:grpSpPr>
        <p:sp>
          <p:nvSpPr>
            <p:cNvPr id="8" name="icon border">
              <a:extLst>
                <a:ext uri="{FF2B5EF4-FFF2-40B4-BE49-F238E27FC236}">
                  <a16:creationId xmlns:a16="http://schemas.microsoft.com/office/drawing/2014/main" id="{869E1638-794E-BDC2-8498-6AF6B9CB8299}"/>
                </a:ext>
                <a:ext uri="{C183D7F6-B498-43B3-948B-1728B52AA6E4}">
                  <adec:decorative xmlns:adec="http://schemas.microsoft.com/office/drawing/2017/decorative" val="1"/>
                </a:ext>
              </a:extLst>
            </p:cNvPr>
            <p:cNvSpPr/>
            <p:nvPr/>
          </p:nvSpPr>
          <p:spPr>
            <a:xfrm>
              <a:off x="7216140" y="374148"/>
              <a:ext cx="1508760" cy="150876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blind/low vision icon">
              <a:extLst>
                <a:ext uri="{FF2B5EF4-FFF2-40B4-BE49-F238E27FC236}">
                  <a16:creationId xmlns:a16="http://schemas.microsoft.com/office/drawing/2014/main" id="{2A388FCC-8ECA-ACAA-7095-5017C9C4D4A3}"/>
                </a:ext>
                <a:ext uri="{C183D7F6-B498-43B3-948B-1728B52AA6E4}">
                  <adec:decorative xmlns:adec="http://schemas.microsoft.com/office/drawing/2017/decorative" val="1"/>
                </a:ext>
              </a:extLst>
            </p:cNvPr>
            <p:cNvSpPr/>
            <p:nvPr/>
          </p:nvSpPr>
          <p:spPr>
            <a:xfrm>
              <a:off x="7339584" y="497592"/>
              <a:ext cx="1261872" cy="1261872"/>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508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Subtitle" descr="&#10;">
            <a:extLst>
              <a:ext uri="{FF2B5EF4-FFF2-40B4-BE49-F238E27FC236}">
                <a16:creationId xmlns:a16="http://schemas.microsoft.com/office/drawing/2014/main" id="{2E574508-77D6-5A53-AC9A-C7120A2EE4CB}"/>
              </a:ext>
            </a:extLst>
          </p:cNvPr>
          <p:cNvSpPr>
            <a:spLocks noGrp="1"/>
          </p:cNvSpPr>
          <p:nvPr>
            <p:ph idx="1"/>
          </p:nvPr>
        </p:nvSpPr>
        <p:spPr>
          <a:xfrm>
            <a:off x="419100" y="1600200"/>
            <a:ext cx="8267700" cy="461665"/>
          </a:xfrm>
        </p:spPr>
        <p:txBody>
          <a:bodyPr>
            <a:spAutoFit/>
          </a:bodyPr>
          <a:lstStyle/>
          <a:p>
            <a:pPr marL="0" indent="0">
              <a:buFont typeface="Arial" charset="0"/>
              <a:buNone/>
            </a:pPr>
            <a:r>
              <a:rPr lang="en-US" sz="2400" b="1">
                <a:solidFill>
                  <a:srgbClr val="00558C"/>
                </a:solidFill>
                <a:latin typeface="Arial" charset="0"/>
                <a:ea typeface="MS PGothic" charset="0"/>
              </a:rPr>
              <a:t>Vision accommodations may include:</a:t>
            </a:r>
            <a:endParaRPr lang="en-US">
              <a:solidFill>
                <a:schemeClr val="tx1"/>
              </a:solidFill>
              <a:latin typeface="Arial" charset="0"/>
              <a:ea typeface="MS PGothic" charset="0"/>
            </a:endParaRPr>
          </a:p>
        </p:txBody>
      </p:sp>
      <p:sp>
        <p:nvSpPr>
          <p:cNvPr id="5" name="Picture 1">
            <a:extLst>
              <a:ext uri="{FF2B5EF4-FFF2-40B4-BE49-F238E27FC236}">
                <a16:creationId xmlns:a16="http://schemas.microsoft.com/office/drawing/2014/main" id="{399AEEE8-3892-7094-E59F-6B55C641B315}"/>
              </a:ext>
              <a:ext uri="{C183D7F6-B498-43B3-948B-1728B52AA6E4}">
                <adec:decorative xmlns:adec="http://schemas.microsoft.com/office/drawing/2017/decorative" val="1"/>
              </a:ext>
            </a:extLst>
          </p:cNvPr>
          <p:cNvSpPr/>
          <p:nvPr/>
        </p:nvSpPr>
        <p:spPr>
          <a:xfrm>
            <a:off x="500742" y="2263519"/>
            <a:ext cx="1508760" cy="868680"/>
          </a:xfrm>
          <a:prstGeom prst="roundRect">
            <a:avLst>
              <a:gd name="adj" fmla="val 0"/>
            </a:avLst>
          </a:prstGeom>
          <a:blipFill>
            <a:blip r:embed="rId5"/>
            <a:stretch>
              <a:fillRect/>
            </a:stretch>
          </a:blip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Label 1" descr="&#10;">
            <a:extLst>
              <a:ext uri="{FF2B5EF4-FFF2-40B4-BE49-F238E27FC236}">
                <a16:creationId xmlns:a16="http://schemas.microsoft.com/office/drawing/2014/main" id="{6584FB36-3B97-5BCE-B5BB-3E2263B745DA}"/>
              </a:ext>
            </a:extLst>
          </p:cNvPr>
          <p:cNvSpPr txBox="1">
            <a:spLocks/>
          </p:cNvSpPr>
          <p:nvPr/>
        </p:nvSpPr>
        <p:spPr>
          <a:xfrm>
            <a:off x="2155369" y="2513194"/>
            <a:ext cx="2488474" cy="369332"/>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latin typeface="Arial" charset="0"/>
                <a:ea typeface="MS PGothic" charset="0"/>
              </a:rPr>
              <a:t>Screen readers</a:t>
            </a:r>
          </a:p>
        </p:txBody>
      </p:sp>
      <p:pic>
        <p:nvPicPr>
          <p:cNvPr id="35" name="Picture 2">
            <a:extLst>
              <a:ext uri="{FF2B5EF4-FFF2-40B4-BE49-F238E27FC236}">
                <a16:creationId xmlns:a16="http://schemas.microsoft.com/office/drawing/2014/main" id="{5C438680-02F7-39BB-DF05-D0B20D4002E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4286" y="3254347"/>
            <a:ext cx="1459814" cy="868680"/>
          </a:xfrm>
          <a:prstGeom prst="rect">
            <a:avLst/>
          </a:prstGeom>
        </p:spPr>
      </p:pic>
      <p:sp>
        <p:nvSpPr>
          <p:cNvPr id="38" name="Border 2">
            <a:extLst>
              <a:ext uri="{FF2B5EF4-FFF2-40B4-BE49-F238E27FC236}">
                <a16:creationId xmlns:a16="http://schemas.microsoft.com/office/drawing/2014/main" id="{76830E1E-6892-6E56-D993-BA96480AFD95}"/>
              </a:ext>
              <a:ext uri="{C183D7F6-B498-43B3-948B-1728B52AA6E4}">
                <adec:decorative xmlns:adec="http://schemas.microsoft.com/office/drawing/2017/decorative" val="1"/>
              </a:ext>
            </a:extLst>
          </p:cNvPr>
          <p:cNvSpPr/>
          <p:nvPr/>
        </p:nvSpPr>
        <p:spPr>
          <a:xfrm>
            <a:off x="500742" y="3263289"/>
            <a:ext cx="1508760" cy="868680"/>
          </a:xfrm>
          <a:prstGeom prst="roundRect">
            <a:avLst>
              <a:gd name="adj" fmla="val 0"/>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abel 2" descr="&#10;">
            <a:extLst>
              <a:ext uri="{FF2B5EF4-FFF2-40B4-BE49-F238E27FC236}">
                <a16:creationId xmlns:a16="http://schemas.microsoft.com/office/drawing/2014/main" id="{91111DDB-B1AE-D1FD-F232-9D5C2C8B2B26}"/>
              </a:ext>
            </a:extLst>
          </p:cNvPr>
          <p:cNvSpPr txBox="1">
            <a:spLocks/>
          </p:cNvSpPr>
          <p:nvPr/>
        </p:nvSpPr>
        <p:spPr>
          <a:xfrm>
            <a:off x="2155368" y="3508492"/>
            <a:ext cx="2667001" cy="369332"/>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latin typeface="Arial" charset="0"/>
                <a:ea typeface="MS PGothic" charset="0"/>
              </a:rPr>
              <a:t>Notetakers</a:t>
            </a:r>
          </a:p>
        </p:txBody>
      </p:sp>
      <p:sp>
        <p:nvSpPr>
          <p:cNvPr id="9" name="Picture 3">
            <a:extLst>
              <a:ext uri="{FF2B5EF4-FFF2-40B4-BE49-F238E27FC236}">
                <a16:creationId xmlns:a16="http://schemas.microsoft.com/office/drawing/2014/main" id="{1D1641C5-B955-DA12-1DA3-C78393D5CC66}"/>
              </a:ext>
              <a:ext uri="{C183D7F6-B498-43B3-948B-1728B52AA6E4}">
                <adec:decorative xmlns:adec="http://schemas.microsoft.com/office/drawing/2017/decorative" val="1"/>
              </a:ext>
            </a:extLst>
          </p:cNvPr>
          <p:cNvSpPr/>
          <p:nvPr/>
        </p:nvSpPr>
        <p:spPr>
          <a:xfrm>
            <a:off x="500742" y="4254117"/>
            <a:ext cx="1508760" cy="868680"/>
          </a:xfrm>
          <a:prstGeom prst="roundRect">
            <a:avLst>
              <a:gd name="adj" fmla="val 0"/>
            </a:avLst>
          </a:prstGeom>
          <a:blipFill>
            <a:blip r:embed="rId7"/>
            <a:stretch>
              <a:fillRect/>
            </a:stretch>
          </a:blip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abel 3" descr="&#10;">
            <a:extLst>
              <a:ext uri="{FF2B5EF4-FFF2-40B4-BE49-F238E27FC236}">
                <a16:creationId xmlns:a16="http://schemas.microsoft.com/office/drawing/2014/main" id="{0D5A1BDE-CEE3-C897-99F4-33F7F96F26C2}"/>
              </a:ext>
            </a:extLst>
          </p:cNvPr>
          <p:cNvSpPr txBox="1">
            <a:spLocks/>
          </p:cNvSpPr>
          <p:nvPr/>
        </p:nvSpPr>
        <p:spPr>
          <a:xfrm>
            <a:off x="2155368" y="4503791"/>
            <a:ext cx="2667001" cy="369332"/>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latin typeface="Arial" charset="0"/>
                <a:ea typeface="MS PGothic" charset="0"/>
              </a:rPr>
              <a:t>Scanner / readers</a:t>
            </a:r>
          </a:p>
        </p:txBody>
      </p:sp>
      <p:sp>
        <p:nvSpPr>
          <p:cNvPr id="10" name="Picture 4">
            <a:extLst>
              <a:ext uri="{FF2B5EF4-FFF2-40B4-BE49-F238E27FC236}">
                <a16:creationId xmlns:a16="http://schemas.microsoft.com/office/drawing/2014/main" id="{DC09B522-5D55-357C-3745-CF7B5C080AA1}"/>
              </a:ext>
              <a:ext uri="{C183D7F6-B498-43B3-948B-1728B52AA6E4}">
                <adec:decorative xmlns:adec="http://schemas.microsoft.com/office/drawing/2017/decorative" val="1"/>
              </a:ext>
            </a:extLst>
          </p:cNvPr>
          <p:cNvSpPr/>
          <p:nvPr/>
        </p:nvSpPr>
        <p:spPr>
          <a:xfrm>
            <a:off x="500742" y="5249417"/>
            <a:ext cx="1508760" cy="868680"/>
          </a:xfrm>
          <a:prstGeom prst="roundRect">
            <a:avLst>
              <a:gd name="adj" fmla="val 0"/>
            </a:avLst>
          </a:prstGeom>
          <a:blipFill>
            <a:blip r:embed="rId8"/>
            <a:stretch>
              <a:fillRect/>
            </a:stretch>
          </a:blip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abel 4" descr="&#10;">
            <a:extLst>
              <a:ext uri="{FF2B5EF4-FFF2-40B4-BE49-F238E27FC236}">
                <a16:creationId xmlns:a16="http://schemas.microsoft.com/office/drawing/2014/main" id="{BA222590-73E6-8893-32C5-14BA783BB8ED}"/>
              </a:ext>
            </a:extLst>
          </p:cNvPr>
          <p:cNvSpPr txBox="1">
            <a:spLocks/>
          </p:cNvSpPr>
          <p:nvPr/>
        </p:nvSpPr>
        <p:spPr>
          <a:xfrm>
            <a:off x="2155369" y="5360592"/>
            <a:ext cx="2488472" cy="646331"/>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latin typeface="Arial" charset="0"/>
                <a:ea typeface="MS PGothic" charset="0"/>
              </a:rPr>
              <a:t>Braille displays / braille embossers</a:t>
            </a:r>
          </a:p>
        </p:txBody>
      </p:sp>
      <p:sp>
        <p:nvSpPr>
          <p:cNvPr id="21" name="Picture 5">
            <a:extLst>
              <a:ext uri="{FF2B5EF4-FFF2-40B4-BE49-F238E27FC236}">
                <a16:creationId xmlns:a16="http://schemas.microsoft.com/office/drawing/2014/main" id="{5B27EA56-74A7-C23D-CBA5-7C7F0318329E}"/>
              </a:ext>
              <a:ext uri="{C183D7F6-B498-43B3-948B-1728B52AA6E4}">
                <adec:decorative xmlns:adec="http://schemas.microsoft.com/office/drawing/2017/decorative" val="1"/>
              </a:ext>
            </a:extLst>
          </p:cNvPr>
          <p:cNvSpPr/>
          <p:nvPr/>
        </p:nvSpPr>
        <p:spPr>
          <a:xfrm>
            <a:off x="4474027" y="2263519"/>
            <a:ext cx="1508760" cy="868680"/>
          </a:xfrm>
          <a:prstGeom prst="roundRect">
            <a:avLst>
              <a:gd name="adj" fmla="val 0"/>
            </a:avLst>
          </a:prstGeom>
          <a:blipFill>
            <a:blip r:embed="rId9"/>
            <a:stretch>
              <a:fillRect/>
            </a:stretch>
          </a:blip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Label 5" descr="&#10;">
            <a:extLst>
              <a:ext uri="{FF2B5EF4-FFF2-40B4-BE49-F238E27FC236}">
                <a16:creationId xmlns:a16="http://schemas.microsoft.com/office/drawing/2014/main" id="{1560C708-87C6-C213-4C34-B37C68D9E4CF}"/>
              </a:ext>
            </a:extLst>
          </p:cNvPr>
          <p:cNvSpPr txBox="1">
            <a:spLocks/>
          </p:cNvSpPr>
          <p:nvPr/>
        </p:nvSpPr>
        <p:spPr>
          <a:xfrm>
            <a:off x="6128653" y="2513194"/>
            <a:ext cx="2667001" cy="369332"/>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latin typeface="Arial" charset="0"/>
                <a:ea typeface="MS PGothic" charset="0"/>
              </a:rPr>
              <a:t>Magnification software</a:t>
            </a:r>
          </a:p>
        </p:txBody>
      </p:sp>
      <p:sp>
        <p:nvSpPr>
          <p:cNvPr id="23" name="Picture 6">
            <a:extLst>
              <a:ext uri="{FF2B5EF4-FFF2-40B4-BE49-F238E27FC236}">
                <a16:creationId xmlns:a16="http://schemas.microsoft.com/office/drawing/2014/main" id="{D384120F-840D-9418-A3EF-E0AEFC14606A}"/>
              </a:ext>
              <a:ext uri="{C183D7F6-B498-43B3-948B-1728B52AA6E4}">
                <adec:decorative xmlns:adec="http://schemas.microsoft.com/office/drawing/2017/decorative" val="1"/>
              </a:ext>
            </a:extLst>
          </p:cNvPr>
          <p:cNvSpPr/>
          <p:nvPr/>
        </p:nvSpPr>
        <p:spPr>
          <a:xfrm>
            <a:off x="4474027" y="3258818"/>
            <a:ext cx="1508760" cy="868680"/>
          </a:xfrm>
          <a:prstGeom prst="roundRect">
            <a:avLst>
              <a:gd name="adj" fmla="val 0"/>
            </a:avLst>
          </a:prstGeom>
          <a:blipFill>
            <a:blip r:embed="rId10"/>
            <a:stretch>
              <a:fillRect/>
            </a:stretch>
          </a:blip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Label 6" descr="&#10;">
            <a:extLst>
              <a:ext uri="{FF2B5EF4-FFF2-40B4-BE49-F238E27FC236}">
                <a16:creationId xmlns:a16="http://schemas.microsoft.com/office/drawing/2014/main" id="{4D14D0C3-B7E3-4517-B3B9-1B5EB44B48D1}"/>
              </a:ext>
            </a:extLst>
          </p:cNvPr>
          <p:cNvSpPr txBox="1">
            <a:spLocks/>
          </p:cNvSpPr>
          <p:nvPr/>
        </p:nvSpPr>
        <p:spPr>
          <a:xfrm>
            <a:off x="6128653" y="3369993"/>
            <a:ext cx="2667001" cy="646331"/>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latin typeface="Arial" charset="0"/>
                <a:ea typeface="MS PGothic" charset="0"/>
              </a:rPr>
              <a:t>Closed circuit televisions (CCTVs)</a:t>
            </a:r>
          </a:p>
        </p:txBody>
      </p:sp>
      <p:sp>
        <p:nvSpPr>
          <p:cNvPr id="26" name="Picture 7">
            <a:extLst>
              <a:ext uri="{FF2B5EF4-FFF2-40B4-BE49-F238E27FC236}">
                <a16:creationId xmlns:a16="http://schemas.microsoft.com/office/drawing/2014/main" id="{B10233BF-C6E5-5720-3BE9-079B173F85E5}"/>
              </a:ext>
              <a:ext uri="{C183D7F6-B498-43B3-948B-1728B52AA6E4}">
                <adec:decorative xmlns:adec="http://schemas.microsoft.com/office/drawing/2017/decorative" val="1"/>
              </a:ext>
            </a:extLst>
          </p:cNvPr>
          <p:cNvSpPr/>
          <p:nvPr/>
        </p:nvSpPr>
        <p:spPr>
          <a:xfrm>
            <a:off x="4474027" y="4254117"/>
            <a:ext cx="1508760" cy="868680"/>
          </a:xfrm>
          <a:prstGeom prst="roundRect">
            <a:avLst>
              <a:gd name="adj" fmla="val 0"/>
            </a:avLst>
          </a:prstGeom>
          <a:blipFill>
            <a:blip r:embed="rId11"/>
            <a:stretch>
              <a:fillRect/>
            </a:stretch>
          </a:blip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Label 7" descr="&#10;">
            <a:extLst>
              <a:ext uri="{FF2B5EF4-FFF2-40B4-BE49-F238E27FC236}">
                <a16:creationId xmlns:a16="http://schemas.microsoft.com/office/drawing/2014/main" id="{3F62F109-E31B-781F-C68C-0A81C49696CA}"/>
              </a:ext>
            </a:extLst>
          </p:cNvPr>
          <p:cNvSpPr txBox="1">
            <a:spLocks/>
          </p:cNvSpPr>
          <p:nvPr/>
        </p:nvSpPr>
        <p:spPr>
          <a:xfrm>
            <a:off x="6128653" y="4503791"/>
            <a:ext cx="2667001" cy="369332"/>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latin typeface="Arial" charset="0"/>
                <a:ea typeface="MS PGothic" charset="0"/>
              </a:rPr>
              <a:t>Large print keyboards</a:t>
            </a:r>
          </a:p>
        </p:txBody>
      </p:sp>
    </p:spTree>
    <p:custDataLst>
      <p:tags r:id="rId1"/>
    </p:custDataLst>
    <p:extLst>
      <p:ext uri="{BB962C8B-B14F-4D97-AF65-F5344CB8AC3E}">
        <p14:creationId xmlns:p14="http://schemas.microsoft.com/office/powerpoint/2010/main" val="1488223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p:cNvSpPr>
            <a:spLocks noGrp="1"/>
          </p:cNvSpPr>
          <p:nvPr>
            <p:ph type="title"/>
          </p:nvPr>
        </p:nvSpPr>
        <p:spPr/>
        <p:txBody>
          <a:bodyPr/>
          <a:lstStyle/>
          <a:p>
            <a:r>
              <a:rPr lang="en-US">
                <a:latin typeface="Arial" charset="0"/>
                <a:ea typeface="MS PGothic" charset="0"/>
              </a:rPr>
              <a:t>Deaf/ Hard of Hearing</a:t>
            </a:r>
          </a:p>
        </p:txBody>
      </p:sp>
      <p:sp>
        <p:nvSpPr>
          <p:cNvPr id="5" name="Picture" descr="Image of two individuals communicating with ASL who are wearing protective clear medical masks">
            <a:extLst>
              <a:ext uri="{FF2B5EF4-FFF2-40B4-BE49-F238E27FC236}">
                <a16:creationId xmlns:a16="http://schemas.microsoft.com/office/drawing/2014/main" id="{A7A78684-6C84-A513-36DE-3F5620273580}"/>
              </a:ext>
            </a:extLst>
          </p:cNvPr>
          <p:cNvSpPr/>
          <p:nvPr/>
        </p:nvSpPr>
        <p:spPr>
          <a:xfrm>
            <a:off x="0" y="1216152"/>
            <a:ext cx="9144000" cy="1827640"/>
          </a:xfrm>
          <a:prstGeom prst="rect">
            <a:avLst/>
          </a:prstGeom>
          <a:blipFill dpi="0" rotWithShape="1">
            <a:blip r:embed="rId4"/>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Deaf/Hard of Hearing icon">
            <a:extLst>
              <a:ext uri="{FF2B5EF4-FFF2-40B4-BE49-F238E27FC236}">
                <a16:creationId xmlns:a16="http://schemas.microsoft.com/office/drawing/2014/main" id="{FDC5825A-2E8B-1378-628C-048BDB150747}"/>
              </a:ext>
              <a:ext uri="{C183D7F6-B498-43B3-948B-1728B52AA6E4}">
                <adec:decorative xmlns:adec="http://schemas.microsoft.com/office/drawing/2017/decorative" val="1"/>
              </a:ext>
            </a:extLst>
          </p:cNvPr>
          <p:cNvGrpSpPr/>
          <p:nvPr/>
        </p:nvGrpSpPr>
        <p:grpSpPr>
          <a:xfrm>
            <a:off x="7216140" y="2221902"/>
            <a:ext cx="1508760" cy="1508760"/>
            <a:chOff x="7216140" y="374148"/>
            <a:chExt cx="1508760" cy="1508760"/>
          </a:xfrm>
        </p:grpSpPr>
        <p:sp>
          <p:nvSpPr>
            <p:cNvPr id="3" name="border">
              <a:extLst>
                <a:ext uri="{FF2B5EF4-FFF2-40B4-BE49-F238E27FC236}">
                  <a16:creationId xmlns:a16="http://schemas.microsoft.com/office/drawing/2014/main" id="{C61006E8-7FC6-D4C4-AFB9-544B8B127E9A}"/>
                </a:ext>
                <a:ext uri="{C183D7F6-B498-43B3-948B-1728B52AA6E4}">
                  <adec:decorative xmlns:adec="http://schemas.microsoft.com/office/drawing/2017/decorative" val="1"/>
                </a:ext>
              </a:extLst>
            </p:cNvPr>
            <p:cNvSpPr/>
            <p:nvPr/>
          </p:nvSpPr>
          <p:spPr>
            <a:xfrm>
              <a:off x="7216140" y="374148"/>
              <a:ext cx="1508760" cy="150876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con">
              <a:extLst>
                <a:ext uri="{FF2B5EF4-FFF2-40B4-BE49-F238E27FC236}">
                  <a16:creationId xmlns:a16="http://schemas.microsoft.com/office/drawing/2014/main" id="{286478FD-777F-3E2B-54DB-8359B2CE746E}"/>
                </a:ext>
                <a:ext uri="{C183D7F6-B498-43B3-948B-1728B52AA6E4}">
                  <adec:decorative xmlns:adec="http://schemas.microsoft.com/office/drawing/2017/decorative" val="1"/>
                </a:ext>
              </a:extLst>
            </p:cNvPr>
            <p:cNvSpPr/>
            <p:nvPr/>
          </p:nvSpPr>
          <p:spPr>
            <a:xfrm>
              <a:off x="7339584" y="497592"/>
              <a:ext cx="1261872" cy="1261872"/>
            </a:xfrm>
            <a:prstGeom prst="ellipse">
              <a:avLst/>
            </a:prstGeom>
            <a:blipFill dpi="0" rotWithShape="1">
              <a:blip r:embed="rId5"/>
              <a:srcRect/>
              <a:stretch>
                <a:fillRect/>
              </a:stretch>
            </a:blipFill>
            <a:ln w="508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Content" descr="&#10;">
            <a:extLst>
              <a:ext uri="{FF2B5EF4-FFF2-40B4-BE49-F238E27FC236}">
                <a16:creationId xmlns:a16="http://schemas.microsoft.com/office/drawing/2014/main" id="{E165881A-E938-E225-8766-822E035DF716}"/>
              </a:ext>
            </a:extLst>
          </p:cNvPr>
          <p:cNvSpPr>
            <a:spLocks noGrp="1"/>
          </p:cNvSpPr>
          <p:nvPr>
            <p:ph idx="1"/>
          </p:nvPr>
        </p:nvSpPr>
        <p:spPr>
          <a:xfrm>
            <a:off x="419100" y="3352798"/>
            <a:ext cx="8267700" cy="2565401"/>
          </a:xfrm>
        </p:spPr>
        <p:txBody>
          <a:bodyPr vert="horz" lIns="0" tIns="0" rIns="0" bIns="0" rtlCol="0" anchor="t">
            <a:noAutofit/>
          </a:bodyPr>
          <a:lstStyle/>
          <a:p>
            <a:pPr marL="0" indent="0">
              <a:buFont typeface="Arial" charset="0"/>
              <a:buNone/>
            </a:pPr>
            <a:r>
              <a:rPr lang="en-US" sz="2400" b="1">
                <a:solidFill>
                  <a:srgbClr val="00558C"/>
                </a:solidFill>
                <a:latin typeface="Arial" charset="0"/>
                <a:ea typeface="MS PGothic" charset="0"/>
              </a:rPr>
              <a:t>What are Hearing Conditions? </a:t>
            </a:r>
          </a:p>
          <a:p>
            <a:pPr marL="0" indent="0">
              <a:buFont typeface="Arial" charset="0"/>
              <a:buNone/>
            </a:pPr>
            <a:r>
              <a:rPr lang="en-US" sz="1800"/>
              <a:t>Hearing conditions:</a:t>
            </a:r>
          </a:p>
          <a:p>
            <a:r>
              <a:rPr lang="en-US" sz="1800"/>
              <a:t>Impact the ability to hear, either partially or completely.</a:t>
            </a:r>
            <a:endParaRPr lang="en-US" sz="1800">
              <a:cs typeface="Arial"/>
            </a:endParaRPr>
          </a:p>
          <a:p>
            <a:r>
              <a:rPr lang="en-US" sz="1800"/>
              <a:t>Conditions may include otosclerosis, tinnitus, and deafness.</a:t>
            </a:r>
            <a:endParaRPr lang="en-US" sz="1800">
              <a:cs typeface="Arial"/>
            </a:endParaRPr>
          </a:p>
          <a:p>
            <a:r>
              <a:rPr lang="en-US" sz="1800"/>
              <a:t>May cause limitations resulting in difficulty hearing certain volumes, tones or frequencies, ringing in the ears, or the inability to hear anything at all.</a:t>
            </a:r>
          </a:p>
        </p:txBody>
      </p:sp>
    </p:spTree>
    <p:custDataLst>
      <p:tags r:id="rId1"/>
    </p:custDataLst>
    <p:extLst>
      <p:ext uri="{BB962C8B-B14F-4D97-AF65-F5344CB8AC3E}">
        <p14:creationId xmlns:p14="http://schemas.microsoft.com/office/powerpoint/2010/main" val="2438454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p:cNvSpPr>
            <a:spLocks noGrp="1"/>
          </p:cNvSpPr>
          <p:nvPr>
            <p:ph type="title"/>
          </p:nvPr>
        </p:nvSpPr>
        <p:spPr/>
        <p:txBody>
          <a:bodyPr/>
          <a:lstStyle/>
          <a:p>
            <a:r>
              <a:rPr lang="en-US">
                <a:latin typeface="Arial" charset="0"/>
                <a:ea typeface="MS PGothic" charset="0"/>
              </a:rPr>
              <a:t>Hearing Solutions</a:t>
            </a:r>
          </a:p>
        </p:txBody>
      </p:sp>
      <p:grpSp>
        <p:nvGrpSpPr>
          <p:cNvPr id="6" name="Deaf/Hard of Hearing icon">
            <a:extLst>
              <a:ext uri="{FF2B5EF4-FFF2-40B4-BE49-F238E27FC236}">
                <a16:creationId xmlns:a16="http://schemas.microsoft.com/office/drawing/2014/main" id="{ABC36DF2-8571-0B62-2B6D-34CA9A48047A}"/>
              </a:ext>
              <a:ext uri="{C183D7F6-B498-43B3-948B-1728B52AA6E4}">
                <adec:decorative xmlns:adec="http://schemas.microsoft.com/office/drawing/2017/decorative" val="1"/>
              </a:ext>
            </a:extLst>
          </p:cNvPr>
          <p:cNvGrpSpPr/>
          <p:nvPr/>
        </p:nvGrpSpPr>
        <p:grpSpPr>
          <a:xfrm>
            <a:off x="7216140" y="452789"/>
            <a:ext cx="1508760" cy="1508760"/>
            <a:chOff x="7216140" y="374148"/>
            <a:chExt cx="1508760" cy="1508760"/>
          </a:xfrm>
        </p:grpSpPr>
        <p:sp>
          <p:nvSpPr>
            <p:cNvPr id="10" name="border">
              <a:extLst>
                <a:ext uri="{FF2B5EF4-FFF2-40B4-BE49-F238E27FC236}">
                  <a16:creationId xmlns:a16="http://schemas.microsoft.com/office/drawing/2014/main" id="{843A08D6-AF1F-7738-5899-398DEA03FD29}"/>
                </a:ext>
                <a:ext uri="{C183D7F6-B498-43B3-948B-1728B52AA6E4}">
                  <adec:decorative xmlns:adec="http://schemas.microsoft.com/office/drawing/2017/decorative" val="1"/>
                </a:ext>
              </a:extLst>
            </p:cNvPr>
            <p:cNvSpPr/>
            <p:nvPr/>
          </p:nvSpPr>
          <p:spPr>
            <a:xfrm>
              <a:off x="7216140" y="374148"/>
              <a:ext cx="1508760" cy="150876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icon">
              <a:extLst>
                <a:ext uri="{FF2B5EF4-FFF2-40B4-BE49-F238E27FC236}">
                  <a16:creationId xmlns:a16="http://schemas.microsoft.com/office/drawing/2014/main" id="{99DCD274-ED7F-89A9-E40B-CFEC58E709FD}"/>
                </a:ext>
                <a:ext uri="{C183D7F6-B498-43B3-948B-1728B52AA6E4}">
                  <adec:decorative xmlns:adec="http://schemas.microsoft.com/office/drawing/2017/decorative" val="1"/>
                </a:ext>
              </a:extLst>
            </p:cNvPr>
            <p:cNvSpPr/>
            <p:nvPr/>
          </p:nvSpPr>
          <p:spPr>
            <a:xfrm>
              <a:off x="7339584" y="497592"/>
              <a:ext cx="1261872" cy="1261872"/>
            </a:xfrm>
            <a:prstGeom prst="ellipse">
              <a:avLst/>
            </a:prstGeom>
            <a:blipFill dpi="0" rotWithShape="1">
              <a:blip r:embed="rId4"/>
              <a:srcRect/>
              <a:stretch>
                <a:fillRect/>
              </a:stretch>
            </a:blipFill>
            <a:ln w="508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Subtitle" descr="&#10;">
            <a:extLst>
              <a:ext uri="{FF2B5EF4-FFF2-40B4-BE49-F238E27FC236}">
                <a16:creationId xmlns:a16="http://schemas.microsoft.com/office/drawing/2014/main" id="{62B7F48E-8BD5-71D3-BCFC-3911AA761A30}"/>
              </a:ext>
            </a:extLst>
          </p:cNvPr>
          <p:cNvSpPr>
            <a:spLocks noGrp="1"/>
          </p:cNvSpPr>
          <p:nvPr>
            <p:ph idx="1"/>
          </p:nvPr>
        </p:nvSpPr>
        <p:spPr>
          <a:xfrm>
            <a:off x="419100" y="1600200"/>
            <a:ext cx="8267700" cy="461665"/>
          </a:xfrm>
        </p:spPr>
        <p:txBody>
          <a:bodyPr>
            <a:spAutoFit/>
          </a:bodyPr>
          <a:lstStyle/>
          <a:p>
            <a:pPr marL="0" indent="0">
              <a:buFont typeface="Arial" charset="0"/>
              <a:buNone/>
            </a:pPr>
            <a:r>
              <a:rPr lang="en-US" sz="2400" b="1">
                <a:solidFill>
                  <a:srgbClr val="00558C"/>
                </a:solidFill>
                <a:latin typeface="Arial" charset="0"/>
                <a:ea typeface="MS PGothic" charset="0"/>
              </a:rPr>
              <a:t>Hearing accommodations may include:</a:t>
            </a:r>
          </a:p>
        </p:txBody>
      </p:sp>
      <p:sp>
        <p:nvSpPr>
          <p:cNvPr id="5" name="border">
            <a:extLst>
              <a:ext uri="{FF2B5EF4-FFF2-40B4-BE49-F238E27FC236}">
                <a16:creationId xmlns:a16="http://schemas.microsoft.com/office/drawing/2014/main" id="{66F1CDCE-731D-8AD2-51AC-2640230330B0}"/>
              </a:ext>
              <a:ext uri="{C183D7F6-B498-43B3-948B-1728B52AA6E4}">
                <adec:decorative xmlns:adec="http://schemas.microsoft.com/office/drawing/2017/decorative" val="1"/>
              </a:ext>
            </a:extLst>
          </p:cNvPr>
          <p:cNvSpPr/>
          <p:nvPr/>
        </p:nvSpPr>
        <p:spPr>
          <a:xfrm>
            <a:off x="500742" y="2282975"/>
            <a:ext cx="1508760" cy="868680"/>
          </a:xfrm>
          <a:prstGeom prst="roundRect">
            <a:avLst>
              <a:gd name="adj" fmla="val 0"/>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hoto">
            <a:extLst>
              <a:ext uri="{FF2B5EF4-FFF2-40B4-BE49-F238E27FC236}">
                <a16:creationId xmlns:a16="http://schemas.microsoft.com/office/drawing/2014/main" id="{29F5DE26-E7B0-3672-7C8E-3BACBA76AE21}"/>
              </a:ext>
              <a:ext uri="{C183D7F6-B498-43B3-948B-1728B52AA6E4}">
                <adec:decorative xmlns:adec="http://schemas.microsoft.com/office/drawing/2017/decorative" val="1"/>
              </a:ext>
            </a:extLst>
          </p:cNvPr>
          <p:cNvSpPr/>
          <p:nvPr/>
        </p:nvSpPr>
        <p:spPr>
          <a:xfrm>
            <a:off x="500742" y="2274461"/>
            <a:ext cx="1508760" cy="868680"/>
          </a:xfrm>
          <a:prstGeom prst="roundRect">
            <a:avLst>
              <a:gd name="adj" fmla="val 0"/>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Label 1" descr="&#10;">
            <a:extLst>
              <a:ext uri="{FF2B5EF4-FFF2-40B4-BE49-F238E27FC236}">
                <a16:creationId xmlns:a16="http://schemas.microsoft.com/office/drawing/2014/main" id="{3737FD29-B328-CB80-FBAA-EA1E5E9FF734}"/>
              </a:ext>
            </a:extLst>
          </p:cNvPr>
          <p:cNvSpPr txBox="1">
            <a:spLocks/>
          </p:cNvSpPr>
          <p:nvPr/>
        </p:nvSpPr>
        <p:spPr>
          <a:xfrm>
            <a:off x="2155368" y="2343917"/>
            <a:ext cx="5687787" cy="707886"/>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latin typeface="Arial" charset="0"/>
                <a:ea typeface="MS PGothic" charset="0"/>
              </a:rPr>
              <a:t>Assistive listening devices such as </a:t>
            </a:r>
            <a:r>
              <a:rPr lang="en-US"/>
              <a:t>Frequency Modulation (FM) system</a:t>
            </a:r>
            <a:r>
              <a:rPr lang="en-US" sz="1800">
                <a:latin typeface="Arial" charset="0"/>
                <a:ea typeface="MS PGothic" charset="0"/>
              </a:rPr>
              <a:t>s</a:t>
            </a:r>
          </a:p>
        </p:txBody>
      </p:sp>
      <p:pic>
        <p:nvPicPr>
          <p:cNvPr id="3" name="Captioned Telephone">
            <a:extLst>
              <a:ext uri="{FF2B5EF4-FFF2-40B4-BE49-F238E27FC236}">
                <a16:creationId xmlns:a16="http://schemas.microsoft.com/office/drawing/2014/main" id="{DCEBD07F-CD23-C347-7BCB-CBD085FD53A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1502" y="3258817"/>
            <a:ext cx="727240" cy="868680"/>
          </a:xfrm>
          <a:prstGeom prst="rect">
            <a:avLst/>
          </a:prstGeom>
        </p:spPr>
      </p:pic>
      <p:sp>
        <p:nvSpPr>
          <p:cNvPr id="18" name="border">
            <a:extLst>
              <a:ext uri="{FF2B5EF4-FFF2-40B4-BE49-F238E27FC236}">
                <a16:creationId xmlns:a16="http://schemas.microsoft.com/office/drawing/2014/main" id="{8F4C7ED1-6D4C-CCAA-C958-E93950B0B12C}"/>
              </a:ext>
              <a:ext uri="{C183D7F6-B498-43B3-948B-1728B52AA6E4}">
                <adec:decorative xmlns:adec="http://schemas.microsoft.com/office/drawing/2017/decorative" val="1"/>
              </a:ext>
            </a:extLst>
          </p:cNvPr>
          <p:cNvSpPr/>
          <p:nvPr/>
        </p:nvSpPr>
        <p:spPr>
          <a:xfrm>
            <a:off x="500742" y="3263289"/>
            <a:ext cx="1508760" cy="868680"/>
          </a:xfrm>
          <a:prstGeom prst="roundRect">
            <a:avLst>
              <a:gd name="adj" fmla="val 0"/>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abel 2" descr="&#10;">
            <a:extLst>
              <a:ext uri="{FF2B5EF4-FFF2-40B4-BE49-F238E27FC236}">
                <a16:creationId xmlns:a16="http://schemas.microsoft.com/office/drawing/2014/main" id="{C1D59C2D-B8F9-96BA-8497-42BB9367D53A}"/>
              </a:ext>
            </a:extLst>
          </p:cNvPr>
          <p:cNvSpPr txBox="1">
            <a:spLocks/>
          </p:cNvSpPr>
          <p:nvPr/>
        </p:nvSpPr>
        <p:spPr>
          <a:xfrm>
            <a:off x="2155368" y="3369993"/>
            <a:ext cx="5687787" cy="646331"/>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latin typeface="Arial" charset="0"/>
                <a:ea typeface="MS PGothic" charset="0"/>
              </a:rPr>
              <a:t>Telephone access through videophones, captioned telephones, or amplified telephones</a:t>
            </a:r>
          </a:p>
        </p:txBody>
      </p:sp>
      <p:sp>
        <p:nvSpPr>
          <p:cNvPr id="9" name="Clear Mask">
            <a:extLst>
              <a:ext uri="{FF2B5EF4-FFF2-40B4-BE49-F238E27FC236}">
                <a16:creationId xmlns:a16="http://schemas.microsoft.com/office/drawing/2014/main" id="{88619BC6-0278-C48C-23DE-51382139B6EF}"/>
              </a:ext>
              <a:ext uri="{C183D7F6-B498-43B3-948B-1728B52AA6E4}">
                <adec:decorative xmlns:adec="http://schemas.microsoft.com/office/drawing/2017/decorative" val="1"/>
              </a:ext>
            </a:extLst>
          </p:cNvPr>
          <p:cNvSpPr/>
          <p:nvPr/>
        </p:nvSpPr>
        <p:spPr>
          <a:xfrm>
            <a:off x="500742" y="4254117"/>
            <a:ext cx="1508760" cy="868680"/>
          </a:xfrm>
          <a:prstGeom prst="roundRect">
            <a:avLst>
              <a:gd name="adj" fmla="val 0"/>
            </a:avLst>
          </a:prstGeom>
          <a:blipFill>
            <a:blip r:embed="rId7"/>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abel 3" descr="&#10;">
            <a:extLst>
              <a:ext uri="{FF2B5EF4-FFF2-40B4-BE49-F238E27FC236}">
                <a16:creationId xmlns:a16="http://schemas.microsoft.com/office/drawing/2014/main" id="{03581BCA-E8FC-EF99-1219-17E7785F9EC0}"/>
              </a:ext>
            </a:extLst>
          </p:cNvPr>
          <p:cNvSpPr txBox="1">
            <a:spLocks/>
          </p:cNvSpPr>
          <p:nvPr/>
        </p:nvSpPr>
        <p:spPr>
          <a:xfrm>
            <a:off x="2155368" y="4503791"/>
            <a:ext cx="5687787" cy="369332"/>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latin typeface="Arial" charset="0"/>
                <a:ea typeface="MS PGothic" charset="0"/>
              </a:rPr>
              <a:t>Clear masks</a:t>
            </a:r>
          </a:p>
        </p:txBody>
      </p:sp>
      <p:sp>
        <p:nvSpPr>
          <p:cNvPr id="15" name="ubiduo">
            <a:extLst>
              <a:ext uri="{FF2B5EF4-FFF2-40B4-BE49-F238E27FC236}">
                <a16:creationId xmlns:a16="http://schemas.microsoft.com/office/drawing/2014/main" id="{FD2B9EA7-AA98-2454-5277-3E1D6F3776C1}"/>
              </a:ext>
              <a:ext uri="{C183D7F6-B498-43B3-948B-1728B52AA6E4}">
                <adec:decorative xmlns:adec="http://schemas.microsoft.com/office/drawing/2017/decorative" val="1"/>
              </a:ext>
            </a:extLst>
          </p:cNvPr>
          <p:cNvSpPr/>
          <p:nvPr/>
        </p:nvSpPr>
        <p:spPr>
          <a:xfrm>
            <a:off x="500742" y="5249417"/>
            <a:ext cx="1508760" cy="868680"/>
          </a:xfrm>
          <a:prstGeom prst="roundRect">
            <a:avLst>
              <a:gd name="adj" fmla="val 0"/>
            </a:avLst>
          </a:prstGeom>
          <a:blipFill>
            <a:blip r:embed="rId8"/>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abel 4" descr="&#10;">
            <a:extLst>
              <a:ext uri="{FF2B5EF4-FFF2-40B4-BE49-F238E27FC236}">
                <a16:creationId xmlns:a16="http://schemas.microsoft.com/office/drawing/2014/main" id="{CCE24246-33CB-2BB2-9170-97B03FA448A3}"/>
              </a:ext>
            </a:extLst>
          </p:cNvPr>
          <p:cNvSpPr txBox="1">
            <a:spLocks/>
          </p:cNvSpPr>
          <p:nvPr/>
        </p:nvSpPr>
        <p:spPr>
          <a:xfrm>
            <a:off x="2155368" y="5499091"/>
            <a:ext cx="5687787" cy="369332"/>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latin typeface="Arial" charset="0"/>
                <a:ea typeface="MS PGothic" charset="0"/>
              </a:rPr>
              <a:t>Deaf-to-Hearing communication devices</a:t>
            </a:r>
            <a:endParaRPr lang="en-US" sz="1600">
              <a:solidFill>
                <a:schemeClr val="tx1"/>
              </a:solidFill>
              <a:latin typeface="Arial" charset="0"/>
              <a:ea typeface="MS PGothic" charset="0"/>
            </a:endParaRPr>
          </a:p>
        </p:txBody>
      </p:sp>
    </p:spTree>
    <p:custDataLst>
      <p:tags r:id="rId1"/>
    </p:custDataLst>
    <p:extLst>
      <p:ext uri="{BB962C8B-B14F-4D97-AF65-F5344CB8AC3E}">
        <p14:creationId xmlns:p14="http://schemas.microsoft.com/office/powerpoint/2010/main" val="750436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p:cNvSpPr>
            <a:spLocks noGrp="1"/>
          </p:cNvSpPr>
          <p:nvPr>
            <p:ph type="title"/>
          </p:nvPr>
        </p:nvSpPr>
        <p:spPr/>
        <p:txBody>
          <a:bodyPr/>
          <a:lstStyle/>
          <a:p>
            <a:r>
              <a:rPr lang="en-US">
                <a:latin typeface="Arial" charset="0"/>
                <a:ea typeface="MS PGothic" charset="0"/>
              </a:rPr>
              <a:t>Cognition</a:t>
            </a:r>
          </a:p>
        </p:txBody>
      </p:sp>
      <p:sp>
        <p:nvSpPr>
          <p:cNvPr id="3" name="Picture" descr="A woman interacting with a digital tablet">
            <a:extLst>
              <a:ext uri="{FF2B5EF4-FFF2-40B4-BE49-F238E27FC236}">
                <a16:creationId xmlns:a16="http://schemas.microsoft.com/office/drawing/2014/main" id="{92AC9DB9-0D06-E8D9-A334-704E6B8525B0}"/>
              </a:ext>
            </a:extLst>
          </p:cNvPr>
          <p:cNvSpPr/>
          <p:nvPr/>
        </p:nvSpPr>
        <p:spPr>
          <a:xfrm>
            <a:off x="0" y="1216152"/>
            <a:ext cx="9144000" cy="1827640"/>
          </a:xfrm>
          <a:prstGeom prst="rect">
            <a:avLst/>
          </a:prstGeom>
          <a:blipFill dpi="0" rotWithShape="1">
            <a:blip r:embed="rId4"/>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Cognition icon">
            <a:extLst>
              <a:ext uri="{FF2B5EF4-FFF2-40B4-BE49-F238E27FC236}">
                <a16:creationId xmlns:a16="http://schemas.microsoft.com/office/drawing/2014/main" id="{09027D87-4652-19F2-B76C-E30346CF4443}"/>
              </a:ext>
              <a:ext uri="{C183D7F6-B498-43B3-948B-1728B52AA6E4}">
                <adec:decorative xmlns:adec="http://schemas.microsoft.com/office/drawing/2017/decorative" val="1"/>
              </a:ext>
            </a:extLst>
          </p:cNvPr>
          <p:cNvGrpSpPr/>
          <p:nvPr/>
        </p:nvGrpSpPr>
        <p:grpSpPr>
          <a:xfrm>
            <a:off x="7216140" y="2221902"/>
            <a:ext cx="1508760" cy="1508760"/>
            <a:chOff x="7216140" y="374148"/>
            <a:chExt cx="1508760" cy="1508760"/>
          </a:xfrm>
        </p:grpSpPr>
        <p:sp>
          <p:nvSpPr>
            <p:cNvPr id="5" name="border">
              <a:extLst>
                <a:ext uri="{FF2B5EF4-FFF2-40B4-BE49-F238E27FC236}">
                  <a16:creationId xmlns:a16="http://schemas.microsoft.com/office/drawing/2014/main" id="{5A436075-D760-A70C-4FE0-8AD1EAA2DB17}"/>
                </a:ext>
                <a:ext uri="{C183D7F6-B498-43B3-948B-1728B52AA6E4}">
                  <adec:decorative xmlns:adec="http://schemas.microsoft.com/office/drawing/2017/decorative" val="1"/>
                </a:ext>
              </a:extLst>
            </p:cNvPr>
            <p:cNvSpPr/>
            <p:nvPr/>
          </p:nvSpPr>
          <p:spPr>
            <a:xfrm>
              <a:off x="7216140" y="374148"/>
              <a:ext cx="1508760" cy="150876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con">
              <a:extLst>
                <a:ext uri="{FF2B5EF4-FFF2-40B4-BE49-F238E27FC236}">
                  <a16:creationId xmlns:a16="http://schemas.microsoft.com/office/drawing/2014/main" id="{4F20CBC5-B45D-C882-526D-6E77853A8E76}"/>
                </a:ext>
                <a:ext uri="{C183D7F6-B498-43B3-948B-1728B52AA6E4}">
                  <adec:decorative xmlns:adec="http://schemas.microsoft.com/office/drawing/2017/decorative" val="1"/>
                </a:ext>
              </a:extLst>
            </p:cNvPr>
            <p:cNvSpPr/>
            <p:nvPr/>
          </p:nvSpPr>
          <p:spPr>
            <a:xfrm>
              <a:off x="7339584" y="497592"/>
              <a:ext cx="1261872" cy="1261872"/>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508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Content" descr="&#10;">
            <a:extLst>
              <a:ext uri="{FF2B5EF4-FFF2-40B4-BE49-F238E27FC236}">
                <a16:creationId xmlns:a16="http://schemas.microsoft.com/office/drawing/2014/main" id="{E165881A-E938-E225-8766-822E035DF716}"/>
              </a:ext>
            </a:extLst>
          </p:cNvPr>
          <p:cNvSpPr>
            <a:spLocks noGrp="1"/>
          </p:cNvSpPr>
          <p:nvPr>
            <p:ph idx="1"/>
          </p:nvPr>
        </p:nvSpPr>
        <p:spPr>
          <a:xfrm>
            <a:off x="419100" y="3352798"/>
            <a:ext cx="8267700" cy="3086101"/>
          </a:xfrm>
        </p:spPr>
        <p:txBody>
          <a:bodyPr vert="horz" lIns="0" tIns="0" rIns="0" bIns="0" rtlCol="0" anchor="t">
            <a:noAutofit/>
          </a:bodyPr>
          <a:lstStyle/>
          <a:p>
            <a:pPr marL="0" indent="0">
              <a:buFont typeface="Arial" charset="0"/>
              <a:buNone/>
            </a:pPr>
            <a:r>
              <a:rPr lang="en-US" sz="2400" b="1">
                <a:solidFill>
                  <a:srgbClr val="00558C"/>
                </a:solidFill>
                <a:latin typeface="Arial" charset="0"/>
                <a:ea typeface="MS PGothic" charset="0"/>
              </a:rPr>
              <a:t>What are Cognitive Conditions? </a:t>
            </a:r>
          </a:p>
          <a:p>
            <a:pPr marL="0" indent="0">
              <a:buFont typeface="Arial" charset="0"/>
              <a:buNone/>
            </a:pPr>
            <a:r>
              <a:rPr lang="en-US" sz="1800"/>
              <a:t>Cognitive conditions:</a:t>
            </a:r>
          </a:p>
          <a:p>
            <a:r>
              <a:rPr lang="en-US" sz="1800"/>
              <a:t>Include any disorder that significantly impairs the cognitive function of an individual.</a:t>
            </a:r>
            <a:endParaRPr lang="en-US" sz="1800">
              <a:cs typeface="Arial"/>
            </a:endParaRPr>
          </a:p>
          <a:p>
            <a:r>
              <a:rPr lang="en-US" sz="1800"/>
              <a:t>May include dyslexia, attention deficit hyperactivity disorder (ADHD), multiple sclerosis, stroke, Alzheimer's disease, and traumatic brain injury (TBI).</a:t>
            </a:r>
            <a:endParaRPr lang="en-US" sz="1800">
              <a:cs typeface="Arial"/>
            </a:endParaRPr>
          </a:p>
          <a:p>
            <a:r>
              <a:rPr lang="en-US" sz="1800"/>
              <a:t>Limitations could include memory loss, decreased organization, decreased concentration, word finding difficulty, or orientation difficulty.</a:t>
            </a:r>
          </a:p>
        </p:txBody>
      </p:sp>
    </p:spTree>
    <p:custDataLst>
      <p:tags r:id="rId1"/>
    </p:custDataLst>
    <p:extLst>
      <p:ext uri="{BB962C8B-B14F-4D97-AF65-F5344CB8AC3E}">
        <p14:creationId xmlns:p14="http://schemas.microsoft.com/office/powerpoint/2010/main" val="743047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p:cNvSpPr>
            <a:spLocks noGrp="1"/>
          </p:cNvSpPr>
          <p:nvPr>
            <p:ph type="title"/>
          </p:nvPr>
        </p:nvSpPr>
        <p:spPr/>
        <p:txBody>
          <a:bodyPr/>
          <a:lstStyle/>
          <a:p>
            <a:r>
              <a:rPr lang="en-US">
                <a:latin typeface="Arial" charset="0"/>
                <a:ea typeface="MS PGothic" charset="0"/>
              </a:rPr>
              <a:t>Cognition Solutions</a:t>
            </a:r>
          </a:p>
        </p:txBody>
      </p:sp>
      <p:grpSp>
        <p:nvGrpSpPr>
          <p:cNvPr id="8" name="Cognition icon">
            <a:extLst>
              <a:ext uri="{FF2B5EF4-FFF2-40B4-BE49-F238E27FC236}">
                <a16:creationId xmlns:a16="http://schemas.microsoft.com/office/drawing/2014/main" id="{A9B90992-F8DF-DC0B-D1CE-40EC1D3AC675}"/>
              </a:ext>
              <a:ext uri="{C183D7F6-B498-43B3-948B-1728B52AA6E4}">
                <adec:decorative xmlns:adec="http://schemas.microsoft.com/office/drawing/2017/decorative" val="1"/>
              </a:ext>
            </a:extLst>
          </p:cNvPr>
          <p:cNvGrpSpPr/>
          <p:nvPr/>
        </p:nvGrpSpPr>
        <p:grpSpPr>
          <a:xfrm>
            <a:off x="7216140" y="457200"/>
            <a:ext cx="1508760" cy="1508760"/>
            <a:chOff x="7216140" y="374148"/>
            <a:chExt cx="1508760" cy="1508760"/>
          </a:xfrm>
        </p:grpSpPr>
        <p:sp>
          <p:nvSpPr>
            <p:cNvPr id="6" name="border">
              <a:extLst>
                <a:ext uri="{FF2B5EF4-FFF2-40B4-BE49-F238E27FC236}">
                  <a16:creationId xmlns:a16="http://schemas.microsoft.com/office/drawing/2014/main" id="{0FC68A09-70C9-FB5E-FFC6-F1FFB523BA00}"/>
                </a:ext>
                <a:ext uri="{C183D7F6-B498-43B3-948B-1728B52AA6E4}">
                  <adec:decorative xmlns:adec="http://schemas.microsoft.com/office/drawing/2017/decorative" val="1"/>
                </a:ext>
              </a:extLst>
            </p:cNvPr>
            <p:cNvSpPr/>
            <p:nvPr/>
          </p:nvSpPr>
          <p:spPr>
            <a:xfrm>
              <a:off x="7216140" y="374148"/>
              <a:ext cx="1508760" cy="150876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icon">
              <a:extLst>
                <a:ext uri="{FF2B5EF4-FFF2-40B4-BE49-F238E27FC236}">
                  <a16:creationId xmlns:a16="http://schemas.microsoft.com/office/drawing/2014/main" id="{E6616739-125F-D44D-9F2D-B48CE0736F2D}"/>
                </a:ext>
                <a:ext uri="{C183D7F6-B498-43B3-948B-1728B52AA6E4}">
                  <adec:decorative xmlns:adec="http://schemas.microsoft.com/office/drawing/2017/decorative" val="1"/>
                </a:ext>
              </a:extLst>
            </p:cNvPr>
            <p:cNvSpPr/>
            <p:nvPr/>
          </p:nvSpPr>
          <p:spPr>
            <a:xfrm>
              <a:off x="7339584" y="497592"/>
              <a:ext cx="1261872" cy="1261872"/>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508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Subtitle" descr="&#10;">
            <a:extLst>
              <a:ext uri="{FF2B5EF4-FFF2-40B4-BE49-F238E27FC236}">
                <a16:creationId xmlns:a16="http://schemas.microsoft.com/office/drawing/2014/main" id="{5896870D-3F92-06D5-A42D-B2867F7F36E8}"/>
              </a:ext>
            </a:extLst>
          </p:cNvPr>
          <p:cNvSpPr>
            <a:spLocks noGrp="1"/>
          </p:cNvSpPr>
          <p:nvPr>
            <p:ph idx="1"/>
          </p:nvPr>
        </p:nvSpPr>
        <p:spPr>
          <a:xfrm>
            <a:off x="419100" y="1653988"/>
            <a:ext cx="8267700" cy="369332"/>
          </a:xfrm>
        </p:spPr>
        <p:txBody>
          <a:bodyPr>
            <a:spAutoFit/>
          </a:bodyPr>
          <a:lstStyle/>
          <a:p>
            <a:pPr marL="0" indent="0">
              <a:buFont typeface="Arial" charset="0"/>
              <a:buNone/>
            </a:pPr>
            <a:r>
              <a:rPr lang="en-US" sz="2400" b="1">
                <a:solidFill>
                  <a:srgbClr val="00558C"/>
                </a:solidFill>
                <a:latin typeface="Arial" charset="0"/>
                <a:ea typeface="MS PGothic" charset="0"/>
              </a:rPr>
              <a:t>Cognitive accommodations may include:</a:t>
            </a:r>
          </a:p>
        </p:txBody>
      </p:sp>
      <p:sp>
        <p:nvSpPr>
          <p:cNvPr id="23" name="Border 1">
            <a:extLst>
              <a:ext uri="{FF2B5EF4-FFF2-40B4-BE49-F238E27FC236}">
                <a16:creationId xmlns:a16="http://schemas.microsoft.com/office/drawing/2014/main" id="{4842171A-027F-CD28-4FE1-C9AEF5A066FD}"/>
              </a:ext>
              <a:ext uri="{C183D7F6-B498-43B3-948B-1728B52AA6E4}">
                <adec:decorative xmlns:adec="http://schemas.microsoft.com/office/drawing/2017/decorative" val="1"/>
              </a:ext>
            </a:extLst>
          </p:cNvPr>
          <p:cNvSpPr/>
          <p:nvPr/>
        </p:nvSpPr>
        <p:spPr>
          <a:xfrm>
            <a:off x="500742" y="2263519"/>
            <a:ext cx="1508760" cy="868680"/>
          </a:xfrm>
          <a:prstGeom prst="roundRect">
            <a:avLst>
              <a:gd name="adj" fmla="val 0"/>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1">
            <a:extLst>
              <a:ext uri="{FF2B5EF4-FFF2-40B4-BE49-F238E27FC236}">
                <a16:creationId xmlns:a16="http://schemas.microsoft.com/office/drawing/2014/main" id="{FBE29DB3-CA30-6998-5700-E53ED3327DD2}"/>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9781" b="9865"/>
          <a:stretch/>
        </p:blipFill>
        <p:spPr>
          <a:xfrm>
            <a:off x="832860" y="2272301"/>
            <a:ext cx="844523" cy="832849"/>
          </a:xfrm>
          <a:prstGeom prst="rect">
            <a:avLst/>
          </a:prstGeom>
        </p:spPr>
      </p:pic>
      <p:sp>
        <p:nvSpPr>
          <p:cNvPr id="4" name="Label 1" descr="&#10;">
            <a:extLst>
              <a:ext uri="{FF2B5EF4-FFF2-40B4-BE49-F238E27FC236}">
                <a16:creationId xmlns:a16="http://schemas.microsoft.com/office/drawing/2014/main" id="{E942EAF9-FC44-23B8-A320-E0AD86170F90}"/>
              </a:ext>
            </a:extLst>
          </p:cNvPr>
          <p:cNvSpPr txBox="1">
            <a:spLocks/>
          </p:cNvSpPr>
          <p:nvPr/>
        </p:nvSpPr>
        <p:spPr>
          <a:xfrm>
            <a:off x="2155368" y="2513193"/>
            <a:ext cx="5687787" cy="369332"/>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latin typeface="Arial" charset="0"/>
                <a:ea typeface="MS PGothic" charset="0"/>
              </a:rPr>
              <a:t>Cueing and memory aids</a:t>
            </a:r>
          </a:p>
        </p:txBody>
      </p:sp>
      <p:sp>
        <p:nvSpPr>
          <p:cNvPr id="17" name="Picture 2">
            <a:extLst>
              <a:ext uri="{FF2B5EF4-FFF2-40B4-BE49-F238E27FC236}">
                <a16:creationId xmlns:a16="http://schemas.microsoft.com/office/drawing/2014/main" id="{84563269-ACC3-7D2F-74E0-9388118A6AC9}"/>
              </a:ext>
              <a:ext uri="{C183D7F6-B498-43B3-948B-1728B52AA6E4}">
                <adec:decorative xmlns:adec="http://schemas.microsoft.com/office/drawing/2017/decorative" val="1"/>
              </a:ext>
            </a:extLst>
          </p:cNvPr>
          <p:cNvSpPr/>
          <p:nvPr/>
        </p:nvSpPr>
        <p:spPr>
          <a:xfrm>
            <a:off x="500742" y="3265005"/>
            <a:ext cx="1508760" cy="868680"/>
          </a:xfrm>
          <a:prstGeom prst="roundRect">
            <a:avLst>
              <a:gd name="adj" fmla="val 0"/>
            </a:avLst>
          </a:prstGeom>
          <a:blipFill>
            <a:blip r:embed="rId6"/>
            <a:stretch>
              <a:fillRect/>
            </a:stretch>
          </a:blip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abel 2" descr="&#10;">
            <a:extLst>
              <a:ext uri="{FF2B5EF4-FFF2-40B4-BE49-F238E27FC236}">
                <a16:creationId xmlns:a16="http://schemas.microsoft.com/office/drawing/2014/main" id="{C968A873-89A4-3446-91A5-3B95D552521F}"/>
              </a:ext>
            </a:extLst>
          </p:cNvPr>
          <p:cNvSpPr txBox="1">
            <a:spLocks/>
          </p:cNvSpPr>
          <p:nvPr/>
        </p:nvSpPr>
        <p:spPr>
          <a:xfrm>
            <a:off x="2155368" y="3508492"/>
            <a:ext cx="5687787" cy="369332"/>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latin typeface="Arial" charset="0"/>
                <a:ea typeface="MS PGothic" charset="0"/>
              </a:rPr>
              <a:t>Literacy software</a:t>
            </a:r>
          </a:p>
        </p:txBody>
      </p:sp>
      <p:sp>
        <p:nvSpPr>
          <p:cNvPr id="9" name="Picture 3">
            <a:extLst>
              <a:ext uri="{FF2B5EF4-FFF2-40B4-BE49-F238E27FC236}">
                <a16:creationId xmlns:a16="http://schemas.microsoft.com/office/drawing/2014/main" id="{CFC214A5-6749-1324-84C5-8B7F0302D435}"/>
              </a:ext>
              <a:ext uri="{C183D7F6-B498-43B3-948B-1728B52AA6E4}">
                <adec:decorative xmlns:adec="http://schemas.microsoft.com/office/drawing/2017/decorative" val="1"/>
              </a:ext>
            </a:extLst>
          </p:cNvPr>
          <p:cNvSpPr/>
          <p:nvPr/>
        </p:nvSpPr>
        <p:spPr>
          <a:xfrm>
            <a:off x="500742" y="4254117"/>
            <a:ext cx="1508760" cy="868680"/>
          </a:xfrm>
          <a:prstGeom prst="roundRect">
            <a:avLst>
              <a:gd name="adj" fmla="val 0"/>
            </a:avLst>
          </a:prstGeom>
          <a:blipFill>
            <a:blip r:embed="rId7"/>
            <a:stretch>
              <a:fillRect/>
            </a:stretch>
          </a:blip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abel 3" descr="&#10;">
            <a:extLst>
              <a:ext uri="{FF2B5EF4-FFF2-40B4-BE49-F238E27FC236}">
                <a16:creationId xmlns:a16="http://schemas.microsoft.com/office/drawing/2014/main" id="{D37F8149-8A95-7AC8-0FE3-133AD4E0C56C}"/>
              </a:ext>
            </a:extLst>
          </p:cNvPr>
          <p:cNvSpPr txBox="1">
            <a:spLocks/>
          </p:cNvSpPr>
          <p:nvPr/>
        </p:nvSpPr>
        <p:spPr>
          <a:xfrm>
            <a:off x="2155368" y="4503791"/>
            <a:ext cx="5687787" cy="369332"/>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latin typeface="Arial" charset="0"/>
                <a:ea typeface="MS PGothic" charset="0"/>
              </a:rPr>
              <a:t>Noise cancelling headsets</a:t>
            </a:r>
          </a:p>
        </p:txBody>
      </p:sp>
      <p:sp>
        <p:nvSpPr>
          <p:cNvPr id="18" name="Picture 4">
            <a:extLst>
              <a:ext uri="{FF2B5EF4-FFF2-40B4-BE49-F238E27FC236}">
                <a16:creationId xmlns:a16="http://schemas.microsoft.com/office/drawing/2014/main" id="{B46DA42A-061F-2962-1CE4-005348C88AA4}"/>
              </a:ext>
              <a:ext uri="{C183D7F6-B498-43B3-948B-1728B52AA6E4}">
                <adec:decorative xmlns:adec="http://schemas.microsoft.com/office/drawing/2017/decorative" val="1"/>
              </a:ext>
            </a:extLst>
          </p:cNvPr>
          <p:cNvSpPr/>
          <p:nvPr/>
        </p:nvSpPr>
        <p:spPr>
          <a:xfrm>
            <a:off x="500742" y="5240635"/>
            <a:ext cx="1508760" cy="868680"/>
          </a:xfrm>
          <a:prstGeom prst="roundRect">
            <a:avLst>
              <a:gd name="adj" fmla="val 0"/>
            </a:avLst>
          </a:prstGeom>
          <a:blipFill>
            <a:blip r:embed="rId8"/>
            <a:stretch>
              <a:fillRect/>
            </a:stretch>
          </a:blip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abel 4" descr="&#10;">
            <a:extLst>
              <a:ext uri="{FF2B5EF4-FFF2-40B4-BE49-F238E27FC236}">
                <a16:creationId xmlns:a16="http://schemas.microsoft.com/office/drawing/2014/main" id="{5E1531AA-B83F-A1C6-4306-6F666604A4BE}"/>
              </a:ext>
            </a:extLst>
          </p:cNvPr>
          <p:cNvSpPr txBox="1">
            <a:spLocks/>
          </p:cNvSpPr>
          <p:nvPr/>
        </p:nvSpPr>
        <p:spPr>
          <a:xfrm>
            <a:off x="2155368" y="5360592"/>
            <a:ext cx="5687787" cy="646331"/>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latin typeface="Arial" charset="0"/>
                <a:ea typeface="MS PGothic" charset="0"/>
              </a:rPr>
              <a:t>Recording devices such as pens and digital voice recorders</a:t>
            </a:r>
            <a:endParaRPr lang="en-US" sz="1600">
              <a:solidFill>
                <a:schemeClr val="tx1"/>
              </a:solidFill>
              <a:latin typeface="Arial" charset="0"/>
              <a:ea typeface="MS PGothic" charset="0"/>
            </a:endParaRPr>
          </a:p>
        </p:txBody>
      </p:sp>
    </p:spTree>
    <p:custDataLst>
      <p:tags r:id="rId1"/>
    </p:custDataLst>
    <p:extLst>
      <p:ext uri="{BB962C8B-B14F-4D97-AF65-F5344CB8AC3E}">
        <p14:creationId xmlns:p14="http://schemas.microsoft.com/office/powerpoint/2010/main" val="3887933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p:cNvSpPr>
            <a:spLocks noGrp="1"/>
          </p:cNvSpPr>
          <p:nvPr>
            <p:ph type="title"/>
          </p:nvPr>
        </p:nvSpPr>
        <p:spPr/>
        <p:txBody>
          <a:bodyPr/>
          <a:lstStyle/>
          <a:p>
            <a:r>
              <a:rPr lang="en-US">
                <a:latin typeface="Arial" charset="0"/>
                <a:ea typeface="MS PGothic" charset="0"/>
              </a:rPr>
              <a:t>Communication</a:t>
            </a:r>
          </a:p>
        </p:txBody>
      </p:sp>
      <p:sp>
        <p:nvSpPr>
          <p:cNvPr id="3" name="Picture" descr="Speaker at an event with live captioning on screen behind him">
            <a:extLst>
              <a:ext uri="{FF2B5EF4-FFF2-40B4-BE49-F238E27FC236}">
                <a16:creationId xmlns:a16="http://schemas.microsoft.com/office/drawing/2014/main" id="{92AC9DB9-0D06-E8D9-A334-704E6B8525B0}"/>
              </a:ext>
            </a:extLst>
          </p:cNvPr>
          <p:cNvSpPr/>
          <p:nvPr/>
        </p:nvSpPr>
        <p:spPr>
          <a:xfrm>
            <a:off x="0" y="1216152"/>
            <a:ext cx="9144000" cy="1827640"/>
          </a:xfrm>
          <a:prstGeom prst="rect">
            <a:avLst/>
          </a:prstGeom>
          <a:blipFill dpi="0" rotWithShape="1">
            <a:blip r:embed="rId4"/>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Communication icon">
            <a:extLst>
              <a:ext uri="{FF2B5EF4-FFF2-40B4-BE49-F238E27FC236}">
                <a16:creationId xmlns:a16="http://schemas.microsoft.com/office/drawing/2014/main" id="{A4A43C89-4F9A-4AB9-E945-3250B6AC9FFB}"/>
              </a:ext>
              <a:ext uri="{C183D7F6-B498-43B3-948B-1728B52AA6E4}">
                <adec:decorative xmlns:adec="http://schemas.microsoft.com/office/drawing/2017/decorative" val="1"/>
              </a:ext>
            </a:extLst>
          </p:cNvPr>
          <p:cNvGrpSpPr/>
          <p:nvPr/>
        </p:nvGrpSpPr>
        <p:grpSpPr>
          <a:xfrm>
            <a:off x="7216140" y="2221902"/>
            <a:ext cx="1508760" cy="1508760"/>
            <a:chOff x="7216140" y="374148"/>
            <a:chExt cx="1508760" cy="1508760"/>
          </a:xfrm>
        </p:grpSpPr>
        <p:sp>
          <p:nvSpPr>
            <p:cNvPr id="8" name="border">
              <a:extLst>
                <a:ext uri="{FF2B5EF4-FFF2-40B4-BE49-F238E27FC236}">
                  <a16:creationId xmlns:a16="http://schemas.microsoft.com/office/drawing/2014/main" id="{D24681C9-CF16-739E-3634-D13E136504AD}"/>
                </a:ext>
                <a:ext uri="{C183D7F6-B498-43B3-948B-1728B52AA6E4}">
                  <adec:decorative xmlns:adec="http://schemas.microsoft.com/office/drawing/2017/decorative" val="1"/>
                </a:ext>
              </a:extLst>
            </p:cNvPr>
            <p:cNvSpPr/>
            <p:nvPr/>
          </p:nvSpPr>
          <p:spPr>
            <a:xfrm>
              <a:off x="7216140" y="374148"/>
              <a:ext cx="1508760" cy="150876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con">
              <a:extLst>
                <a:ext uri="{FF2B5EF4-FFF2-40B4-BE49-F238E27FC236}">
                  <a16:creationId xmlns:a16="http://schemas.microsoft.com/office/drawing/2014/main" id="{01BB621D-E0F2-31DB-B5B9-A36A7C921271}"/>
                </a:ext>
                <a:ext uri="{C183D7F6-B498-43B3-948B-1728B52AA6E4}">
                  <adec:decorative xmlns:adec="http://schemas.microsoft.com/office/drawing/2017/decorative" val="1"/>
                </a:ext>
              </a:extLst>
            </p:cNvPr>
            <p:cNvSpPr/>
            <p:nvPr/>
          </p:nvSpPr>
          <p:spPr>
            <a:xfrm>
              <a:off x="7339584" y="497592"/>
              <a:ext cx="1261872" cy="1261872"/>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508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Content" descr="&#10;">
            <a:extLst>
              <a:ext uri="{FF2B5EF4-FFF2-40B4-BE49-F238E27FC236}">
                <a16:creationId xmlns:a16="http://schemas.microsoft.com/office/drawing/2014/main" id="{E165881A-E938-E225-8766-822E035DF716}"/>
              </a:ext>
            </a:extLst>
          </p:cNvPr>
          <p:cNvSpPr>
            <a:spLocks noGrp="1"/>
          </p:cNvSpPr>
          <p:nvPr>
            <p:ph idx="1"/>
          </p:nvPr>
        </p:nvSpPr>
        <p:spPr>
          <a:xfrm>
            <a:off x="419100" y="3352798"/>
            <a:ext cx="8267700" cy="2628901"/>
          </a:xfrm>
        </p:spPr>
        <p:txBody>
          <a:bodyPr>
            <a:noAutofit/>
          </a:bodyPr>
          <a:lstStyle/>
          <a:p>
            <a:pPr marL="0" indent="0">
              <a:buFont typeface="Arial" charset="0"/>
              <a:buNone/>
            </a:pPr>
            <a:r>
              <a:rPr lang="en-US" sz="2400" b="1">
                <a:solidFill>
                  <a:srgbClr val="00558C"/>
                </a:solidFill>
                <a:latin typeface="Arial" charset="0"/>
                <a:ea typeface="MS PGothic" charset="0"/>
              </a:rPr>
              <a:t>What are Communication Conditions? </a:t>
            </a:r>
          </a:p>
          <a:p>
            <a:pPr marL="0" indent="0">
              <a:buFont typeface="Arial" charset="0"/>
              <a:buNone/>
            </a:pPr>
            <a:r>
              <a:rPr lang="en-US" sz="1800"/>
              <a:t>Communication conditions:</a:t>
            </a:r>
          </a:p>
          <a:p>
            <a:r>
              <a:rPr lang="en-US" sz="1800"/>
              <a:t>Impact an individual's ability to communicate</a:t>
            </a:r>
          </a:p>
          <a:p>
            <a:r>
              <a:rPr lang="en-US" sz="1800"/>
              <a:t>May include apraxia or voice disorders</a:t>
            </a:r>
          </a:p>
          <a:p>
            <a:r>
              <a:rPr lang="en-US" sz="1800"/>
              <a:t>Limitations may include the inability to amplify the volume of speech or being non-verbal</a:t>
            </a:r>
          </a:p>
        </p:txBody>
      </p:sp>
    </p:spTree>
    <p:custDataLst>
      <p:tags r:id="rId1"/>
    </p:custDataLst>
    <p:extLst>
      <p:ext uri="{BB962C8B-B14F-4D97-AF65-F5344CB8AC3E}">
        <p14:creationId xmlns:p14="http://schemas.microsoft.com/office/powerpoint/2010/main" val="1299650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p:cNvSpPr>
            <a:spLocks noGrp="1"/>
          </p:cNvSpPr>
          <p:nvPr>
            <p:ph type="title"/>
          </p:nvPr>
        </p:nvSpPr>
        <p:spPr/>
        <p:txBody>
          <a:bodyPr/>
          <a:lstStyle/>
          <a:p>
            <a:r>
              <a:rPr lang="en-US">
                <a:latin typeface="Arial" charset="0"/>
                <a:ea typeface="MS PGothic" charset="0"/>
              </a:rPr>
              <a:t>Communication Solutions</a:t>
            </a:r>
          </a:p>
        </p:txBody>
      </p:sp>
      <p:grpSp>
        <p:nvGrpSpPr>
          <p:cNvPr id="7" name="Communication icon">
            <a:extLst>
              <a:ext uri="{FF2B5EF4-FFF2-40B4-BE49-F238E27FC236}">
                <a16:creationId xmlns:a16="http://schemas.microsoft.com/office/drawing/2014/main" id="{874D294A-F53D-1126-5DE6-03B4C065B855}"/>
              </a:ext>
              <a:ext uri="{C183D7F6-B498-43B3-948B-1728B52AA6E4}">
                <adec:decorative xmlns:adec="http://schemas.microsoft.com/office/drawing/2017/decorative" val="1"/>
              </a:ext>
            </a:extLst>
          </p:cNvPr>
          <p:cNvGrpSpPr/>
          <p:nvPr/>
        </p:nvGrpSpPr>
        <p:grpSpPr>
          <a:xfrm>
            <a:off x="7216140" y="460170"/>
            <a:ext cx="1508760" cy="1508760"/>
            <a:chOff x="7216140" y="374148"/>
            <a:chExt cx="1508760" cy="1508760"/>
          </a:xfrm>
        </p:grpSpPr>
        <p:sp>
          <p:nvSpPr>
            <p:cNvPr id="8" name="border">
              <a:extLst>
                <a:ext uri="{FF2B5EF4-FFF2-40B4-BE49-F238E27FC236}">
                  <a16:creationId xmlns:a16="http://schemas.microsoft.com/office/drawing/2014/main" id="{9C18E3CD-EF8F-F1DC-FBF0-D6E7272534AC}"/>
                </a:ext>
                <a:ext uri="{C183D7F6-B498-43B3-948B-1728B52AA6E4}">
                  <adec:decorative xmlns:adec="http://schemas.microsoft.com/office/drawing/2017/decorative" val="1"/>
                </a:ext>
              </a:extLst>
            </p:cNvPr>
            <p:cNvSpPr/>
            <p:nvPr/>
          </p:nvSpPr>
          <p:spPr>
            <a:xfrm>
              <a:off x="7216140" y="374148"/>
              <a:ext cx="1508760" cy="150876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con">
              <a:extLst>
                <a:ext uri="{FF2B5EF4-FFF2-40B4-BE49-F238E27FC236}">
                  <a16:creationId xmlns:a16="http://schemas.microsoft.com/office/drawing/2014/main" id="{BE94A2F1-9633-3B2A-607E-357BF1E4976D}"/>
                </a:ext>
                <a:ext uri="{C183D7F6-B498-43B3-948B-1728B52AA6E4}">
                  <adec:decorative xmlns:adec="http://schemas.microsoft.com/office/drawing/2017/decorative" val="1"/>
                </a:ext>
              </a:extLst>
            </p:cNvPr>
            <p:cNvSpPr/>
            <p:nvPr/>
          </p:nvSpPr>
          <p:spPr>
            <a:xfrm>
              <a:off x="7339584" y="497592"/>
              <a:ext cx="1261872" cy="1261872"/>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508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Subtitle" descr="&#10;">
            <a:extLst>
              <a:ext uri="{FF2B5EF4-FFF2-40B4-BE49-F238E27FC236}">
                <a16:creationId xmlns:a16="http://schemas.microsoft.com/office/drawing/2014/main" id="{1F525E87-F061-BEC5-B760-4017CD2C3E60}"/>
              </a:ext>
            </a:extLst>
          </p:cNvPr>
          <p:cNvSpPr>
            <a:spLocks noGrp="1"/>
          </p:cNvSpPr>
          <p:nvPr>
            <p:ph idx="1"/>
          </p:nvPr>
        </p:nvSpPr>
        <p:spPr>
          <a:xfrm>
            <a:off x="419100" y="1600200"/>
            <a:ext cx="8267700" cy="461665"/>
          </a:xfrm>
        </p:spPr>
        <p:txBody>
          <a:bodyPr>
            <a:spAutoFit/>
          </a:bodyPr>
          <a:lstStyle/>
          <a:p>
            <a:pPr marL="0" indent="0">
              <a:buFont typeface="Arial" charset="0"/>
              <a:buNone/>
            </a:pPr>
            <a:r>
              <a:rPr lang="en-US" sz="2400" b="1">
                <a:solidFill>
                  <a:srgbClr val="00558C"/>
                </a:solidFill>
                <a:latin typeface="Arial" charset="0"/>
                <a:ea typeface="MS PGothic" charset="0"/>
              </a:rPr>
              <a:t>Communication accommodations may include:</a:t>
            </a:r>
          </a:p>
        </p:txBody>
      </p:sp>
      <p:sp>
        <p:nvSpPr>
          <p:cNvPr id="5" name="Picture 1">
            <a:extLst>
              <a:ext uri="{FF2B5EF4-FFF2-40B4-BE49-F238E27FC236}">
                <a16:creationId xmlns:a16="http://schemas.microsoft.com/office/drawing/2014/main" id="{3B73A820-C1F2-0671-329E-C22650F17605}"/>
              </a:ext>
              <a:ext uri="{C183D7F6-B498-43B3-948B-1728B52AA6E4}">
                <adec:decorative xmlns:adec="http://schemas.microsoft.com/office/drawing/2017/decorative" val="1"/>
              </a:ext>
            </a:extLst>
          </p:cNvPr>
          <p:cNvSpPr/>
          <p:nvPr/>
        </p:nvSpPr>
        <p:spPr>
          <a:xfrm>
            <a:off x="500742" y="2263519"/>
            <a:ext cx="1508760" cy="868680"/>
          </a:xfrm>
          <a:prstGeom prst="roundRect">
            <a:avLst>
              <a:gd name="adj" fmla="val 0"/>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Border 1">
            <a:extLst>
              <a:ext uri="{FF2B5EF4-FFF2-40B4-BE49-F238E27FC236}">
                <a16:creationId xmlns:a16="http://schemas.microsoft.com/office/drawing/2014/main" id="{D8C21883-1CB9-312D-974D-B56F7A0D7D8E}"/>
              </a:ext>
              <a:ext uri="{C183D7F6-B498-43B3-948B-1728B52AA6E4}">
                <adec:decorative xmlns:adec="http://schemas.microsoft.com/office/drawing/2017/decorative" val="1"/>
              </a:ext>
            </a:extLst>
          </p:cNvPr>
          <p:cNvSpPr/>
          <p:nvPr/>
        </p:nvSpPr>
        <p:spPr>
          <a:xfrm>
            <a:off x="500742" y="2263519"/>
            <a:ext cx="1508760" cy="868680"/>
          </a:xfrm>
          <a:prstGeom prst="roundRect">
            <a:avLst>
              <a:gd name="adj" fmla="val 0"/>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Label 1" descr="&#10;">
            <a:extLst>
              <a:ext uri="{FF2B5EF4-FFF2-40B4-BE49-F238E27FC236}">
                <a16:creationId xmlns:a16="http://schemas.microsoft.com/office/drawing/2014/main" id="{8E8D235E-5ABA-708E-8BF2-F5E655415818}"/>
              </a:ext>
            </a:extLst>
          </p:cNvPr>
          <p:cNvSpPr txBox="1">
            <a:spLocks/>
          </p:cNvSpPr>
          <p:nvPr/>
        </p:nvSpPr>
        <p:spPr>
          <a:xfrm>
            <a:off x="2155368" y="2513193"/>
            <a:ext cx="5687787" cy="369332"/>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latin typeface="Arial" charset="0"/>
                <a:ea typeface="MS PGothic" charset="0"/>
              </a:rPr>
              <a:t>Voice amplification devices</a:t>
            </a:r>
          </a:p>
        </p:txBody>
      </p:sp>
      <p:sp>
        <p:nvSpPr>
          <p:cNvPr id="13" name="Picture 2">
            <a:extLst>
              <a:ext uri="{FF2B5EF4-FFF2-40B4-BE49-F238E27FC236}">
                <a16:creationId xmlns:a16="http://schemas.microsoft.com/office/drawing/2014/main" id="{5726F43A-D90D-FFE7-02F8-B2653E2089E8}"/>
              </a:ext>
              <a:ext uri="{C183D7F6-B498-43B3-948B-1728B52AA6E4}">
                <adec:decorative xmlns:adec="http://schemas.microsoft.com/office/drawing/2017/decorative" val="1"/>
              </a:ext>
            </a:extLst>
          </p:cNvPr>
          <p:cNvSpPr/>
          <p:nvPr/>
        </p:nvSpPr>
        <p:spPr>
          <a:xfrm>
            <a:off x="500742" y="3265005"/>
            <a:ext cx="1508760" cy="868680"/>
          </a:xfrm>
          <a:prstGeom prst="roundRect">
            <a:avLst>
              <a:gd name="adj" fmla="val 0"/>
            </a:avLst>
          </a:prstGeom>
          <a:blipFill>
            <a:blip r:embed="rId6"/>
            <a:stretch>
              <a:fillRect/>
            </a:stretch>
          </a:blip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abel 2" descr="&#10;">
            <a:extLst>
              <a:ext uri="{FF2B5EF4-FFF2-40B4-BE49-F238E27FC236}">
                <a16:creationId xmlns:a16="http://schemas.microsoft.com/office/drawing/2014/main" id="{57DB3313-4DCC-88ED-3B63-6D1F1904EA07}"/>
              </a:ext>
            </a:extLst>
          </p:cNvPr>
          <p:cNvSpPr txBox="1">
            <a:spLocks/>
          </p:cNvSpPr>
          <p:nvPr/>
        </p:nvSpPr>
        <p:spPr>
          <a:xfrm>
            <a:off x="2155368" y="3508492"/>
            <a:ext cx="5687787" cy="369332"/>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latin typeface="Arial" charset="0"/>
                <a:ea typeface="MS PGothic" charset="0"/>
              </a:rPr>
              <a:t>Word prediction software</a:t>
            </a:r>
          </a:p>
        </p:txBody>
      </p:sp>
      <p:pic>
        <p:nvPicPr>
          <p:cNvPr id="4" name="Picture 3">
            <a:extLst>
              <a:ext uri="{FF2B5EF4-FFF2-40B4-BE49-F238E27FC236}">
                <a16:creationId xmlns:a16="http://schemas.microsoft.com/office/drawing/2014/main" id="{DE183EFC-CC5D-3441-D9DF-5EEAA66BF9BC}"/>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2276"/>
          <a:stretch/>
        </p:blipFill>
        <p:spPr>
          <a:xfrm>
            <a:off x="647481" y="4266491"/>
            <a:ext cx="1306728" cy="949064"/>
          </a:xfrm>
          <a:prstGeom prst="rect">
            <a:avLst/>
          </a:prstGeom>
        </p:spPr>
      </p:pic>
      <p:sp>
        <p:nvSpPr>
          <p:cNvPr id="14" name="Border 3">
            <a:extLst>
              <a:ext uri="{FF2B5EF4-FFF2-40B4-BE49-F238E27FC236}">
                <a16:creationId xmlns:a16="http://schemas.microsoft.com/office/drawing/2014/main" id="{E29590D5-AF50-188B-B1F7-0759143E3F83}"/>
              </a:ext>
              <a:ext uri="{C183D7F6-B498-43B3-948B-1728B52AA6E4}">
                <adec:decorative xmlns:adec="http://schemas.microsoft.com/office/drawing/2017/decorative" val="1"/>
              </a:ext>
            </a:extLst>
          </p:cNvPr>
          <p:cNvSpPr/>
          <p:nvPr/>
        </p:nvSpPr>
        <p:spPr>
          <a:xfrm>
            <a:off x="500742" y="4239910"/>
            <a:ext cx="1508760" cy="868680"/>
          </a:xfrm>
          <a:prstGeom prst="roundRect">
            <a:avLst>
              <a:gd name="adj" fmla="val 0"/>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abel 3" descr="&#10;">
            <a:extLst>
              <a:ext uri="{FF2B5EF4-FFF2-40B4-BE49-F238E27FC236}">
                <a16:creationId xmlns:a16="http://schemas.microsoft.com/office/drawing/2014/main" id="{93012960-8EBF-F4D9-D7BE-FF5EAD1DB856}"/>
              </a:ext>
            </a:extLst>
          </p:cNvPr>
          <p:cNvSpPr txBox="1">
            <a:spLocks/>
          </p:cNvSpPr>
          <p:nvPr/>
        </p:nvSpPr>
        <p:spPr>
          <a:xfrm>
            <a:off x="2155368" y="4503791"/>
            <a:ext cx="5687787" cy="369332"/>
          </a:xfrm>
          <a:prstGeom prst="rect">
            <a:avLst/>
          </a:prstGeom>
        </p:spPr>
        <p:txBody>
          <a:bodyPr vert="horz" wrap="square" lIns="91440" tIns="45720" rIns="91440" bIns="45720" rtlCol="0" anchor="ctr" anchorCtr="0">
            <a:sp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800">
                <a:latin typeface="Arial" charset="0"/>
                <a:ea typeface="MS PGothic" charset="0"/>
              </a:rPr>
              <a:t>Augmentative communication devices</a:t>
            </a:r>
            <a:endParaRPr lang="en-US" sz="1600">
              <a:solidFill>
                <a:schemeClr val="tx1"/>
              </a:solidFill>
              <a:latin typeface="Arial" charset="0"/>
              <a:ea typeface="MS PGothic" charset="0"/>
            </a:endParaRPr>
          </a:p>
        </p:txBody>
      </p:sp>
    </p:spTree>
    <p:custDataLst>
      <p:tags r:id="rId1"/>
    </p:custDataLst>
    <p:extLst>
      <p:ext uri="{BB962C8B-B14F-4D97-AF65-F5344CB8AC3E}">
        <p14:creationId xmlns:p14="http://schemas.microsoft.com/office/powerpoint/2010/main" val="3381107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21D7BF84-1634-744C-A9E5-95F76456266F}"/>
              </a:ext>
            </a:extLst>
          </p:cNvPr>
          <p:cNvSpPr>
            <a:spLocks noGrp="1"/>
          </p:cNvSpPr>
          <p:nvPr>
            <p:ph type="title"/>
          </p:nvPr>
        </p:nvSpPr>
        <p:spPr/>
        <p:txBody>
          <a:bodyPr>
            <a:normAutofit/>
          </a:bodyPr>
          <a:lstStyle/>
          <a:p>
            <a:r>
              <a:rPr lang="en-US"/>
              <a:t>Budget</a:t>
            </a:r>
          </a:p>
        </p:txBody>
      </p:sp>
      <p:pic>
        <p:nvPicPr>
          <p:cNvPr id="4" name="Picture" descr="A woman reviewing financial pie and bar charts on a computer screen">
            <a:extLst>
              <a:ext uri="{FF2B5EF4-FFF2-40B4-BE49-F238E27FC236}">
                <a16:creationId xmlns:a16="http://schemas.microsoft.com/office/drawing/2014/main" id="{D154D75E-2918-FC25-6734-9B7B506A77E4}"/>
              </a:ext>
            </a:extLst>
          </p:cNvPr>
          <p:cNvPicPr>
            <a:picLocks noGrp="1" noChangeAspect="1"/>
          </p:cNvPicPr>
          <p:nvPr>
            <p:ph type="pic" sz="quarter" idx="10"/>
          </p:nvPr>
        </p:nvPicPr>
        <p:blipFill>
          <a:blip r:embed="rId4"/>
          <a:srcRect/>
          <a:stretch>
            <a:fillRect/>
          </a:stretch>
        </p:blipFill>
        <p:spPr/>
      </p:pic>
      <p:sp>
        <p:nvSpPr>
          <p:cNvPr id="8" name="Content">
            <a:extLst>
              <a:ext uri="{FF2B5EF4-FFF2-40B4-BE49-F238E27FC236}">
                <a16:creationId xmlns:a16="http://schemas.microsoft.com/office/drawing/2014/main" id="{897D3471-23FE-0FEF-AD8A-D3B520753BA8}"/>
              </a:ext>
            </a:extLst>
          </p:cNvPr>
          <p:cNvSpPr>
            <a:spLocks noGrp="1"/>
          </p:cNvSpPr>
          <p:nvPr>
            <p:ph idx="1"/>
          </p:nvPr>
        </p:nvSpPr>
        <p:spPr>
          <a:xfrm>
            <a:off x="457200" y="3337561"/>
            <a:ext cx="8229600" cy="3139321"/>
          </a:xfrm>
        </p:spPr>
        <p:txBody>
          <a:bodyPr vert="horz" lIns="0" tIns="0" rIns="0" bIns="0" rtlCol="0" anchor="t">
            <a:spAutoFit/>
          </a:bodyPr>
          <a:lstStyle/>
          <a:p>
            <a:pPr marL="0" indent="0">
              <a:spcBef>
                <a:spcPts val="1800"/>
              </a:spcBef>
              <a:buNone/>
            </a:pPr>
            <a:r>
              <a:rPr lang="en-US" sz="1800" b="1">
                <a:solidFill>
                  <a:srgbClr val="00558C"/>
                </a:solidFill>
                <a:ea typeface="MS PGothic" charset="0"/>
              </a:rPr>
              <a:t>Budget</a:t>
            </a:r>
          </a:p>
          <a:p>
            <a:r>
              <a:rPr lang="en-US" sz="1800"/>
              <a:t>CAP complies with organization cutoff dates and acquisition timelines in accordance with Federal Acquisitions Regulations (FAR).</a:t>
            </a:r>
            <a:endParaRPr lang="en-US" sz="1800">
              <a:cs typeface="Arial"/>
            </a:endParaRPr>
          </a:p>
          <a:p>
            <a:pPr marL="0" indent="0">
              <a:buNone/>
            </a:pPr>
            <a:r>
              <a:rPr lang="en-US" altLang="en-US" sz="1800" b="1" noProof="1">
                <a:solidFill>
                  <a:srgbClr val="00558C"/>
                </a:solidFill>
                <a:ea typeface="MS PGothic"/>
              </a:rPr>
              <a:t>CAP Annual Budget Highlights</a:t>
            </a:r>
            <a:endParaRPr lang="en-US" altLang="en-US" sz="1800" b="1" noProof="1">
              <a:solidFill>
                <a:srgbClr val="00558C"/>
              </a:solidFill>
              <a:ea typeface="MS PGothic"/>
              <a:cs typeface="Arial"/>
            </a:endParaRPr>
          </a:p>
          <a:p>
            <a:r>
              <a:rPr lang="en-US" altLang="en-US" sz="1800" noProof="1"/>
              <a:t>01 OCT - 30 SEP: Annual Fiscal Year (FY) budget </a:t>
            </a:r>
            <a:endParaRPr lang="en-US" altLang="en-US" sz="1800" noProof="1">
              <a:cs typeface="Arial"/>
            </a:endParaRPr>
          </a:p>
          <a:p>
            <a:r>
              <a:rPr lang="en-US" altLang="en-US" sz="1800" noProof="1"/>
              <a:t>NOV: Generally new FY funding becomes available</a:t>
            </a:r>
            <a:endParaRPr lang="en-US" altLang="en-US" sz="1800" noProof="1">
              <a:cs typeface="Arial"/>
            </a:endParaRPr>
          </a:p>
          <a:p>
            <a:r>
              <a:rPr lang="en-US" altLang="en-US" sz="1800" noProof="1"/>
              <a:t>JUN/JUL: Acquisition cut off dates occur to ensure proper budget closeout</a:t>
            </a:r>
            <a:endParaRPr lang="en-US" altLang="en-US" sz="1800" noProof="1">
              <a:cs typeface="Arial"/>
            </a:endParaRPr>
          </a:p>
          <a:p>
            <a:pPr marL="0" indent="0">
              <a:buNone/>
            </a:pPr>
            <a:endParaRPr lang="en-US" altLang="en-US" sz="1800" noProof="1"/>
          </a:p>
        </p:txBody>
      </p:sp>
    </p:spTree>
    <p:custDataLst>
      <p:tags r:id="rId1"/>
    </p:custDataLst>
    <p:extLst>
      <p:ext uri="{BB962C8B-B14F-4D97-AF65-F5344CB8AC3E}">
        <p14:creationId xmlns:p14="http://schemas.microsoft.com/office/powerpoint/2010/main" val="110834119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21D7BF84-1634-744C-A9E5-95F76456266F}"/>
              </a:ext>
            </a:extLst>
          </p:cNvPr>
          <p:cNvSpPr>
            <a:spLocks noGrp="1"/>
          </p:cNvSpPr>
          <p:nvPr>
            <p:ph type="title"/>
          </p:nvPr>
        </p:nvSpPr>
        <p:spPr/>
        <p:txBody>
          <a:bodyPr>
            <a:normAutofit/>
          </a:bodyPr>
          <a:lstStyle/>
          <a:p>
            <a:r>
              <a:rPr lang="en-US"/>
              <a:t>Best Practice</a:t>
            </a:r>
          </a:p>
        </p:txBody>
      </p:sp>
      <p:pic>
        <p:nvPicPr>
          <p:cNvPr id="3" name="Picture" descr="A group of people in discussion in an office setting">
            <a:extLst>
              <a:ext uri="{FF2B5EF4-FFF2-40B4-BE49-F238E27FC236}">
                <a16:creationId xmlns:a16="http://schemas.microsoft.com/office/drawing/2014/main" id="{81625912-FB31-7248-8737-AAE36FF14D5F}"/>
              </a:ext>
            </a:extLst>
          </p:cNvPr>
          <p:cNvPicPr>
            <a:picLocks noGrp="1" noChangeAspect="1"/>
          </p:cNvPicPr>
          <p:nvPr>
            <p:ph type="pic" sz="quarter" idx="10"/>
          </p:nvPr>
        </p:nvPicPr>
        <p:blipFill rotWithShape="1">
          <a:blip r:embed="rId4"/>
          <a:srcRect/>
          <a:stretch/>
        </p:blipFill>
        <p:spPr/>
      </p:pic>
      <p:sp>
        <p:nvSpPr>
          <p:cNvPr id="10" name="Content">
            <a:extLst>
              <a:ext uri="{FF2B5EF4-FFF2-40B4-BE49-F238E27FC236}">
                <a16:creationId xmlns:a16="http://schemas.microsoft.com/office/drawing/2014/main" id="{8E767792-D683-8DB1-A83C-F2D62E128628}"/>
              </a:ext>
            </a:extLst>
          </p:cNvPr>
          <p:cNvSpPr>
            <a:spLocks noGrp="1"/>
          </p:cNvSpPr>
          <p:nvPr>
            <p:ph idx="1"/>
          </p:nvPr>
        </p:nvSpPr>
        <p:spPr/>
        <p:txBody>
          <a:bodyPr vert="horz" lIns="0" tIns="0" rIns="0" bIns="0" rtlCol="0" anchor="t">
            <a:normAutofit/>
          </a:bodyPr>
          <a:lstStyle/>
          <a:p>
            <a:r>
              <a:rPr lang="en-US" altLang="en-US" sz="2400" noProof="1">
                <a:latin typeface="Arial"/>
                <a:ea typeface="Arial Hebrew Scholar" charset="-79"/>
                <a:cs typeface="Arial"/>
              </a:rPr>
              <a:t>CAP accepts requests at all times.</a:t>
            </a:r>
            <a:endParaRPr lang="en-US" altLang="en-US" sz="2400" noProof="1">
              <a:latin typeface="Arial" panose="020B0604020202020204" pitchFamily="34" charset="0"/>
              <a:ea typeface="Arial Hebrew Scholar" charset="-79"/>
              <a:cs typeface="Arial" panose="020B0604020202020204" pitchFamily="34" charset="0"/>
            </a:endParaRPr>
          </a:p>
          <a:p>
            <a:r>
              <a:rPr lang="en-US" altLang="en-US" sz="2400" noProof="1">
                <a:latin typeface="Arial"/>
                <a:ea typeface="Arial Hebrew Scholar" charset="-79"/>
                <a:cs typeface="Arial"/>
              </a:rPr>
              <a:t>Timing of the request may impact approval and delivery.</a:t>
            </a:r>
            <a:endParaRPr lang="en-US" altLang="en-US" sz="2400" noProof="1">
              <a:latin typeface="Arial" panose="020B0604020202020204" pitchFamily="34" charset="0"/>
              <a:ea typeface="Arial Hebrew Scholar" charset="-79"/>
              <a:cs typeface="Arial" panose="020B0604020202020204" pitchFamily="34" charset="0"/>
            </a:endParaRPr>
          </a:p>
        </p:txBody>
      </p:sp>
      <p:pic>
        <p:nvPicPr>
          <p:cNvPr id="5" name="Content Placeholder 4" descr="CAP TEAM Recommendation. Submit your CAP requests between October and June for best procurement results.">
            <a:extLst>
              <a:ext uri="{FF2B5EF4-FFF2-40B4-BE49-F238E27FC236}">
                <a16:creationId xmlns:a16="http://schemas.microsoft.com/office/drawing/2014/main" id="{548FB945-BBD5-39A2-14B1-227D2520FBA8}"/>
              </a:ext>
            </a:extLst>
          </p:cNvPr>
          <p:cNvPicPr>
            <a:picLocks noGrp="1" noChangeAspect="1"/>
          </p:cNvPicPr>
          <p:nvPr>
            <p:ph sz="quarter" idx="11"/>
          </p:nvPr>
        </p:nvPicPr>
        <p:blipFill>
          <a:blip r:embed="rId5"/>
          <a:stretch>
            <a:fillRect/>
          </a:stretch>
        </p:blipFill>
        <p:spPr>
          <a:xfrm>
            <a:off x="4197377" y="2584450"/>
            <a:ext cx="3816296" cy="2971800"/>
          </a:xfrm>
        </p:spPr>
      </p:pic>
    </p:spTree>
    <p:custDataLst>
      <p:tags r:id="rId1"/>
    </p:custDataLst>
    <p:extLst>
      <p:ext uri="{BB962C8B-B14F-4D97-AF65-F5344CB8AC3E}">
        <p14:creationId xmlns:p14="http://schemas.microsoft.com/office/powerpoint/2010/main" val="3907744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Purpose and Agenda	</a:t>
            </a:r>
          </a:p>
        </p:txBody>
      </p:sp>
      <p:pic>
        <p:nvPicPr>
          <p:cNvPr id="8" name="Picture" descr="A woman in a meeting taking notes">
            <a:extLst>
              <a:ext uri="{FF2B5EF4-FFF2-40B4-BE49-F238E27FC236}">
                <a16:creationId xmlns:a16="http://schemas.microsoft.com/office/drawing/2014/main" id="{9D59B710-2BB5-76B3-BE36-4399F976FD82}"/>
              </a:ext>
            </a:extLst>
          </p:cNvPr>
          <p:cNvPicPr>
            <a:picLocks noGrp="1" noChangeAspect="1"/>
          </p:cNvPicPr>
          <p:nvPr>
            <p:ph type="pic" sz="quarter" idx="10"/>
          </p:nvPr>
        </p:nvPicPr>
        <p:blipFill rotWithShape="1">
          <a:blip r:embed="rId4"/>
          <a:srcRect/>
          <a:stretch/>
        </p:blipFill>
        <p:spPr/>
      </p:pic>
      <p:sp>
        <p:nvSpPr>
          <p:cNvPr id="3" name="Content"/>
          <p:cNvSpPr>
            <a:spLocks noGrp="1"/>
          </p:cNvSpPr>
          <p:nvPr>
            <p:ph idx="1"/>
          </p:nvPr>
        </p:nvSpPr>
        <p:spPr/>
        <p:txBody>
          <a:bodyPr vert="horz" lIns="0" tIns="0" rIns="0" bIns="0" rtlCol="0" anchor="t">
            <a:noAutofit/>
          </a:bodyPr>
          <a:lstStyle/>
          <a:p>
            <a:pPr marL="0" indent="0">
              <a:buNone/>
            </a:pPr>
            <a:r>
              <a:rPr lang="en-US" sz="1800" b="1">
                <a:solidFill>
                  <a:srgbClr val="00558C"/>
                </a:solidFill>
              </a:rPr>
              <a:t>Purpose</a:t>
            </a:r>
          </a:p>
          <a:p>
            <a:pPr marL="0" indent="0">
              <a:spcBef>
                <a:spcPts val="600"/>
              </a:spcBef>
              <a:buNone/>
            </a:pPr>
            <a:r>
              <a:rPr lang="en-US" sz="1800"/>
              <a:t>To provide an understanding of the Computer/Electronic Accommodations Program (CAP).</a:t>
            </a:r>
            <a:endParaRPr lang="en-US" sz="1800">
              <a:cs typeface="Arial"/>
            </a:endParaRPr>
          </a:p>
          <a:p>
            <a:pPr marL="0" indent="0">
              <a:buNone/>
            </a:pPr>
            <a:r>
              <a:rPr lang="en-US" sz="1800" b="1">
                <a:solidFill>
                  <a:srgbClr val="00558C"/>
                </a:solidFill>
              </a:rPr>
              <a:t>Agenda</a:t>
            </a:r>
          </a:p>
          <a:p>
            <a:pPr lvl="1">
              <a:buClr>
                <a:srgbClr val="00558C"/>
              </a:buClr>
              <a:buSzPct val="100000"/>
            </a:pPr>
            <a:r>
              <a:rPr lang="en-US" sz="1600">
                <a:solidFill>
                  <a:schemeClr val="tx1"/>
                </a:solidFill>
              </a:rPr>
              <a:t>CAP Overview</a:t>
            </a:r>
          </a:p>
          <a:p>
            <a:pPr lvl="1">
              <a:buClr>
                <a:srgbClr val="00558C"/>
              </a:buClr>
              <a:buSzPct val="100000"/>
            </a:pPr>
            <a:r>
              <a:rPr lang="en-US" sz="1600"/>
              <a:t>CAP Customers and Services</a:t>
            </a:r>
          </a:p>
          <a:p>
            <a:pPr lvl="1">
              <a:buClr>
                <a:srgbClr val="00558C"/>
              </a:buClr>
              <a:buSzPct val="100000"/>
            </a:pPr>
            <a:r>
              <a:rPr lang="en-US" sz="1600"/>
              <a:t>CAP Resources</a:t>
            </a:r>
          </a:p>
          <a:p>
            <a:pPr lvl="1">
              <a:buClr>
                <a:srgbClr val="00558C"/>
              </a:buClr>
              <a:buSzPct val="100000"/>
            </a:pPr>
            <a:r>
              <a:rPr lang="en-US" sz="1600"/>
              <a:t>Questions</a:t>
            </a:r>
          </a:p>
        </p:txBody>
      </p:sp>
    </p:spTree>
    <p:custDataLst>
      <p:tags r:id="rId1"/>
    </p:custDataLst>
    <p:extLst>
      <p:ext uri="{BB962C8B-B14F-4D97-AF65-F5344CB8AC3E}">
        <p14:creationId xmlns:p14="http://schemas.microsoft.com/office/powerpoint/2010/main" val="199084849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descr="Icon&#10;&#10;Open Folder">
            <a:extLst>
              <a:ext uri="{FF2B5EF4-FFF2-40B4-BE49-F238E27FC236}">
                <a16:creationId xmlns:a16="http://schemas.microsoft.com/office/drawing/2014/main" id="{6829F670-D1CA-AFC0-C368-AE6C40527FB6}"/>
              </a:ext>
            </a:extLst>
          </p:cNvPr>
          <p:cNvPicPr>
            <a:picLocks noGrp="1" noChangeAspect="1"/>
          </p:cNvPicPr>
          <p:nvPr>
            <p:ph type="pic" sz="quarter" idx="10"/>
          </p:nvPr>
        </p:nvPicPr>
        <p:blipFill rotWithShape="1">
          <a:blip r:embed="rId4"/>
          <a:srcRect t="78" b="78"/>
          <a:stretch/>
        </p:blipFill>
        <p:spPr>
          <a:blipFill dpi="0" rotWithShape="1">
            <a:blip r:embed="rId4">
              <a:extLst>
                <a:ext uri="{28A0092B-C50C-407E-A947-70E740481C1C}">
                  <a14:useLocalDpi xmlns:a14="http://schemas.microsoft.com/office/drawing/2010/main" val="0"/>
                </a:ext>
              </a:extLst>
            </a:blip>
            <a:srcRect/>
            <a:stretch>
              <a:fillRect/>
            </a:stretch>
          </a:blipFill>
        </p:spPr>
      </p:pic>
      <p:sp>
        <p:nvSpPr>
          <p:cNvPr id="2" name="Title"/>
          <p:cNvSpPr>
            <a:spLocks noGrp="1"/>
          </p:cNvSpPr>
          <p:nvPr>
            <p:ph type="title"/>
          </p:nvPr>
        </p:nvSpPr>
        <p:spPr/>
        <p:txBody>
          <a:bodyPr anchor="ctr">
            <a:normAutofit/>
          </a:bodyPr>
          <a:lstStyle/>
          <a:p>
            <a:r>
              <a:rPr lang="en-US"/>
              <a:t>CAP resources</a:t>
            </a:r>
          </a:p>
        </p:txBody>
      </p:sp>
    </p:spTree>
    <p:custDataLst>
      <p:tags r:id="rId1"/>
    </p:custDataLst>
    <p:extLst>
      <p:ext uri="{BB962C8B-B14F-4D97-AF65-F5344CB8AC3E}">
        <p14:creationId xmlns:p14="http://schemas.microsoft.com/office/powerpoint/2010/main" val="281041833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11" name="Title"/>
          <p:cNvSpPr>
            <a:spLocks noGrp="1"/>
          </p:cNvSpPr>
          <p:nvPr>
            <p:ph type="title"/>
          </p:nvPr>
        </p:nvSpPr>
        <p:spPr>
          <a:xfrm>
            <a:off x="419100" y="134938"/>
            <a:ext cx="8534400" cy="1143000"/>
          </a:xfrm>
        </p:spPr>
        <p:txBody>
          <a:bodyPr/>
          <a:lstStyle/>
          <a:p>
            <a:r>
              <a:rPr lang="en-US">
                <a:latin typeface="Arial" charset="0"/>
                <a:ea typeface="MS PGothic" charset="0"/>
              </a:rPr>
              <a:t>CAP Resources            				 www.cap.mil</a:t>
            </a:r>
          </a:p>
        </p:txBody>
      </p:sp>
      <p:sp>
        <p:nvSpPr>
          <p:cNvPr id="2" name="TextBox 1">
            <a:extLst>
              <a:ext uri="{FF2B5EF4-FFF2-40B4-BE49-F238E27FC236}">
                <a16:creationId xmlns:a16="http://schemas.microsoft.com/office/drawing/2014/main" id="{774DAEFF-D32F-E7CD-78BA-2E527DE9972B}"/>
              </a:ext>
            </a:extLst>
          </p:cNvPr>
          <p:cNvSpPr txBox="1"/>
          <p:nvPr/>
        </p:nvSpPr>
        <p:spPr>
          <a:xfrm>
            <a:off x="440158" y="2062100"/>
            <a:ext cx="1642489"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MS PGothic" charset="0"/>
                <a:cs typeface="MS PGothic" charset="0"/>
              </a:rPr>
              <a:t>CAP’s Online Training Modules</a:t>
            </a:r>
          </a:p>
        </p:txBody>
      </p:sp>
      <p:sp>
        <p:nvSpPr>
          <p:cNvPr id="4" name="TextBox 3">
            <a:extLst>
              <a:ext uri="{FF2B5EF4-FFF2-40B4-BE49-F238E27FC236}">
                <a16:creationId xmlns:a16="http://schemas.microsoft.com/office/drawing/2014/main" id="{A09BFB8C-F33A-FA34-5E2D-1E6AD8ED5EC8}"/>
              </a:ext>
            </a:extLst>
          </p:cNvPr>
          <p:cNvSpPr txBox="1"/>
          <p:nvPr/>
        </p:nvSpPr>
        <p:spPr>
          <a:xfrm>
            <a:off x="2188470" y="1969767"/>
            <a:ext cx="4449836"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MS PGothic" charset="0"/>
                <a:cs typeface="MS PGothic" charset="0"/>
              </a:rPr>
              <a:t>We have developed a series of online training modules. Learn about disability etiquette, reasonable accommodations, how to work with CAP and challenges in employment.</a:t>
            </a:r>
          </a:p>
        </p:txBody>
      </p:sp>
      <p:pic>
        <p:nvPicPr>
          <p:cNvPr id="6" name="laptop" descr="laptop with CAP training onscreen">
            <a:extLst>
              <a:ext uri="{FF2B5EF4-FFF2-40B4-BE49-F238E27FC236}">
                <a16:creationId xmlns:a16="http://schemas.microsoft.com/office/drawing/2014/main" id="{F88FF768-315E-9F15-D1D3-AA0CB975A8E6}"/>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181879" y="1678619"/>
            <a:ext cx="1403495" cy="105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0F3784C2-FD5A-C202-EBA5-7D54B3A30BC2}"/>
              </a:ext>
              <a:ext uri="{C183D7F6-B498-43B3-948B-1728B52AA6E4}">
                <adec:decorative xmlns:adec="http://schemas.microsoft.com/office/drawing/2017/decorative" val="1"/>
              </a:ext>
            </a:extLst>
          </p:cNvPr>
          <p:cNvCxnSpPr/>
          <p:nvPr/>
        </p:nvCxnSpPr>
        <p:spPr>
          <a:xfrm>
            <a:off x="538619" y="2759285"/>
            <a:ext cx="8236505" cy="0"/>
          </a:xfrm>
          <a:prstGeom prst="line">
            <a:avLst/>
          </a:prstGeom>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6797636-0CCD-4DFD-0DAB-2C1CC789FC5D}"/>
              </a:ext>
            </a:extLst>
          </p:cNvPr>
          <p:cNvSpPr txBox="1"/>
          <p:nvPr/>
        </p:nvSpPr>
        <p:spPr>
          <a:xfrm>
            <a:off x="440159" y="3198423"/>
            <a:ext cx="1527538"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a:ln>
                  <a:noFill/>
                </a:ln>
                <a:solidFill>
                  <a:schemeClr val="tx1"/>
                </a:solidFill>
                <a:effectLst/>
                <a:latin typeface="Arial" charset="0"/>
                <a:ea typeface="MS PGothic" charset="0"/>
                <a:cs typeface="MS PGothic" charset="0"/>
              </a:rPr>
              <a:t>CAP’s Quick Tips</a:t>
            </a:r>
          </a:p>
        </p:txBody>
      </p:sp>
      <p:sp>
        <p:nvSpPr>
          <p:cNvPr id="10" name="TextBox 9">
            <a:extLst>
              <a:ext uri="{FF2B5EF4-FFF2-40B4-BE49-F238E27FC236}">
                <a16:creationId xmlns:a16="http://schemas.microsoft.com/office/drawing/2014/main" id="{D7D52E3C-36A9-063E-771A-A9D12B104D67}"/>
              </a:ext>
            </a:extLst>
          </p:cNvPr>
          <p:cNvSpPr txBox="1"/>
          <p:nvPr/>
        </p:nvSpPr>
        <p:spPr>
          <a:xfrm>
            <a:off x="2188470" y="3106090"/>
            <a:ext cx="4586208"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200" kern="1200">
                <a:solidFill>
                  <a:schemeClr val="tx1"/>
                </a:solidFill>
                <a:effectLst/>
                <a:latin typeface="Arial"/>
                <a:ea typeface="+mn-ea"/>
                <a:cs typeface="Arial"/>
              </a:rPr>
              <a:t>CAP has created a series of short videos to help answer some of our customer’s most frequently asked questions. </a:t>
            </a:r>
          </a:p>
        </p:txBody>
      </p:sp>
      <p:pic>
        <p:nvPicPr>
          <p:cNvPr id="12" name="quick tip icon" descr="Quick tip opening screen">
            <a:extLst>
              <a:ext uri="{FF2B5EF4-FFF2-40B4-BE49-F238E27FC236}">
                <a16:creationId xmlns:a16="http://schemas.microsoft.com/office/drawing/2014/main" id="{626A48AB-D20C-801C-FD79-07A3F4FDBED8}"/>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5818" y="2901693"/>
            <a:ext cx="1139563" cy="831296"/>
          </a:xfrm>
          <a:prstGeom prst="roundRect">
            <a:avLst>
              <a:gd name="adj" fmla="val 16073"/>
            </a:avLst>
          </a:prstGeom>
          <a:solidFill>
            <a:srgbClr val="52B9E9">
              <a:alpha val="88000"/>
            </a:srgbClr>
          </a:solidFill>
          <a:ln>
            <a:noFill/>
          </a:ln>
          <a:effectLst/>
        </p:spPr>
      </p:pic>
      <p:cxnSp>
        <p:nvCxnSpPr>
          <p:cNvPr id="13" name="Straight Connector 12">
            <a:extLst>
              <a:ext uri="{FF2B5EF4-FFF2-40B4-BE49-F238E27FC236}">
                <a16:creationId xmlns:a16="http://schemas.microsoft.com/office/drawing/2014/main" id="{17F3540A-76ED-300E-BF02-CB548F568EFC}"/>
              </a:ext>
              <a:ext uri="{C183D7F6-B498-43B3-948B-1728B52AA6E4}">
                <adec:decorative xmlns:adec="http://schemas.microsoft.com/office/drawing/2017/decorative" val="1"/>
              </a:ext>
            </a:extLst>
          </p:cNvPr>
          <p:cNvCxnSpPr/>
          <p:nvPr/>
        </p:nvCxnSpPr>
        <p:spPr>
          <a:xfrm>
            <a:off x="538619" y="3890855"/>
            <a:ext cx="8236505" cy="0"/>
          </a:xfrm>
          <a:prstGeom prst="line">
            <a:avLst/>
          </a:prstGeom>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86682CF-EC6B-CE50-C862-9396D11BB508}"/>
              </a:ext>
            </a:extLst>
          </p:cNvPr>
          <p:cNvSpPr txBox="1"/>
          <p:nvPr/>
        </p:nvSpPr>
        <p:spPr>
          <a:xfrm>
            <a:off x="440158" y="4330819"/>
            <a:ext cx="1446515"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a:ln>
                  <a:noFill/>
                </a:ln>
                <a:solidFill>
                  <a:schemeClr val="tx1"/>
                </a:solidFill>
                <a:effectLst/>
                <a:latin typeface="Arial" charset="0"/>
                <a:ea typeface="MS PGothic" charset="0"/>
                <a:cs typeface="MS PGothic" charset="0"/>
              </a:rPr>
              <a:t>CAP’s Webinars</a:t>
            </a:r>
          </a:p>
        </p:txBody>
      </p:sp>
      <p:sp>
        <p:nvSpPr>
          <p:cNvPr id="15" name="TextBox 14">
            <a:extLst>
              <a:ext uri="{FF2B5EF4-FFF2-40B4-BE49-F238E27FC236}">
                <a16:creationId xmlns:a16="http://schemas.microsoft.com/office/drawing/2014/main" id="{2A5FCB8C-207F-AE8D-55FA-A18D68A40616}"/>
              </a:ext>
            </a:extLst>
          </p:cNvPr>
          <p:cNvSpPr txBox="1"/>
          <p:nvPr/>
        </p:nvSpPr>
        <p:spPr>
          <a:xfrm>
            <a:off x="2188470" y="4053820"/>
            <a:ext cx="458620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mn-lt"/>
                <a:ea typeface="MS PGothic" charset="0"/>
                <a:cs typeface="Arial"/>
              </a:rPr>
              <a:t>CAP has recorded a series of webinars to share the CAP training experience with our customers and stakeholders around the world. To see newly recorded webinars and a list of upcoming topics, please visit our website.</a:t>
            </a:r>
            <a:endParaRPr kumimoji="0" lang="en-US" sz="1200" b="0" i="0" u="none" strike="noStrike" cap="none" normalizeH="0" baseline="0">
              <a:ln>
                <a:noFill/>
              </a:ln>
              <a:solidFill>
                <a:schemeClr val="tx1"/>
              </a:solidFill>
              <a:effectLst/>
              <a:latin typeface="Arial"/>
              <a:ea typeface="MS PGothic" charset="0"/>
              <a:cs typeface="Arial"/>
            </a:endParaRPr>
          </a:p>
        </p:txBody>
      </p:sp>
      <p:pic>
        <p:nvPicPr>
          <p:cNvPr id="17" name="webinars" descr="computer with webinars onscreen">
            <a:extLst>
              <a:ext uri="{FF2B5EF4-FFF2-40B4-BE49-F238E27FC236}">
                <a16:creationId xmlns:a16="http://schemas.microsoft.com/office/drawing/2014/main" id="{2E457DCC-C560-8A42-16D7-FCDE560E03B0}"/>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41034" y="4036376"/>
            <a:ext cx="1149116" cy="836735"/>
          </a:xfrm>
          <a:prstGeom prst="rect">
            <a:avLst/>
          </a:prstGeom>
          <a:effectLst>
            <a:outerShdw blurRad="63500" sx="102000" sy="102000" algn="tl" rotWithShape="0">
              <a:srgbClr val="000000">
                <a:alpha val="15000"/>
              </a:srgbClr>
            </a:outerShdw>
          </a:effectLst>
        </p:spPr>
      </p:pic>
      <p:cxnSp>
        <p:nvCxnSpPr>
          <p:cNvPr id="18" name="Straight Connector 17">
            <a:extLst>
              <a:ext uri="{FF2B5EF4-FFF2-40B4-BE49-F238E27FC236}">
                <a16:creationId xmlns:a16="http://schemas.microsoft.com/office/drawing/2014/main" id="{DF5E80F9-B26A-3D68-8C61-2B5199FAF8A3}"/>
              </a:ext>
              <a:ext uri="{C183D7F6-B498-43B3-948B-1728B52AA6E4}">
                <adec:decorative xmlns:adec="http://schemas.microsoft.com/office/drawing/2017/decorative" val="1"/>
              </a:ext>
            </a:extLst>
          </p:cNvPr>
          <p:cNvCxnSpPr/>
          <p:nvPr/>
        </p:nvCxnSpPr>
        <p:spPr>
          <a:xfrm>
            <a:off x="538619" y="5045285"/>
            <a:ext cx="8236505" cy="0"/>
          </a:xfrm>
          <a:prstGeom prst="line">
            <a:avLst/>
          </a:prstGeom>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8F54123-230B-839E-E417-F59791CA32DA}"/>
              </a:ext>
            </a:extLst>
          </p:cNvPr>
          <p:cNvSpPr txBox="1"/>
          <p:nvPr/>
        </p:nvSpPr>
        <p:spPr>
          <a:xfrm>
            <a:off x="440159" y="5369425"/>
            <a:ext cx="1261320" cy="47075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normalizeH="0" baseline="0">
                <a:ln>
                  <a:noFill/>
                </a:ln>
                <a:solidFill>
                  <a:schemeClr val="tx1"/>
                </a:solidFill>
                <a:effectLst/>
                <a:latin typeface="Arial" charset="0"/>
                <a:ea typeface="MS PGothic" charset="0"/>
                <a:cs typeface="MS PGothic" charset="0"/>
              </a:rPr>
              <a:t>Request CAP at Your Event</a:t>
            </a:r>
          </a:p>
        </p:txBody>
      </p:sp>
      <p:sp>
        <p:nvSpPr>
          <p:cNvPr id="20" name="TextBox 19">
            <a:extLst>
              <a:ext uri="{FF2B5EF4-FFF2-40B4-BE49-F238E27FC236}">
                <a16:creationId xmlns:a16="http://schemas.microsoft.com/office/drawing/2014/main" id="{6BBF0B33-D74F-97DB-5060-3BD1BFAD615E}"/>
              </a:ext>
            </a:extLst>
          </p:cNvPr>
          <p:cNvSpPr txBox="1"/>
          <p:nvPr/>
        </p:nvSpPr>
        <p:spPr>
          <a:xfrm>
            <a:off x="2188470" y="5281637"/>
            <a:ext cx="4586208"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mn-lt"/>
                <a:ea typeface="MS PGothic" charset="0"/>
                <a:cs typeface="Arial"/>
              </a:rPr>
              <a:t>CAP may be able to come to your location to provide briefings, trainings, and needs assessments. Please visit the Training &amp; Outreach section of our website to request CAP's attendance.</a:t>
            </a:r>
            <a:endParaRPr kumimoji="0" lang="en-US" sz="1200" b="0" i="0" u="none" strike="noStrike" cap="none" normalizeH="0" baseline="0">
              <a:ln>
                <a:noFill/>
              </a:ln>
              <a:solidFill>
                <a:schemeClr val="tx1"/>
              </a:solidFill>
              <a:effectLst/>
              <a:latin typeface="Arial"/>
              <a:ea typeface="MS PGothic" charset="0"/>
              <a:cs typeface="Arial"/>
            </a:endParaRPr>
          </a:p>
        </p:txBody>
      </p:sp>
      <p:pic>
        <p:nvPicPr>
          <p:cNvPr id="21" name="event icon" descr="Event icon">
            <a:extLst>
              <a:ext uri="{FF2B5EF4-FFF2-40B4-BE49-F238E27FC236}">
                <a16:creationId xmlns:a16="http://schemas.microsoft.com/office/drawing/2014/main" id="{B3CF3BBF-9BF7-4F9D-FC6E-1B4FD8AA3913}"/>
              </a:ext>
              <a:ext uri="{C183D7F6-B498-43B3-948B-1728B52AA6E4}">
                <adec:decorative xmlns:adec="http://schemas.microsoft.com/office/drawing/2017/decorative" val="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45811" y="5161694"/>
            <a:ext cx="1139563" cy="836735"/>
          </a:xfrm>
          <a:prstGeom prst="rect">
            <a:avLst/>
          </a:prstGeom>
        </p:spPr>
      </p:pic>
    </p:spTree>
    <p:custDataLst>
      <p:tags r:id="rId1"/>
    </p:custDataLst>
    <p:extLst>
      <p:ext uri="{BB962C8B-B14F-4D97-AF65-F5344CB8AC3E}">
        <p14:creationId xmlns:p14="http://schemas.microsoft.com/office/powerpoint/2010/main" val="240761867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p:cNvSpPr>
            <a:spLocks noGrp="1"/>
          </p:cNvSpPr>
          <p:nvPr>
            <p:ph type="title"/>
          </p:nvPr>
        </p:nvSpPr>
        <p:spPr/>
        <p:txBody>
          <a:bodyPr/>
          <a:lstStyle/>
          <a:p>
            <a:r>
              <a:rPr lang="en-US">
                <a:latin typeface="Arial" charset="0"/>
                <a:ea typeface="MS PGothic" charset="0"/>
              </a:rPr>
              <a:t>Connect with CAP</a:t>
            </a:r>
          </a:p>
        </p:txBody>
      </p:sp>
      <p:pic>
        <p:nvPicPr>
          <p:cNvPr id="11" name="FB icon">
            <a:extLst>
              <a:ext uri="{FF2B5EF4-FFF2-40B4-BE49-F238E27FC236}">
                <a16:creationId xmlns:a16="http://schemas.microsoft.com/office/drawing/2014/main" id="{558DFF50-8B8F-6540-B2AF-88C84622868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bwMode="auto">
          <a:xfrm>
            <a:off x="1963104" y="1649545"/>
            <a:ext cx="1219200" cy="663191"/>
          </a:xfrm>
          <a:prstGeom prst="rect">
            <a:avLst/>
          </a:prstGeom>
          <a:noFill/>
          <a:ln w="69850" cap="rnd">
            <a:solidFill>
              <a:schemeClr val="bg1"/>
            </a:solidFill>
            <a:miter lim="800000"/>
            <a:headEnd/>
            <a:tailEnd/>
          </a:ln>
          <a:effectLst>
            <a:outerShdw blurRad="63500" sx="102000" sy="102000" algn="ctr" rotWithShape="0">
              <a:srgbClr val="000000">
                <a:alpha val="14998"/>
              </a:srgbClr>
            </a:outerShdw>
          </a:effectLst>
          <a:extLst>
            <a:ext uri="{909E8E84-426E-40DD-AFC4-6F175D3DCCD1}">
              <a14:hiddenFill xmlns:a14="http://schemas.microsoft.com/office/drawing/2010/main">
                <a:solidFill>
                  <a:srgbClr val="FFFFFF"/>
                </a:solidFill>
              </a14:hiddenFill>
            </a:ext>
          </a:extLst>
        </p:spPr>
      </p:pic>
      <p:sp>
        <p:nvSpPr>
          <p:cNvPr id="12" name="FB url">
            <a:extLst>
              <a:ext uri="{FF2B5EF4-FFF2-40B4-BE49-F238E27FC236}">
                <a16:creationId xmlns:a16="http://schemas.microsoft.com/office/drawing/2014/main" id="{51A09933-0A51-B740-99E7-7E91A4390DD8}"/>
              </a:ext>
            </a:extLst>
          </p:cNvPr>
          <p:cNvSpPr>
            <a:spLocks noChangeArrowheads="1"/>
          </p:cNvSpPr>
          <p:nvPr/>
        </p:nvSpPr>
        <p:spPr bwMode="auto">
          <a:xfrm>
            <a:off x="2686698" y="1625163"/>
            <a:ext cx="4462216" cy="71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14400" algn="l"/>
            <a:r>
              <a:rPr lang="en-US" sz="2100" b="1">
                <a:solidFill>
                  <a:srgbClr val="00558C"/>
                </a:solidFill>
              </a:rPr>
              <a:t>Facebook</a:t>
            </a:r>
            <a:br>
              <a:rPr lang="en-US" sz="2800" b="1">
                <a:solidFill>
                  <a:srgbClr val="00558C"/>
                </a:solidFill>
              </a:rPr>
            </a:br>
            <a:r>
              <a:rPr lang="en-US" sz="2000">
                <a:solidFill>
                  <a:srgbClr val="00558C"/>
                </a:solidFill>
                <a:hlinkClick r:id="rId5"/>
              </a:rPr>
              <a:t>www.facebook.com/DoDCAP</a:t>
            </a:r>
            <a:br>
              <a:rPr lang="en-US" sz="2000">
                <a:solidFill>
                  <a:srgbClr val="0078B4"/>
                </a:solidFill>
              </a:rPr>
            </a:br>
            <a:endParaRPr lang="en-US" sz="2000">
              <a:solidFill>
                <a:srgbClr val="0078B4"/>
              </a:solidFill>
            </a:endParaRPr>
          </a:p>
        </p:txBody>
      </p:sp>
      <p:pic>
        <p:nvPicPr>
          <p:cNvPr id="13" name="twitter icon">
            <a:extLst>
              <a:ext uri="{FF2B5EF4-FFF2-40B4-BE49-F238E27FC236}">
                <a16:creationId xmlns:a16="http://schemas.microsoft.com/office/drawing/2014/main" id="{97BE4B1D-8E61-A446-B4D0-C8C8917C2FAF}"/>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1963104" y="2775490"/>
            <a:ext cx="1219200" cy="663191"/>
          </a:xfrm>
          <a:prstGeom prst="rect">
            <a:avLst/>
          </a:prstGeom>
          <a:noFill/>
          <a:ln w="69850" cap="rnd">
            <a:solidFill>
              <a:schemeClr val="bg1"/>
            </a:solidFill>
            <a:miter lim="800000"/>
            <a:headEnd/>
            <a:tailEnd/>
          </a:ln>
          <a:effectLst>
            <a:outerShdw blurRad="63500" sx="102000" sy="102000" algn="ctr" rotWithShape="0">
              <a:srgbClr val="000000">
                <a:alpha val="14998"/>
              </a:srgbClr>
            </a:outerShdw>
          </a:effectLst>
          <a:extLst>
            <a:ext uri="{909E8E84-426E-40DD-AFC4-6F175D3DCCD1}">
              <a14:hiddenFill xmlns:a14="http://schemas.microsoft.com/office/drawing/2010/main">
                <a:solidFill>
                  <a:srgbClr val="FFFFFF"/>
                </a:solidFill>
              </a14:hiddenFill>
            </a:ext>
          </a:extLst>
        </p:spPr>
      </p:pic>
      <p:sp>
        <p:nvSpPr>
          <p:cNvPr id="14" name="twitter url">
            <a:extLst>
              <a:ext uri="{FF2B5EF4-FFF2-40B4-BE49-F238E27FC236}">
                <a16:creationId xmlns:a16="http://schemas.microsoft.com/office/drawing/2014/main" id="{39C118D8-D1C2-B94B-9198-DC57D4EAF281}"/>
              </a:ext>
            </a:extLst>
          </p:cNvPr>
          <p:cNvSpPr>
            <a:spLocks noChangeArrowheads="1"/>
          </p:cNvSpPr>
          <p:nvPr/>
        </p:nvSpPr>
        <p:spPr bwMode="auto">
          <a:xfrm>
            <a:off x="2686698" y="2723396"/>
            <a:ext cx="4462216" cy="71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14400" algn="l"/>
            <a:r>
              <a:rPr lang="en-US" sz="2100" b="1">
                <a:solidFill>
                  <a:srgbClr val="00558C"/>
                </a:solidFill>
              </a:rPr>
              <a:t>Twitter</a:t>
            </a:r>
            <a:br>
              <a:rPr lang="en-US" sz="2100" b="1">
                <a:solidFill>
                  <a:srgbClr val="00558C"/>
                </a:solidFill>
              </a:rPr>
            </a:br>
            <a:r>
              <a:rPr lang="en-US" sz="2000">
                <a:solidFill>
                  <a:srgbClr val="00558C"/>
                </a:solidFill>
                <a:hlinkClick r:id="rId7"/>
              </a:rPr>
              <a:t>www.twitter.com/DoDCAP</a:t>
            </a:r>
            <a:endParaRPr lang="en-US" sz="1900" b="1">
              <a:solidFill>
                <a:srgbClr val="00558C"/>
              </a:solidFill>
            </a:endParaRPr>
          </a:p>
        </p:txBody>
      </p:sp>
      <p:pic>
        <p:nvPicPr>
          <p:cNvPr id="15" name="youtube icon">
            <a:extLst>
              <a:ext uri="{FF2B5EF4-FFF2-40B4-BE49-F238E27FC236}">
                <a16:creationId xmlns:a16="http://schemas.microsoft.com/office/drawing/2014/main" id="{EB65580E-5F8E-5B40-BE4C-98F4CD53EF7E}"/>
              </a:ext>
              <a:ext uri="{C183D7F6-B498-43B3-948B-1728B52AA6E4}">
                <adec:decorative xmlns:adec="http://schemas.microsoft.com/office/drawing/2017/decorative" val="1"/>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bwMode="auto">
          <a:xfrm>
            <a:off x="1963104" y="3865819"/>
            <a:ext cx="1219200" cy="663191"/>
          </a:xfrm>
          <a:prstGeom prst="rect">
            <a:avLst/>
          </a:prstGeom>
          <a:noFill/>
          <a:ln w="69850" cap="rnd">
            <a:solidFill>
              <a:schemeClr val="bg1"/>
            </a:solidFill>
            <a:miter lim="800000"/>
            <a:headEnd/>
            <a:tailEnd/>
          </a:ln>
          <a:effectLst>
            <a:outerShdw blurRad="63500" sx="102000" sy="102000" algn="ctr" rotWithShape="0">
              <a:srgbClr val="000000">
                <a:alpha val="14998"/>
              </a:srgbClr>
            </a:outerShdw>
          </a:effectLst>
          <a:extLst>
            <a:ext uri="{909E8E84-426E-40DD-AFC4-6F175D3DCCD1}">
              <a14:hiddenFill xmlns:a14="http://schemas.microsoft.com/office/drawing/2010/main">
                <a:solidFill>
                  <a:srgbClr val="FFFFFF"/>
                </a:solidFill>
              </a14:hiddenFill>
            </a:ext>
          </a:extLst>
        </p:spPr>
      </p:pic>
      <p:sp>
        <p:nvSpPr>
          <p:cNvPr id="16" name="youtube url">
            <a:extLst>
              <a:ext uri="{FF2B5EF4-FFF2-40B4-BE49-F238E27FC236}">
                <a16:creationId xmlns:a16="http://schemas.microsoft.com/office/drawing/2014/main" id="{A94E99A0-038C-8645-B9C6-4270B36017C7}"/>
              </a:ext>
            </a:extLst>
          </p:cNvPr>
          <p:cNvSpPr>
            <a:spLocks noChangeArrowheads="1"/>
          </p:cNvSpPr>
          <p:nvPr/>
        </p:nvSpPr>
        <p:spPr bwMode="auto">
          <a:xfrm>
            <a:off x="2686698" y="3824959"/>
            <a:ext cx="4786496" cy="69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14400" algn="l"/>
            <a:r>
              <a:rPr lang="en-US" sz="2100" b="1">
                <a:solidFill>
                  <a:srgbClr val="00558C"/>
                </a:solidFill>
              </a:rPr>
              <a:t>YouTube</a:t>
            </a:r>
            <a:br>
              <a:rPr lang="en-US" sz="2100" b="1">
                <a:solidFill>
                  <a:srgbClr val="00558C"/>
                </a:solidFill>
              </a:rPr>
            </a:br>
            <a:r>
              <a:rPr lang="en-US" sz="2000">
                <a:solidFill>
                  <a:srgbClr val="00558C"/>
                </a:solidFill>
                <a:hlinkClick r:id="rId9"/>
              </a:rPr>
              <a:t>www.youtube.com/TheDoDCAP</a:t>
            </a:r>
            <a:endParaRPr lang="en-US" sz="1900" b="1">
              <a:solidFill>
                <a:srgbClr val="00558C"/>
              </a:solidFill>
            </a:endParaRPr>
          </a:p>
        </p:txBody>
      </p:sp>
      <p:pic>
        <p:nvPicPr>
          <p:cNvPr id="22" name="instagram icon">
            <a:extLst>
              <a:ext uri="{FF2B5EF4-FFF2-40B4-BE49-F238E27FC236}">
                <a16:creationId xmlns:a16="http://schemas.microsoft.com/office/drawing/2014/main" id="{4558207F-0B44-8D4D-BE8D-E6F0D776EC67}"/>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auto">
          <a:xfrm>
            <a:off x="1963104" y="4969046"/>
            <a:ext cx="1218837" cy="663191"/>
          </a:xfrm>
          <a:prstGeom prst="rect">
            <a:avLst/>
          </a:prstGeom>
          <a:noFill/>
          <a:ln w="69850" cap="rnd">
            <a:solidFill>
              <a:schemeClr val="bg1"/>
            </a:solidFill>
            <a:miter lim="800000"/>
            <a:headEnd/>
            <a:tailEnd/>
          </a:ln>
          <a:effectLst>
            <a:outerShdw blurRad="63500" sx="102000" sy="102000" algn="ctr" rotWithShape="0">
              <a:srgbClr val="000000">
                <a:alpha val="14998"/>
              </a:srgbClr>
            </a:outerShdw>
          </a:effectLst>
          <a:extLst>
            <a:ext uri="{909E8E84-426E-40DD-AFC4-6F175D3DCCD1}">
              <a14:hiddenFill xmlns:a14="http://schemas.microsoft.com/office/drawing/2010/main">
                <a:solidFill>
                  <a:srgbClr val="FFFFFF"/>
                </a:solidFill>
              </a14:hiddenFill>
            </a:ext>
          </a:extLst>
        </p:spPr>
      </p:pic>
      <p:sp>
        <p:nvSpPr>
          <p:cNvPr id="23" name="instagram url">
            <a:extLst>
              <a:ext uri="{FF2B5EF4-FFF2-40B4-BE49-F238E27FC236}">
                <a16:creationId xmlns:a16="http://schemas.microsoft.com/office/drawing/2014/main" id="{8CF27765-48C0-A64E-B9B1-43B0E4520897}"/>
              </a:ext>
            </a:extLst>
          </p:cNvPr>
          <p:cNvSpPr>
            <a:spLocks noChangeArrowheads="1"/>
          </p:cNvSpPr>
          <p:nvPr/>
        </p:nvSpPr>
        <p:spPr bwMode="auto">
          <a:xfrm>
            <a:off x="2686698" y="4915288"/>
            <a:ext cx="4462216" cy="71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14400"/>
            <a:r>
              <a:rPr lang="en-US" sz="2100" b="1">
                <a:solidFill>
                  <a:srgbClr val="00558C"/>
                </a:solidFill>
              </a:rPr>
              <a:t>Instagram</a:t>
            </a:r>
            <a:br>
              <a:rPr lang="en-US" sz="2100" b="1">
                <a:solidFill>
                  <a:srgbClr val="00558C"/>
                </a:solidFill>
              </a:rPr>
            </a:br>
            <a:r>
              <a:rPr lang="en-US" sz="2000">
                <a:solidFill>
                  <a:srgbClr val="00558C"/>
                </a:solidFill>
                <a:hlinkClick r:id="rId11"/>
              </a:rPr>
              <a:t>www.i</a:t>
            </a:r>
            <a:r>
              <a:rPr lang="en-US" altLang="en-US" sz="2000">
                <a:solidFill>
                  <a:srgbClr val="00558C"/>
                </a:solidFill>
                <a:hlinkClick r:id="rId11"/>
              </a:rPr>
              <a:t>nstagram.com/dod_cap</a:t>
            </a:r>
            <a:endParaRPr lang="en-US" altLang="en-US" sz="2000">
              <a:solidFill>
                <a:srgbClr val="00558C"/>
              </a:solidFill>
            </a:endParaRPr>
          </a:p>
          <a:p>
            <a:pPr marL="914400" algn="l"/>
            <a:endParaRPr lang="en-US" sz="1900" b="1">
              <a:solidFill>
                <a:srgbClr val="0078B4"/>
              </a:solidFill>
            </a:endParaRPr>
          </a:p>
        </p:txBody>
      </p:sp>
    </p:spTree>
    <p:custDataLst>
      <p:tags r:id="rId1"/>
    </p:custDataLst>
    <p:extLst>
      <p:ext uri="{BB962C8B-B14F-4D97-AF65-F5344CB8AC3E}">
        <p14:creationId xmlns:p14="http://schemas.microsoft.com/office/powerpoint/2010/main" val="416158351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a:latin typeface="Arial" charset="0"/>
                <a:ea typeface="MS PGothic" charset="0"/>
              </a:rPr>
              <a:t>CAP Contact Information</a:t>
            </a:r>
          </a:p>
        </p:txBody>
      </p:sp>
      <p:sp>
        <p:nvSpPr>
          <p:cNvPr id="3" name="Content"/>
          <p:cNvSpPr>
            <a:spLocks noGrp="1"/>
          </p:cNvSpPr>
          <p:nvPr>
            <p:ph idx="1"/>
          </p:nvPr>
        </p:nvSpPr>
        <p:spPr>
          <a:xfrm>
            <a:off x="1233292" y="1586357"/>
            <a:ext cx="5507567" cy="4500563"/>
          </a:xfrm>
        </p:spPr>
        <p:txBody>
          <a:bodyPr>
            <a:normAutofit fontScale="92500" lnSpcReduction="10000"/>
          </a:bodyPr>
          <a:lstStyle/>
          <a:p>
            <a:pPr marL="0" indent="0">
              <a:spcBef>
                <a:spcPts val="0"/>
              </a:spcBef>
              <a:buNone/>
            </a:pPr>
            <a:endParaRPr lang="en-US" b="1">
              <a:solidFill>
                <a:schemeClr val="tx1"/>
              </a:solidFill>
              <a:cs typeface="Times New Roman" panose="02020603050405020304" pitchFamily="18" charset="0"/>
            </a:endParaRPr>
          </a:p>
          <a:p>
            <a:pPr marL="0" indent="0">
              <a:spcBef>
                <a:spcPts val="0"/>
              </a:spcBef>
              <a:buNone/>
            </a:pPr>
            <a:endParaRPr lang="en-US" b="1">
              <a:solidFill>
                <a:schemeClr val="tx1"/>
              </a:solidFill>
              <a:cs typeface="Times New Roman" panose="02020603050405020304" pitchFamily="18" charset="0"/>
            </a:endParaRPr>
          </a:p>
          <a:p>
            <a:pPr marL="0" indent="0">
              <a:spcBef>
                <a:spcPts val="0"/>
              </a:spcBef>
              <a:buNone/>
            </a:pPr>
            <a:r>
              <a:rPr lang="en-US" b="1">
                <a:solidFill>
                  <a:srgbClr val="00558C"/>
                </a:solidFill>
              </a:rPr>
              <a:t>Phone: </a:t>
            </a:r>
            <a:r>
              <a:rPr lang="en-US">
                <a:solidFill>
                  <a:schemeClr val="tx1"/>
                </a:solidFill>
                <a:cs typeface="Times New Roman" panose="02020603050405020304" pitchFamily="18" charset="0"/>
              </a:rPr>
              <a:t>703-614-8416</a:t>
            </a:r>
          </a:p>
          <a:p>
            <a:pPr marL="0" indent="0">
              <a:spcBef>
                <a:spcPts val="0"/>
              </a:spcBef>
              <a:buNone/>
            </a:pPr>
            <a:r>
              <a:rPr lang="en-US">
                <a:solidFill>
                  <a:schemeClr val="tx1"/>
                </a:solidFill>
                <a:cs typeface="Times New Roman" panose="02020603050405020304" pitchFamily="18" charset="0"/>
              </a:rPr>
              <a:t>              833-227-3272</a:t>
            </a:r>
          </a:p>
          <a:p>
            <a:pPr marL="0" indent="0">
              <a:spcBef>
                <a:spcPts val="0"/>
              </a:spcBef>
              <a:buNone/>
            </a:pPr>
            <a:endParaRPr lang="en-US" b="1">
              <a:solidFill>
                <a:schemeClr val="tx1"/>
              </a:solidFill>
              <a:cs typeface="Times New Roman" panose="02020603050405020304" pitchFamily="18" charset="0"/>
            </a:endParaRPr>
          </a:p>
          <a:p>
            <a:pPr marL="0" indent="0">
              <a:spcBef>
                <a:spcPts val="0"/>
              </a:spcBef>
              <a:buNone/>
            </a:pPr>
            <a:r>
              <a:rPr lang="en-US" b="1">
                <a:solidFill>
                  <a:srgbClr val="00558C"/>
                </a:solidFill>
              </a:rPr>
              <a:t>Videophone</a:t>
            </a:r>
            <a:r>
              <a:rPr lang="en-US" b="1">
                <a:solidFill>
                  <a:srgbClr val="0078B4"/>
                </a:solidFill>
              </a:rPr>
              <a:t>: </a:t>
            </a:r>
            <a:r>
              <a:rPr lang="en-US">
                <a:solidFill>
                  <a:schemeClr val="tx1"/>
                </a:solidFill>
                <a:cs typeface="Times New Roman" panose="02020603050405020304" pitchFamily="18" charset="0"/>
              </a:rPr>
              <a:t>571-384-5629</a:t>
            </a:r>
          </a:p>
          <a:p>
            <a:pPr marL="0" indent="0">
              <a:spcBef>
                <a:spcPts val="0"/>
              </a:spcBef>
              <a:buNone/>
            </a:pPr>
            <a:endParaRPr lang="en-US">
              <a:solidFill>
                <a:schemeClr val="tx1"/>
              </a:solidFill>
              <a:cs typeface="Times New Roman" panose="02020603050405020304" pitchFamily="18" charset="0"/>
            </a:endParaRPr>
          </a:p>
          <a:p>
            <a:pPr marL="0" indent="0">
              <a:spcBef>
                <a:spcPts val="0"/>
              </a:spcBef>
              <a:buNone/>
            </a:pPr>
            <a:r>
              <a:rPr lang="en-US" b="1">
                <a:solidFill>
                  <a:srgbClr val="00558C"/>
                </a:solidFill>
              </a:rPr>
              <a:t>Email: </a:t>
            </a:r>
            <a:r>
              <a:rPr lang="en-US">
                <a:solidFill>
                  <a:schemeClr val="tx1"/>
                </a:solidFill>
                <a:cs typeface="Times New Roman" panose="02020603050405020304" pitchFamily="18" charset="0"/>
                <a:hlinkClick r:id="rId4"/>
              </a:rPr>
              <a:t>cap@mail.mil</a:t>
            </a:r>
            <a:endParaRPr lang="en-US">
              <a:solidFill>
                <a:schemeClr val="tx1"/>
              </a:solidFill>
              <a:cs typeface="Times New Roman" panose="02020603050405020304" pitchFamily="18" charset="0"/>
            </a:endParaRPr>
          </a:p>
          <a:p>
            <a:pPr marL="0" indent="0">
              <a:spcBef>
                <a:spcPts val="0"/>
              </a:spcBef>
              <a:buNone/>
            </a:pPr>
            <a:endParaRPr lang="en-US" b="1">
              <a:solidFill>
                <a:schemeClr val="tx1"/>
              </a:solidFill>
              <a:cs typeface="Times New Roman" panose="02020603050405020304" pitchFamily="18" charset="0"/>
            </a:endParaRPr>
          </a:p>
          <a:p>
            <a:pPr marL="0" indent="0">
              <a:spcBef>
                <a:spcPts val="0"/>
              </a:spcBef>
              <a:buNone/>
            </a:pPr>
            <a:r>
              <a:rPr lang="en-US" b="1">
                <a:solidFill>
                  <a:srgbClr val="00558C"/>
                </a:solidFill>
              </a:rPr>
              <a:t>Website: </a:t>
            </a:r>
            <a:r>
              <a:rPr lang="en-US">
                <a:solidFill>
                  <a:schemeClr val="tx1"/>
                </a:solidFill>
                <a:cs typeface="Times New Roman" panose="02020603050405020304" pitchFamily="18" charset="0"/>
                <a:hlinkClick r:id="rId5"/>
              </a:rPr>
              <a:t>www.cap.mil</a:t>
            </a:r>
            <a:endParaRPr lang="en-US">
              <a:solidFill>
                <a:schemeClr val="tx1"/>
              </a:solidFill>
              <a:cs typeface="Times New Roman" panose="02020603050405020304" pitchFamily="18" charset="0"/>
            </a:endParaRPr>
          </a:p>
          <a:p>
            <a:pPr marL="0" indent="0">
              <a:spcBef>
                <a:spcPts val="0"/>
              </a:spcBef>
              <a:buNone/>
            </a:pPr>
            <a:endParaRPr lang="en-US" b="1">
              <a:solidFill>
                <a:schemeClr val="tx1"/>
              </a:solidFill>
              <a:cs typeface="Times New Roman" panose="02020603050405020304" pitchFamily="18" charset="0"/>
            </a:endParaRPr>
          </a:p>
          <a:p>
            <a:pPr marL="0" indent="0">
              <a:spcBef>
                <a:spcPts val="0"/>
              </a:spcBef>
              <a:buNone/>
            </a:pPr>
            <a:r>
              <a:rPr lang="en-US" b="1">
                <a:solidFill>
                  <a:srgbClr val="00558C"/>
                </a:solidFill>
              </a:rPr>
              <a:t>CAPTEC</a:t>
            </a:r>
          </a:p>
          <a:p>
            <a:pPr marL="0" indent="0">
              <a:spcBef>
                <a:spcPts val="0"/>
              </a:spcBef>
              <a:buNone/>
            </a:pPr>
            <a:r>
              <a:rPr lang="en-US" b="1">
                <a:solidFill>
                  <a:srgbClr val="00558C"/>
                </a:solidFill>
              </a:rPr>
              <a:t>Phone: </a:t>
            </a:r>
            <a:r>
              <a:rPr lang="en-US">
                <a:solidFill>
                  <a:schemeClr val="tx1"/>
                </a:solidFill>
                <a:ea typeface="MS PGothic" charset="0"/>
                <a:cs typeface="Times New Roman" panose="02020603050405020304" pitchFamily="18" charset="0"/>
              </a:rPr>
              <a:t>703-693-5160</a:t>
            </a:r>
          </a:p>
          <a:p>
            <a:pPr marL="0" indent="0">
              <a:spcBef>
                <a:spcPts val="0"/>
              </a:spcBef>
              <a:buNone/>
            </a:pPr>
            <a:endParaRPr lang="en-US">
              <a:solidFill>
                <a:schemeClr val="tx1"/>
              </a:solidFill>
              <a:ea typeface="MS PGothic" charset="0"/>
              <a:cs typeface="Times New Roman" panose="02020603050405020304" pitchFamily="18" charset="0"/>
            </a:endParaRPr>
          </a:p>
          <a:p>
            <a:pPr marL="0" indent="0">
              <a:spcBef>
                <a:spcPts val="0"/>
              </a:spcBef>
              <a:buNone/>
            </a:pPr>
            <a:r>
              <a:rPr lang="en-US" b="1">
                <a:solidFill>
                  <a:srgbClr val="00558C"/>
                </a:solidFill>
              </a:rPr>
              <a:t>Email:	</a:t>
            </a:r>
            <a:r>
              <a:rPr lang="en-US">
                <a:solidFill>
                  <a:schemeClr val="tx1"/>
                </a:solidFill>
                <a:ea typeface="MS PGothic" charset="0"/>
                <a:cs typeface="Times New Roman" panose="02020603050405020304" pitchFamily="18" charset="0"/>
                <a:hlinkClick r:id="rId4"/>
              </a:rPr>
              <a:t>cap.captec@mail.mil</a:t>
            </a:r>
            <a:r>
              <a:rPr lang="en-US">
                <a:solidFill>
                  <a:schemeClr val="tx1"/>
                </a:solidFill>
                <a:ea typeface="MS PGothic" charset="0"/>
                <a:cs typeface="Times New Roman" panose="02020603050405020304" pitchFamily="18" charset="0"/>
              </a:rPr>
              <a:t> </a:t>
            </a:r>
          </a:p>
          <a:p>
            <a:pPr marL="0" indent="0">
              <a:spcBef>
                <a:spcPts val="0"/>
              </a:spcBef>
              <a:buNone/>
            </a:pPr>
            <a:r>
              <a:rPr lang="en-US">
                <a:solidFill>
                  <a:schemeClr val="tx1"/>
                </a:solidFill>
              </a:rPr>
              <a:t>		</a:t>
            </a:r>
            <a:r>
              <a:rPr lang="en-US">
                <a:solidFill>
                  <a:schemeClr val="tx1"/>
                </a:solidFill>
                <a:hlinkClick r:id="rId6"/>
              </a:rPr>
              <a:t>cap.outreach</a:t>
            </a:r>
            <a:r>
              <a:rPr lang="en-US">
                <a:hlinkClick r:id="rId6"/>
              </a:rPr>
              <a:t>@mail.mil</a:t>
            </a:r>
            <a:r>
              <a:rPr lang="en-US">
                <a:solidFill>
                  <a:schemeClr val="tx1"/>
                </a:solidFill>
              </a:rPr>
              <a:t>	</a:t>
            </a:r>
          </a:p>
          <a:p>
            <a:pPr marL="0" indent="0">
              <a:spcBef>
                <a:spcPts val="0"/>
              </a:spcBef>
              <a:buNone/>
            </a:pPr>
            <a:r>
              <a:rPr lang="en-US">
                <a:solidFill>
                  <a:schemeClr val="tx1"/>
                </a:solidFill>
                <a:ea typeface="MS PGothic" charset="0"/>
                <a:cs typeface="Times New Roman" panose="02020603050405020304" pitchFamily="18" charset="0"/>
              </a:rPr>
              <a:t> </a:t>
            </a:r>
            <a:endParaRPr lang="en-US">
              <a:solidFill>
                <a:schemeClr val="tx1"/>
              </a:solidFill>
            </a:endParaRPr>
          </a:p>
          <a:p>
            <a:pPr marL="0" indent="0">
              <a:spcBef>
                <a:spcPts val="0"/>
              </a:spcBef>
              <a:buNone/>
            </a:pPr>
            <a:endParaRPr lang="en-US">
              <a:solidFill>
                <a:schemeClr val="tx1"/>
              </a:solidFill>
            </a:endParaRPr>
          </a:p>
          <a:p>
            <a:endParaRPr lang="en-US"/>
          </a:p>
          <a:p>
            <a:endParaRPr lang="en-US"/>
          </a:p>
        </p:txBody>
      </p:sp>
      <p:pic>
        <p:nvPicPr>
          <p:cNvPr id="7" name="CAP Seal" descr="Support. Equip. Empower. Since 1990" title="CAP Seal"/>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43315" y="2167004"/>
            <a:ext cx="3143010" cy="3100190"/>
          </a:xfrm>
          <a:prstGeom prst="rect">
            <a:avLst/>
          </a:prstGeom>
        </p:spPr>
      </p:pic>
    </p:spTree>
    <p:custDataLst>
      <p:tags r:id="rId1"/>
    </p:custDataLst>
    <p:extLst>
      <p:ext uri="{BB962C8B-B14F-4D97-AF65-F5344CB8AC3E}">
        <p14:creationId xmlns:p14="http://schemas.microsoft.com/office/powerpoint/2010/main" val="27307084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a:latin typeface="Arial" charset="0"/>
                <a:ea typeface="MS PGothic" charset="0"/>
              </a:rPr>
              <a:t>Additional CAP Briefs</a:t>
            </a:r>
          </a:p>
        </p:txBody>
      </p:sp>
      <p:sp>
        <p:nvSpPr>
          <p:cNvPr id="6" name="Content">
            <a:extLst>
              <a:ext uri="{FF2B5EF4-FFF2-40B4-BE49-F238E27FC236}">
                <a16:creationId xmlns:a16="http://schemas.microsoft.com/office/drawing/2014/main" id="{C9DF079D-6B0D-A477-984E-248CBB63C676}"/>
              </a:ext>
            </a:extLst>
          </p:cNvPr>
          <p:cNvSpPr>
            <a:spLocks noGrp="1"/>
          </p:cNvSpPr>
          <p:nvPr>
            <p:ph idx="1"/>
          </p:nvPr>
        </p:nvSpPr>
        <p:spPr>
          <a:xfrm>
            <a:off x="533400" y="1492071"/>
            <a:ext cx="7477539" cy="4500563"/>
          </a:xfrm>
        </p:spPr>
        <p:txBody>
          <a:bodyPr>
            <a:normAutofit/>
          </a:bodyPr>
          <a:lstStyle/>
          <a:p>
            <a:pPr>
              <a:spcBef>
                <a:spcPts val="0"/>
              </a:spcBef>
            </a:pPr>
            <a:r>
              <a:rPr lang="en-US"/>
              <a:t>Go to </a:t>
            </a:r>
            <a:r>
              <a:rPr lang="en-US">
                <a:hlinkClick r:id="rId4"/>
              </a:rPr>
              <a:t>www.cap.mil</a:t>
            </a:r>
            <a:r>
              <a:rPr lang="en-US"/>
              <a:t> to request a brief for your organization!</a:t>
            </a:r>
          </a:p>
          <a:p>
            <a:pPr>
              <a:spcBef>
                <a:spcPts val="0"/>
              </a:spcBef>
            </a:pPr>
            <a:endParaRPr lang="en-US"/>
          </a:p>
          <a:p>
            <a:pPr>
              <a:spcBef>
                <a:spcPts val="0"/>
              </a:spcBef>
            </a:pPr>
            <a:r>
              <a:rPr lang="en-US"/>
              <a:t>CAP Briefs and Lunch and Learn Topics </a:t>
            </a:r>
          </a:p>
          <a:p>
            <a:pPr lvl="1"/>
            <a:r>
              <a:rPr lang="en-US" i="1"/>
              <a:t>Introducing CAP’s New Website!</a:t>
            </a:r>
            <a:endParaRPr lang="en-US" sz="1600"/>
          </a:p>
          <a:p>
            <a:pPr lvl="1"/>
            <a:r>
              <a:rPr lang="en-US" i="1"/>
              <a:t>Assistive Technology Overview</a:t>
            </a:r>
            <a:endParaRPr lang="en-US" sz="1600"/>
          </a:p>
          <a:p>
            <a:pPr lvl="1"/>
            <a:r>
              <a:rPr lang="en-US" i="1"/>
              <a:t>CAP Needs Assessments Overview</a:t>
            </a:r>
            <a:endParaRPr lang="en-US" sz="1600"/>
          </a:p>
          <a:p>
            <a:pPr lvl="1"/>
            <a:r>
              <a:rPr lang="en-US" i="1"/>
              <a:t>CAP Video Tutorial Series: Account Registration and Request Submission, Requesting CAP at your Event, and live Q&amp;A session!</a:t>
            </a:r>
            <a:endParaRPr lang="en-US" sz="1600"/>
          </a:p>
          <a:p>
            <a:pPr lvl="1">
              <a:spcBef>
                <a:spcPts val="0"/>
              </a:spcBef>
            </a:pPr>
            <a:endParaRPr lang="en-US"/>
          </a:p>
          <a:p>
            <a:pPr>
              <a:spcBef>
                <a:spcPts val="0"/>
              </a:spcBef>
            </a:pPr>
            <a:r>
              <a:rPr lang="en-US"/>
              <a:t>Send us an email to </a:t>
            </a:r>
            <a:r>
              <a:rPr lang="en-US">
                <a:hlinkClick r:id="rId5"/>
              </a:rPr>
              <a:t>cap.outreach@mail.mil</a:t>
            </a:r>
            <a:r>
              <a:rPr lang="en-US"/>
              <a:t> add your name to CAP’s Lunch and Learn series</a:t>
            </a:r>
          </a:p>
          <a:p>
            <a:pPr>
              <a:spcBef>
                <a:spcPts val="0"/>
              </a:spcBef>
            </a:pPr>
            <a:endParaRPr lang="en-US"/>
          </a:p>
          <a:p>
            <a:pPr marL="0" indent="0">
              <a:spcBef>
                <a:spcPts val="0"/>
              </a:spcBef>
              <a:buNone/>
            </a:pPr>
            <a:endParaRPr lang="en-US" b="1">
              <a:solidFill>
                <a:schemeClr val="tx1"/>
              </a:solidFill>
              <a:cs typeface="Times New Roman" panose="02020603050405020304" pitchFamily="18" charset="0"/>
            </a:endParaRPr>
          </a:p>
          <a:p>
            <a:pPr marL="0" indent="0">
              <a:spcBef>
                <a:spcPts val="0"/>
              </a:spcBef>
              <a:buNone/>
            </a:pPr>
            <a:endParaRPr lang="en-US">
              <a:solidFill>
                <a:schemeClr val="tx1"/>
              </a:solidFill>
            </a:endParaRPr>
          </a:p>
          <a:p>
            <a:endParaRPr lang="en-US"/>
          </a:p>
        </p:txBody>
      </p:sp>
    </p:spTree>
    <p:custDataLst>
      <p:tags r:id="rId1"/>
    </p:custDataLst>
    <p:extLst>
      <p:ext uri="{BB962C8B-B14F-4D97-AF65-F5344CB8AC3E}">
        <p14:creationId xmlns:p14="http://schemas.microsoft.com/office/powerpoint/2010/main" val="301054471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QUESTIONS?</a:t>
            </a:r>
          </a:p>
        </p:txBody>
      </p:sp>
      <p:pic>
        <p:nvPicPr>
          <p:cNvPr id="6" name="Picture" descr="image of 3 question marks in speech bubbles">
            <a:extLst>
              <a:ext uri="{FF2B5EF4-FFF2-40B4-BE49-F238E27FC236}">
                <a16:creationId xmlns:a16="http://schemas.microsoft.com/office/drawing/2014/main" id="{01EA97AC-AE3F-5C4D-AC85-6E08F5BC2F70}"/>
              </a:ext>
            </a:extLst>
          </p:cNvPr>
          <p:cNvPicPr>
            <a:picLocks noChangeAspect="1"/>
          </p:cNvPicPr>
          <p:nvPr/>
        </p:nvPicPr>
        <p:blipFill>
          <a:blip r:embed="rId4"/>
          <a:stretch>
            <a:fillRect/>
          </a:stretch>
        </p:blipFill>
        <p:spPr>
          <a:xfrm>
            <a:off x="873252" y="1569011"/>
            <a:ext cx="7104888" cy="4024096"/>
          </a:xfrm>
          <a:prstGeom prst="rect">
            <a:avLst/>
          </a:prstGeom>
        </p:spPr>
      </p:pic>
    </p:spTree>
    <p:custDataLst>
      <p:tags r:id="rId1"/>
    </p:custDataLst>
    <p:extLst>
      <p:ext uri="{BB962C8B-B14F-4D97-AF65-F5344CB8AC3E}">
        <p14:creationId xmlns:p14="http://schemas.microsoft.com/office/powerpoint/2010/main" val="62978254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5789"/>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3CE5F7-ED68-44A1-1087-85D19C30172D}"/>
              </a:ext>
              <a:ext uri="{C183D7F6-B498-43B3-948B-1728B52AA6E4}">
                <adec:decorative xmlns:adec="http://schemas.microsoft.com/office/drawing/2017/decorative" val="1"/>
              </a:ext>
            </a:extLst>
          </p:cNvPr>
          <p:cNvSpPr/>
          <p:nvPr/>
        </p:nvSpPr>
        <p:spPr>
          <a:xfrm>
            <a:off x="2696961" y="967942"/>
            <a:ext cx="3710105" cy="53252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object 2" descr="A low angle view of tall buildings&#10;"/>
          <p:cNvPicPr/>
          <p:nvPr/>
        </p:nvPicPr>
        <p:blipFill>
          <a:blip r:embed="rId3" cstate="print"/>
          <a:stretch>
            <a:fillRect/>
          </a:stretch>
        </p:blipFill>
        <p:spPr>
          <a:xfrm>
            <a:off x="2699299" y="967942"/>
            <a:ext cx="3707767" cy="549930"/>
          </a:xfrm>
          <a:prstGeom prst="rect">
            <a:avLst/>
          </a:prstGeom>
        </p:spPr>
      </p:pic>
      <p:sp>
        <p:nvSpPr>
          <p:cNvPr id="3" name="object 3"/>
          <p:cNvSpPr txBox="1">
            <a:spLocks noGrp="1"/>
          </p:cNvSpPr>
          <p:nvPr>
            <p:ph type="title" idx="4294967295"/>
          </p:nvPr>
        </p:nvSpPr>
        <p:spPr>
          <a:xfrm>
            <a:off x="2619656" y="967942"/>
            <a:ext cx="1226716" cy="501559"/>
          </a:xfrm>
          <a:prstGeom prst="rect">
            <a:avLst/>
          </a:prstGeom>
        </p:spPr>
        <p:txBody>
          <a:bodyPr vert="horz" wrap="square" lIns="0" tIns="6170" rIns="0" bIns="0" rtlCol="0" anchor="b">
            <a:spAutoFit/>
          </a:bodyPr>
          <a:lstStyle/>
          <a:p>
            <a:pPr marL="6495" marR="2598">
              <a:spcBef>
                <a:spcPts val="49"/>
              </a:spcBef>
            </a:pPr>
            <a:r>
              <a:rPr sz="1073" spc="43" dirty="0">
                <a:solidFill>
                  <a:srgbClr val="FFFFFF"/>
                </a:solidFill>
                <a:latin typeface="+mn-lt"/>
              </a:rPr>
              <a:t>Current</a:t>
            </a:r>
            <a:r>
              <a:rPr sz="1073" spc="-31" dirty="0">
                <a:solidFill>
                  <a:srgbClr val="FFFFFF"/>
                </a:solidFill>
                <a:latin typeface="+mn-lt"/>
              </a:rPr>
              <a:t> </a:t>
            </a:r>
            <a:r>
              <a:rPr lang="en-US" sz="1073" spc="-64" dirty="0">
                <a:solidFill>
                  <a:srgbClr val="FFFFFF"/>
                </a:solidFill>
                <a:latin typeface="+mn-lt"/>
              </a:rPr>
              <a:t>and </a:t>
            </a:r>
            <a:r>
              <a:rPr sz="1073" spc="38" dirty="0">
                <a:solidFill>
                  <a:srgbClr val="FFFFFF"/>
                </a:solidFill>
                <a:latin typeface="+mn-lt"/>
              </a:rPr>
              <a:t>Upcoming </a:t>
            </a:r>
            <a:r>
              <a:rPr sz="1073" dirty="0">
                <a:solidFill>
                  <a:srgbClr val="FFFFFF"/>
                </a:solidFill>
                <a:latin typeface="+mn-lt"/>
                <a:cs typeface="Calibri"/>
              </a:rPr>
              <a:t>Meetings</a:t>
            </a:r>
            <a:r>
              <a:rPr sz="1073" spc="95" dirty="0">
                <a:solidFill>
                  <a:srgbClr val="FFFFFF"/>
                </a:solidFill>
                <a:latin typeface="+mn-lt"/>
              </a:rPr>
              <a:t> </a:t>
            </a:r>
            <a:endParaRPr sz="1073" spc="38" dirty="0">
              <a:solidFill>
                <a:srgbClr val="FFFFFF"/>
              </a:solidFill>
              <a:latin typeface="+mn-lt"/>
            </a:endParaRPr>
          </a:p>
        </p:txBody>
      </p:sp>
      <p:sp>
        <p:nvSpPr>
          <p:cNvPr id="6" name="object 6">
            <a:extLst>
              <a:ext uri="{C183D7F6-B498-43B3-948B-1728B52AA6E4}">
                <adec:decorative xmlns:adec="http://schemas.microsoft.com/office/drawing/2017/decorative" val="1"/>
              </a:ext>
            </a:extLst>
          </p:cNvPr>
          <p:cNvSpPr/>
          <p:nvPr/>
        </p:nvSpPr>
        <p:spPr>
          <a:xfrm>
            <a:off x="2713652" y="3544102"/>
            <a:ext cx="3716698" cy="23379"/>
          </a:xfrm>
          <a:custGeom>
            <a:avLst/>
            <a:gdLst/>
            <a:ahLst/>
            <a:cxnLst/>
            <a:rect l="l" t="t" r="r" b="b"/>
            <a:pathLst>
              <a:path w="7268209">
                <a:moveTo>
                  <a:pt x="0" y="0"/>
                </a:moveTo>
                <a:lnTo>
                  <a:pt x="7267930" y="0"/>
                </a:lnTo>
              </a:path>
            </a:pathLst>
          </a:custGeom>
          <a:ln w="28575">
            <a:solidFill>
              <a:srgbClr val="005340"/>
            </a:solidFill>
            <a:prstDash val="sysDot"/>
          </a:ln>
        </p:spPr>
        <p:txBody>
          <a:bodyPr wrap="square" lIns="0" tIns="0" rIns="0" bIns="0" rtlCol="0"/>
          <a:lstStyle/>
          <a:p>
            <a:pPr defTabSz="467612"/>
            <a:endParaRPr sz="921" kern="0">
              <a:solidFill>
                <a:sysClr val="windowText" lastClr="000000"/>
              </a:solidFill>
            </a:endParaRPr>
          </a:p>
        </p:txBody>
      </p:sp>
      <p:sp>
        <p:nvSpPr>
          <p:cNvPr id="9" name="object 9"/>
          <p:cNvSpPr txBox="1"/>
          <p:nvPr/>
        </p:nvSpPr>
        <p:spPr>
          <a:xfrm>
            <a:off x="2696961" y="1461222"/>
            <a:ext cx="3715074" cy="128240"/>
          </a:xfrm>
          <a:prstGeom prst="rect">
            <a:avLst/>
          </a:prstGeom>
          <a:solidFill>
            <a:srgbClr val="002C71"/>
          </a:solidFill>
        </p:spPr>
        <p:txBody>
          <a:bodyPr vert="horz" wrap="square" lIns="0" tIns="0" rIns="0" bIns="0" rtlCol="0">
            <a:spAutoFit/>
          </a:bodyPr>
          <a:lstStyle/>
          <a:p>
            <a:pPr marL="46437" defTabSz="467612">
              <a:lnSpc>
                <a:spcPts val="1043"/>
              </a:lnSpc>
            </a:pPr>
            <a:r>
              <a:rPr lang="en-US" sz="921" b="1" kern="0" spc="-5">
                <a:solidFill>
                  <a:srgbClr val="FFFFFF"/>
                </a:solidFill>
                <a:latin typeface="Calibri"/>
                <a:cs typeface="Calibri"/>
              </a:rPr>
              <a:t>OCTOBER</a:t>
            </a:r>
            <a:endParaRPr sz="921" kern="0">
              <a:solidFill>
                <a:sysClr val="windowText" lastClr="000000"/>
              </a:solidFill>
              <a:latin typeface="Calibri"/>
              <a:cs typeface="Calibri"/>
            </a:endParaRPr>
          </a:p>
        </p:txBody>
      </p:sp>
      <p:sp>
        <p:nvSpPr>
          <p:cNvPr id="38" name="object 12">
            <a:extLst>
              <a:ext uri="{FF2B5EF4-FFF2-40B4-BE49-F238E27FC236}">
                <a16:creationId xmlns:a16="http://schemas.microsoft.com/office/drawing/2014/main" id="{6E3F980C-BCCA-6697-23A6-41009B5975A0}"/>
              </a:ext>
            </a:extLst>
          </p:cNvPr>
          <p:cNvSpPr txBox="1"/>
          <p:nvPr/>
        </p:nvSpPr>
        <p:spPr>
          <a:xfrm>
            <a:off x="2782308" y="1629982"/>
            <a:ext cx="450706" cy="116716"/>
          </a:xfrm>
          <a:prstGeom prst="rect">
            <a:avLst/>
          </a:prstGeom>
        </p:spPr>
        <p:txBody>
          <a:bodyPr vert="horz" wrap="square" lIns="0" tIns="6494" rIns="0" bIns="0" rtlCol="0">
            <a:spAutoFit/>
          </a:bodyPr>
          <a:lstStyle/>
          <a:p>
            <a:pPr marL="6495" defTabSz="467612">
              <a:spcBef>
                <a:spcPts val="51"/>
              </a:spcBef>
            </a:pPr>
            <a:r>
              <a:rPr lang="en-US" sz="716" b="1" kern="0" spc="-5">
                <a:solidFill>
                  <a:sysClr val="windowText" lastClr="000000"/>
                </a:solidFill>
                <a:latin typeface="Calibri"/>
                <a:cs typeface="Calibri"/>
              </a:rPr>
              <a:t>MONDAY</a:t>
            </a:r>
            <a:endParaRPr sz="716" kern="0">
              <a:solidFill>
                <a:sysClr val="windowText" lastClr="000000"/>
              </a:solidFill>
              <a:latin typeface="Calibri"/>
              <a:cs typeface="Calibri"/>
            </a:endParaRPr>
          </a:p>
        </p:txBody>
      </p:sp>
      <p:sp>
        <p:nvSpPr>
          <p:cNvPr id="7" name="object 7"/>
          <p:cNvSpPr/>
          <p:nvPr/>
        </p:nvSpPr>
        <p:spPr>
          <a:xfrm>
            <a:off x="2729823" y="1781223"/>
            <a:ext cx="842638" cy="138004"/>
          </a:xfrm>
          <a:custGeom>
            <a:avLst/>
            <a:gdLst/>
            <a:ahLst/>
            <a:cxnLst/>
            <a:rect l="l" t="t" r="r" b="b"/>
            <a:pathLst>
              <a:path w="1647825" h="269875">
                <a:moveTo>
                  <a:pt x="1512570" y="0"/>
                </a:moveTo>
                <a:lnTo>
                  <a:pt x="0" y="0"/>
                </a:lnTo>
                <a:lnTo>
                  <a:pt x="0" y="269748"/>
                </a:lnTo>
                <a:lnTo>
                  <a:pt x="1512570" y="269748"/>
                </a:lnTo>
                <a:lnTo>
                  <a:pt x="1647444" y="134874"/>
                </a:lnTo>
                <a:lnTo>
                  <a:pt x="1512570" y="0"/>
                </a:lnTo>
                <a:close/>
              </a:path>
            </a:pathLst>
          </a:custGeom>
          <a:solidFill>
            <a:srgbClr val="005340"/>
          </a:solidFill>
        </p:spPr>
        <p:txBody>
          <a:bodyPr wrap="square" lIns="0" tIns="0" rIns="0" bIns="0" rtlCol="0"/>
          <a:lstStyle/>
          <a:p>
            <a:pPr algn="ctr" defTabSz="467612"/>
            <a:endParaRPr lang="en-US" sz="153" b="1" kern="0" spc="15">
              <a:solidFill>
                <a:srgbClr val="FFFFFF"/>
              </a:solidFill>
              <a:latin typeface="Calibri"/>
              <a:cs typeface="Calibri"/>
            </a:endParaRPr>
          </a:p>
          <a:p>
            <a:pPr algn="ctr" defTabSz="467612"/>
            <a:r>
              <a:rPr lang="en-US" sz="614" b="1" kern="0" spc="15">
                <a:solidFill>
                  <a:srgbClr val="FFFFFF"/>
                </a:solidFill>
                <a:latin typeface="Calibri"/>
                <a:cs typeface="Calibri"/>
              </a:rPr>
              <a:t>10/2/2023</a:t>
            </a:r>
            <a:endParaRPr sz="614" kern="0">
              <a:solidFill>
                <a:sysClr val="windowText" lastClr="000000"/>
              </a:solidFill>
            </a:endParaRPr>
          </a:p>
        </p:txBody>
      </p:sp>
      <p:sp>
        <p:nvSpPr>
          <p:cNvPr id="42" name="object 29">
            <a:extLst>
              <a:ext uri="{FF2B5EF4-FFF2-40B4-BE49-F238E27FC236}">
                <a16:creationId xmlns:a16="http://schemas.microsoft.com/office/drawing/2014/main" id="{D83F0FF1-6642-821B-0542-D4EA51E2AE60}"/>
              </a:ext>
            </a:extLst>
          </p:cNvPr>
          <p:cNvSpPr txBox="1"/>
          <p:nvPr/>
        </p:nvSpPr>
        <p:spPr>
          <a:xfrm>
            <a:off x="2733224" y="1892353"/>
            <a:ext cx="865693" cy="1861693"/>
          </a:xfrm>
          <a:prstGeom prst="rect">
            <a:avLst/>
          </a:prstGeom>
        </p:spPr>
        <p:txBody>
          <a:bodyPr vert="horz" wrap="square" lIns="0" tIns="44161" rIns="0" bIns="0" rtlCol="0">
            <a:spAutoFit/>
          </a:bodyPr>
          <a:lstStyle/>
          <a:p>
            <a:pPr marL="19484" defTabSz="467612"/>
            <a:r>
              <a:rPr lang="en-US" sz="614" kern="0" spc="-5">
                <a:solidFill>
                  <a:sysClr val="windowText" lastClr="000000"/>
                </a:solidFill>
                <a:latin typeface="Calibri"/>
                <a:cs typeface="Calibri"/>
              </a:rPr>
              <a:t>10:00 AM</a:t>
            </a:r>
            <a:r>
              <a:rPr lang="en-US" sz="614" kern="0" spc="-15">
                <a:solidFill>
                  <a:sysClr val="windowText" lastClr="000000"/>
                </a:solidFill>
                <a:latin typeface="Calibri"/>
                <a:cs typeface="Calibri"/>
              </a:rPr>
              <a:t> –</a:t>
            </a:r>
            <a:r>
              <a:rPr lang="en-US" sz="614" kern="0" spc="-23">
                <a:solidFill>
                  <a:sysClr val="windowText" lastClr="000000"/>
                </a:solidFill>
                <a:latin typeface="Calibri"/>
                <a:cs typeface="Calibri"/>
              </a:rPr>
              <a:t> </a:t>
            </a:r>
            <a:r>
              <a:rPr lang="en-US" sz="614" kern="0" spc="-5">
                <a:solidFill>
                  <a:sysClr val="windowText" lastClr="000000"/>
                </a:solidFill>
                <a:latin typeface="Calibri"/>
                <a:cs typeface="Calibri"/>
              </a:rPr>
              <a:t>11:00</a:t>
            </a:r>
            <a:r>
              <a:rPr lang="en-US" sz="614" kern="0" spc="-18">
                <a:solidFill>
                  <a:sysClr val="windowText" lastClr="000000"/>
                </a:solidFill>
                <a:latin typeface="Calibri"/>
                <a:cs typeface="Calibri"/>
              </a:rPr>
              <a:t> </a:t>
            </a:r>
            <a:r>
              <a:rPr lang="en-US" sz="614" kern="0" spc="-13">
                <a:solidFill>
                  <a:sysClr val="windowText" lastClr="000000"/>
                </a:solidFill>
                <a:latin typeface="Calibri"/>
                <a:cs typeface="Calibri"/>
              </a:rPr>
              <a:t>AM</a:t>
            </a:r>
            <a:endParaRPr lang="en-US" sz="614" kern="0">
              <a:solidFill>
                <a:sysClr val="windowText" lastClr="000000"/>
              </a:solidFill>
              <a:latin typeface="Calibri"/>
              <a:cs typeface="Calibri"/>
            </a:endParaRPr>
          </a:p>
          <a:p>
            <a:pPr marL="19484" defTabSz="467612">
              <a:spcBef>
                <a:spcPts val="49"/>
              </a:spcBef>
            </a:pPr>
            <a:r>
              <a:rPr lang="en-US" sz="614" b="1" kern="0">
                <a:solidFill>
                  <a:srgbClr val="002C71"/>
                </a:solidFill>
                <a:latin typeface="Calibri"/>
                <a:cs typeface="Calibri"/>
              </a:rPr>
              <a:t>USDA TARGET Center Assistive Technology Program</a:t>
            </a:r>
            <a:endParaRPr lang="en-US" sz="614" kern="0">
              <a:solidFill>
                <a:sysClr val="windowText" lastClr="000000"/>
              </a:solidFill>
              <a:latin typeface="Calibri"/>
              <a:cs typeface="Calibri"/>
            </a:endParaRPr>
          </a:p>
          <a:p>
            <a:pPr marL="19484" defTabSz="467612"/>
            <a:r>
              <a:rPr lang="en-US" sz="614" kern="0">
                <a:solidFill>
                  <a:sysClr val="windowText" lastClr="000000"/>
                </a:solidFill>
                <a:latin typeface="Calibri"/>
                <a:cs typeface="Calibri"/>
              </a:rPr>
              <a:t>Rashida Owens</a:t>
            </a:r>
            <a:br>
              <a:rPr lang="en-US" sz="614" kern="0">
                <a:solidFill>
                  <a:sysClr val="windowText" lastClr="000000"/>
                </a:solidFill>
                <a:latin typeface="Calibri"/>
                <a:cs typeface="Calibri"/>
              </a:rPr>
            </a:br>
            <a:r>
              <a:rPr lang="en-US" sz="614" kern="0">
                <a:solidFill>
                  <a:sysClr val="windowText" lastClr="000000"/>
                </a:solidFill>
                <a:latin typeface="Calibri"/>
                <a:cs typeface="Calibri"/>
              </a:rPr>
              <a:t>Assistive Technology Program Manager</a:t>
            </a:r>
          </a:p>
          <a:p>
            <a:pPr marL="19484" defTabSz="467612">
              <a:spcBef>
                <a:spcPts val="297"/>
              </a:spcBef>
            </a:pPr>
            <a:r>
              <a:rPr lang="en-US" sz="614" kern="0" spc="-5">
                <a:solidFill>
                  <a:sysClr val="windowText" lastClr="000000"/>
                </a:solidFill>
                <a:latin typeface="Calibri"/>
                <a:cs typeface="Calibri"/>
              </a:rPr>
              <a:t>12:00</a:t>
            </a:r>
            <a:r>
              <a:rPr lang="en-US" sz="614" kern="0" spc="-23">
                <a:solidFill>
                  <a:sysClr val="windowText" lastClr="000000"/>
                </a:solidFill>
                <a:latin typeface="Calibri"/>
                <a:cs typeface="Calibri"/>
              </a:rPr>
              <a:t> </a:t>
            </a:r>
            <a:r>
              <a:rPr lang="en-US" sz="614" kern="0" spc="-56">
                <a:solidFill>
                  <a:sysClr val="windowText" lastClr="000000"/>
                </a:solidFill>
                <a:latin typeface="Calibri"/>
                <a:cs typeface="Calibri"/>
              </a:rPr>
              <a:t>PM</a:t>
            </a:r>
            <a:r>
              <a:rPr lang="en-US" sz="614" kern="0" spc="-15">
                <a:solidFill>
                  <a:sysClr val="windowText" lastClr="000000"/>
                </a:solidFill>
                <a:latin typeface="Calibri"/>
                <a:cs typeface="Calibri"/>
              </a:rPr>
              <a:t> –</a:t>
            </a:r>
            <a:r>
              <a:rPr lang="en-US" sz="614" kern="0" spc="-23">
                <a:solidFill>
                  <a:sysClr val="windowText" lastClr="000000"/>
                </a:solidFill>
                <a:latin typeface="Calibri"/>
                <a:cs typeface="Calibri"/>
              </a:rPr>
              <a:t> </a:t>
            </a:r>
            <a:r>
              <a:rPr lang="en-US" sz="614" kern="0" spc="-5">
                <a:solidFill>
                  <a:sysClr val="windowText" lastClr="000000"/>
                </a:solidFill>
                <a:latin typeface="Calibri"/>
                <a:cs typeface="Calibri"/>
              </a:rPr>
              <a:t>1:00</a:t>
            </a:r>
            <a:r>
              <a:rPr lang="en-US" sz="614" kern="0" spc="-18">
                <a:solidFill>
                  <a:sysClr val="windowText" lastClr="000000"/>
                </a:solidFill>
                <a:latin typeface="Calibri"/>
                <a:cs typeface="Calibri"/>
              </a:rPr>
              <a:t> </a:t>
            </a:r>
            <a:r>
              <a:rPr lang="en-US" sz="614" kern="0" spc="-13">
                <a:solidFill>
                  <a:sysClr val="windowText" lastClr="000000"/>
                </a:solidFill>
                <a:latin typeface="Calibri"/>
                <a:cs typeface="Calibri"/>
              </a:rPr>
              <a:t>PM</a:t>
            </a:r>
            <a:br>
              <a:rPr lang="en-US" sz="614" kern="0" spc="-13">
                <a:solidFill>
                  <a:sysClr val="windowText" lastClr="000000"/>
                </a:solidFill>
                <a:latin typeface="Calibri"/>
                <a:cs typeface="Calibri"/>
              </a:rPr>
            </a:br>
            <a:r>
              <a:rPr lang="en-US" sz="614" b="1" kern="0" spc="-13">
                <a:solidFill>
                  <a:srgbClr val="002C71"/>
                </a:solidFill>
                <a:latin typeface="Calibri"/>
                <a:cs typeface="Calibri"/>
              </a:rPr>
              <a:t>USDA TA</a:t>
            </a:r>
            <a:r>
              <a:rPr lang="en-US" sz="614" b="1" kern="0">
                <a:solidFill>
                  <a:srgbClr val="002C71"/>
                </a:solidFill>
                <a:latin typeface="Calibri"/>
                <a:cs typeface="Calibri"/>
              </a:rPr>
              <a:t>RGET Center </a:t>
            </a:r>
            <a:br>
              <a:rPr lang="en-US" sz="614" b="1" kern="0">
                <a:solidFill>
                  <a:srgbClr val="002C71"/>
                </a:solidFill>
                <a:latin typeface="Calibri"/>
                <a:cs typeface="Calibri"/>
              </a:rPr>
            </a:br>
            <a:r>
              <a:rPr lang="en-US" sz="614" b="1" kern="0">
                <a:solidFill>
                  <a:srgbClr val="002C71"/>
                </a:solidFill>
                <a:latin typeface="Calibri"/>
                <a:cs typeface="Calibri"/>
              </a:rPr>
              <a:t>Ergonomics Program</a:t>
            </a:r>
            <a:br>
              <a:rPr lang="en-US" sz="614" b="1" kern="0">
                <a:solidFill>
                  <a:srgbClr val="002C71"/>
                </a:solidFill>
                <a:latin typeface="Calibri"/>
                <a:cs typeface="Calibri"/>
              </a:rPr>
            </a:br>
            <a:r>
              <a:rPr lang="en-US" sz="614" kern="0">
                <a:solidFill>
                  <a:prstClr val="black"/>
                </a:solidFill>
                <a:latin typeface="Calibri"/>
                <a:cs typeface="Calibri"/>
              </a:rPr>
              <a:t>Stephanie Bradley</a:t>
            </a:r>
            <a:br>
              <a:rPr lang="en-US" sz="614" kern="0">
                <a:solidFill>
                  <a:prstClr val="black"/>
                </a:solidFill>
                <a:latin typeface="Calibri"/>
                <a:cs typeface="Calibri"/>
              </a:rPr>
            </a:br>
            <a:r>
              <a:rPr lang="en-US" sz="614" kern="0">
                <a:solidFill>
                  <a:prstClr val="black"/>
                </a:solidFill>
                <a:latin typeface="Calibri"/>
                <a:cs typeface="Calibri"/>
              </a:rPr>
              <a:t>CEAS, CAE</a:t>
            </a:r>
            <a:br>
              <a:rPr lang="en-US" sz="614" kern="0">
                <a:solidFill>
                  <a:sysClr val="windowText" lastClr="000000"/>
                </a:solidFill>
                <a:latin typeface="Calibri"/>
                <a:cs typeface="Calibri"/>
              </a:rPr>
            </a:br>
            <a:r>
              <a:rPr lang="en-US" sz="614" kern="0">
                <a:solidFill>
                  <a:sysClr val="windowText" lastClr="000000"/>
                </a:solidFill>
                <a:latin typeface="Calibri"/>
                <a:cs typeface="Calibri"/>
              </a:rPr>
              <a:t>Ergonomics Program  Manager</a:t>
            </a:r>
          </a:p>
          <a:p>
            <a:pPr marL="19484" defTabSz="467612">
              <a:spcBef>
                <a:spcPts val="297"/>
              </a:spcBef>
            </a:pPr>
            <a:endParaRPr lang="en-US" sz="614" kern="0">
              <a:solidFill>
                <a:sysClr val="windowText" lastClr="000000"/>
              </a:solidFill>
              <a:highlight>
                <a:srgbClr val="FFFF00"/>
              </a:highlight>
              <a:latin typeface="Calibri"/>
              <a:cs typeface="Calibri"/>
            </a:endParaRPr>
          </a:p>
          <a:p>
            <a:pPr marL="19484" defTabSz="467612">
              <a:spcBef>
                <a:spcPts val="297"/>
              </a:spcBef>
            </a:pPr>
            <a:endParaRPr lang="en-US" sz="614" kern="0">
              <a:solidFill>
                <a:sysClr val="windowText" lastClr="000000"/>
              </a:solidFill>
              <a:highlight>
                <a:srgbClr val="FFFF00"/>
              </a:highlight>
              <a:latin typeface="Calibri"/>
              <a:cs typeface="Calibri"/>
            </a:endParaRPr>
          </a:p>
          <a:p>
            <a:pPr marL="19484" marR="15587" defTabSz="467612">
              <a:lnSpc>
                <a:spcPct val="102299"/>
              </a:lnSpc>
              <a:spcBef>
                <a:spcPts val="18"/>
              </a:spcBef>
            </a:pPr>
            <a:endParaRPr lang="en-US" sz="614" kern="0">
              <a:solidFill>
                <a:sysClr val="windowText" lastClr="000000"/>
              </a:solidFill>
              <a:highlight>
                <a:srgbClr val="FFFF00"/>
              </a:highlight>
              <a:latin typeface="Calibri"/>
              <a:cs typeface="Calibri"/>
            </a:endParaRPr>
          </a:p>
          <a:p>
            <a:pPr marL="19484" marR="18185" defTabSz="467612">
              <a:lnSpc>
                <a:spcPct val="102099"/>
              </a:lnSpc>
              <a:spcBef>
                <a:spcPts val="20"/>
              </a:spcBef>
            </a:pPr>
            <a:endParaRPr lang="en-US" sz="614" b="1" kern="0" spc="10">
              <a:solidFill>
                <a:srgbClr val="002C71"/>
              </a:solidFill>
              <a:highlight>
                <a:srgbClr val="FFFF00"/>
              </a:highlight>
              <a:latin typeface="Calibri"/>
              <a:cs typeface="Calibri"/>
            </a:endParaRPr>
          </a:p>
        </p:txBody>
      </p:sp>
      <p:sp>
        <p:nvSpPr>
          <p:cNvPr id="43" name="object 12">
            <a:extLst>
              <a:ext uri="{FF2B5EF4-FFF2-40B4-BE49-F238E27FC236}">
                <a16:creationId xmlns:a16="http://schemas.microsoft.com/office/drawing/2014/main" id="{D4A4E252-2AAB-9F41-B1F5-58557A404A0A}"/>
              </a:ext>
            </a:extLst>
          </p:cNvPr>
          <p:cNvSpPr txBox="1"/>
          <p:nvPr/>
        </p:nvSpPr>
        <p:spPr>
          <a:xfrm>
            <a:off x="3680660" y="1624063"/>
            <a:ext cx="450706" cy="116716"/>
          </a:xfrm>
          <a:prstGeom prst="rect">
            <a:avLst/>
          </a:prstGeom>
        </p:spPr>
        <p:txBody>
          <a:bodyPr vert="horz" wrap="square" lIns="0" tIns="6494" rIns="0" bIns="0" rtlCol="0">
            <a:spAutoFit/>
          </a:bodyPr>
          <a:lstStyle/>
          <a:p>
            <a:pPr marL="6495" defTabSz="467612">
              <a:spcBef>
                <a:spcPts val="51"/>
              </a:spcBef>
            </a:pPr>
            <a:r>
              <a:rPr lang="en-US" sz="716" b="1" kern="0" spc="-5">
                <a:solidFill>
                  <a:sysClr val="windowText" lastClr="000000"/>
                </a:solidFill>
                <a:latin typeface="Calibri"/>
                <a:cs typeface="Calibri"/>
              </a:rPr>
              <a:t>TUESDAY</a:t>
            </a:r>
            <a:endParaRPr sz="716" kern="0">
              <a:solidFill>
                <a:sysClr val="windowText" lastClr="000000"/>
              </a:solidFill>
              <a:latin typeface="Calibri"/>
              <a:cs typeface="Calibri"/>
            </a:endParaRPr>
          </a:p>
        </p:txBody>
      </p:sp>
      <p:sp>
        <p:nvSpPr>
          <p:cNvPr id="13" name="object 13">
            <a:extLst>
              <a:ext uri="{C183D7F6-B498-43B3-948B-1728B52AA6E4}">
                <adec:decorative xmlns:adec="http://schemas.microsoft.com/office/drawing/2017/decorative" val="0"/>
              </a:ext>
            </a:extLst>
          </p:cNvPr>
          <p:cNvSpPr txBox="1"/>
          <p:nvPr/>
        </p:nvSpPr>
        <p:spPr>
          <a:xfrm>
            <a:off x="3635116" y="1749572"/>
            <a:ext cx="813089" cy="1268760"/>
          </a:xfrm>
          <a:prstGeom prst="rect">
            <a:avLst/>
          </a:prstGeom>
        </p:spPr>
        <p:txBody>
          <a:bodyPr vert="horz" wrap="square" lIns="0" tIns="46434" rIns="0" bIns="0" rtlCol="0">
            <a:spAutoFit/>
          </a:bodyPr>
          <a:lstStyle/>
          <a:p>
            <a:pPr marL="19484" algn="ctr" defTabSz="467612">
              <a:spcBef>
                <a:spcPts val="291"/>
              </a:spcBef>
            </a:pPr>
            <a:r>
              <a:rPr lang="en-US" sz="614" b="1" kern="0" spc="15">
                <a:solidFill>
                  <a:srgbClr val="FFFFFF"/>
                </a:solidFill>
                <a:latin typeface="Calibri"/>
                <a:cs typeface="Calibri"/>
              </a:rPr>
              <a:t>10/3/223</a:t>
            </a:r>
            <a:endParaRPr lang="en-US" sz="614" kern="0">
              <a:solidFill>
                <a:sysClr val="windowText" lastClr="000000"/>
              </a:solidFill>
              <a:latin typeface="Calibri"/>
              <a:cs typeface="Calibri"/>
            </a:endParaRPr>
          </a:p>
          <a:p>
            <a:pPr marL="19484" defTabSz="467612">
              <a:spcBef>
                <a:spcPts val="297"/>
              </a:spcBef>
            </a:pPr>
            <a:r>
              <a:rPr lang="en-US" sz="614" kern="0" spc="-5">
                <a:solidFill>
                  <a:sysClr val="windowText" lastClr="000000"/>
                </a:solidFill>
                <a:latin typeface="Calibri"/>
                <a:cs typeface="Calibri"/>
              </a:rPr>
              <a:t>11:00</a:t>
            </a:r>
            <a:r>
              <a:rPr lang="en-US" sz="614" kern="0" spc="-23">
                <a:solidFill>
                  <a:sysClr val="windowText" lastClr="000000"/>
                </a:solidFill>
                <a:latin typeface="Calibri"/>
                <a:cs typeface="Calibri"/>
              </a:rPr>
              <a:t> </a:t>
            </a:r>
            <a:r>
              <a:rPr lang="en-US" sz="614" kern="0" spc="-56">
                <a:solidFill>
                  <a:sysClr val="windowText" lastClr="000000"/>
                </a:solidFill>
                <a:latin typeface="Calibri"/>
                <a:cs typeface="Calibri"/>
              </a:rPr>
              <a:t>AM</a:t>
            </a:r>
            <a:r>
              <a:rPr lang="en-US" sz="614" kern="0" spc="-15">
                <a:solidFill>
                  <a:sysClr val="windowText" lastClr="000000"/>
                </a:solidFill>
                <a:latin typeface="Calibri"/>
                <a:cs typeface="Calibri"/>
              </a:rPr>
              <a:t> –</a:t>
            </a:r>
            <a:r>
              <a:rPr lang="en-US" sz="614" kern="0" spc="-23">
                <a:solidFill>
                  <a:sysClr val="windowText" lastClr="000000"/>
                </a:solidFill>
                <a:latin typeface="Calibri"/>
                <a:cs typeface="Calibri"/>
              </a:rPr>
              <a:t> </a:t>
            </a:r>
            <a:r>
              <a:rPr lang="en-US" sz="614" kern="0" spc="-5">
                <a:solidFill>
                  <a:sysClr val="windowText" lastClr="000000"/>
                </a:solidFill>
                <a:latin typeface="Calibri"/>
                <a:cs typeface="Calibri"/>
              </a:rPr>
              <a:t>12:00</a:t>
            </a:r>
            <a:r>
              <a:rPr lang="en-US" sz="614" kern="0" spc="-18">
                <a:solidFill>
                  <a:sysClr val="windowText" lastClr="000000"/>
                </a:solidFill>
                <a:latin typeface="Calibri"/>
                <a:cs typeface="Calibri"/>
              </a:rPr>
              <a:t> </a:t>
            </a:r>
            <a:r>
              <a:rPr lang="en-US" sz="614" kern="0" spc="-13">
                <a:solidFill>
                  <a:sysClr val="windowText" lastClr="000000"/>
                </a:solidFill>
                <a:latin typeface="Calibri"/>
                <a:cs typeface="Calibri"/>
              </a:rPr>
              <a:t>PM</a:t>
            </a:r>
            <a:br>
              <a:rPr lang="en-US" sz="614" kern="0">
                <a:solidFill>
                  <a:sysClr val="windowText" lastClr="000000"/>
                </a:solidFill>
                <a:latin typeface="Calibri"/>
                <a:cs typeface="Calibri"/>
              </a:rPr>
            </a:br>
            <a:r>
              <a:rPr lang="en-US" sz="614" b="1" kern="0" spc="10">
                <a:solidFill>
                  <a:srgbClr val="002C71"/>
                </a:solidFill>
                <a:latin typeface="Calibri"/>
                <a:cs typeface="Calibri"/>
              </a:rPr>
              <a:t>Rethinking Disability and What It Means to Be Disabled</a:t>
            </a:r>
            <a:endParaRPr lang="en-US" sz="614" kern="0">
              <a:solidFill>
                <a:sysClr val="windowText" lastClr="000000"/>
              </a:solidFill>
              <a:latin typeface="Calibri"/>
              <a:cs typeface="Calibri"/>
            </a:endParaRPr>
          </a:p>
          <a:p>
            <a:pPr marL="19484" marR="18185" defTabSz="467612">
              <a:lnSpc>
                <a:spcPct val="102099"/>
              </a:lnSpc>
              <a:spcBef>
                <a:spcPts val="20"/>
              </a:spcBef>
            </a:pPr>
            <a:r>
              <a:rPr lang="en-US" sz="614" kern="0">
                <a:solidFill>
                  <a:sysClr val="windowText" lastClr="000000"/>
                </a:solidFill>
                <a:latin typeface="Calibri"/>
                <a:cs typeface="Calibri"/>
              </a:rPr>
              <a:t>Dr.</a:t>
            </a:r>
            <a:r>
              <a:rPr lang="en-US" sz="614" kern="0" spc="3">
                <a:solidFill>
                  <a:sysClr val="windowText" lastClr="000000"/>
                </a:solidFill>
                <a:latin typeface="Calibri"/>
                <a:cs typeface="Calibri"/>
              </a:rPr>
              <a:t> </a:t>
            </a:r>
            <a:r>
              <a:rPr lang="en-US" sz="614" kern="0">
                <a:solidFill>
                  <a:sysClr val="windowText" lastClr="000000"/>
                </a:solidFill>
                <a:latin typeface="Calibri"/>
                <a:cs typeface="Calibri"/>
              </a:rPr>
              <a:t>Theresa</a:t>
            </a:r>
            <a:r>
              <a:rPr lang="en-US" sz="614" kern="0" spc="-8">
                <a:solidFill>
                  <a:sysClr val="windowText" lastClr="000000"/>
                </a:solidFill>
                <a:latin typeface="Calibri"/>
                <a:cs typeface="Calibri"/>
              </a:rPr>
              <a:t> </a:t>
            </a:r>
            <a:r>
              <a:rPr lang="en-US" sz="614" kern="0" spc="-5">
                <a:solidFill>
                  <a:sysClr val="windowText" lastClr="000000"/>
                </a:solidFill>
                <a:latin typeface="Calibri"/>
                <a:cs typeface="Calibri"/>
              </a:rPr>
              <a:t>Haskins </a:t>
            </a:r>
            <a:r>
              <a:rPr lang="en-US" sz="614" kern="0">
                <a:solidFill>
                  <a:sysClr val="windowText" lastClr="000000"/>
                </a:solidFill>
                <a:latin typeface="Calibri"/>
                <a:cs typeface="Calibri"/>
              </a:rPr>
              <a:t>Haskins</a:t>
            </a:r>
            <a:r>
              <a:rPr lang="en-US" sz="614" kern="0" spc="89">
                <a:solidFill>
                  <a:sysClr val="windowText" lastClr="000000"/>
                </a:solidFill>
                <a:latin typeface="Calibri"/>
                <a:cs typeface="Calibri"/>
              </a:rPr>
              <a:t> </a:t>
            </a:r>
            <a:r>
              <a:rPr lang="en-US" sz="614" kern="0" spc="-5">
                <a:solidFill>
                  <a:sysClr val="windowText" lastClr="000000"/>
                </a:solidFill>
                <a:latin typeface="Calibri"/>
                <a:cs typeface="Calibri"/>
              </a:rPr>
              <a:t>Consulting</a:t>
            </a:r>
            <a:endParaRPr lang="en-US" sz="614" kern="0">
              <a:solidFill>
                <a:sysClr val="windowText" lastClr="000000"/>
              </a:solidFill>
              <a:latin typeface="Calibri"/>
              <a:cs typeface="Calibri"/>
            </a:endParaRPr>
          </a:p>
          <a:p>
            <a:pPr marL="19484" marR="180875" defTabSz="467612">
              <a:lnSpc>
                <a:spcPct val="106700"/>
              </a:lnSpc>
              <a:spcBef>
                <a:spcPts val="297"/>
              </a:spcBef>
            </a:pPr>
            <a:r>
              <a:rPr lang="en-US" sz="614" kern="0" spc="-5">
                <a:solidFill>
                  <a:sysClr val="windowText" lastClr="000000"/>
                </a:solidFill>
                <a:latin typeface="Calibri"/>
                <a:cs typeface="Calibri"/>
              </a:rPr>
              <a:t>1:00</a:t>
            </a:r>
            <a:r>
              <a:rPr lang="en-US" sz="614" kern="0" spc="-31">
                <a:solidFill>
                  <a:sysClr val="windowText" lastClr="000000"/>
                </a:solidFill>
                <a:latin typeface="Calibri"/>
                <a:cs typeface="Calibri"/>
              </a:rPr>
              <a:t> </a:t>
            </a:r>
            <a:r>
              <a:rPr lang="en-US" sz="614" kern="0" spc="-28">
                <a:solidFill>
                  <a:sysClr val="windowText" lastClr="000000"/>
                </a:solidFill>
                <a:latin typeface="Calibri"/>
                <a:cs typeface="Calibri"/>
              </a:rPr>
              <a:t>PM</a:t>
            </a:r>
            <a:r>
              <a:rPr lang="en-US" sz="614" kern="0" spc="-20">
                <a:solidFill>
                  <a:sysClr val="windowText" lastClr="000000"/>
                </a:solidFill>
                <a:latin typeface="Calibri"/>
                <a:cs typeface="Calibri"/>
              </a:rPr>
              <a:t> </a:t>
            </a:r>
            <a:r>
              <a:rPr lang="en-US" sz="614" kern="0" spc="-15">
                <a:solidFill>
                  <a:sysClr val="windowText" lastClr="000000"/>
                </a:solidFill>
                <a:latin typeface="Calibri"/>
                <a:cs typeface="Calibri"/>
              </a:rPr>
              <a:t>–</a:t>
            </a:r>
            <a:r>
              <a:rPr lang="en-US" sz="614" kern="0" spc="-23">
                <a:solidFill>
                  <a:sysClr val="windowText" lastClr="000000"/>
                </a:solidFill>
                <a:latin typeface="Calibri"/>
                <a:cs typeface="Calibri"/>
              </a:rPr>
              <a:t> </a:t>
            </a:r>
            <a:r>
              <a:rPr lang="en-US" sz="614" kern="0" spc="-5">
                <a:solidFill>
                  <a:sysClr val="windowText" lastClr="000000"/>
                </a:solidFill>
                <a:latin typeface="Calibri"/>
                <a:cs typeface="Calibri"/>
              </a:rPr>
              <a:t>2:00</a:t>
            </a:r>
            <a:r>
              <a:rPr lang="en-US" sz="614" kern="0" spc="-18">
                <a:solidFill>
                  <a:sysClr val="windowText" lastClr="000000"/>
                </a:solidFill>
                <a:latin typeface="Calibri"/>
                <a:cs typeface="Calibri"/>
              </a:rPr>
              <a:t> </a:t>
            </a:r>
            <a:r>
              <a:rPr lang="en-US" sz="614" kern="0" spc="-13">
                <a:solidFill>
                  <a:sysClr val="windowText" lastClr="000000"/>
                </a:solidFill>
                <a:latin typeface="Calibri"/>
                <a:cs typeface="Calibri"/>
              </a:rPr>
              <a:t>PM</a:t>
            </a:r>
            <a:endParaRPr lang="en-US" sz="614" kern="0">
              <a:solidFill>
                <a:sysClr val="windowText" lastClr="000000"/>
              </a:solidFill>
              <a:latin typeface="Calibri"/>
              <a:cs typeface="Calibri"/>
            </a:endParaRPr>
          </a:p>
          <a:p>
            <a:pPr marL="19484" marR="18185" defTabSz="467612">
              <a:spcBef>
                <a:spcPts val="20"/>
              </a:spcBef>
            </a:pPr>
            <a:r>
              <a:rPr lang="en-US" sz="614" b="1" kern="0" spc="10">
                <a:solidFill>
                  <a:srgbClr val="002C71"/>
                </a:solidFill>
                <a:latin typeface="Calibri"/>
                <a:cs typeface="Calibri"/>
              </a:rPr>
              <a:t>(Neuro) Diversity Includes You</a:t>
            </a:r>
            <a:endParaRPr lang="en-US" sz="614" kern="0">
              <a:solidFill>
                <a:sysClr val="windowText" lastClr="000000"/>
              </a:solidFill>
              <a:latin typeface="Calibri"/>
              <a:cs typeface="Calibri"/>
            </a:endParaRPr>
          </a:p>
          <a:p>
            <a:pPr marL="19484" marR="15587" defTabSz="467612">
              <a:lnSpc>
                <a:spcPct val="102299"/>
              </a:lnSpc>
              <a:spcBef>
                <a:spcPts val="18"/>
              </a:spcBef>
            </a:pPr>
            <a:r>
              <a:rPr lang="en-US" sz="614" kern="0">
                <a:solidFill>
                  <a:sysClr val="windowText" lastClr="000000"/>
                </a:solidFill>
                <a:latin typeface="Calibri"/>
                <a:cs typeface="Calibri"/>
              </a:rPr>
              <a:t>Dr.</a:t>
            </a:r>
            <a:r>
              <a:rPr lang="en-US" sz="614" kern="0" spc="3">
                <a:solidFill>
                  <a:sysClr val="windowText" lastClr="000000"/>
                </a:solidFill>
                <a:latin typeface="Calibri"/>
                <a:cs typeface="Calibri"/>
              </a:rPr>
              <a:t> </a:t>
            </a:r>
            <a:r>
              <a:rPr lang="en-US" sz="614" kern="0">
                <a:solidFill>
                  <a:sysClr val="windowText" lastClr="000000"/>
                </a:solidFill>
                <a:latin typeface="Calibri"/>
                <a:cs typeface="Calibri"/>
              </a:rPr>
              <a:t>Theresa</a:t>
            </a:r>
            <a:r>
              <a:rPr lang="en-US" sz="614" kern="0" spc="-8">
                <a:solidFill>
                  <a:sysClr val="windowText" lastClr="000000"/>
                </a:solidFill>
                <a:latin typeface="Calibri"/>
                <a:cs typeface="Calibri"/>
              </a:rPr>
              <a:t> </a:t>
            </a:r>
            <a:r>
              <a:rPr lang="en-US" sz="614" kern="0" spc="-5">
                <a:solidFill>
                  <a:sysClr val="windowText" lastClr="000000"/>
                </a:solidFill>
                <a:latin typeface="Calibri"/>
                <a:cs typeface="Calibri"/>
              </a:rPr>
              <a:t>Haskins Haskins Consulting</a:t>
            </a:r>
            <a:endParaRPr lang="en-US" sz="614" kern="0">
              <a:solidFill>
                <a:sysClr val="windowText" lastClr="000000"/>
              </a:solidFill>
              <a:latin typeface="Calibri"/>
              <a:cs typeface="Calibri"/>
            </a:endParaRPr>
          </a:p>
        </p:txBody>
      </p:sp>
      <p:sp>
        <p:nvSpPr>
          <p:cNvPr id="4" name="object 7">
            <a:extLst>
              <a:ext uri="{FF2B5EF4-FFF2-40B4-BE49-F238E27FC236}">
                <a16:creationId xmlns:a16="http://schemas.microsoft.com/office/drawing/2014/main" id="{C50C9640-89A1-2F39-1B26-A937305A246E}"/>
              </a:ext>
            </a:extLst>
          </p:cNvPr>
          <p:cNvSpPr/>
          <p:nvPr/>
        </p:nvSpPr>
        <p:spPr>
          <a:xfrm>
            <a:off x="3605567" y="1781223"/>
            <a:ext cx="842638" cy="138004"/>
          </a:xfrm>
          <a:custGeom>
            <a:avLst/>
            <a:gdLst/>
            <a:ahLst/>
            <a:cxnLst/>
            <a:rect l="l" t="t" r="r" b="b"/>
            <a:pathLst>
              <a:path w="1647825" h="269875">
                <a:moveTo>
                  <a:pt x="1512570" y="0"/>
                </a:moveTo>
                <a:lnTo>
                  <a:pt x="0" y="0"/>
                </a:lnTo>
                <a:lnTo>
                  <a:pt x="0" y="269748"/>
                </a:lnTo>
                <a:lnTo>
                  <a:pt x="1512570" y="269748"/>
                </a:lnTo>
                <a:lnTo>
                  <a:pt x="1647444" y="134874"/>
                </a:lnTo>
                <a:lnTo>
                  <a:pt x="1512570" y="0"/>
                </a:lnTo>
                <a:close/>
              </a:path>
            </a:pathLst>
          </a:custGeom>
          <a:solidFill>
            <a:srgbClr val="005340"/>
          </a:solidFill>
        </p:spPr>
        <p:txBody>
          <a:bodyPr wrap="square" lIns="0" tIns="0" rIns="0" bIns="0" rtlCol="0"/>
          <a:lstStyle/>
          <a:p>
            <a:pPr algn="ctr" defTabSz="467612"/>
            <a:endParaRPr lang="en-US" sz="153" b="1" kern="0" spc="15">
              <a:solidFill>
                <a:srgbClr val="FFFFFF"/>
              </a:solidFill>
              <a:latin typeface="Calibri"/>
              <a:cs typeface="Calibri"/>
            </a:endParaRPr>
          </a:p>
          <a:p>
            <a:pPr algn="ctr" defTabSz="467612"/>
            <a:r>
              <a:rPr lang="en-US" sz="614" b="1" kern="0" spc="15">
                <a:solidFill>
                  <a:srgbClr val="FFFFFF"/>
                </a:solidFill>
                <a:latin typeface="Calibri"/>
                <a:cs typeface="Calibri"/>
              </a:rPr>
              <a:t>10/3/2023</a:t>
            </a:r>
            <a:endParaRPr sz="614" kern="0">
              <a:solidFill>
                <a:sysClr val="windowText" lastClr="000000"/>
              </a:solidFill>
            </a:endParaRPr>
          </a:p>
        </p:txBody>
      </p:sp>
      <p:sp>
        <p:nvSpPr>
          <p:cNvPr id="44" name="object 12">
            <a:extLst>
              <a:ext uri="{FF2B5EF4-FFF2-40B4-BE49-F238E27FC236}">
                <a16:creationId xmlns:a16="http://schemas.microsoft.com/office/drawing/2014/main" id="{66E89AB6-B32B-53EF-FF38-CC03B40D96E4}"/>
              </a:ext>
            </a:extLst>
          </p:cNvPr>
          <p:cNvSpPr txBox="1"/>
          <p:nvPr/>
        </p:nvSpPr>
        <p:spPr>
          <a:xfrm>
            <a:off x="4553183" y="1626341"/>
            <a:ext cx="520915" cy="116716"/>
          </a:xfrm>
          <a:prstGeom prst="rect">
            <a:avLst/>
          </a:prstGeom>
        </p:spPr>
        <p:txBody>
          <a:bodyPr vert="horz" wrap="square" lIns="0" tIns="6494" rIns="0" bIns="0" rtlCol="0">
            <a:spAutoFit/>
          </a:bodyPr>
          <a:lstStyle/>
          <a:p>
            <a:pPr marL="6495" defTabSz="467612">
              <a:spcBef>
                <a:spcPts val="51"/>
              </a:spcBef>
            </a:pPr>
            <a:r>
              <a:rPr lang="en-US" sz="716" b="1" kern="0" spc="-5">
                <a:solidFill>
                  <a:sysClr val="windowText" lastClr="000000"/>
                </a:solidFill>
                <a:latin typeface="Calibri"/>
                <a:cs typeface="Calibri"/>
              </a:rPr>
              <a:t>WEDNESDAY</a:t>
            </a:r>
            <a:endParaRPr sz="716" kern="0">
              <a:solidFill>
                <a:sysClr val="windowText" lastClr="000000"/>
              </a:solidFill>
              <a:latin typeface="Calibri"/>
              <a:cs typeface="Calibri"/>
            </a:endParaRPr>
          </a:p>
        </p:txBody>
      </p:sp>
      <p:sp>
        <p:nvSpPr>
          <p:cNvPr id="46" name="object 7">
            <a:extLst>
              <a:ext uri="{FF2B5EF4-FFF2-40B4-BE49-F238E27FC236}">
                <a16:creationId xmlns:a16="http://schemas.microsoft.com/office/drawing/2014/main" id="{14CCD731-D873-8AAD-768C-A337990D3F88}"/>
              </a:ext>
            </a:extLst>
          </p:cNvPr>
          <p:cNvSpPr/>
          <p:nvPr/>
        </p:nvSpPr>
        <p:spPr>
          <a:xfrm>
            <a:off x="4482041" y="1781223"/>
            <a:ext cx="842638" cy="138004"/>
          </a:xfrm>
          <a:custGeom>
            <a:avLst/>
            <a:gdLst/>
            <a:ahLst/>
            <a:cxnLst/>
            <a:rect l="l" t="t" r="r" b="b"/>
            <a:pathLst>
              <a:path w="1647825" h="269875">
                <a:moveTo>
                  <a:pt x="1512570" y="0"/>
                </a:moveTo>
                <a:lnTo>
                  <a:pt x="0" y="0"/>
                </a:lnTo>
                <a:lnTo>
                  <a:pt x="0" y="269748"/>
                </a:lnTo>
                <a:lnTo>
                  <a:pt x="1512570" y="269748"/>
                </a:lnTo>
                <a:lnTo>
                  <a:pt x="1647444" y="134874"/>
                </a:lnTo>
                <a:lnTo>
                  <a:pt x="1512570" y="0"/>
                </a:lnTo>
                <a:close/>
              </a:path>
            </a:pathLst>
          </a:custGeom>
          <a:solidFill>
            <a:srgbClr val="005340"/>
          </a:solidFill>
        </p:spPr>
        <p:txBody>
          <a:bodyPr wrap="square" lIns="0" tIns="0" rIns="0" bIns="0" rtlCol="0"/>
          <a:lstStyle/>
          <a:p>
            <a:pPr algn="ctr" defTabSz="467612"/>
            <a:endParaRPr lang="en-US" sz="153" b="1" kern="0" spc="15">
              <a:solidFill>
                <a:srgbClr val="FFFFFF"/>
              </a:solidFill>
              <a:latin typeface="Calibri"/>
              <a:cs typeface="Calibri"/>
            </a:endParaRPr>
          </a:p>
          <a:p>
            <a:pPr algn="ctr" defTabSz="467612"/>
            <a:r>
              <a:rPr lang="en-US" sz="614" b="1" kern="0" spc="15">
                <a:solidFill>
                  <a:srgbClr val="FFFFFF"/>
                </a:solidFill>
                <a:latin typeface="Calibri"/>
                <a:cs typeface="Calibri"/>
              </a:rPr>
              <a:t>10/4/2023</a:t>
            </a:r>
            <a:endParaRPr sz="614" kern="0">
              <a:solidFill>
                <a:sysClr val="windowText" lastClr="000000"/>
              </a:solidFill>
            </a:endParaRPr>
          </a:p>
        </p:txBody>
      </p:sp>
      <p:sp>
        <p:nvSpPr>
          <p:cNvPr id="17" name="object 17"/>
          <p:cNvSpPr txBox="1"/>
          <p:nvPr/>
        </p:nvSpPr>
        <p:spPr>
          <a:xfrm>
            <a:off x="4511210" y="1877324"/>
            <a:ext cx="853971" cy="1240612"/>
          </a:xfrm>
          <a:prstGeom prst="rect">
            <a:avLst/>
          </a:prstGeom>
        </p:spPr>
        <p:txBody>
          <a:bodyPr vert="horz" wrap="square" lIns="0" tIns="46434" rIns="0" bIns="0" rtlCol="0">
            <a:spAutoFit/>
          </a:bodyPr>
          <a:lstStyle/>
          <a:p>
            <a:pPr marL="19484" defTabSz="467612">
              <a:spcBef>
                <a:spcPts val="297"/>
              </a:spcBef>
            </a:pPr>
            <a:r>
              <a:rPr lang="en-US" sz="614" kern="0" spc="-5" dirty="0">
                <a:solidFill>
                  <a:sysClr val="windowText" lastClr="000000"/>
                </a:solidFill>
                <a:latin typeface="Calibri"/>
                <a:cs typeface="Calibri"/>
              </a:rPr>
              <a:t>11:00</a:t>
            </a:r>
            <a:r>
              <a:rPr lang="en-US" sz="614" kern="0" spc="-23" dirty="0">
                <a:solidFill>
                  <a:sysClr val="windowText" lastClr="000000"/>
                </a:solidFill>
                <a:latin typeface="Calibri"/>
                <a:cs typeface="Calibri"/>
              </a:rPr>
              <a:t> </a:t>
            </a:r>
            <a:r>
              <a:rPr lang="en-US" sz="614" kern="0" spc="-56" dirty="0">
                <a:solidFill>
                  <a:sysClr val="windowText" lastClr="000000"/>
                </a:solidFill>
                <a:latin typeface="Calibri"/>
                <a:cs typeface="Calibri"/>
              </a:rPr>
              <a:t>AM</a:t>
            </a:r>
            <a:r>
              <a:rPr lang="en-US" sz="614" kern="0" spc="-15" dirty="0">
                <a:solidFill>
                  <a:sysClr val="windowText" lastClr="000000"/>
                </a:solidFill>
                <a:latin typeface="Calibri"/>
                <a:cs typeface="Calibri"/>
              </a:rPr>
              <a:t> –</a:t>
            </a:r>
            <a:r>
              <a:rPr lang="en-US" sz="614" kern="0" spc="-23" dirty="0">
                <a:solidFill>
                  <a:sysClr val="windowText" lastClr="000000"/>
                </a:solidFill>
                <a:latin typeface="Calibri"/>
                <a:cs typeface="Calibri"/>
              </a:rPr>
              <a:t> </a:t>
            </a:r>
            <a:r>
              <a:rPr lang="en-US" sz="614" kern="0" spc="-5" dirty="0">
                <a:solidFill>
                  <a:sysClr val="windowText" lastClr="000000"/>
                </a:solidFill>
                <a:latin typeface="Calibri"/>
                <a:cs typeface="Calibri"/>
              </a:rPr>
              <a:t>12:00</a:t>
            </a:r>
            <a:r>
              <a:rPr lang="en-US" sz="614" kern="0" spc="-18" dirty="0">
                <a:solidFill>
                  <a:sysClr val="windowText" lastClr="000000"/>
                </a:solidFill>
                <a:latin typeface="Calibri"/>
                <a:cs typeface="Calibri"/>
              </a:rPr>
              <a:t> </a:t>
            </a:r>
            <a:r>
              <a:rPr lang="en-US" sz="614" kern="0" spc="-13" dirty="0">
                <a:solidFill>
                  <a:sysClr val="windowText" lastClr="000000"/>
                </a:solidFill>
                <a:latin typeface="Calibri"/>
                <a:cs typeface="Calibri"/>
              </a:rPr>
              <a:t>PM</a:t>
            </a:r>
            <a:endParaRPr lang="en-US" sz="614" kern="0" dirty="0">
              <a:solidFill>
                <a:sysClr val="windowText" lastClr="000000"/>
              </a:solidFill>
              <a:latin typeface="Calibri"/>
              <a:cs typeface="Calibri"/>
            </a:endParaRPr>
          </a:p>
          <a:p>
            <a:pPr marL="19484" marR="18185" defTabSz="467612">
              <a:lnSpc>
                <a:spcPct val="102099"/>
              </a:lnSpc>
              <a:spcBef>
                <a:spcPts val="20"/>
              </a:spcBef>
            </a:pPr>
            <a:r>
              <a:rPr lang="en-US" sz="614" b="1" kern="0" spc="10" dirty="0">
                <a:solidFill>
                  <a:srgbClr val="002C71"/>
                </a:solidFill>
                <a:latin typeface="Calibri"/>
                <a:cs typeface="Calibri"/>
              </a:rPr>
              <a:t>Nurturing Workplace Well-Being and Supporting Mental Health (Part 1 of 2)</a:t>
            </a:r>
            <a:endParaRPr lang="en-US" sz="614" kern="0" dirty="0">
              <a:solidFill>
                <a:sysClr val="windowText" lastClr="000000"/>
              </a:solidFill>
              <a:latin typeface="Calibri"/>
              <a:cs typeface="Calibri"/>
            </a:endParaRPr>
          </a:p>
          <a:p>
            <a:pPr marL="19484" marR="200684" defTabSz="467612">
              <a:lnSpc>
                <a:spcPct val="106700"/>
              </a:lnSpc>
              <a:spcBef>
                <a:spcPts val="5"/>
              </a:spcBef>
            </a:pPr>
            <a:r>
              <a:rPr lang="en-US" sz="614" kern="0" dirty="0">
                <a:solidFill>
                  <a:sysClr val="windowText" lastClr="000000"/>
                </a:solidFill>
                <a:latin typeface="Calibri"/>
                <a:cs typeface="Calibri"/>
              </a:rPr>
              <a:t>Dr.</a:t>
            </a:r>
            <a:r>
              <a:rPr lang="en-US" sz="614" kern="0" spc="3" dirty="0">
                <a:solidFill>
                  <a:sysClr val="windowText" lastClr="000000"/>
                </a:solidFill>
                <a:latin typeface="Calibri"/>
                <a:cs typeface="Calibri"/>
              </a:rPr>
              <a:t> </a:t>
            </a:r>
            <a:r>
              <a:rPr lang="en-US" sz="614" kern="0" dirty="0">
                <a:solidFill>
                  <a:sysClr val="windowText" lastClr="000000"/>
                </a:solidFill>
                <a:latin typeface="Calibri"/>
                <a:cs typeface="Calibri"/>
              </a:rPr>
              <a:t>Theresa </a:t>
            </a:r>
            <a:r>
              <a:rPr lang="en-US" sz="614" kern="0" spc="-5" dirty="0">
                <a:solidFill>
                  <a:sysClr val="windowText" lastClr="000000"/>
                </a:solidFill>
                <a:latin typeface="Calibri"/>
                <a:cs typeface="Calibri"/>
              </a:rPr>
              <a:t>Haskins </a:t>
            </a:r>
            <a:br>
              <a:rPr lang="en-US" sz="614" kern="0" spc="-5" dirty="0">
                <a:solidFill>
                  <a:sysClr val="windowText" lastClr="000000"/>
                </a:solidFill>
                <a:latin typeface="Calibri"/>
                <a:cs typeface="Calibri"/>
              </a:rPr>
            </a:br>
            <a:r>
              <a:rPr lang="en-US" sz="614" kern="0" dirty="0" err="1">
                <a:solidFill>
                  <a:sysClr val="windowText" lastClr="000000"/>
                </a:solidFill>
                <a:latin typeface="Calibri"/>
                <a:cs typeface="Calibri"/>
              </a:rPr>
              <a:t>Haskins</a:t>
            </a:r>
            <a:r>
              <a:rPr lang="en-US" sz="614" kern="0" spc="89" dirty="0">
                <a:solidFill>
                  <a:sysClr val="windowText" lastClr="000000"/>
                </a:solidFill>
                <a:latin typeface="Calibri"/>
                <a:cs typeface="Calibri"/>
              </a:rPr>
              <a:t> </a:t>
            </a:r>
            <a:r>
              <a:rPr lang="en-US" sz="614" kern="0" spc="-5" dirty="0">
                <a:solidFill>
                  <a:sysClr val="windowText" lastClr="000000"/>
                </a:solidFill>
                <a:latin typeface="Calibri"/>
                <a:cs typeface="Calibri"/>
              </a:rPr>
              <a:t>Consulting</a:t>
            </a:r>
            <a:endParaRPr lang="en-US" sz="614" kern="0" dirty="0">
              <a:solidFill>
                <a:sysClr val="windowText" lastClr="000000"/>
              </a:solidFill>
              <a:latin typeface="Calibri"/>
              <a:cs typeface="Calibri"/>
            </a:endParaRPr>
          </a:p>
          <a:p>
            <a:pPr marL="19484" defTabSz="467612">
              <a:spcBef>
                <a:spcPts val="297"/>
              </a:spcBef>
            </a:pPr>
            <a:r>
              <a:rPr lang="en-US" sz="614" kern="0" spc="-5" dirty="0">
                <a:solidFill>
                  <a:sysClr val="windowText" lastClr="000000"/>
                </a:solidFill>
                <a:latin typeface="Calibri"/>
                <a:cs typeface="Calibri"/>
              </a:rPr>
              <a:t>1:00 P</a:t>
            </a:r>
            <a:r>
              <a:rPr lang="en-US" sz="614" kern="0" spc="-56" dirty="0">
                <a:solidFill>
                  <a:sysClr val="windowText" lastClr="000000"/>
                </a:solidFill>
                <a:latin typeface="Calibri"/>
                <a:cs typeface="Calibri"/>
              </a:rPr>
              <a:t>M</a:t>
            </a:r>
            <a:r>
              <a:rPr lang="en-US" sz="614" kern="0" spc="-15" dirty="0">
                <a:solidFill>
                  <a:sysClr val="windowText" lastClr="000000"/>
                </a:solidFill>
                <a:latin typeface="Calibri"/>
                <a:cs typeface="Calibri"/>
              </a:rPr>
              <a:t> –</a:t>
            </a:r>
            <a:r>
              <a:rPr lang="en-US" sz="614" kern="0" spc="-23" dirty="0">
                <a:solidFill>
                  <a:sysClr val="windowText" lastClr="000000"/>
                </a:solidFill>
                <a:latin typeface="Calibri"/>
                <a:cs typeface="Calibri"/>
              </a:rPr>
              <a:t> </a:t>
            </a:r>
            <a:r>
              <a:rPr lang="en-US" sz="614" kern="0" spc="-5" dirty="0">
                <a:solidFill>
                  <a:sysClr val="windowText" lastClr="000000"/>
                </a:solidFill>
                <a:latin typeface="Calibri"/>
                <a:cs typeface="Calibri"/>
              </a:rPr>
              <a:t>2:00</a:t>
            </a:r>
            <a:r>
              <a:rPr lang="en-US" sz="614" kern="0" spc="-18" dirty="0">
                <a:solidFill>
                  <a:sysClr val="windowText" lastClr="000000"/>
                </a:solidFill>
                <a:latin typeface="Calibri"/>
                <a:cs typeface="Calibri"/>
              </a:rPr>
              <a:t> </a:t>
            </a:r>
            <a:r>
              <a:rPr lang="en-US" sz="614" kern="0" spc="-13" dirty="0">
                <a:solidFill>
                  <a:sysClr val="windowText" lastClr="000000"/>
                </a:solidFill>
                <a:latin typeface="Calibri"/>
                <a:cs typeface="Calibri"/>
              </a:rPr>
              <a:t>PM</a:t>
            </a:r>
            <a:endParaRPr lang="en-US" sz="614" kern="0" dirty="0">
              <a:solidFill>
                <a:sysClr val="windowText" lastClr="000000"/>
              </a:solidFill>
              <a:latin typeface="Calibri"/>
              <a:cs typeface="Calibri"/>
            </a:endParaRPr>
          </a:p>
          <a:p>
            <a:pPr marL="19484" defTabSz="467612">
              <a:spcBef>
                <a:spcPts val="49"/>
              </a:spcBef>
            </a:pPr>
            <a:r>
              <a:rPr lang="en-US" sz="614" b="1" kern="0" dirty="0">
                <a:solidFill>
                  <a:srgbClr val="002C71"/>
                </a:solidFill>
                <a:latin typeface="Calibri"/>
                <a:cs typeface="Calibri"/>
              </a:rPr>
              <a:t>PTSD Is More Common Than You Think</a:t>
            </a:r>
            <a:endParaRPr lang="en-US" sz="614" kern="0" dirty="0">
              <a:solidFill>
                <a:sysClr val="windowText" lastClr="000000"/>
              </a:solidFill>
              <a:latin typeface="Calibri"/>
              <a:cs typeface="Calibri"/>
            </a:endParaRPr>
          </a:p>
          <a:p>
            <a:pPr marL="19484" marR="15587" defTabSz="467612">
              <a:lnSpc>
                <a:spcPct val="102299"/>
              </a:lnSpc>
              <a:spcBef>
                <a:spcPts val="18"/>
              </a:spcBef>
            </a:pPr>
            <a:r>
              <a:rPr lang="en-US" sz="614" kern="0" dirty="0">
                <a:solidFill>
                  <a:sysClr val="windowText" lastClr="000000"/>
                </a:solidFill>
                <a:latin typeface="Calibri"/>
                <a:cs typeface="Calibri"/>
              </a:rPr>
              <a:t>Alla Weinberg</a:t>
            </a:r>
            <a:br>
              <a:rPr lang="en-US" sz="614" kern="0" dirty="0">
                <a:solidFill>
                  <a:sysClr val="windowText" lastClr="000000"/>
                </a:solidFill>
                <a:latin typeface="Calibri"/>
                <a:cs typeface="Calibri"/>
              </a:rPr>
            </a:br>
            <a:r>
              <a:rPr lang="en-US" sz="614" kern="0" dirty="0">
                <a:solidFill>
                  <a:sysClr val="windowText" lastClr="000000"/>
                </a:solidFill>
                <a:latin typeface="Calibri"/>
                <a:cs typeface="Calibri"/>
              </a:rPr>
              <a:t>Spoke &amp; Wheel </a:t>
            </a:r>
            <a:endParaRPr lang="en-US" sz="614" kern="0" spc="-5" dirty="0">
              <a:solidFill>
                <a:sysClr val="windowText" lastClr="000000"/>
              </a:solidFill>
              <a:highlight>
                <a:srgbClr val="FFFF00"/>
              </a:highlight>
              <a:latin typeface="Calibri"/>
              <a:cs typeface="Calibri"/>
            </a:endParaRPr>
          </a:p>
        </p:txBody>
      </p:sp>
      <p:sp>
        <p:nvSpPr>
          <p:cNvPr id="12" name="object 12"/>
          <p:cNvSpPr txBox="1"/>
          <p:nvPr/>
        </p:nvSpPr>
        <p:spPr>
          <a:xfrm>
            <a:off x="5498363" y="1616625"/>
            <a:ext cx="450706" cy="116716"/>
          </a:xfrm>
          <a:prstGeom prst="rect">
            <a:avLst/>
          </a:prstGeom>
        </p:spPr>
        <p:txBody>
          <a:bodyPr vert="horz" wrap="square" lIns="0" tIns="6494" rIns="0" bIns="0" rtlCol="0">
            <a:spAutoFit/>
          </a:bodyPr>
          <a:lstStyle/>
          <a:p>
            <a:pPr marL="6495" defTabSz="467612">
              <a:spcBef>
                <a:spcPts val="51"/>
              </a:spcBef>
            </a:pPr>
            <a:r>
              <a:rPr sz="716" b="1" kern="0" spc="-5">
                <a:solidFill>
                  <a:sysClr val="windowText" lastClr="000000"/>
                </a:solidFill>
                <a:latin typeface="Calibri"/>
                <a:cs typeface="Calibri"/>
              </a:rPr>
              <a:t>THURSDAY</a:t>
            </a:r>
            <a:endParaRPr sz="716" kern="0">
              <a:solidFill>
                <a:sysClr val="windowText" lastClr="000000"/>
              </a:solidFill>
              <a:latin typeface="Calibri"/>
              <a:cs typeface="Calibri"/>
            </a:endParaRPr>
          </a:p>
        </p:txBody>
      </p:sp>
      <p:sp>
        <p:nvSpPr>
          <p:cNvPr id="47" name="object 7">
            <a:extLst>
              <a:ext uri="{FF2B5EF4-FFF2-40B4-BE49-F238E27FC236}">
                <a16:creationId xmlns:a16="http://schemas.microsoft.com/office/drawing/2014/main" id="{387BBEDA-09D9-066C-FD45-B09242D8F260}"/>
              </a:ext>
            </a:extLst>
          </p:cNvPr>
          <p:cNvSpPr/>
          <p:nvPr/>
        </p:nvSpPr>
        <p:spPr>
          <a:xfrm>
            <a:off x="5352452" y="1781223"/>
            <a:ext cx="842638" cy="138004"/>
          </a:xfrm>
          <a:custGeom>
            <a:avLst/>
            <a:gdLst/>
            <a:ahLst/>
            <a:cxnLst/>
            <a:rect l="l" t="t" r="r" b="b"/>
            <a:pathLst>
              <a:path w="1647825" h="269875">
                <a:moveTo>
                  <a:pt x="1512570" y="0"/>
                </a:moveTo>
                <a:lnTo>
                  <a:pt x="0" y="0"/>
                </a:lnTo>
                <a:lnTo>
                  <a:pt x="0" y="269748"/>
                </a:lnTo>
                <a:lnTo>
                  <a:pt x="1512570" y="269748"/>
                </a:lnTo>
                <a:lnTo>
                  <a:pt x="1647444" y="134874"/>
                </a:lnTo>
                <a:lnTo>
                  <a:pt x="1512570" y="0"/>
                </a:lnTo>
                <a:close/>
              </a:path>
            </a:pathLst>
          </a:custGeom>
          <a:solidFill>
            <a:srgbClr val="005340"/>
          </a:solidFill>
        </p:spPr>
        <p:txBody>
          <a:bodyPr wrap="square" lIns="0" tIns="0" rIns="0" bIns="0" rtlCol="0"/>
          <a:lstStyle/>
          <a:p>
            <a:pPr algn="ctr" defTabSz="467612"/>
            <a:endParaRPr lang="en-US" sz="153" b="1" kern="0" spc="15">
              <a:solidFill>
                <a:srgbClr val="FFFFFF"/>
              </a:solidFill>
              <a:latin typeface="Calibri"/>
              <a:cs typeface="Calibri"/>
            </a:endParaRPr>
          </a:p>
          <a:p>
            <a:pPr algn="ctr" defTabSz="467612"/>
            <a:r>
              <a:rPr lang="en-US" sz="614" b="1" kern="0" spc="15">
                <a:solidFill>
                  <a:srgbClr val="FFFFFF"/>
                </a:solidFill>
                <a:latin typeface="Calibri"/>
                <a:cs typeface="Calibri"/>
              </a:rPr>
              <a:t>10/5/2023</a:t>
            </a:r>
            <a:endParaRPr sz="614" kern="0">
              <a:solidFill>
                <a:sysClr val="windowText" lastClr="000000"/>
              </a:solidFill>
            </a:endParaRPr>
          </a:p>
        </p:txBody>
      </p:sp>
      <p:sp>
        <p:nvSpPr>
          <p:cNvPr id="21" name="object 21"/>
          <p:cNvSpPr txBox="1"/>
          <p:nvPr/>
        </p:nvSpPr>
        <p:spPr>
          <a:xfrm>
            <a:off x="5358515" y="1874810"/>
            <a:ext cx="849304" cy="1406575"/>
          </a:xfrm>
          <a:prstGeom prst="rect">
            <a:avLst/>
          </a:prstGeom>
        </p:spPr>
        <p:txBody>
          <a:bodyPr vert="horz" wrap="square" lIns="0" tIns="44486" rIns="0" bIns="0" rtlCol="0">
            <a:spAutoFit/>
          </a:bodyPr>
          <a:lstStyle/>
          <a:p>
            <a:pPr marL="19484" defTabSz="467612">
              <a:spcBef>
                <a:spcPts val="299"/>
              </a:spcBef>
            </a:pPr>
            <a:r>
              <a:rPr lang="en-US" sz="614" kern="0" spc="-5" dirty="0">
                <a:solidFill>
                  <a:sysClr val="windowText" lastClr="000000"/>
                </a:solidFill>
                <a:latin typeface="Calibri"/>
                <a:cs typeface="Calibri"/>
              </a:rPr>
              <a:t>10:00</a:t>
            </a:r>
            <a:r>
              <a:rPr lang="en-US" sz="614" kern="0" spc="-23" dirty="0">
                <a:solidFill>
                  <a:sysClr val="windowText" lastClr="000000"/>
                </a:solidFill>
                <a:latin typeface="Calibri"/>
                <a:cs typeface="Calibri"/>
              </a:rPr>
              <a:t> </a:t>
            </a:r>
            <a:r>
              <a:rPr lang="en-US" sz="614" kern="0" spc="-56" dirty="0">
                <a:solidFill>
                  <a:sysClr val="windowText" lastClr="000000"/>
                </a:solidFill>
                <a:latin typeface="Calibri"/>
                <a:cs typeface="Calibri"/>
              </a:rPr>
              <a:t>AM</a:t>
            </a:r>
            <a:r>
              <a:rPr lang="en-US" sz="614" kern="0" spc="-15" dirty="0">
                <a:solidFill>
                  <a:sysClr val="windowText" lastClr="000000"/>
                </a:solidFill>
                <a:latin typeface="Calibri"/>
                <a:cs typeface="Calibri"/>
              </a:rPr>
              <a:t> –</a:t>
            </a:r>
            <a:r>
              <a:rPr lang="en-US" sz="614" kern="0" spc="-23" dirty="0">
                <a:solidFill>
                  <a:sysClr val="windowText" lastClr="000000"/>
                </a:solidFill>
                <a:latin typeface="Calibri"/>
                <a:cs typeface="Calibri"/>
              </a:rPr>
              <a:t> </a:t>
            </a:r>
            <a:r>
              <a:rPr lang="en-US" sz="614" kern="0" spc="-5" dirty="0">
                <a:solidFill>
                  <a:sysClr val="windowText" lastClr="000000"/>
                </a:solidFill>
                <a:latin typeface="Calibri"/>
                <a:cs typeface="Calibri"/>
              </a:rPr>
              <a:t>11:00</a:t>
            </a:r>
            <a:r>
              <a:rPr lang="en-US" sz="614" kern="0" spc="-18" dirty="0">
                <a:solidFill>
                  <a:sysClr val="windowText" lastClr="000000"/>
                </a:solidFill>
                <a:latin typeface="Calibri"/>
                <a:cs typeface="Calibri"/>
              </a:rPr>
              <a:t> </a:t>
            </a:r>
            <a:r>
              <a:rPr lang="en-US" sz="614" kern="0" spc="-13" dirty="0">
                <a:solidFill>
                  <a:sysClr val="windowText" lastClr="000000"/>
                </a:solidFill>
                <a:latin typeface="Calibri"/>
                <a:cs typeface="Calibri"/>
              </a:rPr>
              <a:t>AM</a:t>
            </a:r>
            <a:endParaRPr lang="en-US" sz="614" kern="0" dirty="0">
              <a:solidFill>
                <a:sysClr val="windowText" lastClr="000000"/>
              </a:solidFill>
              <a:latin typeface="Calibri"/>
              <a:cs typeface="Calibri"/>
            </a:endParaRPr>
          </a:p>
          <a:p>
            <a:pPr marL="19484" marR="50983" defTabSz="467612"/>
            <a:r>
              <a:rPr lang="en-US" sz="614" b="1" kern="0" spc="23" dirty="0">
                <a:solidFill>
                  <a:srgbClr val="002C71"/>
                </a:solidFill>
                <a:latin typeface="Calibri"/>
                <a:cs typeface="Calibri"/>
              </a:rPr>
              <a:t>Empowering Lives Through Assistive Technology Solutions</a:t>
            </a:r>
            <a:endParaRPr sz="614" kern="0" dirty="0">
              <a:solidFill>
                <a:sysClr val="windowText" lastClr="000000"/>
              </a:solidFill>
              <a:latin typeface="Calibri"/>
              <a:cs typeface="Calibri"/>
            </a:endParaRPr>
          </a:p>
          <a:p>
            <a:pPr marL="19484" defTabSz="467612">
              <a:spcBef>
                <a:spcPts val="10"/>
              </a:spcBef>
            </a:pPr>
            <a:r>
              <a:rPr lang="en-US" sz="614" kern="0" dirty="0">
                <a:solidFill>
                  <a:sysClr val="windowText" lastClr="000000"/>
                </a:solidFill>
                <a:latin typeface="Calibri"/>
                <a:cs typeface="Calibri"/>
              </a:rPr>
              <a:t>Donny Osborn</a:t>
            </a:r>
          </a:p>
          <a:p>
            <a:pPr marL="19484" defTabSz="467612">
              <a:spcBef>
                <a:spcPts val="10"/>
              </a:spcBef>
            </a:pPr>
            <a:r>
              <a:rPr lang="en-US" sz="614" kern="0" dirty="0">
                <a:solidFill>
                  <a:sysClr val="windowText" lastClr="000000"/>
                </a:solidFill>
                <a:latin typeface="Calibri"/>
                <a:cs typeface="Calibri"/>
              </a:rPr>
              <a:t>Boundless</a:t>
            </a:r>
            <a:r>
              <a:rPr lang="en-US" sz="614" kern="0" spc="-41" dirty="0">
                <a:solidFill>
                  <a:sysClr val="windowText" lastClr="000000"/>
                </a:solidFill>
                <a:latin typeface="Calibri"/>
                <a:cs typeface="Calibri"/>
              </a:rPr>
              <a:t>  AT</a:t>
            </a:r>
            <a:endParaRPr lang="en-US" sz="614" kern="0" dirty="0">
              <a:solidFill>
                <a:sysClr val="windowText" lastClr="000000"/>
              </a:solidFill>
              <a:latin typeface="Calibri"/>
              <a:cs typeface="Calibri"/>
            </a:endParaRPr>
          </a:p>
          <a:p>
            <a:pPr marL="19484" defTabSz="467612">
              <a:spcBef>
                <a:spcPts val="297"/>
              </a:spcBef>
            </a:pPr>
            <a:r>
              <a:rPr sz="614" kern="0" spc="-5" dirty="0">
                <a:solidFill>
                  <a:sysClr val="windowText" lastClr="000000"/>
                </a:solidFill>
                <a:latin typeface="Calibri"/>
                <a:cs typeface="Calibri"/>
              </a:rPr>
              <a:t>12:00</a:t>
            </a:r>
            <a:r>
              <a:rPr sz="614" kern="0" spc="-26" dirty="0">
                <a:solidFill>
                  <a:sysClr val="windowText" lastClr="000000"/>
                </a:solidFill>
                <a:latin typeface="Calibri"/>
                <a:cs typeface="Calibri"/>
              </a:rPr>
              <a:t> </a:t>
            </a:r>
            <a:r>
              <a:rPr sz="614" kern="0" spc="-28" dirty="0">
                <a:solidFill>
                  <a:sysClr val="windowText" lastClr="000000"/>
                </a:solidFill>
                <a:latin typeface="Calibri"/>
                <a:cs typeface="Calibri"/>
              </a:rPr>
              <a:t>PM</a:t>
            </a:r>
            <a:r>
              <a:rPr sz="614" kern="0" spc="-20" dirty="0">
                <a:solidFill>
                  <a:sysClr val="windowText" lastClr="000000"/>
                </a:solidFill>
                <a:latin typeface="Calibri"/>
                <a:cs typeface="Calibri"/>
              </a:rPr>
              <a:t> </a:t>
            </a:r>
            <a:r>
              <a:rPr sz="614" kern="0" spc="-15" dirty="0">
                <a:solidFill>
                  <a:sysClr val="windowText" lastClr="000000"/>
                </a:solidFill>
                <a:latin typeface="Calibri"/>
                <a:cs typeface="Calibri"/>
              </a:rPr>
              <a:t>–</a:t>
            </a:r>
            <a:r>
              <a:rPr sz="614" kern="0" spc="-23" dirty="0">
                <a:solidFill>
                  <a:sysClr val="windowText" lastClr="000000"/>
                </a:solidFill>
                <a:latin typeface="Calibri"/>
                <a:cs typeface="Calibri"/>
              </a:rPr>
              <a:t> </a:t>
            </a:r>
            <a:r>
              <a:rPr sz="614" kern="0" spc="-5" dirty="0">
                <a:solidFill>
                  <a:sysClr val="windowText" lastClr="000000"/>
                </a:solidFill>
                <a:latin typeface="Calibri"/>
                <a:cs typeface="Calibri"/>
              </a:rPr>
              <a:t>1:00</a:t>
            </a:r>
            <a:r>
              <a:rPr sz="614" kern="0" spc="-18" dirty="0">
                <a:solidFill>
                  <a:sysClr val="windowText" lastClr="000000"/>
                </a:solidFill>
                <a:latin typeface="Calibri"/>
                <a:cs typeface="Calibri"/>
              </a:rPr>
              <a:t> </a:t>
            </a:r>
            <a:r>
              <a:rPr sz="614" kern="0" spc="-13" dirty="0">
                <a:solidFill>
                  <a:sysClr val="windowText" lastClr="000000"/>
                </a:solidFill>
                <a:latin typeface="Calibri"/>
                <a:cs typeface="Calibri"/>
              </a:rPr>
              <a:t>PM</a:t>
            </a:r>
            <a:endParaRPr sz="614" kern="0" dirty="0">
              <a:solidFill>
                <a:sysClr val="windowText" lastClr="000000"/>
              </a:solidFill>
              <a:latin typeface="Calibri"/>
              <a:cs typeface="Calibri"/>
            </a:endParaRPr>
          </a:p>
          <a:p>
            <a:pPr marL="19484" defTabSz="467612">
              <a:spcBef>
                <a:spcPts val="10"/>
              </a:spcBef>
            </a:pPr>
            <a:r>
              <a:rPr lang="en-US" sz="614" b="1" kern="0" spc="23" dirty="0">
                <a:solidFill>
                  <a:srgbClr val="002C71"/>
                </a:solidFill>
                <a:latin typeface="Calibri"/>
                <a:cs typeface="Calibri"/>
              </a:rPr>
              <a:t>Department of Defense Computer/Electronic Accommodations Program (CAP)</a:t>
            </a:r>
            <a:br>
              <a:rPr lang="en-US" sz="614" kern="0" dirty="0">
                <a:solidFill>
                  <a:sysClr val="windowText" lastClr="000000"/>
                </a:solidFill>
                <a:latin typeface="Calibri"/>
                <a:cs typeface="Calibri"/>
              </a:rPr>
            </a:br>
            <a:r>
              <a:rPr lang="en-US" sz="614" kern="0" dirty="0">
                <a:solidFill>
                  <a:sysClr val="windowText" lastClr="000000"/>
                </a:solidFill>
                <a:latin typeface="Calibri"/>
                <a:cs typeface="Calibri"/>
              </a:rPr>
              <a:t>Erin Sanderson</a:t>
            </a:r>
            <a:br>
              <a:rPr lang="en-US" sz="614" kern="0" dirty="0">
                <a:solidFill>
                  <a:sysClr val="windowText" lastClr="000000"/>
                </a:solidFill>
                <a:latin typeface="Calibri"/>
                <a:cs typeface="Calibri"/>
              </a:rPr>
            </a:br>
            <a:r>
              <a:rPr lang="en-US" sz="614" kern="0" dirty="0">
                <a:solidFill>
                  <a:sysClr val="windowText" lastClr="000000"/>
                </a:solidFill>
                <a:latin typeface="Calibri"/>
                <a:cs typeface="Calibri"/>
              </a:rPr>
              <a:t>CAP</a:t>
            </a:r>
          </a:p>
          <a:p>
            <a:pPr marL="19484" defTabSz="467612">
              <a:spcBef>
                <a:spcPts val="49"/>
              </a:spcBef>
            </a:pPr>
            <a:endParaRPr sz="614" kern="0" dirty="0">
              <a:solidFill>
                <a:sysClr val="windowText" lastClr="000000"/>
              </a:solidFill>
              <a:latin typeface="Calibri"/>
              <a:cs typeface="Calibri"/>
            </a:endParaRPr>
          </a:p>
        </p:txBody>
      </p:sp>
      <p:sp>
        <p:nvSpPr>
          <p:cNvPr id="48" name="object 27">
            <a:extLst>
              <a:ext uri="{FF2B5EF4-FFF2-40B4-BE49-F238E27FC236}">
                <a16:creationId xmlns:a16="http://schemas.microsoft.com/office/drawing/2014/main" id="{63B6704E-A05D-A94F-910F-9A3C41CA36A0}"/>
              </a:ext>
            </a:extLst>
          </p:cNvPr>
          <p:cNvSpPr/>
          <p:nvPr/>
        </p:nvSpPr>
        <p:spPr>
          <a:xfrm>
            <a:off x="2756849" y="3686930"/>
            <a:ext cx="804321" cy="142875"/>
          </a:xfrm>
          <a:custGeom>
            <a:avLst/>
            <a:gdLst/>
            <a:ahLst/>
            <a:cxnLst/>
            <a:rect l="l" t="t" r="r" b="b"/>
            <a:pathLst>
              <a:path w="1572895" h="279400">
                <a:moveTo>
                  <a:pt x="1433322" y="0"/>
                </a:moveTo>
                <a:lnTo>
                  <a:pt x="0" y="0"/>
                </a:lnTo>
                <a:lnTo>
                  <a:pt x="0" y="278892"/>
                </a:lnTo>
                <a:lnTo>
                  <a:pt x="1433322" y="278892"/>
                </a:lnTo>
                <a:lnTo>
                  <a:pt x="1572768" y="139446"/>
                </a:lnTo>
                <a:lnTo>
                  <a:pt x="1433322" y="0"/>
                </a:lnTo>
                <a:close/>
              </a:path>
            </a:pathLst>
          </a:custGeom>
          <a:solidFill>
            <a:srgbClr val="005340"/>
          </a:solidFill>
        </p:spPr>
        <p:txBody>
          <a:bodyPr wrap="square" lIns="0" tIns="0" rIns="0" bIns="0" rtlCol="0"/>
          <a:lstStyle/>
          <a:p>
            <a:pPr algn="ctr" defTabSz="467612"/>
            <a:endParaRPr lang="en-US" sz="153" b="1" kern="0">
              <a:solidFill>
                <a:prstClr val="white"/>
              </a:solidFill>
              <a:latin typeface="Calibri"/>
            </a:endParaRPr>
          </a:p>
          <a:p>
            <a:pPr defTabSz="467612"/>
            <a:r>
              <a:rPr lang="en-US" sz="614" b="1" kern="0">
                <a:solidFill>
                  <a:prstClr val="white"/>
                </a:solidFill>
                <a:latin typeface="Calibri"/>
              </a:rPr>
              <a:t>           HOLIDAY</a:t>
            </a:r>
            <a:endParaRPr sz="614" b="1" kern="0">
              <a:solidFill>
                <a:prstClr val="white"/>
              </a:solidFill>
              <a:latin typeface="Calibri"/>
            </a:endParaRPr>
          </a:p>
        </p:txBody>
      </p:sp>
      <p:sp>
        <p:nvSpPr>
          <p:cNvPr id="49" name="object 7">
            <a:extLst>
              <a:ext uri="{FF2B5EF4-FFF2-40B4-BE49-F238E27FC236}">
                <a16:creationId xmlns:a16="http://schemas.microsoft.com/office/drawing/2014/main" id="{8BCCD9E7-C462-856E-EBDF-90861C956E35}"/>
              </a:ext>
            </a:extLst>
          </p:cNvPr>
          <p:cNvSpPr/>
          <p:nvPr/>
        </p:nvSpPr>
        <p:spPr>
          <a:xfrm>
            <a:off x="3618296" y="3689367"/>
            <a:ext cx="842638" cy="138004"/>
          </a:xfrm>
          <a:custGeom>
            <a:avLst/>
            <a:gdLst/>
            <a:ahLst/>
            <a:cxnLst/>
            <a:rect l="l" t="t" r="r" b="b"/>
            <a:pathLst>
              <a:path w="1647825" h="269875">
                <a:moveTo>
                  <a:pt x="1512570" y="0"/>
                </a:moveTo>
                <a:lnTo>
                  <a:pt x="0" y="0"/>
                </a:lnTo>
                <a:lnTo>
                  <a:pt x="0" y="269748"/>
                </a:lnTo>
                <a:lnTo>
                  <a:pt x="1512570" y="269748"/>
                </a:lnTo>
                <a:lnTo>
                  <a:pt x="1647444" y="134874"/>
                </a:lnTo>
                <a:lnTo>
                  <a:pt x="1512570" y="0"/>
                </a:lnTo>
                <a:close/>
              </a:path>
            </a:pathLst>
          </a:custGeom>
          <a:solidFill>
            <a:srgbClr val="005340"/>
          </a:solidFill>
        </p:spPr>
        <p:txBody>
          <a:bodyPr wrap="square" lIns="0" tIns="0" rIns="0" bIns="0" rtlCol="0"/>
          <a:lstStyle/>
          <a:p>
            <a:pPr algn="ctr" defTabSz="467612"/>
            <a:endParaRPr lang="en-US" sz="153" b="1" kern="0" spc="15">
              <a:solidFill>
                <a:srgbClr val="FFFFFF"/>
              </a:solidFill>
              <a:latin typeface="Calibri"/>
              <a:cs typeface="Calibri"/>
            </a:endParaRPr>
          </a:p>
          <a:p>
            <a:pPr algn="ctr" defTabSz="467612"/>
            <a:r>
              <a:rPr lang="en-US" sz="614" b="1" kern="0" spc="15">
                <a:solidFill>
                  <a:srgbClr val="FFFFFF"/>
                </a:solidFill>
                <a:latin typeface="Calibri"/>
                <a:cs typeface="Calibri"/>
              </a:rPr>
              <a:t>10/10/2023</a:t>
            </a:r>
            <a:endParaRPr sz="614" kern="0">
              <a:solidFill>
                <a:sysClr val="windowText" lastClr="000000"/>
              </a:solidFill>
            </a:endParaRPr>
          </a:p>
        </p:txBody>
      </p:sp>
      <p:sp>
        <p:nvSpPr>
          <p:cNvPr id="29" name="object 29"/>
          <p:cNvSpPr txBox="1"/>
          <p:nvPr/>
        </p:nvSpPr>
        <p:spPr>
          <a:xfrm>
            <a:off x="3634644" y="3793711"/>
            <a:ext cx="865693" cy="1503068"/>
          </a:xfrm>
          <a:prstGeom prst="rect">
            <a:avLst/>
          </a:prstGeom>
        </p:spPr>
        <p:txBody>
          <a:bodyPr vert="horz" wrap="square" lIns="0" tIns="44161" rIns="0" bIns="0" rtlCol="0">
            <a:spAutoFit/>
          </a:bodyPr>
          <a:lstStyle/>
          <a:p>
            <a:pPr marL="19484" defTabSz="467612">
              <a:spcBef>
                <a:spcPts val="317"/>
              </a:spcBef>
            </a:pPr>
            <a:r>
              <a:rPr lang="en-US" sz="614" kern="0" spc="-5">
                <a:solidFill>
                  <a:sysClr val="windowText" lastClr="000000"/>
                </a:solidFill>
                <a:latin typeface="Calibri"/>
                <a:cs typeface="Calibri"/>
              </a:rPr>
              <a:t>11:00</a:t>
            </a:r>
            <a:r>
              <a:rPr lang="en-US" sz="614" kern="0" spc="-23">
                <a:solidFill>
                  <a:sysClr val="windowText" lastClr="000000"/>
                </a:solidFill>
                <a:latin typeface="Calibri"/>
                <a:cs typeface="Calibri"/>
              </a:rPr>
              <a:t> </a:t>
            </a:r>
            <a:r>
              <a:rPr lang="en-US" sz="614" kern="0" spc="-56">
                <a:solidFill>
                  <a:sysClr val="windowText" lastClr="000000"/>
                </a:solidFill>
                <a:latin typeface="Calibri"/>
                <a:cs typeface="Calibri"/>
              </a:rPr>
              <a:t>AM</a:t>
            </a:r>
            <a:r>
              <a:rPr lang="en-US" sz="614" kern="0" spc="-15">
                <a:solidFill>
                  <a:sysClr val="windowText" lastClr="000000"/>
                </a:solidFill>
                <a:latin typeface="Calibri"/>
                <a:cs typeface="Calibri"/>
              </a:rPr>
              <a:t> –</a:t>
            </a:r>
            <a:r>
              <a:rPr lang="en-US" sz="614" kern="0" spc="-23">
                <a:solidFill>
                  <a:sysClr val="windowText" lastClr="000000"/>
                </a:solidFill>
                <a:latin typeface="Calibri"/>
                <a:cs typeface="Calibri"/>
              </a:rPr>
              <a:t> </a:t>
            </a:r>
            <a:r>
              <a:rPr lang="en-US" sz="614" kern="0" spc="-5">
                <a:solidFill>
                  <a:sysClr val="windowText" lastClr="000000"/>
                </a:solidFill>
                <a:latin typeface="Calibri"/>
                <a:cs typeface="Calibri"/>
              </a:rPr>
              <a:t>12:00</a:t>
            </a:r>
            <a:r>
              <a:rPr lang="en-US" sz="614" kern="0" spc="-18">
                <a:solidFill>
                  <a:sysClr val="windowText" lastClr="000000"/>
                </a:solidFill>
                <a:latin typeface="Calibri"/>
                <a:cs typeface="Calibri"/>
              </a:rPr>
              <a:t> </a:t>
            </a:r>
            <a:r>
              <a:rPr lang="en-US" sz="614" kern="0" spc="-13">
                <a:solidFill>
                  <a:sysClr val="windowText" lastClr="000000"/>
                </a:solidFill>
                <a:latin typeface="Calibri"/>
                <a:cs typeface="Calibri"/>
              </a:rPr>
              <a:t>PM</a:t>
            </a:r>
            <a:endParaRPr lang="en-US" sz="614" kern="0">
              <a:solidFill>
                <a:sysClr val="windowText" lastClr="000000"/>
              </a:solidFill>
              <a:latin typeface="Calibri"/>
              <a:cs typeface="Calibri"/>
            </a:endParaRPr>
          </a:p>
          <a:p>
            <a:pPr marL="19484" marR="15587" defTabSz="467612">
              <a:spcBef>
                <a:spcPts val="18"/>
              </a:spcBef>
            </a:pPr>
            <a:r>
              <a:rPr lang="en-US" sz="614" b="1" kern="0" spc="10">
                <a:solidFill>
                  <a:srgbClr val="002C71"/>
                </a:solidFill>
                <a:latin typeface="Calibri"/>
                <a:cs typeface="Calibri"/>
              </a:rPr>
              <a:t>Autism Inclusion and the Pathway to Neurodiversity</a:t>
            </a:r>
            <a:br>
              <a:rPr lang="en-US" sz="614" b="1" kern="0" spc="-10">
                <a:solidFill>
                  <a:srgbClr val="002C71"/>
                </a:solidFill>
                <a:latin typeface="Calibri"/>
                <a:cs typeface="Calibri"/>
              </a:rPr>
            </a:br>
            <a:r>
              <a:rPr lang="en-US" sz="614" kern="0">
                <a:solidFill>
                  <a:sysClr val="windowText" lastClr="000000"/>
                </a:solidFill>
                <a:latin typeface="Calibri"/>
                <a:cs typeface="Calibri"/>
              </a:rPr>
              <a:t>Dr.</a:t>
            </a:r>
            <a:r>
              <a:rPr lang="en-US" sz="614" kern="0" spc="3">
                <a:solidFill>
                  <a:sysClr val="windowText" lastClr="000000"/>
                </a:solidFill>
                <a:latin typeface="Calibri"/>
                <a:cs typeface="Calibri"/>
              </a:rPr>
              <a:t> </a:t>
            </a:r>
            <a:r>
              <a:rPr lang="en-US" sz="614" kern="0">
                <a:solidFill>
                  <a:sysClr val="windowText" lastClr="000000"/>
                </a:solidFill>
                <a:latin typeface="Calibri"/>
                <a:cs typeface="Calibri"/>
              </a:rPr>
              <a:t>Theresa</a:t>
            </a:r>
            <a:r>
              <a:rPr lang="en-US" sz="614" kern="0" spc="-8">
                <a:solidFill>
                  <a:sysClr val="windowText" lastClr="000000"/>
                </a:solidFill>
                <a:latin typeface="Calibri"/>
                <a:cs typeface="Calibri"/>
              </a:rPr>
              <a:t> </a:t>
            </a:r>
            <a:r>
              <a:rPr lang="en-US" sz="614" kern="0" spc="-5">
                <a:solidFill>
                  <a:sysClr val="windowText" lastClr="000000"/>
                </a:solidFill>
                <a:latin typeface="Calibri"/>
                <a:cs typeface="Calibri"/>
              </a:rPr>
              <a:t>Haskins Haskins Consulting</a:t>
            </a:r>
            <a:endParaRPr lang="en-US" sz="614" kern="0">
              <a:solidFill>
                <a:sysClr val="windowText" lastClr="000000"/>
              </a:solidFill>
              <a:latin typeface="Calibri"/>
              <a:cs typeface="Calibri"/>
            </a:endParaRPr>
          </a:p>
          <a:p>
            <a:pPr marL="19484" defTabSz="467612">
              <a:spcBef>
                <a:spcPts val="297"/>
              </a:spcBef>
            </a:pPr>
            <a:r>
              <a:rPr sz="614" kern="0" spc="-5">
                <a:solidFill>
                  <a:sysClr val="windowText" lastClr="000000"/>
                </a:solidFill>
                <a:latin typeface="Calibri"/>
                <a:cs typeface="Calibri"/>
              </a:rPr>
              <a:t>1:00</a:t>
            </a:r>
            <a:r>
              <a:rPr sz="614" kern="0" spc="-23">
                <a:solidFill>
                  <a:sysClr val="windowText" lastClr="000000"/>
                </a:solidFill>
                <a:latin typeface="Calibri"/>
                <a:cs typeface="Calibri"/>
              </a:rPr>
              <a:t> </a:t>
            </a:r>
            <a:r>
              <a:rPr lang="en-US" sz="614" kern="0" spc="-56">
                <a:solidFill>
                  <a:sysClr val="windowText" lastClr="000000"/>
                </a:solidFill>
                <a:latin typeface="Calibri"/>
                <a:cs typeface="Calibri"/>
              </a:rPr>
              <a:t>P</a:t>
            </a:r>
            <a:r>
              <a:rPr sz="614" kern="0" spc="-56">
                <a:solidFill>
                  <a:sysClr val="windowText" lastClr="000000"/>
                </a:solidFill>
                <a:latin typeface="Calibri"/>
                <a:cs typeface="Calibri"/>
              </a:rPr>
              <a:t>M</a:t>
            </a:r>
            <a:r>
              <a:rPr sz="614" kern="0" spc="-15">
                <a:solidFill>
                  <a:sysClr val="windowText" lastClr="000000"/>
                </a:solidFill>
                <a:latin typeface="Calibri"/>
                <a:cs typeface="Calibri"/>
              </a:rPr>
              <a:t> –</a:t>
            </a:r>
            <a:r>
              <a:rPr sz="614" kern="0" spc="-23">
                <a:solidFill>
                  <a:sysClr val="windowText" lastClr="000000"/>
                </a:solidFill>
                <a:latin typeface="Calibri"/>
                <a:cs typeface="Calibri"/>
              </a:rPr>
              <a:t> </a:t>
            </a:r>
            <a:r>
              <a:rPr sz="614" kern="0" spc="-5">
                <a:solidFill>
                  <a:sysClr val="windowText" lastClr="000000"/>
                </a:solidFill>
                <a:latin typeface="Calibri"/>
                <a:cs typeface="Calibri"/>
              </a:rPr>
              <a:t>2:00</a:t>
            </a:r>
            <a:r>
              <a:rPr sz="614" kern="0" spc="-18">
                <a:solidFill>
                  <a:sysClr val="windowText" lastClr="000000"/>
                </a:solidFill>
                <a:latin typeface="Calibri"/>
                <a:cs typeface="Calibri"/>
              </a:rPr>
              <a:t> </a:t>
            </a:r>
            <a:r>
              <a:rPr sz="614" kern="0" spc="-13">
                <a:solidFill>
                  <a:sysClr val="windowText" lastClr="000000"/>
                </a:solidFill>
                <a:latin typeface="Calibri"/>
                <a:cs typeface="Calibri"/>
              </a:rPr>
              <a:t>PM</a:t>
            </a:r>
            <a:endParaRPr sz="614" kern="0">
              <a:solidFill>
                <a:sysClr val="windowText" lastClr="000000"/>
              </a:solidFill>
              <a:latin typeface="Calibri"/>
              <a:cs typeface="Calibri"/>
            </a:endParaRPr>
          </a:p>
          <a:p>
            <a:pPr marL="19484" marR="18185" defTabSz="467612">
              <a:spcBef>
                <a:spcPts val="20"/>
              </a:spcBef>
            </a:pPr>
            <a:r>
              <a:rPr lang="en-US" sz="614" b="1" kern="0" spc="10">
                <a:solidFill>
                  <a:srgbClr val="002C71"/>
                </a:solidFill>
                <a:latin typeface="Calibri"/>
                <a:cs typeface="Calibri"/>
              </a:rPr>
              <a:t>Lessons from Unpredictable Journeys: Insights from Temporary and Situational Disabilities (Part 1 of 2)</a:t>
            </a:r>
          </a:p>
          <a:p>
            <a:pPr marL="19484" marR="18185" defTabSz="467612">
              <a:lnSpc>
                <a:spcPct val="102099"/>
              </a:lnSpc>
              <a:spcBef>
                <a:spcPts val="20"/>
              </a:spcBef>
            </a:pPr>
            <a:r>
              <a:rPr lang="en-US" sz="614" kern="0">
                <a:solidFill>
                  <a:sysClr val="windowText" lastClr="000000"/>
                </a:solidFill>
                <a:latin typeface="Calibri"/>
                <a:cs typeface="Calibri"/>
              </a:rPr>
              <a:t>Dr.</a:t>
            </a:r>
            <a:r>
              <a:rPr lang="en-US" sz="614" kern="0" spc="3">
                <a:solidFill>
                  <a:sysClr val="windowText" lastClr="000000"/>
                </a:solidFill>
                <a:latin typeface="Calibri"/>
                <a:cs typeface="Calibri"/>
              </a:rPr>
              <a:t> </a:t>
            </a:r>
            <a:r>
              <a:rPr lang="en-US" sz="614" kern="0">
                <a:solidFill>
                  <a:sysClr val="windowText" lastClr="000000"/>
                </a:solidFill>
                <a:latin typeface="Calibri"/>
                <a:cs typeface="Calibri"/>
              </a:rPr>
              <a:t>Theresa</a:t>
            </a:r>
            <a:r>
              <a:rPr lang="en-US" sz="614" kern="0" spc="-8">
                <a:solidFill>
                  <a:sysClr val="windowText" lastClr="000000"/>
                </a:solidFill>
                <a:latin typeface="Calibri"/>
                <a:cs typeface="Calibri"/>
              </a:rPr>
              <a:t> </a:t>
            </a:r>
            <a:r>
              <a:rPr lang="en-US" sz="614" kern="0" spc="-5">
                <a:solidFill>
                  <a:sysClr val="windowText" lastClr="000000"/>
                </a:solidFill>
                <a:latin typeface="Calibri"/>
                <a:cs typeface="Calibri"/>
              </a:rPr>
              <a:t>Haskins </a:t>
            </a:r>
            <a:r>
              <a:rPr lang="en-US" sz="614" kern="0">
                <a:solidFill>
                  <a:sysClr val="windowText" lastClr="000000"/>
                </a:solidFill>
                <a:latin typeface="Calibri"/>
                <a:cs typeface="Calibri"/>
              </a:rPr>
              <a:t>Haskins</a:t>
            </a:r>
            <a:r>
              <a:rPr lang="en-US" sz="614" kern="0" spc="89">
                <a:solidFill>
                  <a:sysClr val="windowText" lastClr="000000"/>
                </a:solidFill>
                <a:latin typeface="Calibri"/>
                <a:cs typeface="Calibri"/>
              </a:rPr>
              <a:t> </a:t>
            </a:r>
            <a:r>
              <a:rPr lang="en-US" sz="614" kern="0" spc="-5">
                <a:solidFill>
                  <a:sysClr val="windowText" lastClr="000000"/>
                </a:solidFill>
                <a:latin typeface="Calibri"/>
                <a:cs typeface="Calibri"/>
              </a:rPr>
              <a:t>Consulting</a:t>
            </a:r>
            <a:endParaRPr lang="en-US" sz="614" kern="0">
              <a:solidFill>
                <a:sysClr val="windowText" lastClr="000000"/>
              </a:solidFill>
              <a:latin typeface="Calibri"/>
              <a:cs typeface="Calibri"/>
            </a:endParaRPr>
          </a:p>
          <a:p>
            <a:pPr marL="19484" marR="18185" defTabSz="467612">
              <a:lnSpc>
                <a:spcPct val="102099"/>
              </a:lnSpc>
              <a:spcBef>
                <a:spcPts val="20"/>
              </a:spcBef>
            </a:pPr>
            <a:endParaRPr lang="en-US" sz="614" b="1" kern="0" spc="10">
              <a:solidFill>
                <a:srgbClr val="002C71"/>
              </a:solidFill>
              <a:latin typeface="Calibri"/>
              <a:cs typeface="Calibri"/>
            </a:endParaRPr>
          </a:p>
        </p:txBody>
      </p:sp>
      <p:sp>
        <p:nvSpPr>
          <p:cNvPr id="50" name="object 7">
            <a:extLst>
              <a:ext uri="{FF2B5EF4-FFF2-40B4-BE49-F238E27FC236}">
                <a16:creationId xmlns:a16="http://schemas.microsoft.com/office/drawing/2014/main" id="{9230CFFA-1FF8-DF24-9222-251E8AC36817}"/>
              </a:ext>
            </a:extLst>
          </p:cNvPr>
          <p:cNvSpPr/>
          <p:nvPr/>
        </p:nvSpPr>
        <p:spPr>
          <a:xfrm>
            <a:off x="4494770" y="3689367"/>
            <a:ext cx="842638" cy="138004"/>
          </a:xfrm>
          <a:custGeom>
            <a:avLst/>
            <a:gdLst/>
            <a:ahLst/>
            <a:cxnLst/>
            <a:rect l="l" t="t" r="r" b="b"/>
            <a:pathLst>
              <a:path w="1647825" h="269875">
                <a:moveTo>
                  <a:pt x="1512570" y="0"/>
                </a:moveTo>
                <a:lnTo>
                  <a:pt x="0" y="0"/>
                </a:lnTo>
                <a:lnTo>
                  <a:pt x="0" y="269748"/>
                </a:lnTo>
                <a:lnTo>
                  <a:pt x="1512570" y="269748"/>
                </a:lnTo>
                <a:lnTo>
                  <a:pt x="1647444" y="134874"/>
                </a:lnTo>
                <a:lnTo>
                  <a:pt x="1512570" y="0"/>
                </a:lnTo>
                <a:close/>
              </a:path>
            </a:pathLst>
          </a:custGeom>
          <a:solidFill>
            <a:srgbClr val="005340"/>
          </a:solidFill>
        </p:spPr>
        <p:txBody>
          <a:bodyPr wrap="square" lIns="0" tIns="0" rIns="0" bIns="0" rtlCol="0"/>
          <a:lstStyle/>
          <a:p>
            <a:pPr algn="ctr" defTabSz="467612"/>
            <a:endParaRPr lang="en-US" sz="153" b="1" kern="0" spc="15">
              <a:solidFill>
                <a:srgbClr val="FFFFFF"/>
              </a:solidFill>
              <a:latin typeface="Calibri"/>
              <a:cs typeface="Calibri"/>
            </a:endParaRPr>
          </a:p>
          <a:p>
            <a:pPr algn="ctr" defTabSz="467612"/>
            <a:r>
              <a:rPr lang="en-US" sz="614" b="1" kern="0" spc="15">
                <a:solidFill>
                  <a:srgbClr val="FFFFFF"/>
                </a:solidFill>
                <a:latin typeface="Calibri"/>
                <a:cs typeface="Calibri"/>
              </a:rPr>
              <a:t>10/11/2023</a:t>
            </a:r>
            <a:endParaRPr sz="614" kern="0">
              <a:solidFill>
                <a:sysClr val="windowText" lastClr="000000"/>
              </a:solidFill>
            </a:endParaRPr>
          </a:p>
        </p:txBody>
      </p:sp>
      <p:sp>
        <p:nvSpPr>
          <p:cNvPr id="33" name="object 33"/>
          <p:cNvSpPr txBox="1"/>
          <p:nvPr/>
        </p:nvSpPr>
        <p:spPr>
          <a:xfrm>
            <a:off x="4511211" y="3797837"/>
            <a:ext cx="884851" cy="1501658"/>
          </a:xfrm>
          <a:prstGeom prst="rect">
            <a:avLst/>
          </a:prstGeom>
        </p:spPr>
        <p:txBody>
          <a:bodyPr vert="horz" wrap="square" lIns="0" tIns="44161" rIns="0" bIns="0" rtlCol="0">
            <a:spAutoFit/>
          </a:bodyPr>
          <a:lstStyle/>
          <a:p>
            <a:pPr marL="19484" defTabSz="467612">
              <a:spcBef>
                <a:spcPts val="297"/>
              </a:spcBef>
            </a:pPr>
            <a:r>
              <a:rPr lang="en-US" sz="614" kern="0" spc="-5" dirty="0">
                <a:solidFill>
                  <a:sysClr val="windowText" lastClr="000000"/>
                </a:solidFill>
                <a:latin typeface="Calibri"/>
                <a:cs typeface="Calibri"/>
              </a:rPr>
              <a:t>11:00 A</a:t>
            </a:r>
            <a:r>
              <a:rPr lang="en-US" sz="614" kern="0" spc="-56" dirty="0">
                <a:solidFill>
                  <a:sysClr val="windowText" lastClr="000000"/>
                </a:solidFill>
                <a:latin typeface="Calibri"/>
                <a:cs typeface="Calibri"/>
              </a:rPr>
              <a:t>M</a:t>
            </a:r>
            <a:r>
              <a:rPr lang="en-US" sz="614" kern="0" spc="-15" dirty="0">
                <a:solidFill>
                  <a:sysClr val="windowText" lastClr="000000"/>
                </a:solidFill>
                <a:latin typeface="Calibri"/>
                <a:cs typeface="Calibri"/>
              </a:rPr>
              <a:t> –</a:t>
            </a:r>
            <a:r>
              <a:rPr lang="en-US" sz="614" kern="0" spc="-23" dirty="0">
                <a:solidFill>
                  <a:sysClr val="windowText" lastClr="000000"/>
                </a:solidFill>
                <a:latin typeface="Calibri"/>
                <a:cs typeface="Calibri"/>
              </a:rPr>
              <a:t> 1</a:t>
            </a:r>
            <a:r>
              <a:rPr lang="en-US" sz="614" kern="0" spc="-5" dirty="0">
                <a:solidFill>
                  <a:sysClr val="windowText" lastClr="000000"/>
                </a:solidFill>
                <a:latin typeface="Calibri"/>
                <a:cs typeface="Calibri"/>
              </a:rPr>
              <a:t>2:00</a:t>
            </a:r>
            <a:r>
              <a:rPr lang="en-US" sz="614" kern="0" spc="-18" dirty="0">
                <a:solidFill>
                  <a:sysClr val="windowText" lastClr="000000"/>
                </a:solidFill>
                <a:latin typeface="Calibri"/>
                <a:cs typeface="Calibri"/>
              </a:rPr>
              <a:t> </a:t>
            </a:r>
            <a:r>
              <a:rPr lang="en-US" sz="614" kern="0" spc="-13" dirty="0">
                <a:solidFill>
                  <a:sysClr val="windowText" lastClr="000000"/>
                </a:solidFill>
                <a:latin typeface="Calibri"/>
                <a:cs typeface="Calibri"/>
              </a:rPr>
              <a:t>PM</a:t>
            </a:r>
            <a:endParaRPr lang="en-US" sz="614" kern="0" dirty="0">
              <a:solidFill>
                <a:sysClr val="windowText" lastClr="000000"/>
              </a:solidFill>
              <a:latin typeface="Calibri"/>
              <a:cs typeface="Calibri"/>
            </a:endParaRPr>
          </a:p>
          <a:p>
            <a:pPr marL="19484" defTabSz="467612">
              <a:spcBef>
                <a:spcPts val="49"/>
              </a:spcBef>
            </a:pPr>
            <a:r>
              <a:rPr lang="en-US" sz="614" b="1" kern="0" dirty="0">
                <a:solidFill>
                  <a:srgbClr val="002C71"/>
                </a:solidFill>
                <a:latin typeface="Calibri"/>
                <a:cs typeface="Calibri"/>
              </a:rPr>
              <a:t>Creating a </a:t>
            </a:r>
            <a:br>
              <a:rPr lang="en-US" sz="614" b="1" kern="0" dirty="0">
                <a:solidFill>
                  <a:srgbClr val="002C71"/>
                </a:solidFill>
                <a:latin typeface="Calibri"/>
                <a:cs typeface="Calibri"/>
              </a:rPr>
            </a:br>
            <a:r>
              <a:rPr lang="en-US" sz="614" b="1" kern="0" dirty="0">
                <a:solidFill>
                  <a:srgbClr val="002C71"/>
                </a:solidFill>
                <a:latin typeface="Calibri"/>
                <a:cs typeface="Calibri"/>
              </a:rPr>
              <a:t>Trauma-Informed Workplace</a:t>
            </a:r>
            <a:br>
              <a:rPr lang="en-US" sz="614" b="1" kern="0" dirty="0">
                <a:solidFill>
                  <a:srgbClr val="002C71"/>
                </a:solidFill>
                <a:latin typeface="Calibri"/>
                <a:cs typeface="Calibri"/>
              </a:rPr>
            </a:br>
            <a:r>
              <a:rPr lang="en-US" sz="614" kern="0" dirty="0">
                <a:solidFill>
                  <a:sysClr val="windowText" lastClr="000000"/>
                </a:solidFill>
                <a:latin typeface="Calibri"/>
                <a:cs typeface="Calibri"/>
              </a:rPr>
              <a:t>Alla Weinberg</a:t>
            </a:r>
            <a:br>
              <a:rPr lang="en-US" sz="614" kern="0" dirty="0">
                <a:solidFill>
                  <a:sysClr val="windowText" lastClr="000000"/>
                </a:solidFill>
                <a:latin typeface="Calibri"/>
                <a:cs typeface="Calibri"/>
              </a:rPr>
            </a:br>
            <a:r>
              <a:rPr lang="en-US" sz="614" kern="0" dirty="0">
                <a:solidFill>
                  <a:sysClr val="windowText" lastClr="000000"/>
                </a:solidFill>
                <a:latin typeface="Calibri"/>
                <a:cs typeface="Calibri"/>
              </a:rPr>
              <a:t>Spoke &amp; Wheel</a:t>
            </a:r>
            <a:br>
              <a:rPr lang="en-US" sz="614" kern="0" dirty="0">
                <a:solidFill>
                  <a:sysClr val="windowText" lastClr="000000"/>
                </a:solidFill>
                <a:latin typeface="Calibri"/>
                <a:cs typeface="Calibri"/>
              </a:rPr>
            </a:br>
            <a:endParaRPr lang="en-US" sz="256" kern="0" dirty="0">
              <a:solidFill>
                <a:sysClr val="windowText" lastClr="000000"/>
              </a:solidFill>
              <a:latin typeface="Calibri"/>
              <a:cs typeface="Calibri"/>
            </a:endParaRPr>
          </a:p>
          <a:p>
            <a:pPr marL="19484" defTabSz="467612">
              <a:spcBef>
                <a:spcPts val="49"/>
              </a:spcBef>
            </a:pPr>
            <a:r>
              <a:rPr lang="en-US" sz="614" kern="0" spc="-5" dirty="0">
                <a:solidFill>
                  <a:sysClr val="windowText" lastClr="000000"/>
                </a:solidFill>
                <a:latin typeface="Calibri"/>
                <a:cs typeface="Calibri"/>
              </a:rPr>
              <a:t>1:00</a:t>
            </a:r>
            <a:r>
              <a:rPr lang="en-US" sz="614" kern="0" spc="-23" dirty="0">
                <a:solidFill>
                  <a:sysClr val="windowText" lastClr="000000"/>
                </a:solidFill>
                <a:latin typeface="Calibri"/>
                <a:cs typeface="Calibri"/>
              </a:rPr>
              <a:t> </a:t>
            </a:r>
            <a:r>
              <a:rPr lang="en-US" sz="614" kern="0" spc="-56" dirty="0">
                <a:solidFill>
                  <a:sysClr val="windowText" lastClr="000000"/>
                </a:solidFill>
                <a:latin typeface="Calibri"/>
                <a:cs typeface="Calibri"/>
              </a:rPr>
              <a:t>PM</a:t>
            </a:r>
            <a:r>
              <a:rPr lang="en-US" sz="614" kern="0" spc="-15" dirty="0">
                <a:solidFill>
                  <a:sysClr val="windowText" lastClr="000000"/>
                </a:solidFill>
                <a:latin typeface="Calibri"/>
                <a:cs typeface="Calibri"/>
              </a:rPr>
              <a:t> –</a:t>
            </a:r>
            <a:r>
              <a:rPr lang="en-US" sz="614" kern="0" spc="-23" dirty="0">
                <a:solidFill>
                  <a:sysClr val="windowText" lastClr="000000"/>
                </a:solidFill>
                <a:latin typeface="Calibri"/>
                <a:cs typeface="Calibri"/>
              </a:rPr>
              <a:t> </a:t>
            </a:r>
            <a:r>
              <a:rPr lang="en-US" sz="614" kern="0" spc="-5" dirty="0">
                <a:solidFill>
                  <a:sysClr val="windowText" lastClr="000000"/>
                </a:solidFill>
                <a:latin typeface="Calibri"/>
                <a:cs typeface="Calibri"/>
              </a:rPr>
              <a:t>2:00</a:t>
            </a:r>
            <a:r>
              <a:rPr lang="en-US" sz="614" kern="0" spc="-18" dirty="0">
                <a:solidFill>
                  <a:sysClr val="windowText" lastClr="000000"/>
                </a:solidFill>
                <a:latin typeface="Calibri"/>
                <a:cs typeface="Calibri"/>
              </a:rPr>
              <a:t> </a:t>
            </a:r>
            <a:r>
              <a:rPr lang="en-US" sz="614" kern="0" spc="-13" dirty="0">
                <a:solidFill>
                  <a:sysClr val="windowText" lastClr="000000"/>
                </a:solidFill>
                <a:latin typeface="Calibri"/>
                <a:cs typeface="Calibri"/>
              </a:rPr>
              <a:t>PM</a:t>
            </a:r>
            <a:br>
              <a:rPr lang="en-US" sz="614" kern="0" dirty="0">
                <a:solidFill>
                  <a:sysClr val="windowText" lastClr="000000"/>
                </a:solidFill>
                <a:latin typeface="Calibri"/>
                <a:cs typeface="Calibri"/>
              </a:rPr>
            </a:br>
            <a:r>
              <a:rPr lang="en-US" sz="614" b="1" kern="0" spc="10" dirty="0">
                <a:solidFill>
                  <a:srgbClr val="002C71"/>
                </a:solidFill>
                <a:latin typeface="Calibri"/>
                <a:cs typeface="Calibri"/>
              </a:rPr>
              <a:t>Nurturing Workplace Well-Being and Supporting Mental Health (Part 2 of 2)</a:t>
            </a:r>
            <a:endParaRPr lang="en-US" sz="614" kern="0" dirty="0">
              <a:solidFill>
                <a:sysClr val="windowText" lastClr="000000"/>
              </a:solidFill>
              <a:latin typeface="Calibri"/>
              <a:cs typeface="Calibri"/>
            </a:endParaRPr>
          </a:p>
          <a:p>
            <a:pPr marL="19484" defTabSz="467612">
              <a:spcBef>
                <a:spcPts val="49"/>
              </a:spcBef>
            </a:pPr>
            <a:r>
              <a:rPr lang="en-US" sz="614" kern="0" dirty="0">
                <a:solidFill>
                  <a:sysClr val="windowText" lastClr="000000"/>
                </a:solidFill>
                <a:latin typeface="Calibri"/>
                <a:cs typeface="Calibri"/>
              </a:rPr>
              <a:t>Dr.</a:t>
            </a:r>
            <a:r>
              <a:rPr lang="en-US" sz="614" kern="0" spc="3" dirty="0">
                <a:solidFill>
                  <a:sysClr val="windowText" lastClr="000000"/>
                </a:solidFill>
                <a:latin typeface="Calibri"/>
                <a:cs typeface="Calibri"/>
              </a:rPr>
              <a:t> </a:t>
            </a:r>
            <a:r>
              <a:rPr lang="en-US" sz="614" kern="0" dirty="0">
                <a:solidFill>
                  <a:sysClr val="windowText" lastClr="000000"/>
                </a:solidFill>
                <a:latin typeface="Calibri"/>
                <a:cs typeface="Calibri"/>
              </a:rPr>
              <a:t>Theresa</a:t>
            </a:r>
            <a:r>
              <a:rPr lang="en-US" sz="614" kern="0" spc="-8" dirty="0">
                <a:solidFill>
                  <a:sysClr val="windowText" lastClr="000000"/>
                </a:solidFill>
                <a:latin typeface="Calibri"/>
                <a:cs typeface="Calibri"/>
              </a:rPr>
              <a:t> </a:t>
            </a:r>
            <a:r>
              <a:rPr lang="en-US" sz="614" kern="0" spc="-5" dirty="0">
                <a:solidFill>
                  <a:sysClr val="windowText" lastClr="000000"/>
                </a:solidFill>
                <a:latin typeface="Calibri"/>
                <a:cs typeface="Calibri"/>
              </a:rPr>
              <a:t>Haskins </a:t>
            </a:r>
            <a:r>
              <a:rPr lang="en-US" sz="614" kern="0" dirty="0" err="1">
                <a:solidFill>
                  <a:sysClr val="windowText" lastClr="000000"/>
                </a:solidFill>
                <a:latin typeface="Calibri"/>
                <a:cs typeface="Calibri"/>
              </a:rPr>
              <a:t>Haskins</a:t>
            </a:r>
            <a:r>
              <a:rPr lang="en-US" sz="614" kern="0" spc="89" dirty="0">
                <a:solidFill>
                  <a:sysClr val="windowText" lastClr="000000"/>
                </a:solidFill>
                <a:latin typeface="Calibri"/>
                <a:cs typeface="Calibri"/>
              </a:rPr>
              <a:t> </a:t>
            </a:r>
            <a:r>
              <a:rPr lang="en-US" sz="614" kern="0" spc="-5" dirty="0">
                <a:solidFill>
                  <a:sysClr val="windowText" lastClr="000000"/>
                </a:solidFill>
                <a:latin typeface="Calibri"/>
                <a:cs typeface="Calibri"/>
              </a:rPr>
              <a:t>Consulting</a:t>
            </a:r>
            <a:endParaRPr lang="en-US" sz="614" kern="0" dirty="0">
              <a:solidFill>
                <a:sysClr val="windowText" lastClr="000000"/>
              </a:solidFill>
              <a:latin typeface="Calibri"/>
              <a:cs typeface="Calibri"/>
            </a:endParaRPr>
          </a:p>
          <a:p>
            <a:pPr marL="19484" defTabSz="467612">
              <a:spcBef>
                <a:spcPts val="49"/>
              </a:spcBef>
            </a:pPr>
            <a:endParaRPr lang="en-US" sz="614" kern="0" dirty="0">
              <a:solidFill>
                <a:sysClr val="windowText" lastClr="000000"/>
              </a:solidFill>
              <a:highlight>
                <a:srgbClr val="FFFF00"/>
              </a:highlight>
              <a:latin typeface="Calibri"/>
              <a:cs typeface="Calibri"/>
            </a:endParaRPr>
          </a:p>
          <a:p>
            <a:pPr marL="19484" defTabSz="467612">
              <a:spcBef>
                <a:spcPts val="49"/>
              </a:spcBef>
            </a:pPr>
            <a:endParaRPr sz="614" kern="0" dirty="0">
              <a:solidFill>
                <a:sysClr val="windowText" lastClr="000000"/>
              </a:solidFill>
              <a:latin typeface="Calibri"/>
              <a:cs typeface="Calibri"/>
            </a:endParaRPr>
          </a:p>
        </p:txBody>
      </p:sp>
      <p:sp>
        <p:nvSpPr>
          <p:cNvPr id="51" name="object 7">
            <a:extLst>
              <a:ext uri="{FF2B5EF4-FFF2-40B4-BE49-F238E27FC236}">
                <a16:creationId xmlns:a16="http://schemas.microsoft.com/office/drawing/2014/main" id="{8B83ED95-22B1-11C6-21F9-E74B70C84483}"/>
              </a:ext>
            </a:extLst>
          </p:cNvPr>
          <p:cNvSpPr/>
          <p:nvPr/>
        </p:nvSpPr>
        <p:spPr>
          <a:xfrm>
            <a:off x="5365181" y="3689367"/>
            <a:ext cx="842638" cy="138004"/>
          </a:xfrm>
          <a:custGeom>
            <a:avLst/>
            <a:gdLst/>
            <a:ahLst/>
            <a:cxnLst/>
            <a:rect l="l" t="t" r="r" b="b"/>
            <a:pathLst>
              <a:path w="1647825" h="269875">
                <a:moveTo>
                  <a:pt x="1512570" y="0"/>
                </a:moveTo>
                <a:lnTo>
                  <a:pt x="0" y="0"/>
                </a:lnTo>
                <a:lnTo>
                  <a:pt x="0" y="269748"/>
                </a:lnTo>
                <a:lnTo>
                  <a:pt x="1512570" y="269748"/>
                </a:lnTo>
                <a:lnTo>
                  <a:pt x="1647444" y="134874"/>
                </a:lnTo>
                <a:lnTo>
                  <a:pt x="1512570" y="0"/>
                </a:lnTo>
                <a:close/>
              </a:path>
            </a:pathLst>
          </a:custGeom>
          <a:solidFill>
            <a:srgbClr val="005340"/>
          </a:solidFill>
        </p:spPr>
        <p:txBody>
          <a:bodyPr wrap="square" lIns="0" tIns="0" rIns="0" bIns="0" rtlCol="0"/>
          <a:lstStyle/>
          <a:p>
            <a:pPr algn="ctr" defTabSz="467612"/>
            <a:endParaRPr lang="en-US" sz="153" b="1" kern="0" spc="15">
              <a:solidFill>
                <a:srgbClr val="FFFFFF"/>
              </a:solidFill>
              <a:latin typeface="Calibri"/>
              <a:cs typeface="Calibri"/>
            </a:endParaRPr>
          </a:p>
          <a:p>
            <a:pPr algn="ctr" defTabSz="467612"/>
            <a:r>
              <a:rPr lang="en-US" sz="614" b="1" kern="0" spc="15">
                <a:solidFill>
                  <a:srgbClr val="FFFFFF"/>
                </a:solidFill>
                <a:latin typeface="Calibri"/>
                <a:cs typeface="Calibri"/>
              </a:rPr>
              <a:t>10/12/2023</a:t>
            </a:r>
            <a:endParaRPr sz="614" kern="0">
              <a:solidFill>
                <a:sysClr val="windowText" lastClr="000000"/>
              </a:solidFill>
            </a:endParaRPr>
          </a:p>
        </p:txBody>
      </p:sp>
      <p:sp>
        <p:nvSpPr>
          <p:cNvPr id="37" name="object 37"/>
          <p:cNvSpPr txBox="1"/>
          <p:nvPr/>
        </p:nvSpPr>
        <p:spPr>
          <a:xfrm>
            <a:off x="5358064" y="3793417"/>
            <a:ext cx="1075676" cy="2114185"/>
          </a:xfrm>
          <a:prstGeom prst="rect">
            <a:avLst/>
          </a:prstGeom>
        </p:spPr>
        <p:txBody>
          <a:bodyPr vert="horz" wrap="square" lIns="0" tIns="46434" rIns="0" bIns="0" rtlCol="0">
            <a:spAutoFit/>
          </a:bodyPr>
          <a:lstStyle/>
          <a:p>
            <a:pPr marL="19484" defTabSz="467612">
              <a:spcBef>
                <a:spcPts val="153"/>
              </a:spcBef>
            </a:pPr>
            <a:r>
              <a:rPr lang="en-US" sz="614" kern="0">
                <a:solidFill>
                  <a:sysClr val="windowText" lastClr="000000"/>
                </a:solidFill>
                <a:latin typeface="Calibri"/>
                <a:cs typeface="Calibri"/>
              </a:rPr>
              <a:t>10:00 AM  - 12:00 PM</a:t>
            </a:r>
            <a:br>
              <a:rPr lang="en-US" sz="614" kern="0">
                <a:solidFill>
                  <a:sysClr val="windowText" lastClr="000000"/>
                </a:solidFill>
                <a:latin typeface="Calibri"/>
                <a:cs typeface="Calibri"/>
              </a:rPr>
            </a:br>
            <a:r>
              <a:rPr lang="en-US" sz="614" b="1" kern="0">
                <a:solidFill>
                  <a:srgbClr val="002C71"/>
                </a:solidFill>
                <a:latin typeface="Calibri"/>
                <a:cs typeface="Calibri"/>
              </a:rPr>
              <a:t>USDA TARGET Center </a:t>
            </a:r>
            <a:br>
              <a:rPr lang="en-US" sz="614" b="1" kern="0">
                <a:solidFill>
                  <a:srgbClr val="002C71"/>
                </a:solidFill>
                <a:latin typeface="Calibri"/>
                <a:cs typeface="Calibri"/>
              </a:rPr>
            </a:br>
            <a:r>
              <a:rPr lang="en-US" sz="614" b="1" kern="0">
                <a:solidFill>
                  <a:srgbClr val="002C71"/>
                </a:solidFill>
                <a:latin typeface="Calibri"/>
                <a:cs typeface="Calibri"/>
              </a:rPr>
              <a:t>Ergonomics Demonstrations </a:t>
            </a:r>
            <a:br>
              <a:rPr lang="en-US" sz="614" b="1" kern="0">
                <a:solidFill>
                  <a:srgbClr val="002C71"/>
                </a:solidFill>
                <a:latin typeface="Calibri"/>
                <a:cs typeface="Calibri"/>
              </a:rPr>
            </a:br>
            <a:r>
              <a:rPr lang="en-US" sz="614" b="1" kern="0">
                <a:solidFill>
                  <a:srgbClr val="002C71"/>
                </a:solidFill>
                <a:latin typeface="Calibri"/>
                <a:cs typeface="Calibri"/>
              </a:rPr>
              <a:t>(Virtual/Onsite)</a:t>
            </a:r>
            <a:br>
              <a:rPr lang="en-US" sz="614" kern="0">
                <a:solidFill>
                  <a:sysClr val="windowText" lastClr="000000"/>
                </a:solidFill>
                <a:latin typeface="Calibri"/>
                <a:cs typeface="Calibri"/>
              </a:rPr>
            </a:br>
            <a:r>
              <a:rPr lang="en-US" sz="614" kern="0">
                <a:solidFill>
                  <a:prstClr val="black"/>
                </a:solidFill>
                <a:latin typeface="Calibri"/>
                <a:cs typeface="Calibri"/>
              </a:rPr>
              <a:t>Stephanie Bradley</a:t>
            </a:r>
            <a:br>
              <a:rPr lang="en-US" sz="614" kern="0">
                <a:solidFill>
                  <a:prstClr val="black"/>
                </a:solidFill>
                <a:latin typeface="Calibri"/>
                <a:cs typeface="Calibri"/>
              </a:rPr>
            </a:br>
            <a:r>
              <a:rPr lang="en-US" sz="614" kern="0">
                <a:solidFill>
                  <a:prstClr val="black"/>
                </a:solidFill>
                <a:latin typeface="Calibri"/>
                <a:cs typeface="Calibri"/>
              </a:rPr>
              <a:t>CEAS, CAE</a:t>
            </a:r>
            <a:br>
              <a:rPr lang="en-US" sz="614" kern="0">
                <a:solidFill>
                  <a:sysClr val="windowText" lastClr="000000"/>
                </a:solidFill>
                <a:latin typeface="Calibri"/>
                <a:cs typeface="Calibri"/>
              </a:rPr>
            </a:br>
            <a:r>
              <a:rPr lang="en-US" sz="614" kern="0">
                <a:solidFill>
                  <a:sysClr val="windowText" lastClr="000000"/>
                </a:solidFill>
                <a:latin typeface="Calibri"/>
                <a:cs typeface="Calibri"/>
              </a:rPr>
              <a:t>Ergonomics Program Manager</a:t>
            </a:r>
            <a:br>
              <a:rPr lang="en-US" sz="614" b="1" kern="0" spc="23">
                <a:solidFill>
                  <a:srgbClr val="002C71"/>
                </a:solidFill>
                <a:latin typeface="Calibri"/>
                <a:cs typeface="Calibri"/>
              </a:rPr>
            </a:br>
            <a:r>
              <a:rPr lang="en-US" sz="614" kern="0">
                <a:solidFill>
                  <a:sysClr val="windowText" lastClr="000000"/>
                </a:solidFill>
                <a:latin typeface="Calibri"/>
                <a:cs typeface="Calibri"/>
              </a:rPr>
              <a:t>Stephen</a:t>
            </a:r>
            <a:r>
              <a:rPr lang="en-US" sz="614" kern="0" spc="10">
                <a:solidFill>
                  <a:sysClr val="windowText" lastClr="000000"/>
                </a:solidFill>
                <a:latin typeface="Calibri"/>
                <a:cs typeface="Calibri"/>
              </a:rPr>
              <a:t> DiCarlo</a:t>
            </a:r>
            <a:br>
              <a:rPr lang="en-US" sz="614" kern="0" spc="10">
                <a:solidFill>
                  <a:sysClr val="windowText" lastClr="000000"/>
                </a:solidFill>
                <a:latin typeface="Calibri"/>
                <a:cs typeface="Calibri"/>
              </a:rPr>
            </a:br>
            <a:r>
              <a:rPr lang="en-US" sz="614" kern="0">
                <a:solidFill>
                  <a:sysClr val="windowText" lastClr="000000"/>
                </a:solidFill>
                <a:latin typeface="Calibri"/>
                <a:cs typeface="Calibri"/>
              </a:rPr>
              <a:t>Humanscale</a:t>
            </a:r>
            <a:br>
              <a:rPr lang="en-US" sz="614" kern="0">
                <a:solidFill>
                  <a:sysClr val="windowText" lastClr="000000"/>
                </a:solidFill>
                <a:latin typeface="Calibri"/>
                <a:cs typeface="Calibri"/>
              </a:rPr>
            </a:br>
            <a:r>
              <a:rPr lang="en-US" sz="614" kern="0" spc="-13">
                <a:solidFill>
                  <a:sysClr val="windowText" lastClr="000000"/>
                </a:solidFill>
                <a:latin typeface="Calibri"/>
                <a:cs typeface="Calibri"/>
              </a:rPr>
              <a:t>Howard Flowers</a:t>
            </a:r>
            <a:br>
              <a:rPr lang="en-US" sz="614" kern="0" spc="-13">
                <a:solidFill>
                  <a:sysClr val="windowText" lastClr="000000"/>
                </a:solidFill>
                <a:latin typeface="Calibri"/>
                <a:cs typeface="Calibri"/>
              </a:rPr>
            </a:br>
            <a:r>
              <a:rPr lang="en-US" sz="614" kern="0" spc="-13">
                <a:solidFill>
                  <a:sysClr val="windowText" lastClr="000000"/>
                </a:solidFill>
                <a:latin typeface="Calibri"/>
                <a:cs typeface="Calibri"/>
              </a:rPr>
              <a:t>BodyBilt</a:t>
            </a:r>
          </a:p>
          <a:p>
            <a:pPr marL="19484" defTabSz="467612">
              <a:spcBef>
                <a:spcPts val="297"/>
              </a:spcBef>
            </a:pPr>
            <a:r>
              <a:rPr lang="en-US" sz="614" kern="0">
                <a:solidFill>
                  <a:sysClr val="windowText" lastClr="000000"/>
                </a:solidFill>
                <a:latin typeface="Calibri"/>
                <a:cs typeface="Calibri"/>
              </a:rPr>
              <a:t>1:00 PM  - 3:00 PM</a:t>
            </a:r>
            <a:br>
              <a:rPr lang="en-US" sz="614" kern="0">
                <a:solidFill>
                  <a:sysClr val="windowText" lastClr="000000"/>
                </a:solidFill>
                <a:latin typeface="Calibri"/>
                <a:cs typeface="Calibri"/>
              </a:rPr>
            </a:br>
            <a:r>
              <a:rPr lang="en-US" sz="614" b="1" kern="0">
                <a:solidFill>
                  <a:srgbClr val="002C71"/>
                </a:solidFill>
                <a:latin typeface="Calibri"/>
                <a:cs typeface="Calibri"/>
              </a:rPr>
              <a:t>USDA TARGET Center Assistive Technology Demonstrations</a:t>
            </a:r>
            <a:br>
              <a:rPr lang="en-US" sz="614" b="1" kern="0">
                <a:solidFill>
                  <a:srgbClr val="002C71"/>
                </a:solidFill>
                <a:latin typeface="Calibri"/>
                <a:cs typeface="Calibri"/>
              </a:rPr>
            </a:br>
            <a:r>
              <a:rPr lang="en-US" sz="614" b="1" kern="0">
                <a:solidFill>
                  <a:srgbClr val="002C71"/>
                </a:solidFill>
                <a:latin typeface="Calibri"/>
                <a:cs typeface="Calibri"/>
              </a:rPr>
              <a:t>(Virtual/Onsite)</a:t>
            </a:r>
            <a:endParaRPr lang="en-US" sz="614" kern="0">
              <a:solidFill>
                <a:sysClr val="windowText" lastClr="000000"/>
              </a:solidFill>
              <a:latin typeface="Calibri"/>
              <a:cs typeface="Calibri"/>
            </a:endParaRPr>
          </a:p>
          <a:p>
            <a:pPr marL="19484" marR="15587" defTabSz="467612">
              <a:lnSpc>
                <a:spcPct val="102299"/>
              </a:lnSpc>
              <a:spcBef>
                <a:spcPts val="18"/>
              </a:spcBef>
            </a:pPr>
            <a:r>
              <a:rPr lang="en-US" sz="614" kern="0">
                <a:solidFill>
                  <a:sysClr val="windowText" lastClr="000000"/>
                </a:solidFill>
                <a:latin typeface="Calibri"/>
                <a:cs typeface="Calibri"/>
              </a:rPr>
              <a:t>Rashida Owens</a:t>
            </a:r>
            <a:br>
              <a:rPr lang="en-US" sz="614" kern="0">
                <a:solidFill>
                  <a:sysClr val="windowText" lastClr="000000"/>
                </a:solidFill>
                <a:latin typeface="Calibri"/>
                <a:cs typeface="Calibri"/>
              </a:rPr>
            </a:br>
            <a:r>
              <a:rPr lang="en-US" sz="614" kern="0">
                <a:solidFill>
                  <a:sysClr val="windowText" lastClr="000000"/>
                </a:solidFill>
                <a:latin typeface="Calibri"/>
                <a:cs typeface="Calibri"/>
              </a:rPr>
              <a:t>Assistive Technology Program Manager</a:t>
            </a:r>
            <a:endParaRPr lang="en-US" sz="614" kern="0">
              <a:solidFill>
                <a:sysClr val="windowText" lastClr="000000"/>
              </a:solidFill>
              <a:highlight>
                <a:srgbClr val="FFFF00"/>
              </a:highlight>
              <a:latin typeface="Calibri"/>
              <a:cs typeface="Calibri"/>
            </a:endParaRPr>
          </a:p>
          <a:p>
            <a:pPr marL="19484" defTabSz="467612">
              <a:spcBef>
                <a:spcPts val="51"/>
              </a:spcBef>
            </a:pPr>
            <a:endParaRPr lang="en-US" sz="614" kern="0">
              <a:solidFill>
                <a:sysClr val="windowText" lastClr="000000"/>
              </a:solidFill>
              <a:latin typeface="Calibri"/>
              <a:cs typeface="Calibri"/>
            </a:endParaRPr>
          </a:p>
          <a:p>
            <a:pPr marL="19484" defTabSz="467612">
              <a:spcBef>
                <a:spcPts val="51"/>
              </a:spcBef>
            </a:pPr>
            <a:endParaRPr lang="en-US" sz="614" kern="0">
              <a:solidFill>
                <a:sysClr val="windowText" lastClr="000000"/>
              </a:solidFill>
              <a:latin typeface="Calibri"/>
              <a:cs typeface="Calibri"/>
            </a:endParaRPr>
          </a:p>
          <a:p>
            <a:pPr marL="19484" defTabSz="467612">
              <a:spcBef>
                <a:spcPts val="51"/>
              </a:spcBef>
            </a:pPr>
            <a:endParaRPr lang="en-US" sz="614" kern="0">
              <a:solidFill>
                <a:sysClr val="windowText" lastClr="000000"/>
              </a:solidFill>
              <a:latin typeface="Calibri"/>
              <a:cs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743200" y="1072203"/>
            <a:ext cx="5063240" cy="1088068"/>
          </a:xfrm>
        </p:spPr>
        <p:txBody>
          <a:bodyPr vert="horz" lIns="68580" tIns="34290" rIns="68580" bIns="34290" rtlCol="0" anchor="b">
            <a:normAutofit/>
          </a:bodyPr>
          <a:lstStyle/>
          <a:p>
            <a:pPr algn="l"/>
            <a:r>
              <a:rPr lang="en-US" dirty="0">
                <a:solidFill>
                  <a:srgbClr val="005789"/>
                </a:solidFill>
              </a:rPr>
              <a:t>Contact Information </a:t>
            </a:r>
          </a:p>
        </p:txBody>
      </p:sp>
      <p:sp>
        <p:nvSpPr>
          <p:cNvPr id="5" name="TextBox 4">
            <a:extLst>
              <a:ext uri="{FF2B5EF4-FFF2-40B4-BE49-F238E27FC236}">
                <a16:creationId xmlns:a16="http://schemas.microsoft.com/office/drawing/2014/main" id="{5EBBAFCF-79BE-AD71-58B1-A2AF515E4344}"/>
              </a:ext>
            </a:extLst>
          </p:cNvPr>
          <p:cNvSpPr txBox="1"/>
          <p:nvPr/>
        </p:nvSpPr>
        <p:spPr>
          <a:xfrm>
            <a:off x="783154" y="2297992"/>
            <a:ext cx="5023286" cy="2883848"/>
          </a:xfrm>
          <a:prstGeom prst="rect">
            <a:avLst/>
          </a:prstGeom>
        </p:spPr>
        <p:txBody>
          <a:bodyPr vert="horz" lIns="0" tIns="34290" rIns="0" bIns="34290" rtlCol="0">
            <a:normAutofit/>
          </a:bodyPr>
          <a:lstStyle/>
          <a:p>
            <a:pPr defTabSz="685800">
              <a:lnSpc>
                <a:spcPct val="90000"/>
              </a:lnSpc>
              <a:spcAft>
                <a:spcPts val="450"/>
              </a:spcAft>
              <a:buClr>
                <a:schemeClr val="accent1"/>
              </a:buClr>
              <a:buFont typeface="Calibri" panose="020F0502020204030204" pitchFamily="34" charset="0"/>
            </a:pPr>
            <a:r>
              <a:rPr lang="en-US" sz="1350">
                <a:solidFill>
                  <a:schemeClr val="tx1">
                    <a:lumMod val="75000"/>
                    <a:lumOff val="25000"/>
                  </a:schemeClr>
                </a:solidFill>
              </a:rPr>
              <a:t>TARGET Center Website</a:t>
            </a:r>
            <a:br>
              <a:rPr lang="en-US" sz="1350">
                <a:solidFill>
                  <a:schemeClr val="tx1">
                    <a:lumMod val="75000"/>
                    <a:lumOff val="25000"/>
                  </a:schemeClr>
                </a:solidFill>
              </a:rPr>
            </a:br>
            <a:r>
              <a:rPr lang="en-US" sz="1350">
                <a:solidFill>
                  <a:schemeClr val="tx1">
                    <a:lumMod val="75000"/>
                    <a:lumOff val="25000"/>
                  </a:schemeClr>
                </a:solidFill>
                <a:hlinkClick r:id="rId3"/>
              </a:rPr>
              <a:t>https://</a:t>
            </a:r>
            <a:r>
              <a:rPr lang="en-US" sz="1350" err="1">
                <a:solidFill>
                  <a:schemeClr val="tx1">
                    <a:lumMod val="75000"/>
                    <a:lumOff val="25000"/>
                  </a:schemeClr>
                </a:solidFill>
                <a:hlinkClick r:id="rId3"/>
              </a:rPr>
              <a:t>www.usda.gov</a:t>
            </a:r>
            <a:r>
              <a:rPr lang="en-US" sz="1350">
                <a:solidFill>
                  <a:schemeClr val="tx1">
                    <a:lumMod val="75000"/>
                    <a:lumOff val="25000"/>
                  </a:schemeClr>
                </a:solidFill>
                <a:hlinkClick r:id="rId3"/>
              </a:rPr>
              <a:t>/target-center</a:t>
            </a:r>
            <a:endParaRPr lang="en-US" sz="1350">
              <a:solidFill>
                <a:schemeClr val="tx1">
                  <a:lumMod val="75000"/>
                  <a:lumOff val="25000"/>
                </a:schemeClr>
              </a:solidFill>
            </a:endParaRPr>
          </a:p>
          <a:p>
            <a:pPr defTabSz="685800">
              <a:lnSpc>
                <a:spcPct val="90000"/>
              </a:lnSpc>
              <a:spcAft>
                <a:spcPts val="450"/>
              </a:spcAft>
              <a:buClr>
                <a:schemeClr val="accent1"/>
              </a:buClr>
              <a:buFont typeface="Calibri" panose="020F0502020204030204" pitchFamily="34" charset="0"/>
            </a:pPr>
            <a:br>
              <a:rPr lang="en-US" sz="1350">
                <a:solidFill>
                  <a:schemeClr val="tx1">
                    <a:lumMod val="75000"/>
                    <a:lumOff val="25000"/>
                  </a:schemeClr>
                </a:solidFill>
              </a:rPr>
            </a:br>
            <a:r>
              <a:rPr lang="en-US" sz="1350">
                <a:solidFill>
                  <a:schemeClr val="tx1">
                    <a:lumMod val="75000"/>
                    <a:lumOff val="25000"/>
                  </a:schemeClr>
                </a:solidFill>
              </a:rPr>
              <a:t>TARGET Center Email</a:t>
            </a:r>
            <a:br>
              <a:rPr lang="en-US" sz="1350">
                <a:solidFill>
                  <a:schemeClr val="tx1">
                    <a:lumMod val="75000"/>
                    <a:lumOff val="25000"/>
                  </a:schemeClr>
                </a:solidFill>
              </a:rPr>
            </a:br>
            <a:r>
              <a:rPr lang="en-US" sz="1350">
                <a:solidFill>
                  <a:schemeClr val="tx1">
                    <a:lumMod val="75000"/>
                    <a:lumOff val="25000"/>
                  </a:schemeClr>
                </a:solidFill>
                <a:hlinkClick r:id="rId4">
                  <a:extLst>
                    <a:ext uri="{A12FA001-AC4F-418D-AE19-62706E023703}">
                      <ahyp:hlinkClr xmlns:ahyp="http://schemas.microsoft.com/office/drawing/2018/hyperlinkcolor" val="tx"/>
                    </a:ext>
                  </a:extLst>
                </a:hlinkClick>
              </a:rPr>
              <a:t>target-center@usda.gov</a:t>
            </a:r>
            <a:endParaRPr lang="en-US" sz="1350">
              <a:solidFill>
                <a:schemeClr val="tx1">
                  <a:lumMod val="75000"/>
                  <a:lumOff val="25000"/>
                </a:schemeClr>
              </a:solidFill>
            </a:endParaRPr>
          </a:p>
          <a:p>
            <a:pPr defTabSz="685800">
              <a:lnSpc>
                <a:spcPct val="90000"/>
              </a:lnSpc>
              <a:spcAft>
                <a:spcPts val="450"/>
              </a:spcAft>
              <a:buClr>
                <a:schemeClr val="accent1"/>
              </a:buClr>
              <a:buFont typeface="Calibri" panose="020F0502020204030204" pitchFamily="34" charset="0"/>
            </a:pPr>
            <a:br>
              <a:rPr lang="en-US" sz="1350">
                <a:solidFill>
                  <a:schemeClr val="tx1">
                    <a:lumMod val="75000"/>
                    <a:lumOff val="25000"/>
                  </a:schemeClr>
                </a:solidFill>
              </a:rPr>
            </a:br>
            <a:r>
              <a:rPr lang="en-US" sz="1350">
                <a:solidFill>
                  <a:schemeClr val="tx1">
                    <a:lumMod val="75000"/>
                    <a:lumOff val="25000"/>
                  </a:schemeClr>
                </a:solidFill>
              </a:rPr>
              <a:t>TARGET Center Phone Number</a:t>
            </a:r>
            <a:br>
              <a:rPr lang="en-US" sz="1350">
                <a:solidFill>
                  <a:schemeClr val="tx1">
                    <a:lumMod val="75000"/>
                    <a:lumOff val="25000"/>
                  </a:schemeClr>
                </a:solidFill>
              </a:rPr>
            </a:br>
            <a:r>
              <a:rPr lang="en-US" sz="1350">
                <a:solidFill>
                  <a:schemeClr val="tx1">
                    <a:lumMod val="75000"/>
                    <a:lumOff val="25000"/>
                  </a:schemeClr>
                </a:solidFill>
              </a:rPr>
              <a:t>(202) 720-2600</a:t>
            </a:r>
          </a:p>
        </p:txBody>
      </p:sp>
      <p:pic>
        <p:nvPicPr>
          <p:cNvPr id="3" name="Picture 2" descr="QR Code to access the TARGET Center website: https://www.targetcenter.dm.usda.gov">
            <a:extLst>
              <a:ext uri="{FF2B5EF4-FFF2-40B4-BE49-F238E27FC236}">
                <a16:creationId xmlns:a16="http://schemas.microsoft.com/office/drawing/2014/main" id="{D34BB45C-6E9F-BA84-E8BA-64F4FC691C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405" y="2724318"/>
            <a:ext cx="1047749" cy="1016602"/>
          </a:xfrm>
          <a:prstGeom prst="rect">
            <a:avLst/>
          </a:prstGeom>
          <a:solidFill>
            <a:srgbClr val="316FB0">
              <a:alpha val="41000"/>
            </a:srgbClr>
          </a:solidFill>
        </p:spPr>
      </p:pic>
      <p:sp>
        <p:nvSpPr>
          <p:cNvPr id="4" name="Rectangle 3">
            <a:extLst>
              <a:ext uri="{FF2B5EF4-FFF2-40B4-BE49-F238E27FC236}">
                <a16:creationId xmlns:a16="http://schemas.microsoft.com/office/drawing/2014/main" id="{F216047F-A2CE-4885-2D4F-BFF6941BE5FE}"/>
              </a:ext>
              <a:ext uri="{C183D7F6-B498-43B3-948B-1728B52AA6E4}">
                <adec:decorative xmlns:adec="http://schemas.microsoft.com/office/drawing/2017/decorative" val="1"/>
              </a:ext>
            </a:extLst>
          </p:cNvPr>
          <p:cNvSpPr/>
          <p:nvPr/>
        </p:nvSpPr>
        <p:spPr>
          <a:xfrm>
            <a:off x="5540188" y="0"/>
            <a:ext cx="3603812" cy="6858000"/>
          </a:xfrm>
          <a:prstGeom prst="rect">
            <a:avLst/>
          </a:prstGeom>
          <a:solidFill>
            <a:srgbClr val="00578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441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descr="Icon&#10;&#10;Clipboard">
            <a:extLst>
              <a:ext uri="{FF2B5EF4-FFF2-40B4-BE49-F238E27FC236}">
                <a16:creationId xmlns:a16="http://schemas.microsoft.com/office/drawing/2014/main" id="{FF727403-AF10-84ED-1CC7-45AB3AA4CC0C}"/>
              </a:ext>
            </a:extLst>
          </p:cNvPr>
          <p:cNvPicPr>
            <a:picLocks noGrp="1" noChangeAspect="1"/>
          </p:cNvPicPr>
          <p:nvPr>
            <p:ph type="pic" sz="quarter" idx="10"/>
          </p:nvPr>
        </p:nvPicPr>
        <p:blipFill rotWithShape="1">
          <a:blip r:embed="rId4"/>
          <a:srcRect t="78" b="78"/>
          <a:stretch/>
        </p:blipFill>
        <p:spPr/>
      </p:pic>
      <p:sp>
        <p:nvSpPr>
          <p:cNvPr id="2" name="Title">
            <a:extLst>
              <a:ext uri="{FF2B5EF4-FFF2-40B4-BE49-F238E27FC236}">
                <a16:creationId xmlns:a16="http://schemas.microsoft.com/office/drawing/2014/main" id="{029388E0-A8AB-4F4D-9862-193F5AE1E925}"/>
              </a:ext>
            </a:extLst>
          </p:cNvPr>
          <p:cNvSpPr>
            <a:spLocks noGrp="1"/>
          </p:cNvSpPr>
          <p:nvPr>
            <p:ph type="title"/>
          </p:nvPr>
        </p:nvSpPr>
        <p:spPr/>
        <p:txBody>
          <a:bodyPr anchor="ctr">
            <a:normAutofit/>
          </a:bodyPr>
          <a:lstStyle/>
          <a:p>
            <a:r>
              <a:rPr lang="en-US"/>
              <a:t>CAP Overview</a:t>
            </a:r>
          </a:p>
        </p:txBody>
      </p:sp>
    </p:spTree>
    <p:custDataLst>
      <p:tags r:id="rId1"/>
    </p:custDataLst>
    <p:extLst>
      <p:ext uri="{BB962C8B-B14F-4D97-AF65-F5344CB8AC3E}">
        <p14:creationId xmlns:p14="http://schemas.microsoft.com/office/powerpoint/2010/main" val="142086393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p:cNvSpPr>
            <a:spLocks noGrp="1"/>
          </p:cNvSpPr>
          <p:nvPr>
            <p:ph type="title"/>
          </p:nvPr>
        </p:nvSpPr>
        <p:spPr/>
        <p:txBody>
          <a:bodyPr/>
          <a:lstStyle/>
          <a:p>
            <a:r>
              <a:rPr lang="en-US">
                <a:latin typeface="Arial" charset="0"/>
                <a:ea typeface="MS PGothic" charset="0"/>
              </a:rPr>
              <a:t>What is CAP?</a:t>
            </a:r>
          </a:p>
        </p:txBody>
      </p:sp>
      <p:sp>
        <p:nvSpPr>
          <p:cNvPr id="2" name="Subtitle"/>
          <p:cNvSpPr/>
          <p:nvPr/>
        </p:nvSpPr>
        <p:spPr>
          <a:xfrm>
            <a:off x="339882" y="1597565"/>
            <a:ext cx="8464237" cy="461665"/>
          </a:xfrm>
          <a:prstGeom prst="rect">
            <a:avLst/>
          </a:prstGeom>
        </p:spPr>
        <p:txBody>
          <a:bodyPr wrap="square">
            <a:spAutoFit/>
          </a:bodyPr>
          <a:lstStyle/>
          <a:p>
            <a:pPr algn="ctr"/>
            <a:r>
              <a:rPr lang="en-US" sz="2400" b="1">
                <a:solidFill>
                  <a:srgbClr val="00558C"/>
                </a:solidFill>
                <a:latin typeface="+mj-lt"/>
              </a:rPr>
              <a:t>Department of Defense (DoD) Centrally Funded Program </a:t>
            </a:r>
          </a:p>
        </p:txBody>
      </p:sp>
      <p:pic>
        <p:nvPicPr>
          <p:cNvPr id="6" name="Content Placeholder 5" descr="Three interlocking circles with Support, Equip, Empower in the center of each circle">
            <a:extLst>
              <a:ext uri="{FF2B5EF4-FFF2-40B4-BE49-F238E27FC236}">
                <a16:creationId xmlns:a16="http://schemas.microsoft.com/office/drawing/2014/main" id="{495C10EA-762C-1B93-3918-57B93B3B5480}"/>
              </a:ext>
            </a:extLst>
          </p:cNvPr>
          <p:cNvPicPr>
            <a:picLocks noGrp="1" noChangeAspect="1"/>
          </p:cNvPicPr>
          <p:nvPr>
            <p:ph idx="1"/>
          </p:nvPr>
        </p:nvPicPr>
        <p:blipFill>
          <a:blip r:embed="rId4"/>
          <a:stretch>
            <a:fillRect/>
          </a:stretch>
        </p:blipFill>
        <p:spPr>
          <a:xfrm>
            <a:off x="1199854" y="2254505"/>
            <a:ext cx="6669643" cy="2818042"/>
          </a:xfrm>
        </p:spPr>
      </p:pic>
      <p:sp>
        <p:nvSpPr>
          <p:cNvPr id="33" name="Support Text">
            <a:extLst>
              <a:ext uri="{FF2B5EF4-FFF2-40B4-BE49-F238E27FC236}">
                <a16:creationId xmlns:a16="http://schemas.microsoft.com/office/drawing/2014/main" id="{5C99C161-87AF-C965-58E5-E65C0D070177}"/>
              </a:ext>
            </a:extLst>
          </p:cNvPr>
          <p:cNvSpPr txBox="1">
            <a:spLocks/>
          </p:cNvSpPr>
          <p:nvPr/>
        </p:nvSpPr>
        <p:spPr>
          <a:xfrm>
            <a:off x="339882" y="5079621"/>
            <a:ext cx="2587522" cy="1077218"/>
          </a:xfrm>
          <a:prstGeom prst="rect">
            <a:avLst/>
          </a:prstGeom>
          <a:noFill/>
        </p:spPr>
        <p:txBody>
          <a:bodyPr wrap="square" rtlCol="0">
            <a:spAutoFit/>
          </a:bodyPr>
          <a:lstStyle/>
          <a:p>
            <a:pPr defTabSz="457200">
              <a:spcBef>
                <a:spcPts val="1200"/>
              </a:spcBef>
            </a:pPr>
            <a:r>
              <a:rPr lang="en-US" sz="1600" b="1">
                <a:solidFill>
                  <a:srgbClr val="00558C"/>
                </a:solidFill>
                <a:latin typeface="Arial" panose="020B0604020202020204"/>
              </a:rPr>
              <a:t>Support</a:t>
            </a:r>
            <a:r>
              <a:rPr lang="en-US" sz="1600">
                <a:solidFill>
                  <a:srgbClr val="00558C"/>
                </a:solidFill>
                <a:latin typeface="Arial" panose="020B0604020202020204"/>
              </a:rPr>
              <a:t> </a:t>
            </a:r>
            <a:r>
              <a:rPr lang="en-US" sz="1600">
                <a:solidFill>
                  <a:srgbClr val="000000"/>
                </a:solidFill>
                <a:latin typeface="Arial" panose="020B0604020202020204"/>
              </a:rPr>
              <a:t>DoD employees with disabilities and wounded, ill and injured Service members</a:t>
            </a:r>
          </a:p>
        </p:txBody>
      </p:sp>
      <p:sp>
        <p:nvSpPr>
          <p:cNvPr id="34" name="Equip Text">
            <a:extLst>
              <a:ext uri="{FF2B5EF4-FFF2-40B4-BE49-F238E27FC236}">
                <a16:creationId xmlns:a16="http://schemas.microsoft.com/office/drawing/2014/main" id="{90FDAE5D-A925-DF21-DA8E-9904E21963BB}"/>
              </a:ext>
            </a:extLst>
          </p:cNvPr>
          <p:cNvSpPr txBox="1"/>
          <p:nvPr/>
        </p:nvSpPr>
        <p:spPr>
          <a:xfrm>
            <a:off x="3027325" y="5079621"/>
            <a:ext cx="3089350" cy="1077218"/>
          </a:xfrm>
          <a:prstGeom prst="rect">
            <a:avLst/>
          </a:prstGeom>
          <a:noFill/>
        </p:spPr>
        <p:txBody>
          <a:bodyPr wrap="square" rtlCol="0">
            <a:spAutoFit/>
          </a:bodyPr>
          <a:lstStyle/>
          <a:p>
            <a:pPr defTabSz="457200">
              <a:spcBef>
                <a:spcPts val="1200"/>
              </a:spcBef>
            </a:pPr>
            <a:r>
              <a:rPr lang="en-US" sz="1600" b="1">
                <a:solidFill>
                  <a:srgbClr val="00558C"/>
                </a:solidFill>
                <a:latin typeface="Arial" panose="020B0604020202020204"/>
              </a:rPr>
              <a:t>Equip</a:t>
            </a:r>
            <a:r>
              <a:rPr lang="en-US" sz="1600">
                <a:solidFill>
                  <a:srgbClr val="000000"/>
                </a:solidFill>
                <a:latin typeface="Arial" panose="020B0604020202020204"/>
              </a:rPr>
              <a:t> employees and Service members with assistive technology (AT) and services, as reasonable accommodations</a:t>
            </a:r>
          </a:p>
        </p:txBody>
      </p:sp>
      <p:sp>
        <p:nvSpPr>
          <p:cNvPr id="35" name="Empower Text">
            <a:extLst>
              <a:ext uri="{FF2B5EF4-FFF2-40B4-BE49-F238E27FC236}">
                <a16:creationId xmlns:a16="http://schemas.microsoft.com/office/drawing/2014/main" id="{BC373923-4190-F3E6-7A77-45E29BBA8C3F}"/>
              </a:ext>
            </a:extLst>
          </p:cNvPr>
          <p:cNvSpPr txBox="1"/>
          <p:nvPr/>
        </p:nvSpPr>
        <p:spPr>
          <a:xfrm>
            <a:off x="6216597" y="5079621"/>
            <a:ext cx="2753667" cy="1077218"/>
          </a:xfrm>
          <a:prstGeom prst="rect">
            <a:avLst/>
          </a:prstGeom>
          <a:noFill/>
        </p:spPr>
        <p:txBody>
          <a:bodyPr wrap="square" rtlCol="0">
            <a:spAutoFit/>
          </a:bodyPr>
          <a:lstStyle/>
          <a:p>
            <a:pPr defTabSz="457200">
              <a:spcBef>
                <a:spcPts val="1200"/>
              </a:spcBef>
            </a:pPr>
            <a:r>
              <a:rPr lang="en-US" sz="1600" b="1">
                <a:solidFill>
                  <a:srgbClr val="00558C"/>
                </a:solidFill>
                <a:latin typeface="Arial" panose="020B0604020202020204"/>
              </a:rPr>
              <a:t>Empower</a:t>
            </a:r>
            <a:r>
              <a:rPr lang="en-US" sz="1600">
                <a:solidFill>
                  <a:srgbClr val="00558C"/>
                </a:solidFill>
                <a:latin typeface="Arial" panose="020B0604020202020204"/>
              </a:rPr>
              <a:t> </a:t>
            </a:r>
            <a:r>
              <a:rPr lang="en-US" sz="1600">
                <a:solidFill>
                  <a:srgbClr val="000000"/>
                </a:solidFill>
                <a:latin typeface="Arial" panose="020B0604020202020204"/>
              </a:rPr>
              <a:t>employees with equity, inclusion and accessibility promoting their support of the DoD mission</a:t>
            </a:r>
          </a:p>
        </p:txBody>
      </p:sp>
    </p:spTree>
    <p:custDataLst>
      <p:tags r:id="rId1"/>
    </p:custDataLst>
    <p:extLst>
      <p:ext uri="{BB962C8B-B14F-4D97-AF65-F5344CB8AC3E}">
        <p14:creationId xmlns:p14="http://schemas.microsoft.com/office/powerpoint/2010/main" val="169996682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CAP Background</a:t>
            </a:r>
          </a:p>
        </p:txBody>
      </p:sp>
      <p:sp>
        <p:nvSpPr>
          <p:cNvPr id="4" name="1990 text"/>
          <p:cNvSpPr>
            <a:spLocks noGrp="1"/>
          </p:cNvSpPr>
          <p:nvPr>
            <p:ph idx="4294967295"/>
          </p:nvPr>
        </p:nvSpPr>
        <p:spPr>
          <a:xfrm>
            <a:off x="685481" y="1677994"/>
            <a:ext cx="4708525" cy="560555"/>
          </a:xfrm>
        </p:spPr>
        <p:txBody>
          <a:bodyPr lIns="0" tIns="0" rIns="0" bIns="0">
            <a:noAutofit/>
          </a:bodyPr>
          <a:lstStyle/>
          <a:p>
            <a:pPr marL="0" indent="0">
              <a:spcBef>
                <a:spcPts val="600"/>
              </a:spcBef>
              <a:buNone/>
            </a:pPr>
            <a:r>
              <a:rPr lang="en-US" sz="1400" b="1">
                <a:solidFill>
                  <a:srgbClr val="00558C"/>
                </a:solidFill>
              </a:rPr>
              <a:t>1990</a:t>
            </a:r>
            <a:br>
              <a:rPr lang="en-US" sz="1400" b="1">
                <a:solidFill>
                  <a:srgbClr val="00558C"/>
                </a:solidFill>
              </a:rPr>
            </a:br>
            <a:r>
              <a:rPr lang="en-US" sz="1300"/>
              <a:t>Centrally funded program established to accommodate employees with disabilities of the DoD</a:t>
            </a:r>
            <a:endParaRPr lang="en-US" sz="1300">
              <a:latin typeface="+mj-lt"/>
            </a:endParaRPr>
          </a:p>
        </p:txBody>
      </p:sp>
      <p:sp>
        <p:nvSpPr>
          <p:cNvPr id="7" name="2000 Text">
            <a:extLst>
              <a:ext uri="{FF2B5EF4-FFF2-40B4-BE49-F238E27FC236}">
                <a16:creationId xmlns:a16="http://schemas.microsoft.com/office/drawing/2014/main" id="{3A419724-3324-FF55-073E-39C895A697C0}"/>
              </a:ext>
            </a:extLst>
          </p:cNvPr>
          <p:cNvSpPr txBox="1">
            <a:spLocks/>
          </p:cNvSpPr>
          <p:nvPr/>
        </p:nvSpPr>
        <p:spPr>
          <a:xfrm>
            <a:off x="685481" y="2522602"/>
            <a:ext cx="4709160" cy="560555"/>
          </a:xfrm>
          <a:prstGeom prst="rect">
            <a:avLst/>
          </a:prstGeom>
        </p:spPr>
        <p:txBody>
          <a:bodyPr vert="horz" lIns="0" tIns="0" rIns="0" bIns="0" rtlCol="0">
            <a:no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400" b="1">
                <a:solidFill>
                  <a:srgbClr val="00558C"/>
                </a:solidFill>
              </a:rPr>
              <a:t>2000</a:t>
            </a:r>
            <a:br>
              <a:rPr lang="en-US" sz="1400" b="1">
                <a:solidFill>
                  <a:srgbClr val="00558C"/>
                </a:solidFill>
              </a:rPr>
            </a:br>
            <a:r>
              <a:rPr lang="en-US" sz="1300"/>
              <a:t>Expanded to cover select non-DoD Executive Branch Federal Agencies</a:t>
            </a:r>
          </a:p>
        </p:txBody>
      </p:sp>
      <p:sp>
        <p:nvSpPr>
          <p:cNvPr id="9" name="2004 Text">
            <a:extLst>
              <a:ext uri="{FF2B5EF4-FFF2-40B4-BE49-F238E27FC236}">
                <a16:creationId xmlns:a16="http://schemas.microsoft.com/office/drawing/2014/main" id="{38518E45-6AA5-63C5-6933-AF9BAE80304A}"/>
              </a:ext>
            </a:extLst>
          </p:cNvPr>
          <p:cNvSpPr txBox="1">
            <a:spLocks/>
          </p:cNvSpPr>
          <p:nvPr/>
        </p:nvSpPr>
        <p:spPr>
          <a:xfrm>
            <a:off x="685481" y="3367210"/>
            <a:ext cx="4569586" cy="1157037"/>
          </a:xfrm>
          <a:prstGeom prst="rect">
            <a:avLst/>
          </a:prstGeom>
        </p:spPr>
        <p:txBody>
          <a:bodyPr vert="horz" lIns="0" tIns="0" rIns="0" bIns="0" rtlCol="0">
            <a:no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400" b="1">
                <a:solidFill>
                  <a:srgbClr val="00558C"/>
                </a:solidFill>
              </a:rPr>
              <a:t>2004</a:t>
            </a:r>
            <a:br>
              <a:rPr lang="en-US" sz="1400" b="1">
                <a:solidFill>
                  <a:srgbClr val="00558C"/>
                </a:solidFill>
              </a:rPr>
            </a:br>
            <a:r>
              <a:rPr lang="en-US" sz="1300"/>
              <a:t>Expanded to cover wounded, ill, and injured (WII) Service members (SM) who remain on active duty to include National Guard and Reserve members under Title 10 and allow Service members to keep AT upon separation from military</a:t>
            </a:r>
          </a:p>
        </p:txBody>
      </p:sp>
      <p:sp>
        <p:nvSpPr>
          <p:cNvPr id="10" name="2021 Text">
            <a:extLst>
              <a:ext uri="{FF2B5EF4-FFF2-40B4-BE49-F238E27FC236}">
                <a16:creationId xmlns:a16="http://schemas.microsoft.com/office/drawing/2014/main" id="{C4891082-1423-3568-C511-AC7A8FA32523}"/>
              </a:ext>
            </a:extLst>
          </p:cNvPr>
          <p:cNvSpPr txBox="1">
            <a:spLocks/>
          </p:cNvSpPr>
          <p:nvPr/>
        </p:nvSpPr>
        <p:spPr>
          <a:xfrm>
            <a:off x="685481" y="4808300"/>
            <a:ext cx="4639554" cy="560555"/>
          </a:xfrm>
          <a:prstGeom prst="rect">
            <a:avLst/>
          </a:prstGeom>
        </p:spPr>
        <p:txBody>
          <a:bodyPr vert="horz" lIns="0" tIns="0" rIns="0" bIns="0" rtlCol="0">
            <a:no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400" b="1">
                <a:solidFill>
                  <a:srgbClr val="00558C"/>
                </a:solidFill>
              </a:rPr>
              <a:t>2021</a:t>
            </a:r>
            <a:br>
              <a:rPr lang="en-US" sz="1400" b="1">
                <a:solidFill>
                  <a:srgbClr val="00558C"/>
                </a:solidFill>
              </a:rPr>
            </a:br>
            <a:r>
              <a:rPr lang="en-US" sz="1300"/>
              <a:t>CAP conducts needs assessments and consultation to 70 non-DoD agencies of the executive branch. Agencies procure AT</a:t>
            </a:r>
          </a:p>
        </p:txBody>
      </p:sp>
      <p:sp>
        <p:nvSpPr>
          <p:cNvPr id="12" name="2022 Text">
            <a:extLst>
              <a:ext uri="{FF2B5EF4-FFF2-40B4-BE49-F238E27FC236}">
                <a16:creationId xmlns:a16="http://schemas.microsoft.com/office/drawing/2014/main" id="{3A756475-9074-8291-0459-F76328BAF18D}"/>
              </a:ext>
            </a:extLst>
          </p:cNvPr>
          <p:cNvSpPr txBox="1">
            <a:spLocks/>
          </p:cNvSpPr>
          <p:nvPr/>
        </p:nvSpPr>
        <p:spPr>
          <a:xfrm>
            <a:off x="685480" y="5652909"/>
            <a:ext cx="4956368" cy="560555"/>
          </a:xfrm>
          <a:prstGeom prst="rect">
            <a:avLst/>
          </a:prstGeom>
        </p:spPr>
        <p:txBody>
          <a:bodyPr vert="horz" lIns="0" tIns="0" rIns="0" bIns="0" rtlCol="0">
            <a:noAutofit/>
          </a:bodyPr>
          <a:lstStyle>
            <a:lvl1pPr marL="342900" indent="-342900" algn="l" defTabSz="457200" rtl="0" eaLnBrk="1" latinLnBrk="0" hangingPunct="1">
              <a:spcBef>
                <a:spcPts val="1200"/>
              </a:spcBef>
              <a:buClr>
                <a:srgbClr val="0068AC"/>
              </a:buClr>
              <a:buFont typeface="Arial"/>
              <a:buChar char="•"/>
              <a:defRPr sz="2000" kern="1200">
                <a:solidFill>
                  <a:srgbClr val="000000"/>
                </a:solidFill>
                <a:latin typeface="+mn-lt"/>
                <a:ea typeface="+mn-ea"/>
                <a:cs typeface="+mn-cs"/>
              </a:defRPr>
            </a:lvl1pPr>
            <a:lvl2pPr marL="742950" indent="-285750" algn="l" defTabSz="457200" rtl="0" eaLnBrk="1" latinLnBrk="0" hangingPunct="1">
              <a:spcBef>
                <a:spcPts val="800"/>
              </a:spcBef>
              <a:buClr>
                <a:srgbClr val="0068AC"/>
              </a:buClr>
              <a:buSzPct val="80000"/>
              <a:buFont typeface="Arial" panose="020B0604020202020204" pitchFamily="34" charset="0"/>
              <a:buChar char="•"/>
              <a:defRPr sz="1800" kern="1200">
                <a:solidFill>
                  <a:srgbClr val="000000"/>
                </a:solidFill>
                <a:latin typeface="+mn-lt"/>
                <a:ea typeface="+mn-ea"/>
                <a:cs typeface="+mn-cs"/>
              </a:defRPr>
            </a:lvl2pPr>
            <a:lvl3pPr marL="1143000" indent="-228600" algn="l" defTabSz="457200" rtl="0" eaLnBrk="1" latinLnBrk="0" hangingPunct="1">
              <a:spcBef>
                <a:spcPts val="600"/>
              </a:spcBef>
              <a:buClr>
                <a:srgbClr val="0068AC"/>
              </a:buClr>
              <a:buSzPct val="60000"/>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4pPr>
            <a:lvl5pPr marL="2057400" indent="-228600" algn="l" defTabSz="457200" rtl="0" eaLnBrk="1" latinLnBrk="0" hangingPunct="1">
              <a:spcBef>
                <a:spcPts val="400"/>
              </a:spcBef>
              <a:buClr>
                <a:srgbClr val="0068AC"/>
              </a:buClr>
              <a:buFont typeface="Arial"/>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400" b="1">
                <a:solidFill>
                  <a:srgbClr val="00558C"/>
                </a:solidFill>
              </a:rPr>
              <a:t>2022</a:t>
            </a:r>
            <a:br>
              <a:rPr lang="en-US" sz="1400" b="1">
                <a:solidFill>
                  <a:srgbClr val="00558C"/>
                </a:solidFill>
              </a:rPr>
            </a:br>
            <a:r>
              <a:rPr lang="en-US" sz="1300"/>
              <a:t>Conducts needs assessments and procures AT for DoD employees and WII SM. </a:t>
            </a:r>
            <a:r>
              <a:rPr lang="en-US" sz="1300">
                <a:solidFill>
                  <a:schemeClr val="tx1"/>
                </a:solidFill>
              </a:rPr>
              <a:t>Continues providing needs assessments and consultation to non-DoD agencies.</a:t>
            </a:r>
          </a:p>
        </p:txBody>
      </p:sp>
      <p:pic>
        <p:nvPicPr>
          <p:cNvPr id="5" name="DHOH" descr="A man who is deaf making a video call using ASL with an ASL interpreter to communicate with a hearing individual">
            <a:extLst>
              <a:ext uri="{FF2B5EF4-FFF2-40B4-BE49-F238E27FC236}">
                <a16:creationId xmlns:a16="http://schemas.microsoft.com/office/drawing/2014/main" id="{EB5CCA23-D88D-9842-E205-9BD5012A1B92}"/>
              </a:ext>
            </a:extLst>
          </p:cNvPr>
          <p:cNvPicPr>
            <a:picLocks noChangeAspect="1"/>
          </p:cNvPicPr>
          <p:nvPr/>
        </p:nvPicPr>
        <p:blipFill>
          <a:blip r:embed="rId4"/>
          <a:stretch>
            <a:fillRect/>
          </a:stretch>
        </p:blipFill>
        <p:spPr>
          <a:xfrm>
            <a:off x="5569366" y="2029046"/>
            <a:ext cx="3209650" cy="2916142"/>
          </a:xfrm>
          <a:prstGeom prst="roundRect">
            <a:avLst>
              <a:gd name="adj" fmla="val 6659"/>
            </a:avLst>
          </a:prstGeom>
        </p:spPr>
      </p:pic>
      <p:sp>
        <p:nvSpPr>
          <p:cNvPr id="11" name="1990 Dot on Timeline">
            <a:extLst>
              <a:ext uri="{FF2B5EF4-FFF2-40B4-BE49-F238E27FC236}">
                <a16:creationId xmlns:a16="http://schemas.microsoft.com/office/drawing/2014/main" id="{565C8C3D-8B0B-D244-B7CB-3519A3785496}"/>
              </a:ext>
              <a:ext uri="{C183D7F6-B498-43B3-948B-1728B52AA6E4}">
                <adec:decorative xmlns:adec="http://schemas.microsoft.com/office/drawing/2017/decorative" val="1"/>
              </a:ext>
            </a:extLst>
          </p:cNvPr>
          <p:cNvSpPr/>
          <p:nvPr/>
        </p:nvSpPr>
        <p:spPr>
          <a:xfrm>
            <a:off x="305653" y="1677994"/>
            <a:ext cx="205737" cy="205737"/>
          </a:xfrm>
          <a:prstGeom prst="ellipse">
            <a:avLst/>
          </a:prstGeom>
          <a:solidFill>
            <a:srgbClr val="00558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2000  Dot on Timeline">
            <a:extLst>
              <a:ext uri="{FF2B5EF4-FFF2-40B4-BE49-F238E27FC236}">
                <a16:creationId xmlns:a16="http://schemas.microsoft.com/office/drawing/2014/main" id="{9D9112B4-406E-F104-AC6A-C49E808D0E33}"/>
              </a:ext>
              <a:ext uri="{C183D7F6-B498-43B3-948B-1728B52AA6E4}">
                <adec:decorative xmlns:adec="http://schemas.microsoft.com/office/drawing/2017/decorative" val="1"/>
              </a:ext>
            </a:extLst>
          </p:cNvPr>
          <p:cNvSpPr/>
          <p:nvPr/>
        </p:nvSpPr>
        <p:spPr>
          <a:xfrm>
            <a:off x="305653" y="2522602"/>
            <a:ext cx="205737" cy="205737"/>
          </a:xfrm>
          <a:prstGeom prst="ellipse">
            <a:avLst/>
          </a:prstGeom>
          <a:solidFill>
            <a:srgbClr val="00558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2004  Dot on Timeline">
            <a:extLst>
              <a:ext uri="{FF2B5EF4-FFF2-40B4-BE49-F238E27FC236}">
                <a16:creationId xmlns:a16="http://schemas.microsoft.com/office/drawing/2014/main" id="{629F519E-0773-12FC-B6FF-A63282DF2522}"/>
              </a:ext>
              <a:ext uri="{C183D7F6-B498-43B3-948B-1728B52AA6E4}">
                <adec:decorative xmlns:adec="http://schemas.microsoft.com/office/drawing/2017/decorative" val="1"/>
              </a:ext>
            </a:extLst>
          </p:cNvPr>
          <p:cNvSpPr/>
          <p:nvPr/>
        </p:nvSpPr>
        <p:spPr>
          <a:xfrm>
            <a:off x="305653" y="3390018"/>
            <a:ext cx="205737" cy="205737"/>
          </a:xfrm>
          <a:prstGeom prst="ellipse">
            <a:avLst/>
          </a:prstGeom>
          <a:solidFill>
            <a:srgbClr val="00558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2021  Dot on Timeline">
            <a:extLst>
              <a:ext uri="{FF2B5EF4-FFF2-40B4-BE49-F238E27FC236}">
                <a16:creationId xmlns:a16="http://schemas.microsoft.com/office/drawing/2014/main" id="{E620A708-73A3-A328-DF89-721F27887DDD}"/>
              </a:ext>
              <a:ext uri="{C183D7F6-B498-43B3-948B-1728B52AA6E4}">
                <adec:decorative xmlns:adec="http://schemas.microsoft.com/office/drawing/2017/decorative" val="1"/>
              </a:ext>
            </a:extLst>
          </p:cNvPr>
          <p:cNvSpPr/>
          <p:nvPr/>
        </p:nvSpPr>
        <p:spPr>
          <a:xfrm>
            <a:off x="305653" y="4808300"/>
            <a:ext cx="205737" cy="205737"/>
          </a:xfrm>
          <a:prstGeom prst="ellipse">
            <a:avLst/>
          </a:prstGeom>
          <a:solidFill>
            <a:srgbClr val="00558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2022  Dot on Timeline">
            <a:extLst>
              <a:ext uri="{FF2B5EF4-FFF2-40B4-BE49-F238E27FC236}">
                <a16:creationId xmlns:a16="http://schemas.microsoft.com/office/drawing/2014/main" id="{38C4C7EF-D536-E20B-FF9D-8B8A4DCF354F}"/>
              </a:ext>
              <a:ext uri="{C183D7F6-B498-43B3-948B-1728B52AA6E4}">
                <adec:decorative xmlns:adec="http://schemas.microsoft.com/office/drawing/2017/decorative" val="1"/>
              </a:ext>
            </a:extLst>
          </p:cNvPr>
          <p:cNvSpPr/>
          <p:nvPr/>
        </p:nvSpPr>
        <p:spPr>
          <a:xfrm>
            <a:off x="305653" y="5652909"/>
            <a:ext cx="205737" cy="205737"/>
          </a:xfrm>
          <a:prstGeom prst="ellipse">
            <a:avLst/>
          </a:prstGeom>
          <a:solidFill>
            <a:srgbClr val="00558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timeline">
            <a:extLst>
              <a:ext uri="{FF2B5EF4-FFF2-40B4-BE49-F238E27FC236}">
                <a16:creationId xmlns:a16="http://schemas.microsoft.com/office/drawing/2014/main" id="{A8EA054D-7B4E-8549-85AB-B1A4F36EE3E9}"/>
              </a:ext>
              <a:ext uri="{C183D7F6-B498-43B3-948B-1728B52AA6E4}">
                <adec:decorative xmlns:adec="http://schemas.microsoft.com/office/drawing/2017/decorative" val="1"/>
              </a:ext>
            </a:extLst>
          </p:cNvPr>
          <p:cNvCxnSpPr>
            <a:cxnSpLocks/>
            <a:endCxn id="25" idx="4"/>
          </p:cNvCxnSpPr>
          <p:nvPr/>
        </p:nvCxnSpPr>
        <p:spPr>
          <a:xfrm>
            <a:off x="408521" y="1786004"/>
            <a:ext cx="1" cy="4072642"/>
          </a:xfrm>
          <a:prstGeom prst="line">
            <a:avLst/>
          </a:prstGeom>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97546177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A762A5-9AAB-5C1C-79C7-CE08AA7D4F6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4505" y="2548724"/>
            <a:ext cx="8323892" cy="3319581"/>
          </a:xfrm>
          <a:prstGeom prst="rect">
            <a:avLst/>
          </a:prstGeom>
        </p:spPr>
      </p:pic>
      <p:sp>
        <p:nvSpPr>
          <p:cNvPr id="13314" name="Title"/>
          <p:cNvSpPr>
            <a:spLocks noGrp="1" noChangeArrowheads="1"/>
          </p:cNvSpPr>
          <p:nvPr>
            <p:ph type="title"/>
          </p:nvPr>
        </p:nvSpPr>
        <p:spPr/>
        <p:txBody>
          <a:bodyPr/>
          <a:lstStyle/>
          <a:p>
            <a:r>
              <a:rPr lang="en-US" altLang="en-US"/>
              <a:t>Rehabilitation Act of 1973</a:t>
            </a:r>
            <a:endParaRPr lang="en-US" altLang="en-US" sz="2850"/>
          </a:p>
        </p:txBody>
      </p:sp>
      <p:sp>
        <p:nvSpPr>
          <p:cNvPr id="7" name="Content 1"/>
          <p:cNvSpPr>
            <a:spLocks noGrp="1" noChangeArrowheads="1"/>
          </p:cNvSpPr>
          <p:nvPr>
            <p:ph idx="1"/>
          </p:nvPr>
        </p:nvSpPr>
        <p:spPr>
          <a:xfrm>
            <a:off x="457200" y="1600200"/>
            <a:ext cx="8229600" cy="615553"/>
          </a:xfrm>
        </p:spPr>
        <p:txBody>
          <a:bodyPr>
            <a:spAutoFit/>
          </a:bodyPr>
          <a:lstStyle/>
          <a:p>
            <a:pPr>
              <a:buFont typeface="Arial" panose="020B0604020202020204" pitchFamily="34" charset="0"/>
              <a:buChar char="•"/>
              <a:defRPr/>
            </a:pPr>
            <a:r>
              <a:rPr lang="en-US"/>
              <a:t>Requires federal agencies to reasonably accommodate job applicants and employees with disabilities</a:t>
            </a:r>
            <a:endParaRPr lang="en-US">
              <a:ea typeface="BatangChe" panose="02030609000101010101" pitchFamily="49" charset="-127"/>
              <a:cs typeface="Times New Roman" panose="02020603050405020304" pitchFamily="18" charset="0"/>
            </a:endParaRPr>
          </a:p>
        </p:txBody>
      </p:sp>
      <p:sp>
        <p:nvSpPr>
          <p:cNvPr id="5" name="TextBox 4">
            <a:extLst>
              <a:ext uri="{FF2B5EF4-FFF2-40B4-BE49-F238E27FC236}">
                <a16:creationId xmlns:a16="http://schemas.microsoft.com/office/drawing/2014/main" id="{F8D97124-E64B-D0C4-EEF7-C493BC08EEB3}"/>
              </a:ext>
            </a:extLst>
          </p:cNvPr>
          <p:cNvSpPr txBox="1"/>
          <p:nvPr/>
        </p:nvSpPr>
        <p:spPr>
          <a:xfrm>
            <a:off x="816603" y="2651343"/>
            <a:ext cx="2014001" cy="369332"/>
          </a:xfrm>
          <a:prstGeom prst="rect">
            <a:avLst/>
          </a:prstGeom>
          <a:noFill/>
        </p:spPr>
        <p:txBody>
          <a:bodyPr wrap="square">
            <a:spAutoFit/>
          </a:bodyPr>
          <a:lstStyle/>
          <a:p>
            <a:pPr algn="ctr" defTabSz="889000">
              <a:lnSpc>
                <a:spcPct val="90000"/>
              </a:lnSpc>
              <a:spcBef>
                <a:spcPct val="0"/>
              </a:spcBef>
              <a:spcAft>
                <a:spcPct val="35000"/>
              </a:spcAft>
            </a:pPr>
            <a:r>
              <a:rPr lang="en-US" sz="2000" b="1">
                <a:solidFill>
                  <a:srgbClr val="FFFFFF"/>
                </a:solidFill>
                <a:latin typeface="Arial" panose="020B0604020202020204"/>
              </a:rPr>
              <a:t>Section 501</a:t>
            </a:r>
          </a:p>
        </p:txBody>
      </p:sp>
      <p:sp>
        <p:nvSpPr>
          <p:cNvPr id="17" name="TextBox 16">
            <a:extLst>
              <a:ext uri="{FF2B5EF4-FFF2-40B4-BE49-F238E27FC236}">
                <a16:creationId xmlns:a16="http://schemas.microsoft.com/office/drawing/2014/main" id="{FE980DA4-0E93-6EA8-F8BC-CFE63EEE5B69}"/>
              </a:ext>
            </a:extLst>
          </p:cNvPr>
          <p:cNvSpPr txBox="1"/>
          <p:nvPr/>
        </p:nvSpPr>
        <p:spPr>
          <a:xfrm>
            <a:off x="506252" y="3339385"/>
            <a:ext cx="2695672" cy="2185214"/>
          </a:xfrm>
          <a:prstGeom prst="rect">
            <a:avLst/>
          </a:prstGeom>
          <a:noFill/>
        </p:spPr>
        <p:txBody>
          <a:bodyPr wrap="square">
            <a:spAutoFit/>
          </a:bodyPr>
          <a:lstStyle/>
          <a:p>
            <a:pPr marL="228600" lvl="1" indent="-228600" defTabSz="844550">
              <a:spcBef>
                <a:spcPct val="0"/>
              </a:spcBef>
              <a:spcAft>
                <a:spcPts val="1200"/>
              </a:spcAft>
              <a:buClr>
                <a:srgbClr val="00558C"/>
              </a:buClr>
              <a:buSzPct val="100000"/>
              <a:buFontTx/>
              <a:buChar char="•"/>
            </a:pPr>
            <a:r>
              <a:rPr lang="en-US">
                <a:solidFill>
                  <a:srgbClr val="000000">
                    <a:hueOff val="0"/>
                    <a:satOff val="0"/>
                    <a:lumOff val="0"/>
                    <a:alphaOff val="0"/>
                  </a:srgbClr>
                </a:solidFill>
                <a:latin typeface="Arial" panose="020B0604020202020204"/>
              </a:rPr>
              <a:t>Prohibits federal employment discrimination against individuals with disabilities</a:t>
            </a:r>
          </a:p>
          <a:p>
            <a:pPr marL="228600" lvl="1" indent="-228600" defTabSz="844550">
              <a:spcBef>
                <a:spcPct val="0"/>
              </a:spcBef>
              <a:spcAft>
                <a:spcPts val="1200"/>
              </a:spcAft>
              <a:buClr>
                <a:srgbClr val="00558C"/>
              </a:buClr>
              <a:buSzPct val="100000"/>
              <a:buFontTx/>
              <a:buChar char="•"/>
            </a:pPr>
            <a:r>
              <a:rPr lang="en-US">
                <a:solidFill>
                  <a:srgbClr val="000000">
                    <a:hueOff val="0"/>
                    <a:satOff val="0"/>
                    <a:lumOff val="0"/>
                    <a:alphaOff val="0"/>
                  </a:srgbClr>
                </a:solidFill>
                <a:latin typeface="Arial" panose="020B0604020202020204"/>
              </a:rPr>
              <a:t>Mandates affirmative action</a:t>
            </a:r>
            <a:endParaRPr lang="en-US" sz="1900">
              <a:solidFill>
                <a:srgbClr val="000000">
                  <a:hueOff val="0"/>
                  <a:satOff val="0"/>
                  <a:lumOff val="0"/>
                  <a:alphaOff val="0"/>
                </a:srgbClr>
              </a:solidFill>
              <a:latin typeface="Arial"/>
            </a:endParaRPr>
          </a:p>
        </p:txBody>
      </p:sp>
      <p:sp>
        <p:nvSpPr>
          <p:cNvPr id="10" name="TextBox 9">
            <a:extLst>
              <a:ext uri="{FF2B5EF4-FFF2-40B4-BE49-F238E27FC236}">
                <a16:creationId xmlns:a16="http://schemas.microsoft.com/office/drawing/2014/main" id="{ECA928B5-FDF9-9B90-4EA9-14384A2B5E6F}"/>
              </a:ext>
            </a:extLst>
          </p:cNvPr>
          <p:cNvSpPr txBox="1"/>
          <p:nvPr/>
        </p:nvSpPr>
        <p:spPr>
          <a:xfrm>
            <a:off x="3745643" y="2651089"/>
            <a:ext cx="1726856" cy="369332"/>
          </a:xfrm>
          <a:prstGeom prst="rect">
            <a:avLst/>
          </a:prstGeom>
          <a:noFill/>
        </p:spPr>
        <p:txBody>
          <a:bodyPr wrap="square">
            <a:spAutoFit/>
          </a:bodyPr>
          <a:lstStyle/>
          <a:p>
            <a:pPr algn="ctr" defTabSz="889000">
              <a:lnSpc>
                <a:spcPct val="90000"/>
              </a:lnSpc>
              <a:spcBef>
                <a:spcPct val="0"/>
              </a:spcBef>
              <a:spcAft>
                <a:spcPct val="35000"/>
              </a:spcAft>
            </a:pPr>
            <a:r>
              <a:rPr lang="en-US" sz="2000" b="1">
                <a:solidFill>
                  <a:srgbClr val="FFFFFF"/>
                </a:solidFill>
                <a:latin typeface="Arial" panose="020B0604020202020204"/>
              </a:rPr>
              <a:t>Section 504</a:t>
            </a:r>
          </a:p>
        </p:txBody>
      </p:sp>
      <p:sp>
        <p:nvSpPr>
          <p:cNvPr id="21" name="TextBox 20">
            <a:extLst>
              <a:ext uri="{FF2B5EF4-FFF2-40B4-BE49-F238E27FC236}">
                <a16:creationId xmlns:a16="http://schemas.microsoft.com/office/drawing/2014/main" id="{BCB58EA8-442C-DA7E-450C-C0724A3CDD29}"/>
              </a:ext>
            </a:extLst>
          </p:cNvPr>
          <p:cNvSpPr txBox="1"/>
          <p:nvPr/>
        </p:nvSpPr>
        <p:spPr>
          <a:xfrm>
            <a:off x="3289846" y="3339385"/>
            <a:ext cx="2697453" cy="1477328"/>
          </a:xfrm>
          <a:prstGeom prst="rect">
            <a:avLst/>
          </a:prstGeom>
          <a:noFill/>
        </p:spPr>
        <p:txBody>
          <a:bodyPr wrap="square">
            <a:spAutoFit/>
          </a:bodyPr>
          <a:lstStyle/>
          <a:p>
            <a:pPr marL="228600" lvl="1" indent="-228600" defTabSz="844550">
              <a:spcBef>
                <a:spcPct val="0"/>
              </a:spcBef>
              <a:spcAft>
                <a:spcPts val="1200"/>
              </a:spcAft>
              <a:buClr>
                <a:srgbClr val="00558C"/>
              </a:buClr>
              <a:buSzPct val="100000"/>
              <a:buFont typeface="Arial" panose="020B0604020202020204" pitchFamily="34" charset="0"/>
              <a:buChar char="•"/>
            </a:pPr>
            <a:r>
              <a:rPr lang="en-US">
                <a:solidFill>
                  <a:srgbClr val="000000">
                    <a:hueOff val="0"/>
                    <a:satOff val="0"/>
                    <a:lumOff val="0"/>
                    <a:alphaOff val="0"/>
                  </a:srgbClr>
                </a:solidFill>
                <a:latin typeface="Arial" panose="020B0604020202020204"/>
              </a:rPr>
              <a:t>Prohibits discrimination in any federally-funded program, service or agency</a:t>
            </a:r>
          </a:p>
        </p:txBody>
      </p:sp>
      <p:sp>
        <p:nvSpPr>
          <p:cNvPr id="14" name="TextBox 13">
            <a:extLst>
              <a:ext uri="{FF2B5EF4-FFF2-40B4-BE49-F238E27FC236}">
                <a16:creationId xmlns:a16="http://schemas.microsoft.com/office/drawing/2014/main" id="{AE1778A2-FA9B-D853-C941-DD375C777A29}"/>
              </a:ext>
            </a:extLst>
          </p:cNvPr>
          <p:cNvSpPr txBox="1"/>
          <p:nvPr/>
        </p:nvSpPr>
        <p:spPr>
          <a:xfrm>
            <a:off x="6546673" y="2651712"/>
            <a:ext cx="1726856" cy="369332"/>
          </a:xfrm>
          <a:prstGeom prst="rect">
            <a:avLst/>
          </a:prstGeom>
          <a:noFill/>
        </p:spPr>
        <p:txBody>
          <a:bodyPr wrap="square">
            <a:spAutoFit/>
          </a:bodyPr>
          <a:lstStyle/>
          <a:p>
            <a:pPr algn="ctr" defTabSz="889000">
              <a:lnSpc>
                <a:spcPct val="90000"/>
              </a:lnSpc>
              <a:spcBef>
                <a:spcPct val="0"/>
              </a:spcBef>
              <a:spcAft>
                <a:spcPct val="35000"/>
              </a:spcAft>
            </a:pPr>
            <a:r>
              <a:rPr lang="en-US" sz="2000" b="1">
                <a:solidFill>
                  <a:srgbClr val="FFFFFF"/>
                </a:solidFill>
                <a:latin typeface="Arial" panose="020B0604020202020204"/>
              </a:rPr>
              <a:t>Section 508</a:t>
            </a:r>
          </a:p>
        </p:txBody>
      </p:sp>
      <p:sp>
        <p:nvSpPr>
          <p:cNvPr id="22" name="TextBox 21">
            <a:extLst>
              <a:ext uri="{FF2B5EF4-FFF2-40B4-BE49-F238E27FC236}">
                <a16:creationId xmlns:a16="http://schemas.microsoft.com/office/drawing/2014/main" id="{73D39006-C31A-E4C8-AE7D-3CDC1F0AAFF8}"/>
              </a:ext>
            </a:extLst>
          </p:cNvPr>
          <p:cNvSpPr txBox="1"/>
          <p:nvPr/>
        </p:nvSpPr>
        <p:spPr>
          <a:xfrm>
            <a:off x="6076562" y="3339385"/>
            <a:ext cx="2610238" cy="2308324"/>
          </a:xfrm>
          <a:prstGeom prst="rect">
            <a:avLst/>
          </a:prstGeom>
          <a:noFill/>
        </p:spPr>
        <p:txBody>
          <a:bodyPr wrap="square">
            <a:spAutoFit/>
          </a:bodyPr>
          <a:lstStyle/>
          <a:p>
            <a:pPr marL="228600" lvl="1" indent="-228600" defTabSz="844550">
              <a:spcBef>
                <a:spcPct val="0"/>
              </a:spcBef>
              <a:spcAft>
                <a:spcPts val="1200"/>
              </a:spcAft>
              <a:buClr>
                <a:srgbClr val="00558C"/>
              </a:buClr>
              <a:buSzPct val="100000"/>
              <a:buFont typeface="Arial" panose="020B0604020202020204" pitchFamily="34" charset="0"/>
              <a:buChar char="•"/>
            </a:pPr>
            <a:r>
              <a:rPr lang="en-US">
                <a:solidFill>
                  <a:srgbClr val="000000">
                    <a:hueOff val="0"/>
                    <a:satOff val="0"/>
                    <a:lumOff val="0"/>
                    <a:alphaOff val="0"/>
                  </a:srgbClr>
                </a:solidFill>
                <a:latin typeface="Arial" panose="020B0604020202020204"/>
              </a:rPr>
              <a:t>Specifies federal information communication technology must be accessible and usable for both employees and the public</a:t>
            </a:r>
          </a:p>
        </p:txBody>
      </p:sp>
    </p:spTree>
    <p:custDataLst>
      <p:tags r:id="rId1"/>
    </p:custDataLst>
    <p:extLst>
      <p:ext uri="{BB962C8B-B14F-4D97-AF65-F5344CB8AC3E}">
        <p14:creationId xmlns:p14="http://schemas.microsoft.com/office/powerpoint/2010/main" val="106256445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p:cNvSpPr>
            <a:spLocks noGrp="1" noChangeArrowheads="1"/>
          </p:cNvSpPr>
          <p:nvPr>
            <p:ph type="title"/>
          </p:nvPr>
        </p:nvSpPr>
        <p:spPr/>
        <p:txBody>
          <a:bodyPr/>
          <a:lstStyle/>
          <a:p>
            <a:r>
              <a:rPr lang="en-US" altLang="en-US"/>
              <a:t>Rehabilitation Act of 1973 Mandates</a:t>
            </a:r>
            <a:endParaRPr lang="en-US" altLang="en-US" sz="2850"/>
          </a:p>
        </p:txBody>
      </p:sp>
      <p:pic>
        <p:nvPicPr>
          <p:cNvPr id="7" name="Picture" descr="A person who uses a wheelchair boarding a public bus">
            <a:extLst>
              <a:ext uri="{FF2B5EF4-FFF2-40B4-BE49-F238E27FC236}">
                <a16:creationId xmlns:a16="http://schemas.microsoft.com/office/drawing/2014/main" id="{86FB9DAB-D8F4-AAFA-1CF1-533DC91BF4C1}"/>
              </a:ext>
            </a:extLst>
          </p:cNvPr>
          <p:cNvPicPr>
            <a:picLocks noGrp="1" noChangeAspect="1"/>
          </p:cNvPicPr>
          <p:nvPr>
            <p:ph type="pic" sz="quarter" idx="10"/>
          </p:nvPr>
        </p:nvPicPr>
        <p:blipFill>
          <a:blip r:embed="rId4"/>
          <a:srcRect/>
          <a:stretch>
            <a:fillRect/>
          </a:stretch>
        </p:blipFill>
        <p:spPr/>
      </p:pic>
      <p:sp>
        <p:nvSpPr>
          <p:cNvPr id="5" name="Content">
            <a:extLst>
              <a:ext uri="{FF2B5EF4-FFF2-40B4-BE49-F238E27FC236}">
                <a16:creationId xmlns:a16="http://schemas.microsoft.com/office/drawing/2014/main" id="{12AE12C7-B4A7-4ABA-26B3-49D1235E0B95}"/>
              </a:ext>
            </a:extLst>
          </p:cNvPr>
          <p:cNvSpPr>
            <a:spLocks noGrp="1"/>
          </p:cNvSpPr>
          <p:nvPr>
            <p:ph idx="1"/>
          </p:nvPr>
        </p:nvSpPr>
        <p:spPr/>
        <p:txBody>
          <a:bodyPr vert="horz" lIns="0" tIns="0" rIns="0" bIns="0" rtlCol="0" anchor="t">
            <a:noAutofit/>
          </a:bodyPr>
          <a:lstStyle/>
          <a:p>
            <a:r>
              <a:rPr lang="en-US" sz="1600"/>
              <a:t>Requires employees with disabilities have equal access to ALL benefits and privileges of employment, including: </a:t>
            </a:r>
          </a:p>
          <a:p>
            <a:pPr marL="457200" lvl="1" indent="-228600">
              <a:buSzPct val="100000"/>
              <a:buFont typeface="Arial" panose="020B0604020202020204" pitchFamily="34" charset="0"/>
              <a:buChar char="◦"/>
            </a:pPr>
            <a:r>
              <a:rPr lang="en-US" sz="1400"/>
              <a:t>Training</a:t>
            </a:r>
          </a:p>
          <a:p>
            <a:pPr marL="457200" lvl="1" indent="-228600">
              <a:buSzPct val="100000"/>
              <a:buFont typeface="Arial" panose="020B0604020202020204" pitchFamily="34" charset="0"/>
              <a:buChar char="◦"/>
            </a:pPr>
            <a:r>
              <a:rPr lang="en-US" sz="1400"/>
              <a:t>Services such as employee assistance programs, credit unions, cafeterias, lounges, gyms, auditoriums, and transportation</a:t>
            </a:r>
          </a:p>
          <a:p>
            <a:pPr marL="457200" lvl="1" indent="-228600">
              <a:buSzPct val="100000"/>
              <a:buFont typeface="Arial" panose="020B0604020202020204" pitchFamily="34" charset="0"/>
              <a:buChar char="◦"/>
            </a:pPr>
            <a:r>
              <a:rPr lang="en-US" sz="1400"/>
              <a:t>Social functions and parties </a:t>
            </a:r>
          </a:p>
          <a:p>
            <a:r>
              <a:rPr lang="en-US" sz="1600"/>
              <a:t>Applies to all federal agencies, as well as any activities or programs that receive federal funding.</a:t>
            </a:r>
            <a:endParaRPr lang="en-US" sz="1600">
              <a:cs typeface="Arial"/>
            </a:endParaRPr>
          </a:p>
          <a:p>
            <a:r>
              <a:rPr lang="en-US" sz="1600"/>
              <a:t>Mandates agencies that interact with the public must provide accommodations for members of the public.</a:t>
            </a:r>
            <a:endParaRPr lang="en-US" sz="1600">
              <a:cs typeface="Arial"/>
            </a:endParaRPr>
          </a:p>
        </p:txBody>
      </p:sp>
    </p:spTree>
    <p:custDataLst>
      <p:tags r:id="rId1"/>
    </p:custDataLst>
    <p:extLst>
      <p:ext uri="{BB962C8B-B14F-4D97-AF65-F5344CB8AC3E}">
        <p14:creationId xmlns:p14="http://schemas.microsoft.com/office/powerpoint/2010/main" val="308268540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C4B6025-EA90-9B94-B5C6-C7FAB358BF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9752" y="1589413"/>
            <a:ext cx="8304495" cy="4513855"/>
          </a:xfrm>
          <a:prstGeom prst="rect">
            <a:avLst/>
          </a:prstGeom>
        </p:spPr>
      </p:pic>
      <p:sp>
        <p:nvSpPr>
          <p:cNvPr id="2" name="Title"/>
          <p:cNvSpPr>
            <a:spLocks noGrp="1"/>
          </p:cNvSpPr>
          <p:nvPr>
            <p:ph type="title"/>
          </p:nvPr>
        </p:nvSpPr>
        <p:spPr>
          <a:xfrm>
            <a:off x="419099" y="134938"/>
            <a:ext cx="8311945" cy="917114"/>
          </a:xfrm>
        </p:spPr>
        <p:txBody>
          <a:bodyPr/>
          <a:lstStyle/>
          <a:p>
            <a:r>
              <a:rPr lang="en-US"/>
              <a:t>Department of Defense Instruction (</a:t>
            </a:r>
            <a:r>
              <a:rPr lang="en-US" err="1"/>
              <a:t>DoDI</a:t>
            </a:r>
            <a:r>
              <a:rPr lang="en-US"/>
              <a:t>)</a:t>
            </a:r>
          </a:p>
        </p:txBody>
      </p:sp>
      <p:sp>
        <p:nvSpPr>
          <p:cNvPr id="4" name="TextBox 3">
            <a:extLst>
              <a:ext uri="{FF2B5EF4-FFF2-40B4-BE49-F238E27FC236}">
                <a16:creationId xmlns:a16="http://schemas.microsoft.com/office/drawing/2014/main" id="{AE9B818D-5092-DB70-3AE3-7072731A6050}"/>
              </a:ext>
            </a:extLst>
          </p:cNvPr>
          <p:cNvSpPr txBox="1"/>
          <p:nvPr/>
        </p:nvSpPr>
        <p:spPr>
          <a:xfrm>
            <a:off x="830193" y="1698203"/>
            <a:ext cx="3320322" cy="937180"/>
          </a:xfrm>
          <a:prstGeom prst="rect">
            <a:avLst/>
          </a:prstGeom>
          <a:noFill/>
        </p:spPr>
        <p:txBody>
          <a:bodyPr wrap="square">
            <a:spAutoFit/>
          </a:bodyPr>
          <a:lstStyle/>
          <a:p>
            <a:pPr algn="ctr" defTabSz="889000">
              <a:lnSpc>
                <a:spcPct val="90000"/>
              </a:lnSpc>
              <a:spcBef>
                <a:spcPct val="0"/>
              </a:spcBef>
              <a:spcAft>
                <a:spcPct val="35000"/>
              </a:spcAft>
            </a:pPr>
            <a:r>
              <a:rPr lang="en-US" b="1">
                <a:solidFill>
                  <a:srgbClr val="FFFFFF"/>
                </a:solidFill>
                <a:latin typeface="Arial" panose="020B0604020202020204"/>
              </a:rPr>
              <a:t>DoDI 1000.31 (2018)</a:t>
            </a:r>
          </a:p>
          <a:p>
            <a:pPr algn="ctr" defTabSz="889000">
              <a:lnSpc>
                <a:spcPct val="90000"/>
              </a:lnSpc>
              <a:spcBef>
                <a:spcPct val="0"/>
              </a:spcBef>
              <a:spcAft>
                <a:spcPct val="35000"/>
              </a:spcAft>
            </a:pPr>
            <a:r>
              <a:rPr lang="en-US" b="1">
                <a:solidFill>
                  <a:srgbClr val="FFFFFF"/>
                </a:solidFill>
                <a:latin typeface="Arial" panose="020B0604020202020204"/>
              </a:rPr>
              <a:t>“Computer/Electronic Accommodations Program”</a:t>
            </a:r>
          </a:p>
        </p:txBody>
      </p:sp>
      <p:sp>
        <p:nvSpPr>
          <p:cNvPr id="11" name="TextBox 10">
            <a:extLst>
              <a:ext uri="{FF2B5EF4-FFF2-40B4-BE49-F238E27FC236}">
                <a16:creationId xmlns:a16="http://schemas.microsoft.com/office/drawing/2014/main" id="{87D6F33C-AFB0-DBC6-08BD-10AAF6E01902}"/>
              </a:ext>
            </a:extLst>
          </p:cNvPr>
          <p:cNvSpPr txBox="1"/>
          <p:nvPr/>
        </p:nvSpPr>
        <p:spPr>
          <a:xfrm>
            <a:off x="475125" y="2872666"/>
            <a:ext cx="3862097" cy="1908215"/>
          </a:xfrm>
          <a:prstGeom prst="rect">
            <a:avLst/>
          </a:prstGeom>
          <a:noFill/>
        </p:spPr>
        <p:txBody>
          <a:bodyPr wrap="square" lIns="91440" tIns="45720" rIns="91440" bIns="45720" anchor="t">
            <a:spAutoFit/>
          </a:bodyPr>
          <a:lstStyle/>
          <a:p>
            <a:pPr marL="228600" lvl="1" indent="-228600" defTabSz="844550">
              <a:spcBef>
                <a:spcPct val="0"/>
              </a:spcBef>
              <a:spcAft>
                <a:spcPts val="1200"/>
              </a:spcAft>
              <a:buClr>
                <a:srgbClr val="00558C"/>
              </a:buClr>
              <a:buSzPct val="100000"/>
              <a:buFontTx/>
              <a:buChar char="•"/>
            </a:pPr>
            <a:r>
              <a:rPr lang="en-US">
                <a:solidFill>
                  <a:srgbClr val="000000">
                    <a:hueOff val="0"/>
                    <a:satOff val="0"/>
                    <a:lumOff val="0"/>
                    <a:alphaOff val="0"/>
                  </a:srgbClr>
                </a:solidFill>
                <a:latin typeface="Arial" panose="020B0604020202020204"/>
              </a:rPr>
              <a:t>Lays out CAP’s basic responsibilities, procedures, and policies.</a:t>
            </a:r>
          </a:p>
          <a:p>
            <a:pPr marL="228600" lvl="1" indent="-228600" defTabSz="844550">
              <a:spcBef>
                <a:spcPct val="0"/>
              </a:spcBef>
              <a:spcAft>
                <a:spcPts val="1200"/>
              </a:spcAft>
              <a:buClr>
                <a:srgbClr val="00558C"/>
              </a:buClr>
              <a:buSzPct val="100000"/>
              <a:buFontTx/>
              <a:buChar char="•"/>
            </a:pPr>
            <a:r>
              <a:rPr lang="en-US">
                <a:solidFill>
                  <a:srgbClr val="000000">
                    <a:hueOff val="0"/>
                    <a:satOff val="0"/>
                    <a:lumOff val="0"/>
                    <a:alphaOff val="0"/>
                  </a:srgbClr>
                </a:solidFill>
                <a:latin typeface="Arial" panose="020B0604020202020204"/>
              </a:rPr>
              <a:t>Specifies which agencies, individuals, and DoD components can receive services from CAP.</a:t>
            </a:r>
            <a:endParaRPr lang="en-US" sz="2000">
              <a:solidFill>
                <a:srgbClr val="000000">
                  <a:hueOff val="0"/>
                  <a:satOff val="0"/>
                  <a:lumOff val="0"/>
                  <a:alphaOff val="0"/>
                </a:srgbClr>
              </a:solidFill>
              <a:latin typeface="Arial" panose="020B0604020202020204"/>
            </a:endParaRPr>
          </a:p>
        </p:txBody>
      </p:sp>
      <p:sp>
        <p:nvSpPr>
          <p:cNvPr id="7" name="TextBox 6">
            <a:extLst>
              <a:ext uri="{FF2B5EF4-FFF2-40B4-BE49-F238E27FC236}">
                <a16:creationId xmlns:a16="http://schemas.microsoft.com/office/drawing/2014/main" id="{60B1ACB2-F4F6-E5EF-6008-E359FD288842}"/>
              </a:ext>
            </a:extLst>
          </p:cNvPr>
          <p:cNvSpPr txBox="1"/>
          <p:nvPr/>
        </p:nvSpPr>
        <p:spPr>
          <a:xfrm>
            <a:off x="4541723" y="1687894"/>
            <a:ext cx="4214035" cy="937180"/>
          </a:xfrm>
          <a:prstGeom prst="rect">
            <a:avLst/>
          </a:prstGeom>
          <a:noFill/>
        </p:spPr>
        <p:txBody>
          <a:bodyPr wrap="square">
            <a:spAutoFit/>
          </a:bodyPr>
          <a:lstStyle/>
          <a:p>
            <a:pPr algn="ctr" defTabSz="889000">
              <a:lnSpc>
                <a:spcPct val="90000"/>
              </a:lnSpc>
              <a:spcBef>
                <a:spcPct val="0"/>
              </a:spcBef>
              <a:spcAft>
                <a:spcPct val="35000"/>
              </a:spcAft>
            </a:pPr>
            <a:r>
              <a:rPr lang="en-US" b="1">
                <a:solidFill>
                  <a:srgbClr val="FFFFFF"/>
                </a:solidFill>
                <a:latin typeface="Arial" panose="020B0604020202020204"/>
              </a:rPr>
              <a:t>DoDI 6025.22 (2015)</a:t>
            </a:r>
          </a:p>
          <a:p>
            <a:pPr algn="ctr" defTabSz="889000">
              <a:lnSpc>
                <a:spcPct val="90000"/>
              </a:lnSpc>
              <a:spcBef>
                <a:spcPct val="0"/>
              </a:spcBef>
              <a:spcAft>
                <a:spcPct val="35000"/>
              </a:spcAft>
            </a:pPr>
            <a:r>
              <a:rPr lang="en-US" b="1">
                <a:solidFill>
                  <a:srgbClr val="FFFFFF"/>
                </a:solidFill>
                <a:latin typeface="Arial" panose="020B0604020202020204"/>
              </a:rPr>
              <a:t>“Assistive Technology for Wounded, Ill, and Injured Service Members”</a:t>
            </a:r>
          </a:p>
        </p:txBody>
      </p:sp>
      <p:sp>
        <p:nvSpPr>
          <p:cNvPr id="19" name="TextBox 18">
            <a:extLst>
              <a:ext uri="{FF2B5EF4-FFF2-40B4-BE49-F238E27FC236}">
                <a16:creationId xmlns:a16="http://schemas.microsoft.com/office/drawing/2014/main" id="{819F4D2A-123D-AD8E-4CEF-DB758F91AF2A}"/>
              </a:ext>
            </a:extLst>
          </p:cNvPr>
          <p:cNvSpPr txBox="1"/>
          <p:nvPr/>
        </p:nvSpPr>
        <p:spPr>
          <a:xfrm>
            <a:off x="4650598" y="2872665"/>
            <a:ext cx="3863207" cy="2185214"/>
          </a:xfrm>
          <a:prstGeom prst="rect">
            <a:avLst/>
          </a:prstGeom>
          <a:noFill/>
        </p:spPr>
        <p:txBody>
          <a:bodyPr wrap="square" lIns="91440" tIns="45720" rIns="91440" bIns="45720" anchor="t">
            <a:spAutoFit/>
          </a:bodyPr>
          <a:lstStyle/>
          <a:p>
            <a:pPr marL="228600" lvl="1" indent="-228600" defTabSz="844550">
              <a:spcBef>
                <a:spcPct val="0"/>
              </a:spcBef>
              <a:spcAft>
                <a:spcPts val="1200"/>
              </a:spcAft>
              <a:buClr>
                <a:srgbClr val="00558C"/>
              </a:buClr>
              <a:buSzPct val="100000"/>
              <a:buFont typeface="Arial" panose="020B0604020202020204" pitchFamily="34" charset="0"/>
              <a:buChar char="•"/>
            </a:pPr>
            <a:r>
              <a:rPr lang="en-US">
                <a:solidFill>
                  <a:srgbClr val="000000">
                    <a:hueOff val="0"/>
                    <a:satOff val="0"/>
                    <a:lumOff val="0"/>
                    <a:alphaOff val="0"/>
                  </a:srgbClr>
                </a:solidFill>
                <a:latin typeface="Arial" panose="020B0604020202020204"/>
              </a:rPr>
              <a:t>Establishes cooperation  and contact between CAP, Military Treatment Facilities (MTF), and Wounded Warrior Program. </a:t>
            </a:r>
          </a:p>
          <a:p>
            <a:pPr marL="228600" lvl="1" indent="-228600" defTabSz="844550">
              <a:spcBef>
                <a:spcPct val="0"/>
              </a:spcBef>
              <a:spcAft>
                <a:spcPts val="1200"/>
              </a:spcAft>
              <a:buClr>
                <a:srgbClr val="00558C"/>
              </a:buClr>
              <a:buSzPct val="100000"/>
              <a:buFont typeface="Arial" panose="020B0604020202020204" pitchFamily="34" charset="0"/>
              <a:buChar char="•"/>
            </a:pPr>
            <a:r>
              <a:rPr lang="en-US">
                <a:solidFill>
                  <a:srgbClr val="000000">
                    <a:hueOff val="0"/>
                    <a:satOff val="0"/>
                    <a:lumOff val="0"/>
                    <a:alphaOff val="0"/>
                  </a:srgbClr>
                </a:solidFill>
                <a:latin typeface="Arial" panose="020B0604020202020204"/>
              </a:rPr>
              <a:t>CAP must provide active-duty service members with assistive technology.</a:t>
            </a:r>
            <a:endParaRPr lang="en-US">
              <a:solidFill>
                <a:srgbClr val="000000">
                  <a:hueOff val="0"/>
                  <a:satOff val="0"/>
                  <a:lumOff val="0"/>
                  <a:alphaOff val="0"/>
                </a:srgbClr>
              </a:solidFill>
              <a:latin typeface="Arial" panose="020B0604020202020204"/>
              <a:cs typeface="Arial"/>
            </a:endParaRPr>
          </a:p>
        </p:txBody>
      </p:sp>
      <p:sp>
        <p:nvSpPr>
          <p:cNvPr id="36" name="DoDI Merge Text">
            <a:extLst>
              <a:ext uri="{FF2B5EF4-FFF2-40B4-BE49-F238E27FC236}">
                <a16:creationId xmlns:a16="http://schemas.microsoft.com/office/drawing/2014/main" id="{996A5D3A-652F-3CAC-2641-3E246784DFD9}"/>
              </a:ext>
            </a:extLst>
          </p:cNvPr>
          <p:cNvSpPr txBox="1"/>
          <p:nvPr/>
        </p:nvSpPr>
        <p:spPr>
          <a:xfrm>
            <a:off x="1503629" y="5413603"/>
            <a:ext cx="6102884" cy="687881"/>
          </a:xfrm>
          <a:prstGeom prst="rect">
            <a:avLst/>
          </a:prstGeom>
          <a:noFill/>
        </p:spPr>
        <p:txBody>
          <a:bodyPr wrap="square">
            <a:spAutoFit/>
          </a:bodyPr>
          <a:lstStyle/>
          <a:p>
            <a:pPr algn="ctr" defTabSz="889000">
              <a:lnSpc>
                <a:spcPct val="90000"/>
              </a:lnSpc>
              <a:spcBef>
                <a:spcPts val="1200"/>
              </a:spcBef>
              <a:spcAft>
                <a:spcPct val="35000"/>
              </a:spcAft>
            </a:pPr>
            <a:r>
              <a:rPr lang="it-IT" b="1">
                <a:solidFill>
                  <a:srgbClr val="FFFFFF"/>
                </a:solidFill>
                <a:latin typeface="Arial" panose="020B0604020202020204"/>
              </a:rPr>
              <a:t>2022/2023: Reissue DoDI 1000.31 in progress</a:t>
            </a:r>
            <a:endParaRPr lang="en-US" b="1">
              <a:solidFill>
                <a:srgbClr val="FFFFFF"/>
              </a:solidFill>
              <a:latin typeface="Arial" panose="020B0604020202020204"/>
            </a:endParaRPr>
          </a:p>
          <a:p>
            <a:pPr algn="ctr" defTabSz="889000">
              <a:lnSpc>
                <a:spcPct val="90000"/>
              </a:lnSpc>
              <a:spcBef>
                <a:spcPct val="0"/>
              </a:spcBef>
              <a:spcAft>
                <a:spcPct val="35000"/>
              </a:spcAft>
            </a:pPr>
            <a:r>
              <a:rPr lang="en-US">
                <a:solidFill>
                  <a:srgbClr val="FFFFFF"/>
                </a:solidFill>
                <a:latin typeface="Arial" panose="020B0604020202020204"/>
              </a:rPr>
              <a:t>New CAP DoDI will combine 1000.31 and 6025.22</a:t>
            </a:r>
            <a:endParaRPr lang="en-US"/>
          </a:p>
        </p:txBody>
      </p:sp>
    </p:spTree>
    <p:custDataLst>
      <p:tags r:id="rId1"/>
    </p:custDataLst>
    <p:extLst>
      <p:ext uri="{BB962C8B-B14F-4D97-AF65-F5344CB8AC3E}">
        <p14:creationId xmlns:p14="http://schemas.microsoft.com/office/powerpoint/2010/main" val="400001331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PHGyZcBk"/>
  <p:tag name="ARTICULATE_DESIGN_ID_CAP SLIDE DECK" val="OCXchUE4"/>
  <p:tag name="ARTICULATE_SLIDE_COUNT" val="3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P Slide Deck">
  <a:themeElements>
    <a:clrScheme name="CAP Slide Deck">
      <a:dk1>
        <a:srgbClr val="000000"/>
      </a:dk1>
      <a:lt1>
        <a:srgbClr val="FFFFFF"/>
      </a:lt1>
      <a:dk2>
        <a:srgbClr val="005789"/>
      </a:dk2>
      <a:lt2>
        <a:srgbClr val="EEECE1"/>
      </a:lt2>
      <a:accent1>
        <a:srgbClr val="005789"/>
      </a:accent1>
      <a:accent2>
        <a:srgbClr val="F26925"/>
      </a:accent2>
      <a:accent3>
        <a:srgbClr val="809338"/>
      </a:accent3>
      <a:accent4>
        <a:srgbClr val="5C2066"/>
      </a:accent4>
      <a:accent5>
        <a:srgbClr val="1D7B87"/>
      </a:accent5>
      <a:accent6>
        <a:srgbClr val="A30C33"/>
      </a:accent6>
      <a:hlink>
        <a:srgbClr val="155786"/>
      </a:hlink>
      <a:folHlink>
        <a:srgbClr val="5C20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P Slide Deck" id="{C426C826-ACFB-4383-A8A2-73EEEE8B5F7A}" vid="{8FADB1D8-1811-4FD0-851C-A368086633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5556</Words>
  <Application>Microsoft Office PowerPoint</Application>
  <PresentationFormat>On-screen Show (4:3)</PresentationFormat>
  <Paragraphs>419</Paragraphs>
  <Slides>37</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Courier New</vt:lpstr>
      <vt:lpstr>Wingdings</vt:lpstr>
      <vt:lpstr>CAP Slide Deck</vt:lpstr>
      <vt:lpstr>Computer/Electronic Accommodations Program</vt:lpstr>
      <vt:lpstr>Advancing Access &amp; Equity </vt:lpstr>
      <vt:lpstr>Purpose and Agenda </vt:lpstr>
      <vt:lpstr>CAP Overview</vt:lpstr>
      <vt:lpstr>What is CAP?</vt:lpstr>
      <vt:lpstr>CAP Background</vt:lpstr>
      <vt:lpstr>Rehabilitation Act of 1973</vt:lpstr>
      <vt:lpstr>Rehabilitation Act of 1973 Mandates</vt:lpstr>
      <vt:lpstr>Department of Defense Instruction (DoDI)</vt:lpstr>
      <vt:lpstr>CAP Teams</vt:lpstr>
      <vt:lpstr>CAP Customers and services</vt:lpstr>
      <vt:lpstr>Customers: Service Members</vt:lpstr>
      <vt:lpstr>Customers: Civilians</vt:lpstr>
      <vt:lpstr>CAP Quiz</vt:lpstr>
      <vt:lpstr>Assistive Technology Act (AT) Definitions</vt:lpstr>
      <vt:lpstr>CAP Services</vt:lpstr>
      <vt:lpstr>CAP Disability Categories</vt:lpstr>
      <vt:lpstr>Dexterity</vt:lpstr>
      <vt:lpstr>Dexterity Solutions</vt:lpstr>
      <vt:lpstr>Blind/Low Vision</vt:lpstr>
      <vt:lpstr>Blind/Low Vision Solutions</vt:lpstr>
      <vt:lpstr>Deaf/ Hard of Hearing</vt:lpstr>
      <vt:lpstr>Hearing Solutions</vt:lpstr>
      <vt:lpstr>Cognition</vt:lpstr>
      <vt:lpstr>Cognition Solutions</vt:lpstr>
      <vt:lpstr>Communication</vt:lpstr>
      <vt:lpstr>Communication Solutions</vt:lpstr>
      <vt:lpstr>Budget</vt:lpstr>
      <vt:lpstr>Best Practice</vt:lpstr>
      <vt:lpstr>CAP resources</vt:lpstr>
      <vt:lpstr>CAP Resources                 www.cap.mil</vt:lpstr>
      <vt:lpstr>Connect with CAP</vt:lpstr>
      <vt:lpstr>CAP Contact Information</vt:lpstr>
      <vt:lpstr>Additional CAP Briefs</vt:lpstr>
      <vt:lpstr>QUESTIONS?</vt:lpstr>
      <vt:lpstr>Current and Upcoming Meetings </vt:lpstr>
      <vt:lpstr>Contact Information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Computer/Electronic Accommodations Program Overview (30 Minute)</dc:title>
  <dc:creator>The Computer/Electronic Accommodations Program</dc:creator>
  <cp:keywords>2023, assistive technology, accommodations, CAP, needs assessment</cp:keywords>
  <cp:lastModifiedBy>Sherbondy, Michelle - OO, Washington, DC</cp:lastModifiedBy>
  <cp:revision>2</cp:revision>
  <cp:lastPrinted>2022-06-29T15:04:42Z</cp:lastPrinted>
  <dcterms:created xsi:type="dcterms:W3CDTF">2021-08-23T18:31:24Z</dcterms:created>
  <dcterms:modified xsi:type="dcterms:W3CDTF">2023-10-13T18:01:01Z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D9F9C91D-B9C2-4318-B642-7B3CE54FB934</vt:lpwstr>
  </property>
  <property fmtid="{D5CDD505-2E9C-101B-9397-08002B2CF9AE}" pid="3" name="ArticulatePath">
    <vt:lpwstr>https://startte34-my.sharepoint.com/personal/lcooper_startte34_onmicrosoft_com/Documents/Desktop/CAP_PowerPoint/30 minute_CAP Revised Slides and Script_Working DRAFT_ v2 20220825</vt:lpwstr>
  </property>
</Properties>
</file>