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24277" y="911352"/>
            <a:ext cx="7743444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5477" y="631698"/>
            <a:ext cx="11390376" cy="943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5477" y="1567433"/>
            <a:ext cx="5699759" cy="940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89903" y="1584197"/>
            <a:ext cx="1828038" cy="930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98714" y="1576577"/>
            <a:ext cx="3783330" cy="931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5477" y="4027170"/>
            <a:ext cx="2557272" cy="1383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224771" y="4025646"/>
            <a:ext cx="2586355" cy="106680"/>
          </a:xfrm>
          <a:custGeom>
            <a:avLst/>
            <a:gdLst/>
            <a:ahLst/>
            <a:cxnLst/>
            <a:rect l="l" t="t" r="r" b="b"/>
            <a:pathLst>
              <a:path w="2586354" h="106679">
                <a:moveTo>
                  <a:pt x="0" y="106679"/>
                </a:moveTo>
                <a:lnTo>
                  <a:pt x="2586228" y="106679"/>
                </a:lnTo>
                <a:lnTo>
                  <a:pt x="2586228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224771" y="5351526"/>
            <a:ext cx="2586355" cy="49530"/>
          </a:xfrm>
          <a:custGeom>
            <a:avLst/>
            <a:gdLst/>
            <a:ahLst/>
            <a:cxnLst/>
            <a:rect l="l" t="t" r="r" b="b"/>
            <a:pathLst>
              <a:path w="2586354" h="49529">
                <a:moveTo>
                  <a:pt x="0" y="49530"/>
                </a:moveTo>
                <a:lnTo>
                  <a:pt x="2586228" y="49530"/>
                </a:lnTo>
                <a:lnTo>
                  <a:pt x="2586228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228581" y="4132326"/>
            <a:ext cx="2580640" cy="1219200"/>
          </a:xfrm>
          <a:custGeom>
            <a:avLst/>
            <a:gdLst/>
            <a:ahLst/>
            <a:cxnLst/>
            <a:rect l="l" t="t" r="r" b="b"/>
            <a:pathLst>
              <a:path w="2580640" h="1219200">
                <a:moveTo>
                  <a:pt x="0" y="1219200"/>
                </a:moveTo>
                <a:lnTo>
                  <a:pt x="2580131" y="1219200"/>
                </a:lnTo>
                <a:lnTo>
                  <a:pt x="2580131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243821" y="4230623"/>
            <a:ext cx="2539746" cy="10447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530350"/>
          </a:xfrm>
          <a:custGeom>
            <a:avLst/>
            <a:gdLst/>
            <a:ahLst/>
            <a:cxnLst/>
            <a:rect l="l" t="t" r="r" b="b"/>
            <a:pathLst>
              <a:path w="12192000" h="1530350">
                <a:moveTo>
                  <a:pt x="0" y="1530096"/>
                </a:moveTo>
                <a:lnTo>
                  <a:pt x="12192000" y="1530096"/>
                </a:lnTo>
                <a:lnTo>
                  <a:pt x="12192000" y="0"/>
                </a:lnTo>
                <a:lnTo>
                  <a:pt x="0" y="0"/>
                </a:lnTo>
                <a:lnTo>
                  <a:pt x="0" y="1530096"/>
                </a:lnTo>
                <a:close/>
              </a:path>
            </a:pathLst>
          </a:custGeom>
          <a:solidFill>
            <a:srgbClr val="33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152133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927335" y="335279"/>
            <a:ext cx="2133600" cy="938530"/>
          </a:xfrm>
          <a:custGeom>
            <a:avLst/>
            <a:gdLst/>
            <a:ahLst/>
            <a:cxnLst/>
            <a:rect l="l" t="t" r="r" b="b"/>
            <a:pathLst>
              <a:path w="2133600" h="938530">
                <a:moveTo>
                  <a:pt x="0" y="938022"/>
                </a:moveTo>
                <a:lnTo>
                  <a:pt x="2133600" y="938022"/>
                </a:lnTo>
                <a:lnTo>
                  <a:pt x="2133600" y="0"/>
                </a:lnTo>
                <a:lnTo>
                  <a:pt x="0" y="0"/>
                </a:lnTo>
                <a:lnTo>
                  <a:pt x="0" y="938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938004" y="435101"/>
            <a:ext cx="1900427" cy="7825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4277" y="911352"/>
            <a:ext cx="7743444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9305" y="3163315"/>
            <a:ext cx="10613389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69685" y="6608180"/>
            <a:ext cx="218439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&#226;&#8364;&#8220;ezFedGrants@cfo.usda.gov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hyperlink" Target="mailto:eAuthHelpDesk@ftc.usda.gov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4771" y="5006339"/>
            <a:ext cx="25863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0925" marR="292100" indent="74295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Arial"/>
                <a:cs typeface="Arial"/>
              </a:rPr>
              <a:t>Transforming Financials  at the People’s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Department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2794" y="4138422"/>
            <a:ext cx="388048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Submitting Claims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and  Reports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GM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301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958" y="6352032"/>
            <a:ext cx="10414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Version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1.0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1643066" y="2054824"/>
            <a:ext cx="8392933" cy="219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24F177-B325-45C6-BAE0-E5B5C1DB1DC0}"/>
              </a:ext>
            </a:extLst>
          </p:cNvPr>
          <p:cNvSpPr/>
          <p:nvPr/>
        </p:nvSpPr>
        <p:spPr>
          <a:xfrm>
            <a:off x="1643066" y="4495800"/>
            <a:ext cx="8392933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dirty="0">
                <a:solidFill>
                  <a:srgbClr val="00B0F0"/>
                </a:solidFill>
              </a:rPr>
              <a:t>The </a:t>
            </a:r>
            <a:r>
              <a:rPr lang="en-US" b="1" dirty="0">
                <a:solidFill>
                  <a:srgbClr val="00B0F0"/>
                </a:solidFill>
              </a:rPr>
              <a:t>Search Agreements </a:t>
            </a:r>
            <a:r>
              <a:rPr lang="en-US" dirty="0">
                <a:solidFill>
                  <a:srgbClr val="00B0F0"/>
                </a:solidFill>
              </a:rPr>
              <a:t>screen will open.  From here you may search for the  agreement you would like to make a claim against. To begin, enter information about  the relevant agreement in the available </a:t>
            </a:r>
            <a:r>
              <a:rPr lang="en-US" b="1" dirty="0">
                <a:solidFill>
                  <a:srgbClr val="00B0F0"/>
                </a:solidFill>
              </a:rPr>
              <a:t>Search Criteria </a:t>
            </a:r>
            <a:r>
              <a:rPr lang="en-US" dirty="0">
                <a:solidFill>
                  <a:srgbClr val="00B0F0"/>
                </a:solidFill>
              </a:rPr>
              <a:t>fields. Once you have completed all applicable search criteria fields, click the </a:t>
            </a:r>
            <a:r>
              <a:rPr lang="en-US" b="1" dirty="0">
                <a:solidFill>
                  <a:srgbClr val="00B0F0"/>
                </a:solidFill>
              </a:rPr>
              <a:t>Search  </a:t>
            </a:r>
            <a:r>
              <a:rPr lang="en-US" dirty="0">
                <a:solidFill>
                  <a:srgbClr val="00B0F0"/>
                </a:solidFill>
              </a:rPr>
              <a:t>button.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1536191" y="3216401"/>
            <a:ext cx="8202930" cy="2154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9714" y="3209925"/>
            <a:ext cx="8216265" cy="2167890"/>
          </a:xfrm>
          <a:custGeom>
            <a:avLst/>
            <a:gdLst/>
            <a:ahLst/>
            <a:cxnLst/>
            <a:rect l="l" t="t" r="r" b="b"/>
            <a:pathLst>
              <a:path w="8216265" h="2167890">
                <a:moveTo>
                  <a:pt x="0" y="2167890"/>
                </a:moveTo>
                <a:lnTo>
                  <a:pt x="8215883" y="2167890"/>
                </a:lnTo>
                <a:lnTo>
                  <a:pt x="8215883" y="0"/>
                </a:lnTo>
                <a:lnTo>
                  <a:pt x="0" y="0"/>
                </a:lnTo>
                <a:lnTo>
                  <a:pt x="0" y="216789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24955" y="1888235"/>
            <a:ext cx="4572000" cy="1200150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15367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Locate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relevant agreement in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Search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Results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table and 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Create 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Claim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link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initiate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claim creation  process.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67216" y="3070098"/>
            <a:ext cx="305625" cy="2011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66276" y="3088385"/>
            <a:ext cx="114300" cy="1821180"/>
          </a:xfrm>
          <a:custGeom>
            <a:avLst/>
            <a:gdLst/>
            <a:ahLst/>
            <a:cxnLst/>
            <a:rect l="l" t="t" r="r" b="b"/>
            <a:pathLst>
              <a:path w="114300" h="1821179">
                <a:moveTo>
                  <a:pt x="38100" y="1706626"/>
                </a:moveTo>
                <a:lnTo>
                  <a:pt x="0" y="1706626"/>
                </a:lnTo>
                <a:lnTo>
                  <a:pt x="57150" y="1820926"/>
                </a:lnTo>
                <a:lnTo>
                  <a:pt x="104775" y="1725676"/>
                </a:lnTo>
                <a:lnTo>
                  <a:pt x="38100" y="1725676"/>
                </a:lnTo>
                <a:lnTo>
                  <a:pt x="38100" y="1706626"/>
                </a:lnTo>
                <a:close/>
              </a:path>
              <a:path w="114300" h="1821179">
                <a:moveTo>
                  <a:pt x="76200" y="0"/>
                </a:moveTo>
                <a:lnTo>
                  <a:pt x="38100" y="0"/>
                </a:lnTo>
                <a:lnTo>
                  <a:pt x="38100" y="1725676"/>
                </a:lnTo>
                <a:lnTo>
                  <a:pt x="76200" y="1725676"/>
                </a:lnTo>
                <a:lnTo>
                  <a:pt x="76200" y="0"/>
                </a:lnTo>
                <a:close/>
              </a:path>
              <a:path w="114300" h="1821179">
                <a:moveTo>
                  <a:pt x="114300" y="1706626"/>
                </a:moveTo>
                <a:lnTo>
                  <a:pt x="76200" y="1706626"/>
                </a:lnTo>
                <a:lnTo>
                  <a:pt x="76200" y="1725676"/>
                </a:lnTo>
                <a:lnTo>
                  <a:pt x="104775" y="1725676"/>
                </a:lnTo>
                <a:lnTo>
                  <a:pt x="114300" y="170662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1832479" y="3585315"/>
            <a:ext cx="8538997" cy="2170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8795" y="3572636"/>
            <a:ext cx="8595360" cy="2214880"/>
          </a:xfrm>
          <a:custGeom>
            <a:avLst/>
            <a:gdLst/>
            <a:ahLst/>
            <a:cxnLst/>
            <a:rect l="l" t="t" r="r" b="b"/>
            <a:pathLst>
              <a:path w="8595360" h="2214879">
                <a:moveTo>
                  <a:pt x="0" y="2214372"/>
                </a:moveTo>
                <a:lnTo>
                  <a:pt x="8595360" y="2214372"/>
                </a:lnTo>
                <a:lnTo>
                  <a:pt x="8595360" y="0"/>
                </a:lnTo>
                <a:lnTo>
                  <a:pt x="0" y="0"/>
                </a:lnTo>
                <a:lnTo>
                  <a:pt x="0" y="2214372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9878" y="3089148"/>
            <a:ext cx="5257800" cy="646430"/>
          </a:xfrm>
          <a:custGeom>
            <a:avLst/>
            <a:gdLst/>
            <a:ahLst/>
            <a:cxnLst/>
            <a:rect l="l" t="t" r="r" b="b"/>
            <a:pathLst>
              <a:path w="5257800" h="646429">
                <a:moveTo>
                  <a:pt x="0" y="646176"/>
                </a:moveTo>
                <a:lnTo>
                  <a:pt x="5257800" y="646176"/>
                </a:lnTo>
                <a:lnTo>
                  <a:pt x="52578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19878" y="3089148"/>
            <a:ext cx="5257800" cy="646430"/>
          </a:xfrm>
          <a:custGeom>
            <a:avLst/>
            <a:gdLst/>
            <a:ahLst/>
            <a:cxnLst/>
            <a:rect l="l" t="t" r="r" b="b"/>
            <a:pathLst>
              <a:path w="5257800" h="646429">
                <a:moveTo>
                  <a:pt x="0" y="646176"/>
                </a:moveTo>
                <a:lnTo>
                  <a:pt x="5257800" y="646176"/>
                </a:lnTo>
                <a:lnTo>
                  <a:pt x="52578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38928" y="3116579"/>
            <a:ext cx="522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 marR="4381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Box 1 </a:t>
            </a:r>
            <a:r>
              <a:rPr sz="1800" b="1" spc="-35" dirty="0">
                <a:solidFill>
                  <a:srgbClr val="00AFEF"/>
                </a:solidFill>
                <a:latin typeface="Arial"/>
                <a:cs typeface="Arial"/>
              </a:rPr>
              <a:t>Type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Payment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Requested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select  either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Final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or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Partial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3945" y="1703578"/>
            <a:ext cx="817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Once 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Create Claim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screen opens,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SF-270 will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appear,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prepopulated with  information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from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initial agreement.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Complete the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SF-270.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9414" y="3717035"/>
            <a:ext cx="305625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78473" y="3735323"/>
            <a:ext cx="114300" cy="1314450"/>
          </a:xfrm>
          <a:custGeom>
            <a:avLst/>
            <a:gdLst/>
            <a:ahLst/>
            <a:cxnLst/>
            <a:rect l="l" t="t" r="r" b="b"/>
            <a:pathLst>
              <a:path w="114300" h="1314450">
                <a:moveTo>
                  <a:pt x="38100" y="1200150"/>
                </a:moveTo>
                <a:lnTo>
                  <a:pt x="0" y="1200150"/>
                </a:lnTo>
                <a:lnTo>
                  <a:pt x="57150" y="1314450"/>
                </a:lnTo>
                <a:lnTo>
                  <a:pt x="104775" y="1219200"/>
                </a:lnTo>
                <a:lnTo>
                  <a:pt x="38100" y="1219200"/>
                </a:lnTo>
                <a:lnTo>
                  <a:pt x="38100" y="1200150"/>
                </a:lnTo>
                <a:close/>
              </a:path>
              <a:path w="114300" h="1314450">
                <a:moveTo>
                  <a:pt x="762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76200" y="1219200"/>
                </a:lnTo>
                <a:lnTo>
                  <a:pt x="76200" y="0"/>
                </a:lnTo>
                <a:close/>
              </a:path>
              <a:path w="114300" h="1314450">
                <a:moveTo>
                  <a:pt x="114300" y="1200150"/>
                </a:moveTo>
                <a:lnTo>
                  <a:pt x="76200" y="1200150"/>
                </a:lnTo>
                <a:lnTo>
                  <a:pt x="76200" y="1219200"/>
                </a:lnTo>
                <a:lnTo>
                  <a:pt x="104775" y="1219200"/>
                </a:lnTo>
                <a:lnTo>
                  <a:pt x="114300" y="120015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7319" y="1827529"/>
            <a:ext cx="80905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Some fields are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pre-populated from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associated agreement and cannot be  edited.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Grey fields will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have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auto-populated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information or information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that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yet  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be determined.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White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fields or option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require</a:t>
            </a:r>
            <a:r>
              <a:rPr sz="1800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input.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75572" y="3666759"/>
            <a:ext cx="172744" cy="794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8191" y="3671315"/>
            <a:ext cx="114300" cy="741045"/>
          </a:xfrm>
          <a:custGeom>
            <a:avLst/>
            <a:gdLst/>
            <a:ahLst/>
            <a:cxnLst/>
            <a:rect l="l" t="t" r="r" b="b"/>
            <a:pathLst>
              <a:path w="114300" h="741045">
                <a:moveTo>
                  <a:pt x="38100" y="626490"/>
                </a:moveTo>
                <a:lnTo>
                  <a:pt x="0" y="626490"/>
                </a:lnTo>
                <a:lnTo>
                  <a:pt x="57150" y="740790"/>
                </a:lnTo>
                <a:lnTo>
                  <a:pt x="104775" y="645540"/>
                </a:lnTo>
                <a:lnTo>
                  <a:pt x="38100" y="645540"/>
                </a:lnTo>
                <a:lnTo>
                  <a:pt x="38100" y="626490"/>
                </a:lnTo>
                <a:close/>
              </a:path>
              <a:path w="114300" h="741045">
                <a:moveTo>
                  <a:pt x="76200" y="0"/>
                </a:moveTo>
                <a:lnTo>
                  <a:pt x="38100" y="0"/>
                </a:lnTo>
                <a:lnTo>
                  <a:pt x="38100" y="645540"/>
                </a:lnTo>
                <a:lnTo>
                  <a:pt x="76200" y="645540"/>
                </a:lnTo>
                <a:lnTo>
                  <a:pt x="76200" y="0"/>
                </a:lnTo>
                <a:close/>
              </a:path>
              <a:path w="114300" h="741045">
                <a:moveTo>
                  <a:pt x="114300" y="626490"/>
                </a:moveTo>
                <a:lnTo>
                  <a:pt x="76200" y="626490"/>
                </a:lnTo>
                <a:lnTo>
                  <a:pt x="76200" y="645540"/>
                </a:lnTo>
                <a:lnTo>
                  <a:pt x="104775" y="645540"/>
                </a:lnTo>
                <a:lnTo>
                  <a:pt x="114300" y="62649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2530" y="3434334"/>
            <a:ext cx="8581644" cy="2201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6052" y="3427857"/>
            <a:ext cx="8594725" cy="2214880"/>
          </a:xfrm>
          <a:custGeom>
            <a:avLst/>
            <a:gdLst/>
            <a:ahLst/>
            <a:cxnLst/>
            <a:rect l="l" t="t" r="r" b="b"/>
            <a:pathLst>
              <a:path w="8594725" h="2214879">
                <a:moveTo>
                  <a:pt x="0" y="2214372"/>
                </a:moveTo>
                <a:lnTo>
                  <a:pt x="8594598" y="2214372"/>
                </a:lnTo>
                <a:lnTo>
                  <a:pt x="8594598" y="0"/>
                </a:lnTo>
                <a:lnTo>
                  <a:pt x="0" y="0"/>
                </a:lnTo>
                <a:lnTo>
                  <a:pt x="0" y="2214372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4215" y="4723638"/>
            <a:ext cx="1812036" cy="1260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7739" y="4717160"/>
            <a:ext cx="1824989" cy="1273810"/>
          </a:xfrm>
          <a:custGeom>
            <a:avLst/>
            <a:gdLst/>
            <a:ahLst/>
            <a:cxnLst/>
            <a:rect l="l" t="t" r="r" b="b"/>
            <a:pathLst>
              <a:path w="1824989" h="1273810">
                <a:moveTo>
                  <a:pt x="0" y="1273302"/>
                </a:moveTo>
                <a:lnTo>
                  <a:pt x="1824989" y="1273302"/>
                </a:lnTo>
                <a:lnTo>
                  <a:pt x="1824989" y="0"/>
                </a:lnTo>
                <a:lnTo>
                  <a:pt x="0" y="0"/>
                </a:lnTo>
                <a:lnTo>
                  <a:pt x="0" y="1273302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000" y="3932682"/>
            <a:ext cx="5257800" cy="647065"/>
          </a:xfrm>
          <a:custGeom>
            <a:avLst/>
            <a:gdLst/>
            <a:ahLst/>
            <a:cxnLst/>
            <a:rect l="l" t="t" r="r" b="b"/>
            <a:pathLst>
              <a:path w="5257800" h="647064">
                <a:moveTo>
                  <a:pt x="0" y="646938"/>
                </a:moveTo>
                <a:lnTo>
                  <a:pt x="5257800" y="646938"/>
                </a:lnTo>
                <a:lnTo>
                  <a:pt x="5257800" y="0"/>
                </a:lnTo>
                <a:lnTo>
                  <a:pt x="0" y="0"/>
                </a:lnTo>
                <a:lnTo>
                  <a:pt x="0" y="64693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72050" y="3960367"/>
            <a:ext cx="5219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Box 2 Basis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of Request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select either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Cash</a:t>
            </a:r>
            <a:r>
              <a:rPr sz="1800" b="1" spc="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</a:pP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Accrual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14215" y="4723638"/>
            <a:ext cx="2772410" cy="1260475"/>
          </a:xfrm>
          <a:custGeom>
            <a:avLst/>
            <a:gdLst/>
            <a:ahLst/>
            <a:cxnLst/>
            <a:rect l="l" t="t" r="r" b="b"/>
            <a:pathLst>
              <a:path w="2772409" h="1260475">
                <a:moveTo>
                  <a:pt x="0" y="0"/>
                </a:moveTo>
                <a:lnTo>
                  <a:pt x="1057021" y="0"/>
                </a:lnTo>
                <a:lnTo>
                  <a:pt x="1510030" y="0"/>
                </a:lnTo>
                <a:lnTo>
                  <a:pt x="1812036" y="0"/>
                </a:lnTo>
                <a:lnTo>
                  <a:pt x="1812036" y="210057"/>
                </a:lnTo>
                <a:lnTo>
                  <a:pt x="2772156" y="526415"/>
                </a:lnTo>
                <a:lnTo>
                  <a:pt x="1812036" y="525145"/>
                </a:lnTo>
                <a:lnTo>
                  <a:pt x="1812036" y="1260348"/>
                </a:lnTo>
                <a:lnTo>
                  <a:pt x="1510030" y="1260348"/>
                </a:lnTo>
                <a:lnTo>
                  <a:pt x="1057021" y="1260348"/>
                </a:lnTo>
                <a:lnTo>
                  <a:pt x="0" y="1260348"/>
                </a:lnTo>
                <a:lnTo>
                  <a:pt x="0" y="525145"/>
                </a:lnTo>
                <a:lnTo>
                  <a:pt x="0" y="210057"/>
                </a:lnTo>
                <a:lnTo>
                  <a:pt x="0" y="0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1162050" y="1732026"/>
            <a:ext cx="8940546" cy="426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7097" y="1727073"/>
            <a:ext cx="8950960" cy="4309110"/>
          </a:xfrm>
          <a:custGeom>
            <a:avLst/>
            <a:gdLst/>
            <a:ahLst/>
            <a:cxnLst/>
            <a:rect l="l" t="t" r="r" b="b"/>
            <a:pathLst>
              <a:path w="8950960" h="4309110">
                <a:moveTo>
                  <a:pt x="0" y="4309110"/>
                </a:moveTo>
                <a:lnTo>
                  <a:pt x="8950452" y="4309110"/>
                </a:lnTo>
                <a:lnTo>
                  <a:pt x="8950452" y="0"/>
                </a:lnTo>
                <a:lnTo>
                  <a:pt x="0" y="0"/>
                </a:lnTo>
                <a:lnTo>
                  <a:pt x="0" y="430911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87596" y="1835657"/>
            <a:ext cx="5257800" cy="23082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15430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Box 8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Period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Covered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by This Request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,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enter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From and </a:t>
            </a:r>
            <a:r>
              <a:rPr sz="1800" b="1" spc="-7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fields. These dates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must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fall within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Period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Performance dates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 associated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agreement.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1440" marR="445134">
              <a:lnSpc>
                <a:spcPct val="100000"/>
              </a:lnSpc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Select a date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from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calendar (click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Calendar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icon in each field) 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type the date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in  MM/DD/YYYY</a:t>
            </a:r>
            <a:r>
              <a:rPr sz="1800" spc="-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format.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566419" y="1974342"/>
            <a:ext cx="9135364" cy="3587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158" y="1967864"/>
            <a:ext cx="9198610" cy="3600450"/>
          </a:xfrm>
          <a:custGeom>
            <a:avLst/>
            <a:gdLst/>
            <a:ahLst/>
            <a:cxnLst/>
            <a:rect l="l" t="t" r="r" b="b"/>
            <a:pathLst>
              <a:path w="9198610" h="3600450">
                <a:moveTo>
                  <a:pt x="0" y="3600450"/>
                </a:moveTo>
                <a:lnTo>
                  <a:pt x="9198102" y="3600450"/>
                </a:lnTo>
                <a:lnTo>
                  <a:pt x="9198102" y="0"/>
                </a:lnTo>
                <a:lnTo>
                  <a:pt x="0" y="0"/>
                </a:lnTo>
                <a:lnTo>
                  <a:pt x="0" y="360045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07935" y="3268979"/>
            <a:ext cx="4872990" cy="2862580"/>
          </a:xfrm>
          <a:custGeom>
            <a:avLst/>
            <a:gdLst/>
            <a:ahLst/>
            <a:cxnLst/>
            <a:rect l="l" t="t" r="r" b="b"/>
            <a:pathLst>
              <a:path w="4872990" h="2862579">
                <a:moveTo>
                  <a:pt x="0" y="2862072"/>
                </a:moveTo>
                <a:lnTo>
                  <a:pt x="4872989" y="2862072"/>
                </a:lnTo>
                <a:lnTo>
                  <a:pt x="4872989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7935" y="3268979"/>
            <a:ext cx="4872990" cy="2862580"/>
          </a:xfrm>
          <a:custGeom>
            <a:avLst/>
            <a:gdLst/>
            <a:ahLst/>
            <a:cxnLst/>
            <a:rect l="l" t="t" r="r" b="b"/>
            <a:pathLst>
              <a:path w="4872990" h="2862579">
                <a:moveTo>
                  <a:pt x="0" y="2862072"/>
                </a:moveTo>
                <a:lnTo>
                  <a:pt x="4872989" y="2862072"/>
                </a:lnTo>
                <a:lnTo>
                  <a:pt x="4872989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86930" y="3296158"/>
            <a:ext cx="468757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Direct Requested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Amount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column,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input relevant values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each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Cost Element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applicable to this</a:t>
            </a:r>
            <a:r>
              <a:rPr sz="1800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claim.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amount requested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individual cost  element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can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exceed the budgeted amount  allocated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that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line;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however,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total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amount requested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entire claim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cannot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exceed the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total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amount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funds for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entire  agreement.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13959" y="2019300"/>
            <a:ext cx="1671955" cy="3587750"/>
          </a:xfrm>
          <a:custGeom>
            <a:avLst/>
            <a:gdLst/>
            <a:ahLst/>
            <a:cxnLst/>
            <a:rect l="l" t="t" r="r" b="b"/>
            <a:pathLst>
              <a:path w="1671954" h="3587750">
                <a:moveTo>
                  <a:pt x="0" y="3587496"/>
                </a:moveTo>
                <a:lnTo>
                  <a:pt x="1671828" y="3587496"/>
                </a:lnTo>
                <a:lnTo>
                  <a:pt x="1671828" y="0"/>
                </a:lnTo>
                <a:lnTo>
                  <a:pt x="0" y="0"/>
                </a:lnTo>
                <a:lnTo>
                  <a:pt x="0" y="358749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Creating and Submitting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Claims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2307" y="2789682"/>
            <a:ext cx="9215527" cy="2321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007" y="2783204"/>
            <a:ext cx="9291320" cy="2334895"/>
          </a:xfrm>
          <a:custGeom>
            <a:avLst/>
            <a:gdLst/>
            <a:ahLst/>
            <a:cxnLst/>
            <a:rect l="l" t="t" r="r" b="b"/>
            <a:pathLst>
              <a:path w="9291320" h="2334895">
                <a:moveTo>
                  <a:pt x="0" y="2334768"/>
                </a:moveTo>
                <a:lnTo>
                  <a:pt x="9291066" y="2334768"/>
                </a:lnTo>
                <a:lnTo>
                  <a:pt x="9291066" y="0"/>
                </a:lnTo>
                <a:lnTo>
                  <a:pt x="0" y="0"/>
                </a:lnTo>
                <a:lnTo>
                  <a:pt x="0" y="2334768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12695" y="1932178"/>
            <a:ext cx="5829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Once you have entered all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relevant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dollar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amounts,  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Next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 at the top of the</a:t>
            </a:r>
            <a:r>
              <a:rPr sz="1800" spc="-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screen.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39673" y="1723644"/>
            <a:ext cx="11036935" cy="3020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Adding a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Signature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355600" marR="106045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The second stage of claim creation is the signature stage. You must select a primary </a:t>
            </a:r>
            <a:r>
              <a:rPr sz="1800" spc="-5" dirty="0">
                <a:latin typeface="Arial"/>
                <a:cs typeface="Arial"/>
              </a:rPr>
              <a:t>certifying official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 </a:t>
            </a:r>
            <a:r>
              <a:rPr sz="1800" spc="-5" dirty="0">
                <a:latin typeface="Arial"/>
                <a:cs typeface="Arial"/>
              </a:rPr>
              <a:t>this claim. Depending on your agency or organization, a secondary certifying official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or </a:t>
            </a:r>
            <a:r>
              <a:rPr sz="1800" dirty="0">
                <a:latin typeface="Arial"/>
                <a:cs typeface="Arial"/>
              </a:rPr>
              <a:t>may not </a:t>
            </a:r>
            <a:r>
              <a:rPr sz="1800" spc="-5" dirty="0">
                <a:latin typeface="Arial"/>
                <a:cs typeface="Arial"/>
              </a:rPr>
              <a:t>be  </a:t>
            </a:r>
            <a:r>
              <a:rPr sz="1800" dirty="0">
                <a:latin typeface="Arial"/>
                <a:cs typeface="Arial"/>
              </a:rPr>
              <a:t>required. Click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Primary </a:t>
            </a:r>
            <a:r>
              <a:rPr sz="1800" b="1" dirty="0">
                <a:latin typeface="Arial"/>
                <a:cs typeface="Arial"/>
              </a:rPr>
              <a:t>Certifying Official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field.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9900"/>
              </a:buClr>
              <a:buFont typeface="Wingdings"/>
              <a:buChar char=""/>
            </a:pP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Certifying Official assignment is </a:t>
            </a:r>
            <a:r>
              <a:rPr sz="1800" dirty="0">
                <a:latin typeface="Arial"/>
                <a:cs typeface="Arial"/>
              </a:rPr>
              <a:t>not the </a:t>
            </a:r>
            <a:r>
              <a:rPr sz="1800" spc="-5" dirty="0">
                <a:latin typeface="Arial"/>
                <a:cs typeface="Arial"/>
              </a:rPr>
              <a:t>same as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Signatory Official user role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your organization.  Certifying Official is a temporarily assigned role linked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one specific business object (such as a claim),  </a:t>
            </a:r>
            <a:r>
              <a:rPr sz="1800" dirty="0">
                <a:latin typeface="Arial"/>
                <a:cs typeface="Arial"/>
              </a:rPr>
              <a:t>whereas the </a:t>
            </a:r>
            <a:r>
              <a:rPr sz="1800" spc="-5" dirty="0">
                <a:latin typeface="Arial"/>
                <a:cs typeface="Arial"/>
              </a:rPr>
              <a:t>Signatory Official role is a permanent user role. Any user can be a Certifying Official,  regardless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her/his permanent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role.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1328166" y="3304032"/>
            <a:ext cx="8520684" cy="3081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1688" y="3297554"/>
            <a:ext cx="8533765" cy="3094990"/>
          </a:xfrm>
          <a:custGeom>
            <a:avLst/>
            <a:gdLst/>
            <a:ahLst/>
            <a:cxnLst/>
            <a:rect l="l" t="t" r="r" b="b"/>
            <a:pathLst>
              <a:path w="8533765" h="3094990">
                <a:moveTo>
                  <a:pt x="0" y="3094482"/>
                </a:moveTo>
                <a:lnTo>
                  <a:pt x="8533638" y="3094482"/>
                </a:lnTo>
                <a:lnTo>
                  <a:pt x="8533638" y="0"/>
                </a:lnTo>
                <a:lnTo>
                  <a:pt x="0" y="0"/>
                </a:lnTo>
                <a:lnTo>
                  <a:pt x="0" y="3094482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4766" y="1738883"/>
            <a:ext cx="10163175" cy="593752"/>
          </a:xfrm>
          <a:prstGeom prst="rect">
            <a:avLst/>
          </a:prstGeom>
          <a:ln w="38100">
            <a:noFill/>
          </a:ln>
        </p:spPr>
        <p:txBody>
          <a:bodyPr vert="horz" wrap="square" lIns="0" tIns="39370" rIns="0" bIns="0" rtlCol="0">
            <a:spAutoFit/>
          </a:bodyPr>
          <a:lstStyle/>
          <a:p>
            <a:pPr marL="90805" marR="165100">
              <a:lnSpc>
                <a:spcPct val="100000"/>
              </a:lnSpc>
              <a:spcBef>
                <a:spcPts val="310"/>
              </a:spcBef>
            </a:pPr>
            <a:r>
              <a:rPr lang="en-US" sz="1800" spc="-5" dirty="0">
                <a:solidFill>
                  <a:srgbClr val="00AFEF"/>
                </a:solidFill>
                <a:latin typeface="Arial"/>
                <a:cs typeface="Arial"/>
              </a:rPr>
              <a:t>You must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designate at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least one Certifying Official in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Primary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Certifying Official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field.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This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can be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yourself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or any other user with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ezFedGrants access for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your</a:t>
            </a:r>
            <a:r>
              <a:rPr sz="1800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organization.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94232" y="5695950"/>
            <a:ext cx="2833370" cy="821690"/>
          </a:xfrm>
          <a:custGeom>
            <a:avLst/>
            <a:gdLst/>
            <a:ahLst/>
            <a:cxnLst/>
            <a:rect l="l" t="t" r="r" b="b"/>
            <a:pathLst>
              <a:path w="2833370" h="821690">
                <a:moveTo>
                  <a:pt x="0" y="821436"/>
                </a:moveTo>
                <a:lnTo>
                  <a:pt x="2833116" y="821436"/>
                </a:lnTo>
                <a:lnTo>
                  <a:pt x="2833116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7365" y="3136392"/>
            <a:ext cx="5268595" cy="1477010"/>
          </a:xfrm>
          <a:custGeom>
            <a:avLst/>
            <a:gdLst/>
            <a:ahLst/>
            <a:cxnLst/>
            <a:rect l="l" t="t" r="r" b="b"/>
            <a:pathLst>
              <a:path w="5268595" h="1477010">
                <a:moveTo>
                  <a:pt x="0" y="1476755"/>
                </a:moveTo>
                <a:lnTo>
                  <a:pt x="5268468" y="1476755"/>
                </a:lnTo>
                <a:lnTo>
                  <a:pt x="5268468" y="0"/>
                </a:lnTo>
                <a:lnTo>
                  <a:pt x="0" y="0"/>
                </a:lnTo>
                <a:lnTo>
                  <a:pt x="0" y="1476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7365" y="3136392"/>
            <a:ext cx="5268595" cy="1477010"/>
          </a:xfrm>
          <a:custGeom>
            <a:avLst/>
            <a:gdLst/>
            <a:ahLst/>
            <a:cxnLst/>
            <a:rect l="l" t="t" r="r" b="b"/>
            <a:pathLst>
              <a:path w="5268595" h="1477010">
                <a:moveTo>
                  <a:pt x="0" y="1476755"/>
                </a:moveTo>
                <a:lnTo>
                  <a:pt x="5268468" y="1476755"/>
                </a:lnTo>
                <a:lnTo>
                  <a:pt x="5268468" y="0"/>
                </a:lnTo>
                <a:lnTo>
                  <a:pt x="0" y="0"/>
                </a:lnTo>
                <a:lnTo>
                  <a:pt x="0" y="1476755"/>
                </a:lnTo>
                <a:close/>
              </a:path>
            </a:pathLst>
          </a:custGeom>
          <a:ln w="381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912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Begin typing the username </a:t>
            </a:r>
            <a:r>
              <a:rPr dirty="0"/>
              <a:t>of </a:t>
            </a:r>
            <a:r>
              <a:rPr spc="-5" dirty="0"/>
              <a:t>the </a:t>
            </a:r>
            <a:r>
              <a:rPr dirty="0"/>
              <a:t>individual </a:t>
            </a:r>
            <a:r>
              <a:rPr spc="-5" dirty="0"/>
              <a:t>you  </a:t>
            </a:r>
            <a:r>
              <a:rPr dirty="0"/>
              <a:t>would </a:t>
            </a:r>
            <a:r>
              <a:rPr spc="-5" dirty="0"/>
              <a:t>like </a:t>
            </a:r>
            <a:r>
              <a:rPr dirty="0"/>
              <a:t>to </a:t>
            </a:r>
            <a:r>
              <a:rPr spc="-5" dirty="0"/>
              <a:t>assign and </a:t>
            </a:r>
            <a:r>
              <a:rPr dirty="0"/>
              <a:t>the system </a:t>
            </a:r>
            <a:r>
              <a:rPr spc="-5" dirty="0"/>
              <a:t>will generate  a dropdown menu </a:t>
            </a:r>
            <a:r>
              <a:rPr dirty="0"/>
              <a:t>of </a:t>
            </a:r>
            <a:r>
              <a:rPr spc="-5" dirty="0"/>
              <a:t>suggested usernames as  you </a:t>
            </a:r>
            <a:r>
              <a:rPr dirty="0"/>
              <a:t>type. </a:t>
            </a:r>
            <a:r>
              <a:rPr spc="-5" dirty="0"/>
              <a:t>When you see the relevant username,  click </a:t>
            </a:r>
            <a:r>
              <a:rPr dirty="0"/>
              <a:t>the </a:t>
            </a:r>
            <a:r>
              <a:rPr spc="-5" dirty="0"/>
              <a:t>username in </a:t>
            </a:r>
            <a:r>
              <a:rPr dirty="0"/>
              <a:t>the </a:t>
            </a:r>
            <a:r>
              <a:rPr spc="-5" dirty="0"/>
              <a:t>dropdown menu.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6EB718-4140-4056-86CC-2A99BAC3B42E}"/>
              </a:ext>
            </a:extLst>
          </p:cNvPr>
          <p:cNvCxnSpPr/>
          <p:nvPr/>
        </p:nvCxnSpPr>
        <p:spPr>
          <a:xfrm flipH="1">
            <a:off x="4114800" y="4613402"/>
            <a:ext cx="2242565" cy="102539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4444" y="2237994"/>
            <a:ext cx="8689975" cy="646430"/>
          </a:xfrm>
          <a:prstGeom prst="rect">
            <a:avLst/>
          </a:prstGeom>
          <a:ln w="38100">
            <a:noFill/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800" spc="-60" dirty="0">
                <a:solidFill>
                  <a:srgbClr val="00AFEF"/>
                </a:solidFill>
                <a:latin typeface="Arial"/>
                <a:cs typeface="Arial"/>
              </a:rPr>
              <a:t>You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can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advance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next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stage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claim creation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by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clicking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“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Next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&gt;&gt;”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button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top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right corner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the screen.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695" y="3182873"/>
            <a:ext cx="8689848" cy="2164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6170" y="3173348"/>
            <a:ext cx="8709025" cy="2184400"/>
          </a:xfrm>
          <a:custGeom>
            <a:avLst/>
            <a:gdLst/>
            <a:ahLst/>
            <a:cxnLst/>
            <a:rect l="l" t="t" r="r" b="b"/>
            <a:pathLst>
              <a:path w="8709025" h="2184400">
                <a:moveTo>
                  <a:pt x="0" y="2183891"/>
                </a:moveTo>
                <a:lnTo>
                  <a:pt x="8708898" y="2183891"/>
                </a:lnTo>
                <a:lnTo>
                  <a:pt x="8708898" y="0"/>
                </a:lnTo>
                <a:lnTo>
                  <a:pt x="0" y="0"/>
                </a:lnTo>
                <a:lnTo>
                  <a:pt x="0" y="218389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8502" y="3021329"/>
            <a:ext cx="728980" cy="519430"/>
          </a:xfrm>
          <a:custGeom>
            <a:avLst/>
            <a:gdLst/>
            <a:ahLst/>
            <a:cxnLst/>
            <a:rect l="l" t="t" r="r" b="b"/>
            <a:pathLst>
              <a:path w="728979" h="519429">
                <a:moveTo>
                  <a:pt x="0" y="518922"/>
                </a:moveTo>
                <a:lnTo>
                  <a:pt x="728472" y="518922"/>
                </a:lnTo>
                <a:lnTo>
                  <a:pt x="728472" y="0"/>
                </a:lnTo>
                <a:lnTo>
                  <a:pt x="0" y="0"/>
                </a:lnTo>
                <a:lnTo>
                  <a:pt x="0" y="51892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13303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828800" y="1824227"/>
            <a:ext cx="8610600" cy="369570"/>
          </a:xfrm>
          <a:prstGeom prst="rect">
            <a:avLst/>
          </a:prstGeom>
          <a:solidFill>
            <a:srgbClr val="CFE7E7"/>
          </a:solidFill>
        </p:spPr>
        <p:txBody>
          <a:bodyPr vert="horz" wrap="square" lIns="0" tIns="3937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10"/>
              </a:spcBef>
              <a:buClr>
                <a:srgbClr val="A88000"/>
              </a:buClr>
              <a:buFont typeface="Wingdings"/>
              <a:buChar char=""/>
              <a:tabLst>
                <a:tab pos="434340" algn="l"/>
                <a:tab pos="434975" algn="l"/>
              </a:tabLst>
            </a:pPr>
            <a:r>
              <a:rPr sz="1800" spc="-5" dirty="0">
                <a:latin typeface="Arial"/>
                <a:cs typeface="Arial"/>
              </a:rPr>
              <a:t>Course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Introduction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794" y="2308605"/>
            <a:ext cx="477520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Module </a:t>
            </a:r>
            <a:r>
              <a:rPr sz="1800" spc="-5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Creating and Submitting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Claims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Module </a:t>
            </a:r>
            <a:r>
              <a:rPr sz="1800" spc="-5" dirty="0">
                <a:latin typeface="Arial"/>
                <a:cs typeface="Arial"/>
              </a:rPr>
              <a:t>2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Submitting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Reports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Course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9673" y="1723644"/>
            <a:ext cx="10745470" cy="153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Adding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Attachments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Stage three, </a:t>
            </a:r>
            <a:r>
              <a:rPr sz="1800" spc="-5" dirty="0">
                <a:latin typeface="Arial"/>
                <a:cs typeface="Arial"/>
              </a:rPr>
              <a:t>the final stage </a:t>
            </a:r>
            <a:r>
              <a:rPr sz="1800" dirty="0">
                <a:latin typeface="Arial"/>
                <a:cs typeface="Arial"/>
              </a:rPr>
              <a:t>of claim creation, is the attachments stage. </a:t>
            </a:r>
            <a:r>
              <a:rPr sz="1800" spc="-5" dirty="0">
                <a:latin typeface="Arial"/>
                <a:cs typeface="Arial"/>
              </a:rPr>
              <a:t>Attachments </a:t>
            </a:r>
            <a:r>
              <a:rPr sz="1800" dirty="0">
                <a:latin typeface="Arial"/>
                <a:cs typeface="Arial"/>
              </a:rPr>
              <a:t>are not required in  </a:t>
            </a:r>
            <a:r>
              <a:rPr sz="1800" spc="-5" dirty="0">
                <a:latin typeface="Arial"/>
                <a:cs typeface="Arial"/>
              </a:rPr>
              <a:t>order to submit a claim, </a:t>
            </a:r>
            <a:r>
              <a:rPr sz="1800" dirty="0">
                <a:latin typeface="Arial"/>
                <a:cs typeface="Arial"/>
              </a:rPr>
              <a:t>but </a:t>
            </a:r>
            <a:r>
              <a:rPr sz="1800" spc="-5" dirty="0">
                <a:latin typeface="Arial"/>
                <a:cs typeface="Arial"/>
              </a:rPr>
              <a:t>your organization or awarding agency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require attachments with your  claims.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6508" y="3513582"/>
            <a:ext cx="8581644" cy="1906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0030" y="3507104"/>
            <a:ext cx="8594725" cy="1919605"/>
          </a:xfrm>
          <a:custGeom>
            <a:avLst/>
            <a:gdLst/>
            <a:ahLst/>
            <a:cxnLst/>
            <a:rect l="l" t="t" r="r" b="b"/>
            <a:pathLst>
              <a:path w="8594725" h="1919604">
                <a:moveTo>
                  <a:pt x="0" y="1919477"/>
                </a:moveTo>
                <a:lnTo>
                  <a:pt x="8594598" y="1919477"/>
                </a:lnTo>
                <a:lnTo>
                  <a:pt x="8594598" y="0"/>
                </a:lnTo>
                <a:lnTo>
                  <a:pt x="0" y="0"/>
                </a:lnTo>
                <a:lnTo>
                  <a:pt x="0" y="1919477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2146554" y="2382803"/>
            <a:ext cx="7333488" cy="3326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0076" y="2370201"/>
            <a:ext cx="7346950" cy="3351529"/>
          </a:xfrm>
          <a:custGeom>
            <a:avLst/>
            <a:gdLst/>
            <a:ahLst/>
            <a:cxnLst/>
            <a:rect l="l" t="t" r="r" b="b"/>
            <a:pathLst>
              <a:path w="7346950" h="3351529">
                <a:moveTo>
                  <a:pt x="0" y="3351276"/>
                </a:moveTo>
                <a:lnTo>
                  <a:pt x="7346442" y="3351276"/>
                </a:lnTo>
                <a:lnTo>
                  <a:pt x="7346442" y="0"/>
                </a:lnTo>
                <a:lnTo>
                  <a:pt x="0" y="0"/>
                </a:lnTo>
                <a:lnTo>
                  <a:pt x="0" y="335127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7740" y="4885944"/>
            <a:ext cx="4572000" cy="1201420"/>
          </a:xfrm>
          <a:custGeom>
            <a:avLst/>
            <a:gdLst/>
            <a:ahLst/>
            <a:cxnLst/>
            <a:rect l="l" t="t" r="r" b="b"/>
            <a:pathLst>
              <a:path w="4572000" h="1201420">
                <a:moveTo>
                  <a:pt x="0" y="1200911"/>
                </a:moveTo>
                <a:lnTo>
                  <a:pt x="4572000" y="1200911"/>
                </a:lnTo>
                <a:lnTo>
                  <a:pt x="4572000" y="0"/>
                </a:lnTo>
                <a:lnTo>
                  <a:pt x="0" y="0"/>
                </a:lnTo>
                <a:lnTo>
                  <a:pt x="0" y="1200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7740" y="4885944"/>
            <a:ext cx="4572000" cy="1201420"/>
          </a:xfrm>
          <a:custGeom>
            <a:avLst/>
            <a:gdLst/>
            <a:ahLst/>
            <a:cxnLst/>
            <a:rect l="l" t="t" r="r" b="b"/>
            <a:pathLst>
              <a:path w="4572000" h="1201420">
                <a:moveTo>
                  <a:pt x="0" y="1200911"/>
                </a:moveTo>
                <a:lnTo>
                  <a:pt x="4572000" y="1200911"/>
                </a:lnTo>
                <a:lnTo>
                  <a:pt x="4572000" y="0"/>
                </a:lnTo>
                <a:lnTo>
                  <a:pt x="0" y="0"/>
                </a:lnTo>
                <a:lnTo>
                  <a:pt x="0" y="1200911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96790" y="4913629"/>
            <a:ext cx="4533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 marR="13081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add an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attachment,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select 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Click 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Here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Attach Files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link under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List</a:t>
            </a:r>
            <a:r>
              <a:rPr sz="1800" b="1" spc="-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of 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Attached Files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table.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This will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open the 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Add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Attachment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popup</a:t>
            </a:r>
            <a:r>
              <a:rPr sz="1800" spc="-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window.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96105" y="5201475"/>
            <a:ext cx="916647" cy="305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2315" y="5277611"/>
            <a:ext cx="725805" cy="114300"/>
          </a:xfrm>
          <a:custGeom>
            <a:avLst/>
            <a:gdLst/>
            <a:ahLst/>
            <a:cxnLst/>
            <a:rect l="l" t="t" r="r" b="b"/>
            <a:pathLst>
              <a:path w="725804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725804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725804" h="114300">
                <a:moveTo>
                  <a:pt x="725805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725805" y="76200"/>
                </a:lnTo>
                <a:lnTo>
                  <a:pt x="725805" y="381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3697654" y="3429000"/>
            <a:ext cx="4566997" cy="2439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6175" y="3422522"/>
            <a:ext cx="4585335" cy="2453005"/>
          </a:xfrm>
          <a:custGeom>
            <a:avLst/>
            <a:gdLst/>
            <a:ahLst/>
            <a:cxnLst/>
            <a:rect l="l" t="t" r="r" b="b"/>
            <a:pathLst>
              <a:path w="4585334" h="2453004">
                <a:moveTo>
                  <a:pt x="0" y="2452878"/>
                </a:moveTo>
                <a:lnTo>
                  <a:pt x="4584954" y="2452878"/>
                </a:lnTo>
                <a:lnTo>
                  <a:pt x="4584954" y="0"/>
                </a:lnTo>
                <a:lnTo>
                  <a:pt x="0" y="0"/>
                </a:lnTo>
                <a:lnTo>
                  <a:pt x="0" y="2452878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79244" y="1947926"/>
            <a:ext cx="7689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Add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Attachment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popup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window,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Browse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 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locate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and select the desired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attachment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file on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your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computer.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Then, click in the 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Other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Attachment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Title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field and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type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title for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your attachment.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Click the 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OK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 to attach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your file and close 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Add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Attachment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popup</a:t>
            </a:r>
            <a:r>
              <a:rPr sz="1800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window.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5409" y="5254752"/>
            <a:ext cx="868044" cy="312420"/>
          </a:xfrm>
          <a:custGeom>
            <a:avLst/>
            <a:gdLst/>
            <a:ahLst/>
            <a:cxnLst/>
            <a:rect l="l" t="t" r="r" b="b"/>
            <a:pathLst>
              <a:path w="868045" h="312420">
                <a:moveTo>
                  <a:pt x="0" y="312420"/>
                </a:moveTo>
                <a:lnTo>
                  <a:pt x="867917" y="312420"/>
                </a:lnTo>
                <a:lnTo>
                  <a:pt x="867917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25294" y="1732534"/>
            <a:ext cx="7644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Once you have attached all necessary files and you are ready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submit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claim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 review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by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Certifying Official, 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Submit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00921" y="2828162"/>
            <a:ext cx="1040130" cy="374261"/>
          </a:xfrm>
          <a:prstGeom prst="rect">
            <a:avLst/>
          </a:prstGeom>
          <a:blipFill>
            <a:blip r:embed="rId3" cstate="print"/>
            <a:stretch>
              <a:fillRect l="-373920" t="-7432"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00921" y="2685288"/>
            <a:ext cx="925830" cy="613410"/>
          </a:xfrm>
          <a:custGeom>
            <a:avLst/>
            <a:gdLst/>
            <a:ahLst/>
            <a:cxnLst/>
            <a:rect l="l" t="t" r="r" b="b"/>
            <a:pathLst>
              <a:path w="925829" h="613410">
                <a:moveTo>
                  <a:pt x="0" y="613410"/>
                </a:moveTo>
                <a:lnTo>
                  <a:pt x="925829" y="613410"/>
                </a:lnTo>
                <a:lnTo>
                  <a:pt x="925829" y="0"/>
                </a:lnTo>
                <a:lnTo>
                  <a:pt x="0" y="0"/>
                </a:lnTo>
                <a:lnTo>
                  <a:pt x="0" y="61341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0921" y="3321558"/>
            <a:ext cx="579120" cy="532130"/>
          </a:xfrm>
          <a:custGeom>
            <a:avLst/>
            <a:gdLst/>
            <a:ahLst/>
            <a:cxnLst/>
            <a:rect l="l" t="t" r="r" b="b"/>
            <a:pathLst>
              <a:path w="579120" h="532129">
                <a:moveTo>
                  <a:pt x="0" y="0"/>
                </a:moveTo>
                <a:lnTo>
                  <a:pt x="578738" y="531875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21595" y="3327653"/>
            <a:ext cx="105410" cy="642620"/>
          </a:xfrm>
          <a:custGeom>
            <a:avLst/>
            <a:gdLst/>
            <a:ahLst/>
            <a:cxnLst/>
            <a:rect l="l" t="t" r="r" b="b"/>
            <a:pathLst>
              <a:path w="105409" h="642620">
                <a:moveTo>
                  <a:pt x="105155" y="0"/>
                </a:moveTo>
                <a:lnTo>
                  <a:pt x="0" y="64262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5672" y="3854196"/>
            <a:ext cx="8916924" cy="1969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0719" y="3849242"/>
            <a:ext cx="8926830" cy="1979930"/>
          </a:xfrm>
          <a:custGeom>
            <a:avLst/>
            <a:gdLst/>
            <a:ahLst/>
            <a:cxnLst/>
            <a:rect l="l" t="t" r="r" b="b"/>
            <a:pathLst>
              <a:path w="8926830" h="1979929">
                <a:moveTo>
                  <a:pt x="0" y="1979675"/>
                </a:moveTo>
                <a:lnTo>
                  <a:pt x="8926830" y="1979675"/>
                </a:lnTo>
                <a:lnTo>
                  <a:pt x="8926830" y="0"/>
                </a:lnTo>
                <a:lnTo>
                  <a:pt x="0" y="0"/>
                </a:lnTo>
                <a:lnTo>
                  <a:pt x="0" y="1979675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Creating and Submitting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Claims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4266" y="1932178"/>
            <a:ext cx="83089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your claim has submitted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successfully,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system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will display a submission  confirmation message.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individuals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assigned as certifying officials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then  receive work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items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and notifications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alerting them to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new</a:t>
            </a:r>
            <a:r>
              <a:rPr sz="1800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claim.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01311" y="2980888"/>
            <a:ext cx="8546167" cy="1902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0319" y="2969895"/>
            <a:ext cx="8592820" cy="1937385"/>
          </a:xfrm>
          <a:custGeom>
            <a:avLst/>
            <a:gdLst/>
            <a:ahLst/>
            <a:cxnLst/>
            <a:rect l="l" t="t" r="r" b="b"/>
            <a:pathLst>
              <a:path w="8592820" h="1937385">
                <a:moveTo>
                  <a:pt x="0" y="1937003"/>
                </a:moveTo>
                <a:lnTo>
                  <a:pt x="8592312" y="1937003"/>
                </a:lnTo>
                <a:lnTo>
                  <a:pt x="8592312" y="0"/>
                </a:lnTo>
                <a:lnTo>
                  <a:pt x="0" y="0"/>
                </a:lnTo>
                <a:lnTo>
                  <a:pt x="0" y="1937003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39673" y="1723644"/>
            <a:ext cx="10553700" cy="258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Certifying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Claims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Once the claim is </a:t>
            </a:r>
            <a:r>
              <a:rPr sz="1800" spc="-5" dirty="0">
                <a:latin typeface="Arial"/>
                <a:cs typeface="Arial"/>
              </a:rPr>
              <a:t>submitted </a:t>
            </a:r>
            <a:r>
              <a:rPr sz="1800" dirty="0">
                <a:latin typeface="Arial"/>
                <a:cs typeface="Arial"/>
              </a:rPr>
              <a:t>it must be </a:t>
            </a:r>
            <a:r>
              <a:rPr sz="1800" spc="-5" dirty="0">
                <a:latin typeface="Arial"/>
                <a:cs typeface="Arial"/>
              </a:rPr>
              <a:t>certified </a:t>
            </a:r>
            <a:r>
              <a:rPr sz="1800" dirty="0">
                <a:latin typeface="Arial"/>
                <a:cs typeface="Arial"/>
              </a:rPr>
              <a:t>by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designated </a:t>
            </a:r>
            <a:r>
              <a:rPr sz="1800" spc="-5" dirty="0">
                <a:latin typeface="Arial"/>
                <a:cs typeface="Arial"/>
              </a:rPr>
              <a:t>certifying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official.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9900"/>
              </a:buClr>
              <a:buFont typeface="Wingdings"/>
              <a:buChar char=""/>
            </a:pP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certifying official introduces an additional level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review prior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final submittal to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USDA partner  agency.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9900"/>
              </a:buClr>
              <a:buFont typeface="Wingdings"/>
              <a:buChar char=""/>
            </a:pPr>
            <a:endParaRPr sz="23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following </a:t>
            </a:r>
            <a:r>
              <a:rPr sz="1800" dirty="0">
                <a:latin typeface="Arial"/>
                <a:cs typeface="Arial"/>
              </a:rPr>
              <a:t>steps </a:t>
            </a:r>
            <a:r>
              <a:rPr sz="1800" spc="-5" dirty="0">
                <a:latin typeface="Arial"/>
                <a:cs typeface="Arial"/>
              </a:rPr>
              <a:t>detail the process that certifying officials use to review and </a:t>
            </a:r>
            <a:r>
              <a:rPr sz="1800" dirty="0">
                <a:latin typeface="Arial"/>
                <a:cs typeface="Arial"/>
              </a:rPr>
              <a:t>submit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claims.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1406762" y="2325623"/>
            <a:ext cx="9427215" cy="2533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6647" y="2319147"/>
            <a:ext cx="9516110" cy="2556510"/>
          </a:xfrm>
          <a:custGeom>
            <a:avLst/>
            <a:gdLst/>
            <a:ahLst/>
            <a:cxnLst/>
            <a:rect l="l" t="t" r="r" b="b"/>
            <a:pathLst>
              <a:path w="9516110" h="2556510">
                <a:moveTo>
                  <a:pt x="0" y="2556510"/>
                </a:moveTo>
                <a:lnTo>
                  <a:pt x="9515856" y="2556510"/>
                </a:lnTo>
                <a:lnTo>
                  <a:pt x="9515856" y="0"/>
                </a:lnTo>
                <a:lnTo>
                  <a:pt x="0" y="0"/>
                </a:lnTo>
                <a:lnTo>
                  <a:pt x="0" y="255651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8366" y="1702307"/>
            <a:ext cx="7581265" cy="923290"/>
          </a:xfrm>
          <a:custGeom>
            <a:avLst/>
            <a:gdLst/>
            <a:ahLst/>
            <a:cxnLst/>
            <a:rect l="l" t="t" r="r" b="b"/>
            <a:pathLst>
              <a:path w="7581265" h="923289">
                <a:moveTo>
                  <a:pt x="0" y="922782"/>
                </a:moveTo>
                <a:lnTo>
                  <a:pt x="7581138" y="922782"/>
                </a:lnTo>
                <a:lnTo>
                  <a:pt x="7581138" y="0"/>
                </a:lnTo>
                <a:lnTo>
                  <a:pt x="0" y="0"/>
                </a:lnTo>
                <a:lnTo>
                  <a:pt x="0" y="922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8366" y="1702307"/>
            <a:ext cx="7581265" cy="923290"/>
          </a:xfrm>
          <a:custGeom>
            <a:avLst/>
            <a:gdLst/>
            <a:ahLst/>
            <a:cxnLst/>
            <a:rect l="l" t="t" r="r" b="b"/>
            <a:pathLst>
              <a:path w="7581265" h="923289">
                <a:moveTo>
                  <a:pt x="0" y="922782"/>
                </a:moveTo>
                <a:lnTo>
                  <a:pt x="7581138" y="922782"/>
                </a:lnTo>
                <a:lnTo>
                  <a:pt x="7581138" y="0"/>
                </a:lnTo>
                <a:lnTo>
                  <a:pt x="0" y="0"/>
                </a:lnTo>
                <a:lnTo>
                  <a:pt x="0" y="922782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47416" y="1728978"/>
            <a:ext cx="7543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Begin by accessing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ezFedGrants External Portal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Home</a:t>
            </a:r>
            <a:r>
              <a:rPr sz="1800"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screen.</a:t>
            </a:r>
            <a:endParaRPr sz="18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Then, locate the claim you want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review in 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Actionable</a:t>
            </a:r>
            <a:r>
              <a:rPr sz="1800" b="1" spc="-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Items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2947416" y="2325623"/>
            <a:ext cx="7543165" cy="2806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1885"/>
              </a:lnSpc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section and 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Transaction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ID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link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open the claim work</a:t>
            </a:r>
            <a:r>
              <a:rPr sz="1800" spc="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item.</a:t>
            </a:r>
            <a:endParaRPr sz="1800">
              <a:latin typeface="Arial"/>
              <a:cs typeface="Aria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B3FCF7-0189-41B1-87F2-0189BA36BC99}"/>
              </a:ext>
            </a:extLst>
          </p:cNvPr>
          <p:cNvCxnSpPr/>
          <p:nvPr/>
        </p:nvCxnSpPr>
        <p:spPr>
          <a:xfrm flipH="1">
            <a:off x="3581400" y="2625597"/>
            <a:ext cx="3124200" cy="187020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1327403" y="3685032"/>
            <a:ext cx="8775192" cy="2067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0927" y="3678554"/>
            <a:ext cx="8788400" cy="2080260"/>
          </a:xfrm>
          <a:custGeom>
            <a:avLst/>
            <a:gdLst/>
            <a:ahLst/>
            <a:cxnLst/>
            <a:rect l="l" t="t" r="r" b="b"/>
            <a:pathLst>
              <a:path w="8788400" h="2080260">
                <a:moveTo>
                  <a:pt x="0" y="2080260"/>
                </a:moveTo>
                <a:lnTo>
                  <a:pt x="8788146" y="2080260"/>
                </a:lnTo>
                <a:lnTo>
                  <a:pt x="8788146" y="0"/>
                </a:lnTo>
                <a:lnTo>
                  <a:pt x="0" y="0"/>
                </a:lnTo>
                <a:lnTo>
                  <a:pt x="0" y="208026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2271" y="3011423"/>
            <a:ext cx="1300734" cy="1327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8482" y="3029330"/>
            <a:ext cx="1110615" cy="1137285"/>
          </a:xfrm>
          <a:custGeom>
            <a:avLst/>
            <a:gdLst/>
            <a:ahLst/>
            <a:cxnLst/>
            <a:rect l="l" t="t" r="r" b="b"/>
            <a:pathLst>
              <a:path w="1110614" h="1137285">
                <a:moveTo>
                  <a:pt x="38862" y="1015492"/>
                </a:moveTo>
                <a:lnTo>
                  <a:pt x="0" y="1137158"/>
                </a:lnTo>
                <a:lnTo>
                  <a:pt x="120776" y="1095375"/>
                </a:lnTo>
                <a:lnTo>
                  <a:pt x="107363" y="1082294"/>
                </a:lnTo>
                <a:lnTo>
                  <a:pt x="80137" y="1082294"/>
                </a:lnTo>
                <a:lnTo>
                  <a:pt x="52831" y="1055751"/>
                </a:lnTo>
                <a:lnTo>
                  <a:pt x="66149" y="1042103"/>
                </a:lnTo>
                <a:lnTo>
                  <a:pt x="38862" y="1015492"/>
                </a:lnTo>
                <a:close/>
              </a:path>
              <a:path w="1110614" h="1137285">
                <a:moveTo>
                  <a:pt x="66149" y="1042103"/>
                </a:moveTo>
                <a:lnTo>
                  <a:pt x="52831" y="1055751"/>
                </a:lnTo>
                <a:lnTo>
                  <a:pt x="80137" y="1082294"/>
                </a:lnTo>
                <a:lnTo>
                  <a:pt x="93413" y="1068690"/>
                </a:lnTo>
                <a:lnTo>
                  <a:pt x="66149" y="1042103"/>
                </a:lnTo>
                <a:close/>
              </a:path>
              <a:path w="1110614" h="1137285">
                <a:moveTo>
                  <a:pt x="93413" y="1068690"/>
                </a:moveTo>
                <a:lnTo>
                  <a:pt x="80137" y="1082294"/>
                </a:lnTo>
                <a:lnTo>
                  <a:pt x="107363" y="1082294"/>
                </a:lnTo>
                <a:lnTo>
                  <a:pt x="93413" y="1068690"/>
                </a:lnTo>
                <a:close/>
              </a:path>
              <a:path w="1110614" h="1137285">
                <a:moveTo>
                  <a:pt x="1083055" y="0"/>
                </a:moveTo>
                <a:lnTo>
                  <a:pt x="66149" y="1042103"/>
                </a:lnTo>
                <a:lnTo>
                  <a:pt x="93413" y="1068690"/>
                </a:lnTo>
                <a:lnTo>
                  <a:pt x="1110360" y="26670"/>
                </a:lnTo>
                <a:lnTo>
                  <a:pt x="108305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27403" y="2279904"/>
            <a:ext cx="8745220" cy="369570"/>
          </a:xfrm>
          <a:prstGeom prst="rect">
            <a:avLst/>
          </a:prstGeom>
          <a:ln w="38100">
            <a:noFill/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On 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Claim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screen, review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SF-270 form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and attachments by clicking the</a:t>
            </a:r>
            <a:r>
              <a:rPr sz="1800" spc="-10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tabs.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03960" y="4276344"/>
            <a:ext cx="3252470" cy="492759"/>
          </a:xfrm>
          <a:custGeom>
            <a:avLst/>
            <a:gdLst/>
            <a:ahLst/>
            <a:cxnLst/>
            <a:rect l="l" t="t" r="r" b="b"/>
            <a:pathLst>
              <a:path w="3252470" h="492760">
                <a:moveTo>
                  <a:pt x="0" y="492251"/>
                </a:moveTo>
                <a:lnTo>
                  <a:pt x="3252216" y="492251"/>
                </a:lnTo>
                <a:lnTo>
                  <a:pt x="3252216" y="0"/>
                </a:lnTo>
                <a:lnTo>
                  <a:pt x="0" y="0"/>
                </a:lnTo>
                <a:lnTo>
                  <a:pt x="0" y="49225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6096000" y="2289313"/>
            <a:ext cx="4796482" cy="3486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9522" y="2268092"/>
            <a:ext cx="4825365" cy="3522345"/>
          </a:xfrm>
          <a:custGeom>
            <a:avLst/>
            <a:gdLst/>
            <a:ahLst/>
            <a:cxnLst/>
            <a:rect l="l" t="t" r="r" b="b"/>
            <a:pathLst>
              <a:path w="4825365" h="3522345">
                <a:moveTo>
                  <a:pt x="0" y="3521963"/>
                </a:moveTo>
                <a:lnTo>
                  <a:pt x="4824984" y="3521963"/>
                </a:lnTo>
                <a:lnTo>
                  <a:pt x="4824984" y="0"/>
                </a:lnTo>
                <a:lnTo>
                  <a:pt x="0" y="0"/>
                </a:lnTo>
                <a:lnTo>
                  <a:pt x="0" y="3521963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8502" y="1658111"/>
            <a:ext cx="4946650" cy="4801870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14668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After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reviewing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claim, select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Sign and  Submit, Return,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or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Cancel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from the</a:t>
            </a:r>
            <a:r>
              <a:rPr sz="1800" spc="-10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Decision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dropdown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menu.</a:t>
            </a:r>
            <a:endParaRPr sz="1800">
              <a:latin typeface="Arial"/>
              <a:cs typeface="Arial"/>
            </a:endParaRPr>
          </a:p>
          <a:p>
            <a:pPr marL="90805" marR="476884">
              <a:lnSpc>
                <a:spcPct val="100000"/>
              </a:lnSpc>
            </a:pP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Sign and Submit: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claim is ready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be  submitted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AFEF"/>
                </a:solidFill>
                <a:latin typeface="Arial"/>
                <a:cs typeface="Arial"/>
              </a:rPr>
              <a:t>agency.</a:t>
            </a:r>
            <a:endParaRPr sz="1800">
              <a:latin typeface="Arial"/>
              <a:cs typeface="Arial"/>
            </a:endParaRPr>
          </a:p>
          <a:p>
            <a:pPr marL="90805" marR="706120">
              <a:lnSpc>
                <a:spcPct val="100000"/>
              </a:lnSpc>
            </a:pP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Return: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claim needs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be corrected  before submission to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20" dirty="0">
                <a:solidFill>
                  <a:srgbClr val="00AFEF"/>
                </a:solidFill>
                <a:latin typeface="Arial"/>
                <a:cs typeface="Arial"/>
              </a:rPr>
              <a:t>agency.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Cancel: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claim should be</a:t>
            </a:r>
            <a:r>
              <a:rPr sz="1800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discarded.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0805" marR="88265">
              <a:lnSpc>
                <a:spcPct val="100000"/>
              </a:lnSpc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If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claim appears complete,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correct,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and  ready to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submit,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Sign and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Submit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option on 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Please select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an option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dropdown menu to proceed with digitally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signing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claim and submitting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to the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awarding </a:t>
            </a:r>
            <a:r>
              <a:rPr sz="1800" spc="-20" dirty="0">
                <a:solidFill>
                  <a:srgbClr val="00AFEF"/>
                </a:solidFill>
                <a:latin typeface="Arial"/>
                <a:cs typeface="Arial"/>
              </a:rPr>
              <a:t>agency.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Return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option will return  the claim to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claim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creator for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editing.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Cancel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option will cancel and void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</a:t>
            </a:r>
            <a:r>
              <a:rPr sz="1800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claim.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1220731" y="3145535"/>
            <a:ext cx="7581891" cy="1707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7577" y="3139058"/>
            <a:ext cx="7621905" cy="1720850"/>
          </a:xfrm>
          <a:custGeom>
            <a:avLst/>
            <a:gdLst/>
            <a:ahLst/>
            <a:cxnLst/>
            <a:rect l="l" t="t" r="r" b="b"/>
            <a:pathLst>
              <a:path w="7621905" h="1720850">
                <a:moveTo>
                  <a:pt x="0" y="1720595"/>
                </a:moveTo>
                <a:lnTo>
                  <a:pt x="7621524" y="1720595"/>
                </a:lnTo>
                <a:lnTo>
                  <a:pt x="7621524" y="0"/>
                </a:lnTo>
                <a:lnTo>
                  <a:pt x="0" y="0"/>
                </a:lnTo>
                <a:lnTo>
                  <a:pt x="0" y="1720595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8502" y="1658111"/>
            <a:ext cx="8060055" cy="1201420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26416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Once you select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Sign and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Submit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option, you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must review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and agree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legal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notice/terms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conditions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before submitting the claim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your  </a:t>
            </a:r>
            <a:r>
              <a:rPr sz="1800" spc="-20" dirty="0">
                <a:solidFill>
                  <a:srgbClr val="00AFEF"/>
                </a:solidFill>
                <a:latin typeface="Arial"/>
                <a:cs typeface="Arial"/>
              </a:rPr>
              <a:t>agency. </a:t>
            </a:r>
            <a:r>
              <a:rPr sz="1800" spc="-1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review and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accept the terms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and conditions, 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Legal  Notice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button. This will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open 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Legal Notice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popup</a:t>
            </a:r>
            <a:r>
              <a:rPr sz="1800" spc="-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window.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9274" y="3953255"/>
            <a:ext cx="1178560" cy="329565"/>
          </a:xfrm>
          <a:custGeom>
            <a:avLst/>
            <a:gdLst/>
            <a:ahLst/>
            <a:cxnLst/>
            <a:rect l="l" t="t" r="r" b="b"/>
            <a:pathLst>
              <a:path w="1178560" h="329564">
                <a:moveTo>
                  <a:pt x="0" y="329184"/>
                </a:moveTo>
                <a:lnTo>
                  <a:pt x="1178052" y="329184"/>
                </a:lnTo>
                <a:lnTo>
                  <a:pt x="1178052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21012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9673" y="1974341"/>
            <a:ext cx="26797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A880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Name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88000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A880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Role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88000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A880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Training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Purpose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61012" y="3058885"/>
            <a:ext cx="3208058" cy="2960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1029454" y="1905129"/>
            <a:ext cx="8983227" cy="4346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830" y="1845182"/>
            <a:ext cx="9105900" cy="4413250"/>
          </a:xfrm>
          <a:custGeom>
            <a:avLst/>
            <a:gdLst/>
            <a:ahLst/>
            <a:cxnLst/>
            <a:rect l="l" t="t" r="r" b="b"/>
            <a:pathLst>
              <a:path w="9105900" h="4413250">
                <a:moveTo>
                  <a:pt x="0" y="4412742"/>
                </a:moveTo>
                <a:lnTo>
                  <a:pt x="9105900" y="4412742"/>
                </a:lnTo>
                <a:lnTo>
                  <a:pt x="9105900" y="0"/>
                </a:lnTo>
                <a:lnTo>
                  <a:pt x="0" y="0"/>
                </a:lnTo>
                <a:lnTo>
                  <a:pt x="0" y="4412742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7820" y="5220461"/>
            <a:ext cx="1882902" cy="733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4029" y="5238877"/>
            <a:ext cx="1692910" cy="563880"/>
          </a:xfrm>
          <a:custGeom>
            <a:avLst/>
            <a:gdLst/>
            <a:ahLst/>
            <a:cxnLst/>
            <a:rect l="l" t="t" r="r" b="b"/>
            <a:pathLst>
              <a:path w="1692909" h="563879">
                <a:moveTo>
                  <a:pt x="92202" y="454748"/>
                </a:moveTo>
                <a:lnTo>
                  <a:pt x="0" y="543280"/>
                </a:lnTo>
                <a:lnTo>
                  <a:pt x="126111" y="563880"/>
                </a:lnTo>
                <a:lnTo>
                  <a:pt x="116565" y="533158"/>
                </a:lnTo>
                <a:lnTo>
                  <a:pt x="96647" y="533158"/>
                </a:lnTo>
                <a:lnTo>
                  <a:pt x="85217" y="496785"/>
                </a:lnTo>
                <a:lnTo>
                  <a:pt x="103495" y="491095"/>
                </a:lnTo>
                <a:lnTo>
                  <a:pt x="92202" y="454748"/>
                </a:lnTo>
                <a:close/>
              </a:path>
              <a:path w="1692909" h="563879">
                <a:moveTo>
                  <a:pt x="103495" y="491095"/>
                </a:moveTo>
                <a:lnTo>
                  <a:pt x="85217" y="496785"/>
                </a:lnTo>
                <a:lnTo>
                  <a:pt x="96647" y="533158"/>
                </a:lnTo>
                <a:lnTo>
                  <a:pt x="114808" y="527504"/>
                </a:lnTo>
                <a:lnTo>
                  <a:pt x="103495" y="491095"/>
                </a:lnTo>
                <a:close/>
              </a:path>
              <a:path w="1692909" h="563879">
                <a:moveTo>
                  <a:pt x="114808" y="527504"/>
                </a:moveTo>
                <a:lnTo>
                  <a:pt x="96647" y="533158"/>
                </a:lnTo>
                <a:lnTo>
                  <a:pt x="116565" y="533158"/>
                </a:lnTo>
                <a:lnTo>
                  <a:pt x="114808" y="527504"/>
                </a:lnTo>
                <a:close/>
              </a:path>
              <a:path w="1692909" h="563879">
                <a:moveTo>
                  <a:pt x="1681099" y="0"/>
                </a:moveTo>
                <a:lnTo>
                  <a:pt x="103495" y="491095"/>
                </a:lnTo>
                <a:lnTo>
                  <a:pt x="114808" y="527504"/>
                </a:lnTo>
                <a:lnTo>
                  <a:pt x="1692528" y="36322"/>
                </a:lnTo>
                <a:lnTo>
                  <a:pt x="168109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9692" y="5227320"/>
            <a:ext cx="4572000" cy="1200150"/>
          </a:xfrm>
          <a:custGeom>
            <a:avLst/>
            <a:gdLst/>
            <a:ahLst/>
            <a:cxnLst/>
            <a:rect l="l" t="t" r="r" b="b"/>
            <a:pathLst>
              <a:path w="4572000" h="1200150">
                <a:moveTo>
                  <a:pt x="0" y="1200149"/>
                </a:moveTo>
                <a:lnTo>
                  <a:pt x="4572000" y="1200149"/>
                </a:lnTo>
                <a:lnTo>
                  <a:pt x="4572000" y="0"/>
                </a:lnTo>
                <a:lnTo>
                  <a:pt x="0" y="0"/>
                </a:lnTo>
                <a:lnTo>
                  <a:pt x="0" y="1200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9692" y="5227320"/>
            <a:ext cx="4572000" cy="1200150"/>
          </a:xfrm>
          <a:custGeom>
            <a:avLst/>
            <a:gdLst/>
            <a:ahLst/>
            <a:cxnLst/>
            <a:rect l="l" t="t" r="r" b="b"/>
            <a:pathLst>
              <a:path w="4572000" h="1200150">
                <a:moveTo>
                  <a:pt x="0" y="1200149"/>
                </a:moveTo>
                <a:lnTo>
                  <a:pt x="4572000" y="1200149"/>
                </a:lnTo>
                <a:lnTo>
                  <a:pt x="4572000" y="0"/>
                </a:lnTo>
                <a:lnTo>
                  <a:pt x="0" y="0"/>
                </a:lnTo>
                <a:lnTo>
                  <a:pt x="0" y="1200149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58685" y="5254497"/>
            <a:ext cx="43821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Click 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OK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 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submit your  acceptance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legal notice and proceed  with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claim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submission.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This will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close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Legal Notice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popup</a:t>
            </a:r>
            <a:r>
              <a:rPr sz="1800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window.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1564" y="1962150"/>
            <a:ext cx="4572000" cy="2893695"/>
          </a:xfrm>
          <a:prstGeom prst="rect">
            <a:avLst/>
          </a:prstGeom>
          <a:solidFill>
            <a:schemeClr val="bg1"/>
          </a:solidFill>
          <a:ln w="38100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29337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Acceptance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legal notice is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required  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submit your claim to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20" dirty="0">
                <a:solidFill>
                  <a:srgbClr val="00AFEF"/>
                </a:solidFill>
                <a:latin typeface="Arial"/>
                <a:cs typeface="Arial"/>
              </a:rPr>
              <a:t>agency.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 disagree with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legal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notice,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please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contact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 agency representative.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91440" marR="294005">
              <a:lnSpc>
                <a:spcPct val="100000"/>
              </a:lnSpc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Once you have reviewed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legal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notice,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scroll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the bottom of 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Legal Notice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popup window and 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checkbox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 the left of 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I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agree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with 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listed  </a:t>
            </a:r>
            <a:r>
              <a:rPr sz="1800" b="1" spc="-30" dirty="0">
                <a:solidFill>
                  <a:srgbClr val="00AFEF"/>
                </a:solidFill>
                <a:latin typeface="Arial"/>
                <a:cs typeface="Arial"/>
              </a:rPr>
              <a:t>Terms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and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Conditions</a:t>
            </a:r>
            <a:r>
              <a:rPr sz="1800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statement.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42332" y="5827014"/>
            <a:ext cx="570230" cy="342265"/>
          </a:xfrm>
          <a:custGeom>
            <a:avLst/>
            <a:gdLst/>
            <a:ahLst/>
            <a:cxnLst/>
            <a:rect l="l" t="t" r="r" b="b"/>
            <a:pathLst>
              <a:path w="570229" h="342264">
                <a:moveTo>
                  <a:pt x="0" y="342138"/>
                </a:moveTo>
                <a:lnTo>
                  <a:pt x="569976" y="342138"/>
                </a:lnTo>
                <a:lnTo>
                  <a:pt x="569976" y="0"/>
                </a:lnTo>
                <a:lnTo>
                  <a:pt x="0" y="0"/>
                </a:lnTo>
                <a:lnTo>
                  <a:pt x="0" y="34213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877061" y="3310128"/>
            <a:ext cx="7658540" cy="2264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0585" y="3303651"/>
            <a:ext cx="7969250" cy="2374900"/>
          </a:xfrm>
          <a:custGeom>
            <a:avLst/>
            <a:gdLst/>
            <a:ahLst/>
            <a:cxnLst/>
            <a:rect l="l" t="t" r="r" b="b"/>
            <a:pathLst>
              <a:path w="7969250" h="2374900">
                <a:moveTo>
                  <a:pt x="0" y="2374392"/>
                </a:moveTo>
                <a:lnTo>
                  <a:pt x="7968996" y="2374392"/>
                </a:lnTo>
                <a:lnTo>
                  <a:pt x="7968996" y="0"/>
                </a:lnTo>
                <a:lnTo>
                  <a:pt x="0" y="0"/>
                </a:lnTo>
                <a:lnTo>
                  <a:pt x="0" y="2374392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1745" y="1705355"/>
            <a:ext cx="9284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Once you 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OK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be returned to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Claim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screen. Click 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Complete 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Signature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 to finalize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your digital signature and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submit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claim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your </a:t>
            </a:r>
            <a:r>
              <a:rPr sz="1800" spc="-20" dirty="0">
                <a:solidFill>
                  <a:srgbClr val="00AFEF"/>
                </a:solidFill>
                <a:latin typeface="Arial"/>
                <a:cs typeface="Arial"/>
              </a:rPr>
              <a:t>agency.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If  submission is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successful,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system should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display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 confirmation message.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Otherwise,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can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confirm the successful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submission by checking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that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claim no longer appears on  your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worklist/actionable items</a:t>
            </a:r>
            <a:r>
              <a:rPr sz="1800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list.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29914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Module</a:t>
            </a:r>
            <a:r>
              <a:rPr spc="-75" dirty="0"/>
              <a:t> </a:t>
            </a:r>
            <a:r>
              <a:rPr dirty="0"/>
              <a:t>Summary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8001" y="1701545"/>
            <a:ext cx="5264785" cy="1497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In this module, you have learned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1350"/>
              </a:spcBef>
              <a:buClr>
                <a:srgbClr val="CC9900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Describe </a:t>
            </a:r>
            <a:r>
              <a:rPr sz="1600" dirty="0">
                <a:latin typeface="Calibri"/>
                <a:cs typeface="Calibri"/>
              </a:rPr>
              <a:t>the ezFedGrants </a:t>
            </a:r>
            <a:r>
              <a:rPr sz="1600" spc="-5" dirty="0">
                <a:latin typeface="Calibri"/>
                <a:cs typeface="Calibri"/>
              </a:rPr>
              <a:t>claims creation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process</a:t>
            </a:r>
            <a:endParaRPr sz="1600" dirty="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1345"/>
              </a:spcBef>
              <a:buClr>
                <a:srgbClr val="CC9900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600" spc="-5" dirty="0">
                <a:latin typeface="Calibri"/>
                <a:cs typeface="Calibri"/>
              </a:rPr>
              <a:t>Describe </a:t>
            </a:r>
            <a:r>
              <a:rPr sz="1600" dirty="0">
                <a:latin typeface="Calibri"/>
                <a:cs typeface="Calibri"/>
              </a:rPr>
              <a:t>the ezFedGrants </a:t>
            </a:r>
            <a:r>
              <a:rPr sz="1600" spc="-5" dirty="0">
                <a:latin typeface="Calibri"/>
                <a:cs typeface="Calibri"/>
              </a:rPr>
              <a:t>claims submission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process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2400" y="1905000"/>
            <a:ext cx="2743200" cy="4355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13303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831594" y="1779778"/>
            <a:ext cx="4775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Course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Introduction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Module </a:t>
            </a:r>
            <a:r>
              <a:rPr sz="1800" spc="-5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Creating and Submitting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Claims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2667000"/>
            <a:ext cx="8534400" cy="369570"/>
          </a:xfrm>
          <a:prstGeom prst="rect">
            <a:avLst/>
          </a:prstGeom>
          <a:solidFill>
            <a:srgbClr val="CFE7E7"/>
          </a:solidFill>
        </p:spPr>
        <p:txBody>
          <a:bodyPr vert="horz" wrap="square" lIns="0" tIns="40005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15"/>
              </a:spcBef>
              <a:buClr>
                <a:srgbClr val="A88000"/>
              </a:buClr>
              <a:buFont typeface="Wingdings"/>
              <a:buChar char=""/>
              <a:tabLst>
                <a:tab pos="434340" algn="l"/>
                <a:tab pos="434975" algn="l"/>
              </a:tabLst>
            </a:pPr>
            <a:r>
              <a:rPr sz="1800" dirty="0">
                <a:latin typeface="Arial"/>
                <a:cs typeface="Arial"/>
              </a:rPr>
              <a:t>Module </a:t>
            </a:r>
            <a:r>
              <a:rPr sz="1800" spc="-5" dirty="0">
                <a:latin typeface="Arial"/>
                <a:cs typeface="Arial"/>
              </a:rPr>
              <a:t>2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Submitting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Reports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1594" y="3151378"/>
            <a:ext cx="214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Course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18262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Objectiv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8001" y="1638604"/>
            <a:ext cx="5253355" cy="210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After </a:t>
            </a:r>
            <a:r>
              <a:rPr sz="2200" spc="-5" dirty="0">
                <a:latin typeface="Calibri"/>
                <a:cs typeface="Calibri"/>
              </a:rPr>
              <a:t>completing </a:t>
            </a:r>
            <a:r>
              <a:rPr sz="2200" dirty="0">
                <a:latin typeface="Calibri"/>
                <a:cs typeface="Calibri"/>
              </a:rPr>
              <a:t>this module, you will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able  to:</a:t>
            </a:r>
            <a:endParaRPr sz="2200">
              <a:latin typeface="Calibri"/>
              <a:cs typeface="Calibri"/>
            </a:endParaRPr>
          </a:p>
          <a:p>
            <a:pPr marL="755650" marR="458470" indent="-285750">
              <a:lnSpc>
                <a:spcPct val="150000"/>
              </a:lnSpc>
              <a:spcBef>
                <a:spcPts val="525"/>
              </a:spcBef>
              <a:tabLst>
                <a:tab pos="755015" algn="l"/>
              </a:tabLst>
            </a:pPr>
            <a:r>
              <a:rPr sz="2200" dirty="0">
                <a:solidFill>
                  <a:srgbClr val="CC9900"/>
                </a:solidFill>
                <a:latin typeface="Arial"/>
                <a:cs typeface="Arial"/>
              </a:rPr>
              <a:t>–	</a:t>
            </a:r>
            <a:r>
              <a:rPr sz="2200" spc="-5" dirty="0">
                <a:latin typeface="Calibri"/>
                <a:cs typeface="Calibri"/>
              </a:rPr>
              <a:t>Describe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process for submitting  </a:t>
            </a:r>
            <a:r>
              <a:rPr sz="2200" dirty="0">
                <a:latin typeface="Calibri"/>
                <a:cs typeface="Calibri"/>
              </a:rPr>
              <a:t>reports in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ezFedGrants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2400" y="1828800"/>
            <a:ext cx="27432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Submitting</a:t>
            </a:r>
            <a:r>
              <a:rPr spc="-85" dirty="0"/>
              <a:t> </a:t>
            </a:r>
            <a:r>
              <a:rPr dirty="0"/>
              <a:t>Reports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39673" y="1723644"/>
            <a:ext cx="11226165" cy="3489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What’s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Needed?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The agreement must be in active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status.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9900"/>
              </a:buClr>
              <a:buFont typeface="Wingdings"/>
              <a:buChar char=""/>
            </a:pP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No </a:t>
            </a:r>
            <a:r>
              <a:rPr sz="1800" dirty="0">
                <a:latin typeface="Arial"/>
                <a:cs typeface="Arial"/>
              </a:rPr>
              <a:t>previous reports </a:t>
            </a:r>
            <a:r>
              <a:rPr sz="1800" spc="-5" dirty="0">
                <a:latin typeface="Arial"/>
                <a:cs typeface="Arial"/>
              </a:rPr>
              <a:t>can be in </a:t>
            </a:r>
            <a:r>
              <a:rPr sz="1800" dirty="0">
                <a:latin typeface="Arial"/>
                <a:cs typeface="Arial"/>
              </a:rPr>
              <a:t>the workflow. </a:t>
            </a:r>
            <a:r>
              <a:rPr sz="1800" spc="-5" dirty="0">
                <a:latin typeface="Arial"/>
                <a:cs typeface="Arial"/>
              </a:rPr>
              <a:t>All </a:t>
            </a:r>
            <a:r>
              <a:rPr sz="1800" dirty="0">
                <a:latin typeface="Arial"/>
                <a:cs typeface="Arial"/>
              </a:rPr>
              <a:t>previously </a:t>
            </a:r>
            <a:r>
              <a:rPr sz="1800" spc="-5" dirty="0">
                <a:latin typeface="Arial"/>
                <a:cs typeface="Arial"/>
              </a:rPr>
              <a:t>created reports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be submitted or cancelled in  order to </a:t>
            </a:r>
            <a:r>
              <a:rPr sz="1800" dirty="0">
                <a:latin typeface="Arial"/>
                <a:cs typeface="Arial"/>
              </a:rPr>
              <a:t>fill out </a:t>
            </a:r>
            <a:r>
              <a:rPr sz="1800" spc="-5" dirty="0">
                <a:latin typeface="Arial"/>
                <a:cs typeface="Arial"/>
              </a:rPr>
              <a:t>and submit a new</a:t>
            </a:r>
            <a:r>
              <a:rPr sz="1800" dirty="0">
                <a:latin typeface="Arial"/>
                <a:cs typeface="Arial"/>
              </a:rPr>
              <a:t> report.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9900"/>
              </a:buClr>
              <a:buFont typeface="Wingdings"/>
              <a:buChar char=""/>
            </a:pPr>
            <a:endParaRPr sz="2600">
              <a:latin typeface="Arial"/>
              <a:cs typeface="Arial"/>
            </a:endParaRPr>
          </a:p>
          <a:p>
            <a:pPr marL="355600" marR="612775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user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be provisioned with </a:t>
            </a:r>
            <a:r>
              <a:rPr sz="1800" dirty="0">
                <a:latin typeface="Arial"/>
                <a:cs typeface="Arial"/>
              </a:rPr>
              <a:t>the correct </a:t>
            </a:r>
            <a:r>
              <a:rPr sz="1800" spc="-5" dirty="0">
                <a:latin typeface="Arial"/>
                <a:cs typeface="Arial"/>
              </a:rPr>
              <a:t>roles (either </a:t>
            </a:r>
            <a:r>
              <a:rPr sz="1800" dirty="0">
                <a:latin typeface="Arial"/>
                <a:cs typeface="Arial"/>
              </a:rPr>
              <a:t>Grants </a:t>
            </a:r>
            <a:r>
              <a:rPr sz="1800" spc="-5" dirty="0">
                <a:latin typeface="Arial"/>
                <a:cs typeface="Arial"/>
              </a:rPr>
              <a:t>Processor or Grants </a:t>
            </a:r>
            <a:r>
              <a:rPr sz="1800" dirty="0">
                <a:latin typeface="Arial"/>
                <a:cs typeface="Arial"/>
              </a:rPr>
              <a:t>Administrative  </a:t>
            </a:r>
            <a:r>
              <a:rPr sz="1800" spc="-5" dirty="0">
                <a:latin typeface="Arial"/>
                <a:cs typeface="Arial"/>
              </a:rPr>
              <a:t>Officer)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9900"/>
              </a:buClr>
              <a:buFont typeface="Wingdings"/>
              <a:buChar char=""/>
            </a:pP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Grants Processors must </a:t>
            </a:r>
            <a:r>
              <a:rPr sz="1800" spc="-5" dirty="0">
                <a:latin typeface="Arial"/>
                <a:cs typeface="Arial"/>
              </a:rPr>
              <a:t>be included as a partner on any agreement they will be submitting </a:t>
            </a:r>
            <a:r>
              <a:rPr sz="1800" dirty="0">
                <a:latin typeface="Arial"/>
                <a:cs typeface="Arial"/>
              </a:rPr>
              <a:t>reports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Submitting</a:t>
            </a:r>
            <a:r>
              <a:rPr spc="-85" dirty="0"/>
              <a:t> </a:t>
            </a:r>
            <a:r>
              <a:rPr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1837864" y="1716956"/>
            <a:ext cx="7858402" cy="4192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5307" y="2846070"/>
            <a:ext cx="1691639" cy="699135"/>
          </a:xfrm>
          <a:custGeom>
            <a:avLst/>
            <a:gdLst/>
            <a:ahLst/>
            <a:cxnLst/>
            <a:rect l="l" t="t" r="r" b="b"/>
            <a:pathLst>
              <a:path w="1691639" h="699135">
                <a:moveTo>
                  <a:pt x="0" y="698753"/>
                </a:moveTo>
                <a:lnTo>
                  <a:pt x="1691640" y="698753"/>
                </a:lnTo>
                <a:lnTo>
                  <a:pt x="1691640" y="0"/>
                </a:lnTo>
                <a:lnTo>
                  <a:pt x="0" y="0"/>
                </a:lnTo>
                <a:lnTo>
                  <a:pt x="0" y="69875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95494" y="2148839"/>
            <a:ext cx="4572000" cy="11477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38163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Start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by accessing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ezFedGrants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homepage and navigating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the 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Actionable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Items </a:t>
            </a:r>
            <a:r>
              <a:rPr lang="en-US" sz="1800" dirty="0">
                <a:solidFill>
                  <a:srgbClr val="00AFEF"/>
                </a:solidFill>
                <a:latin typeface="Arial"/>
                <a:cs typeface="Arial"/>
              </a:rPr>
              <a:t>section then</a:t>
            </a:r>
            <a:r>
              <a:rPr sz="1800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selecting  Report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from the </a:t>
            </a:r>
            <a:r>
              <a:rPr lang="en-US" sz="1800" spc="-5" dirty="0">
                <a:solidFill>
                  <a:srgbClr val="00AFEF"/>
                </a:solidFill>
                <a:latin typeface="Arial"/>
                <a:cs typeface="Arial"/>
              </a:rPr>
              <a:t>Category filter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Submitting</a:t>
            </a:r>
            <a:r>
              <a:rPr spc="-85" dirty="0"/>
              <a:t> </a:t>
            </a:r>
            <a:r>
              <a:rPr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1837864" y="2017946"/>
            <a:ext cx="7858402" cy="4192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1935" y="1728216"/>
            <a:ext cx="4572000" cy="1754505"/>
          </a:xfrm>
          <a:custGeom>
            <a:avLst/>
            <a:gdLst/>
            <a:ahLst/>
            <a:cxnLst/>
            <a:rect l="l" t="t" r="r" b="b"/>
            <a:pathLst>
              <a:path w="4572000" h="1754504">
                <a:moveTo>
                  <a:pt x="0" y="1754124"/>
                </a:moveTo>
                <a:lnTo>
                  <a:pt x="4572000" y="1754124"/>
                </a:lnTo>
                <a:lnTo>
                  <a:pt x="4572000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21935" y="1728216"/>
            <a:ext cx="4572000" cy="1754505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255904" algn="just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Identify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report you wish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submit and  click on the link under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Transaction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ID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column.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1440" marR="17907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report type for each report is specified  under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Transaction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column.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14650" y="3739896"/>
            <a:ext cx="1344930" cy="381000"/>
          </a:xfrm>
          <a:custGeom>
            <a:avLst/>
            <a:gdLst/>
            <a:ahLst/>
            <a:cxnLst/>
            <a:rect l="l" t="t" r="r" b="b"/>
            <a:pathLst>
              <a:path w="1344929" h="381000">
                <a:moveTo>
                  <a:pt x="0" y="380999"/>
                </a:moveTo>
                <a:lnTo>
                  <a:pt x="1344929" y="380999"/>
                </a:lnTo>
                <a:lnTo>
                  <a:pt x="134492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7776" y="3482213"/>
            <a:ext cx="171450" cy="448309"/>
          </a:xfrm>
          <a:custGeom>
            <a:avLst/>
            <a:gdLst/>
            <a:ahLst/>
            <a:cxnLst/>
            <a:rect l="l" t="t" r="r" b="b"/>
            <a:pathLst>
              <a:path w="171450" h="448310">
                <a:moveTo>
                  <a:pt x="16676" y="276393"/>
                </a:moveTo>
                <a:lnTo>
                  <a:pt x="9483" y="278764"/>
                </a:lnTo>
                <a:lnTo>
                  <a:pt x="3782" y="283723"/>
                </a:lnTo>
                <a:lnTo>
                  <a:pt x="545" y="290242"/>
                </a:lnTo>
                <a:lnTo>
                  <a:pt x="0" y="297499"/>
                </a:lnTo>
                <a:lnTo>
                  <a:pt x="2371" y="304673"/>
                </a:lnTo>
                <a:lnTo>
                  <a:pt x="84159" y="448056"/>
                </a:lnTo>
                <a:lnTo>
                  <a:pt x="106559" y="410463"/>
                </a:lnTo>
                <a:lnTo>
                  <a:pt x="103590" y="410463"/>
                </a:lnTo>
                <a:lnTo>
                  <a:pt x="65490" y="410082"/>
                </a:lnTo>
                <a:lnTo>
                  <a:pt x="66166" y="339630"/>
                </a:lnTo>
                <a:lnTo>
                  <a:pt x="35518" y="285876"/>
                </a:lnTo>
                <a:lnTo>
                  <a:pt x="30511" y="280162"/>
                </a:lnTo>
                <a:lnTo>
                  <a:pt x="23977" y="276939"/>
                </a:lnTo>
                <a:lnTo>
                  <a:pt x="16676" y="276393"/>
                </a:lnTo>
                <a:close/>
              </a:path>
              <a:path w="171450" h="448310">
                <a:moveTo>
                  <a:pt x="66166" y="339630"/>
                </a:moveTo>
                <a:lnTo>
                  <a:pt x="65490" y="410082"/>
                </a:lnTo>
                <a:lnTo>
                  <a:pt x="103590" y="410463"/>
                </a:lnTo>
                <a:lnTo>
                  <a:pt x="103682" y="400812"/>
                </a:lnTo>
                <a:lnTo>
                  <a:pt x="101050" y="400812"/>
                </a:lnTo>
                <a:lnTo>
                  <a:pt x="68157" y="400431"/>
                </a:lnTo>
                <a:lnTo>
                  <a:pt x="84866" y="372426"/>
                </a:lnTo>
                <a:lnTo>
                  <a:pt x="66166" y="339630"/>
                </a:lnTo>
                <a:close/>
              </a:path>
              <a:path w="171450" h="448310">
                <a:moveTo>
                  <a:pt x="154888" y="277675"/>
                </a:moveTo>
                <a:lnTo>
                  <a:pt x="104267" y="339909"/>
                </a:lnTo>
                <a:lnTo>
                  <a:pt x="103590" y="410463"/>
                </a:lnTo>
                <a:lnTo>
                  <a:pt x="106559" y="410463"/>
                </a:lnTo>
                <a:lnTo>
                  <a:pt x="168614" y="306324"/>
                </a:lnTo>
                <a:lnTo>
                  <a:pt x="171172" y="299200"/>
                </a:lnTo>
                <a:lnTo>
                  <a:pt x="170789" y="291909"/>
                </a:lnTo>
                <a:lnTo>
                  <a:pt x="167667" y="285285"/>
                </a:lnTo>
                <a:lnTo>
                  <a:pt x="162010" y="280162"/>
                </a:lnTo>
                <a:lnTo>
                  <a:pt x="154888" y="277675"/>
                </a:lnTo>
                <a:close/>
              </a:path>
              <a:path w="171450" h="448310">
                <a:moveTo>
                  <a:pt x="84866" y="372426"/>
                </a:moveTo>
                <a:lnTo>
                  <a:pt x="68157" y="400431"/>
                </a:lnTo>
                <a:lnTo>
                  <a:pt x="101050" y="400812"/>
                </a:lnTo>
                <a:lnTo>
                  <a:pt x="84866" y="372426"/>
                </a:lnTo>
                <a:close/>
              </a:path>
              <a:path w="171450" h="448310">
                <a:moveTo>
                  <a:pt x="104267" y="339909"/>
                </a:moveTo>
                <a:lnTo>
                  <a:pt x="84866" y="372426"/>
                </a:lnTo>
                <a:lnTo>
                  <a:pt x="101050" y="400812"/>
                </a:lnTo>
                <a:lnTo>
                  <a:pt x="103682" y="400812"/>
                </a:lnTo>
                <a:lnTo>
                  <a:pt x="104267" y="339909"/>
                </a:lnTo>
                <a:close/>
              </a:path>
              <a:path w="171450" h="448310">
                <a:moveTo>
                  <a:pt x="69427" y="0"/>
                </a:moveTo>
                <a:lnTo>
                  <a:pt x="66166" y="339630"/>
                </a:lnTo>
                <a:lnTo>
                  <a:pt x="84866" y="372426"/>
                </a:lnTo>
                <a:lnTo>
                  <a:pt x="104267" y="339909"/>
                </a:lnTo>
                <a:lnTo>
                  <a:pt x="107527" y="253"/>
                </a:lnTo>
                <a:lnTo>
                  <a:pt x="6942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Submitting</a:t>
            </a:r>
            <a:r>
              <a:rPr spc="-85" dirty="0"/>
              <a:t> </a:t>
            </a:r>
            <a:r>
              <a:rPr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787145" y="1928622"/>
            <a:ext cx="9532620" cy="424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2550" y="2551938"/>
            <a:ext cx="4572000" cy="1754505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153670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Start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first tab of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report creation  process.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first tab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standard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form.  This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is a financial report so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is the SF-425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form. In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order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navigate 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other portions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report creation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process,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click on the  other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tabs (e.g. 2,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8685" y="2673857"/>
            <a:ext cx="1921510" cy="312420"/>
          </a:xfrm>
          <a:custGeom>
            <a:avLst/>
            <a:gdLst/>
            <a:ahLst/>
            <a:cxnLst/>
            <a:rect l="l" t="t" r="r" b="b"/>
            <a:pathLst>
              <a:path w="1921510" h="312419">
                <a:moveTo>
                  <a:pt x="0" y="312420"/>
                </a:moveTo>
                <a:lnTo>
                  <a:pt x="1921002" y="312420"/>
                </a:lnTo>
                <a:lnTo>
                  <a:pt x="1921002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Submitting</a:t>
            </a:r>
            <a:r>
              <a:rPr spc="-85" dirty="0"/>
              <a:t> </a:t>
            </a:r>
            <a:r>
              <a:rPr dirty="0"/>
              <a:t>Reports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28038" y="1738376"/>
            <a:ext cx="76339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are completing a performance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report,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will see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SF-PPR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Create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Report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screen.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process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completing and submitting a  performance report is almost identical.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this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case,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form you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be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required 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complete is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SF-PPR.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8081" y="2958518"/>
            <a:ext cx="7135780" cy="360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8489" y="2911982"/>
            <a:ext cx="7180580" cy="3655695"/>
          </a:xfrm>
          <a:custGeom>
            <a:avLst/>
            <a:gdLst/>
            <a:ahLst/>
            <a:cxnLst/>
            <a:rect l="l" t="t" r="r" b="b"/>
            <a:pathLst>
              <a:path w="7180580" h="3655695">
                <a:moveTo>
                  <a:pt x="0" y="3655314"/>
                </a:moveTo>
                <a:lnTo>
                  <a:pt x="7180326" y="3655314"/>
                </a:lnTo>
                <a:lnTo>
                  <a:pt x="7180326" y="0"/>
                </a:lnTo>
                <a:lnTo>
                  <a:pt x="0" y="0"/>
                </a:lnTo>
                <a:lnTo>
                  <a:pt x="0" y="3655314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50335" y="3429000"/>
            <a:ext cx="868680" cy="584835"/>
          </a:xfrm>
          <a:custGeom>
            <a:avLst/>
            <a:gdLst/>
            <a:ahLst/>
            <a:cxnLst/>
            <a:rect l="l" t="t" r="r" b="b"/>
            <a:pathLst>
              <a:path w="868679" h="584835">
                <a:moveTo>
                  <a:pt x="0" y="584454"/>
                </a:moveTo>
                <a:lnTo>
                  <a:pt x="868680" y="584454"/>
                </a:lnTo>
                <a:lnTo>
                  <a:pt x="868680" y="0"/>
                </a:lnTo>
                <a:lnTo>
                  <a:pt x="0" y="0"/>
                </a:lnTo>
                <a:lnTo>
                  <a:pt x="0" y="58445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1508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Course</a:t>
            </a:r>
            <a:r>
              <a:rPr spc="-75" dirty="0"/>
              <a:t> </a:t>
            </a:r>
            <a:r>
              <a:rPr dirty="0"/>
              <a:t>Objectives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11577" y="2139695"/>
            <a:ext cx="4777105" cy="31002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972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After completing this course, you will be  able to:</a:t>
            </a:r>
            <a:endParaRPr sz="2000" dirty="0">
              <a:latin typeface="Arial"/>
              <a:cs typeface="Arial"/>
            </a:endParaRPr>
          </a:p>
          <a:p>
            <a:pPr marL="755650" marR="5080" indent="-285750">
              <a:lnSpc>
                <a:spcPct val="100000"/>
              </a:lnSpc>
              <a:spcBef>
                <a:spcPts val="375"/>
              </a:spcBef>
              <a:buClr>
                <a:srgbClr val="CC9900"/>
              </a:buClr>
              <a:buFont typeface="Arial"/>
              <a:buChar char="–"/>
              <a:tabLst>
                <a:tab pos="755015" algn="l"/>
                <a:tab pos="755650" algn="l"/>
                <a:tab pos="2096135" algn="l"/>
                <a:tab pos="2713355" algn="l"/>
                <a:tab pos="4180840" algn="l"/>
              </a:tabLst>
            </a:pPr>
            <a:r>
              <a:rPr sz="1800" spc="-5" dirty="0">
                <a:latin typeface="Calibri"/>
                <a:cs typeface="Calibri"/>
              </a:rPr>
              <a:t>Su</a:t>
            </a:r>
            <a:r>
              <a:rPr sz="1800" dirty="0">
                <a:latin typeface="Calibri"/>
                <a:cs typeface="Calibri"/>
              </a:rPr>
              <a:t>mma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ize	the	ezFe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Grants	claims  creation and </a:t>
            </a:r>
            <a:r>
              <a:rPr sz="1800" spc="-5" dirty="0">
                <a:latin typeface="Calibri"/>
                <a:cs typeface="Calibri"/>
              </a:rPr>
              <a:t>submission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process</a:t>
            </a:r>
            <a:endParaRPr lang="en-US" sz="1800" spc="-5" dirty="0">
              <a:latin typeface="Calibri"/>
              <a:cs typeface="Calibri"/>
            </a:endParaRPr>
          </a:p>
          <a:p>
            <a:pPr marL="755650" marR="5080" indent="-285750">
              <a:lnSpc>
                <a:spcPct val="100000"/>
              </a:lnSpc>
              <a:spcBef>
                <a:spcPts val="375"/>
              </a:spcBef>
              <a:buClr>
                <a:srgbClr val="CC9900"/>
              </a:buClr>
              <a:buFont typeface="Arial"/>
              <a:buChar char="–"/>
              <a:tabLst>
                <a:tab pos="755015" algn="l"/>
                <a:tab pos="755650" algn="l"/>
                <a:tab pos="2096135" algn="l"/>
                <a:tab pos="2713355" algn="l"/>
                <a:tab pos="4180840" algn="l"/>
              </a:tabLst>
            </a:pPr>
            <a:endParaRPr sz="1800" dirty="0">
              <a:latin typeface="Calibri"/>
              <a:cs typeface="Calibri"/>
            </a:endParaRPr>
          </a:p>
          <a:p>
            <a:pPr marL="755650" marR="5715" indent="-285750">
              <a:lnSpc>
                <a:spcPct val="100000"/>
              </a:lnSpc>
              <a:spcBef>
                <a:spcPts val="434"/>
              </a:spcBef>
              <a:buClr>
                <a:srgbClr val="CC9900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Describe </a:t>
            </a:r>
            <a:r>
              <a:rPr sz="1800" dirty="0">
                <a:latin typeface="Calibri"/>
                <a:cs typeface="Calibri"/>
              </a:rPr>
              <a:t>the process for </a:t>
            </a:r>
            <a:r>
              <a:rPr sz="1800" spc="-5" dirty="0">
                <a:latin typeface="Calibri"/>
                <a:cs typeface="Calibri"/>
              </a:rPr>
              <a:t>submitting </a:t>
            </a:r>
            <a:r>
              <a:rPr sz="1800" dirty="0">
                <a:latin typeface="Calibri"/>
                <a:cs typeface="Calibri"/>
              </a:rPr>
              <a:t>and  approving reports 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ezFedGrants</a:t>
            </a:r>
            <a:endParaRPr lang="en-US" sz="1800" dirty="0">
              <a:latin typeface="Calibri"/>
              <a:cs typeface="Calibri"/>
            </a:endParaRPr>
          </a:p>
          <a:p>
            <a:pPr marL="755650" marR="5715" indent="-285750">
              <a:lnSpc>
                <a:spcPct val="100000"/>
              </a:lnSpc>
              <a:spcBef>
                <a:spcPts val="434"/>
              </a:spcBef>
              <a:buClr>
                <a:srgbClr val="CC9900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endParaRPr sz="1800" dirty="0">
              <a:latin typeface="Calibri"/>
              <a:cs typeface="Calibri"/>
            </a:endParaRPr>
          </a:p>
          <a:p>
            <a:pPr marL="755650" marR="5715" indent="-285750">
              <a:lnSpc>
                <a:spcPct val="100000"/>
              </a:lnSpc>
              <a:spcBef>
                <a:spcPts val="434"/>
              </a:spcBef>
              <a:buClr>
                <a:srgbClr val="CC9900"/>
              </a:buClr>
              <a:buFont typeface="Arial"/>
              <a:buChar char="–"/>
              <a:tabLst>
                <a:tab pos="755015" algn="l"/>
                <a:tab pos="755650" algn="l"/>
                <a:tab pos="1797685" algn="l"/>
                <a:tab pos="2218055" algn="l"/>
                <a:tab pos="2791460" algn="l"/>
                <a:tab pos="3599815" algn="l"/>
              </a:tabLst>
            </a:pPr>
            <a:r>
              <a:rPr sz="1800" dirty="0">
                <a:latin typeface="Calibri"/>
                <a:cs typeface="Calibri"/>
              </a:rPr>
              <a:t>Navigate	to	and	within	e</a:t>
            </a:r>
            <a:r>
              <a:rPr sz="1800" spc="5" dirty="0">
                <a:latin typeface="Calibri"/>
                <a:cs typeface="Calibri"/>
              </a:rPr>
              <a:t>z</a:t>
            </a:r>
            <a:r>
              <a:rPr sz="1800" spc="-5" dirty="0">
                <a:latin typeface="Calibri"/>
                <a:cs typeface="Calibri"/>
              </a:rPr>
              <a:t>FedGra</a:t>
            </a:r>
            <a:r>
              <a:rPr sz="1800" dirty="0">
                <a:latin typeface="Calibri"/>
                <a:cs typeface="Calibri"/>
              </a:rPr>
              <a:t>nts  </a:t>
            </a:r>
            <a:r>
              <a:rPr sz="1800" spc="-5" dirty="0">
                <a:latin typeface="Calibri"/>
                <a:cs typeface="Calibri"/>
              </a:rPr>
              <a:t>system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53300" y="2228850"/>
            <a:ext cx="2057400" cy="325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Submitting</a:t>
            </a:r>
            <a:r>
              <a:rPr spc="-85" dirty="0"/>
              <a:t> </a:t>
            </a:r>
            <a:r>
              <a:rPr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790993" y="4115160"/>
            <a:ext cx="8548078" cy="1096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951" y="3806571"/>
            <a:ext cx="8594725" cy="1501140"/>
          </a:xfrm>
          <a:custGeom>
            <a:avLst/>
            <a:gdLst/>
            <a:ahLst/>
            <a:cxnLst/>
            <a:rect l="l" t="t" r="r" b="b"/>
            <a:pathLst>
              <a:path w="8594725" h="1501139">
                <a:moveTo>
                  <a:pt x="0" y="1501139"/>
                </a:moveTo>
                <a:lnTo>
                  <a:pt x="8594598" y="1501139"/>
                </a:lnTo>
                <a:lnTo>
                  <a:pt x="8594598" y="0"/>
                </a:lnTo>
                <a:lnTo>
                  <a:pt x="0" y="0"/>
                </a:lnTo>
                <a:lnTo>
                  <a:pt x="0" y="1501139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2163" y="1854707"/>
            <a:ext cx="7074534" cy="1529080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210185">
              <a:lnSpc>
                <a:spcPct val="99900"/>
              </a:lnSpc>
              <a:spcBef>
                <a:spcPts val="31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Enter performance reporting information in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Box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10 Performance 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Narrative.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If not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already provided by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20" dirty="0">
                <a:solidFill>
                  <a:srgbClr val="00AFEF"/>
                </a:solidFill>
                <a:latin typeface="Arial"/>
                <a:cs typeface="Arial"/>
              </a:rPr>
              <a:t>agency,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please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contact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  agency representative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performance narrative instructions. </a:t>
            </a:r>
            <a:r>
              <a:rPr sz="1800" spc="-60" dirty="0">
                <a:solidFill>
                  <a:srgbClr val="00AFEF"/>
                </a:solidFill>
                <a:latin typeface="Arial"/>
                <a:cs typeface="Arial"/>
              </a:rPr>
              <a:t>You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may also attach a performance narrative as instructed by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 awarding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Federal </a:t>
            </a:r>
            <a:r>
              <a:rPr sz="1800" spc="-20" dirty="0">
                <a:solidFill>
                  <a:srgbClr val="00AFEF"/>
                </a:solidFill>
                <a:latin typeface="Arial"/>
                <a:cs typeface="Arial"/>
              </a:rPr>
              <a:t>Agency,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then fill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out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other areas as</a:t>
            </a:r>
            <a:r>
              <a:rPr sz="1800" spc="-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necessary.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Submitting</a:t>
            </a:r>
            <a:r>
              <a:rPr spc="-85" dirty="0"/>
              <a:t> </a:t>
            </a:r>
            <a:r>
              <a:rPr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1026824" y="3356705"/>
            <a:ext cx="9776753" cy="1083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2599" y="3324225"/>
            <a:ext cx="9832975" cy="1122680"/>
          </a:xfrm>
          <a:custGeom>
            <a:avLst/>
            <a:gdLst/>
            <a:ahLst/>
            <a:cxnLst/>
            <a:rect l="l" t="t" r="r" b="b"/>
            <a:pathLst>
              <a:path w="9832975" h="1122679">
                <a:moveTo>
                  <a:pt x="0" y="1122426"/>
                </a:moveTo>
                <a:lnTo>
                  <a:pt x="9832848" y="1122426"/>
                </a:lnTo>
                <a:lnTo>
                  <a:pt x="9832848" y="0"/>
                </a:lnTo>
                <a:lnTo>
                  <a:pt x="0" y="0"/>
                </a:lnTo>
                <a:lnTo>
                  <a:pt x="0" y="1122426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89404" y="2044445"/>
            <a:ext cx="7023734" cy="646430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ts val="2155"/>
              </a:lnSpc>
              <a:spcBef>
                <a:spcPts val="315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Click 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Next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 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proceed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Signature</a:t>
            </a:r>
            <a:r>
              <a:rPr sz="1800" b="1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stage.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ts val="2155"/>
              </a:lnSpc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type, options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organization users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will display for</a:t>
            </a:r>
            <a:r>
              <a:rPr sz="1800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selection.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4405" y="4026408"/>
            <a:ext cx="729615" cy="368300"/>
          </a:xfrm>
          <a:custGeom>
            <a:avLst/>
            <a:gdLst/>
            <a:ahLst/>
            <a:cxnLst/>
            <a:rect l="l" t="t" r="r" b="b"/>
            <a:pathLst>
              <a:path w="729614" h="368300">
                <a:moveTo>
                  <a:pt x="0" y="368045"/>
                </a:moveTo>
                <a:lnTo>
                  <a:pt x="729233" y="368045"/>
                </a:lnTo>
                <a:lnTo>
                  <a:pt x="729233" y="0"/>
                </a:lnTo>
                <a:lnTo>
                  <a:pt x="0" y="0"/>
                </a:lnTo>
                <a:lnTo>
                  <a:pt x="0" y="36804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49078" y="3394709"/>
            <a:ext cx="729615" cy="368300"/>
          </a:xfrm>
          <a:custGeom>
            <a:avLst/>
            <a:gdLst/>
            <a:ahLst/>
            <a:cxnLst/>
            <a:rect l="l" t="t" r="r" b="b"/>
            <a:pathLst>
              <a:path w="729615" h="368300">
                <a:moveTo>
                  <a:pt x="0" y="368045"/>
                </a:moveTo>
                <a:lnTo>
                  <a:pt x="729233" y="368045"/>
                </a:lnTo>
                <a:lnTo>
                  <a:pt x="729233" y="0"/>
                </a:lnTo>
                <a:lnTo>
                  <a:pt x="0" y="0"/>
                </a:lnTo>
                <a:lnTo>
                  <a:pt x="0" y="368045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Submitting</a:t>
            </a:r>
            <a:r>
              <a:rPr spc="-85" dirty="0"/>
              <a:t> </a:t>
            </a:r>
            <a:r>
              <a:rPr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2580894" y="2952750"/>
            <a:ext cx="6538722" cy="3190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4417" y="2946273"/>
            <a:ext cx="6551930" cy="3203575"/>
          </a:xfrm>
          <a:custGeom>
            <a:avLst/>
            <a:gdLst/>
            <a:ahLst/>
            <a:cxnLst/>
            <a:rect l="l" t="t" r="r" b="b"/>
            <a:pathLst>
              <a:path w="6551930" h="3203575">
                <a:moveTo>
                  <a:pt x="0" y="3203447"/>
                </a:moveTo>
                <a:lnTo>
                  <a:pt x="6551676" y="3203447"/>
                </a:lnTo>
                <a:lnTo>
                  <a:pt x="6551676" y="0"/>
                </a:lnTo>
                <a:lnTo>
                  <a:pt x="0" y="0"/>
                </a:lnTo>
                <a:lnTo>
                  <a:pt x="0" y="3203447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60448" y="1578863"/>
            <a:ext cx="7836534" cy="1200150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140970">
              <a:lnSpc>
                <a:spcPct val="99800"/>
              </a:lnSpc>
              <a:spcBef>
                <a:spcPts val="315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Click 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Next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 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proceed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Signature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stage. </a:t>
            </a:r>
            <a:r>
              <a:rPr sz="1800" spc="-60" dirty="0">
                <a:solidFill>
                  <a:srgbClr val="00AFEF"/>
                </a:solidFill>
                <a:latin typeface="Arial"/>
                <a:cs typeface="Arial"/>
              </a:rPr>
              <a:t>You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designate  one or more Certifying Officials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report.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Certifying </a:t>
            </a:r>
            <a:r>
              <a:rPr sz="1800" spc="-10" dirty="0">
                <a:solidFill>
                  <a:srgbClr val="00AFEF"/>
                </a:solidFill>
                <a:latin typeface="Arial"/>
                <a:cs typeface="Arial"/>
              </a:rPr>
              <a:t>Official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is  responsible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digitally signing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report.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type, options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organization users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will display for</a:t>
            </a:r>
            <a:r>
              <a:rPr sz="1800" spc="-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selection.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23922" y="5530596"/>
            <a:ext cx="5621020" cy="593725"/>
          </a:xfrm>
          <a:custGeom>
            <a:avLst/>
            <a:gdLst/>
            <a:ahLst/>
            <a:cxnLst/>
            <a:rect l="l" t="t" r="r" b="b"/>
            <a:pathLst>
              <a:path w="5621020" h="593725">
                <a:moveTo>
                  <a:pt x="0" y="593597"/>
                </a:moveTo>
                <a:lnTo>
                  <a:pt x="5620512" y="593597"/>
                </a:lnTo>
                <a:lnTo>
                  <a:pt x="5620512" y="0"/>
                </a:lnTo>
                <a:lnTo>
                  <a:pt x="0" y="0"/>
                </a:lnTo>
                <a:lnTo>
                  <a:pt x="0" y="59359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96940" y="3476244"/>
            <a:ext cx="3279775" cy="646430"/>
          </a:xfrm>
          <a:custGeom>
            <a:avLst/>
            <a:gdLst/>
            <a:ahLst/>
            <a:cxnLst/>
            <a:rect l="l" t="t" r="r" b="b"/>
            <a:pathLst>
              <a:path w="3279775" h="646429">
                <a:moveTo>
                  <a:pt x="0" y="646176"/>
                </a:moveTo>
                <a:lnTo>
                  <a:pt x="3279648" y="646176"/>
                </a:lnTo>
                <a:lnTo>
                  <a:pt x="32796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chemeClr val="bg1"/>
          </a:solidFill>
          <a:ln w="380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15990" y="3502914"/>
            <a:ext cx="324167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>
              <a:lnSpc>
                <a:spcPts val="2155"/>
              </a:lnSpc>
              <a:spcBef>
                <a:spcPts val="100"/>
              </a:spcBef>
            </a:pPr>
            <a:r>
              <a:rPr sz="1800" spc="-105" dirty="0">
                <a:solidFill>
                  <a:srgbClr val="6F2F9F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move to the final step,</a:t>
            </a:r>
            <a:r>
              <a:rPr sz="180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6F2F9F"/>
                </a:solidFill>
                <a:latin typeface="Arial"/>
                <a:cs typeface="Arial"/>
              </a:rPr>
              <a:t>select</a:t>
            </a:r>
            <a:endParaRPr sz="1800" dirty="0">
              <a:latin typeface="Arial"/>
              <a:cs typeface="Arial"/>
            </a:endParaRPr>
          </a:p>
          <a:p>
            <a:pPr marL="72390">
              <a:lnSpc>
                <a:spcPts val="2155"/>
              </a:lnSpc>
            </a:pP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3. </a:t>
            </a:r>
            <a:r>
              <a:rPr sz="1800" spc="-5" dirty="0">
                <a:solidFill>
                  <a:srgbClr val="6F2F9F"/>
                </a:solidFill>
                <a:latin typeface="Arial"/>
                <a:cs typeface="Arial"/>
              </a:rPr>
              <a:t>Attachments or </a:t>
            </a: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click</a:t>
            </a:r>
            <a:r>
              <a:rPr sz="1800" spc="-1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Next</a:t>
            </a: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43578" y="3555491"/>
            <a:ext cx="1076960" cy="460375"/>
          </a:xfrm>
          <a:custGeom>
            <a:avLst/>
            <a:gdLst/>
            <a:ahLst/>
            <a:cxnLst/>
            <a:rect l="l" t="t" r="r" b="b"/>
            <a:pathLst>
              <a:path w="1076960" h="460375">
                <a:moveTo>
                  <a:pt x="0" y="460248"/>
                </a:moveTo>
                <a:lnTo>
                  <a:pt x="1076705" y="460248"/>
                </a:lnTo>
                <a:lnTo>
                  <a:pt x="1076705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1985" y="3660711"/>
            <a:ext cx="723861" cy="305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8196" y="3736847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53340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533400" h="114300">
                <a:moveTo>
                  <a:pt x="53340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533400" y="76200"/>
                </a:lnTo>
                <a:lnTo>
                  <a:pt x="533400" y="3810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61247" y="2986277"/>
            <a:ext cx="716280" cy="372110"/>
          </a:xfrm>
          <a:custGeom>
            <a:avLst/>
            <a:gdLst/>
            <a:ahLst/>
            <a:cxnLst/>
            <a:rect l="l" t="t" r="r" b="b"/>
            <a:pathLst>
              <a:path w="716279" h="372110">
                <a:moveTo>
                  <a:pt x="0" y="371856"/>
                </a:moveTo>
                <a:lnTo>
                  <a:pt x="716279" y="371856"/>
                </a:lnTo>
                <a:lnTo>
                  <a:pt x="716279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Submitting</a:t>
            </a:r>
            <a:r>
              <a:rPr spc="-85" dirty="0"/>
              <a:t> </a:t>
            </a:r>
            <a:r>
              <a:rPr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1920257" y="2162051"/>
            <a:ext cx="8427942" cy="2838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8546" y="4555996"/>
            <a:ext cx="3676015" cy="1006603"/>
          </a:xfrm>
          <a:custGeom>
            <a:avLst/>
            <a:gdLst/>
            <a:ahLst/>
            <a:cxnLst/>
            <a:rect l="l" t="t" r="r" b="b"/>
            <a:pathLst>
              <a:path w="3676015" h="646429">
                <a:moveTo>
                  <a:pt x="0" y="646176"/>
                </a:moveTo>
                <a:lnTo>
                  <a:pt x="3675888" y="646176"/>
                </a:lnTo>
                <a:lnTo>
                  <a:pt x="367588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8546" y="4555997"/>
            <a:ext cx="3676015" cy="1006602"/>
          </a:xfrm>
          <a:custGeom>
            <a:avLst/>
            <a:gdLst/>
            <a:ahLst/>
            <a:cxnLst/>
            <a:rect l="l" t="t" r="r" b="b"/>
            <a:pathLst>
              <a:path w="3676015" h="646429">
                <a:moveTo>
                  <a:pt x="0" y="646176"/>
                </a:moveTo>
                <a:lnTo>
                  <a:pt x="3675888" y="646176"/>
                </a:lnTo>
                <a:lnTo>
                  <a:pt x="367588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7285" y="4583176"/>
            <a:ext cx="3091815" cy="851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180"/>
              </a:spcBef>
            </a:pPr>
            <a:r>
              <a:rPr sz="1800" spc="-1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attach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file, </a:t>
            </a:r>
            <a:r>
              <a:rPr lang="en-US" sz="1800" spc="-5" dirty="0">
                <a:solidFill>
                  <a:srgbClr val="00AFEF"/>
                </a:solidFill>
                <a:latin typeface="Arial"/>
                <a:cs typeface="Arial"/>
              </a:rPr>
              <a:t>Select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"Click Here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Attach Files"</a:t>
            </a:r>
            <a:r>
              <a:rPr sz="1800" spc="-10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link</a:t>
            </a:r>
            <a:r>
              <a:rPr lang="en-US" sz="1800" spc="-5" dirty="0">
                <a:solidFill>
                  <a:srgbClr val="00AFE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26535" y="4709985"/>
            <a:ext cx="876261" cy="305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2746" y="4786121"/>
            <a:ext cx="685800" cy="114300"/>
          </a:xfrm>
          <a:custGeom>
            <a:avLst/>
            <a:gdLst/>
            <a:ahLst/>
            <a:cxnLst/>
            <a:rect l="l" t="t" r="r" b="b"/>
            <a:pathLst>
              <a:path w="6858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68580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685800" h="114300">
                <a:moveTo>
                  <a:pt x="68580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685800" y="76200"/>
                </a:lnTo>
                <a:lnTo>
                  <a:pt x="685800" y="381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Submitting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9176" y="2107692"/>
            <a:ext cx="8378190" cy="419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2698" y="2101214"/>
            <a:ext cx="8391525" cy="4211955"/>
          </a:xfrm>
          <a:custGeom>
            <a:avLst/>
            <a:gdLst/>
            <a:ahLst/>
            <a:cxnLst/>
            <a:rect l="l" t="t" r="r" b="b"/>
            <a:pathLst>
              <a:path w="8391525" h="4211955">
                <a:moveTo>
                  <a:pt x="0" y="4211574"/>
                </a:moveTo>
                <a:lnTo>
                  <a:pt x="8391144" y="4211574"/>
                </a:lnTo>
                <a:lnTo>
                  <a:pt x="8391144" y="0"/>
                </a:lnTo>
                <a:lnTo>
                  <a:pt x="0" y="0"/>
                </a:lnTo>
                <a:lnTo>
                  <a:pt x="0" y="4211574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54419" y="2895600"/>
            <a:ext cx="4572000" cy="1148391"/>
          </a:xfrm>
          <a:prstGeom prst="rect">
            <a:avLst/>
          </a:prstGeom>
          <a:solidFill>
            <a:srgbClr val="FFFFFF"/>
          </a:solidFill>
          <a:ln w="38100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137160">
              <a:lnSpc>
                <a:spcPct val="99700"/>
              </a:lnSpc>
              <a:spcBef>
                <a:spcPts val="315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Click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"Other Attachment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Title"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field  and </a:t>
            </a:r>
            <a:r>
              <a:rPr lang="en-US" sz="1800" spc="-5" dirty="0">
                <a:solidFill>
                  <a:srgbClr val="00AFEF"/>
                </a:solidFill>
                <a:latin typeface="Arial"/>
                <a:cs typeface="Arial"/>
              </a:rPr>
              <a:t>enter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 an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attachment title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into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field.</a:t>
            </a:r>
            <a:r>
              <a:rPr lang="en-US" sz="1800" dirty="0">
                <a:solidFill>
                  <a:srgbClr val="00AFEF"/>
                </a:solidFill>
                <a:latin typeface="Arial"/>
                <a:cs typeface="Arial"/>
              </a:rPr>
              <a:t> This will assist in identifying the attachment later.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Submitting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5831" y="2013966"/>
            <a:ext cx="8493927" cy="40317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34584" y="2644901"/>
            <a:ext cx="4572000" cy="1147750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166370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Click 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Browse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and select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</a:t>
            </a:r>
            <a:r>
              <a:rPr sz="1800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file  you want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attach from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your</a:t>
            </a:r>
            <a:r>
              <a:rPr sz="1800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computer.</a:t>
            </a:r>
            <a:r>
              <a:rPr lang="en-US" sz="1800" dirty="0">
                <a:solidFill>
                  <a:srgbClr val="00AFEF"/>
                </a:solidFill>
                <a:latin typeface="Arial"/>
                <a:cs typeface="Arial"/>
              </a:rPr>
              <a:t> Attachment size is limited to 10 MB per attachment.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Submitting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2557" y="2065888"/>
            <a:ext cx="8416788" cy="404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17058" y="3034283"/>
            <a:ext cx="4572000" cy="923290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140335">
              <a:lnSpc>
                <a:spcPct val="99700"/>
              </a:lnSpc>
              <a:spcBef>
                <a:spcPts val="315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Once the file attaches, click 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OK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button.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Repeat these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steps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for any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additional  attachments.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40473" y="4317491"/>
            <a:ext cx="1296670" cy="243204"/>
          </a:xfrm>
          <a:custGeom>
            <a:avLst/>
            <a:gdLst/>
            <a:ahLst/>
            <a:cxnLst/>
            <a:rect l="l" t="t" r="r" b="b"/>
            <a:pathLst>
              <a:path w="1296670" h="243204">
                <a:moveTo>
                  <a:pt x="0" y="243078"/>
                </a:moveTo>
                <a:lnTo>
                  <a:pt x="1296162" y="243078"/>
                </a:lnTo>
                <a:lnTo>
                  <a:pt x="1296162" y="0"/>
                </a:lnTo>
                <a:lnTo>
                  <a:pt x="0" y="0"/>
                </a:lnTo>
                <a:lnTo>
                  <a:pt x="0" y="24307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Submitting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24410" y="2862264"/>
            <a:ext cx="8563802" cy="2435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9013" y="2802254"/>
            <a:ext cx="8594725" cy="2555875"/>
          </a:xfrm>
          <a:custGeom>
            <a:avLst/>
            <a:gdLst/>
            <a:ahLst/>
            <a:cxnLst/>
            <a:rect l="l" t="t" r="r" b="b"/>
            <a:pathLst>
              <a:path w="8594725" h="2555875">
                <a:moveTo>
                  <a:pt x="0" y="2555748"/>
                </a:moveTo>
                <a:lnTo>
                  <a:pt x="8594598" y="2555748"/>
                </a:lnTo>
                <a:lnTo>
                  <a:pt x="8594598" y="0"/>
                </a:lnTo>
                <a:lnTo>
                  <a:pt x="0" y="0"/>
                </a:lnTo>
                <a:lnTo>
                  <a:pt x="0" y="2555748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2614" y="1811020"/>
            <a:ext cx="7327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Once you have completed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filling out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all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necessary information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for the  report,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Submit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78702" y="3166821"/>
            <a:ext cx="734555" cy="564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9850" y="3300221"/>
            <a:ext cx="544195" cy="374015"/>
          </a:xfrm>
          <a:custGeom>
            <a:avLst/>
            <a:gdLst/>
            <a:ahLst/>
            <a:cxnLst/>
            <a:rect l="l" t="t" r="r" b="b"/>
            <a:pathLst>
              <a:path w="544195" h="374014">
                <a:moveTo>
                  <a:pt x="438614" y="47939"/>
                </a:moveTo>
                <a:lnTo>
                  <a:pt x="0" y="342391"/>
                </a:lnTo>
                <a:lnTo>
                  <a:pt x="21336" y="374014"/>
                </a:lnTo>
                <a:lnTo>
                  <a:pt x="459853" y="79545"/>
                </a:lnTo>
                <a:lnTo>
                  <a:pt x="438614" y="47939"/>
                </a:lnTo>
                <a:close/>
              </a:path>
              <a:path w="544195" h="374014">
                <a:moveTo>
                  <a:pt x="522902" y="37337"/>
                </a:moveTo>
                <a:lnTo>
                  <a:pt x="454405" y="37337"/>
                </a:lnTo>
                <a:lnTo>
                  <a:pt x="475615" y="68961"/>
                </a:lnTo>
                <a:lnTo>
                  <a:pt x="459853" y="79545"/>
                </a:lnTo>
                <a:lnTo>
                  <a:pt x="481075" y="111125"/>
                </a:lnTo>
                <a:lnTo>
                  <a:pt x="522902" y="37337"/>
                </a:lnTo>
                <a:close/>
              </a:path>
              <a:path w="544195" h="374014">
                <a:moveTo>
                  <a:pt x="454405" y="37337"/>
                </a:moveTo>
                <a:lnTo>
                  <a:pt x="438614" y="47939"/>
                </a:lnTo>
                <a:lnTo>
                  <a:pt x="459853" y="79545"/>
                </a:lnTo>
                <a:lnTo>
                  <a:pt x="475615" y="68961"/>
                </a:lnTo>
                <a:lnTo>
                  <a:pt x="454405" y="37337"/>
                </a:lnTo>
                <a:close/>
              </a:path>
              <a:path w="544195" h="374014">
                <a:moveTo>
                  <a:pt x="544068" y="0"/>
                </a:moveTo>
                <a:lnTo>
                  <a:pt x="417322" y="16255"/>
                </a:lnTo>
                <a:lnTo>
                  <a:pt x="438614" y="47939"/>
                </a:lnTo>
                <a:lnTo>
                  <a:pt x="454405" y="37337"/>
                </a:lnTo>
                <a:lnTo>
                  <a:pt x="522902" y="37337"/>
                </a:lnTo>
                <a:lnTo>
                  <a:pt x="54406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2108" y="4757165"/>
            <a:ext cx="810260" cy="196850"/>
          </a:xfrm>
          <a:custGeom>
            <a:avLst/>
            <a:gdLst/>
            <a:ahLst/>
            <a:cxnLst/>
            <a:rect l="l" t="t" r="r" b="b"/>
            <a:pathLst>
              <a:path w="810260" h="196850">
                <a:moveTo>
                  <a:pt x="0" y="196595"/>
                </a:moveTo>
                <a:lnTo>
                  <a:pt x="810006" y="196595"/>
                </a:lnTo>
                <a:lnTo>
                  <a:pt x="810006" y="0"/>
                </a:lnTo>
                <a:lnTo>
                  <a:pt x="0" y="0"/>
                </a:lnTo>
                <a:lnTo>
                  <a:pt x="0" y="196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3261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Submitting</a:t>
            </a:r>
            <a:r>
              <a:rPr spc="-85" dirty="0"/>
              <a:t> </a:t>
            </a:r>
            <a:r>
              <a:rPr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1687829" y="2960936"/>
            <a:ext cx="8561961" cy="2391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79676" y="1958339"/>
            <a:ext cx="8122920" cy="646430"/>
          </a:xfrm>
          <a:prstGeom prst="rect">
            <a:avLst/>
          </a:prstGeom>
          <a:ln w="38100">
            <a:noFill/>
          </a:ln>
        </p:spPr>
        <p:txBody>
          <a:bodyPr vert="horz" wrap="square" lIns="0" tIns="3936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9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After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report is submitted, a work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item will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sent to the</a:t>
            </a:r>
            <a:r>
              <a:rPr sz="1800" spc="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Certifying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Official(s)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and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status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the report will change 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"Draft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Pending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Signature."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1299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Certifying</a:t>
            </a:r>
            <a:r>
              <a:rPr spc="-50" dirty="0"/>
              <a:t> </a:t>
            </a:r>
            <a:r>
              <a:rPr spc="-5"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1881377" y="1953767"/>
            <a:ext cx="7970520" cy="4166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9897" y="1742694"/>
            <a:ext cx="4572000" cy="2308225"/>
          </a:xfrm>
          <a:custGeom>
            <a:avLst/>
            <a:gdLst/>
            <a:ahLst/>
            <a:cxnLst/>
            <a:rect l="l" t="t" r="r" b="b"/>
            <a:pathLst>
              <a:path w="4572000" h="2308225">
                <a:moveTo>
                  <a:pt x="0" y="2308097"/>
                </a:moveTo>
                <a:lnTo>
                  <a:pt x="4572000" y="2308097"/>
                </a:lnTo>
                <a:lnTo>
                  <a:pt x="4572000" y="0"/>
                </a:lnTo>
                <a:lnTo>
                  <a:pt x="0" y="0"/>
                </a:lnTo>
                <a:lnTo>
                  <a:pt x="0" y="2308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9897" y="1742694"/>
            <a:ext cx="4572000" cy="2308225"/>
          </a:xfrm>
          <a:prstGeom prst="rect">
            <a:avLst/>
          </a:prstGeom>
          <a:ln w="38100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28130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ezFedGrants External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Portal  Home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screen,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Certifying </a:t>
            </a:r>
            <a:r>
              <a:rPr sz="1800" spc="-10" dirty="0">
                <a:solidFill>
                  <a:srgbClr val="00AFEF"/>
                </a:solidFill>
                <a:latin typeface="Arial"/>
                <a:cs typeface="Arial"/>
              </a:rPr>
              <a:t>Official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will  need to locate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report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review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Actionable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Items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section.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Transaction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ID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link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open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report  work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item. If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have a lot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work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items,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use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Category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field to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filter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your work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items.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13303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831594" y="1779778"/>
            <a:ext cx="2362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Course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Introduction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2209800"/>
            <a:ext cx="8534400" cy="369570"/>
          </a:xfrm>
          <a:prstGeom prst="rect">
            <a:avLst/>
          </a:prstGeom>
          <a:solidFill>
            <a:srgbClr val="CFE7E7"/>
          </a:solidFill>
        </p:spPr>
        <p:txBody>
          <a:bodyPr vert="horz" wrap="square" lIns="0" tIns="40005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15"/>
              </a:spcBef>
              <a:buClr>
                <a:srgbClr val="A88000"/>
              </a:buClr>
              <a:buFont typeface="Wingdings"/>
              <a:buChar char=""/>
              <a:tabLst>
                <a:tab pos="434340" algn="l"/>
                <a:tab pos="434975" algn="l"/>
              </a:tabLst>
            </a:pPr>
            <a:r>
              <a:rPr sz="1800" dirty="0">
                <a:latin typeface="Arial"/>
                <a:cs typeface="Arial"/>
              </a:rPr>
              <a:t>Module </a:t>
            </a:r>
            <a:r>
              <a:rPr sz="1800" spc="-5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Creating and Submitting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Claims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1594" y="2694178"/>
            <a:ext cx="350647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Module </a:t>
            </a:r>
            <a:r>
              <a:rPr sz="1800" spc="-5" dirty="0">
                <a:latin typeface="Arial"/>
                <a:cs typeface="Arial"/>
              </a:rPr>
              <a:t>2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Submitting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Reports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Course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1299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Certifying</a:t>
            </a:r>
            <a:r>
              <a:rPr spc="-50" dirty="0"/>
              <a:t> </a:t>
            </a:r>
            <a:r>
              <a:rPr spc="-5"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1795272" y="2903220"/>
            <a:ext cx="8582406" cy="2253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8795" y="2896742"/>
            <a:ext cx="8595360" cy="2266315"/>
          </a:xfrm>
          <a:custGeom>
            <a:avLst/>
            <a:gdLst/>
            <a:ahLst/>
            <a:cxnLst/>
            <a:rect l="l" t="t" r="r" b="b"/>
            <a:pathLst>
              <a:path w="8595360" h="2266315">
                <a:moveTo>
                  <a:pt x="0" y="2266187"/>
                </a:moveTo>
                <a:lnTo>
                  <a:pt x="8595360" y="2266187"/>
                </a:lnTo>
                <a:lnTo>
                  <a:pt x="8595360" y="0"/>
                </a:lnTo>
                <a:lnTo>
                  <a:pt x="0" y="0"/>
                </a:lnTo>
                <a:lnTo>
                  <a:pt x="0" y="2266187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753" y="1729739"/>
            <a:ext cx="7174230" cy="1422655"/>
          </a:xfrm>
          <a:custGeom>
            <a:avLst/>
            <a:gdLst/>
            <a:ahLst/>
            <a:cxnLst/>
            <a:rect l="l" t="t" r="r" b="b"/>
            <a:pathLst>
              <a:path w="7174230" h="1477010">
                <a:moveTo>
                  <a:pt x="0" y="1476755"/>
                </a:moveTo>
                <a:lnTo>
                  <a:pt x="7174230" y="1476755"/>
                </a:lnTo>
                <a:lnTo>
                  <a:pt x="7174230" y="0"/>
                </a:lnTo>
                <a:lnTo>
                  <a:pt x="0" y="0"/>
                </a:lnTo>
                <a:lnTo>
                  <a:pt x="0" y="1476755"/>
                </a:lnTo>
                <a:close/>
              </a:path>
            </a:pathLst>
          </a:custGeom>
          <a:ln w="3809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39747" y="1756664"/>
            <a:ext cx="7076440" cy="13957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210820">
              <a:lnSpc>
                <a:spcPct val="99900"/>
              </a:lnSpc>
              <a:spcBef>
                <a:spcPts val="10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Review each section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report and select a decision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from the  from 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Please select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an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option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dropdown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. In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order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submit the  report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 agency or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department, Click 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Sign and Submit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option to approve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report. </a:t>
            </a:r>
            <a:r>
              <a:rPr sz="1800" spc="-1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return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report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its creator for  edits,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select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Return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option and enter relevant</a:t>
            </a:r>
            <a:r>
              <a:rPr sz="1800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comments</a:t>
            </a:r>
            <a:r>
              <a:rPr sz="1800" dirty="0">
                <a:solidFill>
                  <a:srgbClr val="00AFE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4133" y="4775453"/>
            <a:ext cx="2611120" cy="433705"/>
          </a:xfrm>
          <a:custGeom>
            <a:avLst/>
            <a:gdLst/>
            <a:ahLst/>
            <a:cxnLst/>
            <a:rect l="l" t="t" r="r" b="b"/>
            <a:pathLst>
              <a:path w="2611120" h="433704">
                <a:moveTo>
                  <a:pt x="0" y="433578"/>
                </a:moveTo>
                <a:lnTo>
                  <a:pt x="2610612" y="433578"/>
                </a:lnTo>
                <a:lnTo>
                  <a:pt x="2610612" y="0"/>
                </a:lnTo>
                <a:lnTo>
                  <a:pt x="0" y="0"/>
                </a:lnTo>
                <a:lnTo>
                  <a:pt x="0" y="433578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4955" y="3292602"/>
            <a:ext cx="3891534" cy="268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0003" y="3287648"/>
            <a:ext cx="3901440" cy="2700020"/>
          </a:xfrm>
          <a:custGeom>
            <a:avLst/>
            <a:gdLst/>
            <a:ahLst/>
            <a:cxnLst/>
            <a:rect l="l" t="t" r="r" b="b"/>
            <a:pathLst>
              <a:path w="3901440" h="2700020">
                <a:moveTo>
                  <a:pt x="0" y="2699766"/>
                </a:moveTo>
                <a:lnTo>
                  <a:pt x="3901439" y="2699766"/>
                </a:lnTo>
                <a:lnTo>
                  <a:pt x="3901439" y="0"/>
                </a:lnTo>
                <a:lnTo>
                  <a:pt x="0" y="0"/>
                </a:lnTo>
                <a:lnTo>
                  <a:pt x="0" y="2699766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1059" y="3275457"/>
            <a:ext cx="2224405" cy="830580"/>
          </a:xfrm>
          <a:custGeom>
            <a:avLst/>
            <a:gdLst/>
            <a:ahLst/>
            <a:cxnLst/>
            <a:rect l="l" t="t" r="r" b="b"/>
            <a:pathLst>
              <a:path w="2224404" h="830579">
                <a:moveTo>
                  <a:pt x="0" y="830071"/>
                </a:moveTo>
                <a:lnTo>
                  <a:pt x="2223896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9628" y="4346066"/>
            <a:ext cx="2235835" cy="1637664"/>
          </a:xfrm>
          <a:custGeom>
            <a:avLst/>
            <a:gdLst/>
            <a:ahLst/>
            <a:cxnLst/>
            <a:rect l="l" t="t" r="r" b="b"/>
            <a:pathLst>
              <a:path w="2235835" h="1637664">
                <a:moveTo>
                  <a:pt x="0" y="0"/>
                </a:moveTo>
                <a:lnTo>
                  <a:pt x="2235454" y="1637106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88530" y="4923282"/>
            <a:ext cx="1624330" cy="875665"/>
          </a:xfrm>
          <a:custGeom>
            <a:avLst/>
            <a:gdLst/>
            <a:ahLst/>
            <a:cxnLst/>
            <a:rect l="l" t="t" r="r" b="b"/>
            <a:pathLst>
              <a:path w="1624329" h="875664">
                <a:moveTo>
                  <a:pt x="0" y="875538"/>
                </a:moveTo>
                <a:lnTo>
                  <a:pt x="1623822" y="875538"/>
                </a:lnTo>
                <a:lnTo>
                  <a:pt x="1623822" y="0"/>
                </a:lnTo>
                <a:lnTo>
                  <a:pt x="0" y="0"/>
                </a:lnTo>
                <a:lnTo>
                  <a:pt x="0" y="87553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1299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Certifying</a:t>
            </a:r>
            <a:r>
              <a:rPr spc="-50" dirty="0"/>
              <a:t> </a:t>
            </a:r>
            <a:r>
              <a:rPr spc="-5"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2290572" y="1930907"/>
            <a:ext cx="7591806" cy="419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4095" y="1924430"/>
            <a:ext cx="7604759" cy="4211955"/>
          </a:xfrm>
          <a:custGeom>
            <a:avLst/>
            <a:gdLst/>
            <a:ahLst/>
            <a:cxnLst/>
            <a:rect l="l" t="t" r="r" b="b"/>
            <a:pathLst>
              <a:path w="7604759" h="4211955">
                <a:moveTo>
                  <a:pt x="0" y="4211574"/>
                </a:moveTo>
                <a:lnTo>
                  <a:pt x="7604759" y="4211574"/>
                </a:lnTo>
                <a:lnTo>
                  <a:pt x="7604759" y="0"/>
                </a:lnTo>
                <a:lnTo>
                  <a:pt x="0" y="0"/>
                </a:lnTo>
                <a:lnTo>
                  <a:pt x="0" y="4211574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29328" y="2829305"/>
            <a:ext cx="4572000" cy="1201420"/>
          </a:xfrm>
          <a:prstGeom prst="rect">
            <a:avLst/>
          </a:prstGeom>
          <a:solidFill>
            <a:srgbClr val="FFFFFF"/>
          </a:solidFill>
          <a:ln w="38100">
            <a:solidFill>
              <a:srgbClr val="00AFE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217170">
              <a:lnSpc>
                <a:spcPct val="99800"/>
              </a:lnSpc>
              <a:spcBef>
                <a:spcPts val="32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After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selecting 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sign and submit the 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report,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will have to review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legal  notice section.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order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do this, click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Legal Notice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6583" y="5261609"/>
            <a:ext cx="1178560" cy="387350"/>
          </a:xfrm>
          <a:custGeom>
            <a:avLst/>
            <a:gdLst/>
            <a:ahLst/>
            <a:cxnLst/>
            <a:rect l="l" t="t" r="r" b="b"/>
            <a:pathLst>
              <a:path w="1178560" h="387350">
                <a:moveTo>
                  <a:pt x="0" y="387095"/>
                </a:moveTo>
                <a:lnTo>
                  <a:pt x="1178052" y="387095"/>
                </a:lnTo>
                <a:lnTo>
                  <a:pt x="1178052" y="0"/>
                </a:lnTo>
                <a:lnTo>
                  <a:pt x="0" y="0"/>
                </a:lnTo>
                <a:lnTo>
                  <a:pt x="0" y="38709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1299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Certifying</a:t>
            </a:r>
            <a:r>
              <a:rPr spc="-50" dirty="0"/>
              <a:t> </a:t>
            </a:r>
            <a:r>
              <a:rPr spc="-5"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1319783" y="1666494"/>
            <a:ext cx="8951976" cy="4479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0389" y="3657600"/>
            <a:ext cx="4572000" cy="1477645"/>
          </a:xfrm>
          <a:prstGeom prst="rect">
            <a:avLst/>
          </a:prstGeom>
          <a:solidFill>
            <a:schemeClr val="bg1"/>
          </a:solidFill>
          <a:ln w="38100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20447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After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reviewing 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legal notice and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 agree with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listed terms and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conditions,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click in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I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agree with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listed </a:t>
            </a:r>
            <a:r>
              <a:rPr sz="1800" b="1" spc="-30" dirty="0">
                <a:solidFill>
                  <a:srgbClr val="00AFEF"/>
                </a:solidFill>
                <a:latin typeface="Arial"/>
                <a:cs typeface="Arial"/>
              </a:rPr>
              <a:t>Terms 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and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Conditions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checkbox, then click the 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OK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1861" y="5487923"/>
            <a:ext cx="1938655" cy="304800"/>
          </a:xfrm>
          <a:custGeom>
            <a:avLst/>
            <a:gdLst/>
            <a:ahLst/>
            <a:cxnLst/>
            <a:rect l="l" t="t" r="r" b="b"/>
            <a:pathLst>
              <a:path w="1938655" h="304800">
                <a:moveTo>
                  <a:pt x="0" y="304800"/>
                </a:moveTo>
                <a:lnTo>
                  <a:pt x="1938527" y="304800"/>
                </a:lnTo>
                <a:lnTo>
                  <a:pt x="1938527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9620" y="5810250"/>
            <a:ext cx="647738" cy="305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767" y="5886450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300"/>
                </a:lnTo>
                <a:lnTo>
                  <a:pt x="419100" y="76200"/>
                </a:lnTo>
                <a:lnTo>
                  <a:pt x="361950" y="76200"/>
                </a:lnTo>
                <a:lnTo>
                  <a:pt x="361950" y="38100"/>
                </a:lnTo>
                <a:lnTo>
                  <a:pt x="419100" y="38100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457200" h="114300">
                <a:moveTo>
                  <a:pt x="419100" y="38100"/>
                </a:moveTo>
                <a:lnTo>
                  <a:pt x="361950" y="38100"/>
                </a:lnTo>
                <a:lnTo>
                  <a:pt x="361950" y="76200"/>
                </a:lnTo>
                <a:lnTo>
                  <a:pt x="419100" y="76200"/>
                </a:lnTo>
                <a:lnTo>
                  <a:pt x="457200" y="57150"/>
                </a:lnTo>
                <a:lnTo>
                  <a:pt x="419100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5128" y="5792723"/>
            <a:ext cx="603885" cy="304800"/>
          </a:xfrm>
          <a:custGeom>
            <a:avLst/>
            <a:gdLst/>
            <a:ahLst/>
            <a:cxnLst/>
            <a:rect l="l" t="t" r="r" b="b"/>
            <a:pathLst>
              <a:path w="603885" h="304800">
                <a:moveTo>
                  <a:pt x="0" y="304799"/>
                </a:moveTo>
                <a:lnTo>
                  <a:pt x="603503" y="304799"/>
                </a:lnTo>
                <a:lnTo>
                  <a:pt x="603503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1299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Certifying</a:t>
            </a:r>
            <a:r>
              <a:rPr spc="-50" dirty="0"/>
              <a:t> </a:t>
            </a:r>
            <a:r>
              <a:rPr spc="-5"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1805177" y="2485644"/>
            <a:ext cx="8581644" cy="2987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8701" y="2479167"/>
            <a:ext cx="8594725" cy="3101340"/>
          </a:xfrm>
          <a:custGeom>
            <a:avLst/>
            <a:gdLst/>
            <a:ahLst/>
            <a:cxnLst/>
            <a:rect l="l" t="t" r="r" b="b"/>
            <a:pathLst>
              <a:path w="8594725" h="3101340">
                <a:moveTo>
                  <a:pt x="0" y="3101339"/>
                </a:moveTo>
                <a:lnTo>
                  <a:pt x="8594598" y="3101339"/>
                </a:lnTo>
                <a:lnTo>
                  <a:pt x="8594598" y="0"/>
                </a:lnTo>
                <a:lnTo>
                  <a:pt x="0" y="0"/>
                </a:lnTo>
                <a:lnTo>
                  <a:pt x="0" y="3101339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2617" y="5205221"/>
            <a:ext cx="4572000" cy="397383"/>
          </a:xfrm>
          <a:custGeom>
            <a:avLst/>
            <a:gdLst/>
            <a:ahLst/>
            <a:cxnLst/>
            <a:rect l="l" t="t" r="r" b="b"/>
            <a:pathLst>
              <a:path w="4572000" h="646429">
                <a:moveTo>
                  <a:pt x="0" y="646175"/>
                </a:moveTo>
                <a:lnTo>
                  <a:pt x="4571999" y="646175"/>
                </a:lnTo>
                <a:lnTo>
                  <a:pt x="4571999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01667" y="5232400"/>
            <a:ext cx="4533900" cy="2898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Click 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Complete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Signature</a:t>
            </a:r>
            <a:r>
              <a:rPr lang="en-US" sz="18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button.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0608" y="5225859"/>
            <a:ext cx="876261" cy="305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96817" y="5301996"/>
            <a:ext cx="685800" cy="114300"/>
          </a:xfrm>
          <a:custGeom>
            <a:avLst/>
            <a:gdLst/>
            <a:ahLst/>
            <a:cxnLst/>
            <a:rect l="l" t="t" r="r" b="b"/>
            <a:pathLst>
              <a:path w="685800" h="114300">
                <a:moveTo>
                  <a:pt x="114300" y="0"/>
                </a:moveTo>
                <a:lnTo>
                  <a:pt x="0" y="57149"/>
                </a:lnTo>
                <a:lnTo>
                  <a:pt x="114300" y="114299"/>
                </a:lnTo>
                <a:lnTo>
                  <a:pt x="114300" y="76199"/>
                </a:lnTo>
                <a:lnTo>
                  <a:pt x="95250" y="76199"/>
                </a:lnTo>
                <a:lnTo>
                  <a:pt x="95250" y="38099"/>
                </a:lnTo>
                <a:lnTo>
                  <a:pt x="114300" y="38099"/>
                </a:lnTo>
                <a:lnTo>
                  <a:pt x="114300" y="0"/>
                </a:lnTo>
                <a:close/>
              </a:path>
              <a:path w="685800" h="114300">
                <a:moveTo>
                  <a:pt x="114300" y="38099"/>
                </a:moveTo>
                <a:lnTo>
                  <a:pt x="95250" y="38099"/>
                </a:lnTo>
                <a:lnTo>
                  <a:pt x="95250" y="76199"/>
                </a:lnTo>
                <a:lnTo>
                  <a:pt x="114300" y="76199"/>
                </a:lnTo>
                <a:lnTo>
                  <a:pt x="114300" y="38099"/>
                </a:lnTo>
                <a:close/>
              </a:path>
              <a:path w="685800" h="114300">
                <a:moveTo>
                  <a:pt x="685800" y="38099"/>
                </a:moveTo>
                <a:lnTo>
                  <a:pt x="114300" y="38099"/>
                </a:lnTo>
                <a:lnTo>
                  <a:pt x="114300" y="76199"/>
                </a:lnTo>
                <a:lnTo>
                  <a:pt x="685800" y="76199"/>
                </a:lnTo>
                <a:lnTo>
                  <a:pt x="685800" y="380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3748" y="5147309"/>
            <a:ext cx="1412875" cy="455295"/>
          </a:xfrm>
          <a:custGeom>
            <a:avLst/>
            <a:gdLst/>
            <a:ahLst/>
            <a:cxnLst/>
            <a:rect l="l" t="t" r="r" b="b"/>
            <a:pathLst>
              <a:path w="1412875" h="455295">
                <a:moveTo>
                  <a:pt x="0" y="454913"/>
                </a:moveTo>
                <a:lnTo>
                  <a:pt x="1412748" y="454913"/>
                </a:lnTo>
                <a:lnTo>
                  <a:pt x="1412748" y="0"/>
                </a:lnTo>
                <a:lnTo>
                  <a:pt x="0" y="0"/>
                </a:lnTo>
                <a:lnTo>
                  <a:pt x="0" y="45491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31299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Certifying</a:t>
            </a:r>
            <a:r>
              <a:rPr spc="-50" dirty="0"/>
              <a:t> </a:t>
            </a:r>
            <a:r>
              <a:rPr spc="-5" dirty="0"/>
              <a:t>Reports</a:t>
            </a:r>
          </a:p>
        </p:txBody>
      </p:sp>
      <p:sp>
        <p:nvSpPr>
          <p:cNvPr id="6" name="object 6"/>
          <p:cNvSpPr/>
          <p:nvPr/>
        </p:nvSpPr>
        <p:spPr>
          <a:xfrm>
            <a:off x="1347977" y="2247637"/>
            <a:ext cx="8581644" cy="375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1500" y="2044064"/>
            <a:ext cx="8594725" cy="3970020"/>
          </a:xfrm>
          <a:custGeom>
            <a:avLst/>
            <a:gdLst/>
            <a:ahLst/>
            <a:cxnLst/>
            <a:rect l="l" t="t" r="r" b="b"/>
            <a:pathLst>
              <a:path w="8594725" h="3970020">
                <a:moveTo>
                  <a:pt x="0" y="3970020"/>
                </a:moveTo>
                <a:lnTo>
                  <a:pt x="8594598" y="3970020"/>
                </a:lnTo>
                <a:lnTo>
                  <a:pt x="8594598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92652" y="2689098"/>
            <a:ext cx="4572000" cy="12001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357505">
              <a:lnSpc>
                <a:spcPct val="99800"/>
              </a:lnSpc>
              <a:spcBef>
                <a:spcPts val="315"/>
              </a:spcBef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After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successfully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signing and submitting  the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report,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you will be taken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  confirmation page and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status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of the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report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change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"Submitted."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2530" y="2488692"/>
            <a:ext cx="1388745" cy="798830"/>
          </a:xfrm>
          <a:custGeom>
            <a:avLst/>
            <a:gdLst/>
            <a:ahLst/>
            <a:cxnLst/>
            <a:rect l="l" t="t" r="r" b="b"/>
            <a:pathLst>
              <a:path w="1388745" h="798829">
                <a:moveTo>
                  <a:pt x="0" y="798576"/>
                </a:moveTo>
                <a:lnTo>
                  <a:pt x="1388364" y="798576"/>
                </a:lnTo>
                <a:lnTo>
                  <a:pt x="1388364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29914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Module</a:t>
            </a:r>
            <a:r>
              <a:rPr spc="-75" dirty="0"/>
              <a:t> </a:t>
            </a:r>
            <a:r>
              <a:rPr dirty="0"/>
              <a:t>Summary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8001" y="1702308"/>
            <a:ext cx="4554220" cy="136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this </a:t>
            </a:r>
            <a:r>
              <a:rPr sz="1800" dirty="0">
                <a:latin typeface="Arial"/>
                <a:cs typeface="Arial"/>
              </a:rPr>
              <a:t>module, </a:t>
            </a:r>
            <a:r>
              <a:rPr sz="1800" spc="-5" dirty="0">
                <a:latin typeface="Arial"/>
                <a:cs typeface="Arial"/>
              </a:rPr>
              <a:t>you have learned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Arial"/>
              <a:cs typeface="Arial"/>
            </a:endParaRPr>
          </a:p>
          <a:p>
            <a:pPr marL="755650" marR="5080" indent="-285750">
              <a:lnSpc>
                <a:spcPct val="150000"/>
              </a:lnSpc>
              <a:tabLst>
                <a:tab pos="755015" algn="l"/>
              </a:tabLst>
            </a:pPr>
            <a:r>
              <a:rPr sz="1600" dirty="0">
                <a:solidFill>
                  <a:srgbClr val="CC9900"/>
                </a:solidFill>
                <a:latin typeface="Arial"/>
                <a:cs typeface="Arial"/>
              </a:rPr>
              <a:t>–	</a:t>
            </a:r>
            <a:r>
              <a:rPr sz="1600" spc="-5" dirty="0">
                <a:latin typeface="Calibri"/>
                <a:cs typeface="Calibri"/>
              </a:rPr>
              <a:t>Describe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process for submitting </a:t>
            </a:r>
            <a:r>
              <a:rPr sz="1600" dirty="0">
                <a:latin typeface="Calibri"/>
                <a:cs typeface="Calibri"/>
              </a:rPr>
              <a:t>reports in  ezFedGrants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2400" y="1905000"/>
            <a:ext cx="2743200" cy="4355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13303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831594" y="1779778"/>
            <a:ext cx="477520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Course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Introduction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Module </a:t>
            </a:r>
            <a:r>
              <a:rPr sz="1800" spc="-5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Creating and Submitting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Claims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A8800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Module </a:t>
            </a:r>
            <a:r>
              <a:rPr sz="1800" spc="-5" dirty="0">
                <a:latin typeface="Arial"/>
                <a:cs typeface="Arial"/>
              </a:rPr>
              <a:t>2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Submitting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Reports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3124200"/>
            <a:ext cx="8534400" cy="369570"/>
          </a:xfrm>
          <a:prstGeom prst="rect">
            <a:avLst/>
          </a:prstGeom>
          <a:solidFill>
            <a:srgbClr val="CFE7E7"/>
          </a:solidFill>
        </p:spPr>
        <p:txBody>
          <a:bodyPr vert="horz" wrap="square" lIns="0" tIns="40005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15"/>
              </a:spcBef>
              <a:buClr>
                <a:srgbClr val="A88000"/>
              </a:buClr>
              <a:buFont typeface="Wingdings"/>
              <a:buChar char=""/>
              <a:tabLst>
                <a:tab pos="434340" algn="l"/>
                <a:tab pos="434975" algn="l"/>
              </a:tabLst>
            </a:pPr>
            <a:r>
              <a:rPr sz="1800" spc="-5" dirty="0">
                <a:latin typeface="Arial"/>
                <a:cs typeface="Arial"/>
              </a:rPr>
              <a:t>Course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Summary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9175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 Training and</a:t>
            </a:r>
            <a:r>
              <a:rPr spc="-75" dirty="0"/>
              <a:t> </a:t>
            </a:r>
            <a:r>
              <a:rPr dirty="0"/>
              <a:t>Resources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9673" y="2053590"/>
            <a:ext cx="9867900" cy="2998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  <a:buClr>
                <a:srgbClr val="CC9900"/>
              </a:buClr>
              <a:buFont typeface="Wingdings"/>
              <a:buChar char=""/>
            </a:pPr>
            <a:endParaRPr sz="26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Your Agency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Representative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9900"/>
              </a:buClr>
              <a:buFont typeface="Wingdings"/>
              <a:buChar char=""/>
            </a:pPr>
            <a:endParaRPr sz="26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Monthly FAQ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Session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9900"/>
              </a:buClr>
              <a:buFont typeface="Wingdings"/>
              <a:buChar char=""/>
            </a:pPr>
            <a:endParaRPr sz="26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ezFedGrants </a:t>
            </a:r>
            <a:r>
              <a:rPr sz="1800" spc="-5" dirty="0">
                <a:latin typeface="Arial"/>
                <a:cs typeface="Arial"/>
              </a:rPr>
              <a:t>Help </a:t>
            </a:r>
            <a:r>
              <a:rPr sz="1800" dirty="0">
                <a:latin typeface="Arial"/>
                <a:cs typeface="Arial"/>
              </a:rPr>
              <a:t>Desk:</a:t>
            </a:r>
            <a:r>
              <a:rPr sz="1800" spc="-1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Arial"/>
                <a:cs typeface="Arial"/>
                <a:hlinkClick r:id="rId3"/>
              </a:rPr>
              <a:t>ezFedGrants@cfo.usda.gov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9900"/>
              </a:buClr>
              <a:buFont typeface="Wingdings"/>
              <a:buChar char=""/>
            </a:pPr>
            <a:endParaRPr sz="26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eAuthentication issues </a:t>
            </a:r>
            <a:r>
              <a:rPr sz="1800" dirty="0">
                <a:latin typeface="Arial"/>
                <a:cs typeface="Arial"/>
              </a:rPr>
              <a:t>including </a:t>
            </a:r>
            <a:r>
              <a:rPr sz="1800" spc="-5" dirty="0">
                <a:latin typeface="Arial"/>
                <a:cs typeface="Arial"/>
              </a:rPr>
              <a:t>password </a:t>
            </a:r>
            <a:r>
              <a:rPr sz="1800" dirty="0">
                <a:latin typeface="Arial"/>
                <a:cs typeface="Arial"/>
              </a:rPr>
              <a:t>resets, contact the </a:t>
            </a:r>
            <a:r>
              <a:rPr sz="1800" spc="-5" dirty="0">
                <a:latin typeface="Arial"/>
                <a:cs typeface="Arial"/>
              </a:rPr>
              <a:t>eAuthentication helpdesk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u="heavy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" dirty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Arial"/>
                <a:cs typeface="Arial"/>
                <a:hlinkClick r:id="rId4"/>
              </a:rPr>
              <a:t>eAuthHelpDesk@usda.gov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67600" y="2462022"/>
            <a:ext cx="2590038" cy="1553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57</a:t>
            </a:fld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19831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Questions?</a:t>
            </a:r>
          </a:p>
        </p:txBody>
      </p:sp>
      <p:sp>
        <p:nvSpPr>
          <p:cNvPr id="6" name="object 6"/>
          <p:cNvSpPr/>
          <p:nvPr/>
        </p:nvSpPr>
        <p:spPr>
          <a:xfrm>
            <a:off x="4294632" y="1697735"/>
            <a:ext cx="3645408" cy="4603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18262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Objectiv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8001" y="1644853"/>
            <a:ext cx="5266055" cy="3580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764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After completing this module, you will be able  to:</a:t>
            </a:r>
            <a:endParaRPr sz="2000">
              <a:latin typeface="Arial"/>
              <a:cs typeface="Arial"/>
            </a:endParaRPr>
          </a:p>
          <a:p>
            <a:pPr marL="755650" marR="6350" indent="-285750">
              <a:lnSpc>
                <a:spcPct val="150000"/>
              </a:lnSpc>
              <a:spcBef>
                <a:spcPts val="480"/>
              </a:spcBef>
              <a:buClr>
                <a:srgbClr val="CC9900"/>
              </a:buClr>
              <a:buFont typeface="Arial"/>
              <a:buChar char="–"/>
              <a:tabLst>
                <a:tab pos="755015" algn="l"/>
                <a:tab pos="755650" algn="l"/>
                <a:tab pos="1777364" algn="l"/>
                <a:tab pos="2304415" algn="l"/>
                <a:tab pos="3683635" algn="l"/>
                <a:tab pos="4481830" algn="l"/>
              </a:tabLst>
            </a:pPr>
            <a:r>
              <a:rPr sz="1800" spc="-5" dirty="0">
                <a:latin typeface="Calibri"/>
                <a:cs typeface="Calibri"/>
              </a:rPr>
              <a:t>Describ</a:t>
            </a:r>
            <a:r>
              <a:rPr sz="1800" dirty="0">
                <a:latin typeface="Calibri"/>
                <a:cs typeface="Calibri"/>
              </a:rPr>
              <a:t>e	t</a:t>
            </a:r>
            <a:r>
              <a:rPr sz="1800" spc="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	ez</a:t>
            </a:r>
            <a:r>
              <a:rPr sz="1800" spc="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Grants	claims	creation  </a:t>
            </a:r>
            <a:r>
              <a:rPr sz="1800" spc="-5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  <a:p>
            <a:pPr marL="755650" marR="8255" indent="-285750">
              <a:lnSpc>
                <a:spcPct val="150100"/>
              </a:lnSpc>
              <a:spcBef>
                <a:spcPts val="430"/>
              </a:spcBef>
              <a:buClr>
                <a:srgbClr val="CC9900"/>
              </a:buClr>
              <a:buFont typeface="Arial"/>
              <a:buChar char="–"/>
              <a:tabLst>
                <a:tab pos="755015" algn="l"/>
                <a:tab pos="755650" algn="l"/>
                <a:tab pos="1711325" algn="l"/>
                <a:tab pos="2171065" algn="l"/>
                <a:tab pos="3482975" algn="l"/>
                <a:tab pos="4214495" algn="l"/>
              </a:tabLst>
            </a:pPr>
            <a:r>
              <a:rPr sz="1800" spc="-5" dirty="0">
                <a:latin typeface="Calibri"/>
                <a:cs typeface="Calibri"/>
              </a:rPr>
              <a:t>Describ</a:t>
            </a:r>
            <a:r>
              <a:rPr sz="1800" dirty="0">
                <a:latin typeface="Calibri"/>
                <a:cs typeface="Calibri"/>
              </a:rPr>
              <a:t>e	the	ezFe</a:t>
            </a:r>
            <a:r>
              <a:rPr sz="1800" spc="-5" dirty="0">
                <a:latin typeface="Calibri"/>
                <a:cs typeface="Calibri"/>
              </a:rPr>
              <a:t>dGra</a:t>
            </a:r>
            <a:r>
              <a:rPr sz="1800" dirty="0">
                <a:latin typeface="Calibri"/>
                <a:cs typeface="Calibri"/>
              </a:rPr>
              <a:t>nts	claims	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bmiss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  process</a:t>
            </a:r>
            <a:endParaRPr sz="1800">
              <a:latin typeface="Calibri"/>
              <a:cs typeface="Calibri"/>
            </a:endParaRPr>
          </a:p>
          <a:p>
            <a:pPr marL="755650" marR="5080" indent="-285750">
              <a:lnSpc>
                <a:spcPct val="150000"/>
              </a:lnSpc>
              <a:spcBef>
                <a:spcPts val="434"/>
              </a:spcBef>
              <a:buClr>
                <a:srgbClr val="CC9900"/>
              </a:buClr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Explain </a:t>
            </a:r>
            <a:r>
              <a:rPr sz="1800" dirty="0">
                <a:latin typeface="Calibri"/>
                <a:cs typeface="Calibri"/>
              </a:rPr>
              <a:t>the functionality, goals and benefits of  ezFedGrants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2400" y="1828800"/>
            <a:ext cx="27432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39673" y="1723644"/>
            <a:ext cx="11240770" cy="31284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What’s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Needed?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must </a:t>
            </a:r>
            <a:r>
              <a:rPr sz="1800" dirty="0">
                <a:latin typeface="Arial"/>
                <a:cs typeface="Arial"/>
              </a:rPr>
              <a:t>have access to ezFedGrants with a user role and permissions to create and/or certify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(digitally</a:t>
            </a: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sign) claims.</a:t>
            </a:r>
            <a:endParaRPr sz="1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agreement you are making a claim against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be in </a:t>
            </a:r>
            <a:r>
              <a:rPr sz="1800" b="1" spc="-5" dirty="0">
                <a:latin typeface="Arial"/>
                <a:cs typeface="Arial"/>
              </a:rPr>
              <a:t>Active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status.</a:t>
            </a:r>
          </a:p>
          <a:p>
            <a:pPr marL="355600" marR="106680" indent="-343535">
              <a:lnSpc>
                <a:spcPct val="100000"/>
              </a:lnSpc>
              <a:spcBef>
                <a:spcPts val="430"/>
              </a:spcBef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order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submit a new claim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your USDA agency, any </a:t>
            </a:r>
            <a:r>
              <a:rPr sz="1800" dirty="0">
                <a:latin typeface="Arial"/>
                <a:cs typeface="Arial"/>
              </a:rPr>
              <a:t>previously </a:t>
            </a:r>
            <a:r>
              <a:rPr sz="1800" spc="-5" dirty="0">
                <a:latin typeface="Arial"/>
                <a:cs typeface="Arial"/>
              </a:rPr>
              <a:t>created </a:t>
            </a:r>
            <a:r>
              <a:rPr sz="1800" dirty="0">
                <a:latin typeface="Arial"/>
                <a:cs typeface="Arial"/>
              </a:rPr>
              <a:t>claims from </a:t>
            </a:r>
            <a:r>
              <a:rPr sz="1800" spc="-5" dirty="0">
                <a:latin typeface="Arial"/>
                <a:cs typeface="Arial"/>
              </a:rPr>
              <a:t>your organization 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have been fully submitted [digitally signed and submitted by the certifying official(s)]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your USDA  agency 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cancelled.</a:t>
            </a:r>
            <a:endParaRPr sz="18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Any </a:t>
            </a:r>
            <a:r>
              <a:rPr sz="1800" spc="-5" dirty="0">
                <a:latin typeface="Arial"/>
                <a:cs typeface="Arial"/>
              </a:rPr>
              <a:t>overdue performance and/or </a:t>
            </a:r>
            <a:r>
              <a:rPr sz="1800" dirty="0">
                <a:latin typeface="Arial"/>
                <a:cs typeface="Arial"/>
              </a:rPr>
              <a:t>financial </a:t>
            </a:r>
            <a:r>
              <a:rPr sz="1800" spc="-5" dirty="0">
                <a:latin typeface="Arial"/>
                <a:cs typeface="Arial"/>
              </a:rPr>
              <a:t>progress </a:t>
            </a:r>
            <a:r>
              <a:rPr sz="1800" dirty="0">
                <a:latin typeface="Arial"/>
                <a:cs typeface="Arial"/>
              </a:rPr>
              <a:t>reports must </a:t>
            </a:r>
            <a:r>
              <a:rPr sz="1800" spc="-5" dirty="0">
                <a:latin typeface="Arial"/>
                <a:cs typeface="Arial"/>
              </a:rPr>
              <a:t>be submitted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your USDA agency before  a claim can be</a:t>
            </a:r>
            <a:r>
              <a:rPr sz="1800" dirty="0">
                <a:latin typeface="Arial"/>
                <a:cs typeface="Arial"/>
              </a:rPr>
              <a:t> submitted.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39673" y="1723644"/>
            <a:ext cx="11176000" cy="352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Helpful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Hints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434"/>
              </a:spcBef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Certain </a:t>
            </a:r>
            <a:r>
              <a:rPr sz="1800" dirty="0">
                <a:latin typeface="Arial"/>
                <a:cs typeface="Arial"/>
              </a:rPr>
              <a:t>screenshots may display </a:t>
            </a:r>
            <a:r>
              <a:rPr sz="1800" spc="-5" dirty="0">
                <a:latin typeface="Arial"/>
                <a:cs typeface="Arial"/>
              </a:rPr>
              <a:t>only a portion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screen. </a:t>
            </a:r>
            <a:r>
              <a:rPr sz="1800" spc="-5" dirty="0">
                <a:latin typeface="Arial"/>
                <a:cs typeface="Arial"/>
              </a:rPr>
              <a:t>Note </a:t>
            </a:r>
            <a:r>
              <a:rPr sz="1800" dirty="0">
                <a:latin typeface="Arial"/>
                <a:cs typeface="Arial"/>
              </a:rPr>
              <a:t>that </a:t>
            </a:r>
            <a:r>
              <a:rPr sz="1800" spc="-5" dirty="0">
                <a:latin typeface="Arial"/>
                <a:cs typeface="Arial"/>
              </a:rPr>
              <a:t>when </a:t>
            </a:r>
            <a:r>
              <a:rPr sz="1800" dirty="0">
                <a:latin typeface="Arial"/>
                <a:cs typeface="Arial"/>
              </a:rPr>
              <a:t>working </a:t>
            </a:r>
            <a:r>
              <a:rPr sz="1800" spc="-5" dirty="0">
                <a:latin typeface="Arial"/>
                <a:cs typeface="Arial"/>
              </a:rPr>
              <a:t>within a </a:t>
            </a:r>
            <a:r>
              <a:rPr sz="1800" dirty="0">
                <a:latin typeface="Arial"/>
                <a:cs typeface="Arial"/>
              </a:rPr>
              <a:t>system, </a:t>
            </a:r>
            <a:r>
              <a:rPr sz="1800" spc="-5" dirty="0">
                <a:latin typeface="Arial"/>
                <a:cs typeface="Arial"/>
              </a:rPr>
              <a:t>only  the center body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screen </a:t>
            </a:r>
            <a:r>
              <a:rPr sz="1800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change.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navigation options along </a:t>
            </a:r>
            <a:r>
              <a:rPr sz="1800" dirty="0">
                <a:latin typeface="Arial"/>
                <a:cs typeface="Arial"/>
              </a:rPr>
              <a:t>the left </a:t>
            </a:r>
            <a:r>
              <a:rPr sz="1800" spc="-5" dirty="0">
                <a:latin typeface="Arial"/>
                <a:cs typeface="Arial"/>
              </a:rPr>
              <a:t>side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5" dirty="0">
                <a:latin typeface="Arial"/>
                <a:cs typeface="Arial"/>
              </a:rPr>
              <a:t>screen and the  header bar across the </a:t>
            </a:r>
            <a:r>
              <a:rPr sz="1800" dirty="0">
                <a:latin typeface="Arial"/>
                <a:cs typeface="Arial"/>
              </a:rPr>
              <a:t>top of the </a:t>
            </a:r>
            <a:r>
              <a:rPr sz="1800" spc="-5" dirty="0">
                <a:latin typeface="Arial"/>
                <a:cs typeface="Arial"/>
              </a:rPr>
              <a:t>screen </a:t>
            </a:r>
            <a:r>
              <a:rPr sz="1800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remain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same.</a:t>
            </a:r>
            <a:endParaRPr lang="en-US" sz="18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434"/>
              </a:spcBef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endParaRPr sz="1800" dirty="0">
              <a:latin typeface="Arial"/>
              <a:cs typeface="Arial"/>
            </a:endParaRPr>
          </a:p>
          <a:p>
            <a:pPr marL="355600" marR="425450" indent="-343535">
              <a:lnSpc>
                <a:spcPct val="100000"/>
              </a:lnSpc>
              <a:spcBef>
                <a:spcPts val="430"/>
              </a:spcBef>
              <a:buClr>
                <a:srgbClr val="CC9900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When submitting a claim,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recommended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fully review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claim forms, including fields </a:t>
            </a:r>
            <a:r>
              <a:rPr sz="1800" dirty="0">
                <a:latin typeface="Arial"/>
                <a:cs typeface="Arial"/>
              </a:rPr>
              <a:t>not  </a:t>
            </a:r>
            <a:r>
              <a:rPr sz="1800" spc="-5" dirty="0">
                <a:latin typeface="Arial"/>
                <a:cs typeface="Arial"/>
              </a:rPr>
              <a:t>covered in </a:t>
            </a:r>
            <a:r>
              <a:rPr sz="1800" dirty="0">
                <a:latin typeface="Arial"/>
                <a:cs typeface="Arial"/>
              </a:rPr>
              <a:t>this </a:t>
            </a:r>
            <a:r>
              <a:rPr sz="1800" spc="-5" dirty="0">
                <a:latin typeface="Arial"/>
                <a:cs typeface="Arial"/>
              </a:rPr>
              <a:t>presentation, and </a:t>
            </a:r>
            <a:r>
              <a:rPr sz="1800" dirty="0">
                <a:latin typeface="Arial"/>
                <a:cs typeface="Arial"/>
              </a:rPr>
              <a:t>contact </a:t>
            </a:r>
            <a:r>
              <a:rPr sz="1800" spc="-5" dirty="0">
                <a:latin typeface="Arial"/>
                <a:cs typeface="Arial"/>
              </a:rPr>
              <a:t>your agency representative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5" dirty="0">
                <a:latin typeface="Arial"/>
                <a:cs typeface="Arial"/>
              </a:rPr>
              <a:t>you have any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questions.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" marR="423545">
              <a:lnSpc>
                <a:spcPct val="100000"/>
              </a:lnSpc>
            </a:pPr>
            <a:r>
              <a:rPr sz="1800" b="1" i="1" spc="-5" dirty="0">
                <a:latin typeface="Arial"/>
                <a:cs typeface="Arial"/>
              </a:rPr>
              <a:t>Note: </a:t>
            </a:r>
            <a:r>
              <a:rPr sz="1800" spc="-5" dirty="0">
                <a:latin typeface="Arial"/>
                <a:cs typeface="Arial"/>
              </a:rPr>
              <a:t>Data used in this </a:t>
            </a:r>
            <a:r>
              <a:rPr sz="1800" dirty="0">
                <a:latin typeface="Arial"/>
                <a:cs typeface="Arial"/>
              </a:rPr>
              <a:t>procedure </a:t>
            </a:r>
            <a:r>
              <a:rPr sz="1800" spc="-5" dirty="0">
                <a:latin typeface="Arial"/>
                <a:cs typeface="Arial"/>
              </a:rPr>
              <a:t>is a representative sample </a:t>
            </a:r>
            <a:r>
              <a:rPr sz="1800" dirty="0">
                <a:latin typeface="Arial"/>
                <a:cs typeface="Arial"/>
              </a:rPr>
              <a:t>for the </a:t>
            </a:r>
            <a:r>
              <a:rPr sz="1800" spc="-5" dirty="0">
                <a:latin typeface="Arial"/>
                <a:cs typeface="Arial"/>
              </a:rPr>
              <a:t>purpose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training. Actual data in </a:t>
            </a:r>
            <a:r>
              <a:rPr sz="1800" dirty="0">
                <a:latin typeface="Arial"/>
                <a:cs typeface="Arial"/>
              </a:rPr>
              <a:t>the  system may vary </a:t>
            </a:r>
            <a:r>
              <a:rPr sz="1800" spc="-5" dirty="0">
                <a:latin typeface="Arial"/>
                <a:cs typeface="Arial"/>
              </a:rPr>
              <a:t>based on agency 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scenario.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419" y="1012698"/>
            <a:ext cx="1102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69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Transforming </a:t>
            </a:r>
            <a:r>
              <a:rPr sz="700" spc="-5" dirty="0">
                <a:latin typeface="Arial"/>
                <a:cs typeface="Arial"/>
              </a:rPr>
              <a:t>Financials  at the People’s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Department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329945"/>
            <a:ext cx="1924050" cy="951230"/>
          </a:xfrm>
          <a:custGeom>
            <a:avLst/>
            <a:gdLst/>
            <a:ahLst/>
            <a:cxnLst/>
            <a:rect l="l" t="t" r="r" b="b"/>
            <a:pathLst>
              <a:path w="1924050" h="951230">
                <a:moveTo>
                  <a:pt x="0" y="950976"/>
                </a:moveTo>
                <a:lnTo>
                  <a:pt x="1924050" y="950976"/>
                </a:lnTo>
                <a:lnTo>
                  <a:pt x="192405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981" y="355854"/>
            <a:ext cx="1687068" cy="901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4277" y="911352"/>
            <a:ext cx="54235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Creating and Submitting</a:t>
            </a:r>
            <a:r>
              <a:rPr spc="-75" dirty="0"/>
              <a:t> </a:t>
            </a:r>
            <a:r>
              <a:rPr dirty="0"/>
              <a:t>Claims</a:t>
            </a:r>
          </a:p>
        </p:txBody>
      </p:sp>
      <p:sp>
        <p:nvSpPr>
          <p:cNvPr id="6" name="object 6"/>
          <p:cNvSpPr/>
          <p:nvPr/>
        </p:nvSpPr>
        <p:spPr>
          <a:xfrm>
            <a:off x="2388621" y="1669222"/>
            <a:ext cx="6648698" cy="4734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4773" y="1656207"/>
            <a:ext cx="6669405" cy="4773295"/>
          </a:xfrm>
          <a:custGeom>
            <a:avLst/>
            <a:gdLst/>
            <a:ahLst/>
            <a:cxnLst/>
            <a:rect l="l" t="t" r="r" b="b"/>
            <a:pathLst>
              <a:path w="6669405" h="4773295">
                <a:moveTo>
                  <a:pt x="0" y="4773168"/>
                </a:moveTo>
                <a:lnTo>
                  <a:pt x="6669024" y="4773168"/>
                </a:lnTo>
                <a:lnTo>
                  <a:pt x="6669024" y="0"/>
                </a:lnTo>
                <a:lnTo>
                  <a:pt x="0" y="0"/>
                </a:lnTo>
                <a:lnTo>
                  <a:pt x="0" y="4773168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7340" y="3832097"/>
            <a:ext cx="4572000" cy="646430"/>
          </a:xfrm>
          <a:custGeom>
            <a:avLst/>
            <a:gdLst/>
            <a:ahLst/>
            <a:cxnLst/>
            <a:rect l="l" t="t" r="r" b="b"/>
            <a:pathLst>
              <a:path w="4572000" h="646429">
                <a:moveTo>
                  <a:pt x="0" y="646176"/>
                </a:moveTo>
                <a:lnTo>
                  <a:pt x="4572000" y="646176"/>
                </a:lnTo>
                <a:lnTo>
                  <a:pt x="45720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7340" y="3832097"/>
            <a:ext cx="4572000" cy="646430"/>
          </a:xfrm>
          <a:custGeom>
            <a:avLst/>
            <a:gdLst/>
            <a:ahLst/>
            <a:cxnLst/>
            <a:rect l="l" t="t" r="r" b="b"/>
            <a:pathLst>
              <a:path w="4572000" h="646429">
                <a:moveTo>
                  <a:pt x="0" y="646176"/>
                </a:moveTo>
                <a:lnTo>
                  <a:pt x="4572000" y="646176"/>
                </a:lnTo>
                <a:lnTo>
                  <a:pt x="45720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06390" y="3851147"/>
            <a:ext cx="3783329" cy="6083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95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Start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by accessing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ezFedGrants 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Home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screen,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and select </a:t>
            </a:r>
            <a:r>
              <a:rPr sz="1800" b="1" spc="-5" dirty="0">
                <a:solidFill>
                  <a:srgbClr val="00AFEF"/>
                </a:solidFill>
                <a:latin typeface="Arial"/>
                <a:cs typeface="Arial"/>
              </a:rPr>
              <a:t>Create</a:t>
            </a:r>
            <a:r>
              <a:rPr sz="1800" b="1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9050273" y="4133850"/>
            <a:ext cx="8902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aim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00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2937</Words>
  <Application>Microsoft Office PowerPoint</Application>
  <PresentationFormat>Widescreen</PresentationFormat>
  <Paragraphs>325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Times New Roman</vt:lpstr>
      <vt:lpstr>Wingdings</vt:lpstr>
      <vt:lpstr>Office Theme</vt:lpstr>
      <vt:lpstr>PowerPoint Presentation</vt:lpstr>
      <vt:lpstr>Agenda</vt:lpstr>
      <vt:lpstr>Introduction</vt:lpstr>
      <vt:lpstr>Course Objectives</vt:lpstr>
      <vt:lpstr>Agenda</vt:lpstr>
      <vt:lpstr>Objectives</vt:lpstr>
      <vt:lpstr>Creating and Submitting Claims</vt:lpstr>
      <vt:lpstr>Creating and Submitting Claims</vt:lpstr>
      <vt:lpstr>Creating and Submitting Claims</vt:lpstr>
      <vt:lpstr>Creating and Submitting Claims</vt:lpstr>
      <vt:lpstr>Creating and Submitting Claims</vt:lpstr>
      <vt:lpstr>Creating and Submitting Claims</vt:lpstr>
      <vt:lpstr>Creating and Submitting Claims</vt:lpstr>
      <vt:lpstr>Creating and Submitting Claims</vt:lpstr>
      <vt:lpstr>Creating and Submitting Claims</vt:lpstr>
      <vt:lpstr>PowerPoint Presentation</vt:lpstr>
      <vt:lpstr>Creating and Submitting Claims</vt:lpstr>
      <vt:lpstr>Creating and Submitting Claims</vt:lpstr>
      <vt:lpstr>Creating and Submitting Claims</vt:lpstr>
      <vt:lpstr>Creating and Submitting Claims</vt:lpstr>
      <vt:lpstr>Creating and Submitting Claims</vt:lpstr>
      <vt:lpstr>Creating and Submitting Claims</vt:lpstr>
      <vt:lpstr>Creating and Submitting Claims</vt:lpstr>
      <vt:lpstr>PowerPoint Presentation</vt:lpstr>
      <vt:lpstr>Creating and Submitting Claims</vt:lpstr>
      <vt:lpstr>Creating and Submitting Claims</vt:lpstr>
      <vt:lpstr>Creating and Submitting Claims</vt:lpstr>
      <vt:lpstr>Creating and Submitting Claims</vt:lpstr>
      <vt:lpstr>Creating and Submitting Claims</vt:lpstr>
      <vt:lpstr>Creating and Submitting Claims</vt:lpstr>
      <vt:lpstr>Creating and Submitting Claims</vt:lpstr>
      <vt:lpstr>Module Summary</vt:lpstr>
      <vt:lpstr>Agenda</vt:lpstr>
      <vt:lpstr>Objectives</vt:lpstr>
      <vt:lpstr>Submitting Reports</vt:lpstr>
      <vt:lpstr>Submitting Reports</vt:lpstr>
      <vt:lpstr>Submitting Reports</vt:lpstr>
      <vt:lpstr>Submitting Reports</vt:lpstr>
      <vt:lpstr>Submitting Reports</vt:lpstr>
      <vt:lpstr>Submitting Reports</vt:lpstr>
      <vt:lpstr>Submitting Reports</vt:lpstr>
      <vt:lpstr>Submitting Reports</vt:lpstr>
      <vt:lpstr>Submitting Reports</vt:lpstr>
      <vt:lpstr>PowerPoint Presentation</vt:lpstr>
      <vt:lpstr>PowerPoint Presentation</vt:lpstr>
      <vt:lpstr>PowerPoint Presentation</vt:lpstr>
      <vt:lpstr>PowerPoint Presentation</vt:lpstr>
      <vt:lpstr>Submitting Reports</vt:lpstr>
      <vt:lpstr>Certifying Reports</vt:lpstr>
      <vt:lpstr>Certifying Reports</vt:lpstr>
      <vt:lpstr>Certifying Reports</vt:lpstr>
      <vt:lpstr>Certifying Reports</vt:lpstr>
      <vt:lpstr>Certifying Reports</vt:lpstr>
      <vt:lpstr>Certifying Reports</vt:lpstr>
      <vt:lpstr>Module Summary</vt:lpstr>
      <vt:lpstr>Agenda</vt:lpstr>
      <vt:lpstr>Additional Training and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Management</dc:title>
  <dc:creator>Edmond, Christine - OCFO-FMS, Washington, DC</dc:creator>
  <cp:lastModifiedBy>Soto, Nicholas - OCFO, Washington, DC</cp:lastModifiedBy>
  <cp:revision>7</cp:revision>
  <dcterms:created xsi:type="dcterms:W3CDTF">2020-03-31T18:52:30Z</dcterms:created>
  <dcterms:modified xsi:type="dcterms:W3CDTF">2022-11-04T15:00:34Z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2020-03-31T00:00:00Z</vt:filetime>
  </property>
</Properties>
</file>