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3"/>
  </p:notesMasterIdLst>
  <p:sldIdLst>
    <p:sldId id="266" r:id="rId5"/>
    <p:sldId id="267" r:id="rId6"/>
    <p:sldId id="268" r:id="rId7"/>
    <p:sldId id="565" r:id="rId8"/>
    <p:sldId id="358" r:id="rId9"/>
    <p:sldId id="359" r:id="rId10"/>
    <p:sldId id="406" r:id="rId11"/>
    <p:sldId id="354" r:id="rId12"/>
    <p:sldId id="355" r:id="rId13"/>
    <p:sldId id="385" r:id="rId14"/>
    <p:sldId id="388" r:id="rId15"/>
    <p:sldId id="389" r:id="rId16"/>
    <p:sldId id="405" r:id="rId17"/>
    <p:sldId id="391" r:id="rId18"/>
    <p:sldId id="392" r:id="rId19"/>
    <p:sldId id="393" r:id="rId20"/>
    <p:sldId id="395" r:id="rId21"/>
    <p:sldId id="396" r:id="rId22"/>
    <p:sldId id="397" r:id="rId23"/>
    <p:sldId id="398" r:id="rId24"/>
    <p:sldId id="566" r:id="rId25"/>
    <p:sldId id="401" r:id="rId26"/>
    <p:sldId id="402" r:id="rId27"/>
    <p:sldId id="580" r:id="rId28"/>
    <p:sldId id="404" r:id="rId29"/>
    <p:sldId id="364" r:id="rId30"/>
    <p:sldId id="372" r:id="rId31"/>
    <p:sldId id="407" r:id="rId32"/>
    <p:sldId id="365" r:id="rId33"/>
    <p:sldId id="377" r:id="rId34"/>
    <p:sldId id="378" r:id="rId35"/>
    <p:sldId id="380" r:id="rId36"/>
    <p:sldId id="381" r:id="rId37"/>
    <p:sldId id="384" r:id="rId38"/>
    <p:sldId id="361" r:id="rId39"/>
    <p:sldId id="353" r:id="rId40"/>
    <p:sldId id="567" r:id="rId41"/>
    <p:sldId id="32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0A4B71-8B26-40BC-A939-32EF121BA651}" v="1" dt="2022-04-13T18:52:50.9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2435" autoAdjust="0"/>
  </p:normalViewPr>
  <p:slideViewPr>
    <p:cSldViewPr snapToGrid="0">
      <p:cViewPr varScale="1">
        <p:scale>
          <a:sx n="58" d="100"/>
          <a:sy n="58" d="100"/>
        </p:scale>
        <p:origin x="92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425D0E-E22A-4189-B484-2EC751775ED6}" type="datetimeFigureOut">
              <a:rPr lang="en-US" smtClean="0"/>
              <a:t>11/4/2022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515322-C164-4D26-84BE-5CD0BD465E32}" type="slidenum">
              <a:rPr lang="en-US" smtClean="0"/>
              <a:t>‹#›</a:t>
            </a:fld>
            <a:endParaRPr lang="en-US"/>
          </a:p>
        </p:txBody>
      </p:sp>
    </p:spTree>
    <p:extLst>
      <p:ext uri="{BB962C8B-B14F-4D97-AF65-F5344CB8AC3E}">
        <p14:creationId xmlns:p14="http://schemas.microsoft.com/office/powerpoint/2010/main" val="4014819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55573" indent="-290484">
              <a:defRPr>
                <a:solidFill>
                  <a:schemeClr val="tx1"/>
                </a:solidFill>
                <a:latin typeface="Arial" charset="0"/>
                <a:cs typeface="Arial" charset="0"/>
              </a:defRPr>
            </a:lvl2pPr>
            <a:lvl3pPr marL="1163520" indent="-231752">
              <a:defRPr>
                <a:solidFill>
                  <a:schemeClr val="tx1"/>
                </a:solidFill>
                <a:latin typeface="Arial" charset="0"/>
                <a:cs typeface="Arial" charset="0"/>
              </a:defRPr>
            </a:lvl3pPr>
            <a:lvl4pPr marL="1630197" indent="-231752">
              <a:defRPr>
                <a:solidFill>
                  <a:schemeClr val="tx1"/>
                </a:solidFill>
                <a:latin typeface="Arial" charset="0"/>
                <a:cs typeface="Arial" charset="0"/>
              </a:defRPr>
            </a:lvl4pPr>
            <a:lvl5pPr marL="2095288" indent="-231752">
              <a:defRPr>
                <a:solidFill>
                  <a:schemeClr val="tx1"/>
                </a:solidFill>
                <a:latin typeface="Arial" charset="0"/>
                <a:cs typeface="Arial" charset="0"/>
              </a:defRPr>
            </a:lvl5pPr>
            <a:lvl6pPr marL="2552441" indent="-231752" eaLnBrk="0" fontAlgn="base" hangingPunct="0">
              <a:spcBef>
                <a:spcPct val="0"/>
              </a:spcBef>
              <a:spcAft>
                <a:spcPct val="0"/>
              </a:spcAft>
              <a:defRPr>
                <a:solidFill>
                  <a:schemeClr val="tx1"/>
                </a:solidFill>
                <a:latin typeface="Arial" charset="0"/>
                <a:cs typeface="Arial" charset="0"/>
              </a:defRPr>
            </a:lvl6pPr>
            <a:lvl7pPr marL="3009595" indent="-231752" eaLnBrk="0" fontAlgn="base" hangingPunct="0">
              <a:spcBef>
                <a:spcPct val="0"/>
              </a:spcBef>
              <a:spcAft>
                <a:spcPct val="0"/>
              </a:spcAft>
              <a:defRPr>
                <a:solidFill>
                  <a:schemeClr val="tx1"/>
                </a:solidFill>
                <a:latin typeface="Arial" charset="0"/>
                <a:cs typeface="Arial" charset="0"/>
              </a:defRPr>
            </a:lvl7pPr>
            <a:lvl8pPr marL="3466749" indent="-231752" eaLnBrk="0" fontAlgn="base" hangingPunct="0">
              <a:spcBef>
                <a:spcPct val="0"/>
              </a:spcBef>
              <a:spcAft>
                <a:spcPct val="0"/>
              </a:spcAft>
              <a:defRPr>
                <a:solidFill>
                  <a:schemeClr val="tx1"/>
                </a:solidFill>
                <a:latin typeface="Arial" charset="0"/>
                <a:cs typeface="Arial" charset="0"/>
              </a:defRPr>
            </a:lvl8pPr>
            <a:lvl9pPr marL="3923903" indent="-231752"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DCC38EA4-C6DD-4B59-A4E8-9DE3974A7A97}" type="slidenum">
              <a:rPr kumimoji="0" lang="en-US" altLang="en-US" sz="1800" b="0" i="0" u="none" strike="noStrike" kern="0" cap="none" spc="0" normalizeH="0" baseline="0" noProof="0" smtClean="0">
                <a:ln>
                  <a:noFill/>
                </a:ln>
                <a:solidFill>
                  <a:schemeClr val="tx1"/>
                </a:solidFill>
                <a:effectLst/>
                <a:uLnTx/>
                <a:uFillTx/>
                <a:latin typeface="Calibri" pitchFamily="34" charset="0"/>
                <a:cs typeface="Arial" charset="0"/>
              </a:rPr>
              <a:pPr marL="0" marR="0" lvl="0" indent="0" defTabSz="914400" eaLnBrk="1" fontAlgn="auto" latinLnBrk="0" hangingPunct="1">
                <a:lnSpc>
                  <a:spcPct val="100000"/>
                </a:lnSpc>
                <a:spcBef>
                  <a:spcPts val="0"/>
                </a:spcBef>
                <a:spcAft>
                  <a:spcPts val="0"/>
                </a:spcAft>
                <a:buClrTx/>
                <a:buSzTx/>
                <a:buFontTx/>
                <a:buNone/>
                <a:tabLst/>
                <a:defRPr/>
              </a:pPr>
              <a:t>2</a:t>
            </a:fld>
            <a:endParaRPr kumimoji="0" lang="en-US" altLang="en-US" sz="1800" b="0" i="0" u="none" strike="noStrike" kern="0" cap="none" spc="0" normalizeH="0" baseline="0" noProof="0" dirty="0">
              <a:ln>
                <a:noFill/>
              </a:ln>
              <a:solidFill>
                <a:schemeClr val="tx1"/>
              </a:solidFill>
              <a:effectLst/>
              <a:uLnTx/>
              <a:uFillTx/>
              <a:latin typeface="Calibri" pitchFamily="34" charset="0"/>
              <a:cs typeface="Arial" charset="0"/>
            </a:endParaRPr>
          </a:p>
        </p:txBody>
      </p:sp>
      <p:sp>
        <p:nvSpPr>
          <p:cNvPr id="5" name="Header Placeholder 4"/>
          <p:cNvSpPr>
            <a:spLocks noGrp="1"/>
          </p:cNvSpPr>
          <p:nvPr>
            <p:ph type="hdr" sz="quarter"/>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GM 101</a:t>
            </a:r>
          </a:p>
        </p:txBody>
      </p:sp>
    </p:spTree>
    <p:extLst>
      <p:ext uri="{BB962C8B-B14F-4D97-AF65-F5344CB8AC3E}">
        <p14:creationId xmlns:p14="http://schemas.microsoft.com/office/powerpoint/2010/main" val="3519616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55573" indent="-290484">
              <a:defRPr>
                <a:solidFill>
                  <a:schemeClr val="tx1"/>
                </a:solidFill>
                <a:latin typeface="Arial" charset="0"/>
                <a:cs typeface="Arial" charset="0"/>
              </a:defRPr>
            </a:lvl2pPr>
            <a:lvl3pPr marL="1163520" indent="-231752">
              <a:defRPr>
                <a:solidFill>
                  <a:schemeClr val="tx1"/>
                </a:solidFill>
                <a:latin typeface="Arial" charset="0"/>
                <a:cs typeface="Arial" charset="0"/>
              </a:defRPr>
            </a:lvl3pPr>
            <a:lvl4pPr marL="1630197" indent="-231752">
              <a:defRPr>
                <a:solidFill>
                  <a:schemeClr val="tx1"/>
                </a:solidFill>
                <a:latin typeface="Arial" charset="0"/>
                <a:cs typeface="Arial" charset="0"/>
              </a:defRPr>
            </a:lvl4pPr>
            <a:lvl5pPr marL="2095288" indent="-231752">
              <a:defRPr>
                <a:solidFill>
                  <a:schemeClr val="tx1"/>
                </a:solidFill>
                <a:latin typeface="Arial" charset="0"/>
                <a:cs typeface="Arial" charset="0"/>
              </a:defRPr>
            </a:lvl5pPr>
            <a:lvl6pPr marL="2552441" indent="-231752" eaLnBrk="0" fontAlgn="base" hangingPunct="0">
              <a:spcBef>
                <a:spcPct val="0"/>
              </a:spcBef>
              <a:spcAft>
                <a:spcPct val="0"/>
              </a:spcAft>
              <a:defRPr>
                <a:solidFill>
                  <a:schemeClr val="tx1"/>
                </a:solidFill>
                <a:latin typeface="Arial" charset="0"/>
                <a:cs typeface="Arial" charset="0"/>
              </a:defRPr>
            </a:lvl6pPr>
            <a:lvl7pPr marL="3009595" indent="-231752" eaLnBrk="0" fontAlgn="base" hangingPunct="0">
              <a:spcBef>
                <a:spcPct val="0"/>
              </a:spcBef>
              <a:spcAft>
                <a:spcPct val="0"/>
              </a:spcAft>
              <a:defRPr>
                <a:solidFill>
                  <a:schemeClr val="tx1"/>
                </a:solidFill>
                <a:latin typeface="Arial" charset="0"/>
                <a:cs typeface="Arial" charset="0"/>
              </a:defRPr>
            </a:lvl7pPr>
            <a:lvl8pPr marL="3466749" indent="-231752" eaLnBrk="0" fontAlgn="base" hangingPunct="0">
              <a:spcBef>
                <a:spcPct val="0"/>
              </a:spcBef>
              <a:spcAft>
                <a:spcPct val="0"/>
              </a:spcAft>
              <a:defRPr>
                <a:solidFill>
                  <a:schemeClr val="tx1"/>
                </a:solidFill>
                <a:latin typeface="Arial" charset="0"/>
                <a:cs typeface="Arial" charset="0"/>
              </a:defRPr>
            </a:lvl8pPr>
            <a:lvl9pPr marL="3923903" indent="-231752" eaLnBrk="0" fontAlgn="base" hangingPunct="0">
              <a:spcBef>
                <a:spcPct val="0"/>
              </a:spcBef>
              <a:spcAft>
                <a:spcPct val="0"/>
              </a:spcAft>
              <a:defRPr>
                <a:solidFill>
                  <a:schemeClr val="tx1"/>
                </a:solidFill>
                <a:latin typeface="Arial" charset="0"/>
                <a:cs typeface="Arial" charset="0"/>
              </a:defRPr>
            </a:lvl9pPr>
          </a:lstStyle>
          <a:p>
            <a:fld id="{DCC38EA4-C6DD-4B59-A4E8-9DE3974A7A97}" type="slidenum">
              <a:rPr lang="en-US" altLang="en-US" smtClean="0">
                <a:solidFill>
                  <a:srgbClr val="000000"/>
                </a:solidFill>
                <a:latin typeface="Calibri" pitchFamily="34" charset="0"/>
              </a:rPr>
              <a:pPr/>
              <a:t>4</a:t>
            </a:fld>
            <a:endParaRPr lang="en-US" altLang="en-US" dirty="0">
              <a:solidFill>
                <a:srgbClr val="000000"/>
              </a:solidFill>
              <a:latin typeface="Calibri" pitchFamily="34" charset="0"/>
            </a:endParaRPr>
          </a:p>
        </p:txBody>
      </p:sp>
      <p:sp>
        <p:nvSpPr>
          <p:cNvPr id="5" name="Header Placeholder 4"/>
          <p:cNvSpPr>
            <a:spLocks noGrp="1"/>
          </p:cNvSpPr>
          <p:nvPr>
            <p:ph type="hdr" sz="quarter"/>
          </p:nvPr>
        </p:nvSpPr>
        <p:spPr/>
        <p:txBody>
          <a:bodyPr/>
          <a:lstStyle/>
          <a:p>
            <a:pPr>
              <a:defRPr/>
            </a:pPr>
            <a:r>
              <a:rPr lang="en-US" dirty="0">
                <a:solidFill>
                  <a:srgbClr val="000000"/>
                </a:solidFill>
              </a:rPr>
              <a:t>GM 101</a:t>
            </a:r>
          </a:p>
        </p:txBody>
      </p:sp>
    </p:spTree>
    <p:extLst>
      <p:ext uri="{BB962C8B-B14F-4D97-AF65-F5344CB8AC3E}">
        <p14:creationId xmlns:p14="http://schemas.microsoft.com/office/powerpoint/2010/main" val="4082860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55573" indent="-290484">
              <a:defRPr>
                <a:solidFill>
                  <a:schemeClr val="tx1"/>
                </a:solidFill>
                <a:latin typeface="Arial" charset="0"/>
                <a:cs typeface="Arial" charset="0"/>
              </a:defRPr>
            </a:lvl2pPr>
            <a:lvl3pPr marL="1163520" indent="-231752">
              <a:defRPr>
                <a:solidFill>
                  <a:schemeClr val="tx1"/>
                </a:solidFill>
                <a:latin typeface="Arial" charset="0"/>
                <a:cs typeface="Arial" charset="0"/>
              </a:defRPr>
            </a:lvl3pPr>
            <a:lvl4pPr marL="1630197" indent="-231752">
              <a:defRPr>
                <a:solidFill>
                  <a:schemeClr val="tx1"/>
                </a:solidFill>
                <a:latin typeface="Arial" charset="0"/>
                <a:cs typeface="Arial" charset="0"/>
              </a:defRPr>
            </a:lvl4pPr>
            <a:lvl5pPr marL="2095288" indent="-231752">
              <a:defRPr>
                <a:solidFill>
                  <a:schemeClr val="tx1"/>
                </a:solidFill>
                <a:latin typeface="Arial" charset="0"/>
                <a:cs typeface="Arial" charset="0"/>
              </a:defRPr>
            </a:lvl5pPr>
            <a:lvl6pPr marL="2552441" indent="-231752" eaLnBrk="0" fontAlgn="base" hangingPunct="0">
              <a:spcBef>
                <a:spcPct val="0"/>
              </a:spcBef>
              <a:spcAft>
                <a:spcPct val="0"/>
              </a:spcAft>
              <a:defRPr>
                <a:solidFill>
                  <a:schemeClr val="tx1"/>
                </a:solidFill>
                <a:latin typeface="Arial" charset="0"/>
                <a:cs typeface="Arial" charset="0"/>
              </a:defRPr>
            </a:lvl6pPr>
            <a:lvl7pPr marL="3009595" indent="-231752" eaLnBrk="0" fontAlgn="base" hangingPunct="0">
              <a:spcBef>
                <a:spcPct val="0"/>
              </a:spcBef>
              <a:spcAft>
                <a:spcPct val="0"/>
              </a:spcAft>
              <a:defRPr>
                <a:solidFill>
                  <a:schemeClr val="tx1"/>
                </a:solidFill>
                <a:latin typeface="Arial" charset="0"/>
                <a:cs typeface="Arial" charset="0"/>
              </a:defRPr>
            </a:lvl7pPr>
            <a:lvl8pPr marL="3466749" indent="-231752" eaLnBrk="0" fontAlgn="base" hangingPunct="0">
              <a:spcBef>
                <a:spcPct val="0"/>
              </a:spcBef>
              <a:spcAft>
                <a:spcPct val="0"/>
              </a:spcAft>
              <a:defRPr>
                <a:solidFill>
                  <a:schemeClr val="tx1"/>
                </a:solidFill>
                <a:latin typeface="Arial" charset="0"/>
                <a:cs typeface="Arial" charset="0"/>
              </a:defRPr>
            </a:lvl8pPr>
            <a:lvl9pPr marL="3923903" indent="-231752"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DCC38EA4-C6DD-4B59-A4E8-9DE3974A7A97}" type="slidenum">
              <a:rPr kumimoji="0" lang="en-US" altLang="en-US" sz="1800" b="0" i="0" u="none" strike="noStrike" kern="0" cap="none" spc="0" normalizeH="0" baseline="0" noProof="0" smtClean="0">
                <a:ln>
                  <a:noFill/>
                </a:ln>
                <a:solidFill>
                  <a:schemeClr val="tx1"/>
                </a:solidFill>
                <a:effectLst/>
                <a:uLnTx/>
                <a:uFillTx/>
                <a:latin typeface="Calibri" pitchFamily="34" charset="0"/>
                <a:cs typeface="Arial" charset="0"/>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en-US" altLang="en-US" sz="1800" b="0" i="0" u="none" strike="noStrike" kern="0" cap="none" spc="0" normalizeH="0" baseline="0" noProof="0" dirty="0">
              <a:ln>
                <a:noFill/>
              </a:ln>
              <a:solidFill>
                <a:schemeClr val="tx1"/>
              </a:solidFill>
              <a:effectLst/>
              <a:uLnTx/>
              <a:uFillTx/>
              <a:latin typeface="Calibri" pitchFamily="34" charset="0"/>
              <a:cs typeface="Arial" charset="0"/>
            </a:endParaRPr>
          </a:p>
        </p:txBody>
      </p:sp>
      <p:sp>
        <p:nvSpPr>
          <p:cNvPr id="5" name="Header Placeholder 4"/>
          <p:cNvSpPr>
            <a:spLocks noGrp="1"/>
          </p:cNvSpPr>
          <p:nvPr>
            <p:ph type="hdr" sz="quarter"/>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GM 101</a:t>
            </a:r>
          </a:p>
        </p:txBody>
      </p:sp>
    </p:spTree>
    <p:extLst>
      <p:ext uri="{BB962C8B-B14F-4D97-AF65-F5344CB8AC3E}">
        <p14:creationId xmlns:p14="http://schemas.microsoft.com/office/powerpoint/2010/main" val="4250614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55573" indent="-290484">
              <a:defRPr>
                <a:solidFill>
                  <a:schemeClr val="tx1"/>
                </a:solidFill>
                <a:latin typeface="Arial" charset="0"/>
                <a:cs typeface="Arial" charset="0"/>
              </a:defRPr>
            </a:lvl2pPr>
            <a:lvl3pPr marL="1163520" indent="-231752">
              <a:defRPr>
                <a:solidFill>
                  <a:schemeClr val="tx1"/>
                </a:solidFill>
                <a:latin typeface="Arial" charset="0"/>
                <a:cs typeface="Arial" charset="0"/>
              </a:defRPr>
            </a:lvl3pPr>
            <a:lvl4pPr marL="1630197" indent="-231752">
              <a:defRPr>
                <a:solidFill>
                  <a:schemeClr val="tx1"/>
                </a:solidFill>
                <a:latin typeface="Arial" charset="0"/>
                <a:cs typeface="Arial" charset="0"/>
              </a:defRPr>
            </a:lvl4pPr>
            <a:lvl5pPr marL="2095288" indent="-231752">
              <a:defRPr>
                <a:solidFill>
                  <a:schemeClr val="tx1"/>
                </a:solidFill>
                <a:latin typeface="Arial" charset="0"/>
                <a:cs typeface="Arial" charset="0"/>
              </a:defRPr>
            </a:lvl5pPr>
            <a:lvl6pPr marL="2552441" indent="-231752" eaLnBrk="0" fontAlgn="base" hangingPunct="0">
              <a:spcBef>
                <a:spcPct val="0"/>
              </a:spcBef>
              <a:spcAft>
                <a:spcPct val="0"/>
              </a:spcAft>
              <a:defRPr>
                <a:solidFill>
                  <a:schemeClr val="tx1"/>
                </a:solidFill>
                <a:latin typeface="Arial" charset="0"/>
                <a:cs typeface="Arial" charset="0"/>
              </a:defRPr>
            </a:lvl6pPr>
            <a:lvl7pPr marL="3009595" indent="-231752" eaLnBrk="0" fontAlgn="base" hangingPunct="0">
              <a:spcBef>
                <a:spcPct val="0"/>
              </a:spcBef>
              <a:spcAft>
                <a:spcPct val="0"/>
              </a:spcAft>
              <a:defRPr>
                <a:solidFill>
                  <a:schemeClr val="tx1"/>
                </a:solidFill>
                <a:latin typeface="Arial" charset="0"/>
                <a:cs typeface="Arial" charset="0"/>
              </a:defRPr>
            </a:lvl7pPr>
            <a:lvl8pPr marL="3466749" indent="-231752" eaLnBrk="0" fontAlgn="base" hangingPunct="0">
              <a:spcBef>
                <a:spcPct val="0"/>
              </a:spcBef>
              <a:spcAft>
                <a:spcPct val="0"/>
              </a:spcAft>
              <a:defRPr>
                <a:solidFill>
                  <a:schemeClr val="tx1"/>
                </a:solidFill>
                <a:latin typeface="Arial" charset="0"/>
                <a:cs typeface="Arial" charset="0"/>
              </a:defRPr>
            </a:lvl8pPr>
            <a:lvl9pPr marL="3923903" indent="-231752" eaLnBrk="0" fontAlgn="base" hangingPunct="0">
              <a:spcBef>
                <a:spcPct val="0"/>
              </a:spcBef>
              <a:spcAft>
                <a:spcPct val="0"/>
              </a:spcAft>
              <a:defRPr>
                <a:solidFill>
                  <a:schemeClr val="tx1"/>
                </a:solidFill>
                <a:latin typeface="Arial" charset="0"/>
                <a:cs typeface="Arial" charset="0"/>
              </a:defRPr>
            </a:lvl9pPr>
          </a:lstStyle>
          <a:p>
            <a:fld id="{DCC38EA4-C6DD-4B59-A4E8-9DE3974A7A97}" type="slidenum">
              <a:rPr lang="en-US" altLang="en-US" smtClean="0">
                <a:solidFill>
                  <a:srgbClr val="000000"/>
                </a:solidFill>
                <a:latin typeface="Calibri" pitchFamily="34" charset="0"/>
              </a:rPr>
              <a:pPr/>
              <a:t>6</a:t>
            </a:fld>
            <a:endParaRPr lang="en-US" altLang="en-US" dirty="0">
              <a:solidFill>
                <a:srgbClr val="000000"/>
              </a:solidFill>
              <a:latin typeface="Calibri" pitchFamily="34" charset="0"/>
            </a:endParaRPr>
          </a:p>
        </p:txBody>
      </p:sp>
      <p:sp>
        <p:nvSpPr>
          <p:cNvPr id="5" name="Header Placeholder 4"/>
          <p:cNvSpPr>
            <a:spLocks noGrp="1"/>
          </p:cNvSpPr>
          <p:nvPr>
            <p:ph type="hdr" sz="quarter"/>
          </p:nvPr>
        </p:nvSpPr>
        <p:spPr/>
        <p:txBody>
          <a:bodyPr/>
          <a:lstStyle/>
          <a:p>
            <a:pPr>
              <a:defRPr/>
            </a:pPr>
            <a:r>
              <a:rPr lang="en-US" dirty="0">
                <a:solidFill>
                  <a:srgbClr val="000000"/>
                </a:solidFill>
              </a:rPr>
              <a:t>GM 101</a:t>
            </a:r>
          </a:p>
        </p:txBody>
      </p:sp>
    </p:spTree>
    <p:extLst>
      <p:ext uri="{BB962C8B-B14F-4D97-AF65-F5344CB8AC3E}">
        <p14:creationId xmlns:p14="http://schemas.microsoft.com/office/powerpoint/2010/main" val="216042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 available options from the dropdown are as follows: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Overpayment (e.g., ineligible expense(s), changes in Negotiated Indirect Cost Rates)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Duplicate payment (e.g. payment for same request)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Paid to incorrect recipient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Paid against incorrect recipient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Repayment of unused advance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Other (</a:t>
            </a:r>
            <a:r>
              <a:rPr lang="en-US" sz="1200" b="1" i="1" kern="1200" dirty="0">
                <a:solidFill>
                  <a:schemeClr val="tx1"/>
                </a:solidFill>
                <a:effectLst/>
                <a:latin typeface="+mn-lt"/>
                <a:ea typeface="+mn-ea"/>
                <a:cs typeface="+mn-cs"/>
              </a:rPr>
              <a:t>Note: </a:t>
            </a:r>
            <a:r>
              <a:rPr lang="en-US" sz="1200" kern="1200" dirty="0">
                <a:solidFill>
                  <a:schemeClr val="tx1"/>
                </a:solidFill>
                <a:effectLst/>
                <a:latin typeface="+mn-lt"/>
                <a:ea typeface="+mn-ea"/>
                <a:cs typeface="+mn-cs"/>
              </a:rPr>
              <a:t>If </a:t>
            </a:r>
            <a:r>
              <a:rPr lang="en-US" sz="1200" b="1" kern="1200" dirty="0">
                <a:solidFill>
                  <a:schemeClr val="tx1"/>
                </a:solidFill>
                <a:effectLst/>
                <a:latin typeface="+mn-lt"/>
                <a:ea typeface="+mn-ea"/>
                <a:cs typeface="+mn-cs"/>
              </a:rPr>
              <a:t>Other </a:t>
            </a:r>
            <a:r>
              <a:rPr lang="en-US" sz="1200" kern="1200" dirty="0">
                <a:solidFill>
                  <a:schemeClr val="tx1"/>
                </a:solidFill>
                <a:effectLst/>
                <a:latin typeface="+mn-lt"/>
                <a:ea typeface="+mn-ea"/>
                <a:cs typeface="+mn-cs"/>
              </a:rPr>
              <a:t>was selected as the </a:t>
            </a:r>
            <a:r>
              <a:rPr lang="en-US" sz="1200" b="1" kern="1200" dirty="0">
                <a:solidFill>
                  <a:schemeClr val="tx1"/>
                </a:solidFill>
                <a:effectLst/>
                <a:latin typeface="+mn-lt"/>
                <a:ea typeface="+mn-ea"/>
                <a:cs typeface="+mn-cs"/>
              </a:rPr>
              <a:t>Reason for Repayment Request, </a:t>
            </a:r>
            <a:r>
              <a:rPr lang="en-US" sz="1200" kern="1200" dirty="0">
                <a:solidFill>
                  <a:schemeClr val="tx1"/>
                </a:solidFill>
                <a:effectLst/>
                <a:latin typeface="+mn-lt"/>
                <a:ea typeface="+mn-ea"/>
                <a:cs typeface="+mn-cs"/>
              </a:rPr>
              <a:t>a conditionally mandatory text field will appear. The user will be required to enter an explanation of the purpose of the repayment.)</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5515322-C164-4D26-84BE-5CD0BD465E32}" type="slidenum">
              <a:rPr lang="en-US" smtClean="0"/>
              <a:t>17</a:t>
            </a:fld>
            <a:endParaRPr lang="en-US"/>
          </a:p>
        </p:txBody>
      </p:sp>
    </p:spTree>
    <p:extLst>
      <p:ext uri="{BB962C8B-B14F-4D97-AF65-F5344CB8AC3E}">
        <p14:creationId xmlns:p14="http://schemas.microsoft.com/office/powerpoint/2010/main" val="675806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55573" indent="-290484">
              <a:defRPr>
                <a:solidFill>
                  <a:schemeClr val="tx1"/>
                </a:solidFill>
                <a:latin typeface="Arial" charset="0"/>
                <a:cs typeface="Arial" charset="0"/>
              </a:defRPr>
            </a:lvl2pPr>
            <a:lvl3pPr marL="1163520" indent="-231752">
              <a:defRPr>
                <a:solidFill>
                  <a:schemeClr val="tx1"/>
                </a:solidFill>
                <a:latin typeface="Arial" charset="0"/>
                <a:cs typeface="Arial" charset="0"/>
              </a:defRPr>
            </a:lvl3pPr>
            <a:lvl4pPr marL="1630197" indent="-231752">
              <a:defRPr>
                <a:solidFill>
                  <a:schemeClr val="tx1"/>
                </a:solidFill>
                <a:latin typeface="Arial" charset="0"/>
                <a:cs typeface="Arial" charset="0"/>
              </a:defRPr>
            </a:lvl4pPr>
            <a:lvl5pPr marL="2095288" indent="-231752">
              <a:defRPr>
                <a:solidFill>
                  <a:schemeClr val="tx1"/>
                </a:solidFill>
                <a:latin typeface="Arial" charset="0"/>
                <a:cs typeface="Arial" charset="0"/>
              </a:defRPr>
            </a:lvl5pPr>
            <a:lvl6pPr marL="2552441" indent="-231752" eaLnBrk="0" fontAlgn="base" hangingPunct="0">
              <a:spcBef>
                <a:spcPct val="0"/>
              </a:spcBef>
              <a:spcAft>
                <a:spcPct val="0"/>
              </a:spcAft>
              <a:defRPr>
                <a:solidFill>
                  <a:schemeClr val="tx1"/>
                </a:solidFill>
                <a:latin typeface="Arial" charset="0"/>
                <a:cs typeface="Arial" charset="0"/>
              </a:defRPr>
            </a:lvl6pPr>
            <a:lvl7pPr marL="3009595" indent="-231752" eaLnBrk="0" fontAlgn="base" hangingPunct="0">
              <a:spcBef>
                <a:spcPct val="0"/>
              </a:spcBef>
              <a:spcAft>
                <a:spcPct val="0"/>
              </a:spcAft>
              <a:defRPr>
                <a:solidFill>
                  <a:schemeClr val="tx1"/>
                </a:solidFill>
                <a:latin typeface="Arial" charset="0"/>
                <a:cs typeface="Arial" charset="0"/>
              </a:defRPr>
            </a:lvl7pPr>
            <a:lvl8pPr marL="3466749" indent="-231752" eaLnBrk="0" fontAlgn="base" hangingPunct="0">
              <a:spcBef>
                <a:spcPct val="0"/>
              </a:spcBef>
              <a:spcAft>
                <a:spcPct val="0"/>
              </a:spcAft>
              <a:defRPr>
                <a:solidFill>
                  <a:schemeClr val="tx1"/>
                </a:solidFill>
                <a:latin typeface="Arial" charset="0"/>
                <a:cs typeface="Arial" charset="0"/>
              </a:defRPr>
            </a:lvl8pPr>
            <a:lvl9pPr marL="3923903" indent="-231752"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DCC38EA4-C6DD-4B59-A4E8-9DE3974A7A97}" type="slidenum">
              <a:rPr kumimoji="0" lang="en-US" altLang="en-US" sz="1800" b="0" i="0" u="none" strike="noStrike" kern="0" cap="none" spc="0" normalizeH="0" baseline="0" noProof="0" smtClean="0">
                <a:ln>
                  <a:noFill/>
                </a:ln>
                <a:solidFill>
                  <a:schemeClr val="tx1"/>
                </a:solidFill>
                <a:effectLst/>
                <a:uLnTx/>
                <a:uFillTx/>
                <a:latin typeface="Calibri" pitchFamily="34" charset="0"/>
                <a:cs typeface="Arial" charset="0"/>
              </a:rPr>
              <a:pPr marL="0" marR="0" lvl="0" indent="0" defTabSz="914400" eaLnBrk="1" fontAlgn="auto" latinLnBrk="0" hangingPunct="1">
                <a:lnSpc>
                  <a:spcPct val="100000"/>
                </a:lnSpc>
                <a:spcBef>
                  <a:spcPts val="0"/>
                </a:spcBef>
                <a:spcAft>
                  <a:spcPts val="0"/>
                </a:spcAft>
                <a:buClrTx/>
                <a:buSzTx/>
                <a:buFontTx/>
                <a:buNone/>
                <a:tabLst/>
                <a:defRPr/>
              </a:pPr>
              <a:t>26</a:t>
            </a:fld>
            <a:endParaRPr kumimoji="0" lang="en-US" altLang="en-US" sz="1800" b="0" i="0" u="none" strike="noStrike" kern="0" cap="none" spc="0" normalizeH="0" baseline="0" noProof="0" dirty="0">
              <a:ln>
                <a:noFill/>
              </a:ln>
              <a:solidFill>
                <a:schemeClr val="tx1"/>
              </a:solidFill>
              <a:effectLst/>
              <a:uLnTx/>
              <a:uFillTx/>
              <a:latin typeface="Calibri" pitchFamily="34" charset="0"/>
              <a:cs typeface="Arial" charset="0"/>
            </a:endParaRPr>
          </a:p>
        </p:txBody>
      </p:sp>
      <p:sp>
        <p:nvSpPr>
          <p:cNvPr id="5" name="Header Placeholder 4"/>
          <p:cNvSpPr>
            <a:spLocks noGrp="1"/>
          </p:cNvSpPr>
          <p:nvPr>
            <p:ph type="hdr" sz="quarter"/>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GM 101</a:t>
            </a:r>
          </a:p>
        </p:txBody>
      </p:sp>
    </p:spTree>
    <p:extLst>
      <p:ext uri="{BB962C8B-B14F-4D97-AF65-F5344CB8AC3E}">
        <p14:creationId xmlns:p14="http://schemas.microsoft.com/office/powerpoint/2010/main" val="1896800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55573" indent="-290484">
              <a:defRPr>
                <a:solidFill>
                  <a:schemeClr val="tx1"/>
                </a:solidFill>
                <a:latin typeface="Arial" charset="0"/>
                <a:cs typeface="Arial" charset="0"/>
              </a:defRPr>
            </a:lvl2pPr>
            <a:lvl3pPr marL="1163520" indent="-231752">
              <a:defRPr>
                <a:solidFill>
                  <a:schemeClr val="tx1"/>
                </a:solidFill>
                <a:latin typeface="Arial" charset="0"/>
                <a:cs typeface="Arial" charset="0"/>
              </a:defRPr>
            </a:lvl3pPr>
            <a:lvl4pPr marL="1630197" indent="-231752">
              <a:defRPr>
                <a:solidFill>
                  <a:schemeClr val="tx1"/>
                </a:solidFill>
                <a:latin typeface="Arial" charset="0"/>
                <a:cs typeface="Arial" charset="0"/>
              </a:defRPr>
            </a:lvl4pPr>
            <a:lvl5pPr marL="2095288" indent="-231752">
              <a:defRPr>
                <a:solidFill>
                  <a:schemeClr val="tx1"/>
                </a:solidFill>
                <a:latin typeface="Arial" charset="0"/>
                <a:cs typeface="Arial" charset="0"/>
              </a:defRPr>
            </a:lvl5pPr>
            <a:lvl6pPr marL="2552441" indent="-231752" eaLnBrk="0" fontAlgn="base" hangingPunct="0">
              <a:spcBef>
                <a:spcPct val="0"/>
              </a:spcBef>
              <a:spcAft>
                <a:spcPct val="0"/>
              </a:spcAft>
              <a:defRPr>
                <a:solidFill>
                  <a:schemeClr val="tx1"/>
                </a:solidFill>
                <a:latin typeface="Arial" charset="0"/>
                <a:cs typeface="Arial" charset="0"/>
              </a:defRPr>
            </a:lvl6pPr>
            <a:lvl7pPr marL="3009595" indent="-231752" eaLnBrk="0" fontAlgn="base" hangingPunct="0">
              <a:spcBef>
                <a:spcPct val="0"/>
              </a:spcBef>
              <a:spcAft>
                <a:spcPct val="0"/>
              </a:spcAft>
              <a:defRPr>
                <a:solidFill>
                  <a:schemeClr val="tx1"/>
                </a:solidFill>
                <a:latin typeface="Arial" charset="0"/>
                <a:cs typeface="Arial" charset="0"/>
              </a:defRPr>
            </a:lvl7pPr>
            <a:lvl8pPr marL="3466749" indent="-231752" eaLnBrk="0" fontAlgn="base" hangingPunct="0">
              <a:spcBef>
                <a:spcPct val="0"/>
              </a:spcBef>
              <a:spcAft>
                <a:spcPct val="0"/>
              </a:spcAft>
              <a:defRPr>
                <a:solidFill>
                  <a:schemeClr val="tx1"/>
                </a:solidFill>
                <a:latin typeface="Arial" charset="0"/>
                <a:cs typeface="Arial" charset="0"/>
              </a:defRPr>
            </a:lvl8pPr>
            <a:lvl9pPr marL="3923903" indent="-231752" eaLnBrk="0" fontAlgn="base" hangingPunct="0">
              <a:spcBef>
                <a:spcPct val="0"/>
              </a:spcBef>
              <a:spcAft>
                <a:spcPct val="0"/>
              </a:spcAft>
              <a:defRPr>
                <a:solidFill>
                  <a:schemeClr val="tx1"/>
                </a:solidFill>
                <a:latin typeface="Arial" charset="0"/>
                <a:cs typeface="Arial" charset="0"/>
              </a:defRPr>
            </a:lvl9pPr>
          </a:lstStyle>
          <a:p>
            <a:fld id="{DCC38EA4-C6DD-4B59-A4E8-9DE3974A7A97}" type="slidenum">
              <a:rPr lang="en-US" altLang="en-US" smtClean="0">
                <a:solidFill>
                  <a:srgbClr val="000000"/>
                </a:solidFill>
                <a:latin typeface="Calibri" pitchFamily="34" charset="0"/>
              </a:rPr>
              <a:pPr/>
              <a:t>27</a:t>
            </a:fld>
            <a:endParaRPr lang="en-US" altLang="en-US" dirty="0">
              <a:solidFill>
                <a:srgbClr val="000000"/>
              </a:solidFill>
              <a:latin typeface="Calibri" pitchFamily="34" charset="0"/>
            </a:endParaRPr>
          </a:p>
        </p:txBody>
      </p:sp>
      <p:sp>
        <p:nvSpPr>
          <p:cNvPr id="5" name="Header Placeholder 4"/>
          <p:cNvSpPr>
            <a:spLocks noGrp="1"/>
          </p:cNvSpPr>
          <p:nvPr>
            <p:ph type="hdr" sz="quarter"/>
          </p:nvPr>
        </p:nvSpPr>
        <p:spPr/>
        <p:txBody>
          <a:bodyPr/>
          <a:lstStyle/>
          <a:p>
            <a:pPr>
              <a:defRPr/>
            </a:pPr>
            <a:r>
              <a:rPr lang="en-US" dirty="0">
                <a:solidFill>
                  <a:srgbClr val="000000"/>
                </a:solidFill>
              </a:rPr>
              <a:t>GM 101</a:t>
            </a:r>
          </a:p>
        </p:txBody>
      </p:sp>
    </p:spTree>
    <p:extLst>
      <p:ext uri="{BB962C8B-B14F-4D97-AF65-F5344CB8AC3E}">
        <p14:creationId xmlns:p14="http://schemas.microsoft.com/office/powerpoint/2010/main" val="41660153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55573" indent="-290484">
              <a:defRPr>
                <a:solidFill>
                  <a:schemeClr val="tx1"/>
                </a:solidFill>
                <a:latin typeface="Arial" charset="0"/>
                <a:cs typeface="Arial" charset="0"/>
              </a:defRPr>
            </a:lvl2pPr>
            <a:lvl3pPr marL="1163520" indent="-231752">
              <a:defRPr>
                <a:solidFill>
                  <a:schemeClr val="tx1"/>
                </a:solidFill>
                <a:latin typeface="Arial" charset="0"/>
                <a:cs typeface="Arial" charset="0"/>
              </a:defRPr>
            </a:lvl3pPr>
            <a:lvl4pPr marL="1630197" indent="-231752">
              <a:defRPr>
                <a:solidFill>
                  <a:schemeClr val="tx1"/>
                </a:solidFill>
                <a:latin typeface="Arial" charset="0"/>
                <a:cs typeface="Arial" charset="0"/>
              </a:defRPr>
            </a:lvl4pPr>
            <a:lvl5pPr marL="2095288" indent="-231752">
              <a:defRPr>
                <a:solidFill>
                  <a:schemeClr val="tx1"/>
                </a:solidFill>
                <a:latin typeface="Arial" charset="0"/>
                <a:cs typeface="Arial" charset="0"/>
              </a:defRPr>
            </a:lvl5pPr>
            <a:lvl6pPr marL="2552441" indent="-231752" eaLnBrk="0" fontAlgn="base" hangingPunct="0">
              <a:spcBef>
                <a:spcPct val="0"/>
              </a:spcBef>
              <a:spcAft>
                <a:spcPct val="0"/>
              </a:spcAft>
              <a:defRPr>
                <a:solidFill>
                  <a:schemeClr val="tx1"/>
                </a:solidFill>
                <a:latin typeface="Arial" charset="0"/>
                <a:cs typeface="Arial" charset="0"/>
              </a:defRPr>
            </a:lvl6pPr>
            <a:lvl7pPr marL="3009595" indent="-231752" eaLnBrk="0" fontAlgn="base" hangingPunct="0">
              <a:spcBef>
                <a:spcPct val="0"/>
              </a:spcBef>
              <a:spcAft>
                <a:spcPct val="0"/>
              </a:spcAft>
              <a:defRPr>
                <a:solidFill>
                  <a:schemeClr val="tx1"/>
                </a:solidFill>
                <a:latin typeface="Arial" charset="0"/>
                <a:cs typeface="Arial" charset="0"/>
              </a:defRPr>
            </a:lvl7pPr>
            <a:lvl8pPr marL="3466749" indent="-231752" eaLnBrk="0" fontAlgn="base" hangingPunct="0">
              <a:spcBef>
                <a:spcPct val="0"/>
              </a:spcBef>
              <a:spcAft>
                <a:spcPct val="0"/>
              </a:spcAft>
              <a:defRPr>
                <a:solidFill>
                  <a:schemeClr val="tx1"/>
                </a:solidFill>
                <a:latin typeface="Arial" charset="0"/>
                <a:cs typeface="Arial" charset="0"/>
              </a:defRPr>
            </a:lvl8pPr>
            <a:lvl9pPr marL="3923903" indent="-231752"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DCC38EA4-C6DD-4B59-A4E8-9DE3974A7A97}" type="slidenum">
              <a:rPr kumimoji="0" lang="en-US" altLang="en-US" sz="1800" b="0" i="0" u="none" strike="noStrike" kern="0" cap="none" spc="0" normalizeH="0" baseline="0" noProof="0" smtClean="0">
                <a:ln>
                  <a:noFill/>
                </a:ln>
                <a:solidFill>
                  <a:schemeClr val="tx1"/>
                </a:solidFill>
                <a:effectLst/>
                <a:uLnTx/>
                <a:uFillTx/>
                <a:latin typeface="Calibri" pitchFamily="34" charset="0"/>
                <a:cs typeface="Arial" charset="0"/>
              </a:rPr>
              <a:pPr marL="0" marR="0" lvl="0" indent="0" defTabSz="914400" eaLnBrk="1" fontAlgn="auto" latinLnBrk="0" hangingPunct="1">
                <a:lnSpc>
                  <a:spcPct val="100000"/>
                </a:lnSpc>
                <a:spcBef>
                  <a:spcPts val="0"/>
                </a:spcBef>
                <a:spcAft>
                  <a:spcPts val="0"/>
                </a:spcAft>
                <a:buClrTx/>
                <a:buSzTx/>
                <a:buFontTx/>
                <a:buNone/>
                <a:tabLst/>
                <a:defRPr/>
              </a:pPr>
              <a:t>35</a:t>
            </a:fld>
            <a:endParaRPr kumimoji="0" lang="en-US" altLang="en-US" sz="1800" b="0" i="0" u="none" strike="noStrike" kern="0" cap="none" spc="0" normalizeH="0" baseline="0" noProof="0" dirty="0">
              <a:ln>
                <a:noFill/>
              </a:ln>
              <a:solidFill>
                <a:schemeClr val="tx1"/>
              </a:solidFill>
              <a:effectLst/>
              <a:uLnTx/>
              <a:uFillTx/>
              <a:latin typeface="Calibri" pitchFamily="34" charset="0"/>
              <a:cs typeface="Arial" charset="0"/>
            </a:endParaRPr>
          </a:p>
        </p:txBody>
      </p:sp>
      <p:sp>
        <p:nvSpPr>
          <p:cNvPr id="5" name="Header Placeholder 4"/>
          <p:cNvSpPr>
            <a:spLocks noGrp="1"/>
          </p:cNvSpPr>
          <p:nvPr>
            <p:ph type="hdr" sz="quarter"/>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GM 101</a:t>
            </a:r>
          </a:p>
        </p:txBody>
      </p:sp>
    </p:spTree>
    <p:extLst>
      <p:ext uri="{BB962C8B-B14F-4D97-AF65-F5344CB8AC3E}">
        <p14:creationId xmlns:p14="http://schemas.microsoft.com/office/powerpoint/2010/main" val="299926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jpe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92"/>
          <p:cNvSpPr>
            <a:spLocks noGrp="1" noChangeArrowheads="1"/>
          </p:cNvSpPr>
          <p:nvPr>
            <p:ph type="sldNum" sz="quarter" idx="10"/>
          </p:nvPr>
        </p:nvSpPr>
        <p:spPr>
          <a:xfrm>
            <a:off x="4849287" y="6527997"/>
            <a:ext cx="2258484" cy="246069"/>
          </a:xfrm>
          <a:prstGeom prst="rect">
            <a:avLst/>
          </a:prstGeom>
          <a:noFill/>
          <a:ln w="12700">
            <a:noFill/>
            <a:miter lim="800000"/>
            <a:headEnd/>
            <a:tailEnd/>
          </a:ln>
          <a:effectLst/>
        </p:spPr>
        <p:txBody>
          <a:bodyPr vert="horz" wrap="square" lIns="90488" tIns="44450" rIns="90488" bIns="44450" numCol="1" anchor="b" anchorCtr="0" compatLnSpc="1">
            <a:prstTxWarp prst="textNoShape">
              <a:avLst/>
            </a:prstTxWarp>
          </a:bodyPr>
          <a:lstStyle>
            <a:lvl1pPr algn="ctr">
              <a:defRPr lang="en-US" b="0" kern="0" smtClean="0">
                <a:solidFill>
                  <a:sysClr val="windowText" lastClr="000000"/>
                </a:solidFill>
              </a:defRPr>
            </a:lvl1pPr>
          </a:lstStyle>
          <a:p>
            <a:fld id="{AB819356-DE13-42BF-B215-0A2DEF5CE21B}" type="slidenum">
              <a:rPr lang="en-US" smtClean="0"/>
              <a:pPr/>
              <a:t>‹#›</a:t>
            </a:fld>
            <a:endParaRPr lang="en-US" dirty="0"/>
          </a:p>
        </p:txBody>
      </p:sp>
    </p:spTree>
    <p:extLst>
      <p:ext uri="{BB962C8B-B14F-4D97-AF65-F5344CB8AC3E}">
        <p14:creationId xmlns:p14="http://schemas.microsoft.com/office/powerpoint/2010/main" val="537990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Rectangle 95"/>
          <p:cNvSpPr>
            <a:spLocks noChangeArrowheads="1"/>
          </p:cNvSpPr>
          <p:nvPr/>
        </p:nvSpPr>
        <p:spPr bwMode="auto">
          <a:xfrm>
            <a:off x="0" y="0"/>
            <a:ext cx="12192000" cy="6858002"/>
          </a:xfrm>
          <a:prstGeom prst="rect">
            <a:avLst/>
          </a:prstGeom>
          <a:solidFill>
            <a:srgbClr val="2D592D"/>
          </a:soli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nvGrpSpPr>
          <p:cNvPr id="29" name="Group 28"/>
          <p:cNvGrpSpPr/>
          <p:nvPr userDrawn="1"/>
        </p:nvGrpSpPr>
        <p:grpSpPr>
          <a:xfrm>
            <a:off x="395818" y="631656"/>
            <a:ext cx="11389783" cy="1882945"/>
            <a:chOff x="446419" y="631655"/>
            <a:chExt cx="7186134" cy="2035343"/>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flipH="1">
              <a:off x="446421" y="640121"/>
              <a:ext cx="1209802" cy="1005840"/>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flipH="1">
              <a:off x="1634766" y="631655"/>
              <a:ext cx="1197864" cy="1007848"/>
            </a:xfrm>
            <a:prstGeom prst="rect">
              <a:avLst/>
            </a:prstGeom>
          </p:spPr>
        </p:pic>
        <p:pic>
          <p:nvPicPr>
            <p:cNvPr id="13" name="Picture 12"/>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flipH="1">
              <a:off x="2841097" y="643587"/>
              <a:ext cx="1209802" cy="1005840"/>
            </a:xfrm>
            <a:prstGeom prst="rect">
              <a:avLst/>
            </a:prstGeom>
          </p:spPr>
        </p:pic>
        <p:pic>
          <p:nvPicPr>
            <p:cNvPr id="15" name="Picture 14"/>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flipH="1">
              <a:off x="4038961" y="643588"/>
              <a:ext cx="1197864" cy="1007848"/>
            </a:xfrm>
            <a:prstGeom prst="rect">
              <a:avLst/>
            </a:prstGeom>
          </p:spPr>
        </p:pic>
        <p:pic>
          <p:nvPicPr>
            <p:cNvPr id="17" name="Picture 16"/>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flipH="1">
              <a:off x="5236825" y="635121"/>
              <a:ext cx="1197864" cy="1007848"/>
            </a:xfrm>
            <a:prstGeom prst="rect">
              <a:avLst/>
            </a:prstGeom>
          </p:spPr>
        </p:pic>
        <p:pic>
          <p:nvPicPr>
            <p:cNvPr id="18" name="Picture 17"/>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flipH="1">
              <a:off x="6434689" y="635000"/>
              <a:ext cx="1197864" cy="1007848"/>
            </a:xfrm>
            <a:prstGeom prst="rect">
              <a:avLst/>
            </a:prstGeom>
          </p:spPr>
        </p:pic>
        <p:pic>
          <p:nvPicPr>
            <p:cNvPr id="19" name="Picture 18"/>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flipH="1">
              <a:off x="446419" y="1642969"/>
              <a:ext cx="1188346" cy="1005840"/>
            </a:xfrm>
            <a:prstGeom prst="rect">
              <a:avLst/>
            </a:prstGeom>
          </p:spPr>
        </p:pic>
        <p:pic>
          <p:nvPicPr>
            <p:cNvPr id="20" name="Picture 19"/>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flipH="1">
              <a:off x="1645617" y="1642969"/>
              <a:ext cx="1187013" cy="1005840"/>
            </a:xfrm>
            <a:prstGeom prst="rect">
              <a:avLst/>
            </a:prstGeom>
          </p:spPr>
        </p:pic>
        <p:pic>
          <p:nvPicPr>
            <p:cNvPr id="22" name="Picture 21"/>
            <p:cNvPicPr preferRelativeResize="0">
              <a:picLocks/>
            </p:cNvPicPr>
            <p:nvPr userDrawn="1"/>
          </p:nvPicPr>
          <p:blipFill>
            <a:blip r:embed="rId10">
              <a:extLst>
                <a:ext uri="{28A0092B-C50C-407E-A947-70E740481C1C}">
                  <a14:useLocalDpi xmlns:a14="http://schemas.microsoft.com/office/drawing/2010/main"/>
                </a:ext>
              </a:extLst>
            </a:blip>
            <a:stretch>
              <a:fillRect/>
            </a:stretch>
          </p:blipFill>
          <p:spPr>
            <a:xfrm flipH="1">
              <a:off x="2844568" y="1653344"/>
              <a:ext cx="1197864" cy="1005840"/>
            </a:xfrm>
            <a:prstGeom prst="rect">
              <a:avLst/>
            </a:prstGeom>
          </p:spPr>
        </p:pic>
        <p:pic>
          <p:nvPicPr>
            <p:cNvPr id="23" name="Picture 22"/>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flipH="1">
              <a:off x="4038961" y="1661158"/>
              <a:ext cx="1153471" cy="1005840"/>
            </a:xfrm>
            <a:prstGeom prst="rect">
              <a:avLst/>
            </a:prstGeom>
          </p:spPr>
        </p:pic>
        <p:pic>
          <p:nvPicPr>
            <p:cNvPr id="25" name="Picture 24"/>
            <p:cNvPicPr>
              <a:picLocks noChangeAspect="1"/>
            </p:cNvPicPr>
            <p:nvPr userDrawn="1"/>
          </p:nvPicPr>
          <p:blipFill>
            <a:blip r:embed="rId12">
              <a:extLst>
                <a:ext uri="{28A0092B-C50C-407E-A947-70E740481C1C}">
                  <a14:useLocalDpi xmlns:a14="http://schemas.microsoft.com/office/drawing/2010/main"/>
                </a:ext>
              </a:extLst>
            </a:blip>
            <a:stretch>
              <a:fillRect/>
            </a:stretch>
          </p:blipFill>
          <p:spPr>
            <a:xfrm flipH="1">
              <a:off x="5243231" y="1653344"/>
              <a:ext cx="1191457" cy="1005840"/>
            </a:xfrm>
            <a:prstGeom prst="rect">
              <a:avLst/>
            </a:prstGeom>
          </p:spPr>
        </p:pic>
        <p:pic>
          <p:nvPicPr>
            <p:cNvPr id="27" name="Picture 26"/>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flipH="1">
              <a:off x="6434688" y="1653344"/>
              <a:ext cx="1195480" cy="1005840"/>
            </a:xfrm>
            <a:prstGeom prst="rect">
              <a:avLst/>
            </a:prstGeom>
          </p:spPr>
        </p:pic>
      </p:grpSp>
      <p:pic>
        <p:nvPicPr>
          <p:cNvPr id="6" name="Picture 129" descr="usda-logo"/>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395818" y="4027488"/>
            <a:ext cx="2556933" cy="1382712"/>
          </a:xfrm>
          <a:prstGeom prst="rect">
            <a:avLst/>
          </a:prstGeom>
          <a:noFill/>
          <a:ln w="9525">
            <a:noFill/>
            <a:miter lim="800000"/>
            <a:headEnd/>
            <a:tailEnd/>
          </a:ln>
        </p:spPr>
      </p:pic>
      <p:grpSp>
        <p:nvGrpSpPr>
          <p:cNvPr id="7" name="Group 148" descr="fmmi-logo"/>
          <p:cNvGrpSpPr>
            <a:grpSpLocks/>
          </p:cNvGrpSpPr>
          <p:nvPr/>
        </p:nvGrpSpPr>
        <p:grpSpPr bwMode="auto">
          <a:xfrm>
            <a:off x="9224437" y="4025903"/>
            <a:ext cx="3162300" cy="1374775"/>
            <a:chOff x="4358" y="2536"/>
            <a:chExt cx="1494" cy="866"/>
          </a:xfrm>
        </p:grpSpPr>
        <p:sp>
          <p:nvSpPr>
            <p:cNvPr id="8" name="Rectangle 147"/>
            <p:cNvSpPr>
              <a:spLocks noChangeArrowheads="1"/>
            </p:cNvSpPr>
            <p:nvPr userDrawn="1"/>
          </p:nvSpPr>
          <p:spPr bwMode="auto">
            <a:xfrm>
              <a:off x="4358" y="2536"/>
              <a:ext cx="1222" cy="866"/>
            </a:xfrm>
            <a:prstGeom prst="rect">
              <a:avLst/>
            </a:prstGeom>
            <a:solidFill>
              <a:schemeClr val="bg1"/>
            </a:soli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nvGrpSpPr>
            <p:cNvPr id="9" name="Group 139"/>
            <p:cNvGrpSpPr>
              <a:grpSpLocks/>
            </p:cNvGrpSpPr>
            <p:nvPr userDrawn="1"/>
          </p:nvGrpSpPr>
          <p:grpSpPr bwMode="auto">
            <a:xfrm>
              <a:off x="4360" y="2603"/>
              <a:ext cx="1492" cy="768"/>
              <a:chOff x="184" y="3452"/>
              <a:chExt cx="1492" cy="768"/>
            </a:xfrm>
          </p:grpSpPr>
          <p:sp>
            <p:nvSpPr>
              <p:cNvPr id="10" name="Rectangle 138"/>
              <p:cNvSpPr>
                <a:spLocks noChangeArrowheads="1"/>
              </p:cNvSpPr>
              <p:nvPr userDrawn="1"/>
            </p:nvSpPr>
            <p:spPr bwMode="auto">
              <a:xfrm>
                <a:off x="184" y="3452"/>
                <a:ext cx="1219" cy="768"/>
              </a:xfrm>
              <a:prstGeom prst="rect">
                <a:avLst/>
              </a:prstGeom>
              <a:solidFill>
                <a:schemeClr val="bg1"/>
              </a:soli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pic>
            <p:nvPicPr>
              <p:cNvPr id="11" name="Picture 131"/>
              <p:cNvPicPr>
                <a:picLocks noChangeAspect="1" noChangeArrowheads="1"/>
              </p:cNvPicPr>
              <p:nvPr userDrawn="1"/>
            </p:nvPicPr>
            <p:blipFill>
              <a:blip r:embed="rId15" cstate="email">
                <a:extLst>
                  <a:ext uri="{28A0092B-C50C-407E-A947-70E740481C1C}">
                    <a14:useLocalDpi xmlns:a14="http://schemas.microsoft.com/office/drawing/2010/main"/>
                  </a:ext>
                </a:extLst>
              </a:blip>
              <a:srcRect/>
              <a:stretch>
                <a:fillRect/>
              </a:stretch>
            </p:blipFill>
            <p:spPr bwMode="auto">
              <a:xfrm>
                <a:off x="191" y="3514"/>
                <a:ext cx="1200" cy="658"/>
              </a:xfrm>
              <a:prstGeom prst="rect">
                <a:avLst/>
              </a:prstGeom>
              <a:noFill/>
              <a:ln w="9525">
                <a:noFill/>
                <a:miter lim="800000"/>
                <a:headEnd/>
                <a:tailEnd/>
              </a:ln>
            </p:spPr>
          </p:pic>
          <p:sp>
            <p:nvSpPr>
              <p:cNvPr id="12" name="Text Box 132"/>
              <p:cNvSpPr txBox="1">
                <a:spLocks noChangeArrowheads="1"/>
              </p:cNvSpPr>
              <p:nvPr userDrawn="1"/>
            </p:nvSpPr>
            <p:spPr bwMode="auto">
              <a:xfrm>
                <a:off x="265" y="3983"/>
                <a:ext cx="1411" cy="213"/>
              </a:xfrm>
              <a:prstGeom prst="rect">
                <a:avLst/>
              </a:prstGeom>
              <a:noFill/>
              <a:ln w="9525" algn="ctr">
                <a:noFill/>
                <a:miter lim="800000"/>
                <a:headEnd/>
                <a:tailEnd/>
              </a:ln>
              <a:effectLst/>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ysClr val="windowText" lastClr="000000"/>
                    </a:solidFill>
                    <a:effectLst/>
                    <a:uLnTx/>
                    <a:uFillTx/>
                  </a:rPr>
                  <a:t>Transforming Financials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ysClr val="windowText" lastClr="000000"/>
                    </a:solidFill>
                    <a:effectLst/>
                    <a:uLnTx/>
                    <a:uFillTx/>
                  </a:rPr>
                  <a:t>at the People’s Department</a:t>
                </a:r>
              </a:p>
            </p:txBody>
          </p:sp>
        </p:grpSp>
      </p:grpSp>
      <p:sp>
        <p:nvSpPr>
          <p:cNvPr id="10365" name="Rectangle 125"/>
          <p:cNvSpPr>
            <a:spLocks noGrp="1" noChangeArrowheads="1"/>
          </p:cNvSpPr>
          <p:nvPr>
            <p:ph type="ctrTitle" sz="quarter"/>
          </p:nvPr>
        </p:nvSpPr>
        <p:spPr>
          <a:xfrm>
            <a:off x="3048001" y="4038600"/>
            <a:ext cx="6176436" cy="1143000"/>
          </a:xfrm>
          <a:ln w="9525"/>
        </p:spPr>
        <p:txBody>
          <a:bodyPr lIns="91440" tIns="45720" rIns="91440" bIns="45720" anchor="t"/>
          <a:lstStyle>
            <a:lvl1pPr>
              <a:defRPr sz="1800"/>
            </a:lvl1pPr>
          </a:lstStyle>
          <a:p>
            <a:r>
              <a:rPr lang="en-US" dirty="0"/>
              <a:t>Click to edit Master title style</a:t>
            </a:r>
          </a:p>
        </p:txBody>
      </p:sp>
      <p:sp>
        <p:nvSpPr>
          <p:cNvPr id="10366" name="Rectangle 126"/>
          <p:cNvSpPr>
            <a:spLocks noGrp="1" noChangeArrowheads="1"/>
          </p:cNvSpPr>
          <p:nvPr>
            <p:ph type="subTitle" sz="quarter" idx="1"/>
          </p:nvPr>
        </p:nvSpPr>
        <p:spPr>
          <a:xfrm>
            <a:off x="3048002" y="5181600"/>
            <a:ext cx="6180669" cy="674688"/>
          </a:xfrm>
          <a:ln w="9525"/>
        </p:spPr>
        <p:txBody>
          <a:bodyPr lIns="91440" tIns="45720" rIns="91440" bIns="45720"/>
          <a:lstStyle>
            <a:lvl1pPr marL="0" indent="0">
              <a:buFont typeface="Wingdings" pitchFamily="2" charset="2"/>
              <a:buNone/>
              <a:defRPr sz="1600">
                <a:solidFill>
                  <a:schemeClr val="bg1"/>
                </a:solidFill>
              </a:defRPr>
            </a:lvl1pPr>
          </a:lstStyle>
          <a:p>
            <a:r>
              <a:rPr lang="en-US" dirty="0"/>
              <a:t>Click to edit Master subtitle style</a:t>
            </a:r>
          </a:p>
        </p:txBody>
      </p:sp>
    </p:spTree>
    <p:extLst>
      <p:ext uri="{BB962C8B-B14F-4D97-AF65-F5344CB8AC3E}">
        <p14:creationId xmlns:p14="http://schemas.microsoft.com/office/powerpoint/2010/main" val="14555252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4" name="Rectangle 110"/>
          <p:cNvSpPr>
            <a:spLocks noChangeArrowheads="1"/>
          </p:cNvSpPr>
          <p:nvPr userDrawn="1"/>
        </p:nvSpPr>
        <p:spPr bwMode="auto">
          <a:xfrm>
            <a:off x="0" y="1"/>
            <a:ext cx="12192000" cy="1530350"/>
          </a:xfrm>
          <a:prstGeom prst="rect">
            <a:avLst/>
          </a:prstGeom>
          <a:solidFill>
            <a:schemeClr val="accent1"/>
          </a:solidFill>
          <a:ln w="9525">
            <a:noFill/>
            <a:miter lim="800000"/>
            <a:headEnd/>
            <a:tailEnd/>
          </a:ln>
          <a:effectLst/>
        </p:spPr>
        <p:txBody>
          <a:bodyPr wrap="none" anchor="ctr"/>
          <a:lstStyle/>
          <a:p>
            <a:pPr>
              <a:defRPr/>
            </a:pPr>
            <a:endParaRPr lang="en-US" sz="1800" dirty="0"/>
          </a:p>
        </p:txBody>
      </p:sp>
      <p:sp>
        <p:nvSpPr>
          <p:cNvPr id="1027" name="Rectangle 29"/>
          <p:cNvSpPr>
            <a:spLocks noGrp="1" noChangeArrowheads="1"/>
          </p:cNvSpPr>
          <p:nvPr>
            <p:ph type="body" idx="1"/>
          </p:nvPr>
        </p:nvSpPr>
        <p:spPr bwMode="auto">
          <a:xfrm>
            <a:off x="361955" y="1698625"/>
            <a:ext cx="11442700" cy="4662488"/>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16" name="Rectangle 92"/>
          <p:cNvSpPr>
            <a:spLocks noGrp="1" noChangeArrowheads="1"/>
          </p:cNvSpPr>
          <p:nvPr>
            <p:ph type="sldNum" sz="quarter" idx="4"/>
          </p:nvPr>
        </p:nvSpPr>
        <p:spPr bwMode="auto">
          <a:xfrm>
            <a:off x="4849287" y="6653216"/>
            <a:ext cx="2258484" cy="155575"/>
          </a:xfrm>
          <a:prstGeom prst="rect">
            <a:avLst/>
          </a:prstGeom>
          <a:noFill/>
          <a:ln w="12700">
            <a:noFill/>
            <a:miter lim="800000"/>
            <a:headEnd/>
            <a:tailEnd/>
          </a:ln>
          <a:effectLst/>
        </p:spPr>
        <p:txBody>
          <a:bodyPr vert="horz" wrap="square" lIns="90488" tIns="44450" rIns="90488" bIns="44450" numCol="1" anchor="b" anchorCtr="0" compatLnSpc="1">
            <a:prstTxWarp prst="textNoShape">
              <a:avLst/>
            </a:prstTxWarp>
          </a:bodyPr>
          <a:lstStyle>
            <a:lvl1pPr algn="ctr">
              <a:defRPr sz="1000" b="0"/>
            </a:lvl1pPr>
          </a:lstStyle>
          <a:p>
            <a:pPr>
              <a:defRPr/>
            </a:pPr>
            <a:fld id="{E2365E51-0B14-4DBB-B120-FF5B6D4BF68E}" type="slidenum">
              <a:rPr lang="en-US"/>
              <a:pPr>
                <a:defRPr/>
              </a:pPr>
              <a:t>‹#›</a:t>
            </a:fld>
            <a:endParaRPr lang="en-US" dirty="0"/>
          </a:p>
        </p:txBody>
      </p:sp>
      <p:sp>
        <p:nvSpPr>
          <p:cNvPr id="1125" name="Line 101"/>
          <p:cNvSpPr>
            <a:spLocks noChangeShapeType="1"/>
          </p:cNvSpPr>
          <p:nvPr/>
        </p:nvSpPr>
        <p:spPr bwMode="auto">
          <a:xfrm>
            <a:off x="0" y="1520825"/>
            <a:ext cx="12192000" cy="0"/>
          </a:xfrm>
          <a:prstGeom prst="line">
            <a:avLst/>
          </a:prstGeom>
          <a:noFill/>
          <a:ln w="9525">
            <a:solidFill>
              <a:schemeClr val="tx1"/>
            </a:solidFill>
            <a:round/>
            <a:headEnd/>
            <a:tailEnd/>
          </a:ln>
          <a:effectLst/>
        </p:spPr>
        <p:txBody>
          <a:bodyPr/>
          <a:lstStyle/>
          <a:p>
            <a:pPr>
              <a:defRPr/>
            </a:pPr>
            <a:endParaRPr lang="en-US" sz="1800" dirty="0"/>
          </a:p>
        </p:txBody>
      </p:sp>
      <p:grpSp>
        <p:nvGrpSpPr>
          <p:cNvPr id="1030" name="Group 131" descr="FMMI logo"/>
          <p:cNvGrpSpPr>
            <a:grpSpLocks/>
          </p:cNvGrpSpPr>
          <p:nvPr/>
        </p:nvGrpSpPr>
        <p:grpSpPr bwMode="auto">
          <a:xfrm>
            <a:off x="9927172" y="334963"/>
            <a:ext cx="2468033" cy="958850"/>
            <a:chOff x="4690" y="211"/>
            <a:chExt cx="1166" cy="604"/>
          </a:xfrm>
        </p:grpSpPr>
        <p:sp>
          <p:nvSpPr>
            <p:cNvPr id="1135" name="Rectangle 111"/>
            <p:cNvSpPr>
              <a:spLocks noChangeArrowheads="1"/>
            </p:cNvSpPr>
            <p:nvPr userDrawn="1"/>
          </p:nvSpPr>
          <p:spPr bwMode="auto">
            <a:xfrm>
              <a:off x="4690" y="211"/>
              <a:ext cx="1008" cy="591"/>
            </a:xfrm>
            <a:prstGeom prst="rect">
              <a:avLst/>
            </a:prstGeom>
            <a:solidFill>
              <a:schemeClr val="bg1"/>
            </a:solidFill>
            <a:ln w="9525">
              <a:noFill/>
              <a:miter lim="800000"/>
              <a:headEnd/>
              <a:tailEnd/>
            </a:ln>
            <a:effectLst/>
          </p:spPr>
          <p:txBody>
            <a:bodyPr wrap="none" anchor="ctr"/>
            <a:lstStyle/>
            <a:p>
              <a:pPr>
                <a:defRPr/>
              </a:pPr>
              <a:endParaRPr lang="en-US" sz="1800" dirty="0"/>
            </a:p>
          </p:txBody>
        </p:sp>
        <p:pic>
          <p:nvPicPr>
            <p:cNvPr id="1035" name="Picture 102"/>
            <p:cNvPicPr>
              <a:picLocks noChangeAspect="1" noChangeArrowheads="1"/>
            </p:cNvPicPr>
            <p:nvPr userDrawn="1"/>
          </p:nvPicPr>
          <p:blipFill>
            <a:blip r:embed="rId4" cstate="print"/>
            <a:srcRect/>
            <a:stretch>
              <a:fillRect/>
            </a:stretch>
          </p:blipFill>
          <p:spPr bwMode="auto">
            <a:xfrm>
              <a:off x="4695" y="274"/>
              <a:ext cx="898" cy="493"/>
            </a:xfrm>
            <a:prstGeom prst="rect">
              <a:avLst/>
            </a:prstGeom>
            <a:noFill/>
            <a:ln w="9525">
              <a:noFill/>
              <a:miter lim="800000"/>
              <a:headEnd/>
              <a:tailEnd/>
            </a:ln>
          </p:spPr>
        </p:pic>
        <p:sp>
          <p:nvSpPr>
            <p:cNvPr id="1127" name="Text Box 103"/>
            <p:cNvSpPr txBox="1">
              <a:spLocks noChangeArrowheads="1"/>
            </p:cNvSpPr>
            <p:nvPr userDrawn="1"/>
          </p:nvSpPr>
          <p:spPr bwMode="auto">
            <a:xfrm>
              <a:off x="4800" y="619"/>
              <a:ext cx="1056" cy="196"/>
            </a:xfrm>
            <a:prstGeom prst="rect">
              <a:avLst/>
            </a:prstGeom>
            <a:noFill/>
            <a:ln w="9525" algn="ctr">
              <a:noFill/>
              <a:miter lim="800000"/>
              <a:headEnd/>
              <a:tailEnd/>
            </a:ln>
            <a:effectLst/>
          </p:spPr>
          <p:txBody>
            <a:bodyPr>
              <a:spAutoFit/>
            </a:bodyPr>
            <a:lstStyle/>
            <a:p>
              <a:pPr algn="ctr">
                <a:defRPr/>
              </a:pPr>
              <a:r>
                <a:rPr lang="en-US" sz="700" dirty="0"/>
                <a:t>Transforming Financials </a:t>
              </a:r>
            </a:p>
            <a:p>
              <a:pPr algn="ctr">
                <a:defRPr/>
              </a:pPr>
              <a:r>
                <a:rPr lang="en-US" sz="700" dirty="0"/>
                <a:t>at the People’s Department</a:t>
              </a:r>
            </a:p>
          </p:txBody>
        </p:sp>
      </p:grpSp>
      <p:sp>
        <p:nvSpPr>
          <p:cNvPr id="1031" name="Rectangle 65"/>
          <p:cNvSpPr>
            <a:spLocks noGrp="1" noChangeArrowheads="1"/>
          </p:cNvSpPr>
          <p:nvPr>
            <p:ph type="title"/>
          </p:nvPr>
        </p:nvSpPr>
        <p:spPr bwMode="auto">
          <a:xfrm>
            <a:off x="2146303" y="295278"/>
            <a:ext cx="7956551" cy="1109663"/>
          </a:xfrm>
          <a:prstGeom prst="rect">
            <a:avLst/>
          </a:prstGeom>
          <a:noFill/>
          <a:ln w="12700">
            <a:noFill/>
            <a:miter lim="800000"/>
            <a:headEnd/>
            <a:tailEnd/>
          </a:ln>
        </p:spPr>
        <p:txBody>
          <a:bodyPr vert="horz" wrap="square" lIns="90488" tIns="44450" rIns="90488" bIns="44450" numCol="1" anchor="b" anchorCtr="0" compatLnSpc="1">
            <a:prstTxWarp prst="textNoShape">
              <a:avLst/>
            </a:prstTxWarp>
          </a:bodyPr>
          <a:lstStyle/>
          <a:p>
            <a:pPr lvl="0"/>
            <a:r>
              <a:rPr lang="en-US" dirty="0"/>
              <a:t>Click to edit Master title style</a:t>
            </a:r>
          </a:p>
        </p:txBody>
      </p:sp>
      <p:grpSp>
        <p:nvGrpSpPr>
          <p:cNvPr id="2" name="Group 1" descr="USDA logo"/>
          <p:cNvGrpSpPr/>
          <p:nvPr userDrawn="1"/>
        </p:nvGrpSpPr>
        <p:grpSpPr>
          <a:xfrm>
            <a:off x="110069" y="330201"/>
            <a:ext cx="1924052" cy="950913"/>
            <a:chOff x="82551" y="330200"/>
            <a:chExt cx="1443039" cy="950913"/>
          </a:xfrm>
        </p:grpSpPr>
        <p:sp>
          <p:nvSpPr>
            <p:cNvPr id="1149" name="Rectangle 125"/>
            <p:cNvSpPr>
              <a:spLocks noChangeArrowheads="1"/>
            </p:cNvSpPr>
            <p:nvPr/>
          </p:nvSpPr>
          <p:spPr bwMode="auto">
            <a:xfrm>
              <a:off x="82551" y="330200"/>
              <a:ext cx="1443039" cy="950913"/>
            </a:xfrm>
            <a:prstGeom prst="rect">
              <a:avLst/>
            </a:prstGeom>
            <a:solidFill>
              <a:schemeClr val="bg1"/>
            </a:solidFill>
            <a:ln w="9525">
              <a:noFill/>
              <a:miter lim="800000"/>
              <a:headEnd/>
              <a:tailEnd/>
            </a:ln>
            <a:effectLst/>
          </p:spPr>
          <p:txBody>
            <a:bodyPr wrap="none" anchor="ctr"/>
            <a:lstStyle/>
            <a:p>
              <a:pPr>
                <a:defRPr/>
              </a:pPr>
              <a:endParaRPr lang="en-US" sz="1800" dirty="0"/>
            </a:p>
          </p:txBody>
        </p:sp>
        <p:pic>
          <p:nvPicPr>
            <p:cNvPr id="1033" name="Picture 126" descr="usda-logo"/>
            <p:cNvPicPr>
              <a:picLocks noChangeAspect="1" noChangeArrowheads="1"/>
            </p:cNvPicPr>
            <p:nvPr/>
          </p:nvPicPr>
          <p:blipFill>
            <a:blip r:embed="rId5" cstate="print"/>
            <a:srcRect l="2278" t="1987" r="2158" b="3973"/>
            <a:stretch>
              <a:fillRect/>
            </a:stretch>
          </p:blipFill>
          <p:spPr bwMode="auto">
            <a:xfrm>
              <a:off x="177802" y="355600"/>
              <a:ext cx="1265239" cy="901700"/>
            </a:xfrm>
            <a:prstGeom prst="rect">
              <a:avLst/>
            </a:prstGeom>
            <a:noFill/>
            <a:ln w="9525">
              <a:noFill/>
              <a:miter lim="800000"/>
              <a:headEnd/>
              <a:tailEnd/>
            </a:ln>
          </p:spPr>
        </p:pic>
      </p:grpSp>
      <p:sp>
        <p:nvSpPr>
          <p:cNvPr id="15" name="TextBox 14">
            <a:extLst>
              <a:ext uri="{FF2B5EF4-FFF2-40B4-BE49-F238E27FC236}">
                <a16:creationId xmlns:a16="http://schemas.microsoft.com/office/drawing/2014/main" id="{D0EE9A13-818C-4D6C-BEBA-C682DBBD69D5}"/>
              </a:ext>
            </a:extLst>
          </p:cNvPr>
          <p:cNvSpPr txBox="1"/>
          <p:nvPr userDrawn="1"/>
        </p:nvSpPr>
        <p:spPr>
          <a:xfrm>
            <a:off x="9099287" y="6499327"/>
            <a:ext cx="3577701" cy="307777"/>
          </a:xfrm>
          <a:prstGeom prst="rect">
            <a:avLst/>
          </a:prstGeom>
          <a:noFill/>
        </p:spPr>
        <p:txBody>
          <a:bodyPr wrap="square">
            <a:spAutoFit/>
          </a:bodyPr>
          <a:lstStyle/>
          <a:p>
            <a:r>
              <a:rPr lang="en-US" sz="1400" dirty="0">
                <a:latin typeface="+mj-lt"/>
              </a:rPr>
              <a:t>www.ocfo.usda.gov/ezFedGrants</a:t>
            </a:r>
          </a:p>
        </p:txBody>
      </p:sp>
    </p:spTree>
    <p:extLst>
      <p:ext uri="{BB962C8B-B14F-4D97-AF65-F5344CB8AC3E}">
        <p14:creationId xmlns:p14="http://schemas.microsoft.com/office/powerpoint/2010/main" val="615025416"/>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ftr="0" dt="0"/>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eaLnBrk="1" fontAlgn="base" hangingPunct="1">
        <a:spcBef>
          <a:spcPct val="0"/>
        </a:spcBef>
        <a:spcAft>
          <a:spcPct val="0"/>
        </a:spcAft>
        <a:defRPr sz="2800" b="1">
          <a:solidFill>
            <a:schemeClr val="bg1"/>
          </a:solidFill>
          <a:latin typeface="Arial" charset="0"/>
        </a:defRPr>
      </a:lvl6pPr>
      <a:lvl7pPr marL="914400" algn="l" rtl="0" eaLnBrk="1" fontAlgn="base" hangingPunct="1">
        <a:spcBef>
          <a:spcPct val="0"/>
        </a:spcBef>
        <a:spcAft>
          <a:spcPct val="0"/>
        </a:spcAft>
        <a:defRPr sz="2800" b="1">
          <a:solidFill>
            <a:schemeClr val="bg1"/>
          </a:solidFill>
          <a:latin typeface="Arial" charset="0"/>
        </a:defRPr>
      </a:lvl7pPr>
      <a:lvl8pPr marL="1371600" algn="l" rtl="0" eaLnBrk="1" fontAlgn="base" hangingPunct="1">
        <a:spcBef>
          <a:spcPct val="0"/>
        </a:spcBef>
        <a:spcAft>
          <a:spcPct val="0"/>
        </a:spcAft>
        <a:defRPr sz="2800" b="1">
          <a:solidFill>
            <a:schemeClr val="bg1"/>
          </a:solidFill>
          <a:latin typeface="Arial" charset="0"/>
        </a:defRPr>
      </a:lvl8pPr>
      <a:lvl9pPr marL="1828800" algn="l" rtl="0" eaLnBrk="1" fontAlgn="base" hangingPunct="1">
        <a:spcBef>
          <a:spcPct val="0"/>
        </a:spcBef>
        <a:spcAft>
          <a:spcPct val="0"/>
        </a:spcAft>
        <a:defRPr sz="2800" b="1">
          <a:solidFill>
            <a:schemeClr val="bg1"/>
          </a:solidFill>
          <a:latin typeface="Arial" charset="0"/>
        </a:defRPr>
      </a:lvl9pPr>
    </p:titleStyle>
    <p:bodyStyle>
      <a:lvl1pPr marL="342900" indent="-342900" algn="l" rtl="0" eaLnBrk="0" fontAlgn="base" hangingPunct="0">
        <a:spcBef>
          <a:spcPct val="20000"/>
        </a:spcBef>
        <a:spcAft>
          <a:spcPct val="0"/>
        </a:spcAft>
        <a:buClr>
          <a:srgbClr val="CC9900"/>
        </a:buClr>
        <a:buFont typeface="Wingdings" pitchFamily="2" charset="2"/>
        <a:buChar char="§"/>
        <a:defRPr>
          <a:solidFill>
            <a:schemeClr val="tx1"/>
          </a:solidFill>
          <a:latin typeface="+mn-lt"/>
          <a:ea typeface="+mn-ea"/>
          <a:cs typeface="+mn-cs"/>
          <a:sym typeface="Wingdings"/>
        </a:defRPr>
      </a:lvl1pPr>
      <a:lvl2pPr marL="742950" indent="-285750" algn="l" rtl="0" eaLnBrk="0" fontAlgn="base" hangingPunct="0">
        <a:spcBef>
          <a:spcPct val="20000"/>
        </a:spcBef>
        <a:spcAft>
          <a:spcPct val="0"/>
        </a:spcAft>
        <a:buClr>
          <a:srgbClr val="CC9900"/>
        </a:buClr>
        <a:buFont typeface="Times New Roman" pitchFamily="18" charset="0"/>
        <a:buChar char="–"/>
        <a:defRPr sz="1600">
          <a:solidFill>
            <a:schemeClr val="tx1"/>
          </a:solidFill>
          <a:latin typeface="+mn-lt"/>
        </a:defRPr>
      </a:lvl2pPr>
      <a:lvl3pPr marL="1143000" indent="-228600" algn="l" rtl="0" eaLnBrk="0" fontAlgn="base" hangingPunct="0">
        <a:spcBef>
          <a:spcPct val="20000"/>
        </a:spcBef>
        <a:spcAft>
          <a:spcPct val="0"/>
        </a:spcAft>
        <a:buClr>
          <a:srgbClr val="CC9900"/>
        </a:buClr>
        <a:buFont typeface="Wingdings" pitchFamily="2" charset="2"/>
        <a:buChar char="§"/>
        <a:defRPr sz="1400">
          <a:solidFill>
            <a:schemeClr val="tx1"/>
          </a:solidFill>
          <a:latin typeface="+mn-lt"/>
        </a:defRPr>
      </a:lvl3pPr>
      <a:lvl4pPr marL="1600200" indent="-228600" algn="l" rtl="0" eaLnBrk="0" fontAlgn="base" hangingPunct="0">
        <a:spcBef>
          <a:spcPct val="20000"/>
        </a:spcBef>
        <a:spcAft>
          <a:spcPct val="0"/>
        </a:spcAft>
        <a:buClr>
          <a:srgbClr val="CC9900"/>
        </a:buClr>
        <a:buFont typeface="Times New Roman" pitchFamily="18" charset="0"/>
        <a:buChar char="–"/>
        <a:defRPr sz="1400">
          <a:solidFill>
            <a:schemeClr val="tx1"/>
          </a:solidFill>
          <a:latin typeface="+mn-lt"/>
        </a:defRPr>
      </a:lvl4pPr>
      <a:lvl5pPr marL="2057400" indent="-228600" algn="l" rtl="0" eaLnBrk="0" fontAlgn="base" hangingPunct="0">
        <a:spcBef>
          <a:spcPct val="20000"/>
        </a:spcBef>
        <a:spcAft>
          <a:spcPct val="0"/>
        </a:spcAft>
        <a:buClr>
          <a:srgbClr val="CC9900"/>
        </a:buClr>
        <a:buFont typeface="Wingdings" pitchFamily="2" charset="2"/>
        <a:buChar char="§"/>
        <a:defRPr sz="1400">
          <a:solidFill>
            <a:schemeClr val="tx1"/>
          </a:solidFill>
          <a:latin typeface="+mn-lt"/>
        </a:defRPr>
      </a:lvl5pPr>
      <a:lvl6pPr marL="2514600" indent="-228600" algn="l" rtl="0" eaLnBrk="1" fontAlgn="base" hangingPunct="1">
        <a:spcBef>
          <a:spcPct val="20000"/>
        </a:spcBef>
        <a:spcAft>
          <a:spcPct val="0"/>
        </a:spcAft>
        <a:buClr>
          <a:srgbClr val="CC9900"/>
        </a:buClr>
        <a:buFont typeface="Wingdings" pitchFamily="2" charset="2"/>
        <a:buChar char="§"/>
        <a:defRPr sz="1400">
          <a:solidFill>
            <a:schemeClr val="tx1"/>
          </a:solidFill>
          <a:latin typeface="+mn-lt"/>
        </a:defRPr>
      </a:lvl6pPr>
      <a:lvl7pPr marL="2971800" indent="-228600" algn="l" rtl="0" eaLnBrk="1" fontAlgn="base" hangingPunct="1">
        <a:spcBef>
          <a:spcPct val="20000"/>
        </a:spcBef>
        <a:spcAft>
          <a:spcPct val="0"/>
        </a:spcAft>
        <a:buClr>
          <a:srgbClr val="CC9900"/>
        </a:buClr>
        <a:buFont typeface="Wingdings" pitchFamily="2" charset="2"/>
        <a:buChar char="§"/>
        <a:defRPr sz="1400">
          <a:solidFill>
            <a:schemeClr val="tx1"/>
          </a:solidFill>
          <a:latin typeface="+mn-lt"/>
        </a:defRPr>
      </a:lvl7pPr>
      <a:lvl8pPr marL="3429000" indent="-228600" algn="l" rtl="0" eaLnBrk="1" fontAlgn="base" hangingPunct="1">
        <a:spcBef>
          <a:spcPct val="20000"/>
        </a:spcBef>
        <a:spcAft>
          <a:spcPct val="0"/>
        </a:spcAft>
        <a:buClr>
          <a:srgbClr val="CC9900"/>
        </a:buClr>
        <a:buFont typeface="Wingdings" pitchFamily="2" charset="2"/>
        <a:buChar char="§"/>
        <a:defRPr sz="1400">
          <a:solidFill>
            <a:schemeClr val="tx1"/>
          </a:solidFill>
          <a:latin typeface="+mn-lt"/>
        </a:defRPr>
      </a:lvl8pPr>
      <a:lvl9pPr marL="3886200" indent="-228600" algn="l" rtl="0" eaLnBrk="1" fontAlgn="base" hangingPunct="1">
        <a:spcBef>
          <a:spcPct val="20000"/>
        </a:spcBef>
        <a:spcAft>
          <a:spcPct val="0"/>
        </a:spcAft>
        <a:buClr>
          <a:srgbClr val="CC9900"/>
        </a:buClr>
        <a:buFont typeface="Wingdings" pitchFamily="2" charset="2"/>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mailto:&#8211;ezFedGrants@cfo.usda.gov" TargetMode="Externa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sz="quarter"/>
          </p:nvPr>
        </p:nvSpPr>
        <p:spPr>
          <a:xfrm>
            <a:off x="3733800" y="4114800"/>
            <a:ext cx="4800600" cy="762000"/>
          </a:xfrm>
        </p:spPr>
        <p:txBody>
          <a:bodyPr/>
          <a:lstStyle/>
          <a:p>
            <a:r>
              <a:rPr lang="en-US" sz="2800" dirty="0"/>
              <a:t>Repayment Requests</a:t>
            </a:r>
          </a:p>
        </p:txBody>
      </p:sp>
      <p:sp>
        <p:nvSpPr>
          <p:cNvPr id="4" name="Subtitle 3"/>
          <p:cNvSpPr>
            <a:spLocks noGrp="1"/>
          </p:cNvSpPr>
          <p:nvPr>
            <p:ph type="subTitle" sz="quarter" idx="1"/>
          </p:nvPr>
        </p:nvSpPr>
        <p:spPr>
          <a:xfrm>
            <a:off x="3733800" y="5029200"/>
            <a:ext cx="4635502" cy="674688"/>
          </a:xfrm>
        </p:spPr>
        <p:txBody>
          <a:bodyPr/>
          <a:lstStyle/>
          <a:p>
            <a:r>
              <a:rPr lang="en-US" sz="2800" dirty="0"/>
              <a:t>GM 304</a:t>
            </a:r>
          </a:p>
        </p:txBody>
      </p:sp>
      <p:sp>
        <p:nvSpPr>
          <p:cNvPr id="5" name="TextBox 4"/>
          <p:cNvSpPr txBox="1"/>
          <p:nvPr/>
        </p:nvSpPr>
        <p:spPr>
          <a:xfrm>
            <a:off x="4607765" y="6324600"/>
            <a:ext cx="1268168" cy="338554"/>
          </a:xfrm>
          <a:prstGeom prst="rect">
            <a:avLst/>
          </a:prstGeom>
          <a:noFill/>
        </p:spPr>
        <p:txBody>
          <a:bodyPr wrap="none" rtlCol="0">
            <a:spAutoFit/>
          </a:bodyPr>
          <a:lstStyle/>
          <a:p>
            <a:r>
              <a:rPr lang="en-US" sz="1600" kern="0" dirty="0">
                <a:solidFill>
                  <a:schemeClr val="bg1"/>
                </a:solidFill>
              </a:rPr>
              <a:t> Version 1.0</a:t>
            </a:r>
          </a:p>
        </p:txBody>
      </p:sp>
    </p:spTree>
    <p:extLst>
      <p:ext uri="{BB962C8B-B14F-4D97-AF65-F5344CB8AC3E}">
        <p14:creationId xmlns:p14="http://schemas.microsoft.com/office/powerpoint/2010/main" val="3987658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Repayment Request</a:t>
            </a:r>
          </a:p>
        </p:txBody>
      </p:sp>
      <p:pic>
        <p:nvPicPr>
          <p:cNvPr id="5" name="Content Placeholder 4"/>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l="-2" b="-2421"/>
          <a:stretch/>
        </p:blipFill>
        <p:spPr>
          <a:xfrm>
            <a:off x="4677939" y="1800351"/>
            <a:ext cx="6409936" cy="4285956"/>
          </a:xfrm>
          <a:prstGeom prst="rect">
            <a:avLst/>
          </a:prstGeom>
          <a:ln>
            <a:solidFill>
              <a:schemeClr val="tx1"/>
            </a:solidFill>
          </a:ln>
        </p:spPr>
      </p:pic>
      <p:sp>
        <p:nvSpPr>
          <p:cNvPr id="6" name="Rectangle 5"/>
          <p:cNvSpPr/>
          <p:nvPr/>
        </p:nvSpPr>
        <p:spPr>
          <a:xfrm>
            <a:off x="1104125" y="2159418"/>
            <a:ext cx="3444726" cy="3416320"/>
          </a:xfrm>
          <a:prstGeom prst="rect">
            <a:avLst/>
          </a:prstGeom>
          <a:ln w="38100">
            <a:noFill/>
          </a:ln>
        </p:spPr>
        <p:txBody>
          <a:bodyPr wrap="square">
            <a:spAutoFit/>
          </a:bodyPr>
          <a:lstStyle/>
          <a:p>
            <a:pPr>
              <a:buSzPts val="1000"/>
            </a:pPr>
            <a:r>
              <a:rPr lang="en-US" spc="-5" dirty="0">
                <a:solidFill>
                  <a:srgbClr val="00B0F0"/>
                </a:solidFill>
                <a:latin typeface="Arial" panose="020B0604020202020204" pitchFamily="34" charset="0"/>
                <a:ea typeface="Arial" panose="020B0604020202020204" pitchFamily="34" charset="0"/>
              </a:rPr>
              <a:t>S</a:t>
            </a:r>
            <a:r>
              <a:rPr lang="en-US" dirty="0">
                <a:solidFill>
                  <a:srgbClr val="00B0F0"/>
                </a:solidFill>
                <a:latin typeface="Arial" panose="020B0604020202020204" pitchFamily="34" charset="0"/>
                <a:ea typeface="Arial" panose="020B0604020202020204" pitchFamily="34" charset="0"/>
              </a:rPr>
              <a:t>tart</a:t>
            </a:r>
            <a:r>
              <a:rPr lang="en-US" spc="-20" dirty="0">
                <a:solidFill>
                  <a:srgbClr val="00B0F0"/>
                </a:solidFill>
                <a:latin typeface="Arial" panose="020B0604020202020204" pitchFamily="34" charset="0"/>
                <a:ea typeface="Arial" panose="020B0604020202020204" pitchFamily="34" charset="0"/>
              </a:rPr>
              <a:t> </a:t>
            </a:r>
            <a:r>
              <a:rPr lang="en-US" spc="20" dirty="0">
                <a:solidFill>
                  <a:srgbClr val="00B0F0"/>
                </a:solidFill>
                <a:latin typeface="Arial" panose="020B0604020202020204" pitchFamily="34" charset="0"/>
                <a:ea typeface="Arial" panose="020B0604020202020204" pitchFamily="34" charset="0"/>
              </a:rPr>
              <a:t>b</a:t>
            </a:r>
            <a:r>
              <a:rPr lang="en-US" dirty="0">
                <a:solidFill>
                  <a:srgbClr val="00B0F0"/>
                </a:solidFill>
                <a:latin typeface="Arial" panose="020B0604020202020204" pitchFamily="34" charset="0"/>
                <a:ea typeface="Arial" panose="020B0604020202020204" pitchFamily="34" charset="0"/>
              </a:rPr>
              <a:t>y</a:t>
            </a:r>
            <a:r>
              <a:rPr lang="en-US" spc="-30" dirty="0">
                <a:solidFill>
                  <a:srgbClr val="00B0F0"/>
                </a:solidFill>
                <a:latin typeface="Arial" panose="020B0604020202020204" pitchFamily="34" charset="0"/>
                <a:ea typeface="Arial" panose="020B0604020202020204" pitchFamily="34" charset="0"/>
              </a:rPr>
              <a:t> </a:t>
            </a:r>
            <a:r>
              <a:rPr lang="en-US" dirty="0">
                <a:solidFill>
                  <a:srgbClr val="00B0F0"/>
                </a:solidFill>
                <a:latin typeface="Arial" panose="020B0604020202020204" pitchFamily="34" charset="0"/>
                <a:ea typeface="Arial" panose="020B0604020202020204" pitchFamily="34" charset="0"/>
              </a:rPr>
              <a:t>ac</a:t>
            </a:r>
            <a:r>
              <a:rPr lang="en-US" spc="5" dirty="0">
                <a:solidFill>
                  <a:srgbClr val="00B0F0"/>
                </a:solidFill>
                <a:latin typeface="Arial" panose="020B0604020202020204" pitchFamily="34" charset="0"/>
                <a:ea typeface="Arial" panose="020B0604020202020204" pitchFamily="34" charset="0"/>
              </a:rPr>
              <a:t>c</a:t>
            </a:r>
            <a:r>
              <a:rPr lang="en-US" dirty="0">
                <a:solidFill>
                  <a:srgbClr val="00B0F0"/>
                </a:solidFill>
                <a:latin typeface="Arial" panose="020B0604020202020204" pitchFamily="34" charset="0"/>
                <a:ea typeface="Arial" panose="020B0604020202020204" pitchFamily="34" charset="0"/>
              </a:rPr>
              <a:t>e</a:t>
            </a:r>
            <a:r>
              <a:rPr lang="en-US" spc="5" dirty="0">
                <a:solidFill>
                  <a:srgbClr val="00B0F0"/>
                </a:solidFill>
                <a:latin typeface="Arial" panose="020B0604020202020204" pitchFamily="34" charset="0"/>
                <a:ea typeface="Arial" panose="020B0604020202020204" pitchFamily="34" charset="0"/>
              </a:rPr>
              <a:t>ss</a:t>
            </a:r>
            <a:r>
              <a:rPr lang="en-US" spc="-5" dirty="0">
                <a:solidFill>
                  <a:srgbClr val="00B0F0"/>
                </a:solidFill>
                <a:latin typeface="Arial" panose="020B0604020202020204" pitchFamily="34" charset="0"/>
                <a:ea typeface="Arial" panose="020B0604020202020204" pitchFamily="34" charset="0"/>
              </a:rPr>
              <a:t>i</a:t>
            </a:r>
            <a:r>
              <a:rPr lang="en-US" dirty="0">
                <a:solidFill>
                  <a:srgbClr val="00B0F0"/>
                </a:solidFill>
                <a:latin typeface="Arial" panose="020B0604020202020204" pitchFamily="34" charset="0"/>
                <a:ea typeface="Arial" panose="020B0604020202020204" pitchFamily="34" charset="0"/>
              </a:rPr>
              <a:t>ng</a:t>
            </a:r>
            <a:r>
              <a:rPr lang="en-US" spc="-40" dirty="0">
                <a:solidFill>
                  <a:srgbClr val="00B0F0"/>
                </a:solidFill>
                <a:latin typeface="Arial" panose="020B0604020202020204" pitchFamily="34" charset="0"/>
                <a:ea typeface="Arial" panose="020B0604020202020204" pitchFamily="34" charset="0"/>
              </a:rPr>
              <a:t> </a:t>
            </a:r>
            <a:r>
              <a:rPr lang="en-US" spc="10" dirty="0">
                <a:solidFill>
                  <a:srgbClr val="00B0F0"/>
                </a:solidFill>
                <a:latin typeface="Arial" panose="020B0604020202020204" pitchFamily="34" charset="0"/>
                <a:ea typeface="Arial" panose="020B0604020202020204" pitchFamily="34" charset="0"/>
              </a:rPr>
              <a:t>t</a:t>
            </a:r>
            <a:r>
              <a:rPr lang="en-US" dirty="0">
                <a:solidFill>
                  <a:srgbClr val="00B0F0"/>
                </a:solidFill>
                <a:latin typeface="Arial" panose="020B0604020202020204" pitchFamily="34" charset="0"/>
                <a:ea typeface="Arial" panose="020B0604020202020204" pitchFamily="34" charset="0"/>
              </a:rPr>
              <a:t>he</a:t>
            </a:r>
            <a:r>
              <a:rPr lang="en-US" spc="-20" dirty="0">
                <a:solidFill>
                  <a:srgbClr val="00B0F0"/>
                </a:solidFill>
                <a:latin typeface="Arial" panose="020B0604020202020204" pitchFamily="34" charset="0"/>
                <a:ea typeface="Arial" panose="020B0604020202020204" pitchFamily="34" charset="0"/>
              </a:rPr>
              <a:t> </a:t>
            </a:r>
            <a:r>
              <a:rPr lang="en-US" b="1" dirty="0">
                <a:solidFill>
                  <a:srgbClr val="00B0F0"/>
                </a:solidFill>
                <a:latin typeface="Arial" panose="020B0604020202020204" pitchFamily="34" charset="0"/>
                <a:ea typeface="Arial" panose="020B0604020202020204" pitchFamily="34" charset="0"/>
              </a:rPr>
              <a:t>e</a:t>
            </a:r>
            <a:r>
              <a:rPr lang="en-US" b="1" spc="5" dirty="0">
                <a:solidFill>
                  <a:srgbClr val="00B0F0"/>
                </a:solidFill>
                <a:latin typeface="Arial" panose="020B0604020202020204" pitchFamily="34" charset="0"/>
                <a:ea typeface="Arial" panose="020B0604020202020204" pitchFamily="34" charset="0"/>
              </a:rPr>
              <a:t>z</a:t>
            </a:r>
            <a:r>
              <a:rPr lang="en-US" b="1" dirty="0">
                <a:solidFill>
                  <a:srgbClr val="00B0F0"/>
                </a:solidFill>
                <a:latin typeface="Arial" panose="020B0604020202020204" pitchFamily="34" charset="0"/>
                <a:ea typeface="Arial" panose="020B0604020202020204" pitchFamily="34" charset="0"/>
              </a:rPr>
              <a:t>Fed</a:t>
            </a:r>
            <a:r>
              <a:rPr lang="en-US" b="1" spc="20" dirty="0">
                <a:solidFill>
                  <a:srgbClr val="00B0F0"/>
                </a:solidFill>
                <a:latin typeface="Arial" panose="020B0604020202020204" pitchFamily="34" charset="0"/>
                <a:ea typeface="Arial" panose="020B0604020202020204" pitchFamily="34" charset="0"/>
              </a:rPr>
              <a:t>G</a:t>
            </a:r>
            <a:r>
              <a:rPr lang="en-US" b="1" spc="-5" dirty="0">
                <a:solidFill>
                  <a:srgbClr val="00B0F0"/>
                </a:solidFill>
                <a:latin typeface="Arial" panose="020B0604020202020204" pitchFamily="34" charset="0"/>
                <a:ea typeface="Arial" panose="020B0604020202020204" pitchFamily="34" charset="0"/>
              </a:rPr>
              <a:t>r</a:t>
            </a:r>
            <a:r>
              <a:rPr lang="en-US" b="1" dirty="0">
                <a:solidFill>
                  <a:srgbClr val="00B0F0"/>
                </a:solidFill>
                <a:latin typeface="Arial" panose="020B0604020202020204" pitchFamily="34" charset="0"/>
                <a:ea typeface="Arial" panose="020B0604020202020204" pitchFamily="34" charset="0"/>
              </a:rPr>
              <a:t>an</a:t>
            </a:r>
            <a:r>
              <a:rPr lang="en-US" b="1" spc="5" dirty="0">
                <a:solidFill>
                  <a:srgbClr val="00B0F0"/>
                </a:solidFill>
                <a:latin typeface="Arial" panose="020B0604020202020204" pitchFamily="34" charset="0"/>
                <a:ea typeface="Arial" panose="020B0604020202020204" pitchFamily="34" charset="0"/>
              </a:rPr>
              <a:t>t</a:t>
            </a:r>
            <a:r>
              <a:rPr lang="en-US" b="1" dirty="0">
                <a:solidFill>
                  <a:srgbClr val="00B0F0"/>
                </a:solidFill>
                <a:latin typeface="Arial" panose="020B0604020202020204" pitchFamily="34" charset="0"/>
                <a:ea typeface="Arial" panose="020B0604020202020204" pitchFamily="34" charset="0"/>
              </a:rPr>
              <a:t>s</a:t>
            </a:r>
            <a:r>
              <a:rPr lang="en-US" b="1" spc="-60" dirty="0">
                <a:solidFill>
                  <a:srgbClr val="00B0F0"/>
                </a:solidFill>
                <a:latin typeface="Arial" panose="020B0604020202020204" pitchFamily="34" charset="0"/>
                <a:ea typeface="Arial" panose="020B0604020202020204" pitchFamily="34" charset="0"/>
              </a:rPr>
              <a:t> </a:t>
            </a:r>
            <a:r>
              <a:rPr lang="en-US" b="1" spc="-5" dirty="0">
                <a:solidFill>
                  <a:srgbClr val="00B0F0"/>
                </a:solidFill>
                <a:latin typeface="Arial" panose="020B0604020202020204" pitchFamily="34" charset="0"/>
                <a:ea typeface="Arial" panose="020B0604020202020204" pitchFamily="34" charset="0"/>
              </a:rPr>
              <a:t>External</a:t>
            </a:r>
            <a:r>
              <a:rPr lang="en-US" b="1" spc="-30" dirty="0">
                <a:solidFill>
                  <a:srgbClr val="00B0F0"/>
                </a:solidFill>
                <a:latin typeface="Arial" panose="020B0604020202020204" pitchFamily="34" charset="0"/>
                <a:ea typeface="Arial" panose="020B0604020202020204" pitchFamily="34" charset="0"/>
              </a:rPr>
              <a:t> </a:t>
            </a:r>
            <a:r>
              <a:rPr lang="en-US" b="1" spc="-5" dirty="0">
                <a:solidFill>
                  <a:srgbClr val="00B0F0"/>
                </a:solidFill>
                <a:latin typeface="Arial" panose="020B0604020202020204" pitchFamily="34" charset="0"/>
                <a:ea typeface="Arial" panose="020B0604020202020204" pitchFamily="34" charset="0"/>
              </a:rPr>
              <a:t>P</a:t>
            </a:r>
            <a:r>
              <a:rPr lang="en-US" b="1" dirty="0">
                <a:solidFill>
                  <a:srgbClr val="00B0F0"/>
                </a:solidFill>
                <a:latin typeface="Arial" panose="020B0604020202020204" pitchFamily="34" charset="0"/>
                <a:ea typeface="Arial" panose="020B0604020202020204" pitchFamily="34" charset="0"/>
              </a:rPr>
              <a:t>o</a:t>
            </a:r>
            <a:r>
              <a:rPr lang="en-US" b="1" spc="-5" dirty="0">
                <a:solidFill>
                  <a:srgbClr val="00B0F0"/>
                </a:solidFill>
                <a:latin typeface="Arial" panose="020B0604020202020204" pitchFamily="34" charset="0"/>
                <a:ea typeface="Arial" panose="020B0604020202020204" pitchFamily="34" charset="0"/>
              </a:rPr>
              <a:t>r</a:t>
            </a:r>
            <a:r>
              <a:rPr lang="en-US" b="1" spc="5" dirty="0">
                <a:solidFill>
                  <a:srgbClr val="00B0F0"/>
                </a:solidFill>
                <a:latin typeface="Arial" panose="020B0604020202020204" pitchFamily="34" charset="0"/>
                <a:ea typeface="Arial" panose="020B0604020202020204" pitchFamily="34" charset="0"/>
              </a:rPr>
              <a:t>t</a:t>
            </a:r>
            <a:r>
              <a:rPr lang="en-US" b="1" dirty="0">
                <a:solidFill>
                  <a:srgbClr val="00B0F0"/>
                </a:solidFill>
                <a:latin typeface="Arial" panose="020B0604020202020204" pitchFamily="34" charset="0"/>
                <a:ea typeface="Arial" panose="020B0604020202020204" pitchFamily="34" charset="0"/>
              </a:rPr>
              <a:t>al</a:t>
            </a:r>
            <a:r>
              <a:rPr lang="en-US" b="1" spc="-10" dirty="0">
                <a:solidFill>
                  <a:srgbClr val="00B0F0"/>
                </a:solidFill>
                <a:latin typeface="Arial" panose="020B0604020202020204" pitchFamily="34" charset="0"/>
                <a:ea typeface="Arial" panose="020B0604020202020204" pitchFamily="34" charset="0"/>
              </a:rPr>
              <a:t> </a:t>
            </a:r>
            <a:r>
              <a:rPr lang="en-US" b="1" dirty="0">
                <a:solidFill>
                  <a:srgbClr val="00B0F0"/>
                </a:solidFill>
                <a:latin typeface="Arial" panose="020B0604020202020204" pitchFamily="34" charset="0"/>
                <a:ea typeface="Arial" panose="020B0604020202020204" pitchFamily="34" charset="0"/>
              </a:rPr>
              <a:t>H</a:t>
            </a:r>
            <a:r>
              <a:rPr lang="en-US" b="1" spc="5" dirty="0">
                <a:solidFill>
                  <a:srgbClr val="00B0F0"/>
                </a:solidFill>
                <a:latin typeface="Arial" panose="020B0604020202020204" pitchFamily="34" charset="0"/>
                <a:ea typeface="Arial" panose="020B0604020202020204" pitchFamily="34" charset="0"/>
              </a:rPr>
              <a:t>o</a:t>
            </a:r>
            <a:r>
              <a:rPr lang="en-US" b="1" dirty="0">
                <a:solidFill>
                  <a:srgbClr val="00B0F0"/>
                </a:solidFill>
                <a:latin typeface="Arial" panose="020B0604020202020204" pitchFamily="34" charset="0"/>
                <a:ea typeface="Arial" panose="020B0604020202020204" pitchFamily="34" charset="0"/>
              </a:rPr>
              <a:t>me</a:t>
            </a:r>
            <a:r>
              <a:rPr lang="en-US" b="1" spc="-30" dirty="0">
                <a:solidFill>
                  <a:srgbClr val="00B0F0"/>
                </a:solidFill>
                <a:latin typeface="Arial" panose="020B0604020202020204" pitchFamily="34" charset="0"/>
                <a:ea typeface="Arial" panose="020B0604020202020204" pitchFamily="34" charset="0"/>
              </a:rPr>
              <a:t> </a:t>
            </a:r>
            <a:r>
              <a:rPr lang="en-US" spc="5" dirty="0">
                <a:solidFill>
                  <a:srgbClr val="00B0F0"/>
                </a:solidFill>
                <a:latin typeface="Arial" panose="020B0604020202020204" pitchFamily="34" charset="0"/>
                <a:ea typeface="Arial" panose="020B0604020202020204" pitchFamily="34" charset="0"/>
              </a:rPr>
              <a:t>scr</a:t>
            </a:r>
            <a:r>
              <a:rPr lang="en-US" dirty="0">
                <a:solidFill>
                  <a:srgbClr val="00B0F0"/>
                </a:solidFill>
                <a:latin typeface="Arial" panose="020B0604020202020204" pitchFamily="34" charset="0"/>
                <a:ea typeface="Arial" panose="020B0604020202020204" pitchFamily="34" charset="0"/>
              </a:rPr>
              <a:t>e</a:t>
            </a:r>
            <a:r>
              <a:rPr lang="en-US" spc="-5" dirty="0">
                <a:solidFill>
                  <a:srgbClr val="00B0F0"/>
                </a:solidFill>
                <a:latin typeface="Arial" panose="020B0604020202020204" pitchFamily="34" charset="0"/>
                <a:ea typeface="Arial" panose="020B0604020202020204" pitchFamily="34" charset="0"/>
              </a:rPr>
              <a:t>e</a:t>
            </a:r>
            <a:r>
              <a:rPr lang="en-US" spc="15" dirty="0">
                <a:solidFill>
                  <a:srgbClr val="00B0F0"/>
                </a:solidFill>
                <a:latin typeface="Arial" panose="020B0604020202020204" pitchFamily="34" charset="0"/>
                <a:ea typeface="Arial" panose="020B0604020202020204" pitchFamily="34" charset="0"/>
              </a:rPr>
              <a:t>n</a:t>
            </a:r>
            <a:r>
              <a:rPr lang="en-US" dirty="0">
                <a:solidFill>
                  <a:srgbClr val="00B0F0"/>
                </a:solidFill>
                <a:latin typeface="Arial" panose="020B0604020202020204" pitchFamily="34" charset="0"/>
                <a:ea typeface="Arial" panose="020B0604020202020204" pitchFamily="34" charset="0"/>
              </a:rPr>
              <a:t>. </a:t>
            </a:r>
          </a:p>
          <a:p>
            <a:pPr>
              <a:buSzPts val="1000"/>
            </a:pPr>
            <a:endParaRPr lang="en-US" dirty="0">
              <a:solidFill>
                <a:srgbClr val="00B0F0"/>
              </a:solidFill>
              <a:latin typeface="Arial" panose="020B0604020202020204" pitchFamily="34" charset="0"/>
              <a:ea typeface="Arial" panose="020B0604020202020204" pitchFamily="34" charset="0"/>
            </a:endParaRPr>
          </a:p>
          <a:p>
            <a:pPr>
              <a:buSzPts val="1000"/>
            </a:pPr>
            <a:r>
              <a:rPr lang="en-US" dirty="0">
                <a:solidFill>
                  <a:srgbClr val="00B0F0"/>
                </a:solidFill>
                <a:latin typeface="Arial" panose="020B0604020202020204" pitchFamily="34" charset="0"/>
                <a:ea typeface="Arial" panose="020B0604020202020204" pitchFamily="34" charset="0"/>
              </a:rPr>
              <a:t>Click the </a:t>
            </a:r>
            <a:r>
              <a:rPr lang="en-US" b="1" dirty="0">
                <a:solidFill>
                  <a:srgbClr val="00B0F0"/>
                </a:solidFill>
                <a:latin typeface="Arial" panose="020B0604020202020204" pitchFamily="34" charset="0"/>
                <a:ea typeface="Arial" panose="020B0604020202020204" pitchFamily="34" charset="0"/>
              </a:rPr>
              <a:t>My Repayment Request </a:t>
            </a:r>
            <a:r>
              <a:rPr lang="en-US" dirty="0">
                <a:solidFill>
                  <a:srgbClr val="00B0F0"/>
                </a:solidFill>
                <a:latin typeface="Arial" panose="020B0604020202020204" pitchFamily="34" charset="0"/>
                <a:ea typeface="Arial" panose="020B0604020202020204" pitchFamily="34" charset="0"/>
              </a:rPr>
              <a:t>item on the left side navigation bar</a:t>
            </a:r>
            <a:r>
              <a:rPr lang="en-US" b="1" dirty="0">
                <a:solidFill>
                  <a:srgbClr val="00B0F0"/>
                </a:solidFill>
                <a:latin typeface="Arial" panose="020B0604020202020204" pitchFamily="34" charset="0"/>
                <a:ea typeface="Arial" panose="020B0604020202020204" pitchFamily="34" charset="0"/>
              </a:rPr>
              <a:t> </a:t>
            </a:r>
            <a:r>
              <a:rPr lang="en-US" dirty="0">
                <a:solidFill>
                  <a:srgbClr val="00B0F0"/>
                </a:solidFill>
                <a:latin typeface="Arial" panose="020B0604020202020204" pitchFamily="34" charset="0"/>
                <a:ea typeface="Arial" panose="020B0604020202020204" pitchFamily="34" charset="0"/>
              </a:rPr>
              <a:t>to open the submenu and select the </a:t>
            </a:r>
            <a:r>
              <a:rPr lang="en-US" b="1" dirty="0">
                <a:solidFill>
                  <a:srgbClr val="00B0F0"/>
                </a:solidFill>
                <a:latin typeface="Arial" panose="020B0604020202020204" pitchFamily="34" charset="0"/>
                <a:ea typeface="Arial" panose="020B0604020202020204" pitchFamily="34" charset="0"/>
              </a:rPr>
              <a:t>Create Repayment Request</a:t>
            </a:r>
            <a:r>
              <a:rPr lang="en-US" dirty="0">
                <a:solidFill>
                  <a:srgbClr val="00B0F0"/>
                </a:solidFill>
                <a:latin typeface="Arial" panose="020B0604020202020204" pitchFamily="34" charset="0"/>
                <a:ea typeface="Arial" panose="020B0604020202020204" pitchFamily="34" charset="0"/>
              </a:rPr>
              <a:t> menu item to open the </a:t>
            </a:r>
            <a:r>
              <a:rPr lang="en-US" b="1" dirty="0">
                <a:solidFill>
                  <a:srgbClr val="00B0F0"/>
                </a:solidFill>
                <a:latin typeface="Arial" panose="020B0604020202020204" pitchFamily="34" charset="0"/>
                <a:ea typeface="Arial" panose="020B0604020202020204" pitchFamily="34" charset="0"/>
              </a:rPr>
              <a:t>Search Agreements </a:t>
            </a:r>
            <a:r>
              <a:rPr lang="en-US" dirty="0">
                <a:solidFill>
                  <a:srgbClr val="00B0F0"/>
                </a:solidFill>
                <a:latin typeface="Arial" panose="020B0604020202020204" pitchFamily="34" charset="0"/>
                <a:ea typeface="Arial" panose="020B0604020202020204" pitchFamily="34" charset="0"/>
              </a:rPr>
              <a:t>screen.</a:t>
            </a:r>
          </a:p>
          <a:p>
            <a:pPr marR="0" lvl="0">
              <a:spcBef>
                <a:spcPts val="0"/>
              </a:spcBef>
              <a:spcAft>
                <a:spcPts val="0"/>
              </a:spcAft>
              <a:buSzPts val="1000"/>
            </a:pPr>
            <a:endParaRPr lang="en-US" dirty="0">
              <a:solidFill>
                <a:srgbClr val="00B0F0"/>
              </a:solidFill>
              <a:latin typeface="Arial" panose="020B0604020202020204" pitchFamily="34" charset="0"/>
              <a:ea typeface="Arial" panose="020B0604020202020204" pitchFamily="34" charset="0"/>
            </a:endParaRPr>
          </a:p>
        </p:txBody>
      </p:sp>
      <p:sp>
        <p:nvSpPr>
          <p:cNvPr id="3" name="Slide Number Placeholder 2">
            <a:extLst>
              <a:ext uri="{FF2B5EF4-FFF2-40B4-BE49-F238E27FC236}">
                <a16:creationId xmlns:a16="http://schemas.microsoft.com/office/drawing/2014/main" id="{C1DBFE55-633D-4C43-A304-1F16448E80EE}"/>
              </a:ext>
            </a:extLst>
          </p:cNvPr>
          <p:cNvSpPr>
            <a:spLocks noGrp="1"/>
          </p:cNvSpPr>
          <p:nvPr>
            <p:ph type="sldNum" sz="quarter" idx="10"/>
          </p:nvPr>
        </p:nvSpPr>
        <p:spPr/>
        <p:txBody>
          <a:bodyPr/>
          <a:lstStyle/>
          <a:p>
            <a:fld id="{AB819356-DE13-42BF-B215-0A2DEF5CE21B}" type="slidenum">
              <a:rPr lang="en-US" smtClean="0"/>
              <a:pPr/>
              <a:t>10</a:t>
            </a:fld>
            <a:endParaRPr lang="en-US" dirty="0"/>
          </a:p>
        </p:txBody>
      </p:sp>
      <p:sp>
        <p:nvSpPr>
          <p:cNvPr id="7" name="Rectangle 6">
            <a:extLst>
              <a:ext uri="{FF2B5EF4-FFF2-40B4-BE49-F238E27FC236}">
                <a16:creationId xmlns:a16="http://schemas.microsoft.com/office/drawing/2014/main" id="{F4D13B32-D218-485A-9D27-5C072A285B6D}"/>
              </a:ext>
            </a:extLst>
          </p:cNvPr>
          <p:cNvSpPr/>
          <p:nvPr/>
        </p:nvSpPr>
        <p:spPr bwMode="auto">
          <a:xfrm>
            <a:off x="5256094" y="3416958"/>
            <a:ext cx="1053297" cy="173621"/>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8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380193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Repayment Request</a:t>
            </a:r>
          </a:p>
        </p:txBody>
      </p:sp>
      <p:pic>
        <p:nvPicPr>
          <p:cNvPr id="5" name="Content Placeholder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767075" y="3494554"/>
            <a:ext cx="8145786" cy="1619685"/>
          </a:xfrm>
          <a:prstGeom prst="rect">
            <a:avLst/>
          </a:prstGeom>
          <a:ln>
            <a:solidFill>
              <a:schemeClr val="tx1"/>
            </a:solidFill>
          </a:ln>
        </p:spPr>
      </p:pic>
      <p:sp>
        <p:nvSpPr>
          <p:cNvPr id="6" name="Rectangle 5"/>
          <p:cNvSpPr/>
          <p:nvPr/>
        </p:nvSpPr>
        <p:spPr>
          <a:xfrm>
            <a:off x="1332171" y="1849583"/>
            <a:ext cx="9015595" cy="1200329"/>
          </a:xfrm>
          <a:prstGeom prst="rect">
            <a:avLst/>
          </a:prstGeom>
          <a:ln w="38100">
            <a:noFill/>
          </a:ln>
        </p:spPr>
        <p:txBody>
          <a:bodyPr wrap="square">
            <a:spAutoFit/>
          </a:bodyPr>
          <a:lstStyle/>
          <a:p>
            <a:pPr marR="0" lvl="0">
              <a:spcBef>
                <a:spcPts val="0"/>
              </a:spcBef>
              <a:spcAft>
                <a:spcPts val="0"/>
              </a:spcAft>
              <a:buSzPts val="1000"/>
            </a:pPr>
            <a:r>
              <a:rPr lang="en-US" dirty="0">
                <a:solidFill>
                  <a:srgbClr val="00B0F0"/>
                </a:solidFill>
                <a:latin typeface="Arial" panose="020B0604020202020204" pitchFamily="34" charset="0"/>
                <a:ea typeface="Arial" panose="020B0604020202020204" pitchFamily="34" charset="0"/>
              </a:rPr>
              <a:t>On the </a:t>
            </a:r>
            <a:r>
              <a:rPr lang="en-US" b="1" dirty="0">
                <a:solidFill>
                  <a:srgbClr val="00B0F0"/>
                </a:solidFill>
                <a:latin typeface="Arial" panose="020B0604020202020204" pitchFamily="34" charset="0"/>
                <a:ea typeface="Arial" panose="020B0604020202020204" pitchFamily="34" charset="0"/>
              </a:rPr>
              <a:t>Search Agreements</a:t>
            </a:r>
            <a:r>
              <a:rPr lang="en-US" dirty="0">
                <a:solidFill>
                  <a:srgbClr val="00B0F0"/>
                </a:solidFill>
                <a:latin typeface="Arial" panose="020B0604020202020204" pitchFamily="34" charset="0"/>
                <a:ea typeface="Arial" panose="020B0604020202020204" pitchFamily="34" charset="0"/>
              </a:rPr>
              <a:t> screen, enter relevant search criteria in the </a:t>
            </a:r>
            <a:r>
              <a:rPr lang="en-US" b="1" dirty="0">
                <a:solidFill>
                  <a:srgbClr val="00B0F0"/>
                </a:solidFill>
                <a:latin typeface="Arial" panose="020B0604020202020204" pitchFamily="34" charset="0"/>
                <a:ea typeface="Arial" panose="020B0604020202020204" pitchFamily="34" charset="0"/>
              </a:rPr>
              <a:t>Search Criteria </a:t>
            </a:r>
            <a:r>
              <a:rPr lang="en-US" dirty="0">
                <a:solidFill>
                  <a:srgbClr val="00B0F0"/>
                </a:solidFill>
                <a:latin typeface="Arial" panose="020B0604020202020204" pitchFamily="34" charset="0"/>
                <a:ea typeface="Arial" panose="020B0604020202020204" pitchFamily="34" charset="0"/>
              </a:rPr>
              <a:t>fields to identify the agreement for which the repayment will be requested. This search will, by default, only include agreements for the organization that have been awarded and have a disbursed amount. </a:t>
            </a:r>
          </a:p>
        </p:txBody>
      </p:sp>
      <p:sp>
        <p:nvSpPr>
          <p:cNvPr id="3" name="Slide Number Placeholder 2">
            <a:extLst>
              <a:ext uri="{FF2B5EF4-FFF2-40B4-BE49-F238E27FC236}">
                <a16:creationId xmlns:a16="http://schemas.microsoft.com/office/drawing/2014/main" id="{3FBBDEFA-818E-4D9F-8289-95D0B60A3352}"/>
              </a:ext>
            </a:extLst>
          </p:cNvPr>
          <p:cNvSpPr>
            <a:spLocks noGrp="1"/>
          </p:cNvSpPr>
          <p:nvPr>
            <p:ph type="sldNum" sz="quarter" idx="10"/>
          </p:nvPr>
        </p:nvSpPr>
        <p:spPr/>
        <p:txBody>
          <a:bodyPr/>
          <a:lstStyle/>
          <a:p>
            <a:fld id="{AB819356-DE13-42BF-B215-0A2DEF5CE21B}" type="slidenum">
              <a:rPr lang="en-US" smtClean="0"/>
              <a:pPr/>
              <a:t>11</a:t>
            </a:fld>
            <a:endParaRPr lang="en-US" dirty="0"/>
          </a:p>
        </p:txBody>
      </p:sp>
    </p:spTree>
    <p:extLst>
      <p:ext uri="{BB962C8B-B14F-4D97-AF65-F5344CB8AC3E}">
        <p14:creationId xmlns:p14="http://schemas.microsoft.com/office/powerpoint/2010/main" val="1472733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Repayment Request</a:t>
            </a:r>
          </a:p>
        </p:txBody>
      </p:sp>
      <p:pic>
        <p:nvPicPr>
          <p:cNvPr id="5" name="Content Placeholder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243765" y="2353777"/>
            <a:ext cx="7370463" cy="2402288"/>
          </a:xfrm>
          <a:prstGeom prst="rect">
            <a:avLst/>
          </a:prstGeom>
          <a:ln>
            <a:solidFill>
              <a:schemeClr val="tx1"/>
            </a:solidFill>
          </a:ln>
        </p:spPr>
      </p:pic>
      <p:sp>
        <p:nvSpPr>
          <p:cNvPr id="6" name="Rectangle 5"/>
          <p:cNvSpPr/>
          <p:nvPr/>
        </p:nvSpPr>
        <p:spPr>
          <a:xfrm>
            <a:off x="577772" y="1761408"/>
            <a:ext cx="3542815" cy="4247317"/>
          </a:xfrm>
          <a:prstGeom prst="rect">
            <a:avLst/>
          </a:prstGeom>
          <a:ln w="38100">
            <a:noFill/>
          </a:ln>
        </p:spPr>
        <p:txBody>
          <a:bodyPr wrap="square">
            <a:spAutoFit/>
          </a:bodyPr>
          <a:lstStyle/>
          <a:p>
            <a:pPr marR="0" lvl="0">
              <a:spcBef>
                <a:spcPts val="0"/>
              </a:spcBef>
              <a:spcAft>
                <a:spcPts val="0"/>
              </a:spcAft>
              <a:buSzPts val="1000"/>
            </a:pPr>
            <a:r>
              <a:rPr lang="en-US" dirty="0">
                <a:solidFill>
                  <a:srgbClr val="00B0F0"/>
                </a:solidFill>
                <a:latin typeface="Arial" panose="020B0604020202020204" pitchFamily="34" charset="0"/>
                <a:ea typeface="Arial" panose="020B0604020202020204" pitchFamily="34" charset="0"/>
              </a:rPr>
              <a:t>Once you have entered your search criteria, click the </a:t>
            </a:r>
            <a:r>
              <a:rPr lang="en-US" b="1" dirty="0">
                <a:solidFill>
                  <a:srgbClr val="00B0F0"/>
                </a:solidFill>
                <a:latin typeface="Arial" panose="020B0604020202020204" pitchFamily="34" charset="0"/>
                <a:ea typeface="Arial" panose="020B0604020202020204" pitchFamily="34" charset="0"/>
              </a:rPr>
              <a:t>Search</a:t>
            </a:r>
            <a:r>
              <a:rPr lang="en-US" dirty="0">
                <a:solidFill>
                  <a:srgbClr val="00B0F0"/>
                </a:solidFill>
                <a:latin typeface="Arial" panose="020B0604020202020204" pitchFamily="34" charset="0"/>
                <a:ea typeface="Arial" panose="020B0604020202020204" pitchFamily="34" charset="0"/>
              </a:rPr>
              <a:t> button.</a:t>
            </a:r>
          </a:p>
          <a:p>
            <a:pPr marR="0" lvl="0">
              <a:spcBef>
                <a:spcPts val="0"/>
              </a:spcBef>
              <a:spcAft>
                <a:spcPts val="0"/>
              </a:spcAft>
              <a:buSzPts val="1000"/>
            </a:pPr>
            <a:endParaRPr lang="en-US" dirty="0">
              <a:solidFill>
                <a:srgbClr val="00B0F0"/>
              </a:solidFill>
              <a:effectLst/>
              <a:latin typeface="Arial" panose="020B0604020202020204" pitchFamily="34" charset="0"/>
              <a:ea typeface="Times New Roman" panose="02020603050405020304" pitchFamily="18" charset="0"/>
            </a:endParaRPr>
          </a:p>
          <a:p>
            <a:pPr>
              <a:buSzPts val="1000"/>
            </a:pPr>
            <a:r>
              <a:rPr lang="en-US" spc="-5" dirty="0">
                <a:solidFill>
                  <a:srgbClr val="00B0F0"/>
                </a:solidFill>
                <a:latin typeface="Arial" panose="020B0604020202020204" pitchFamily="34" charset="0"/>
                <a:ea typeface="Arial" panose="020B0604020202020204" pitchFamily="34" charset="0"/>
              </a:rPr>
              <a:t>Lo</a:t>
            </a:r>
            <a:r>
              <a:rPr lang="en-US" spc="5" dirty="0">
                <a:solidFill>
                  <a:srgbClr val="00B0F0"/>
                </a:solidFill>
                <a:latin typeface="Arial" panose="020B0604020202020204" pitchFamily="34" charset="0"/>
                <a:ea typeface="Arial" panose="020B0604020202020204" pitchFamily="34" charset="0"/>
              </a:rPr>
              <a:t>c</a:t>
            </a:r>
            <a:r>
              <a:rPr lang="en-US" dirty="0">
                <a:solidFill>
                  <a:srgbClr val="00B0F0"/>
                </a:solidFill>
                <a:latin typeface="Arial" panose="020B0604020202020204" pitchFamily="34" charset="0"/>
                <a:ea typeface="Arial" panose="020B0604020202020204" pitchFamily="34" charset="0"/>
              </a:rPr>
              <a:t>ate</a:t>
            </a:r>
            <a:r>
              <a:rPr lang="en-US" spc="-25" dirty="0">
                <a:solidFill>
                  <a:srgbClr val="00B0F0"/>
                </a:solidFill>
                <a:latin typeface="Arial" panose="020B0604020202020204" pitchFamily="34" charset="0"/>
                <a:ea typeface="Arial" panose="020B0604020202020204" pitchFamily="34" charset="0"/>
              </a:rPr>
              <a:t> </a:t>
            </a:r>
            <a:r>
              <a:rPr lang="en-US" dirty="0">
                <a:solidFill>
                  <a:srgbClr val="00B0F0"/>
                </a:solidFill>
                <a:latin typeface="Arial" panose="020B0604020202020204" pitchFamily="34" charset="0"/>
                <a:ea typeface="Arial" panose="020B0604020202020204" pitchFamily="34" charset="0"/>
              </a:rPr>
              <a:t>the</a:t>
            </a:r>
            <a:r>
              <a:rPr lang="en-US" spc="-20" dirty="0">
                <a:solidFill>
                  <a:srgbClr val="00B0F0"/>
                </a:solidFill>
                <a:latin typeface="Arial" panose="020B0604020202020204" pitchFamily="34" charset="0"/>
                <a:ea typeface="Arial" panose="020B0604020202020204" pitchFamily="34" charset="0"/>
              </a:rPr>
              <a:t> </a:t>
            </a:r>
            <a:r>
              <a:rPr lang="en-US" dirty="0">
                <a:solidFill>
                  <a:srgbClr val="00B0F0"/>
                </a:solidFill>
                <a:latin typeface="Arial" panose="020B0604020202020204" pitchFamily="34" charset="0"/>
                <a:ea typeface="Arial" panose="020B0604020202020204" pitchFamily="34" charset="0"/>
              </a:rPr>
              <a:t>r</a:t>
            </a:r>
            <a:r>
              <a:rPr lang="en-US" spc="10" dirty="0">
                <a:solidFill>
                  <a:srgbClr val="00B0F0"/>
                </a:solidFill>
                <a:latin typeface="Arial" panose="020B0604020202020204" pitchFamily="34" charset="0"/>
                <a:ea typeface="Arial" panose="020B0604020202020204" pitchFamily="34" charset="0"/>
              </a:rPr>
              <a:t>e</a:t>
            </a:r>
            <a:r>
              <a:rPr lang="en-US" spc="-5" dirty="0">
                <a:solidFill>
                  <a:srgbClr val="00B0F0"/>
                </a:solidFill>
                <a:latin typeface="Arial" panose="020B0604020202020204" pitchFamily="34" charset="0"/>
                <a:ea typeface="Arial" panose="020B0604020202020204" pitchFamily="34" charset="0"/>
              </a:rPr>
              <a:t>l</a:t>
            </a:r>
            <a:r>
              <a:rPr lang="en-US" spc="10" dirty="0">
                <a:solidFill>
                  <a:srgbClr val="00B0F0"/>
                </a:solidFill>
                <a:latin typeface="Arial" panose="020B0604020202020204" pitchFamily="34" charset="0"/>
                <a:ea typeface="Arial" panose="020B0604020202020204" pitchFamily="34" charset="0"/>
              </a:rPr>
              <a:t>e</a:t>
            </a:r>
            <a:r>
              <a:rPr lang="en-US" spc="-5" dirty="0">
                <a:solidFill>
                  <a:srgbClr val="00B0F0"/>
                </a:solidFill>
                <a:latin typeface="Arial" panose="020B0604020202020204" pitchFamily="34" charset="0"/>
                <a:ea typeface="Arial" panose="020B0604020202020204" pitchFamily="34" charset="0"/>
              </a:rPr>
              <a:t>v</a:t>
            </a:r>
            <a:r>
              <a:rPr lang="en-US" spc="10" dirty="0">
                <a:solidFill>
                  <a:srgbClr val="00B0F0"/>
                </a:solidFill>
                <a:latin typeface="Arial" panose="020B0604020202020204" pitchFamily="34" charset="0"/>
                <a:ea typeface="Arial" panose="020B0604020202020204" pitchFamily="34" charset="0"/>
              </a:rPr>
              <a:t>a</a:t>
            </a:r>
            <a:r>
              <a:rPr lang="en-US" dirty="0">
                <a:solidFill>
                  <a:srgbClr val="00B0F0"/>
                </a:solidFill>
                <a:latin typeface="Arial" panose="020B0604020202020204" pitchFamily="34" charset="0"/>
                <a:ea typeface="Arial" panose="020B0604020202020204" pitchFamily="34" charset="0"/>
              </a:rPr>
              <a:t>nt</a:t>
            </a:r>
            <a:r>
              <a:rPr lang="en-US" spc="-40" dirty="0">
                <a:solidFill>
                  <a:srgbClr val="00B0F0"/>
                </a:solidFill>
                <a:latin typeface="Arial" panose="020B0604020202020204" pitchFamily="34" charset="0"/>
                <a:ea typeface="Arial" panose="020B0604020202020204" pitchFamily="34" charset="0"/>
              </a:rPr>
              <a:t> </a:t>
            </a:r>
            <a:r>
              <a:rPr lang="en-US" dirty="0">
                <a:solidFill>
                  <a:srgbClr val="00B0F0"/>
                </a:solidFill>
                <a:latin typeface="Arial" panose="020B0604020202020204" pitchFamily="34" charset="0"/>
                <a:ea typeface="Arial" panose="020B0604020202020204" pitchFamily="34" charset="0"/>
              </a:rPr>
              <a:t>agreement</a:t>
            </a:r>
            <a:r>
              <a:rPr lang="en-US" spc="-50" dirty="0">
                <a:solidFill>
                  <a:srgbClr val="00B0F0"/>
                </a:solidFill>
                <a:latin typeface="Arial" panose="020B0604020202020204" pitchFamily="34" charset="0"/>
                <a:ea typeface="Arial" panose="020B0604020202020204" pitchFamily="34" charset="0"/>
              </a:rPr>
              <a:t> </a:t>
            </a:r>
            <a:r>
              <a:rPr lang="en-US" spc="5" dirty="0">
                <a:solidFill>
                  <a:srgbClr val="00B0F0"/>
                </a:solidFill>
                <a:latin typeface="Arial" panose="020B0604020202020204" pitchFamily="34" charset="0"/>
                <a:ea typeface="Arial" panose="020B0604020202020204" pitchFamily="34" charset="0"/>
              </a:rPr>
              <a:t>i</a:t>
            </a:r>
            <a:r>
              <a:rPr lang="en-US" dirty="0">
                <a:solidFill>
                  <a:srgbClr val="00B0F0"/>
                </a:solidFill>
                <a:latin typeface="Arial" panose="020B0604020202020204" pitchFamily="34" charset="0"/>
                <a:ea typeface="Arial" panose="020B0604020202020204" pitchFamily="34" charset="0"/>
              </a:rPr>
              <a:t>n</a:t>
            </a:r>
            <a:r>
              <a:rPr lang="en-US" spc="-10" dirty="0">
                <a:solidFill>
                  <a:srgbClr val="00B0F0"/>
                </a:solidFill>
                <a:latin typeface="Arial" panose="020B0604020202020204" pitchFamily="34" charset="0"/>
                <a:ea typeface="Arial" panose="020B0604020202020204" pitchFamily="34" charset="0"/>
              </a:rPr>
              <a:t> </a:t>
            </a:r>
            <a:r>
              <a:rPr lang="en-US" spc="-5" dirty="0">
                <a:solidFill>
                  <a:srgbClr val="00B0F0"/>
                </a:solidFill>
                <a:latin typeface="Arial" panose="020B0604020202020204" pitchFamily="34" charset="0"/>
                <a:ea typeface="Arial" panose="020B0604020202020204" pitchFamily="34" charset="0"/>
              </a:rPr>
              <a:t>t</a:t>
            </a:r>
            <a:r>
              <a:rPr lang="en-US" spc="10" dirty="0">
                <a:solidFill>
                  <a:srgbClr val="00B0F0"/>
                </a:solidFill>
                <a:latin typeface="Arial" panose="020B0604020202020204" pitchFamily="34" charset="0"/>
                <a:ea typeface="Arial" panose="020B0604020202020204" pitchFamily="34" charset="0"/>
              </a:rPr>
              <a:t>h</a:t>
            </a:r>
            <a:r>
              <a:rPr lang="en-US" dirty="0">
                <a:solidFill>
                  <a:srgbClr val="00B0F0"/>
                </a:solidFill>
                <a:latin typeface="Arial" panose="020B0604020202020204" pitchFamily="34" charset="0"/>
                <a:ea typeface="Arial" panose="020B0604020202020204" pitchFamily="34" charset="0"/>
              </a:rPr>
              <a:t>e</a:t>
            </a:r>
            <a:r>
              <a:rPr lang="en-US" spc="-5" dirty="0">
                <a:solidFill>
                  <a:srgbClr val="00B0F0"/>
                </a:solidFill>
                <a:latin typeface="Arial" panose="020B0604020202020204" pitchFamily="34" charset="0"/>
                <a:ea typeface="Arial" panose="020B0604020202020204" pitchFamily="34" charset="0"/>
              </a:rPr>
              <a:t> </a:t>
            </a:r>
            <a:r>
              <a:rPr lang="en-US" b="1" dirty="0">
                <a:solidFill>
                  <a:srgbClr val="00B0F0"/>
                </a:solidFill>
                <a:latin typeface="Arial" panose="020B0604020202020204" pitchFamily="34" charset="0"/>
                <a:ea typeface="Arial" panose="020B0604020202020204" pitchFamily="34" charset="0"/>
              </a:rPr>
              <a:t>R</a:t>
            </a:r>
            <a:r>
              <a:rPr lang="en-US" b="1" spc="10" dirty="0">
                <a:solidFill>
                  <a:srgbClr val="00B0F0"/>
                </a:solidFill>
                <a:latin typeface="Arial" panose="020B0604020202020204" pitchFamily="34" charset="0"/>
                <a:ea typeface="Arial" panose="020B0604020202020204" pitchFamily="34" charset="0"/>
              </a:rPr>
              <a:t>e</a:t>
            </a:r>
            <a:r>
              <a:rPr lang="en-US" b="1" dirty="0">
                <a:solidFill>
                  <a:srgbClr val="00B0F0"/>
                </a:solidFill>
                <a:latin typeface="Arial" panose="020B0604020202020204" pitchFamily="34" charset="0"/>
                <a:ea typeface="Arial" panose="020B0604020202020204" pitchFamily="34" charset="0"/>
              </a:rPr>
              <a:t>sult</a:t>
            </a:r>
            <a:r>
              <a:rPr lang="en-US" b="1" spc="-25" dirty="0">
                <a:solidFill>
                  <a:srgbClr val="00B0F0"/>
                </a:solidFill>
                <a:latin typeface="Arial" panose="020B0604020202020204" pitchFamily="34" charset="0"/>
                <a:ea typeface="Arial" panose="020B0604020202020204" pitchFamily="34" charset="0"/>
              </a:rPr>
              <a:t> </a:t>
            </a:r>
            <a:r>
              <a:rPr lang="en-US" b="1" dirty="0">
                <a:solidFill>
                  <a:srgbClr val="00B0F0"/>
                </a:solidFill>
                <a:latin typeface="Arial" panose="020B0604020202020204" pitchFamily="34" charset="0"/>
                <a:ea typeface="Arial" panose="020B0604020202020204" pitchFamily="34" charset="0"/>
              </a:rPr>
              <a:t>List</a:t>
            </a:r>
            <a:r>
              <a:rPr lang="en-US" b="1" spc="-15" dirty="0">
                <a:solidFill>
                  <a:srgbClr val="00B0F0"/>
                </a:solidFill>
                <a:latin typeface="Arial" panose="020B0604020202020204" pitchFamily="34" charset="0"/>
                <a:ea typeface="Arial" panose="020B0604020202020204" pitchFamily="34" charset="0"/>
              </a:rPr>
              <a:t> </a:t>
            </a:r>
            <a:r>
              <a:rPr lang="en-US" spc="10" dirty="0">
                <a:solidFill>
                  <a:srgbClr val="00B0F0"/>
                </a:solidFill>
                <a:latin typeface="Arial" panose="020B0604020202020204" pitchFamily="34" charset="0"/>
                <a:ea typeface="Arial" panose="020B0604020202020204" pitchFamily="34" charset="0"/>
              </a:rPr>
              <a:t>t</a:t>
            </a:r>
            <a:r>
              <a:rPr lang="en-US" dirty="0">
                <a:solidFill>
                  <a:srgbClr val="00B0F0"/>
                </a:solidFill>
                <a:latin typeface="Arial" panose="020B0604020202020204" pitchFamily="34" charset="0"/>
                <a:ea typeface="Arial" panose="020B0604020202020204" pitchFamily="34" charset="0"/>
              </a:rPr>
              <a:t>a</a:t>
            </a:r>
            <a:r>
              <a:rPr lang="en-US" spc="-5" dirty="0">
                <a:solidFill>
                  <a:srgbClr val="00B0F0"/>
                </a:solidFill>
                <a:latin typeface="Arial" panose="020B0604020202020204" pitchFamily="34" charset="0"/>
                <a:ea typeface="Arial" panose="020B0604020202020204" pitchFamily="34" charset="0"/>
              </a:rPr>
              <a:t>b</a:t>
            </a:r>
            <a:r>
              <a:rPr lang="en-US" spc="5" dirty="0">
                <a:solidFill>
                  <a:srgbClr val="00B0F0"/>
                </a:solidFill>
                <a:latin typeface="Arial" panose="020B0604020202020204" pitchFamily="34" charset="0"/>
                <a:ea typeface="Arial" panose="020B0604020202020204" pitchFamily="34" charset="0"/>
              </a:rPr>
              <a:t>l</a:t>
            </a:r>
            <a:r>
              <a:rPr lang="en-US" dirty="0">
                <a:solidFill>
                  <a:srgbClr val="00B0F0"/>
                </a:solidFill>
                <a:latin typeface="Arial" panose="020B0604020202020204" pitchFamily="34" charset="0"/>
                <a:ea typeface="Arial" panose="020B0604020202020204" pitchFamily="34" charset="0"/>
              </a:rPr>
              <a:t>e</a:t>
            </a:r>
            <a:r>
              <a:rPr lang="en-US" spc="-15" dirty="0">
                <a:solidFill>
                  <a:srgbClr val="00B0F0"/>
                </a:solidFill>
                <a:latin typeface="Arial" panose="020B0604020202020204" pitchFamily="34" charset="0"/>
                <a:ea typeface="Arial" panose="020B0604020202020204" pitchFamily="34" charset="0"/>
              </a:rPr>
              <a:t> </a:t>
            </a:r>
            <a:r>
              <a:rPr lang="en-US" dirty="0">
                <a:solidFill>
                  <a:srgbClr val="00B0F0"/>
                </a:solidFill>
                <a:latin typeface="Arial" panose="020B0604020202020204" pitchFamily="34" charset="0"/>
                <a:ea typeface="Arial" panose="020B0604020202020204" pitchFamily="34" charset="0"/>
              </a:rPr>
              <a:t>a</a:t>
            </a:r>
            <a:r>
              <a:rPr lang="en-US" spc="-5" dirty="0">
                <a:solidFill>
                  <a:srgbClr val="00B0F0"/>
                </a:solidFill>
                <a:latin typeface="Arial" panose="020B0604020202020204" pitchFamily="34" charset="0"/>
                <a:ea typeface="Arial" panose="020B0604020202020204" pitchFamily="34" charset="0"/>
              </a:rPr>
              <a:t>n</a:t>
            </a:r>
            <a:r>
              <a:rPr lang="en-US" dirty="0">
                <a:solidFill>
                  <a:srgbClr val="00B0F0"/>
                </a:solidFill>
                <a:latin typeface="Arial" panose="020B0604020202020204" pitchFamily="34" charset="0"/>
                <a:ea typeface="Arial" panose="020B0604020202020204" pitchFamily="34" charset="0"/>
              </a:rPr>
              <a:t>d</a:t>
            </a:r>
            <a:r>
              <a:rPr lang="en-US" spc="-15" dirty="0">
                <a:solidFill>
                  <a:srgbClr val="00B0F0"/>
                </a:solidFill>
                <a:latin typeface="Arial" panose="020B0604020202020204" pitchFamily="34" charset="0"/>
                <a:ea typeface="Arial" panose="020B0604020202020204" pitchFamily="34" charset="0"/>
              </a:rPr>
              <a:t> </a:t>
            </a:r>
            <a:r>
              <a:rPr lang="en-US" spc="10" dirty="0">
                <a:solidFill>
                  <a:srgbClr val="00B0F0"/>
                </a:solidFill>
                <a:latin typeface="Arial" panose="020B0604020202020204" pitchFamily="34" charset="0"/>
                <a:ea typeface="Arial" panose="020B0604020202020204" pitchFamily="34" charset="0"/>
              </a:rPr>
              <a:t>c</a:t>
            </a:r>
            <a:r>
              <a:rPr lang="en-US" spc="5" dirty="0">
                <a:solidFill>
                  <a:srgbClr val="00B0F0"/>
                </a:solidFill>
                <a:latin typeface="Arial" panose="020B0604020202020204" pitchFamily="34" charset="0"/>
                <a:ea typeface="Arial" panose="020B0604020202020204" pitchFamily="34" charset="0"/>
              </a:rPr>
              <a:t>l</a:t>
            </a:r>
            <a:r>
              <a:rPr lang="en-US" spc="-5" dirty="0">
                <a:solidFill>
                  <a:srgbClr val="00B0F0"/>
                </a:solidFill>
                <a:latin typeface="Arial" panose="020B0604020202020204" pitchFamily="34" charset="0"/>
                <a:ea typeface="Arial" panose="020B0604020202020204" pitchFamily="34" charset="0"/>
              </a:rPr>
              <a:t>i</a:t>
            </a:r>
            <a:r>
              <a:rPr lang="en-US" spc="5" dirty="0">
                <a:solidFill>
                  <a:srgbClr val="00B0F0"/>
                </a:solidFill>
                <a:latin typeface="Arial" panose="020B0604020202020204" pitchFamily="34" charset="0"/>
                <a:ea typeface="Arial" panose="020B0604020202020204" pitchFamily="34" charset="0"/>
              </a:rPr>
              <a:t>c</a:t>
            </a:r>
            <a:r>
              <a:rPr lang="en-US" dirty="0">
                <a:solidFill>
                  <a:srgbClr val="00B0F0"/>
                </a:solidFill>
                <a:latin typeface="Arial" panose="020B0604020202020204" pitchFamily="34" charset="0"/>
                <a:ea typeface="Arial" panose="020B0604020202020204" pitchFamily="34" charset="0"/>
              </a:rPr>
              <a:t>k the</a:t>
            </a:r>
            <a:r>
              <a:rPr lang="en-US" spc="-20" dirty="0">
                <a:solidFill>
                  <a:srgbClr val="00B0F0"/>
                </a:solidFill>
                <a:latin typeface="Arial" panose="020B0604020202020204" pitchFamily="34" charset="0"/>
                <a:ea typeface="Arial" panose="020B0604020202020204" pitchFamily="34" charset="0"/>
              </a:rPr>
              <a:t> </a:t>
            </a:r>
            <a:r>
              <a:rPr lang="en-US" b="1" spc="-5" dirty="0">
                <a:solidFill>
                  <a:srgbClr val="00B0F0"/>
                </a:solidFill>
                <a:latin typeface="Arial" panose="020B0604020202020204" pitchFamily="34" charset="0"/>
                <a:ea typeface="Arial" panose="020B0604020202020204" pitchFamily="34" charset="0"/>
              </a:rPr>
              <a:t>Create Repayment Request </a:t>
            </a:r>
            <a:r>
              <a:rPr lang="en-US" spc="-5" dirty="0">
                <a:solidFill>
                  <a:srgbClr val="00B0F0"/>
                </a:solidFill>
                <a:latin typeface="Arial" panose="020B0604020202020204" pitchFamily="34" charset="0"/>
                <a:ea typeface="Arial" panose="020B0604020202020204" pitchFamily="34" charset="0"/>
              </a:rPr>
              <a:t>link for the proper row.</a:t>
            </a:r>
            <a:r>
              <a:rPr lang="en-US" spc="-50" dirty="0">
                <a:solidFill>
                  <a:srgbClr val="00B0F0"/>
                </a:solidFill>
                <a:latin typeface="Arial" panose="020B0604020202020204" pitchFamily="34" charset="0"/>
                <a:ea typeface="Arial" panose="020B0604020202020204" pitchFamily="34" charset="0"/>
              </a:rPr>
              <a:t> </a:t>
            </a:r>
            <a:r>
              <a:rPr lang="en-US" dirty="0">
                <a:solidFill>
                  <a:srgbClr val="00B0F0"/>
                </a:solidFill>
                <a:latin typeface="Arial" panose="020B0604020202020204" pitchFamily="34" charset="0"/>
                <a:ea typeface="Arial" panose="020B0604020202020204" pitchFamily="34" charset="0"/>
              </a:rPr>
              <a:t>O</a:t>
            </a:r>
            <a:r>
              <a:rPr lang="en-US" spc="10" dirty="0">
                <a:solidFill>
                  <a:srgbClr val="00B0F0"/>
                </a:solidFill>
                <a:latin typeface="Arial" panose="020B0604020202020204" pitchFamily="34" charset="0"/>
                <a:ea typeface="Arial" panose="020B0604020202020204" pitchFamily="34" charset="0"/>
              </a:rPr>
              <a:t>n</a:t>
            </a:r>
            <a:r>
              <a:rPr lang="en-US" spc="5" dirty="0">
                <a:solidFill>
                  <a:srgbClr val="00B0F0"/>
                </a:solidFill>
                <a:latin typeface="Arial" panose="020B0604020202020204" pitchFamily="34" charset="0"/>
                <a:ea typeface="Arial" panose="020B0604020202020204" pitchFamily="34" charset="0"/>
              </a:rPr>
              <a:t>c</a:t>
            </a:r>
            <a:r>
              <a:rPr lang="en-US" dirty="0">
                <a:solidFill>
                  <a:srgbClr val="00B0F0"/>
                </a:solidFill>
                <a:latin typeface="Arial" panose="020B0604020202020204" pitchFamily="34" charset="0"/>
                <a:ea typeface="Arial" panose="020B0604020202020204" pitchFamily="34" charset="0"/>
              </a:rPr>
              <a:t>e</a:t>
            </a:r>
            <a:r>
              <a:rPr lang="en-US" spc="-20" dirty="0">
                <a:solidFill>
                  <a:srgbClr val="00B0F0"/>
                </a:solidFill>
                <a:latin typeface="Arial" panose="020B0604020202020204" pitchFamily="34" charset="0"/>
                <a:ea typeface="Arial" panose="020B0604020202020204" pitchFamily="34" charset="0"/>
              </a:rPr>
              <a:t> y</a:t>
            </a:r>
            <a:r>
              <a:rPr lang="en-US" spc="10" dirty="0">
                <a:solidFill>
                  <a:srgbClr val="00B0F0"/>
                </a:solidFill>
                <a:latin typeface="Arial" panose="020B0604020202020204" pitchFamily="34" charset="0"/>
                <a:ea typeface="Arial" panose="020B0604020202020204" pitchFamily="34" charset="0"/>
              </a:rPr>
              <a:t>o</a:t>
            </a:r>
            <a:r>
              <a:rPr lang="en-US" dirty="0">
                <a:solidFill>
                  <a:srgbClr val="00B0F0"/>
                </a:solidFill>
                <a:latin typeface="Arial" panose="020B0604020202020204" pitchFamily="34" charset="0"/>
                <a:ea typeface="Arial" panose="020B0604020202020204" pitchFamily="34" charset="0"/>
              </a:rPr>
              <a:t>u</a:t>
            </a:r>
            <a:r>
              <a:rPr lang="en-US" spc="-15" dirty="0">
                <a:solidFill>
                  <a:srgbClr val="00B0F0"/>
                </a:solidFill>
                <a:latin typeface="Arial" panose="020B0604020202020204" pitchFamily="34" charset="0"/>
                <a:ea typeface="Arial" panose="020B0604020202020204" pitchFamily="34" charset="0"/>
              </a:rPr>
              <a:t> </a:t>
            </a:r>
            <a:r>
              <a:rPr lang="en-US" dirty="0">
                <a:solidFill>
                  <a:srgbClr val="00B0F0"/>
                </a:solidFill>
                <a:latin typeface="Arial" panose="020B0604020202020204" pitchFamily="34" charset="0"/>
                <a:ea typeface="Arial" panose="020B0604020202020204" pitchFamily="34" charset="0"/>
              </a:rPr>
              <a:t>c</a:t>
            </a:r>
            <a:r>
              <a:rPr lang="en-US" spc="-5" dirty="0">
                <a:solidFill>
                  <a:srgbClr val="00B0F0"/>
                </a:solidFill>
                <a:latin typeface="Arial" panose="020B0604020202020204" pitchFamily="34" charset="0"/>
                <a:ea typeface="Arial" panose="020B0604020202020204" pitchFamily="34" charset="0"/>
              </a:rPr>
              <a:t>li</a:t>
            </a:r>
            <a:r>
              <a:rPr lang="en-US" spc="5" dirty="0">
                <a:solidFill>
                  <a:srgbClr val="00B0F0"/>
                </a:solidFill>
                <a:latin typeface="Arial" panose="020B0604020202020204" pitchFamily="34" charset="0"/>
                <a:ea typeface="Arial" panose="020B0604020202020204" pitchFamily="34" charset="0"/>
              </a:rPr>
              <a:t>c</a:t>
            </a:r>
            <a:r>
              <a:rPr lang="en-US" dirty="0">
                <a:solidFill>
                  <a:srgbClr val="00B0F0"/>
                </a:solidFill>
                <a:latin typeface="Arial" panose="020B0604020202020204" pitchFamily="34" charset="0"/>
                <a:ea typeface="Arial" panose="020B0604020202020204" pitchFamily="34" charset="0"/>
              </a:rPr>
              <a:t>k</a:t>
            </a:r>
            <a:r>
              <a:rPr lang="en-US" spc="-5" dirty="0">
                <a:solidFill>
                  <a:srgbClr val="00B0F0"/>
                </a:solidFill>
                <a:latin typeface="Arial" panose="020B0604020202020204" pitchFamily="34" charset="0"/>
                <a:ea typeface="Arial" panose="020B0604020202020204" pitchFamily="34" charset="0"/>
              </a:rPr>
              <a:t> </a:t>
            </a:r>
            <a:r>
              <a:rPr lang="en-US" dirty="0">
                <a:solidFill>
                  <a:srgbClr val="00B0F0"/>
                </a:solidFill>
                <a:latin typeface="Arial" panose="020B0604020202020204" pitchFamily="34" charset="0"/>
                <a:ea typeface="Arial" panose="020B0604020202020204" pitchFamily="34" charset="0"/>
              </a:rPr>
              <a:t>this link,</a:t>
            </a:r>
            <a:r>
              <a:rPr lang="en-US" spc="-20" dirty="0">
                <a:solidFill>
                  <a:srgbClr val="00B0F0"/>
                </a:solidFill>
                <a:latin typeface="Arial" panose="020B0604020202020204" pitchFamily="34" charset="0"/>
                <a:ea typeface="Arial" panose="020B0604020202020204" pitchFamily="34" charset="0"/>
              </a:rPr>
              <a:t> </a:t>
            </a:r>
            <a:r>
              <a:rPr lang="en-US" dirty="0">
                <a:solidFill>
                  <a:srgbClr val="00B0F0"/>
                </a:solidFill>
                <a:latin typeface="Arial" panose="020B0604020202020204" pitchFamily="34" charset="0"/>
                <a:ea typeface="Arial" panose="020B0604020202020204" pitchFamily="34" charset="0"/>
              </a:rPr>
              <a:t>t</a:t>
            </a:r>
            <a:r>
              <a:rPr lang="en-US" spc="-5" dirty="0">
                <a:solidFill>
                  <a:srgbClr val="00B0F0"/>
                </a:solidFill>
                <a:latin typeface="Arial" panose="020B0604020202020204" pitchFamily="34" charset="0"/>
                <a:ea typeface="Arial" panose="020B0604020202020204" pitchFamily="34" charset="0"/>
              </a:rPr>
              <a:t>h</a:t>
            </a:r>
            <a:r>
              <a:rPr lang="en-US" dirty="0">
                <a:solidFill>
                  <a:srgbClr val="00B0F0"/>
                </a:solidFill>
                <a:latin typeface="Arial" panose="020B0604020202020204" pitchFamily="34" charset="0"/>
                <a:ea typeface="Arial" panose="020B0604020202020204" pitchFamily="34" charset="0"/>
              </a:rPr>
              <a:t>e</a:t>
            </a:r>
            <a:r>
              <a:rPr lang="en-US" spc="20" dirty="0">
                <a:solidFill>
                  <a:srgbClr val="00B0F0"/>
                </a:solidFill>
                <a:latin typeface="Arial" panose="020B0604020202020204" pitchFamily="34" charset="0"/>
                <a:ea typeface="Arial" panose="020B0604020202020204" pitchFamily="34" charset="0"/>
              </a:rPr>
              <a:t> </a:t>
            </a:r>
            <a:r>
              <a:rPr lang="en-US" b="1" spc="-5" dirty="0">
                <a:solidFill>
                  <a:srgbClr val="00B0F0"/>
                </a:solidFill>
                <a:latin typeface="Arial" panose="020B0604020202020204" pitchFamily="34" charset="0"/>
                <a:ea typeface="Arial" panose="020B0604020202020204" pitchFamily="34" charset="0"/>
              </a:rPr>
              <a:t>Create Repayment Request </a:t>
            </a:r>
            <a:r>
              <a:rPr lang="en-US" spc="-5" dirty="0">
                <a:solidFill>
                  <a:srgbClr val="00B0F0"/>
                </a:solidFill>
                <a:latin typeface="Arial" panose="020B0604020202020204" pitchFamily="34" charset="0"/>
                <a:ea typeface="Arial" panose="020B0604020202020204" pitchFamily="34" charset="0"/>
              </a:rPr>
              <a:t>screen will</a:t>
            </a:r>
            <a:r>
              <a:rPr lang="en-US" spc="5" dirty="0">
                <a:solidFill>
                  <a:srgbClr val="00B0F0"/>
                </a:solidFill>
                <a:latin typeface="Arial" panose="020B0604020202020204" pitchFamily="34" charset="0"/>
                <a:ea typeface="Arial" panose="020B0604020202020204" pitchFamily="34" charset="0"/>
              </a:rPr>
              <a:t> appear. Agreements that belong to agencies that do not have repayment functionality will not have this link available for their agreements.</a:t>
            </a:r>
            <a:endParaRPr lang="en-US" dirty="0">
              <a:solidFill>
                <a:srgbClr val="00B0F0"/>
              </a:solidFill>
              <a:effectLst/>
              <a:latin typeface="Times New Roman" panose="02020603050405020304" pitchFamily="18" charset="0"/>
              <a:ea typeface="Times New Roman" panose="02020603050405020304" pitchFamily="18" charset="0"/>
            </a:endParaRPr>
          </a:p>
        </p:txBody>
      </p:sp>
      <p:cxnSp>
        <p:nvCxnSpPr>
          <p:cNvPr id="8" name="Straight Arrow Connector 7"/>
          <p:cNvCxnSpPr>
            <a:cxnSpLocks/>
          </p:cNvCxnSpPr>
          <p:nvPr/>
        </p:nvCxnSpPr>
        <p:spPr bwMode="auto">
          <a:xfrm>
            <a:off x="5013967" y="3967793"/>
            <a:ext cx="0" cy="511609"/>
          </a:xfrm>
          <a:prstGeom prst="straightConnector1">
            <a:avLst/>
          </a:prstGeom>
          <a:ln>
            <a:solidFill>
              <a:srgbClr val="FF0000"/>
            </a:solidFill>
            <a:headEnd type="none" w="med" len="med"/>
            <a:tailEnd type="triangle"/>
          </a:ln>
        </p:spPr>
        <p:style>
          <a:lnRef idx="3">
            <a:schemeClr val="dk1"/>
          </a:lnRef>
          <a:fillRef idx="0">
            <a:schemeClr val="dk1"/>
          </a:fillRef>
          <a:effectRef idx="2">
            <a:schemeClr val="dk1"/>
          </a:effectRef>
          <a:fontRef idx="minor">
            <a:schemeClr val="tx1"/>
          </a:fontRef>
        </p:style>
      </p:cxnSp>
      <p:sp>
        <p:nvSpPr>
          <p:cNvPr id="3" name="Slide Number Placeholder 2">
            <a:extLst>
              <a:ext uri="{FF2B5EF4-FFF2-40B4-BE49-F238E27FC236}">
                <a16:creationId xmlns:a16="http://schemas.microsoft.com/office/drawing/2014/main" id="{F69FBE88-6ACB-4C1E-9A22-694097204C9E}"/>
              </a:ext>
            </a:extLst>
          </p:cNvPr>
          <p:cNvSpPr>
            <a:spLocks noGrp="1"/>
          </p:cNvSpPr>
          <p:nvPr>
            <p:ph type="sldNum" sz="quarter" idx="10"/>
          </p:nvPr>
        </p:nvSpPr>
        <p:spPr/>
        <p:txBody>
          <a:bodyPr/>
          <a:lstStyle/>
          <a:p>
            <a:fld id="{AB819356-DE13-42BF-B215-0A2DEF5CE21B}" type="slidenum">
              <a:rPr lang="en-US" smtClean="0"/>
              <a:pPr/>
              <a:t>12</a:t>
            </a:fld>
            <a:endParaRPr lang="en-US" dirty="0"/>
          </a:p>
        </p:txBody>
      </p:sp>
      <p:sp>
        <p:nvSpPr>
          <p:cNvPr id="7" name="Rectangle 6">
            <a:extLst>
              <a:ext uri="{FF2B5EF4-FFF2-40B4-BE49-F238E27FC236}">
                <a16:creationId xmlns:a16="http://schemas.microsoft.com/office/drawing/2014/main" id="{B61830EB-47E7-4F1C-BD13-F67F940D9D99}"/>
              </a:ext>
            </a:extLst>
          </p:cNvPr>
          <p:cNvSpPr/>
          <p:nvPr/>
        </p:nvSpPr>
        <p:spPr bwMode="auto">
          <a:xfrm>
            <a:off x="4402331" y="3565002"/>
            <a:ext cx="573031" cy="298619"/>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8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315455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Repayment Request</a:t>
            </a:r>
          </a:p>
        </p:txBody>
      </p:sp>
      <p:sp>
        <p:nvSpPr>
          <p:cNvPr id="3" name="Content Placeholder 2"/>
          <p:cNvSpPr>
            <a:spLocks noGrp="1"/>
          </p:cNvSpPr>
          <p:nvPr>
            <p:ph idx="1"/>
          </p:nvPr>
        </p:nvSpPr>
        <p:spPr/>
        <p:txBody>
          <a:bodyPr/>
          <a:lstStyle/>
          <a:p>
            <a:pPr marL="0" lvl="0" indent="0">
              <a:buNone/>
            </a:pPr>
            <a:r>
              <a:rPr lang="en-US" sz="2000" b="1" dirty="0"/>
              <a:t>Filling out a Repayment Request</a:t>
            </a:r>
          </a:p>
          <a:p>
            <a:pPr marL="0" lvl="0" indent="0">
              <a:buNone/>
            </a:pPr>
            <a:endParaRPr lang="en-US" sz="2000" b="1" dirty="0"/>
          </a:p>
          <a:p>
            <a:pPr lvl="0"/>
            <a:endParaRPr lang="en-US" dirty="0"/>
          </a:p>
          <a:p>
            <a:pPr lvl="0"/>
            <a:r>
              <a:rPr lang="en-US" dirty="0"/>
              <a:t>On the </a:t>
            </a:r>
            <a:r>
              <a:rPr lang="en-US" b="1" dirty="0"/>
              <a:t>Create Repayment Request </a:t>
            </a:r>
            <a:r>
              <a:rPr lang="en-US" dirty="0"/>
              <a:t>screen there are several fields that are prepopulated and </a:t>
            </a:r>
            <a:r>
              <a:rPr lang="en-US" dirty="0" err="1"/>
              <a:t>uneditable</a:t>
            </a:r>
            <a:r>
              <a:rPr lang="en-US" dirty="0"/>
              <a:t>. The data in these fields are pulled from the agreement that the repayment request is for and include </a:t>
            </a:r>
            <a:r>
              <a:rPr lang="en-US" b="1" dirty="0"/>
              <a:t>Federal Agency Name, Federal Award Identifying Number (FAIN), Project Title, Total Federal Award Amount, Total Disbursed Amount, </a:t>
            </a:r>
            <a:r>
              <a:rPr lang="en-US" dirty="0"/>
              <a:t>and the </a:t>
            </a:r>
            <a:r>
              <a:rPr lang="en-US" b="1" dirty="0"/>
              <a:t>Recipient Organization </a:t>
            </a:r>
            <a:r>
              <a:rPr lang="en-US" dirty="0"/>
              <a:t>fields.</a:t>
            </a:r>
          </a:p>
          <a:p>
            <a:endParaRPr lang="en-US" dirty="0"/>
          </a:p>
          <a:p>
            <a:r>
              <a:rPr lang="en-US" dirty="0"/>
              <a:t>Several fields are required to be filled before the repayment request can be submitted. These fields are indicated with an asterisk. </a:t>
            </a:r>
          </a:p>
        </p:txBody>
      </p:sp>
      <p:sp>
        <p:nvSpPr>
          <p:cNvPr id="5" name="Slide Number Placeholder 4">
            <a:extLst>
              <a:ext uri="{FF2B5EF4-FFF2-40B4-BE49-F238E27FC236}">
                <a16:creationId xmlns:a16="http://schemas.microsoft.com/office/drawing/2014/main" id="{8FAE5AE3-7330-431D-852D-C44377C12A62}"/>
              </a:ext>
            </a:extLst>
          </p:cNvPr>
          <p:cNvSpPr>
            <a:spLocks noGrp="1"/>
          </p:cNvSpPr>
          <p:nvPr>
            <p:ph type="sldNum" sz="quarter" idx="10"/>
          </p:nvPr>
        </p:nvSpPr>
        <p:spPr/>
        <p:txBody>
          <a:bodyPr/>
          <a:lstStyle/>
          <a:p>
            <a:fld id="{AB819356-DE13-42BF-B215-0A2DEF5CE21B}" type="slidenum">
              <a:rPr lang="en-US" smtClean="0"/>
              <a:pPr/>
              <a:t>13</a:t>
            </a:fld>
            <a:endParaRPr lang="en-US" dirty="0"/>
          </a:p>
        </p:txBody>
      </p:sp>
    </p:spTree>
    <p:extLst>
      <p:ext uri="{BB962C8B-B14F-4D97-AF65-F5344CB8AC3E}">
        <p14:creationId xmlns:p14="http://schemas.microsoft.com/office/powerpoint/2010/main" val="3626269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Repayment Request</a:t>
            </a:r>
          </a:p>
        </p:txBody>
      </p:sp>
      <p:pic>
        <p:nvPicPr>
          <p:cNvPr id="5" name="Content Placeholder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823684" y="3264060"/>
            <a:ext cx="8309688" cy="2192563"/>
          </a:xfrm>
          <a:prstGeom prst="rect">
            <a:avLst/>
          </a:prstGeom>
          <a:ln>
            <a:solidFill>
              <a:schemeClr val="tx1"/>
            </a:solidFill>
          </a:ln>
        </p:spPr>
      </p:pic>
      <p:sp>
        <p:nvSpPr>
          <p:cNvPr id="6" name="Rectangle 5"/>
          <p:cNvSpPr/>
          <p:nvPr/>
        </p:nvSpPr>
        <p:spPr>
          <a:xfrm>
            <a:off x="1430433" y="1887724"/>
            <a:ext cx="9096191" cy="1200329"/>
          </a:xfrm>
          <a:prstGeom prst="rect">
            <a:avLst/>
          </a:prstGeom>
        </p:spPr>
        <p:txBody>
          <a:bodyPr wrap="square">
            <a:spAutoFit/>
          </a:bodyPr>
          <a:lstStyle/>
          <a:p>
            <a:r>
              <a:rPr lang="en-US" dirty="0">
                <a:solidFill>
                  <a:srgbClr val="00B0F0"/>
                </a:solidFill>
              </a:rPr>
              <a:t>Click into the </a:t>
            </a:r>
            <a:r>
              <a:rPr lang="en-US" b="1" dirty="0">
                <a:solidFill>
                  <a:srgbClr val="00B0F0"/>
                </a:solidFill>
              </a:rPr>
              <a:t>Total Repayment Request Amount </a:t>
            </a:r>
            <a:r>
              <a:rPr lang="en-US" dirty="0">
                <a:solidFill>
                  <a:srgbClr val="00B0F0"/>
                </a:solidFill>
              </a:rPr>
              <a:t>field and enter the total amount that is being requested for repayment. The amount in this field must be less than the total disbursed amount. Hovering over this field will provide you with a short explanation of the amount limitation on the field.</a:t>
            </a:r>
          </a:p>
        </p:txBody>
      </p:sp>
      <p:sp>
        <p:nvSpPr>
          <p:cNvPr id="3" name="Slide Number Placeholder 2">
            <a:extLst>
              <a:ext uri="{FF2B5EF4-FFF2-40B4-BE49-F238E27FC236}">
                <a16:creationId xmlns:a16="http://schemas.microsoft.com/office/drawing/2014/main" id="{26F7C781-1D1E-420D-B39E-12E1C196DCA9}"/>
              </a:ext>
            </a:extLst>
          </p:cNvPr>
          <p:cNvSpPr>
            <a:spLocks noGrp="1"/>
          </p:cNvSpPr>
          <p:nvPr>
            <p:ph type="sldNum" sz="quarter" idx="10"/>
          </p:nvPr>
        </p:nvSpPr>
        <p:spPr/>
        <p:txBody>
          <a:bodyPr/>
          <a:lstStyle/>
          <a:p>
            <a:fld id="{AB819356-DE13-42BF-B215-0A2DEF5CE21B}" type="slidenum">
              <a:rPr lang="en-US" smtClean="0"/>
              <a:pPr/>
              <a:t>14</a:t>
            </a:fld>
            <a:endParaRPr lang="en-US" dirty="0"/>
          </a:p>
        </p:txBody>
      </p:sp>
      <p:sp>
        <p:nvSpPr>
          <p:cNvPr id="7" name="Rectangle 6">
            <a:extLst>
              <a:ext uri="{FF2B5EF4-FFF2-40B4-BE49-F238E27FC236}">
                <a16:creationId xmlns:a16="http://schemas.microsoft.com/office/drawing/2014/main" id="{A4C785B1-BDCF-440F-9EE1-0DD9CAFEC4C6}"/>
              </a:ext>
            </a:extLst>
          </p:cNvPr>
          <p:cNvSpPr/>
          <p:nvPr/>
        </p:nvSpPr>
        <p:spPr bwMode="auto">
          <a:xfrm>
            <a:off x="5822066" y="4618299"/>
            <a:ext cx="1921399" cy="405114"/>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8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564911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Repayment Request</a:t>
            </a:r>
          </a:p>
        </p:txBody>
      </p:sp>
      <p:pic>
        <p:nvPicPr>
          <p:cNvPr id="5" name="Content Placeholder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158923" y="3236438"/>
            <a:ext cx="9639212" cy="2481214"/>
          </a:xfrm>
          <a:prstGeom prst="rect">
            <a:avLst/>
          </a:prstGeom>
          <a:ln>
            <a:solidFill>
              <a:schemeClr val="tx1"/>
            </a:solidFill>
          </a:ln>
        </p:spPr>
      </p:pic>
      <p:sp>
        <p:nvSpPr>
          <p:cNvPr id="6" name="Rectangle 5"/>
          <p:cNvSpPr/>
          <p:nvPr/>
        </p:nvSpPr>
        <p:spPr>
          <a:xfrm>
            <a:off x="1570064" y="1720525"/>
            <a:ext cx="9552805" cy="1200329"/>
          </a:xfrm>
          <a:prstGeom prst="rect">
            <a:avLst/>
          </a:prstGeom>
        </p:spPr>
        <p:txBody>
          <a:bodyPr wrap="square">
            <a:spAutoFit/>
          </a:bodyPr>
          <a:lstStyle/>
          <a:p>
            <a:pPr marR="0" lvl="0">
              <a:spcBef>
                <a:spcPts val="0"/>
              </a:spcBef>
              <a:spcAft>
                <a:spcPts val="0"/>
              </a:spcAft>
              <a:buSzPts val="1000"/>
            </a:pPr>
            <a:r>
              <a:rPr lang="en-US" spc="-5" dirty="0">
                <a:solidFill>
                  <a:srgbClr val="00B0F0"/>
                </a:solidFill>
                <a:latin typeface="Arial" panose="020B0604020202020204" pitchFamily="34" charset="0"/>
                <a:ea typeface="Arial" panose="020B0604020202020204" pitchFamily="34" charset="0"/>
              </a:rPr>
              <a:t>Click into the </a:t>
            </a:r>
            <a:r>
              <a:rPr lang="en-US" b="1" spc="-5" dirty="0">
                <a:solidFill>
                  <a:srgbClr val="00B0F0"/>
                </a:solidFill>
                <a:latin typeface="Arial" panose="020B0604020202020204" pitchFamily="34" charset="0"/>
                <a:ea typeface="Arial" panose="020B0604020202020204" pitchFamily="34" charset="0"/>
              </a:rPr>
              <a:t>Associated Claim ID(s) </a:t>
            </a:r>
            <a:r>
              <a:rPr lang="en-US" spc="-5" dirty="0">
                <a:solidFill>
                  <a:srgbClr val="00B0F0"/>
                </a:solidFill>
                <a:latin typeface="Arial" panose="020B0604020202020204" pitchFamily="34" charset="0"/>
                <a:ea typeface="Arial" panose="020B0604020202020204" pitchFamily="34" charset="0"/>
              </a:rPr>
              <a:t>field and enter the </a:t>
            </a:r>
            <a:r>
              <a:rPr lang="en-US" b="1" spc="-5" dirty="0">
                <a:solidFill>
                  <a:srgbClr val="00B0F0"/>
                </a:solidFill>
                <a:latin typeface="Arial" panose="020B0604020202020204" pitchFamily="34" charset="0"/>
                <a:ea typeface="Arial" panose="020B0604020202020204" pitchFamily="34" charset="0"/>
              </a:rPr>
              <a:t>Grantor Claim IDs</a:t>
            </a:r>
            <a:r>
              <a:rPr lang="en-US" spc="-5" dirty="0">
                <a:solidFill>
                  <a:srgbClr val="00B0F0"/>
                </a:solidFill>
                <a:latin typeface="Arial" panose="020B0604020202020204" pitchFamily="34" charset="0"/>
                <a:ea typeface="Arial" panose="020B0604020202020204" pitchFamily="34" charset="0"/>
              </a:rPr>
              <a:t> of all of the claims associated with this request. You must enter at least one Claim ID to identify the source of the funds to be repaid. To locate the </a:t>
            </a:r>
            <a:r>
              <a:rPr lang="en-US" b="1" spc="-5" dirty="0">
                <a:solidFill>
                  <a:srgbClr val="00B0F0"/>
                </a:solidFill>
                <a:latin typeface="Arial" panose="020B0604020202020204" pitchFamily="34" charset="0"/>
                <a:ea typeface="Arial" panose="020B0604020202020204" pitchFamily="34" charset="0"/>
              </a:rPr>
              <a:t>Grantor Claim IDs</a:t>
            </a:r>
            <a:r>
              <a:rPr lang="en-US" spc="-5" dirty="0">
                <a:solidFill>
                  <a:srgbClr val="00B0F0"/>
                </a:solidFill>
                <a:latin typeface="Arial" panose="020B0604020202020204" pitchFamily="34" charset="0"/>
                <a:ea typeface="Arial" panose="020B0604020202020204" pitchFamily="34" charset="0"/>
              </a:rPr>
              <a:t>, the user can check the </a:t>
            </a:r>
            <a:r>
              <a:rPr lang="en-US" b="1" spc="-5" dirty="0">
                <a:solidFill>
                  <a:srgbClr val="00B0F0"/>
                </a:solidFill>
                <a:latin typeface="Arial" panose="020B0604020202020204" pitchFamily="34" charset="0"/>
                <a:ea typeface="Arial" panose="020B0604020202020204" pitchFamily="34" charset="0"/>
              </a:rPr>
              <a:t>Claim Overview </a:t>
            </a:r>
            <a:r>
              <a:rPr lang="en-US" spc="-5" dirty="0">
                <a:solidFill>
                  <a:srgbClr val="00B0F0"/>
                </a:solidFill>
                <a:latin typeface="Arial" panose="020B0604020202020204" pitchFamily="34" charset="0"/>
                <a:ea typeface="Arial" panose="020B0604020202020204" pitchFamily="34" charset="0"/>
              </a:rPr>
              <a:t>section of the </a:t>
            </a:r>
            <a:r>
              <a:rPr lang="en-US" b="1" spc="-5" dirty="0">
                <a:solidFill>
                  <a:srgbClr val="00B0F0"/>
                </a:solidFill>
                <a:latin typeface="Arial" panose="020B0604020202020204" pitchFamily="34" charset="0"/>
                <a:ea typeface="Arial" panose="020B0604020202020204" pitchFamily="34" charset="0"/>
              </a:rPr>
              <a:t>Agreement Details Screen</a:t>
            </a:r>
            <a:r>
              <a:rPr lang="en-US" spc="-5" dirty="0">
                <a:solidFill>
                  <a:srgbClr val="00B0F0"/>
                </a:solidFill>
                <a:latin typeface="Arial" panose="020B0604020202020204" pitchFamily="34" charset="0"/>
                <a:ea typeface="Arial" panose="020B0604020202020204" pitchFamily="34" charset="0"/>
              </a:rPr>
              <a:t> for this particular agreement.</a:t>
            </a:r>
            <a:endParaRPr lang="en-US" dirty="0">
              <a:solidFill>
                <a:srgbClr val="00B0F0"/>
              </a:solidFill>
              <a:latin typeface="Arial" panose="020B0604020202020204" pitchFamily="34" charset="0"/>
              <a:ea typeface="Arial" panose="020B0604020202020204" pitchFamily="34" charset="0"/>
            </a:endParaRPr>
          </a:p>
        </p:txBody>
      </p:sp>
      <p:sp>
        <p:nvSpPr>
          <p:cNvPr id="3" name="Slide Number Placeholder 2">
            <a:extLst>
              <a:ext uri="{FF2B5EF4-FFF2-40B4-BE49-F238E27FC236}">
                <a16:creationId xmlns:a16="http://schemas.microsoft.com/office/drawing/2014/main" id="{E1A3D86A-2AA2-4CCD-861C-448C52BDBA91}"/>
              </a:ext>
            </a:extLst>
          </p:cNvPr>
          <p:cNvSpPr>
            <a:spLocks noGrp="1"/>
          </p:cNvSpPr>
          <p:nvPr>
            <p:ph type="sldNum" sz="quarter" idx="10"/>
          </p:nvPr>
        </p:nvSpPr>
        <p:spPr/>
        <p:txBody>
          <a:bodyPr/>
          <a:lstStyle/>
          <a:p>
            <a:fld id="{AB819356-DE13-42BF-B215-0A2DEF5CE21B}" type="slidenum">
              <a:rPr lang="en-US" smtClean="0"/>
              <a:pPr/>
              <a:t>15</a:t>
            </a:fld>
            <a:endParaRPr lang="en-US" dirty="0"/>
          </a:p>
        </p:txBody>
      </p:sp>
      <p:sp>
        <p:nvSpPr>
          <p:cNvPr id="9" name="Rectangle 8">
            <a:extLst>
              <a:ext uri="{FF2B5EF4-FFF2-40B4-BE49-F238E27FC236}">
                <a16:creationId xmlns:a16="http://schemas.microsoft.com/office/drawing/2014/main" id="{C1EBB4C5-C3DC-4C53-89E0-280976BBA96C}"/>
              </a:ext>
            </a:extLst>
          </p:cNvPr>
          <p:cNvSpPr/>
          <p:nvPr/>
        </p:nvSpPr>
        <p:spPr bwMode="auto">
          <a:xfrm>
            <a:off x="8180378" y="4708441"/>
            <a:ext cx="2372810" cy="538223"/>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8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78869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Repayment Request</a:t>
            </a:r>
          </a:p>
        </p:txBody>
      </p:sp>
      <p:pic>
        <p:nvPicPr>
          <p:cNvPr id="5" name="Content Placeholder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913552" y="3069513"/>
            <a:ext cx="9862478" cy="2850427"/>
          </a:xfrm>
          <a:prstGeom prst="rect">
            <a:avLst/>
          </a:prstGeom>
          <a:ln>
            <a:solidFill>
              <a:schemeClr val="tx1"/>
            </a:solidFill>
          </a:ln>
        </p:spPr>
      </p:pic>
      <p:sp>
        <p:nvSpPr>
          <p:cNvPr id="6" name="Rectangle 5"/>
          <p:cNvSpPr/>
          <p:nvPr/>
        </p:nvSpPr>
        <p:spPr>
          <a:xfrm>
            <a:off x="1329001" y="1776851"/>
            <a:ext cx="9528051" cy="1200329"/>
          </a:xfrm>
          <a:prstGeom prst="rect">
            <a:avLst/>
          </a:prstGeom>
        </p:spPr>
        <p:txBody>
          <a:bodyPr wrap="square">
            <a:spAutoFit/>
          </a:bodyPr>
          <a:lstStyle/>
          <a:p>
            <a:pPr marR="0" lvl="0">
              <a:spcBef>
                <a:spcPts val="0"/>
              </a:spcBef>
              <a:spcAft>
                <a:spcPts val="0"/>
              </a:spcAft>
              <a:buSzPts val="1000"/>
            </a:pPr>
            <a:r>
              <a:rPr lang="en-US" spc="-5" dirty="0">
                <a:solidFill>
                  <a:srgbClr val="00B0F0"/>
                </a:solidFill>
                <a:latin typeface="Arial" panose="020B0604020202020204" pitchFamily="34" charset="0"/>
                <a:ea typeface="Times New Roman" panose="02020603050405020304" pitchFamily="18" charset="0"/>
              </a:rPr>
              <a:t>Click the </a:t>
            </a:r>
            <a:r>
              <a:rPr lang="en-US" b="1" spc="-5" dirty="0">
                <a:solidFill>
                  <a:srgbClr val="00B0F0"/>
                </a:solidFill>
                <a:latin typeface="Arial" panose="020B0604020202020204" pitchFamily="34" charset="0"/>
                <a:ea typeface="Times New Roman" panose="02020603050405020304" pitchFamily="18" charset="0"/>
              </a:rPr>
              <a:t>Calendar </a:t>
            </a:r>
            <a:r>
              <a:rPr lang="en-US" spc="-5" dirty="0">
                <a:solidFill>
                  <a:srgbClr val="00B0F0"/>
                </a:solidFill>
                <a:latin typeface="Arial" panose="020B0604020202020204" pitchFamily="34" charset="0"/>
                <a:ea typeface="Times New Roman" panose="02020603050405020304" pitchFamily="18" charset="0"/>
              </a:rPr>
              <a:t>icon by the </a:t>
            </a:r>
            <a:r>
              <a:rPr lang="en-US" b="1" spc="-5" dirty="0">
                <a:solidFill>
                  <a:srgbClr val="00B0F0"/>
                </a:solidFill>
                <a:latin typeface="Arial" panose="020B0604020202020204" pitchFamily="34" charset="0"/>
                <a:ea typeface="Times New Roman" panose="02020603050405020304" pitchFamily="18" charset="0"/>
              </a:rPr>
              <a:t>FROM</a:t>
            </a:r>
            <a:r>
              <a:rPr lang="en-US" spc="-5" dirty="0">
                <a:solidFill>
                  <a:srgbClr val="00B0F0"/>
                </a:solidFill>
                <a:latin typeface="Arial" panose="020B0604020202020204" pitchFamily="34" charset="0"/>
                <a:ea typeface="Times New Roman" panose="02020603050405020304" pitchFamily="18" charset="0"/>
              </a:rPr>
              <a:t> and </a:t>
            </a:r>
            <a:r>
              <a:rPr lang="en-US" b="1" spc="-5" dirty="0">
                <a:solidFill>
                  <a:srgbClr val="00B0F0"/>
                </a:solidFill>
                <a:latin typeface="Arial" panose="020B0604020202020204" pitchFamily="34" charset="0"/>
                <a:ea typeface="Times New Roman" panose="02020603050405020304" pitchFamily="18" charset="0"/>
              </a:rPr>
              <a:t>TO</a:t>
            </a:r>
            <a:r>
              <a:rPr lang="en-US" spc="-5" dirty="0">
                <a:solidFill>
                  <a:srgbClr val="00B0F0"/>
                </a:solidFill>
                <a:latin typeface="Arial" panose="020B0604020202020204" pitchFamily="34" charset="0"/>
                <a:ea typeface="Times New Roman" panose="02020603050405020304" pitchFamily="18" charset="0"/>
              </a:rPr>
              <a:t> field in the </a:t>
            </a:r>
            <a:r>
              <a:rPr lang="en-US" b="1" spc="-5" dirty="0">
                <a:solidFill>
                  <a:srgbClr val="00B0F0"/>
                </a:solidFill>
                <a:latin typeface="Arial" panose="020B0604020202020204" pitchFamily="34" charset="0"/>
                <a:ea typeface="Times New Roman" panose="02020603050405020304" pitchFamily="18" charset="0"/>
              </a:rPr>
              <a:t>Period Covered by This Request </a:t>
            </a:r>
            <a:r>
              <a:rPr lang="en-US" spc="-5" dirty="0">
                <a:solidFill>
                  <a:srgbClr val="00B0F0"/>
                </a:solidFill>
                <a:latin typeface="Arial" panose="020B0604020202020204" pitchFamily="34" charset="0"/>
                <a:ea typeface="Times New Roman" panose="02020603050405020304" pitchFamily="18" charset="0"/>
              </a:rPr>
              <a:t>section and, from the pop out calendar, select the date that corresponds with the beginning of the claim period that is being repaid. The date can also be typed manually into this field using the format MM/DD/YYYY.</a:t>
            </a:r>
            <a:endParaRPr lang="en-US" sz="2800" dirty="0">
              <a:solidFill>
                <a:srgbClr val="00B0F0"/>
              </a:solidFill>
              <a:effectLst/>
              <a:latin typeface="Times New Roman" panose="02020603050405020304" pitchFamily="18" charset="0"/>
              <a:ea typeface="Times New Roman" panose="02020603050405020304" pitchFamily="18" charset="0"/>
            </a:endParaRPr>
          </a:p>
        </p:txBody>
      </p:sp>
      <p:sp>
        <p:nvSpPr>
          <p:cNvPr id="3" name="Slide Number Placeholder 2">
            <a:extLst>
              <a:ext uri="{FF2B5EF4-FFF2-40B4-BE49-F238E27FC236}">
                <a16:creationId xmlns:a16="http://schemas.microsoft.com/office/drawing/2014/main" id="{F83F379A-F241-433E-BF24-56942F92A2F7}"/>
              </a:ext>
            </a:extLst>
          </p:cNvPr>
          <p:cNvSpPr>
            <a:spLocks noGrp="1"/>
          </p:cNvSpPr>
          <p:nvPr>
            <p:ph type="sldNum" sz="quarter" idx="10"/>
          </p:nvPr>
        </p:nvSpPr>
        <p:spPr/>
        <p:txBody>
          <a:bodyPr/>
          <a:lstStyle/>
          <a:p>
            <a:fld id="{AB819356-DE13-42BF-B215-0A2DEF5CE21B}" type="slidenum">
              <a:rPr lang="en-US" smtClean="0"/>
              <a:pPr/>
              <a:t>16</a:t>
            </a:fld>
            <a:endParaRPr lang="en-US" dirty="0"/>
          </a:p>
        </p:txBody>
      </p:sp>
      <p:sp>
        <p:nvSpPr>
          <p:cNvPr id="10" name="Rectangle 9">
            <a:extLst>
              <a:ext uri="{FF2B5EF4-FFF2-40B4-BE49-F238E27FC236}">
                <a16:creationId xmlns:a16="http://schemas.microsoft.com/office/drawing/2014/main" id="{E05FDA12-5091-4A23-A560-D1419CBEEAD1}"/>
              </a:ext>
            </a:extLst>
          </p:cNvPr>
          <p:cNvSpPr/>
          <p:nvPr/>
        </p:nvSpPr>
        <p:spPr bwMode="auto">
          <a:xfrm>
            <a:off x="786232" y="3588151"/>
            <a:ext cx="5035835" cy="833377"/>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8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7063582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Repayment Request</a:t>
            </a:r>
          </a:p>
        </p:txBody>
      </p:sp>
      <p:pic>
        <p:nvPicPr>
          <p:cNvPr id="5" name="Content Placeholder 4"/>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318533" y="2970126"/>
            <a:ext cx="9319992" cy="2308323"/>
          </a:xfrm>
          <a:prstGeom prst="rect">
            <a:avLst/>
          </a:prstGeom>
          <a:ln>
            <a:solidFill>
              <a:schemeClr val="tx1"/>
            </a:solidFill>
          </a:ln>
        </p:spPr>
      </p:pic>
      <p:sp>
        <p:nvSpPr>
          <p:cNvPr id="6" name="Rectangle 5"/>
          <p:cNvSpPr/>
          <p:nvPr/>
        </p:nvSpPr>
        <p:spPr>
          <a:xfrm>
            <a:off x="1101608" y="1702134"/>
            <a:ext cx="9536917" cy="1200329"/>
          </a:xfrm>
          <a:prstGeom prst="rect">
            <a:avLst/>
          </a:prstGeom>
        </p:spPr>
        <p:txBody>
          <a:bodyPr wrap="square">
            <a:spAutoFit/>
          </a:bodyPr>
          <a:lstStyle/>
          <a:p>
            <a:r>
              <a:rPr lang="en-US" spc="-5" dirty="0">
                <a:solidFill>
                  <a:srgbClr val="00B0F0"/>
                </a:solidFill>
                <a:ea typeface="Times New Roman" panose="02020603050405020304" pitchFamily="18" charset="0"/>
              </a:rPr>
              <a:t>On the </a:t>
            </a:r>
            <a:r>
              <a:rPr lang="en-US" b="1" spc="-5" dirty="0">
                <a:solidFill>
                  <a:srgbClr val="00B0F0"/>
                </a:solidFill>
                <a:ea typeface="Times New Roman" panose="02020603050405020304" pitchFamily="18" charset="0"/>
              </a:rPr>
              <a:t>Create Repayment Request </a:t>
            </a:r>
            <a:r>
              <a:rPr lang="en-US" spc="-5" dirty="0">
                <a:solidFill>
                  <a:srgbClr val="00B0F0"/>
                </a:solidFill>
                <a:ea typeface="Times New Roman" panose="02020603050405020304" pitchFamily="18" charset="0"/>
              </a:rPr>
              <a:t>screen, click the </a:t>
            </a:r>
            <a:r>
              <a:rPr lang="en-US" b="1" spc="-5" dirty="0">
                <a:solidFill>
                  <a:srgbClr val="00B0F0"/>
                </a:solidFill>
                <a:ea typeface="Times New Roman" panose="02020603050405020304" pitchFamily="18" charset="0"/>
              </a:rPr>
              <a:t>Reason for Repayment Request </a:t>
            </a:r>
            <a:r>
              <a:rPr lang="en-US" spc="-5" dirty="0">
                <a:solidFill>
                  <a:srgbClr val="00B0F0"/>
                </a:solidFill>
                <a:ea typeface="Times New Roman" panose="02020603050405020304" pitchFamily="18" charset="0"/>
              </a:rPr>
              <a:t>field and select an option from the dropdown to indicate the reason that the claim is being repaid. If your explanation is included in an attachment (which you will upload later in this process), please enter “See attachment” or a similar comment. </a:t>
            </a:r>
            <a:endParaRPr lang="en-US" dirty="0">
              <a:solidFill>
                <a:srgbClr val="00B0F0"/>
              </a:solidFill>
            </a:endParaRPr>
          </a:p>
        </p:txBody>
      </p:sp>
      <p:sp>
        <p:nvSpPr>
          <p:cNvPr id="3" name="Slide Number Placeholder 2">
            <a:extLst>
              <a:ext uri="{FF2B5EF4-FFF2-40B4-BE49-F238E27FC236}">
                <a16:creationId xmlns:a16="http://schemas.microsoft.com/office/drawing/2014/main" id="{D4C38BB8-3E87-4C2A-8AA6-02617C8427F5}"/>
              </a:ext>
            </a:extLst>
          </p:cNvPr>
          <p:cNvSpPr>
            <a:spLocks noGrp="1"/>
          </p:cNvSpPr>
          <p:nvPr>
            <p:ph type="sldNum" sz="quarter" idx="10"/>
          </p:nvPr>
        </p:nvSpPr>
        <p:spPr/>
        <p:txBody>
          <a:bodyPr/>
          <a:lstStyle/>
          <a:p>
            <a:fld id="{AB819356-DE13-42BF-B215-0A2DEF5CE21B}" type="slidenum">
              <a:rPr lang="en-US" smtClean="0"/>
              <a:pPr/>
              <a:t>17</a:t>
            </a:fld>
            <a:endParaRPr lang="en-US" dirty="0"/>
          </a:p>
        </p:txBody>
      </p:sp>
      <p:sp>
        <p:nvSpPr>
          <p:cNvPr id="10" name="Rectangle 9">
            <a:extLst>
              <a:ext uri="{FF2B5EF4-FFF2-40B4-BE49-F238E27FC236}">
                <a16:creationId xmlns:a16="http://schemas.microsoft.com/office/drawing/2014/main" id="{39A20206-C89C-4ADD-81BE-AE26E9DB8DFE}"/>
              </a:ext>
            </a:extLst>
          </p:cNvPr>
          <p:cNvSpPr/>
          <p:nvPr/>
        </p:nvSpPr>
        <p:spPr bwMode="auto">
          <a:xfrm>
            <a:off x="1101608" y="3784921"/>
            <a:ext cx="4222746" cy="555585"/>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8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3592552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Repayment Request</a:t>
            </a:r>
          </a:p>
        </p:txBody>
      </p:sp>
      <p:sp>
        <p:nvSpPr>
          <p:cNvPr id="6" name="Rectangle 5"/>
          <p:cNvSpPr/>
          <p:nvPr/>
        </p:nvSpPr>
        <p:spPr>
          <a:xfrm>
            <a:off x="1283764" y="4880829"/>
            <a:ext cx="9389529" cy="1200329"/>
          </a:xfrm>
          <a:prstGeom prst="rect">
            <a:avLst/>
          </a:prstGeom>
        </p:spPr>
        <p:txBody>
          <a:bodyPr wrap="square">
            <a:spAutoFit/>
          </a:bodyPr>
          <a:lstStyle/>
          <a:p>
            <a:pPr marR="0" lvl="0">
              <a:spcBef>
                <a:spcPts val="0"/>
              </a:spcBef>
              <a:spcAft>
                <a:spcPts val="0"/>
              </a:spcAft>
              <a:buSzPts val="1000"/>
            </a:pPr>
            <a:r>
              <a:rPr lang="en-US" spc="-5" dirty="0">
                <a:solidFill>
                  <a:srgbClr val="00B0F0"/>
                </a:solidFill>
                <a:latin typeface="Arial" panose="020B0604020202020204" pitchFamily="34" charset="0"/>
                <a:ea typeface="Arial" panose="020B0604020202020204" pitchFamily="34" charset="0"/>
              </a:rPr>
              <a:t>On the </a:t>
            </a:r>
            <a:r>
              <a:rPr lang="en-US" b="1" spc="-5" dirty="0">
                <a:solidFill>
                  <a:srgbClr val="00B0F0"/>
                </a:solidFill>
                <a:latin typeface="Arial" panose="020B0604020202020204" pitchFamily="34" charset="0"/>
                <a:ea typeface="Arial" panose="020B0604020202020204" pitchFamily="34" charset="0"/>
              </a:rPr>
              <a:t>Create Repayment Request </a:t>
            </a:r>
            <a:r>
              <a:rPr lang="en-US" spc="-5" dirty="0">
                <a:solidFill>
                  <a:srgbClr val="00B0F0"/>
                </a:solidFill>
                <a:latin typeface="Arial" panose="020B0604020202020204" pitchFamily="34" charset="0"/>
                <a:ea typeface="Arial" panose="020B0604020202020204" pitchFamily="34" charset="0"/>
              </a:rPr>
              <a:t>screen, enter an explanation of the repayment into the appropriate free text box. This explanation should be as detailed as possible, including any clarifications of the </a:t>
            </a:r>
            <a:r>
              <a:rPr lang="en-US" b="1" spc="-5" dirty="0">
                <a:solidFill>
                  <a:srgbClr val="00B0F0"/>
                </a:solidFill>
                <a:latin typeface="Arial" panose="020B0604020202020204" pitchFamily="34" charset="0"/>
                <a:ea typeface="Arial" panose="020B0604020202020204" pitchFamily="34" charset="0"/>
              </a:rPr>
              <a:t>Reason for Repayment Request</a:t>
            </a:r>
            <a:r>
              <a:rPr lang="en-US" spc="-5" dirty="0">
                <a:solidFill>
                  <a:srgbClr val="00B0F0"/>
                </a:solidFill>
                <a:latin typeface="Arial" panose="020B0604020202020204" pitchFamily="34" charset="0"/>
                <a:ea typeface="Arial" panose="020B0604020202020204" pitchFamily="34" charset="0"/>
              </a:rPr>
              <a:t>. Comments are required for all reasons but are especially important if you selected </a:t>
            </a:r>
            <a:r>
              <a:rPr lang="en-US" b="1" spc="-5" dirty="0">
                <a:solidFill>
                  <a:srgbClr val="00B0F0"/>
                </a:solidFill>
                <a:latin typeface="Arial" panose="020B0604020202020204" pitchFamily="34" charset="0"/>
                <a:ea typeface="Arial" panose="020B0604020202020204" pitchFamily="34" charset="0"/>
              </a:rPr>
              <a:t>Other</a:t>
            </a:r>
            <a:r>
              <a:rPr lang="en-US" spc="-5" dirty="0">
                <a:solidFill>
                  <a:srgbClr val="00B0F0"/>
                </a:solidFill>
                <a:latin typeface="Arial" panose="020B0604020202020204" pitchFamily="34" charset="0"/>
                <a:ea typeface="Arial" panose="020B0604020202020204" pitchFamily="34" charset="0"/>
              </a:rPr>
              <a:t> in the previous step.</a:t>
            </a:r>
            <a:endParaRPr lang="en-US" dirty="0">
              <a:solidFill>
                <a:srgbClr val="00B0F0"/>
              </a:solidFill>
              <a:latin typeface="Arial" panose="020B0604020202020204" pitchFamily="34" charset="0"/>
              <a:ea typeface="Arial" panose="020B0604020202020204" pitchFamily="34" charset="0"/>
            </a:endParaRPr>
          </a:p>
        </p:txBody>
      </p:sp>
      <p:cxnSp>
        <p:nvCxnSpPr>
          <p:cNvPr id="8" name="Straight Arrow Connector 7"/>
          <p:cNvCxnSpPr/>
          <p:nvPr/>
        </p:nvCxnSpPr>
        <p:spPr bwMode="auto">
          <a:xfrm>
            <a:off x="1543050" y="4157663"/>
            <a:ext cx="1714500" cy="0"/>
          </a:xfrm>
          <a:prstGeom prst="straightConnector1">
            <a:avLst/>
          </a:prstGeom>
          <a:ln>
            <a:solidFill>
              <a:srgbClr val="00B0F0"/>
            </a:solidFill>
            <a:headEnd type="none" w="med" len="med"/>
            <a:tailEnd type="triangle"/>
          </a:ln>
        </p:spPr>
        <p:style>
          <a:lnRef idx="3">
            <a:schemeClr val="dk1"/>
          </a:lnRef>
          <a:fillRef idx="0">
            <a:schemeClr val="dk1"/>
          </a:fillRef>
          <a:effectRef idx="2">
            <a:schemeClr val="dk1"/>
          </a:effectRef>
          <a:fontRef idx="minor">
            <a:schemeClr val="tx1"/>
          </a:fontRef>
        </p:style>
      </p:cxnSp>
      <p:sp>
        <p:nvSpPr>
          <p:cNvPr id="3" name="Slide Number Placeholder 2">
            <a:extLst>
              <a:ext uri="{FF2B5EF4-FFF2-40B4-BE49-F238E27FC236}">
                <a16:creationId xmlns:a16="http://schemas.microsoft.com/office/drawing/2014/main" id="{CBE8F9BE-89BE-4271-BC3C-3A1B47FECBCA}"/>
              </a:ext>
            </a:extLst>
          </p:cNvPr>
          <p:cNvSpPr>
            <a:spLocks noGrp="1"/>
          </p:cNvSpPr>
          <p:nvPr>
            <p:ph type="sldNum" sz="quarter" idx="10"/>
          </p:nvPr>
        </p:nvSpPr>
        <p:spPr/>
        <p:txBody>
          <a:bodyPr/>
          <a:lstStyle/>
          <a:p>
            <a:fld id="{AB819356-DE13-42BF-B215-0A2DEF5CE21B}" type="slidenum">
              <a:rPr lang="en-US" smtClean="0"/>
              <a:pPr/>
              <a:t>18</a:t>
            </a:fld>
            <a:endParaRPr lang="en-US" dirty="0"/>
          </a:p>
        </p:txBody>
      </p:sp>
      <p:pic>
        <p:nvPicPr>
          <p:cNvPr id="10" name="Content Placeholder 4">
            <a:extLst>
              <a:ext uri="{FF2B5EF4-FFF2-40B4-BE49-F238E27FC236}">
                <a16:creationId xmlns:a16="http://schemas.microsoft.com/office/drawing/2014/main" id="{B430E054-1F5D-4D19-9309-0EAA8A05BE5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auto">
          <a:xfrm>
            <a:off x="1436004" y="2142315"/>
            <a:ext cx="9319992" cy="2279905"/>
          </a:xfrm>
          <a:prstGeom prst="rect">
            <a:avLst/>
          </a:prstGeom>
          <a:noFill/>
          <a:ln w="12700">
            <a:solidFill>
              <a:schemeClr val="tx1"/>
            </a:solidFill>
            <a:miter lim="800000"/>
            <a:headEnd/>
            <a:tailEnd/>
          </a:ln>
        </p:spPr>
      </p:pic>
      <p:sp>
        <p:nvSpPr>
          <p:cNvPr id="11" name="Rectangle 10">
            <a:extLst>
              <a:ext uri="{FF2B5EF4-FFF2-40B4-BE49-F238E27FC236}">
                <a16:creationId xmlns:a16="http://schemas.microsoft.com/office/drawing/2014/main" id="{E6FECFC6-6721-4179-A911-D1EC7F55401B}"/>
              </a:ext>
            </a:extLst>
          </p:cNvPr>
          <p:cNvSpPr/>
          <p:nvPr/>
        </p:nvSpPr>
        <p:spPr bwMode="auto">
          <a:xfrm>
            <a:off x="1055020" y="3463762"/>
            <a:ext cx="7025833" cy="972667"/>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8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4590843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Repayment Request</a:t>
            </a:r>
          </a:p>
        </p:txBody>
      </p:sp>
      <p:pic>
        <p:nvPicPr>
          <p:cNvPr id="5" name="Content Placeholder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38478" y="2210765"/>
            <a:ext cx="7705537" cy="3174448"/>
          </a:xfrm>
          <a:prstGeom prst="rect">
            <a:avLst/>
          </a:prstGeom>
          <a:ln>
            <a:solidFill>
              <a:schemeClr val="tx1"/>
            </a:solidFill>
          </a:ln>
        </p:spPr>
      </p:pic>
      <p:sp>
        <p:nvSpPr>
          <p:cNvPr id="6" name="Rectangle 5"/>
          <p:cNvSpPr/>
          <p:nvPr/>
        </p:nvSpPr>
        <p:spPr>
          <a:xfrm>
            <a:off x="8437943" y="1841135"/>
            <a:ext cx="3529429" cy="3416320"/>
          </a:xfrm>
          <a:prstGeom prst="rect">
            <a:avLst/>
          </a:prstGeom>
          <a:ln w="38100">
            <a:solidFill>
              <a:srgbClr val="7030A0"/>
            </a:solidFill>
          </a:ln>
        </p:spPr>
        <p:txBody>
          <a:bodyPr wrap="square">
            <a:spAutoFit/>
          </a:bodyPr>
          <a:lstStyle/>
          <a:p>
            <a:pPr marR="0" lvl="0">
              <a:spcBef>
                <a:spcPts val="0"/>
              </a:spcBef>
              <a:spcAft>
                <a:spcPts val="0"/>
              </a:spcAft>
              <a:buSzPts val="1000"/>
            </a:pPr>
            <a:r>
              <a:rPr lang="en-US" spc="-5" dirty="0">
                <a:solidFill>
                  <a:srgbClr val="7030A0"/>
                </a:solidFill>
                <a:latin typeface="Arial" panose="020B0604020202020204" pitchFamily="34" charset="0"/>
                <a:ea typeface="Arial" panose="020B0604020202020204" pitchFamily="34" charset="0"/>
              </a:rPr>
              <a:t>Once all required fields have been filled out, click </a:t>
            </a:r>
            <a:r>
              <a:rPr lang="en-US" b="1" spc="-5" dirty="0">
                <a:solidFill>
                  <a:srgbClr val="7030A0"/>
                </a:solidFill>
                <a:latin typeface="Arial" panose="020B0604020202020204" pitchFamily="34" charset="0"/>
                <a:ea typeface="Arial" panose="020B0604020202020204" pitchFamily="34" charset="0"/>
              </a:rPr>
              <a:t>Next</a:t>
            </a:r>
            <a:r>
              <a:rPr lang="en-US" spc="-5" dirty="0">
                <a:solidFill>
                  <a:srgbClr val="7030A0"/>
                </a:solidFill>
                <a:latin typeface="Arial" panose="020B0604020202020204" pitchFamily="34" charset="0"/>
                <a:ea typeface="Arial" panose="020B0604020202020204" pitchFamily="34" charset="0"/>
              </a:rPr>
              <a:t> in the top right corner of the screen. </a:t>
            </a:r>
          </a:p>
          <a:p>
            <a:pPr marR="0" lvl="0">
              <a:spcBef>
                <a:spcPts val="0"/>
              </a:spcBef>
              <a:spcAft>
                <a:spcPts val="0"/>
              </a:spcAft>
              <a:buSzPts val="1000"/>
            </a:pPr>
            <a:endParaRPr lang="en-US" spc="-5" dirty="0">
              <a:solidFill>
                <a:srgbClr val="7030A0"/>
              </a:solidFill>
              <a:latin typeface="Arial" panose="020B0604020202020204" pitchFamily="34" charset="0"/>
              <a:ea typeface="Arial" panose="020B0604020202020204" pitchFamily="34" charset="0"/>
            </a:endParaRPr>
          </a:p>
          <a:p>
            <a:pPr marR="0" lvl="0">
              <a:spcBef>
                <a:spcPts val="0"/>
              </a:spcBef>
              <a:spcAft>
                <a:spcPts val="0"/>
              </a:spcAft>
              <a:buSzPts val="1000"/>
            </a:pPr>
            <a:r>
              <a:rPr lang="en-US" spc="-5" dirty="0">
                <a:solidFill>
                  <a:srgbClr val="7030A0"/>
                </a:solidFill>
                <a:latin typeface="Arial" panose="020B0604020202020204" pitchFamily="34" charset="0"/>
                <a:ea typeface="Arial" panose="020B0604020202020204" pitchFamily="34" charset="0"/>
              </a:rPr>
              <a:t>The fields in the </a:t>
            </a:r>
            <a:r>
              <a:rPr lang="en-US" b="1" spc="-5" dirty="0">
                <a:solidFill>
                  <a:srgbClr val="7030A0"/>
                </a:solidFill>
                <a:latin typeface="Arial" panose="020B0604020202020204" pitchFamily="34" charset="0"/>
                <a:ea typeface="Arial" panose="020B0604020202020204" pitchFamily="34" charset="0"/>
              </a:rPr>
              <a:t>Certification </a:t>
            </a:r>
            <a:r>
              <a:rPr lang="en-US" spc="-5" dirty="0">
                <a:solidFill>
                  <a:srgbClr val="7030A0"/>
                </a:solidFill>
                <a:latin typeface="Arial" panose="020B0604020202020204" pitchFamily="34" charset="0"/>
                <a:ea typeface="Arial" panose="020B0604020202020204" pitchFamily="34" charset="0"/>
              </a:rPr>
              <a:t>section on the first breadcrumb are populated when the </a:t>
            </a:r>
            <a:r>
              <a:rPr lang="en-US" b="1" spc="-5" dirty="0">
                <a:solidFill>
                  <a:srgbClr val="7030A0"/>
                </a:solidFill>
                <a:latin typeface="Arial" panose="020B0604020202020204" pitchFamily="34" charset="0"/>
                <a:ea typeface="Arial" panose="020B0604020202020204" pitchFamily="34" charset="0"/>
              </a:rPr>
              <a:t>Certifying Official </a:t>
            </a:r>
            <a:r>
              <a:rPr lang="en-US" spc="-5" dirty="0">
                <a:solidFill>
                  <a:srgbClr val="7030A0"/>
                </a:solidFill>
                <a:latin typeface="Arial" panose="020B0604020202020204" pitchFamily="34" charset="0"/>
                <a:ea typeface="Arial" panose="020B0604020202020204" pitchFamily="34" charset="0"/>
              </a:rPr>
              <a:t>signs the </a:t>
            </a:r>
            <a:r>
              <a:rPr lang="en-US" b="1" spc="-5" dirty="0">
                <a:solidFill>
                  <a:srgbClr val="7030A0"/>
                </a:solidFill>
                <a:latin typeface="Arial" panose="020B0604020202020204" pitchFamily="34" charset="0"/>
                <a:ea typeface="Arial" panose="020B0604020202020204" pitchFamily="34" charset="0"/>
              </a:rPr>
              <a:t>Actionable Item </a:t>
            </a:r>
            <a:r>
              <a:rPr lang="en-US" spc="-5" dirty="0">
                <a:solidFill>
                  <a:srgbClr val="7030A0"/>
                </a:solidFill>
                <a:latin typeface="Arial" panose="020B0604020202020204" pitchFamily="34" charset="0"/>
                <a:ea typeface="Arial" panose="020B0604020202020204" pitchFamily="34" charset="0"/>
              </a:rPr>
              <a:t>for the repayment request during workflow. Before this stage, they remain blank.</a:t>
            </a:r>
            <a:endParaRPr lang="en-US" dirty="0">
              <a:solidFill>
                <a:srgbClr val="7030A0"/>
              </a:solidFill>
              <a:latin typeface="Arial" panose="020B0604020202020204" pitchFamily="34" charset="0"/>
              <a:ea typeface="Arial" panose="020B0604020202020204" pitchFamily="34" charset="0"/>
            </a:endParaRPr>
          </a:p>
        </p:txBody>
      </p:sp>
      <p:cxnSp>
        <p:nvCxnSpPr>
          <p:cNvPr id="8" name="Straight Arrow Connector 7"/>
          <p:cNvCxnSpPr>
            <a:cxnSpLocks/>
          </p:cNvCxnSpPr>
          <p:nvPr/>
        </p:nvCxnSpPr>
        <p:spPr bwMode="auto">
          <a:xfrm flipH="1">
            <a:off x="6951821" y="4925632"/>
            <a:ext cx="1486122" cy="0"/>
          </a:xfrm>
          <a:prstGeom prst="straightConnector1">
            <a:avLst/>
          </a:prstGeom>
          <a:ln>
            <a:solidFill>
              <a:srgbClr val="7030A0"/>
            </a:solidFill>
            <a:headEnd type="none" w="med" len="med"/>
            <a:tailEnd type="triangle"/>
          </a:ln>
        </p:spPr>
        <p:style>
          <a:lnRef idx="3">
            <a:schemeClr val="dk1"/>
          </a:lnRef>
          <a:fillRef idx="0">
            <a:schemeClr val="dk1"/>
          </a:fillRef>
          <a:effectRef idx="2">
            <a:schemeClr val="dk1"/>
          </a:effectRef>
          <a:fontRef idx="minor">
            <a:schemeClr val="tx1"/>
          </a:fontRef>
        </p:style>
      </p:cxnSp>
      <p:sp>
        <p:nvSpPr>
          <p:cNvPr id="3" name="Slide Number Placeholder 2">
            <a:extLst>
              <a:ext uri="{FF2B5EF4-FFF2-40B4-BE49-F238E27FC236}">
                <a16:creationId xmlns:a16="http://schemas.microsoft.com/office/drawing/2014/main" id="{EFAA9E44-F081-4ACD-BAA6-870894CCC374}"/>
              </a:ext>
            </a:extLst>
          </p:cNvPr>
          <p:cNvSpPr>
            <a:spLocks noGrp="1"/>
          </p:cNvSpPr>
          <p:nvPr>
            <p:ph type="sldNum" sz="quarter" idx="10"/>
          </p:nvPr>
        </p:nvSpPr>
        <p:spPr/>
        <p:txBody>
          <a:bodyPr/>
          <a:lstStyle/>
          <a:p>
            <a:fld id="{AB819356-DE13-42BF-B215-0A2DEF5CE21B}" type="slidenum">
              <a:rPr lang="en-US" smtClean="0"/>
              <a:pPr/>
              <a:t>19</a:t>
            </a:fld>
            <a:endParaRPr lang="en-US" dirty="0"/>
          </a:p>
        </p:txBody>
      </p:sp>
      <p:sp>
        <p:nvSpPr>
          <p:cNvPr id="7" name="Rectangle 6">
            <a:extLst>
              <a:ext uri="{FF2B5EF4-FFF2-40B4-BE49-F238E27FC236}">
                <a16:creationId xmlns:a16="http://schemas.microsoft.com/office/drawing/2014/main" id="{5FB41FC7-11D1-4F6E-A67D-C2BC06846313}"/>
              </a:ext>
            </a:extLst>
          </p:cNvPr>
          <p:cNvSpPr/>
          <p:nvPr/>
        </p:nvSpPr>
        <p:spPr bwMode="auto">
          <a:xfrm>
            <a:off x="7546692" y="2106592"/>
            <a:ext cx="551023" cy="34724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8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Arial" charset="0"/>
            </a:endParaRPr>
          </a:p>
        </p:txBody>
      </p:sp>
      <p:sp>
        <p:nvSpPr>
          <p:cNvPr id="12" name="Rectangle 11">
            <a:extLst>
              <a:ext uri="{FF2B5EF4-FFF2-40B4-BE49-F238E27FC236}">
                <a16:creationId xmlns:a16="http://schemas.microsoft.com/office/drawing/2014/main" id="{5D78F563-31E3-4C7F-ACD5-6B1FC7FCEC09}"/>
              </a:ext>
            </a:extLst>
          </p:cNvPr>
          <p:cNvSpPr/>
          <p:nvPr/>
        </p:nvSpPr>
        <p:spPr bwMode="auto">
          <a:xfrm>
            <a:off x="357453" y="4143737"/>
            <a:ext cx="6513343" cy="1113718"/>
          </a:xfrm>
          <a:prstGeom prst="rect">
            <a:avLst/>
          </a:prstGeom>
          <a:noFill/>
          <a:ln w="381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8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736501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dirty="0">
                <a:latin typeface="Arial" charset="0"/>
                <a:cs typeface="Arial" charset="0"/>
              </a:rPr>
              <a:t>Agenda</a:t>
            </a:r>
          </a:p>
        </p:txBody>
      </p:sp>
      <p:grpSp>
        <p:nvGrpSpPr>
          <p:cNvPr id="6" name="Group 5"/>
          <p:cNvGrpSpPr/>
          <p:nvPr/>
        </p:nvGrpSpPr>
        <p:grpSpPr>
          <a:xfrm>
            <a:off x="1828800" y="1824335"/>
            <a:ext cx="8610600" cy="1740932"/>
            <a:chOff x="1143000" y="2205335"/>
            <a:chExt cx="7239000" cy="1740932"/>
          </a:xfrm>
        </p:grpSpPr>
        <p:sp>
          <p:nvSpPr>
            <p:cNvPr id="4" name="TextBox 3"/>
            <p:cNvSpPr txBox="1"/>
            <p:nvPr/>
          </p:nvSpPr>
          <p:spPr>
            <a:xfrm>
              <a:off x="1143000" y="2205335"/>
              <a:ext cx="7239000" cy="369332"/>
            </a:xfrm>
            <a:prstGeom prst="rect">
              <a:avLst/>
            </a:prstGeom>
            <a:solidFill>
              <a:schemeClr val="accent2">
                <a:lumMod val="20000"/>
                <a:lumOff val="80000"/>
              </a:schemeClr>
            </a:solidFill>
          </p:spPr>
          <p:txBody>
            <a:bodyPr wrap="square" rtlCol="0">
              <a:spAutoFit/>
            </a:bodyPr>
            <a:lstStyle/>
            <a:p>
              <a:pPr marL="342900" indent="-342900">
                <a:buClr>
                  <a:srgbClr val="A88000"/>
                </a:buClr>
                <a:buSzPct val="100000"/>
                <a:buFont typeface="Wingdings" panose="05000000000000000000" pitchFamily="2" charset="2"/>
                <a:buChar char="§"/>
              </a:pPr>
              <a:r>
                <a:rPr lang="en-US" kern="0" dirty="0">
                  <a:solidFill>
                    <a:sysClr val="windowText" lastClr="000000"/>
                  </a:solidFill>
                </a:rPr>
                <a:t>Course Introduction</a:t>
              </a:r>
            </a:p>
          </p:txBody>
        </p:sp>
        <p:sp>
          <p:nvSpPr>
            <p:cNvPr id="14" name="TextBox 13"/>
            <p:cNvSpPr txBox="1"/>
            <p:nvPr/>
          </p:nvSpPr>
          <p:spPr>
            <a:xfrm>
              <a:off x="1143000" y="2662535"/>
              <a:ext cx="4176660" cy="369332"/>
            </a:xfrm>
            <a:prstGeom prst="rect">
              <a:avLst/>
            </a:prstGeom>
            <a:noFill/>
          </p:spPr>
          <p:txBody>
            <a:bodyPr wrap="none" rtlCol="0">
              <a:spAutoFit/>
            </a:bodyPr>
            <a:lstStyle/>
            <a:p>
              <a:pPr marL="342900" indent="-342900">
                <a:buClr>
                  <a:srgbClr val="A88000"/>
                </a:buClr>
                <a:buSzPct val="100000"/>
                <a:buFont typeface="Wingdings" panose="05000000000000000000" pitchFamily="2" charset="2"/>
                <a:buChar char="§"/>
              </a:pPr>
              <a:r>
                <a:rPr lang="en-US" kern="0" dirty="0">
                  <a:solidFill>
                    <a:sysClr val="windowText" lastClr="000000"/>
                  </a:solidFill>
                </a:rPr>
                <a:t>Module 1 – Creating a Repayment Request</a:t>
              </a:r>
            </a:p>
          </p:txBody>
        </p:sp>
        <p:sp>
          <p:nvSpPr>
            <p:cNvPr id="15" name="TextBox 14"/>
            <p:cNvSpPr txBox="1"/>
            <p:nvPr/>
          </p:nvSpPr>
          <p:spPr>
            <a:xfrm>
              <a:off x="1143000" y="3119735"/>
              <a:ext cx="4262910" cy="369332"/>
            </a:xfrm>
            <a:prstGeom prst="rect">
              <a:avLst/>
            </a:prstGeom>
            <a:noFill/>
          </p:spPr>
          <p:txBody>
            <a:bodyPr wrap="none" rtlCol="0">
              <a:spAutoFit/>
            </a:bodyPr>
            <a:lstStyle/>
            <a:p>
              <a:pPr marL="342900" indent="-342900">
                <a:buClr>
                  <a:srgbClr val="A88000"/>
                </a:buClr>
                <a:buSzPct val="100000"/>
                <a:buFont typeface="Wingdings" panose="05000000000000000000" pitchFamily="2" charset="2"/>
                <a:buChar char="§"/>
              </a:pPr>
              <a:r>
                <a:rPr lang="en-US" kern="0" dirty="0">
                  <a:solidFill>
                    <a:sysClr val="windowText" lastClr="000000"/>
                  </a:solidFill>
                </a:rPr>
                <a:t>Module 2 – Certifying a Repayment Request</a:t>
              </a:r>
            </a:p>
          </p:txBody>
        </p:sp>
        <p:sp>
          <p:nvSpPr>
            <p:cNvPr id="17" name="TextBox 16"/>
            <p:cNvSpPr txBox="1"/>
            <p:nvPr/>
          </p:nvSpPr>
          <p:spPr>
            <a:xfrm>
              <a:off x="1143000" y="3576935"/>
              <a:ext cx="1955720" cy="369332"/>
            </a:xfrm>
            <a:prstGeom prst="rect">
              <a:avLst/>
            </a:prstGeom>
            <a:noFill/>
          </p:spPr>
          <p:txBody>
            <a:bodyPr wrap="none" rtlCol="0">
              <a:spAutoFit/>
            </a:bodyPr>
            <a:lstStyle/>
            <a:p>
              <a:pPr marL="342900" indent="-342900">
                <a:buClr>
                  <a:srgbClr val="A88000"/>
                </a:buClr>
                <a:buSzPct val="100000"/>
                <a:buFont typeface="Wingdings" panose="05000000000000000000" pitchFamily="2" charset="2"/>
                <a:buChar char="§"/>
              </a:pPr>
              <a:r>
                <a:rPr lang="en-US" kern="0" dirty="0">
                  <a:solidFill>
                    <a:sysClr val="windowText" lastClr="000000"/>
                  </a:solidFill>
                </a:rPr>
                <a:t>Course Summary</a:t>
              </a:r>
            </a:p>
          </p:txBody>
        </p:sp>
      </p:grpSp>
      <p:sp>
        <p:nvSpPr>
          <p:cNvPr id="3" name="Slide Number Placeholder 2">
            <a:extLst>
              <a:ext uri="{FF2B5EF4-FFF2-40B4-BE49-F238E27FC236}">
                <a16:creationId xmlns:a16="http://schemas.microsoft.com/office/drawing/2014/main" id="{4CD4EC52-72E9-4B68-8146-3461E3304F8E}"/>
              </a:ext>
            </a:extLst>
          </p:cNvPr>
          <p:cNvSpPr>
            <a:spLocks noGrp="1"/>
          </p:cNvSpPr>
          <p:nvPr>
            <p:ph type="sldNum" sz="quarter" idx="10"/>
          </p:nvPr>
        </p:nvSpPr>
        <p:spPr/>
        <p:txBody>
          <a:bodyPr/>
          <a:lstStyle/>
          <a:p>
            <a:fld id="{AB819356-DE13-42BF-B215-0A2DEF5CE21B}" type="slidenum">
              <a:rPr lang="en-US" smtClean="0"/>
              <a:pPr/>
              <a:t>2</a:t>
            </a:fld>
            <a:endParaRPr lang="en-US" dirty="0"/>
          </a:p>
        </p:txBody>
      </p:sp>
    </p:spTree>
    <p:extLst>
      <p:ext uri="{BB962C8B-B14F-4D97-AF65-F5344CB8AC3E}">
        <p14:creationId xmlns:p14="http://schemas.microsoft.com/office/powerpoint/2010/main" val="40163824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Repayment Request</a:t>
            </a:r>
          </a:p>
        </p:txBody>
      </p:sp>
      <p:pic>
        <p:nvPicPr>
          <p:cNvPr id="5" name="Content Placeholder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667843" y="3284209"/>
            <a:ext cx="10856314" cy="2404166"/>
          </a:xfrm>
          <a:prstGeom prst="rect">
            <a:avLst/>
          </a:prstGeom>
          <a:ln>
            <a:solidFill>
              <a:schemeClr val="tx1"/>
            </a:solidFill>
          </a:ln>
        </p:spPr>
      </p:pic>
      <p:sp>
        <p:nvSpPr>
          <p:cNvPr id="6" name="Rectangle 5"/>
          <p:cNvSpPr/>
          <p:nvPr/>
        </p:nvSpPr>
        <p:spPr>
          <a:xfrm>
            <a:off x="550372" y="1719709"/>
            <a:ext cx="10856314" cy="1449756"/>
          </a:xfrm>
          <a:prstGeom prst="rect">
            <a:avLst/>
          </a:prstGeom>
        </p:spPr>
        <p:txBody>
          <a:bodyPr wrap="square">
            <a:spAutoFit/>
          </a:bodyPr>
          <a:lstStyle/>
          <a:p>
            <a:pPr marL="457200" marR="310515">
              <a:lnSpc>
                <a:spcPct val="98000"/>
              </a:lnSpc>
            </a:pPr>
            <a:r>
              <a:rPr lang="en-US" dirty="0">
                <a:solidFill>
                  <a:srgbClr val="00B0F0"/>
                </a:solidFill>
                <a:ea typeface="Arial" panose="020B0604020202020204" pitchFamily="34" charset="0"/>
              </a:rPr>
              <a:t>C</a:t>
            </a:r>
            <a:r>
              <a:rPr lang="en-US" spc="-5" dirty="0">
                <a:solidFill>
                  <a:srgbClr val="00B0F0"/>
                </a:solidFill>
                <a:ea typeface="Arial" panose="020B0604020202020204" pitchFamily="34" charset="0"/>
              </a:rPr>
              <a:t>li</a:t>
            </a:r>
            <a:r>
              <a:rPr lang="en-US" spc="5" dirty="0">
                <a:solidFill>
                  <a:srgbClr val="00B0F0"/>
                </a:solidFill>
                <a:ea typeface="Arial" panose="020B0604020202020204" pitchFamily="34" charset="0"/>
              </a:rPr>
              <a:t>c</a:t>
            </a:r>
            <a:r>
              <a:rPr lang="en-US" dirty="0">
                <a:solidFill>
                  <a:srgbClr val="00B0F0"/>
                </a:solidFill>
                <a:ea typeface="Arial" panose="020B0604020202020204" pitchFamily="34" charset="0"/>
              </a:rPr>
              <a:t>k</a:t>
            </a:r>
            <a:r>
              <a:rPr lang="en-US" spc="-5" dirty="0">
                <a:solidFill>
                  <a:srgbClr val="00B0F0"/>
                </a:solidFill>
                <a:ea typeface="Arial" panose="020B0604020202020204" pitchFamily="34" charset="0"/>
              </a:rPr>
              <a:t> </a:t>
            </a:r>
            <a:r>
              <a:rPr lang="en-US" dirty="0">
                <a:solidFill>
                  <a:srgbClr val="00B0F0"/>
                </a:solidFill>
                <a:ea typeface="Arial" panose="020B0604020202020204" pitchFamily="34" charset="0"/>
              </a:rPr>
              <a:t>t</a:t>
            </a:r>
            <a:r>
              <a:rPr lang="en-US" spc="-5" dirty="0">
                <a:solidFill>
                  <a:srgbClr val="00B0F0"/>
                </a:solidFill>
                <a:ea typeface="Arial" panose="020B0604020202020204" pitchFamily="34" charset="0"/>
              </a:rPr>
              <a:t>h</a:t>
            </a:r>
            <a:r>
              <a:rPr lang="en-US" dirty="0">
                <a:solidFill>
                  <a:srgbClr val="00B0F0"/>
                </a:solidFill>
                <a:ea typeface="Arial" panose="020B0604020202020204" pitchFamily="34" charset="0"/>
              </a:rPr>
              <a:t>e</a:t>
            </a:r>
            <a:r>
              <a:rPr lang="en-US" spc="-15" dirty="0">
                <a:solidFill>
                  <a:srgbClr val="00B0F0"/>
                </a:solidFill>
                <a:ea typeface="Arial" panose="020B0604020202020204" pitchFamily="34" charset="0"/>
              </a:rPr>
              <a:t> </a:t>
            </a:r>
            <a:r>
              <a:rPr lang="en-US" b="1" spc="5" dirty="0">
                <a:solidFill>
                  <a:srgbClr val="00B0F0"/>
                </a:solidFill>
                <a:ea typeface="Arial" panose="020B0604020202020204" pitchFamily="34" charset="0"/>
              </a:rPr>
              <a:t>P</a:t>
            </a:r>
            <a:r>
              <a:rPr lang="en-US" b="1" spc="-5" dirty="0">
                <a:solidFill>
                  <a:srgbClr val="00B0F0"/>
                </a:solidFill>
                <a:ea typeface="Arial" panose="020B0604020202020204" pitchFamily="34" charset="0"/>
              </a:rPr>
              <a:t>r</a:t>
            </a:r>
            <a:r>
              <a:rPr lang="en-US" b="1" dirty="0">
                <a:solidFill>
                  <a:srgbClr val="00B0F0"/>
                </a:solidFill>
                <a:ea typeface="Arial" panose="020B0604020202020204" pitchFamily="34" charset="0"/>
              </a:rPr>
              <a:t>im</a:t>
            </a:r>
            <a:r>
              <a:rPr lang="en-US" b="1" spc="10" dirty="0">
                <a:solidFill>
                  <a:srgbClr val="00B0F0"/>
                </a:solidFill>
                <a:ea typeface="Arial" panose="020B0604020202020204" pitchFamily="34" charset="0"/>
              </a:rPr>
              <a:t>ar</a:t>
            </a:r>
            <a:r>
              <a:rPr lang="en-US" b="1" dirty="0">
                <a:solidFill>
                  <a:srgbClr val="00B0F0"/>
                </a:solidFill>
                <a:ea typeface="Arial" panose="020B0604020202020204" pitchFamily="34" charset="0"/>
              </a:rPr>
              <a:t>y</a:t>
            </a:r>
            <a:r>
              <a:rPr lang="en-US" b="1" spc="-50" dirty="0">
                <a:solidFill>
                  <a:srgbClr val="00B0F0"/>
                </a:solidFill>
                <a:ea typeface="Arial" panose="020B0604020202020204" pitchFamily="34" charset="0"/>
              </a:rPr>
              <a:t> </a:t>
            </a:r>
            <a:r>
              <a:rPr lang="en-US" b="1" spc="10" dirty="0">
                <a:solidFill>
                  <a:srgbClr val="00B0F0"/>
                </a:solidFill>
                <a:ea typeface="Arial" panose="020B0604020202020204" pitchFamily="34" charset="0"/>
              </a:rPr>
              <a:t>C</a:t>
            </a:r>
            <a:r>
              <a:rPr lang="en-US" b="1" dirty="0">
                <a:solidFill>
                  <a:srgbClr val="00B0F0"/>
                </a:solidFill>
                <a:ea typeface="Arial" panose="020B0604020202020204" pitchFamily="34" charset="0"/>
              </a:rPr>
              <a:t>e</a:t>
            </a:r>
            <a:r>
              <a:rPr lang="en-US" b="1" spc="-5" dirty="0">
                <a:solidFill>
                  <a:srgbClr val="00B0F0"/>
                </a:solidFill>
                <a:ea typeface="Arial" panose="020B0604020202020204" pitchFamily="34" charset="0"/>
              </a:rPr>
              <a:t>r</a:t>
            </a:r>
            <a:r>
              <a:rPr lang="en-US" b="1" spc="5" dirty="0">
                <a:solidFill>
                  <a:srgbClr val="00B0F0"/>
                </a:solidFill>
                <a:ea typeface="Arial" panose="020B0604020202020204" pitchFamily="34" charset="0"/>
              </a:rPr>
              <a:t>t</a:t>
            </a:r>
            <a:r>
              <a:rPr lang="en-US" b="1" dirty="0">
                <a:solidFill>
                  <a:srgbClr val="00B0F0"/>
                </a:solidFill>
                <a:ea typeface="Arial" panose="020B0604020202020204" pitchFamily="34" charset="0"/>
              </a:rPr>
              <a:t>i</a:t>
            </a:r>
            <a:r>
              <a:rPr lang="en-US" b="1" spc="15" dirty="0">
                <a:solidFill>
                  <a:srgbClr val="00B0F0"/>
                </a:solidFill>
                <a:ea typeface="Arial" panose="020B0604020202020204" pitchFamily="34" charset="0"/>
              </a:rPr>
              <a:t>f</a:t>
            </a:r>
            <a:r>
              <a:rPr lang="en-US" b="1" spc="-15" dirty="0">
                <a:solidFill>
                  <a:srgbClr val="00B0F0"/>
                </a:solidFill>
                <a:ea typeface="Arial" panose="020B0604020202020204" pitchFamily="34" charset="0"/>
              </a:rPr>
              <a:t>y</a:t>
            </a:r>
            <a:r>
              <a:rPr lang="en-US" b="1" dirty="0">
                <a:solidFill>
                  <a:srgbClr val="00B0F0"/>
                </a:solidFill>
                <a:ea typeface="Arial" panose="020B0604020202020204" pitchFamily="34" charset="0"/>
              </a:rPr>
              <a:t>i</a:t>
            </a:r>
            <a:r>
              <a:rPr lang="en-US" b="1" spc="15" dirty="0">
                <a:solidFill>
                  <a:srgbClr val="00B0F0"/>
                </a:solidFill>
                <a:ea typeface="Arial" panose="020B0604020202020204" pitchFamily="34" charset="0"/>
              </a:rPr>
              <a:t>n</a:t>
            </a:r>
            <a:r>
              <a:rPr lang="en-US" b="1" dirty="0">
                <a:solidFill>
                  <a:srgbClr val="00B0F0"/>
                </a:solidFill>
                <a:ea typeface="Arial" panose="020B0604020202020204" pitchFamily="34" charset="0"/>
              </a:rPr>
              <a:t>g</a:t>
            </a:r>
            <a:r>
              <a:rPr lang="en-US" b="1" spc="-45" dirty="0">
                <a:solidFill>
                  <a:srgbClr val="00B0F0"/>
                </a:solidFill>
                <a:ea typeface="Arial" panose="020B0604020202020204" pitchFamily="34" charset="0"/>
              </a:rPr>
              <a:t> </a:t>
            </a:r>
            <a:r>
              <a:rPr lang="en-US" b="1" spc="5" dirty="0">
                <a:solidFill>
                  <a:srgbClr val="00B0F0"/>
                </a:solidFill>
                <a:ea typeface="Arial" panose="020B0604020202020204" pitchFamily="34" charset="0"/>
              </a:rPr>
              <a:t>Off</a:t>
            </a:r>
            <a:r>
              <a:rPr lang="en-US" b="1" dirty="0">
                <a:solidFill>
                  <a:srgbClr val="00B0F0"/>
                </a:solidFill>
                <a:ea typeface="Arial" panose="020B0604020202020204" pitchFamily="34" charset="0"/>
              </a:rPr>
              <a:t>ic</a:t>
            </a:r>
            <a:r>
              <a:rPr lang="en-US" b="1" spc="-5" dirty="0">
                <a:solidFill>
                  <a:srgbClr val="00B0F0"/>
                </a:solidFill>
                <a:ea typeface="Arial" panose="020B0604020202020204" pitchFamily="34" charset="0"/>
              </a:rPr>
              <a:t>i</a:t>
            </a:r>
            <a:r>
              <a:rPr lang="en-US" b="1" dirty="0">
                <a:solidFill>
                  <a:srgbClr val="00B0F0"/>
                </a:solidFill>
                <a:ea typeface="Arial" panose="020B0604020202020204" pitchFamily="34" charset="0"/>
              </a:rPr>
              <a:t>al</a:t>
            </a:r>
            <a:r>
              <a:rPr lang="en-US" b="1" spc="-25" dirty="0">
                <a:solidFill>
                  <a:srgbClr val="00B0F0"/>
                </a:solidFill>
                <a:ea typeface="Arial" panose="020B0604020202020204" pitchFamily="34" charset="0"/>
              </a:rPr>
              <a:t> </a:t>
            </a:r>
            <a:r>
              <a:rPr lang="en-US" spc="10" dirty="0">
                <a:solidFill>
                  <a:srgbClr val="00B0F0"/>
                </a:solidFill>
                <a:ea typeface="Arial" panose="020B0604020202020204" pitchFamily="34" charset="0"/>
              </a:rPr>
              <a:t>f</a:t>
            </a:r>
            <a:r>
              <a:rPr lang="en-US" spc="-5" dirty="0">
                <a:solidFill>
                  <a:srgbClr val="00B0F0"/>
                </a:solidFill>
                <a:ea typeface="Arial" panose="020B0604020202020204" pitchFamily="34" charset="0"/>
              </a:rPr>
              <a:t>i</a:t>
            </a:r>
            <a:r>
              <a:rPr lang="en-US" dirty="0">
                <a:solidFill>
                  <a:srgbClr val="00B0F0"/>
                </a:solidFill>
                <a:ea typeface="Arial" panose="020B0604020202020204" pitchFamily="34" charset="0"/>
              </a:rPr>
              <a:t>e</a:t>
            </a:r>
            <a:r>
              <a:rPr lang="en-US" spc="5" dirty="0">
                <a:solidFill>
                  <a:srgbClr val="00B0F0"/>
                </a:solidFill>
                <a:ea typeface="Arial" panose="020B0604020202020204" pitchFamily="34" charset="0"/>
              </a:rPr>
              <a:t>l</a:t>
            </a:r>
            <a:r>
              <a:rPr lang="en-US" dirty="0">
                <a:solidFill>
                  <a:srgbClr val="00B0F0"/>
                </a:solidFill>
                <a:ea typeface="Arial" panose="020B0604020202020204" pitchFamily="34" charset="0"/>
              </a:rPr>
              <a:t>d</a:t>
            </a:r>
            <a:r>
              <a:rPr lang="en-US" spc="-20" dirty="0">
                <a:solidFill>
                  <a:srgbClr val="00B0F0"/>
                </a:solidFill>
                <a:ea typeface="Arial" panose="020B0604020202020204" pitchFamily="34" charset="0"/>
              </a:rPr>
              <a:t> </a:t>
            </a:r>
            <a:r>
              <a:rPr lang="en-US" spc="-5" dirty="0">
                <a:solidFill>
                  <a:srgbClr val="00B0F0"/>
                </a:solidFill>
                <a:ea typeface="Arial" panose="020B0604020202020204" pitchFamily="34" charset="0"/>
              </a:rPr>
              <a:t>a</a:t>
            </a:r>
            <a:r>
              <a:rPr lang="en-US" spc="10" dirty="0">
                <a:solidFill>
                  <a:srgbClr val="00B0F0"/>
                </a:solidFill>
                <a:ea typeface="Arial" panose="020B0604020202020204" pitchFamily="34" charset="0"/>
              </a:rPr>
              <a:t>n</a:t>
            </a:r>
            <a:r>
              <a:rPr lang="en-US" dirty="0">
                <a:solidFill>
                  <a:srgbClr val="00B0F0"/>
                </a:solidFill>
                <a:ea typeface="Arial" panose="020B0604020202020204" pitchFamily="34" charset="0"/>
              </a:rPr>
              <a:t>d</a:t>
            </a:r>
            <a:r>
              <a:rPr lang="en-US" spc="-15" dirty="0">
                <a:solidFill>
                  <a:srgbClr val="00B0F0"/>
                </a:solidFill>
                <a:ea typeface="Arial" panose="020B0604020202020204" pitchFamily="34" charset="0"/>
              </a:rPr>
              <a:t> </a:t>
            </a:r>
            <a:r>
              <a:rPr lang="en-US" spc="5" dirty="0">
                <a:solidFill>
                  <a:srgbClr val="00B0F0"/>
                </a:solidFill>
                <a:ea typeface="Arial" panose="020B0604020202020204" pitchFamily="34" charset="0"/>
              </a:rPr>
              <a:t>b</a:t>
            </a:r>
            <a:r>
              <a:rPr lang="en-US" dirty="0">
                <a:solidFill>
                  <a:srgbClr val="00B0F0"/>
                </a:solidFill>
                <a:ea typeface="Arial" panose="020B0604020202020204" pitchFamily="34" charset="0"/>
              </a:rPr>
              <a:t>e</a:t>
            </a:r>
            <a:r>
              <a:rPr lang="en-US" spc="5" dirty="0">
                <a:solidFill>
                  <a:srgbClr val="00B0F0"/>
                </a:solidFill>
                <a:ea typeface="Arial" panose="020B0604020202020204" pitchFamily="34" charset="0"/>
              </a:rPr>
              <a:t>g</a:t>
            </a:r>
            <a:r>
              <a:rPr lang="en-US" spc="-5" dirty="0">
                <a:solidFill>
                  <a:srgbClr val="00B0F0"/>
                </a:solidFill>
                <a:ea typeface="Arial" panose="020B0604020202020204" pitchFamily="34" charset="0"/>
              </a:rPr>
              <a:t>i</a:t>
            </a:r>
            <a:r>
              <a:rPr lang="en-US" dirty="0">
                <a:solidFill>
                  <a:srgbClr val="00B0F0"/>
                </a:solidFill>
                <a:ea typeface="Arial" panose="020B0604020202020204" pitchFamily="34" charset="0"/>
              </a:rPr>
              <a:t>n</a:t>
            </a:r>
            <a:r>
              <a:rPr lang="en-US" spc="-25" dirty="0">
                <a:solidFill>
                  <a:srgbClr val="00B0F0"/>
                </a:solidFill>
                <a:ea typeface="Arial" panose="020B0604020202020204" pitchFamily="34" charset="0"/>
              </a:rPr>
              <a:t> </a:t>
            </a:r>
            <a:r>
              <a:rPr lang="en-US" spc="20" dirty="0">
                <a:solidFill>
                  <a:srgbClr val="00B0F0"/>
                </a:solidFill>
                <a:ea typeface="Arial" panose="020B0604020202020204" pitchFamily="34" charset="0"/>
              </a:rPr>
              <a:t>t</a:t>
            </a:r>
            <a:r>
              <a:rPr lang="en-US" spc="-5" dirty="0">
                <a:solidFill>
                  <a:srgbClr val="00B0F0"/>
                </a:solidFill>
                <a:ea typeface="Arial" panose="020B0604020202020204" pitchFamily="34" charset="0"/>
              </a:rPr>
              <a:t>y</a:t>
            </a:r>
            <a:r>
              <a:rPr lang="en-US" dirty="0">
                <a:solidFill>
                  <a:srgbClr val="00B0F0"/>
                </a:solidFill>
                <a:ea typeface="Arial" panose="020B0604020202020204" pitchFamily="34" charset="0"/>
              </a:rPr>
              <a:t>p</a:t>
            </a:r>
            <a:r>
              <a:rPr lang="en-US" spc="-5" dirty="0">
                <a:solidFill>
                  <a:srgbClr val="00B0F0"/>
                </a:solidFill>
                <a:ea typeface="Arial" panose="020B0604020202020204" pitchFamily="34" charset="0"/>
              </a:rPr>
              <a:t>i</a:t>
            </a:r>
            <a:r>
              <a:rPr lang="en-US" spc="10" dirty="0">
                <a:solidFill>
                  <a:srgbClr val="00B0F0"/>
                </a:solidFill>
                <a:ea typeface="Arial" panose="020B0604020202020204" pitchFamily="34" charset="0"/>
              </a:rPr>
              <a:t>n</a:t>
            </a:r>
            <a:r>
              <a:rPr lang="en-US" dirty="0">
                <a:solidFill>
                  <a:srgbClr val="00B0F0"/>
                </a:solidFill>
                <a:ea typeface="Arial" panose="020B0604020202020204" pitchFamily="34" charset="0"/>
              </a:rPr>
              <a:t>g</a:t>
            </a:r>
            <a:r>
              <a:rPr lang="en-US" spc="-25" dirty="0">
                <a:solidFill>
                  <a:srgbClr val="00B0F0"/>
                </a:solidFill>
                <a:ea typeface="Arial" panose="020B0604020202020204" pitchFamily="34" charset="0"/>
              </a:rPr>
              <a:t> </a:t>
            </a:r>
            <a:r>
              <a:rPr lang="en-US" spc="-5" dirty="0">
                <a:solidFill>
                  <a:srgbClr val="00B0F0"/>
                </a:solidFill>
                <a:ea typeface="Arial" panose="020B0604020202020204" pitchFamily="34" charset="0"/>
              </a:rPr>
              <a:t>t</a:t>
            </a:r>
            <a:r>
              <a:rPr lang="en-US" spc="10" dirty="0">
                <a:solidFill>
                  <a:srgbClr val="00B0F0"/>
                </a:solidFill>
                <a:ea typeface="Arial" panose="020B0604020202020204" pitchFamily="34" charset="0"/>
              </a:rPr>
              <a:t>h</a:t>
            </a:r>
            <a:r>
              <a:rPr lang="en-US" dirty="0">
                <a:solidFill>
                  <a:srgbClr val="00B0F0"/>
                </a:solidFill>
                <a:ea typeface="Arial" panose="020B0604020202020204" pitchFamily="34" charset="0"/>
              </a:rPr>
              <a:t>e</a:t>
            </a:r>
            <a:r>
              <a:rPr lang="en-US" spc="-15" dirty="0">
                <a:solidFill>
                  <a:srgbClr val="00B0F0"/>
                </a:solidFill>
                <a:ea typeface="Arial" panose="020B0604020202020204" pitchFamily="34" charset="0"/>
              </a:rPr>
              <a:t> </a:t>
            </a:r>
            <a:r>
              <a:rPr lang="en-US" spc="-5" dirty="0">
                <a:solidFill>
                  <a:srgbClr val="00B0F0"/>
                </a:solidFill>
                <a:ea typeface="Arial" panose="020B0604020202020204" pitchFamily="34" charset="0"/>
              </a:rPr>
              <a:t>n</a:t>
            </a:r>
            <a:r>
              <a:rPr lang="en-US" dirty="0">
                <a:solidFill>
                  <a:srgbClr val="00B0F0"/>
                </a:solidFill>
                <a:ea typeface="Arial" panose="020B0604020202020204" pitchFamily="34" charset="0"/>
              </a:rPr>
              <a:t>a</a:t>
            </a:r>
            <a:r>
              <a:rPr lang="en-US" spc="20" dirty="0">
                <a:solidFill>
                  <a:srgbClr val="00B0F0"/>
                </a:solidFill>
                <a:ea typeface="Arial" panose="020B0604020202020204" pitchFamily="34" charset="0"/>
              </a:rPr>
              <a:t>m</a:t>
            </a:r>
            <a:r>
              <a:rPr lang="en-US" dirty="0">
                <a:solidFill>
                  <a:srgbClr val="00B0F0"/>
                </a:solidFill>
                <a:ea typeface="Arial" panose="020B0604020202020204" pitchFamily="34" charset="0"/>
              </a:rPr>
              <a:t>e</a:t>
            </a:r>
            <a:r>
              <a:rPr lang="en-US" spc="-25" dirty="0">
                <a:solidFill>
                  <a:srgbClr val="00B0F0"/>
                </a:solidFill>
                <a:ea typeface="Arial" panose="020B0604020202020204" pitchFamily="34" charset="0"/>
              </a:rPr>
              <a:t> </a:t>
            </a:r>
            <a:r>
              <a:rPr lang="en-US" spc="-5" dirty="0">
                <a:solidFill>
                  <a:srgbClr val="00B0F0"/>
                </a:solidFill>
                <a:ea typeface="Arial" panose="020B0604020202020204" pitchFamily="34" charset="0"/>
              </a:rPr>
              <a:t>o</a:t>
            </a:r>
            <a:r>
              <a:rPr lang="en-US" dirty="0">
                <a:solidFill>
                  <a:srgbClr val="00B0F0"/>
                </a:solidFill>
                <a:ea typeface="Arial" panose="020B0604020202020204" pitchFamily="34" charset="0"/>
              </a:rPr>
              <a:t>f t</a:t>
            </a:r>
            <a:r>
              <a:rPr lang="en-US" spc="-5" dirty="0">
                <a:solidFill>
                  <a:srgbClr val="00B0F0"/>
                </a:solidFill>
                <a:ea typeface="Arial" panose="020B0604020202020204" pitchFamily="34" charset="0"/>
              </a:rPr>
              <a:t>h</a:t>
            </a:r>
            <a:r>
              <a:rPr lang="en-US" dirty="0">
                <a:solidFill>
                  <a:srgbClr val="00B0F0"/>
                </a:solidFill>
                <a:ea typeface="Arial" panose="020B0604020202020204" pitchFamily="34" charset="0"/>
              </a:rPr>
              <a:t>e</a:t>
            </a:r>
            <a:r>
              <a:rPr lang="en-US" spc="-10" dirty="0">
                <a:solidFill>
                  <a:srgbClr val="00B0F0"/>
                </a:solidFill>
                <a:ea typeface="Arial" panose="020B0604020202020204" pitchFamily="34" charset="0"/>
              </a:rPr>
              <a:t> </a:t>
            </a:r>
            <a:r>
              <a:rPr lang="en-US" spc="-5" dirty="0">
                <a:solidFill>
                  <a:srgbClr val="00B0F0"/>
                </a:solidFill>
                <a:ea typeface="Arial" panose="020B0604020202020204" pitchFamily="34" charset="0"/>
              </a:rPr>
              <a:t>i</a:t>
            </a:r>
            <a:r>
              <a:rPr lang="en-US" dirty="0">
                <a:solidFill>
                  <a:srgbClr val="00B0F0"/>
                </a:solidFill>
                <a:ea typeface="Arial" panose="020B0604020202020204" pitchFamily="34" charset="0"/>
              </a:rPr>
              <a:t>n</a:t>
            </a:r>
            <a:r>
              <a:rPr lang="en-US" spc="5" dirty="0">
                <a:solidFill>
                  <a:srgbClr val="00B0F0"/>
                </a:solidFill>
                <a:ea typeface="Arial" panose="020B0604020202020204" pitchFamily="34" charset="0"/>
              </a:rPr>
              <a:t>d</a:t>
            </a:r>
            <a:r>
              <a:rPr lang="en-US" spc="-5" dirty="0">
                <a:solidFill>
                  <a:srgbClr val="00B0F0"/>
                </a:solidFill>
                <a:ea typeface="Arial" panose="020B0604020202020204" pitchFamily="34" charset="0"/>
              </a:rPr>
              <a:t>i</a:t>
            </a:r>
            <a:r>
              <a:rPr lang="en-US" spc="5" dirty="0">
                <a:solidFill>
                  <a:srgbClr val="00B0F0"/>
                </a:solidFill>
                <a:ea typeface="Arial" panose="020B0604020202020204" pitchFamily="34" charset="0"/>
              </a:rPr>
              <a:t>v</a:t>
            </a:r>
            <a:r>
              <a:rPr lang="en-US" spc="-5" dirty="0">
                <a:solidFill>
                  <a:srgbClr val="00B0F0"/>
                </a:solidFill>
                <a:ea typeface="Arial" panose="020B0604020202020204" pitchFamily="34" charset="0"/>
              </a:rPr>
              <a:t>i</a:t>
            </a:r>
            <a:r>
              <a:rPr lang="en-US" spc="10" dirty="0">
                <a:solidFill>
                  <a:srgbClr val="00B0F0"/>
                </a:solidFill>
                <a:ea typeface="Arial" panose="020B0604020202020204" pitchFamily="34" charset="0"/>
              </a:rPr>
              <a:t>d</a:t>
            </a:r>
            <a:r>
              <a:rPr lang="en-US" dirty="0">
                <a:solidFill>
                  <a:srgbClr val="00B0F0"/>
                </a:solidFill>
                <a:ea typeface="Arial" panose="020B0604020202020204" pitchFamily="34" charset="0"/>
              </a:rPr>
              <a:t>u</a:t>
            </a:r>
            <a:r>
              <a:rPr lang="en-US" spc="-5" dirty="0">
                <a:solidFill>
                  <a:srgbClr val="00B0F0"/>
                </a:solidFill>
                <a:ea typeface="Arial" panose="020B0604020202020204" pitchFamily="34" charset="0"/>
              </a:rPr>
              <a:t>a</a:t>
            </a:r>
            <a:r>
              <a:rPr lang="en-US" dirty="0">
                <a:solidFill>
                  <a:srgbClr val="00B0F0"/>
                </a:solidFill>
                <a:ea typeface="Arial" panose="020B0604020202020204" pitchFamily="34" charset="0"/>
              </a:rPr>
              <a:t>l</a:t>
            </a:r>
            <a:r>
              <a:rPr lang="en-US" spc="-25" dirty="0">
                <a:solidFill>
                  <a:srgbClr val="00B0F0"/>
                </a:solidFill>
                <a:ea typeface="Arial" panose="020B0604020202020204" pitchFamily="34" charset="0"/>
              </a:rPr>
              <a:t> </a:t>
            </a:r>
            <a:r>
              <a:rPr lang="en-US" spc="-20" dirty="0">
                <a:solidFill>
                  <a:srgbClr val="00B0F0"/>
                </a:solidFill>
                <a:ea typeface="Arial" panose="020B0604020202020204" pitchFamily="34" charset="0"/>
              </a:rPr>
              <a:t>y</a:t>
            </a:r>
            <a:r>
              <a:rPr lang="en-US" spc="10" dirty="0">
                <a:solidFill>
                  <a:srgbClr val="00B0F0"/>
                </a:solidFill>
                <a:ea typeface="Arial" panose="020B0604020202020204" pitchFamily="34" charset="0"/>
              </a:rPr>
              <a:t>o</a:t>
            </a:r>
            <a:r>
              <a:rPr lang="en-US" dirty="0">
                <a:solidFill>
                  <a:srgbClr val="00B0F0"/>
                </a:solidFill>
                <a:ea typeface="Arial" panose="020B0604020202020204" pitchFamily="34" charset="0"/>
              </a:rPr>
              <a:t>u</a:t>
            </a:r>
            <a:r>
              <a:rPr lang="en-US" spc="-10" dirty="0">
                <a:solidFill>
                  <a:srgbClr val="00B0F0"/>
                </a:solidFill>
                <a:ea typeface="Arial" panose="020B0604020202020204" pitchFamily="34" charset="0"/>
              </a:rPr>
              <a:t> w</a:t>
            </a:r>
            <a:r>
              <a:rPr lang="en-US" spc="10" dirty="0">
                <a:solidFill>
                  <a:srgbClr val="00B0F0"/>
                </a:solidFill>
                <a:ea typeface="Arial" panose="020B0604020202020204" pitchFamily="34" charset="0"/>
              </a:rPr>
              <a:t>o</a:t>
            </a:r>
            <a:r>
              <a:rPr lang="en-US" dirty="0">
                <a:solidFill>
                  <a:srgbClr val="00B0F0"/>
                </a:solidFill>
                <a:ea typeface="Arial" panose="020B0604020202020204" pitchFamily="34" charset="0"/>
              </a:rPr>
              <a:t>u</a:t>
            </a:r>
            <a:r>
              <a:rPr lang="en-US" spc="5" dirty="0">
                <a:solidFill>
                  <a:srgbClr val="00B0F0"/>
                </a:solidFill>
                <a:ea typeface="Arial" panose="020B0604020202020204" pitchFamily="34" charset="0"/>
              </a:rPr>
              <a:t>l</a:t>
            </a:r>
            <a:r>
              <a:rPr lang="en-US" dirty="0">
                <a:solidFill>
                  <a:srgbClr val="00B0F0"/>
                </a:solidFill>
                <a:ea typeface="Arial" panose="020B0604020202020204" pitchFamily="34" charset="0"/>
              </a:rPr>
              <a:t>d</a:t>
            </a:r>
            <a:r>
              <a:rPr lang="en-US" spc="-25" dirty="0">
                <a:solidFill>
                  <a:srgbClr val="00B0F0"/>
                </a:solidFill>
                <a:ea typeface="Arial" panose="020B0604020202020204" pitchFamily="34" charset="0"/>
              </a:rPr>
              <a:t> </a:t>
            </a:r>
            <a:r>
              <a:rPr lang="en-US" spc="5" dirty="0">
                <a:solidFill>
                  <a:srgbClr val="00B0F0"/>
                </a:solidFill>
                <a:ea typeface="Arial" panose="020B0604020202020204" pitchFamily="34" charset="0"/>
              </a:rPr>
              <a:t>l</a:t>
            </a:r>
            <a:r>
              <a:rPr lang="en-US" spc="-5" dirty="0">
                <a:solidFill>
                  <a:srgbClr val="00B0F0"/>
                </a:solidFill>
                <a:ea typeface="Arial" panose="020B0604020202020204" pitchFamily="34" charset="0"/>
              </a:rPr>
              <a:t>i</a:t>
            </a:r>
            <a:r>
              <a:rPr lang="en-US" spc="15" dirty="0">
                <a:solidFill>
                  <a:srgbClr val="00B0F0"/>
                </a:solidFill>
                <a:ea typeface="Arial" panose="020B0604020202020204" pitchFamily="34" charset="0"/>
              </a:rPr>
              <a:t>k</a:t>
            </a:r>
            <a:r>
              <a:rPr lang="en-US" dirty="0">
                <a:solidFill>
                  <a:srgbClr val="00B0F0"/>
                </a:solidFill>
                <a:ea typeface="Arial" panose="020B0604020202020204" pitchFamily="34" charset="0"/>
              </a:rPr>
              <a:t>e to</a:t>
            </a:r>
            <a:r>
              <a:rPr lang="en-US" spc="-15" dirty="0">
                <a:solidFill>
                  <a:srgbClr val="00B0F0"/>
                </a:solidFill>
                <a:ea typeface="Arial" panose="020B0604020202020204" pitchFamily="34" charset="0"/>
              </a:rPr>
              <a:t> </a:t>
            </a:r>
            <a:r>
              <a:rPr lang="en-US" dirty="0">
                <a:solidFill>
                  <a:srgbClr val="00B0F0"/>
                </a:solidFill>
                <a:ea typeface="Arial" panose="020B0604020202020204" pitchFamily="34" charset="0"/>
              </a:rPr>
              <a:t>a</a:t>
            </a:r>
            <a:r>
              <a:rPr lang="en-US" spc="5" dirty="0">
                <a:solidFill>
                  <a:srgbClr val="00B0F0"/>
                </a:solidFill>
                <a:ea typeface="Arial" panose="020B0604020202020204" pitchFamily="34" charset="0"/>
              </a:rPr>
              <a:t>ss</a:t>
            </a:r>
            <a:r>
              <a:rPr lang="en-US" spc="-5" dirty="0">
                <a:solidFill>
                  <a:srgbClr val="00B0F0"/>
                </a:solidFill>
                <a:ea typeface="Arial" panose="020B0604020202020204" pitchFamily="34" charset="0"/>
              </a:rPr>
              <a:t>i</a:t>
            </a:r>
            <a:r>
              <a:rPr lang="en-US" spc="10" dirty="0">
                <a:solidFill>
                  <a:srgbClr val="00B0F0"/>
                </a:solidFill>
                <a:ea typeface="Arial" panose="020B0604020202020204" pitchFamily="34" charset="0"/>
              </a:rPr>
              <a:t>g</a:t>
            </a:r>
            <a:r>
              <a:rPr lang="en-US" dirty="0">
                <a:solidFill>
                  <a:srgbClr val="00B0F0"/>
                </a:solidFill>
                <a:ea typeface="Arial" panose="020B0604020202020204" pitchFamily="34" charset="0"/>
              </a:rPr>
              <a:t>n</a:t>
            </a:r>
            <a:r>
              <a:rPr lang="en-US" spc="-30" dirty="0">
                <a:solidFill>
                  <a:srgbClr val="00B0F0"/>
                </a:solidFill>
                <a:ea typeface="Arial" panose="020B0604020202020204" pitchFamily="34" charset="0"/>
              </a:rPr>
              <a:t> </a:t>
            </a:r>
            <a:r>
              <a:rPr lang="en-US" spc="-5" dirty="0">
                <a:solidFill>
                  <a:srgbClr val="00B0F0"/>
                </a:solidFill>
                <a:ea typeface="Arial" panose="020B0604020202020204" pitchFamily="34" charset="0"/>
              </a:rPr>
              <a:t>a</a:t>
            </a:r>
            <a:r>
              <a:rPr lang="en-US" dirty="0">
                <a:solidFill>
                  <a:srgbClr val="00B0F0"/>
                </a:solidFill>
                <a:ea typeface="Arial" panose="020B0604020202020204" pitchFamily="34" charset="0"/>
              </a:rPr>
              <a:t>s</a:t>
            </a:r>
            <a:r>
              <a:rPr lang="en-US" spc="-5" dirty="0">
                <a:solidFill>
                  <a:srgbClr val="00B0F0"/>
                </a:solidFill>
                <a:ea typeface="Arial" panose="020B0604020202020204" pitchFamily="34" charset="0"/>
              </a:rPr>
              <a:t> </a:t>
            </a:r>
            <a:r>
              <a:rPr lang="en-US" dirty="0">
                <a:solidFill>
                  <a:srgbClr val="00B0F0"/>
                </a:solidFill>
                <a:ea typeface="Arial" panose="020B0604020202020204" pitchFamily="34" charset="0"/>
              </a:rPr>
              <a:t>t</a:t>
            </a:r>
            <a:r>
              <a:rPr lang="en-US" spc="5" dirty="0">
                <a:solidFill>
                  <a:srgbClr val="00B0F0"/>
                </a:solidFill>
                <a:ea typeface="Arial" panose="020B0604020202020204" pitchFamily="34" charset="0"/>
              </a:rPr>
              <a:t>h</a:t>
            </a:r>
            <a:r>
              <a:rPr lang="en-US" dirty="0">
                <a:solidFill>
                  <a:srgbClr val="00B0F0"/>
                </a:solidFill>
                <a:ea typeface="Arial" panose="020B0604020202020204" pitchFamily="34" charset="0"/>
              </a:rPr>
              <a:t>e</a:t>
            </a:r>
            <a:r>
              <a:rPr lang="en-US" spc="-15" dirty="0">
                <a:solidFill>
                  <a:srgbClr val="00B0F0"/>
                </a:solidFill>
                <a:ea typeface="Arial" panose="020B0604020202020204" pitchFamily="34" charset="0"/>
              </a:rPr>
              <a:t> </a:t>
            </a:r>
            <a:r>
              <a:rPr lang="en-US" spc="-5" dirty="0">
                <a:solidFill>
                  <a:srgbClr val="00B0F0"/>
                </a:solidFill>
                <a:ea typeface="Arial" panose="020B0604020202020204" pitchFamily="34" charset="0"/>
              </a:rPr>
              <a:t>p</a:t>
            </a:r>
            <a:r>
              <a:rPr lang="en-US" spc="15" dirty="0">
                <a:solidFill>
                  <a:srgbClr val="00B0F0"/>
                </a:solidFill>
                <a:ea typeface="Arial" panose="020B0604020202020204" pitchFamily="34" charset="0"/>
              </a:rPr>
              <a:t>r</a:t>
            </a:r>
            <a:r>
              <a:rPr lang="en-US" spc="-5" dirty="0">
                <a:solidFill>
                  <a:srgbClr val="00B0F0"/>
                </a:solidFill>
                <a:ea typeface="Arial" panose="020B0604020202020204" pitchFamily="34" charset="0"/>
              </a:rPr>
              <a:t>i</a:t>
            </a:r>
            <a:r>
              <a:rPr lang="en-US" spc="20" dirty="0">
                <a:solidFill>
                  <a:srgbClr val="00B0F0"/>
                </a:solidFill>
                <a:ea typeface="Arial" panose="020B0604020202020204" pitchFamily="34" charset="0"/>
              </a:rPr>
              <a:t>m</a:t>
            </a:r>
            <a:r>
              <a:rPr lang="en-US" dirty="0">
                <a:solidFill>
                  <a:srgbClr val="00B0F0"/>
                </a:solidFill>
                <a:ea typeface="Arial" panose="020B0604020202020204" pitchFamily="34" charset="0"/>
              </a:rPr>
              <a:t>a</a:t>
            </a:r>
            <a:r>
              <a:rPr lang="en-US" spc="15" dirty="0">
                <a:solidFill>
                  <a:srgbClr val="00B0F0"/>
                </a:solidFill>
                <a:ea typeface="Arial" panose="020B0604020202020204" pitchFamily="34" charset="0"/>
              </a:rPr>
              <a:t>r</a:t>
            </a:r>
            <a:r>
              <a:rPr lang="en-US" dirty="0">
                <a:solidFill>
                  <a:srgbClr val="00B0F0"/>
                </a:solidFill>
                <a:ea typeface="Arial" panose="020B0604020202020204" pitchFamily="34" charset="0"/>
              </a:rPr>
              <a:t>y</a:t>
            </a:r>
            <a:r>
              <a:rPr lang="en-US" spc="-65" dirty="0">
                <a:solidFill>
                  <a:srgbClr val="00B0F0"/>
                </a:solidFill>
                <a:ea typeface="Arial" panose="020B0604020202020204" pitchFamily="34" charset="0"/>
              </a:rPr>
              <a:t> </a:t>
            </a:r>
            <a:r>
              <a:rPr lang="en-US" spc="5" dirty="0">
                <a:solidFill>
                  <a:srgbClr val="00B0F0"/>
                </a:solidFill>
                <a:ea typeface="Arial" panose="020B0604020202020204" pitchFamily="34" charset="0"/>
              </a:rPr>
              <a:t>c</a:t>
            </a:r>
            <a:r>
              <a:rPr lang="en-US" spc="10" dirty="0">
                <a:solidFill>
                  <a:srgbClr val="00B0F0"/>
                </a:solidFill>
                <a:ea typeface="Arial" panose="020B0604020202020204" pitchFamily="34" charset="0"/>
              </a:rPr>
              <a:t>e</a:t>
            </a:r>
            <a:r>
              <a:rPr lang="en-US" spc="5" dirty="0">
                <a:solidFill>
                  <a:srgbClr val="00B0F0"/>
                </a:solidFill>
                <a:ea typeface="Arial" panose="020B0604020202020204" pitchFamily="34" charset="0"/>
              </a:rPr>
              <a:t>r</a:t>
            </a:r>
            <a:r>
              <a:rPr lang="en-US" dirty="0">
                <a:solidFill>
                  <a:srgbClr val="00B0F0"/>
                </a:solidFill>
                <a:ea typeface="Arial" panose="020B0604020202020204" pitchFamily="34" charset="0"/>
              </a:rPr>
              <a:t>t</a:t>
            </a:r>
            <a:r>
              <a:rPr lang="en-US" spc="-5" dirty="0">
                <a:solidFill>
                  <a:srgbClr val="00B0F0"/>
                </a:solidFill>
                <a:ea typeface="Arial" panose="020B0604020202020204" pitchFamily="34" charset="0"/>
              </a:rPr>
              <a:t>i</a:t>
            </a:r>
            <a:r>
              <a:rPr lang="en-US" spc="20" dirty="0">
                <a:solidFill>
                  <a:srgbClr val="00B0F0"/>
                </a:solidFill>
                <a:ea typeface="Arial" panose="020B0604020202020204" pitchFamily="34" charset="0"/>
              </a:rPr>
              <a:t>f</a:t>
            </a:r>
            <a:r>
              <a:rPr lang="en-US" spc="-20" dirty="0">
                <a:solidFill>
                  <a:srgbClr val="00B0F0"/>
                </a:solidFill>
                <a:ea typeface="Arial" panose="020B0604020202020204" pitchFamily="34" charset="0"/>
              </a:rPr>
              <a:t>y</a:t>
            </a:r>
            <a:r>
              <a:rPr lang="en-US" spc="-5" dirty="0">
                <a:solidFill>
                  <a:srgbClr val="00B0F0"/>
                </a:solidFill>
                <a:ea typeface="Arial" panose="020B0604020202020204" pitchFamily="34" charset="0"/>
              </a:rPr>
              <a:t>i</a:t>
            </a:r>
            <a:r>
              <a:rPr lang="en-US" dirty="0">
                <a:solidFill>
                  <a:srgbClr val="00B0F0"/>
                </a:solidFill>
                <a:ea typeface="Arial" panose="020B0604020202020204" pitchFamily="34" charset="0"/>
              </a:rPr>
              <a:t>ng</a:t>
            </a:r>
            <a:r>
              <a:rPr lang="en-US" spc="-35" dirty="0">
                <a:solidFill>
                  <a:srgbClr val="00B0F0"/>
                </a:solidFill>
                <a:ea typeface="Arial" panose="020B0604020202020204" pitchFamily="34" charset="0"/>
              </a:rPr>
              <a:t> </a:t>
            </a:r>
            <a:r>
              <a:rPr lang="en-US" dirty="0">
                <a:solidFill>
                  <a:srgbClr val="00B0F0"/>
                </a:solidFill>
                <a:ea typeface="Arial" panose="020B0604020202020204" pitchFamily="34" charset="0"/>
              </a:rPr>
              <a:t>o</a:t>
            </a:r>
            <a:r>
              <a:rPr lang="en-US" spc="5" dirty="0">
                <a:solidFill>
                  <a:srgbClr val="00B0F0"/>
                </a:solidFill>
                <a:ea typeface="Arial" panose="020B0604020202020204" pitchFamily="34" charset="0"/>
              </a:rPr>
              <a:t>f</a:t>
            </a:r>
            <a:r>
              <a:rPr lang="en-US" spc="10" dirty="0">
                <a:solidFill>
                  <a:srgbClr val="00B0F0"/>
                </a:solidFill>
                <a:ea typeface="Arial" panose="020B0604020202020204" pitchFamily="34" charset="0"/>
              </a:rPr>
              <a:t>f</a:t>
            </a:r>
            <a:r>
              <a:rPr lang="en-US" spc="-5" dirty="0">
                <a:solidFill>
                  <a:srgbClr val="00B0F0"/>
                </a:solidFill>
                <a:ea typeface="Arial" panose="020B0604020202020204" pitchFamily="34" charset="0"/>
              </a:rPr>
              <a:t>i</a:t>
            </a:r>
            <a:r>
              <a:rPr lang="en-US" spc="5" dirty="0">
                <a:solidFill>
                  <a:srgbClr val="00B0F0"/>
                </a:solidFill>
                <a:ea typeface="Arial" panose="020B0604020202020204" pitchFamily="34" charset="0"/>
              </a:rPr>
              <a:t>c</a:t>
            </a:r>
            <a:r>
              <a:rPr lang="en-US" spc="-5" dirty="0">
                <a:solidFill>
                  <a:srgbClr val="00B0F0"/>
                </a:solidFill>
                <a:ea typeface="Arial" panose="020B0604020202020204" pitchFamily="34" charset="0"/>
              </a:rPr>
              <a:t>i</a:t>
            </a:r>
            <a:r>
              <a:rPr lang="en-US" dirty="0">
                <a:solidFill>
                  <a:srgbClr val="00B0F0"/>
                </a:solidFill>
                <a:ea typeface="Arial" panose="020B0604020202020204" pitchFamily="34" charset="0"/>
              </a:rPr>
              <a:t>al</a:t>
            </a:r>
            <a:r>
              <a:rPr lang="en-US" spc="-40" dirty="0">
                <a:solidFill>
                  <a:srgbClr val="00B0F0"/>
                </a:solidFill>
                <a:ea typeface="Arial" panose="020B0604020202020204" pitchFamily="34" charset="0"/>
              </a:rPr>
              <a:t> </a:t>
            </a:r>
            <a:r>
              <a:rPr lang="en-US" spc="10" dirty="0">
                <a:solidFill>
                  <a:srgbClr val="00B0F0"/>
                </a:solidFill>
                <a:ea typeface="Arial" panose="020B0604020202020204" pitchFamily="34" charset="0"/>
              </a:rPr>
              <a:t>f</a:t>
            </a:r>
            <a:r>
              <a:rPr lang="en-US" dirty="0">
                <a:solidFill>
                  <a:srgbClr val="00B0F0"/>
                </a:solidFill>
                <a:ea typeface="Arial" panose="020B0604020202020204" pitchFamily="34" charset="0"/>
              </a:rPr>
              <a:t>or</a:t>
            </a:r>
            <a:r>
              <a:rPr lang="en-US" spc="-10" dirty="0">
                <a:solidFill>
                  <a:srgbClr val="00B0F0"/>
                </a:solidFill>
                <a:ea typeface="Arial" panose="020B0604020202020204" pitchFamily="34" charset="0"/>
              </a:rPr>
              <a:t> </a:t>
            </a:r>
            <a:r>
              <a:rPr lang="en-US" dirty="0">
                <a:solidFill>
                  <a:srgbClr val="00B0F0"/>
                </a:solidFill>
                <a:ea typeface="Arial" panose="020B0604020202020204" pitchFamily="34" charset="0"/>
              </a:rPr>
              <a:t>th</a:t>
            </a:r>
            <a:r>
              <a:rPr lang="en-US" spc="-5" dirty="0">
                <a:solidFill>
                  <a:srgbClr val="00B0F0"/>
                </a:solidFill>
                <a:ea typeface="Arial" panose="020B0604020202020204" pitchFamily="34" charset="0"/>
              </a:rPr>
              <a:t>i</a:t>
            </a:r>
            <a:r>
              <a:rPr lang="en-US" dirty="0">
                <a:solidFill>
                  <a:srgbClr val="00B0F0"/>
                </a:solidFill>
                <a:ea typeface="Arial" panose="020B0604020202020204" pitchFamily="34" charset="0"/>
              </a:rPr>
              <a:t>s</a:t>
            </a:r>
            <a:r>
              <a:rPr lang="en-US" spc="-10" dirty="0">
                <a:solidFill>
                  <a:srgbClr val="00B0F0"/>
                </a:solidFill>
                <a:ea typeface="Arial" panose="020B0604020202020204" pitchFamily="34" charset="0"/>
              </a:rPr>
              <a:t> </a:t>
            </a:r>
            <a:r>
              <a:rPr lang="en-US" dirty="0">
                <a:solidFill>
                  <a:srgbClr val="00B0F0"/>
                </a:solidFill>
                <a:ea typeface="Arial" panose="020B0604020202020204" pitchFamily="34" charset="0"/>
              </a:rPr>
              <a:t>r</a:t>
            </a:r>
            <a:r>
              <a:rPr lang="en-US" spc="10" dirty="0">
                <a:solidFill>
                  <a:srgbClr val="00B0F0"/>
                </a:solidFill>
                <a:ea typeface="Arial" panose="020B0604020202020204" pitchFamily="34" charset="0"/>
              </a:rPr>
              <a:t>e</a:t>
            </a:r>
            <a:r>
              <a:rPr lang="en-US" dirty="0">
                <a:solidFill>
                  <a:srgbClr val="00B0F0"/>
                </a:solidFill>
                <a:ea typeface="Arial" panose="020B0604020202020204" pitchFamily="34" charset="0"/>
              </a:rPr>
              <a:t>quest. </a:t>
            </a:r>
            <a:r>
              <a:rPr lang="en-US" dirty="0">
                <a:solidFill>
                  <a:srgbClr val="00B0F0"/>
                </a:solidFill>
              </a:rPr>
              <a:t>Any individual in your organization with ezFedGrants access may be assigned as a</a:t>
            </a:r>
            <a:r>
              <a:rPr lang="en-US" sz="1600" dirty="0">
                <a:solidFill>
                  <a:srgbClr val="00B0F0"/>
                </a:solidFill>
              </a:rPr>
              <a:t> </a:t>
            </a:r>
            <a:r>
              <a:rPr lang="en-US" dirty="0">
                <a:solidFill>
                  <a:srgbClr val="00B0F0"/>
                </a:solidFill>
              </a:rPr>
              <a:t>Certifying Official, including yourself. Repeat this step if you would like to assign an alternate Certifying Official in the </a:t>
            </a:r>
            <a:r>
              <a:rPr lang="en-US" b="1" dirty="0">
                <a:solidFill>
                  <a:srgbClr val="00B0F0"/>
                </a:solidFill>
              </a:rPr>
              <a:t>Secondary Certifying Official </a:t>
            </a:r>
            <a:r>
              <a:rPr lang="en-US" dirty="0">
                <a:solidFill>
                  <a:srgbClr val="00B0F0"/>
                </a:solidFill>
              </a:rPr>
              <a:t>field. </a:t>
            </a:r>
          </a:p>
        </p:txBody>
      </p:sp>
      <p:sp>
        <p:nvSpPr>
          <p:cNvPr id="3" name="Slide Number Placeholder 2">
            <a:extLst>
              <a:ext uri="{FF2B5EF4-FFF2-40B4-BE49-F238E27FC236}">
                <a16:creationId xmlns:a16="http://schemas.microsoft.com/office/drawing/2014/main" id="{8A8534F4-C68B-4B3D-A3CC-1ADE7D808645}"/>
              </a:ext>
            </a:extLst>
          </p:cNvPr>
          <p:cNvSpPr>
            <a:spLocks noGrp="1"/>
          </p:cNvSpPr>
          <p:nvPr>
            <p:ph type="sldNum" sz="quarter" idx="10"/>
          </p:nvPr>
        </p:nvSpPr>
        <p:spPr/>
        <p:txBody>
          <a:bodyPr/>
          <a:lstStyle/>
          <a:p>
            <a:fld id="{AB819356-DE13-42BF-B215-0A2DEF5CE21B}" type="slidenum">
              <a:rPr lang="en-US" smtClean="0"/>
              <a:pPr/>
              <a:t>20</a:t>
            </a:fld>
            <a:endParaRPr lang="en-US" dirty="0"/>
          </a:p>
        </p:txBody>
      </p:sp>
      <p:sp>
        <p:nvSpPr>
          <p:cNvPr id="9" name="Rectangle 8">
            <a:extLst>
              <a:ext uri="{FF2B5EF4-FFF2-40B4-BE49-F238E27FC236}">
                <a16:creationId xmlns:a16="http://schemas.microsoft.com/office/drawing/2014/main" id="{915B423D-9006-4290-ACAF-54840F9658E1}"/>
              </a:ext>
            </a:extLst>
          </p:cNvPr>
          <p:cNvSpPr/>
          <p:nvPr/>
        </p:nvSpPr>
        <p:spPr bwMode="auto">
          <a:xfrm>
            <a:off x="667843" y="5104434"/>
            <a:ext cx="2341575" cy="549216"/>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8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4081613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Repayment Request</a:t>
            </a:r>
          </a:p>
        </p:txBody>
      </p:sp>
      <p:pic>
        <p:nvPicPr>
          <p:cNvPr id="5" name="Content Placeholder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691876" y="3171475"/>
            <a:ext cx="8808247" cy="2360728"/>
          </a:xfrm>
          <a:prstGeom prst="rect">
            <a:avLst/>
          </a:prstGeom>
          <a:ln>
            <a:solidFill>
              <a:schemeClr val="tx1"/>
            </a:solidFill>
          </a:ln>
        </p:spPr>
      </p:pic>
      <p:sp>
        <p:nvSpPr>
          <p:cNvPr id="6" name="Rectangle 5"/>
          <p:cNvSpPr/>
          <p:nvPr/>
        </p:nvSpPr>
        <p:spPr>
          <a:xfrm>
            <a:off x="704849" y="2000160"/>
            <a:ext cx="10296525" cy="646331"/>
          </a:xfrm>
          <a:prstGeom prst="rect">
            <a:avLst/>
          </a:prstGeom>
        </p:spPr>
        <p:txBody>
          <a:bodyPr wrap="square">
            <a:spAutoFit/>
          </a:bodyPr>
          <a:lstStyle/>
          <a:p>
            <a:pPr marR="0" lvl="0">
              <a:spcBef>
                <a:spcPts val="0"/>
              </a:spcBef>
              <a:spcAft>
                <a:spcPts val="0"/>
              </a:spcAft>
              <a:buSzPts val="1000"/>
            </a:pPr>
            <a:r>
              <a:rPr lang="en-US" spc="-5" dirty="0">
                <a:solidFill>
                  <a:srgbClr val="00B0F0"/>
                </a:solidFill>
                <a:latin typeface="Arial" panose="020B0604020202020204" pitchFamily="34" charset="0"/>
                <a:ea typeface="Arial" panose="020B0604020202020204" pitchFamily="34" charset="0"/>
              </a:rPr>
              <a:t>Once a Primary Certifying Official, and any secondary certifying officials have been selected, navigate to the next step in the process by clicking </a:t>
            </a:r>
            <a:r>
              <a:rPr lang="en-US" b="1" spc="-5" dirty="0">
                <a:solidFill>
                  <a:srgbClr val="00B0F0"/>
                </a:solidFill>
                <a:latin typeface="Arial" panose="020B0604020202020204" pitchFamily="34" charset="0"/>
                <a:ea typeface="Arial" panose="020B0604020202020204" pitchFamily="34" charset="0"/>
              </a:rPr>
              <a:t>Next</a:t>
            </a:r>
            <a:r>
              <a:rPr lang="en-US" spc="-5" dirty="0">
                <a:solidFill>
                  <a:srgbClr val="00B0F0"/>
                </a:solidFill>
                <a:latin typeface="Arial" panose="020B0604020202020204" pitchFamily="34" charset="0"/>
                <a:ea typeface="Arial" panose="020B0604020202020204" pitchFamily="34" charset="0"/>
              </a:rPr>
              <a:t> in the top right corner of the screen.</a:t>
            </a:r>
            <a:endParaRPr lang="en-US" dirty="0">
              <a:solidFill>
                <a:srgbClr val="00B0F0"/>
              </a:solidFill>
              <a:latin typeface="Arial" panose="020B0604020202020204" pitchFamily="34" charset="0"/>
              <a:ea typeface="Arial" panose="020B0604020202020204" pitchFamily="34" charset="0"/>
            </a:endParaRPr>
          </a:p>
        </p:txBody>
      </p:sp>
      <p:sp>
        <p:nvSpPr>
          <p:cNvPr id="3" name="Slide Number Placeholder 2">
            <a:extLst>
              <a:ext uri="{FF2B5EF4-FFF2-40B4-BE49-F238E27FC236}">
                <a16:creationId xmlns:a16="http://schemas.microsoft.com/office/drawing/2014/main" id="{2DDEFEC4-651D-4CF4-9CB4-820EEC3E4BED}"/>
              </a:ext>
            </a:extLst>
          </p:cNvPr>
          <p:cNvSpPr>
            <a:spLocks noGrp="1"/>
          </p:cNvSpPr>
          <p:nvPr>
            <p:ph type="sldNum" sz="quarter" idx="10"/>
          </p:nvPr>
        </p:nvSpPr>
        <p:spPr/>
        <p:txBody>
          <a:bodyPr/>
          <a:lstStyle/>
          <a:p>
            <a:fld id="{AB819356-DE13-42BF-B215-0A2DEF5CE21B}" type="slidenum">
              <a:rPr lang="en-US" smtClean="0"/>
              <a:pPr/>
              <a:t>21</a:t>
            </a:fld>
            <a:endParaRPr lang="en-US" dirty="0"/>
          </a:p>
        </p:txBody>
      </p:sp>
      <p:sp>
        <p:nvSpPr>
          <p:cNvPr id="9" name="Rectangle 8">
            <a:extLst>
              <a:ext uri="{FF2B5EF4-FFF2-40B4-BE49-F238E27FC236}">
                <a16:creationId xmlns:a16="http://schemas.microsoft.com/office/drawing/2014/main" id="{D052785F-7BDA-4EA7-AAE9-BA68B2E4ADDC}"/>
              </a:ext>
            </a:extLst>
          </p:cNvPr>
          <p:cNvSpPr/>
          <p:nvPr/>
        </p:nvSpPr>
        <p:spPr bwMode="auto">
          <a:xfrm>
            <a:off x="9711158" y="3050997"/>
            <a:ext cx="706057" cy="444562"/>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8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7065522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Repayment Request</a:t>
            </a:r>
          </a:p>
        </p:txBody>
      </p:sp>
      <p:pic>
        <p:nvPicPr>
          <p:cNvPr id="5" name="Content Placeholder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120269" y="3602083"/>
            <a:ext cx="9608561" cy="2438493"/>
          </a:xfrm>
          <a:prstGeom prst="rect">
            <a:avLst/>
          </a:prstGeom>
          <a:ln>
            <a:solidFill>
              <a:schemeClr val="tx1"/>
            </a:solidFill>
          </a:ln>
        </p:spPr>
      </p:pic>
      <p:sp>
        <p:nvSpPr>
          <p:cNvPr id="6" name="Rectangle 5"/>
          <p:cNvSpPr/>
          <p:nvPr/>
        </p:nvSpPr>
        <p:spPr>
          <a:xfrm>
            <a:off x="876300" y="2183860"/>
            <a:ext cx="10096500" cy="1178271"/>
          </a:xfrm>
          <a:prstGeom prst="rect">
            <a:avLst/>
          </a:prstGeom>
          <a:solidFill>
            <a:schemeClr val="bg1"/>
          </a:solidFill>
          <a:ln w="38100">
            <a:noFill/>
          </a:ln>
        </p:spPr>
        <p:txBody>
          <a:bodyPr wrap="square">
            <a:spAutoFit/>
          </a:bodyPr>
          <a:lstStyle/>
          <a:p>
            <a:pPr marR="310515" lvl="0">
              <a:lnSpc>
                <a:spcPct val="98000"/>
              </a:lnSpc>
              <a:spcBef>
                <a:spcPts val="0"/>
              </a:spcBef>
              <a:spcAft>
                <a:spcPts val="0"/>
              </a:spcAft>
              <a:buSzPts val="1000"/>
            </a:pPr>
            <a:r>
              <a:rPr lang="en-US" dirty="0">
                <a:solidFill>
                  <a:srgbClr val="00B0F0"/>
                </a:solidFill>
                <a:latin typeface="Arial" panose="020B0604020202020204" pitchFamily="34" charset="0"/>
                <a:ea typeface="Arial" panose="020B0604020202020204" pitchFamily="34" charset="0"/>
              </a:rPr>
              <a:t>On</a:t>
            </a:r>
            <a:r>
              <a:rPr lang="en-US" spc="-15" dirty="0">
                <a:solidFill>
                  <a:srgbClr val="00B0F0"/>
                </a:solidFill>
                <a:latin typeface="Arial" panose="020B0604020202020204" pitchFamily="34" charset="0"/>
                <a:ea typeface="Arial" panose="020B0604020202020204" pitchFamily="34" charset="0"/>
              </a:rPr>
              <a:t> </a:t>
            </a:r>
            <a:r>
              <a:rPr lang="en-US" dirty="0">
                <a:solidFill>
                  <a:srgbClr val="00B0F0"/>
                </a:solidFill>
                <a:latin typeface="Arial" panose="020B0604020202020204" pitchFamily="34" charset="0"/>
                <a:ea typeface="Arial" panose="020B0604020202020204" pitchFamily="34" charset="0"/>
              </a:rPr>
              <a:t>t</a:t>
            </a:r>
            <a:r>
              <a:rPr lang="en-US" spc="10" dirty="0">
                <a:solidFill>
                  <a:srgbClr val="00B0F0"/>
                </a:solidFill>
                <a:latin typeface="Arial" panose="020B0604020202020204" pitchFamily="34" charset="0"/>
                <a:ea typeface="Arial" panose="020B0604020202020204" pitchFamily="34" charset="0"/>
              </a:rPr>
              <a:t>h</a:t>
            </a:r>
            <a:r>
              <a:rPr lang="en-US" dirty="0">
                <a:solidFill>
                  <a:srgbClr val="00B0F0"/>
                </a:solidFill>
                <a:latin typeface="Arial" panose="020B0604020202020204" pitchFamily="34" charset="0"/>
                <a:ea typeface="Arial" panose="020B0604020202020204" pitchFamily="34" charset="0"/>
              </a:rPr>
              <a:t>e</a:t>
            </a:r>
            <a:r>
              <a:rPr lang="en-US" spc="-15" dirty="0">
                <a:solidFill>
                  <a:srgbClr val="00B0F0"/>
                </a:solidFill>
                <a:latin typeface="Arial" panose="020B0604020202020204" pitchFamily="34" charset="0"/>
                <a:ea typeface="Arial" panose="020B0604020202020204" pitchFamily="34" charset="0"/>
              </a:rPr>
              <a:t> </a:t>
            </a:r>
            <a:r>
              <a:rPr lang="en-US" b="1" spc="-5" dirty="0">
                <a:solidFill>
                  <a:srgbClr val="00B0F0"/>
                </a:solidFill>
                <a:latin typeface="Arial" panose="020B0604020202020204" pitchFamily="34" charset="0"/>
                <a:ea typeface="Arial" panose="020B0604020202020204" pitchFamily="34" charset="0"/>
              </a:rPr>
              <a:t>Attachments</a:t>
            </a:r>
            <a:r>
              <a:rPr lang="en-US" b="1" spc="-45" dirty="0">
                <a:solidFill>
                  <a:srgbClr val="00B0F0"/>
                </a:solidFill>
                <a:latin typeface="Arial" panose="020B0604020202020204" pitchFamily="34" charset="0"/>
                <a:ea typeface="Arial" panose="020B0604020202020204" pitchFamily="34" charset="0"/>
              </a:rPr>
              <a:t> </a:t>
            </a:r>
            <a:r>
              <a:rPr lang="en-US" spc="5" dirty="0">
                <a:solidFill>
                  <a:srgbClr val="00B0F0"/>
                </a:solidFill>
                <a:latin typeface="Arial" panose="020B0604020202020204" pitchFamily="34" charset="0"/>
                <a:ea typeface="Arial" panose="020B0604020202020204" pitchFamily="34" charset="0"/>
              </a:rPr>
              <a:t>breadcrumb</a:t>
            </a:r>
            <a:r>
              <a:rPr lang="en-US" dirty="0">
                <a:solidFill>
                  <a:srgbClr val="00B0F0"/>
                </a:solidFill>
                <a:latin typeface="Arial" panose="020B0604020202020204" pitchFamily="34" charset="0"/>
                <a:ea typeface="Arial" panose="020B0604020202020204" pitchFamily="34" charset="0"/>
              </a:rPr>
              <a:t>,</a:t>
            </a:r>
            <a:r>
              <a:rPr lang="en-US" spc="-5" dirty="0">
                <a:solidFill>
                  <a:srgbClr val="00B0F0"/>
                </a:solidFill>
                <a:latin typeface="Arial" panose="020B0604020202020204" pitchFamily="34" charset="0"/>
                <a:ea typeface="Arial" panose="020B0604020202020204" pitchFamily="34" charset="0"/>
              </a:rPr>
              <a:t> </a:t>
            </a:r>
            <a:r>
              <a:rPr lang="en-US" spc="-20" dirty="0">
                <a:solidFill>
                  <a:srgbClr val="00B0F0"/>
                </a:solidFill>
                <a:latin typeface="Arial" panose="020B0604020202020204" pitchFamily="34" charset="0"/>
                <a:ea typeface="Arial" panose="020B0604020202020204" pitchFamily="34" charset="0"/>
              </a:rPr>
              <a:t>the attachments required for upload are listed. To upload this attachment, select the </a:t>
            </a:r>
            <a:r>
              <a:rPr lang="en-US" b="1" spc="-20" dirty="0">
                <a:solidFill>
                  <a:srgbClr val="00B0F0"/>
                </a:solidFill>
                <a:latin typeface="Arial" panose="020B0604020202020204" pitchFamily="34" charset="0"/>
                <a:ea typeface="Arial" panose="020B0604020202020204" pitchFamily="34" charset="0"/>
              </a:rPr>
              <a:t>Click Here to Attach Files</a:t>
            </a:r>
            <a:r>
              <a:rPr lang="en-US" spc="-20" dirty="0">
                <a:solidFill>
                  <a:srgbClr val="00B0F0"/>
                </a:solidFill>
                <a:latin typeface="Arial" panose="020B0604020202020204" pitchFamily="34" charset="0"/>
                <a:ea typeface="Arial" panose="020B0604020202020204" pitchFamily="34" charset="0"/>
              </a:rPr>
              <a:t>. This will trigger the </a:t>
            </a:r>
            <a:r>
              <a:rPr lang="en-US" b="1" spc="-20" dirty="0">
                <a:solidFill>
                  <a:srgbClr val="00B0F0"/>
                </a:solidFill>
                <a:latin typeface="Arial" panose="020B0604020202020204" pitchFamily="34" charset="0"/>
                <a:ea typeface="Arial" panose="020B0604020202020204" pitchFamily="34" charset="0"/>
              </a:rPr>
              <a:t>Add Attachment </a:t>
            </a:r>
            <a:r>
              <a:rPr lang="en-US" spc="-20" dirty="0">
                <a:solidFill>
                  <a:srgbClr val="00B0F0"/>
                </a:solidFill>
                <a:latin typeface="Arial" panose="020B0604020202020204" pitchFamily="34" charset="0"/>
                <a:ea typeface="Arial" panose="020B0604020202020204" pitchFamily="34" charset="0"/>
              </a:rPr>
              <a:t>popup to display. For repayment </a:t>
            </a:r>
            <a:r>
              <a:rPr lang="en-US" spc="-20" dirty="0">
                <a:solidFill>
                  <a:srgbClr val="00B0F0"/>
                </a:solidFill>
                <a:latin typeface="Arial" panose="020B0604020202020204" pitchFamily="34" charset="0"/>
              </a:rPr>
              <a:t>requests, the creator will be required to upload a Justification attachment before submission. </a:t>
            </a:r>
          </a:p>
        </p:txBody>
      </p:sp>
      <p:sp>
        <p:nvSpPr>
          <p:cNvPr id="3" name="Slide Number Placeholder 2">
            <a:extLst>
              <a:ext uri="{FF2B5EF4-FFF2-40B4-BE49-F238E27FC236}">
                <a16:creationId xmlns:a16="http://schemas.microsoft.com/office/drawing/2014/main" id="{3BCDD506-B0F3-41EC-9641-E7AB34E90A20}"/>
              </a:ext>
            </a:extLst>
          </p:cNvPr>
          <p:cNvSpPr>
            <a:spLocks noGrp="1"/>
          </p:cNvSpPr>
          <p:nvPr>
            <p:ph type="sldNum" sz="quarter" idx="10"/>
          </p:nvPr>
        </p:nvSpPr>
        <p:spPr/>
        <p:txBody>
          <a:bodyPr/>
          <a:lstStyle/>
          <a:p>
            <a:fld id="{AB819356-DE13-42BF-B215-0A2DEF5CE21B}" type="slidenum">
              <a:rPr lang="en-US" smtClean="0"/>
              <a:pPr/>
              <a:t>22</a:t>
            </a:fld>
            <a:endParaRPr lang="en-US" dirty="0"/>
          </a:p>
        </p:txBody>
      </p:sp>
      <p:sp>
        <p:nvSpPr>
          <p:cNvPr id="9" name="Rectangle 8">
            <a:extLst>
              <a:ext uri="{FF2B5EF4-FFF2-40B4-BE49-F238E27FC236}">
                <a16:creationId xmlns:a16="http://schemas.microsoft.com/office/drawing/2014/main" id="{80814CB4-BC6D-4E29-8157-EAEC0A3B08F0}"/>
              </a:ext>
            </a:extLst>
          </p:cNvPr>
          <p:cNvSpPr/>
          <p:nvPr/>
        </p:nvSpPr>
        <p:spPr bwMode="auto">
          <a:xfrm>
            <a:off x="3368231" y="4011696"/>
            <a:ext cx="879678" cy="340385"/>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8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Arial" charset="0"/>
            </a:endParaRPr>
          </a:p>
        </p:txBody>
      </p:sp>
      <p:sp>
        <p:nvSpPr>
          <p:cNvPr id="10" name="Rectangle 9">
            <a:extLst>
              <a:ext uri="{FF2B5EF4-FFF2-40B4-BE49-F238E27FC236}">
                <a16:creationId xmlns:a16="http://schemas.microsoft.com/office/drawing/2014/main" id="{51281E40-3684-40CE-B409-C0A3040B8FF3}"/>
              </a:ext>
            </a:extLst>
          </p:cNvPr>
          <p:cNvSpPr/>
          <p:nvPr/>
        </p:nvSpPr>
        <p:spPr bwMode="auto">
          <a:xfrm>
            <a:off x="1331087" y="5412232"/>
            <a:ext cx="1145895" cy="224639"/>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8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671825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Repayment Request</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4260853" y="2588890"/>
            <a:ext cx="6781282" cy="2880375"/>
          </a:xfrm>
          <a:prstGeom prst="rect">
            <a:avLst/>
          </a:prstGeom>
          <a:ln>
            <a:solidFill>
              <a:schemeClr val="tx1"/>
            </a:solidFill>
          </a:ln>
        </p:spPr>
      </p:pic>
      <p:sp>
        <p:nvSpPr>
          <p:cNvPr id="6" name="Rectangle 5"/>
          <p:cNvSpPr/>
          <p:nvPr/>
        </p:nvSpPr>
        <p:spPr>
          <a:xfrm>
            <a:off x="806310" y="2790499"/>
            <a:ext cx="3256404" cy="2264210"/>
          </a:xfrm>
          <a:prstGeom prst="rect">
            <a:avLst/>
          </a:prstGeom>
          <a:ln w="38100">
            <a:noFill/>
          </a:ln>
        </p:spPr>
        <p:txBody>
          <a:bodyPr wrap="square">
            <a:spAutoFit/>
          </a:bodyPr>
          <a:lstStyle/>
          <a:p>
            <a:pPr marR="310515" lvl="0">
              <a:lnSpc>
                <a:spcPct val="98000"/>
              </a:lnSpc>
              <a:spcBef>
                <a:spcPts val="0"/>
              </a:spcBef>
              <a:spcAft>
                <a:spcPts val="0"/>
              </a:spcAft>
              <a:buSzPts val="1000"/>
            </a:pPr>
            <a:r>
              <a:rPr lang="en-US" dirty="0">
                <a:solidFill>
                  <a:srgbClr val="00B0F0"/>
                </a:solidFill>
                <a:latin typeface="Arial" panose="020B0604020202020204" pitchFamily="34" charset="0"/>
                <a:ea typeface="Arial" panose="020B0604020202020204" pitchFamily="34" charset="0"/>
              </a:rPr>
              <a:t>On</a:t>
            </a:r>
            <a:r>
              <a:rPr lang="en-US" spc="-15" dirty="0">
                <a:solidFill>
                  <a:srgbClr val="00B0F0"/>
                </a:solidFill>
                <a:latin typeface="Arial" panose="020B0604020202020204" pitchFamily="34" charset="0"/>
                <a:ea typeface="Arial" panose="020B0604020202020204" pitchFamily="34" charset="0"/>
              </a:rPr>
              <a:t> </a:t>
            </a:r>
            <a:r>
              <a:rPr lang="en-US" dirty="0">
                <a:solidFill>
                  <a:srgbClr val="00B0F0"/>
                </a:solidFill>
                <a:latin typeface="Arial" panose="020B0604020202020204" pitchFamily="34" charset="0"/>
                <a:ea typeface="Arial" panose="020B0604020202020204" pitchFamily="34" charset="0"/>
              </a:rPr>
              <a:t>t</a:t>
            </a:r>
            <a:r>
              <a:rPr lang="en-US" spc="10" dirty="0">
                <a:solidFill>
                  <a:srgbClr val="00B0F0"/>
                </a:solidFill>
                <a:latin typeface="Arial" panose="020B0604020202020204" pitchFamily="34" charset="0"/>
                <a:ea typeface="Arial" panose="020B0604020202020204" pitchFamily="34" charset="0"/>
              </a:rPr>
              <a:t>h</a:t>
            </a:r>
            <a:r>
              <a:rPr lang="en-US" dirty="0">
                <a:solidFill>
                  <a:srgbClr val="00B0F0"/>
                </a:solidFill>
                <a:latin typeface="Arial" panose="020B0604020202020204" pitchFamily="34" charset="0"/>
                <a:ea typeface="Arial" panose="020B0604020202020204" pitchFamily="34" charset="0"/>
              </a:rPr>
              <a:t>e</a:t>
            </a:r>
            <a:r>
              <a:rPr lang="en-US" spc="-15" dirty="0">
                <a:solidFill>
                  <a:srgbClr val="00B0F0"/>
                </a:solidFill>
                <a:latin typeface="Arial" panose="020B0604020202020204" pitchFamily="34" charset="0"/>
                <a:ea typeface="Arial" panose="020B0604020202020204" pitchFamily="34" charset="0"/>
              </a:rPr>
              <a:t> </a:t>
            </a:r>
            <a:r>
              <a:rPr lang="en-US" b="1" spc="-15" dirty="0">
                <a:solidFill>
                  <a:srgbClr val="00B0F0"/>
                </a:solidFill>
                <a:latin typeface="Arial" panose="020B0604020202020204" pitchFamily="34" charset="0"/>
                <a:ea typeface="Arial" panose="020B0604020202020204" pitchFamily="34" charset="0"/>
              </a:rPr>
              <a:t>Add </a:t>
            </a:r>
            <a:r>
              <a:rPr lang="en-US" b="1" spc="-5" dirty="0">
                <a:solidFill>
                  <a:srgbClr val="00B0F0"/>
                </a:solidFill>
                <a:latin typeface="Arial" panose="020B0604020202020204" pitchFamily="34" charset="0"/>
                <a:ea typeface="Arial" panose="020B0604020202020204" pitchFamily="34" charset="0"/>
              </a:rPr>
              <a:t>Attachment</a:t>
            </a:r>
            <a:r>
              <a:rPr lang="en-US" b="1" spc="-45" dirty="0">
                <a:solidFill>
                  <a:srgbClr val="00B0F0"/>
                </a:solidFill>
                <a:latin typeface="Arial" panose="020B0604020202020204" pitchFamily="34" charset="0"/>
                <a:ea typeface="Arial" panose="020B0604020202020204" pitchFamily="34" charset="0"/>
              </a:rPr>
              <a:t> </a:t>
            </a:r>
            <a:r>
              <a:rPr lang="en-US" spc="5" dirty="0">
                <a:solidFill>
                  <a:srgbClr val="00B0F0"/>
                </a:solidFill>
                <a:latin typeface="Arial" panose="020B0604020202020204" pitchFamily="34" charset="0"/>
                <a:ea typeface="Arial" panose="020B0604020202020204" pitchFamily="34" charset="0"/>
              </a:rPr>
              <a:t>popup</a:t>
            </a:r>
            <a:r>
              <a:rPr lang="en-US" dirty="0">
                <a:solidFill>
                  <a:srgbClr val="00B0F0"/>
                </a:solidFill>
                <a:latin typeface="Arial" panose="020B0604020202020204" pitchFamily="34" charset="0"/>
                <a:ea typeface="Arial" panose="020B0604020202020204" pitchFamily="34" charset="0"/>
              </a:rPr>
              <a:t>,</a:t>
            </a:r>
            <a:r>
              <a:rPr lang="en-US" spc="-5" dirty="0">
                <a:solidFill>
                  <a:srgbClr val="00B0F0"/>
                </a:solidFill>
                <a:latin typeface="Arial" panose="020B0604020202020204" pitchFamily="34" charset="0"/>
                <a:ea typeface="Arial" panose="020B0604020202020204" pitchFamily="34" charset="0"/>
              </a:rPr>
              <a:t> </a:t>
            </a:r>
            <a:r>
              <a:rPr lang="en-US" spc="-20" dirty="0">
                <a:solidFill>
                  <a:srgbClr val="00B0F0"/>
                </a:solidFill>
                <a:latin typeface="Arial" panose="020B0604020202020204" pitchFamily="34" charset="0"/>
                <a:ea typeface="Arial" panose="020B0604020202020204" pitchFamily="34" charset="0"/>
              </a:rPr>
              <a:t>click the </a:t>
            </a:r>
            <a:r>
              <a:rPr lang="en-US" b="1" spc="-20" dirty="0">
                <a:solidFill>
                  <a:srgbClr val="00B0F0"/>
                </a:solidFill>
                <a:latin typeface="Arial" panose="020B0604020202020204" pitchFamily="34" charset="0"/>
                <a:ea typeface="Arial" panose="020B0604020202020204" pitchFamily="34" charset="0"/>
              </a:rPr>
              <a:t>Browse </a:t>
            </a:r>
            <a:r>
              <a:rPr lang="en-US" spc="-20" dirty="0">
                <a:solidFill>
                  <a:srgbClr val="00B0F0"/>
                </a:solidFill>
                <a:latin typeface="Arial" panose="020B0604020202020204" pitchFamily="34" charset="0"/>
                <a:ea typeface="Arial" panose="020B0604020202020204" pitchFamily="34" charset="0"/>
              </a:rPr>
              <a:t>button to load a file from the local hard drive. Once this is completed, the </a:t>
            </a:r>
            <a:r>
              <a:rPr lang="en-US" b="1" spc="-20" dirty="0">
                <a:solidFill>
                  <a:srgbClr val="00B0F0"/>
                </a:solidFill>
                <a:latin typeface="Arial" panose="020B0604020202020204" pitchFamily="34" charset="0"/>
                <a:ea typeface="Arial" panose="020B0604020202020204" pitchFamily="34" charset="0"/>
              </a:rPr>
              <a:t>OK </a:t>
            </a:r>
            <a:r>
              <a:rPr lang="en-US" spc="-20" dirty="0">
                <a:solidFill>
                  <a:srgbClr val="00B0F0"/>
                </a:solidFill>
                <a:latin typeface="Arial" panose="020B0604020202020204" pitchFamily="34" charset="0"/>
                <a:ea typeface="Arial" panose="020B0604020202020204" pitchFamily="34" charset="0"/>
              </a:rPr>
              <a:t>button can be clicked to attach the file to the repayment request.</a:t>
            </a:r>
            <a:endParaRPr lang="en-US" sz="2800" dirty="0">
              <a:solidFill>
                <a:srgbClr val="00B0F0"/>
              </a:solidFill>
              <a:effectLst/>
              <a:latin typeface="Times New Roman" panose="02020603050405020304" pitchFamily="18" charset="0"/>
              <a:ea typeface="Times New Roman" panose="02020603050405020304" pitchFamily="18" charset="0"/>
            </a:endParaRPr>
          </a:p>
        </p:txBody>
      </p:sp>
      <p:cxnSp>
        <p:nvCxnSpPr>
          <p:cNvPr id="8" name="Straight Arrow Connector 7"/>
          <p:cNvCxnSpPr>
            <a:cxnSpLocks/>
          </p:cNvCxnSpPr>
          <p:nvPr/>
        </p:nvCxnSpPr>
        <p:spPr bwMode="auto">
          <a:xfrm>
            <a:off x="10343607" y="3429000"/>
            <a:ext cx="0" cy="970465"/>
          </a:xfrm>
          <a:prstGeom prst="straightConnector1">
            <a:avLst/>
          </a:prstGeom>
          <a:ln>
            <a:solidFill>
              <a:srgbClr val="FF0000"/>
            </a:solidFill>
            <a:headEnd type="none" w="med" len="med"/>
            <a:tailEnd type="triangle"/>
          </a:ln>
        </p:spPr>
        <p:style>
          <a:lnRef idx="3">
            <a:schemeClr val="dk1"/>
          </a:lnRef>
          <a:fillRef idx="0">
            <a:schemeClr val="dk1"/>
          </a:fillRef>
          <a:effectRef idx="2">
            <a:schemeClr val="dk1"/>
          </a:effectRef>
          <a:fontRef idx="minor">
            <a:schemeClr val="tx1"/>
          </a:fontRef>
        </p:style>
      </p:cxnSp>
      <p:sp>
        <p:nvSpPr>
          <p:cNvPr id="3" name="Slide Number Placeholder 2">
            <a:extLst>
              <a:ext uri="{FF2B5EF4-FFF2-40B4-BE49-F238E27FC236}">
                <a16:creationId xmlns:a16="http://schemas.microsoft.com/office/drawing/2014/main" id="{0C1135AC-B40E-4147-8B55-7802013614F2}"/>
              </a:ext>
            </a:extLst>
          </p:cNvPr>
          <p:cNvSpPr>
            <a:spLocks noGrp="1"/>
          </p:cNvSpPr>
          <p:nvPr>
            <p:ph type="sldNum" sz="quarter" idx="10"/>
          </p:nvPr>
        </p:nvSpPr>
        <p:spPr/>
        <p:txBody>
          <a:bodyPr/>
          <a:lstStyle/>
          <a:p>
            <a:fld id="{AB819356-DE13-42BF-B215-0A2DEF5CE21B}" type="slidenum">
              <a:rPr lang="en-US" smtClean="0"/>
              <a:pPr/>
              <a:t>23</a:t>
            </a:fld>
            <a:endParaRPr lang="en-US" dirty="0"/>
          </a:p>
        </p:txBody>
      </p:sp>
    </p:spTree>
    <p:extLst>
      <p:ext uri="{BB962C8B-B14F-4D97-AF65-F5344CB8AC3E}">
        <p14:creationId xmlns:p14="http://schemas.microsoft.com/office/powerpoint/2010/main" val="29702008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Repayment Request</a:t>
            </a:r>
          </a:p>
        </p:txBody>
      </p:sp>
      <p:pic>
        <p:nvPicPr>
          <p:cNvPr id="5" name="Content Placeholder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806765" y="3169562"/>
            <a:ext cx="10235370" cy="2594630"/>
          </a:xfrm>
          <a:prstGeom prst="rect">
            <a:avLst/>
          </a:prstGeom>
          <a:ln>
            <a:solidFill>
              <a:schemeClr val="tx1"/>
            </a:solidFill>
          </a:ln>
        </p:spPr>
      </p:pic>
      <p:sp>
        <p:nvSpPr>
          <p:cNvPr id="6" name="Rectangle 5"/>
          <p:cNvSpPr/>
          <p:nvPr/>
        </p:nvSpPr>
        <p:spPr>
          <a:xfrm>
            <a:off x="1836858" y="1833858"/>
            <a:ext cx="8175183" cy="906787"/>
          </a:xfrm>
          <a:prstGeom prst="rect">
            <a:avLst/>
          </a:prstGeom>
        </p:spPr>
        <p:txBody>
          <a:bodyPr wrap="square">
            <a:spAutoFit/>
          </a:bodyPr>
          <a:lstStyle/>
          <a:p>
            <a:pPr marR="310515" lvl="0">
              <a:lnSpc>
                <a:spcPct val="98000"/>
              </a:lnSpc>
              <a:spcBef>
                <a:spcPts val="0"/>
              </a:spcBef>
              <a:spcAft>
                <a:spcPts val="0"/>
              </a:spcAft>
              <a:buSzPts val="1000"/>
            </a:pPr>
            <a:r>
              <a:rPr lang="en-US" dirty="0">
                <a:solidFill>
                  <a:srgbClr val="00B0F0"/>
                </a:solidFill>
                <a:latin typeface="Arial" panose="020B0604020202020204" pitchFamily="34" charset="0"/>
                <a:ea typeface="Arial" panose="020B0604020202020204" pitchFamily="34" charset="0"/>
              </a:rPr>
              <a:t>Once all fields are filled and attachments are uploaded, the repayment request will be able to be submitted. Click the </a:t>
            </a:r>
            <a:r>
              <a:rPr lang="en-US" b="1" dirty="0">
                <a:solidFill>
                  <a:srgbClr val="00B0F0"/>
                </a:solidFill>
                <a:latin typeface="Arial" panose="020B0604020202020204" pitchFamily="34" charset="0"/>
                <a:ea typeface="Arial" panose="020B0604020202020204" pitchFamily="34" charset="0"/>
              </a:rPr>
              <a:t>Submit</a:t>
            </a:r>
            <a:r>
              <a:rPr lang="en-US" dirty="0">
                <a:solidFill>
                  <a:srgbClr val="00B0F0"/>
                </a:solidFill>
                <a:latin typeface="Arial" panose="020B0604020202020204" pitchFamily="34" charset="0"/>
                <a:ea typeface="Arial" panose="020B0604020202020204" pitchFamily="34" charset="0"/>
              </a:rPr>
              <a:t> button in the top right corner of the </a:t>
            </a:r>
            <a:r>
              <a:rPr lang="en-US" b="1" dirty="0">
                <a:solidFill>
                  <a:srgbClr val="00B0F0"/>
                </a:solidFill>
                <a:latin typeface="Arial" panose="020B0604020202020204" pitchFamily="34" charset="0"/>
                <a:ea typeface="Arial" panose="020B0604020202020204" pitchFamily="34" charset="0"/>
              </a:rPr>
              <a:t>Create Repayment Request </a:t>
            </a:r>
            <a:r>
              <a:rPr lang="en-US" dirty="0">
                <a:solidFill>
                  <a:srgbClr val="00B0F0"/>
                </a:solidFill>
                <a:latin typeface="Arial" panose="020B0604020202020204" pitchFamily="34" charset="0"/>
                <a:ea typeface="Arial" panose="020B0604020202020204" pitchFamily="34" charset="0"/>
              </a:rPr>
              <a:t>screen.</a:t>
            </a:r>
            <a:endParaRPr lang="en-US" sz="2800" dirty="0">
              <a:solidFill>
                <a:srgbClr val="00B0F0"/>
              </a:solidFill>
              <a:latin typeface="Times New Roman" panose="02020603050405020304" pitchFamily="18" charset="0"/>
              <a:ea typeface="Times New Roman" panose="02020603050405020304" pitchFamily="18" charset="0"/>
            </a:endParaRPr>
          </a:p>
        </p:txBody>
      </p:sp>
      <p:sp>
        <p:nvSpPr>
          <p:cNvPr id="3" name="Slide Number Placeholder 2">
            <a:extLst>
              <a:ext uri="{FF2B5EF4-FFF2-40B4-BE49-F238E27FC236}">
                <a16:creationId xmlns:a16="http://schemas.microsoft.com/office/drawing/2014/main" id="{0C1135AC-B40E-4147-8B55-7802013614F2}"/>
              </a:ext>
            </a:extLst>
          </p:cNvPr>
          <p:cNvSpPr>
            <a:spLocks noGrp="1"/>
          </p:cNvSpPr>
          <p:nvPr>
            <p:ph type="sldNum" sz="quarter" idx="10"/>
          </p:nvPr>
        </p:nvSpPr>
        <p:spPr/>
        <p:txBody>
          <a:bodyPr/>
          <a:lstStyle/>
          <a:p>
            <a:fld id="{AB819356-DE13-42BF-B215-0A2DEF5CE21B}" type="slidenum">
              <a:rPr lang="en-US" smtClean="0"/>
              <a:pPr/>
              <a:t>24</a:t>
            </a:fld>
            <a:endParaRPr lang="en-US" dirty="0"/>
          </a:p>
        </p:txBody>
      </p:sp>
      <p:sp>
        <p:nvSpPr>
          <p:cNvPr id="4" name="Rectangle 3">
            <a:extLst>
              <a:ext uri="{FF2B5EF4-FFF2-40B4-BE49-F238E27FC236}">
                <a16:creationId xmlns:a16="http://schemas.microsoft.com/office/drawing/2014/main" id="{5282BF40-BEDE-4418-8E16-18DC497FA958}"/>
              </a:ext>
            </a:extLst>
          </p:cNvPr>
          <p:cNvSpPr/>
          <p:nvPr/>
        </p:nvSpPr>
        <p:spPr bwMode="auto">
          <a:xfrm>
            <a:off x="3159889" y="4849792"/>
            <a:ext cx="659757" cy="15047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8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Arial" charset="0"/>
            </a:endParaRPr>
          </a:p>
        </p:txBody>
      </p:sp>
      <p:sp>
        <p:nvSpPr>
          <p:cNvPr id="9" name="Rectangle 8">
            <a:extLst>
              <a:ext uri="{FF2B5EF4-FFF2-40B4-BE49-F238E27FC236}">
                <a16:creationId xmlns:a16="http://schemas.microsoft.com/office/drawing/2014/main" id="{F1BB6781-E5B3-4161-9D03-B0B12DDA3F49}"/>
              </a:ext>
            </a:extLst>
          </p:cNvPr>
          <p:cNvSpPr/>
          <p:nvPr/>
        </p:nvSpPr>
        <p:spPr bwMode="auto">
          <a:xfrm>
            <a:off x="8146845" y="3078866"/>
            <a:ext cx="765662" cy="373284"/>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8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2896790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Repayment Request</a:t>
            </a:r>
          </a:p>
        </p:txBody>
      </p:sp>
      <p:pic>
        <p:nvPicPr>
          <p:cNvPr id="5" name="Content Placeholder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562161" y="2393772"/>
            <a:ext cx="8832735" cy="2070456"/>
          </a:xfrm>
          <a:prstGeom prst="rect">
            <a:avLst/>
          </a:prstGeom>
          <a:ln>
            <a:solidFill>
              <a:schemeClr val="tx1"/>
            </a:solidFill>
          </a:ln>
        </p:spPr>
      </p:pic>
      <p:sp>
        <p:nvSpPr>
          <p:cNvPr id="6" name="Rectangle 5"/>
          <p:cNvSpPr/>
          <p:nvPr/>
        </p:nvSpPr>
        <p:spPr>
          <a:xfrm>
            <a:off x="1762922" y="4654378"/>
            <a:ext cx="8723309" cy="1477328"/>
          </a:xfrm>
          <a:prstGeom prst="rect">
            <a:avLst/>
          </a:prstGeom>
        </p:spPr>
        <p:txBody>
          <a:bodyPr wrap="square">
            <a:spAutoFit/>
          </a:bodyPr>
          <a:lstStyle/>
          <a:p>
            <a:pPr marR="0" lvl="0">
              <a:spcBef>
                <a:spcPts val="0"/>
              </a:spcBef>
              <a:spcAft>
                <a:spcPts val="400"/>
              </a:spcAft>
              <a:buSzPts val="1000"/>
            </a:pPr>
            <a:r>
              <a:rPr lang="en-US" dirty="0">
                <a:solidFill>
                  <a:srgbClr val="00B0F0"/>
                </a:solidFill>
                <a:latin typeface="Arial" panose="020B0604020202020204" pitchFamily="34" charset="0"/>
                <a:ea typeface="Arial" panose="020B0604020202020204" pitchFamily="34" charset="0"/>
              </a:rPr>
              <a:t>ezFedGrants will check that your repayment request meets all minimum requirements. Once the repayment request is successfully submitted, a confirmation message will be displayed, and the status will change. The </a:t>
            </a:r>
            <a:r>
              <a:rPr lang="en-US" b="1" dirty="0">
                <a:solidFill>
                  <a:srgbClr val="00B0F0"/>
                </a:solidFill>
                <a:latin typeface="Arial" panose="020B0604020202020204" pitchFamily="34" charset="0"/>
                <a:ea typeface="Arial" panose="020B0604020202020204" pitchFamily="34" charset="0"/>
              </a:rPr>
              <a:t>Certifying Official </a:t>
            </a:r>
            <a:r>
              <a:rPr lang="en-US" dirty="0">
                <a:solidFill>
                  <a:srgbClr val="00B0F0"/>
                </a:solidFill>
                <a:latin typeface="Arial" panose="020B0604020202020204" pitchFamily="34" charset="0"/>
                <a:ea typeface="Arial" panose="020B0604020202020204" pitchFamily="34" charset="0"/>
              </a:rPr>
              <a:t>indicated on the </a:t>
            </a:r>
            <a:r>
              <a:rPr lang="en-US" b="1" dirty="0">
                <a:solidFill>
                  <a:srgbClr val="00B0F0"/>
                </a:solidFill>
                <a:latin typeface="Arial" panose="020B0604020202020204" pitchFamily="34" charset="0"/>
                <a:ea typeface="Arial" panose="020B0604020202020204" pitchFamily="34" charset="0"/>
              </a:rPr>
              <a:t>Signatures </a:t>
            </a:r>
            <a:r>
              <a:rPr lang="en-US" dirty="0">
                <a:solidFill>
                  <a:srgbClr val="00B0F0"/>
                </a:solidFill>
                <a:latin typeface="Arial" panose="020B0604020202020204" pitchFamily="34" charset="0"/>
                <a:ea typeface="Arial" panose="020B0604020202020204" pitchFamily="34" charset="0"/>
              </a:rPr>
              <a:t>portion of the repayment request will receive an </a:t>
            </a:r>
            <a:r>
              <a:rPr lang="en-US" b="1" dirty="0">
                <a:solidFill>
                  <a:srgbClr val="00B0F0"/>
                </a:solidFill>
                <a:latin typeface="Arial" panose="020B0604020202020204" pitchFamily="34" charset="0"/>
                <a:ea typeface="Arial" panose="020B0604020202020204" pitchFamily="34" charset="0"/>
              </a:rPr>
              <a:t>Actionable Item</a:t>
            </a:r>
            <a:r>
              <a:rPr lang="en-US" dirty="0">
                <a:solidFill>
                  <a:srgbClr val="00B0F0"/>
                </a:solidFill>
                <a:latin typeface="Arial" panose="020B0604020202020204" pitchFamily="34" charset="0"/>
                <a:ea typeface="Arial" panose="020B0604020202020204" pitchFamily="34" charset="0"/>
              </a:rPr>
              <a:t>, which starts the </a:t>
            </a:r>
            <a:r>
              <a:rPr lang="en-US" b="1" dirty="0">
                <a:solidFill>
                  <a:srgbClr val="00B0F0"/>
                </a:solidFill>
                <a:latin typeface="Arial" panose="020B0604020202020204" pitchFamily="34" charset="0"/>
                <a:ea typeface="Arial" panose="020B0604020202020204" pitchFamily="34" charset="0"/>
              </a:rPr>
              <a:t>Repayment Request</a:t>
            </a:r>
            <a:r>
              <a:rPr lang="en-US" dirty="0">
                <a:solidFill>
                  <a:srgbClr val="00B0F0"/>
                </a:solidFill>
                <a:latin typeface="Arial" panose="020B0604020202020204" pitchFamily="34" charset="0"/>
                <a:ea typeface="Arial" panose="020B0604020202020204" pitchFamily="34" charset="0"/>
              </a:rPr>
              <a:t> </a:t>
            </a:r>
            <a:r>
              <a:rPr lang="en-US" b="1" dirty="0">
                <a:solidFill>
                  <a:srgbClr val="00B0F0"/>
                </a:solidFill>
                <a:latin typeface="Arial" panose="020B0604020202020204" pitchFamily="34" charset="0"/>
                <a:ea typeface="Arial" panose="020B0604020202020204" pitchFamily="34" charset="0"/>
              </a:rPr>
              <a:t>Workflow</a:t>
            </a:r>
            <a:r>
              <a:rPr lang="en-US" dirty="0">
                <a:solidFill>
                  <a:srgbClr val="00B0F0"/>
                </a:solidFill>
                <a:latin typeface="Arial" panose="020B0604020202020204" pitchFamily="34" charset="0"/>
                <a:ea typeface="Arial" panose="020B0604020202020204" pitchFamily="34" charset="0"/>
              </a:rPr>
              <a:t>. </a:t>
            </a:r>
            <a:endParaRPr lang="en-US" b="1" dirty="0">
              <a:solidFill>
                <a:srgbClr val="00B0F0"/>
              </a:solidFill>
              <a:latin typeface="Arial" panose="020B0604020202020204" pitchFamily="34" charset="0"/>
              <a:ea typeface="Arial" panose="020B0604020202020204" pitchFamily="34" charset="0"/>
            </a:endParaRPr>
          </a:p>
        </p:txBody>
      </p:sp>
      <p:sp>
        <p:nvSpPr>
          <p:cNvPr id="3" name="Slide Number Placeholder 2">
            <a:extLst>
              <a:ext uri="{FF2B5EF4-FFF2-40B4-BE49-F238E27FC236}">
                <a16:creationId xmlns:a16="http://schemas.microsoft.com/office/drawing/2014/main" id="{4184C4E8-B222-44E9-9712-FD0EF6290D00}"/>
              </a:ext>
            </a:extLst>
          </p:cNvPr>
          <p:cNvSpPr>
            <a:spLocks noGrp="1"/>
          </p:cNvSpPr>
          <p:nvPr>
            <p:ph type="sldNum" sz="quarter" idx="10"/>
          </p:nvPr>
        </p:nvSpPr>
        <p:spPr/>
        <p:txBody>
          <a:bodyPr/>
          <a:lstStyle/>
          <a:p>
            <a:fld id="{AB819356-DE13-42BF-B215-0A2DEF5CE21B}" type="slidenum">
              <a:rPr lang="en-US" smtClean="0"/>
              <a:pPr/>
              <a:t>25</a:t>
            </a:fld>
            <a:endParaRPr lang="en-US" dirty="0"/>
          </a:p>
        </p:txBody>
      </p:sp>
      <p:sp>
        <p:nvSpPr>
          <p:cNvPr id="7" name="Rectangle 6">
            <a:extLst>
              <a:ext uri="{FF2B5EF4-FFF2-40B4-BE49-F238E27FC236}">
                <a16:creationId xmlns:a16="http://schemas.microsoft.com/office/drawing/2014/main" id="{D5EBC04A-222A-407E-9526-EB73279A6C31}"/>
              </a:ext>
            </a:extLst>
          </p:cNvPr>
          <p:cNvSpPr/>
          <p:nvPr/>
        </p:nvSpPr>
        <p:spPr bwMode="auto">
          <a:xfrm>
            <a:off x="1380641" y="2731626"/>
            <a:ext cx="1513030" cy="373284"/>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8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Arial" charset="0"/>
            </a:endParaRPr>
          </a:p>
        </p:txBody>
      </p:sp>
      <p:sp>
        <p:nvSpPr>
          <p:cNvPr id="8" name="Rectangle 7">
            <a:extLst>
              <a:ext uri="{FF2B5EF4-FFF2-40B4-BE49-F238E27FC236}">
                <a16:creationId xmlns:a16="http://schemas.microsoft.com/office/drawing/2014/main" id="{813AF824-524C-47F9-9FA8-97B2A60C87C6}"/>
              </a:ext>
            </a:extLst>
          </p:cNvPr>
          <p:cNvSpPr/>
          <p:nvPr/>
        </p:nvSpPr>
        <p:spPr bwMode="auto">
          <a:xfrm>
            <a:off x="1677909" y="3380907"/>
            <a:ext cx="5718315" cy="478316"/>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8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0325186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dirty="0">
                <a:latin typeface="Arial" charset="0"/>
                <a:cs typeface="Arial" charset="0"/>
              </a:rPr>
              <a:t>Agenda</a:t>
            </a:r>
          </a:p>
        </p:txBody>
      </p:sp>
      <p:grpSp>
        <p:nvGrpSpPr>
          <p:cNvPr id="6" name="Group 5"/>
          <p:cNvGrpSpPr/>
          <p:nvPr/>
        </p:nvGrpSpPr>
        <p:grpSpPr>
          <a:xfrm>
            <a:off x="1828800" y="1824335"/>
            <a:ext cx="8610600" cy="1740932"/>
            <a:chOff x="1143000" y="2205335"/>
            <a:chExt cx="7239000" cy="1740932"/>
          </a:xfrm>
        </p:grpSpPr>
        <p:sp>
          <p:nvSpPr>
            <p:cNvPr id="4" name="TextBox 3"/>
            <p:cNvSpPr txBox="1"/>
            <p:nvPr/>
          </p:nvSpPr>
          <p:spPr>
            <a:xfrm>
              <a:off x="1143000" y="2205335"/>
              <a:ext cx="7239000" cy="369332"/>
            </a:xfrm>
            <a:prstGeom prst="rect">
              <a:avLst/>
            </a:prstGeom>
            <a:noFill/>
          </p:spPr>
          <p:txBody>
            <a:bodyPr wrap="square" rtlCol="0">
              <a:spAutoFit/>
            </a:bodyPr>
            <a:lstStyle/>
            <a:p>
              <a:pPr marL="342900" indent="-342900">
                <a:buClr>
                  <a:srgbClr val="A88000"/>
                </a:buClr>
                <a:buSzPct val="100000"/>
                <a:buFont typeface="Wingdings" panose="05000000000000000000" pitchFamily="2" charset="2"/>
                <a:buChar char="§"/>
              </a:pPr>
              <a:r>
                <a:rPr lang="en-US" kern="0" dirty="0">
                  <a:solidFill>
                    <a:sysClr val="windowText" lastClr="000000"/>
                  </a:solidFill>
                </a:rPr>
                <a:t>Course Introduction</a:t>
              </a:r>
            </a:p>
          </p:txBody>
        </p:sp>
        <p:sp>
          <p:nvSpPr>
            <p:cNvPr id="14" name="TextBox 13"/>
            <p:cNvSpPr txBox="1"/>
            <p:nvPr/>
          </p:nvSpPr>
          <p:spPr>
            <a:xfrm>
              <a:off x="1143000" y="2662535"/>
              <a:ext cx="7239000" cy="369332"/>
            </a:xfrm>
            <a:prstGeom prst="rect">
              <a:avLst/>
            </a:prstGeom>
            <a:noFill/>
          </p:spPr>
          <p:txBody>
            <a:bodyPr wrap="square" rtlCol="0">
              <a:spAutoFit/>
            </a:bodyPr>
            <a:lstStyle>
              <a:defPPr>
                <a:defRPr lang="en-US"/>
              </a:defPPr>
              <a:lvl1pPr marL="342900" indent="-342900">
                <a:buClr>
                  <a:srgbClr val="A88000"/>
                </a:buClr>
                <a:buSzPct val="100000"/>
                <a:buFont typeface="Wingdings" panose="05000000000000000000" pitchFamily="2" charset="2"/>
                <a:buChar char="§"/>
                <a:defRPr kern="0">
                  <a:solidFill>
                    <a:sysClr val="windowText" lastClr="000000"/>
                  </a:solidFill>
                </a:defRPr>
              </a:lvl1pPr>
            </a:lstStyle>
            <a:p>
              <a:r>
                <a:rPr lang="en-US" dirty="0"/>
                <a:t>Module 1 – Creating a Repayment Request</a:t>
              </a:r>
            </a:p>
          </p:txBody>
        </p:sp>
        <p:sp>
          <p:nvSpPr>
            <p:cNvPr id="15" name="TextBox 14"/>
            <p:cNvSpPr txBox="1"/>
            <p:nvPr/>
          </p:nvSpPr>
          <p:spPr>
            <a:xfrm>
              <a:off x="1143000" y="3119735"/>
              <a:ext cx="7239000" cy="369332"/>
            </a:xfrm>
            <a:prstGeom prst="rect">
              <a:avLst/>
            </a:prstGeom>
            <a:solidFill>
              <a:schemeClr val="accent2">
                <a:lumMod val="20000"/>
                <a:lumOff val="80000"/>
              </a:schemeClr>
            </a:solidFill>
          </p:spPr>
          <p:txBody>
            <a:bodyPr wrap="square" rtlCol="0">
              <a:spAutoFit/>
            </a:bodyPr>
            <a:lstStyle>
              <a:defPPr>
                <a:defRPr lang="en-US"/>
              </a:defPPr>
              <a:lvl1pPr marL="342900" indent="-342900">
                <a:buClr>
                  <a:srgbClr val="A88000"/>
                </a:buClr>
                <a:buSzPct val="100000"/>
                <a:buFont typeface="Wingdings" panose="05000000000000000000" pitchFamily="2" charset="2"/>
                <a:buChar char="§"/>
                <a:defRPr kern="0">
                  <a:solidFill>
                    <a:sysClr val="windowText" lastClr="000000"/>
                  </a:solidFill>
                </a:defRPr>
              </a:lvl1pPr>
            </a:lstStyle>
            <a:p>
              <a:r>
                <a:rPr lang="en-US" dirty="0"/>
                <a:t>Module 2 – Certifying a Repayment Request</a:t>
              </a:r>
            </a:p>
          </p:txBody>
        </p:sp>
        <p:sp>
          <p:nvSpPr>
            <p:cNvPr id="17" name="TextBox 16"/>
            <p:cNvSpPr txBox="1"/>
            <p:nvPr/>
          </p:nvSpPr>
          <p:spPr>
            <a:xfrm>
              <a:off x="1143000" y="3576935"/>
              <a:ext cx="1955720" cy="369332"/>
            </a:xfrm>
            <a:prstGeom prst="rect">
              <a:avLst/>
            </a:prstGeom>
            <a:noFill/>
          </p:spPr>
          <p:txBody>
            <a:bodyPr wrap="none" rtlCol="0">
              <a:spAutoFit/>
            </a:bodyPr>
            <a:lstStyle/>
            <a:p>
              <a:pPr marL="342900" indent="-342900">
                <a:buClr>
                  <a:srgbClr val="A88000"/>
                </a:buClr>
                <a:buSzPct val="100000"/>
                <a:buFont typeface="Wingdings" panose="05000000000000000000" pitchFamily="2" charset="2"/>
                <a:buChar char="§"/>
              </a:pPr>
              <a:r>
                <a:rPr lang="en-US" kern="0" dirty="0">
                  <a:solidFill>
                    <a:sysClr val="windowText" lastClr="000000"/>
                  </a:solidFill>
                </a:rPr>
                <a:t>Course Summary</a:t>
              </a:r>
            </a:p>
          </p:txBody>
        </p:sp>
      </p:grpSp>
      <p:sp>
        <p:nvSpPr>
          <p:cNvPr id="3" name="Slide Number Placeholder 2">
            <a:extLst>
              <a:ext uri="{FF2B5EF4-FFF2-40B4-BE49-F238E27FC236}">
                <a16:creationId xmlns:a16="http://schemas.microsoft.com/office/drawing/2014/main" id="{A1EF6657-CB30-4593-8FD0-89B52C459872}"/>
              </a:ext>
            </a:extLst>
          </p:cNvPr>
          <p:cNvSpPr>
            <a:spLocks noGrp="1"/>
          </p:cNvSpPr>
          <p:nvPr>
            <p:ph type="sldNum" sz="quarter" idx="10"/>
          </p:nvPr>
        </p:nvSpPr>
        <p:spPr/>
        <p:txBody>
          <a:bodyPr/>
          <a:lstStyle/>
          <a:p>
            <a:fld id="{AB819356-DE13-42BF-B215-0A2DEF5CE21B}" type="slidenum">
              <a:rPr lang="en-US" smtClean="0"/>
              <a:pPr/>
              <a:t>26</a:t>
            </a:fld>
            <a:endParaRPr lang="en-US" dirty="0"/>
          </a:p>
        </p:txBody>
      </p:sp>
    </p:spTree>
    <p:extLst>
      <p:ext uri="{BB962C8B-B14F-4D97-AF65-F5344CB8AC3E}">
        <p14:creationId xmlns:p14="http://schemas.microsoft.com/office/powerpoint/2010/main" val="19939698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dirty="0">
                <a:latin typeface="Arial" charset="0"/>
                <a:cs typeface="Arial" charset="0"/>
              </a:rPr>
              <a:t>Objectives</a:t>
            </a:r>
          </a:p>
        </p:txBody>
      </p:sp>
      <p:sp>
        <p:nvSpPr>
          <p:cNvPr id="13315" name="Content Placeholder 2"/>
          <p:cNvSpPr>
            <a:spLocks noGrp="1"/>
          </p:cNvSpPr>
          <p:nvPr>
            <p:ph idx="1"/>
          </p:nvPr>
        </p:nvSpPr>
        <p:spPr>
          <a:xfrm>
            <a:off x="1970116" y="1676401"/>
            <a:ext cx="5421284" cy="4525963"/>
          </a:xfrm>
        </p:spPr>
        <p:txBody>
          <a:bodyPr/>
          <a:lstStyle/>
          <a:p>
            <a:pPr marL="0" indent="0">
              <a:buNone/>
              <a:defRPr/>
            </a:pPr>
            <a:r>
              <a:rPr lang="en-US" sz="2000" dirty="0"/>
              <a:t>After completing this module, you will be able to:</a:t>
            </a:r>
          </a:p>
          <a:p>
            <a:pPr lvl="1" algn="just">
              <a:buFont typeface="Arial" panose="020B0604020202020204" pitchFamily="34" charset="0"/>
              <a:buChar char="–"/>
              <a:defRPr/>
            </a:pPr>
            <a:r>
              <a:rPr lang="en-US" sz="1800" dirty="0">
                <a:latin typeface="Calibri (body)"/>
              </a:rPr>
              <a:t>Summarize ezFedGrants Repayment Request Certification process</a:t>
            </a:r>
          </a:p>
          <a:p>
            <a:pPr marL="0" indent="0">
              <a:buNone/>
              <a:defRPr/>
            </a:pPr>
            <a:endParaRPr lang="en-US" dirty="0"/>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1828800"/>
            <a:ext cx="2743200" cy="4343400"/>
          </a:xfrm>
          <a:prstGeom prst="rect">
            <a:avLst/>
          </a:prstGeom>
        </p:spPr>
      </p:pic>
      <p:sp>
        <p:nvSpPr>
          <p:cNvPr id="4" name="Slide Number Placeholder 3">
            <a:extLst>
              <a:ext uri="{FF2B5EF4-FFF2-40B4-BE49-F238E27FC236}">
                <a16:creationId xmlns:a16="http://schemas.microsoft.com/office/drawing/2014/main" id="{C8DEB7EA-C053-4DF4-A3C2-726832E04D64}"/>
              </a:ext>
            </a:extLst>
          </p:cNvPr>
          <p:cNvSpPr>
            <a:spLocks noGrp="1"/>
          </p:cNvSpPr>
          <p:nvPr>
            <p:ph type="sldNum" sz="quarter" idx="10"/>
          </p:nvPr>
        </p:nvSpPr>
        <p:spPr/>
        <p:txBody>
          <a:bodyPr/>
          <a:lstStyle/>
          <a:p>
            <a:fld id="{AB819356-DE13-42BF-B215-0A2DEF5CE21B}" type="slidenum">
              <a:rPr lang="en-US" smtClean="0"/>
              <a:pPr/>
              <a:t>27</a:t>
            </a:fld>
            <a:endParaRPr lang="en-US" dirty="0"/>
          </a:p>
        </p:txBody>
      </p:sp>
    </p:spTree>
    <p:extLst>
      <p:ext uri="{BB962C8B-B14F-4D97-AF65-F5344CB8AC3E}">
        <p14:creationId xmlns:p14="http://schemas.microsoft.com/office/powerpoint/2010/main" val="39825693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Certifying a Repayment Request</a:t>
            </a:r>
          </a:p>
        </p:txBody>
      </p:sp>
      <p:sp>
        <p:nvSpPr>
          <p:cNvPr id="3" name="Content Placeholder 2"/>
          <p:cNvSpPr>
            <a:spLocks noGrp="1"/>
          </p:cNvSpPr>
          <p:nvPr>
            <p:ph idx="1"/>
          </p:nvPr>
        </p:nvSpPr>
        <p:spPr/>
        <p:txBody>
          <a:bodyPr/>
          <a:lstStyle/>
          <a:p>
            <a:pPr marL="0" indent="0">
              <a:buNone/>
            </a:pPr>
            <a:r>
              <a:rPr lang="en-US" sz="2000" b="1" dirty="0"/>
              <a:t>What is it?</a:t>
            </a:r>
          </a:p>
          <a:p>
            <a:pPr marL="0" indent="0">
              <a:buNone/>
            </a:pPr>
            <a:endParaRPr lang="en-US" sz="2000" b="1" dirty="0"/>
          </a:p>
          <a:p>
            <a:r>
              <a:rPr lang="en-US" dirty="0"/>
              <a:t>Once a Repayment Request has been created and submitted, it must be reviewed by the Certifying Official(s) that were designated.</a:t>
            </a:r>
          </a:p>
          <a:p>
            <a:endParaRPr lang="en-US" sz="1600" dirty="0"/>
          </a:p>
          <a:p>
            <a:r>
              <a:rPr lang="en-US" dirty="0"/>
              <a:t>Once the Certifying Official reviews the Repayment Request, it can then be submitted to the Awarding Agency for review and processing</a:t>
            </a:r>
            <a:r>
              <a:rPr lang="en-US" sz="1600" dirty="0"/>
              <a:t>. </a:t>
            </a:r>
          </a:p>
        </p:txBody>
      </p:sp>
      <p:sp>
        <p:nvSpPr>
          <p:cNvPr id="5" name="Slide Number Placeholder 4">
            <a:extLst>
              <a:ext uri="{FF2B5EF4-FFF2-40B4-BE49-F238E27FC236}">
                <a16:creationId xmlns:a16="http://schemas.microsoft.com/office/drawing/2014/main" id="{6E2D09EB-F725-46FE-852C-4C0CE2096A44}"/>
              </a:ext>
            </a:extLst>
          </p:cNvPr>
          <p:cNvSpPr>
            <a:spLocks noGrp="1"/>
          </p:cNvSpPr>
          <p:nvPr>
            <p:ph type="sldNum" sz="quarter" idx="10"/>
          </p:nvPr>
        </p:nvSpPr>
        <p:spPr/>
        <p:txBody>
          <a:bodyPr/>
          <a:lstStyle/>
          <a:p>
            <a:fld id="{AB819356-DE13-42BF-B215-0A2DEF5CE21B}" type="slidenum">
              <a:rPr lang="en-US" smtClean="0"/>
              <a:pPr/>
              <a:t>28</a:t>
            </a:fld>
            <a:endParaRPr lang="en-US" dirty="0"/>
          </a:p>
        </p:txBody>
      </p:sp>
    </p:spTree>
    <p:extLst>
      <p:ext uri="{BB962C8B-B14F-4D97-AF65-F5344CB8AC3E}">
        <p14:creationId xmlns:p14="http://schemas.microsoft.com/office/powerpoint/2010/main" val="17694064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Certifying a Repayment Request</a:t>
            </a:r>
          </a:p>
        </p:txBody>
      </p:sp>
      <p:pic>
        <p:nvPicPr>
          <p:cNvPr id="5" name="Content Placeholder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398165" y="1800916"/>
            <a:ext cx="9513332" cy="4457906"/>
          </a:xfrm>
          <a:prstGeom prst="rect">
            <a:avLst/>
          </a:prstGeom>
          <a:ln>
            <a:solidFill>
              <a:schemeClr val="tx1"/>
            </a:solidFill>
          </a:ln>
        </p:spPr>
      </p:pic>
      <p:sp>
        <p:nvSpPr>
          <p:cNvPr id="6" name="Rectangle 5"/>
          <p:cNvSpPr/>
          <p:nvPr/>
        </p:nvSpPr>
        <p:spPr>
          <a:xfrm>
            <a:off x="5554964" y="2102938"/>
            <a:ext cx="3711157" cy="1754326"/>
          </a:xfrm>
          <a:prstGeom prst="rect">
            <a:avLst/>
          </a:prstGeom>
          <a:solidFill>
            <a:schemeClr val="bg1"/>
          </a:solidFill>
          <a:ln w="38100">
            <a:solidFill>
              <a:srgbClr val="00B0F0"/>
            </a:solidFill>
          </a:ln>
        </p:spPr>
        <p:txBody>
          <a:bodyPr wrap="square">
            <a:spAutoFit/>
          </a:bodyPr>
          <a:lstStyle/>
          <a:p>
            <a:pPr lvl="0"/>
            <a:r>
              <a:rPr lang="en-US" dirty="0">
                <a:solidFill>
                  <a:srgbClr val="00B0F0"/>
                </a:solidFill>
                <a:latin typeface="Arial" panose="020B0604020202020204" pitchFamily="34" charset="0"/>
              </a:rPr>
              <a:t>Start the procedure by accessing the </a:t>
            </a:r>
            <a:r>
              <a:rPr lang="en-US" b="1" dirty="0">
                <a:solidFill>
                  <a:srgbClr val="00B0F0"/>
                </a:solidFill>
                <a:latin typeface="Arial" panose="020B0604020202020204" pitchFamily="34" charset="0"/>
              </a:rPr>
              <a:t>ezFedGrants External Portal Homepage </a:t>
            </a:r>
            <a:r>
              <a:rPr lang="en-US" dirty="0">
                <a:solidFill>
                  <a:srgbClr val="00B0F0"/>
                </a:solidFill>
                <a:latin typeface="Arial" panose="020B0604020202020204" pitchFamily="34" charset="0"/>
              </a:rPr>
              <a:t>screen to </a:t>
            </a:r>
            <a:r>
              <a:rPr lang="en-US" dirty="0">
                <a:solidFill>
                  <a:srgbClr val="00B0F0"/>
                </a:solidFill>
              </a:rPr>
              <a:t>locate the repayment request you want to review in the </a:t>
            </a:r>
            <a:r>
              <a:rPr lang="en-US" b="1" dirty="0">
                <a:solidFill>
                  <a:srgbClr val="00B0F0"/>
                </a:solidFill>
              </a:rPr>
              <a:t>Actionable Items </a:t>
            </a:r>
            <a:r>
              <a:rPr lang="en-US" dirty="0">
                <a:solidFill>
                  <a:srgbClr val="00B0F0"/>
                </a:solidFill>
              </a:rPr>
              <a:t>section.</a:t>
            </a:r>
            <a:endParaRPr lang="en-US" dirty="0">
              <a:solidFill>
                <a:srgbClr val="00B0F0"/>
              </a:solidFill>
              <a:latin typeface="Arial" panose="020B0604020202020204" pitchFamily="34" charset="0"/>
            </a:endParaRPr>
          </a:p>
        </p:txBody>
      </p:sp>
      <p:sp>
        <p:nvSpPr>
          <p:cNvPr id="3" name="Slide Number Placeholder 2">
            <a:extLst>
              <a:ext uri="{FF2B5EF4-FFF2-40B4-BE49-F238E27FC236}">
                <a16:creationId xmlns:a16="http://schemas.microsoft.com/office/drawing/2014/main" id="{E0A3BF3F-5BC9-49FB-A58E-E001E1FFB0DE}"/>
              </a:ext>
            </a:extLst>
          </p:cNvPr>
          <p:cNvSpPr>
            <a:spLocks noGrp="1"/>
          </p:cNvSpPr>
          <p:nvPr>
            <p:ph type="sldNum" sz="quarter" idx="10"/>
          </p:nvPr>
        </p:nvSpPr>
        <p:spPr/>
        <p:txBody>
          <a:bodyPr/>
          <a:lstStyle/>
          <a:p>
            <a:fld id="{AB819356-DE13-42BF-B215-0A2DEF5CE21B}" type="slidenum">
              <a:rPr lang="en-US" smtClean="0"/>
              <a:pPr/>
              <a:t>29</a:t>
            </a:fld>
            <a:endParaRPr lang="en-US" dirty="0"/>
          </a:p>
        </p:txBody>
      </p:sp>
      <p:sp>
        <p:nvSpPr>
          <p:cNvPr id="7" name="Rectangle 6">
            <a:extLst>
              <a:ext uri="{FF2B5EF4-FFF2-40B4-BE49-F238E27FC236}">
                <a16:creationId xmlns:a16="http://schemas.microsoft.com/office/drawing/2014/main" id="{72E46078-AB86-41BB-A4E5-8111C7D38BC6}"/>
              </a:ext>
            </a:extLst>
          </p:cNvPr>
          <p:cNvSpPr/>
          <p:nvPr/>
        </p:nvSpPr>
        <p:spPr bwMode="auto">
          <a:xfrm>
            <a:off x="2673752" y="3287214"/>
            <a:ext cx="1169043" cy="234386"/>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8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292605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lstStyle/>
          <a:p>
            <a:pPr>
              <a:lnSpc>
                <a:spcPct val="200000"/>
              </a:lnSpc>
              <a:spcBef>
                <a:spcPct val="0"/>
              </a:spcBef>
              <a:buClr>
                <a:srgbClr val="A88000"/>
              </a:buClr>
              <a:buSzPct val="100000"/>
            </a:pPr>
            <a:r>
              <a:rPr lang="en-US" sz="2400" kern="1200" dirty="0">
                <a:latin typeface="Arial" charset="0"/>
              </a:rPr>
              <a:t>Name</a:t>
            </a:r>
          </a:p>
          <a:p>
            <a:pPr>
              <a:lnSpc>
                <a:spcPct val="200000"/>
              </a:lnSpc>
              <a:spcBef>
                <a:spcPct val="0"/>
              </a:spcBef>
              <a:buClr>
                <a:srgbClr val="A88000"/>
              </a:buClr>
              <a:buSzPct val="100000"/>
            </a:pPr>
            <a:r>
              <a:rPr lang="en-US" sz="2400" kern="1200" dirty="0">
                <a:latin typeface="Arial" charset="0"/>
              </a:rPr>
              <a:t>Role</a:t>
            </a:r>
          </a:p>
          <a:p>
            <a:pPr>
              <a:lnSpc>
                <a:spcPct val="200000"/>
              </a:lnSpc>
              <a:spcBef>
                <a:spcPct val="0"/>
              </a:spcBef>
              <a:buClr>
                <a:srgbClr val="A88000"/>
              </a:buClr>
              <a:buSzPct val="100000"/>
            </a:pPr>
            <a:r>
              <a:rPr lang="en-US" sz="2400" kern="1200" dirty="0">
                <a:latin typeface="Arial" charset="0"/>
              </a:rPr>
              <a:t>Training Purpose</a:t>
            </a:r>
          </a:p>
          <a:p>
            <a:pPr>
              <a:buClr>
                <a:srgbClr val="866300"/>
              </a:buClr>
            </a:pPr>
            <a:endParaRPr lang="en-US" dirty="0"/>
          </a:p>
        </p:txBody>
      </p:sp>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tretch>
            <a:fillRect/>
          </a:stretch>
        </p:blipFill>
        <p:spPr>
          <a:xfrm>
            <a:off x="5617712" y="2971800"/>
            <a:ext cx="3483428" cy="3048000"/>
          </a:xfrm>
          <a:prstGeom prst="rect">
            <a:avLst/>
          </a:prstGeom>
        </p:spPr>
      </p:pic>
      <p:sp>
        <p:nvSpPr>
          <p:cNvPr id="5" name="Slide Number Placeholder 4">
            <a:extLst>
              <a:ext uri="{FF2B5EF4-FFF2-40B4-BE49-F238E27FC236}">
                <a16:creationId xmlns:a16="http://schemas.microsoft.com/office/drawing/2014/main" id="{476E2431-BBE9-4757-A758-72CB02FEB7D5}"/>
              </a:ext>
            </a:extLst>
          </p:cNvPr>
          <p:cNvSpPr>
            <a:spLocks noGrp="1"/>
          </p:cNvSpPr>
          <p:nvPr>
            <p:ph type="sldNum" sz="quarter" idx="10"/>
          </p:nvPr>
        </p:nvSpPr>
        <p:spPr/>
        <p:txBody>
          <a:bodyPr/>
          <a:lstStyle/>
          <a:p>
            <a:fld id="{AB819356-DE13-42BF-B215-0A2DEF5CE21B}" type="slidenum">
              <a:rPr lang="en-US" smtClean="0"/>
              <a:pPr/>
              <a:t>3</a:t>
            </a:fld>
            <a:endParaRPr lang="en-US" dirty="0"/>
          </a:p>
        </p:txBody>
      </p:sp>
    </p:spTree>
    <p:extLst>
      <p:ext uri="{BB962C8B-B14F-4D97-AF65-F5344CB8AC3E}">
        <p14:creationId xmlns:p14="http://schemas.microsoft.com/office/powerpoint/2010/main" val="27304865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Certifying a Repayment Request</a:t>
            </a:r>
          </a:p>
        </p:txBody>
      </p:sp>
      <p:pic>
        <p:nvPicPr>
          <p:cNvPr id="6" name="Content Placeholder 5"/>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264289" y="3408291"/>
            <a:ext cx="7428480" cy="2098726"/>
          </a:xfrm>
          <a:prstGeom prst="rect">
            <a:avLst/>
          </a:prstGeom>
          <a:ln w="9525">
            <a:solidFill>
              <a:schemeClr val="tx1"/>
            </a:solidFill>
          </a:ln>
        </p:spPr>
      </p:pic>
      <p:sp>
        <p:nvSpPr>
          <p:cNvPr id="3" name="Rectangle 2"/>
          <p:cNvSpPr/>
          <p:nvPr/>
        </p:nvSpPr>
        <p:spPr>
          <a:xfrm>
            <a:off x="2146303" y="1797401"/>
            <a:ext cx="7546466" cy="1477328"/>
          </a:xfrm>
          <a:prstGeom prst="rect">
            <a:avLst/>
          </a:prstGeom>
        </p:spPr>
        <p:txBody>
          <a:bodyPr wrap="square">
            <a:spAutoFit/>
          </a:bodyPr>
          <a:lstStyle/>
          <a:p>
            <a:pPr lvl="0"/>
            <a:r>
              <a:rPr lang="en-US" dirty="0">
                <a:solidFill>
                  <a:srgbClr val="00B0F0"/>
                </a:solidFill>
                <a:latin typeface="Arial" panose="020B0604020202020204" pitchFamily="34" charset="0"/>
                <a:ea typeface="Arial" panose="020B0604020202020204" pitchFamily="34" charset="0"/>
              </a:rPr>
              <a:t>Under the </a:t>
            </a:r>
            <a:r>
              <a:rPr lang="en-US" b="1" dirty="0">
                <a:solidFill>
                  <a:srgbClr val="00B0F0"/>
                </a:solidFill>
                <a:latin typeface="Arial" panose="020B0604020202020204" pitchFamily="34" charset="0"/>
                <a:ea typeface="Arial" panose="020B0604020202020204" pitchFamily="34" charset="0"/>
              </a:rPr>
              <a:t>Actionable Items </a:t>
            </a:r>
            <a:r>
              <a:rPr lang="en-US" dirty="0">
                <a:solidFill>
                  <a:srgbClr val="00B0F0"/>
                </a:solidFill>
                <a:latin typeface="Arial" panose="020B0604020202020204" pitchFamily="34" charset="0"/>
                <a:ea typeface="Arial" panose="020B0604020202020204" pitchFamily="34" charset="0"/>
              </a:rPr>
              <a:t>section, c</a:t>
            </a:r>
            <a:r>
              <a:rPr lang="en-US" dirty="0">
                <a:solidFill>
                  <a:srgbClr val="00B0F0"/>
                </a:solidFill>
              </a:rPr>
              <a:t>lick the relevant </a:t>
            </a:r>
            <a:r>
              <a:rPr lang="en-US" b="1" dirty="0">
                <a:solidFill>
                  <a:srgbClr val="00B0F0"/>
                </a:solidFill>
              </a:rPr>
              <a:t>Transaction ID </a:t>
            </a:r>
            <a:r>
              <a:rPr lang="en-US" dirty="0">
                <a:solidFill>
                  <a:srgbClr val="00B0F0"/>
                </a:solidFill>
              </a:rPr>
              <a:t>link to open the repayment request work item.</a:t>
            </a:r>
          </a:p>
          <a:p>
            <a:pPr lvl="0"/>
            <a:endParaRPr lang="en-US" dirty="0">
              <a:solidFill>
                <a:srgbClr val="00B0F0"/>
              </a:solidFill>
            </a:endParaRPr>
          </a:p>
          <a:p>
            <a:r>
              <a:rPr lang="en-US" b="1" i="1" dirty="0">
                <a:solidFill>
                  <a:srgbClr val="00B0F0"/>
                </a:solidFill>
              </a:rPr>
              <a:t>Note: </a:t>
            </a:r>
            <a:r>
              <a:rPr lang="en-US" dirty="0">
                <a:solidFill>
                  <a:srgbClr val="00B0F0"/>
                </a:solidFill>
              </a:rPr>
              <a:t>If you have a lot of work items, use the </a:t>
            </a:r>
            <a:r>
              <a:rPr lang="en-US" b="1" dirty="0">
                <a:solidFill>
                  <a:srgbClr val="00B0F0"/>
                </a:solidFill>
              </a:rPr>
              <a:t>Category </a:t>
            </a:r>
            <a:r>
              <a:rPr lang="en-US" dirty="0">
                <a:solidFill>
                  <a:srgbClr val="00B0F0"/>
                </a:solidFill>
              </a:rPr>
              <a:t>dropdown menu to filter the </a:t>
            </a:r>
            <a:r>
              <a:rPr lang="en-US" b="1" dirty="0">
                <a:solidFill>
                  <a:srgbClr val="00B0F0"/>
                </a:solidFill>
              </a:rPr>
              <a:t>Actionable Items </a:t>
            </a:r>
            <a:r>
              <a:rPr lang="en-US" dirty="0">
                <a:solidFill>
                  <a:srgbClr val="00B0F0"/>
                </a:solidFill>
              </a:rPr>
              <a:t>list.</a:t>
            </a:r>
          </a:p>
        </p:txBody>
      </p:sp>
      <p:sp>
        <p:nvSpPr>
          <p:cNvPr id="5" name="Slide Number Placeholder 4">
            <a:extLst>
              <a:ext uri="{FF2B5EF4-FFF2-40B4-BE49-F238E27FC236}">
                <a16:creationId xmlns:a16="http://schemas.microsoft.com/office/drawing/2014/main" id="{FCFCC854-6E63-49D6-B52B-FB8D93D81AD1}"/>
              </a:ext>
            </a:extLst>
          </p:cNvPr>
          <p:cNvSpPr>
            <a:spLocks noGrp="1"/>
          </p:cNvSpPr>
          <p:nvPr>
            <p:ph type="sldNum" sz="quarter" idx="10"/>
          </p:nvPr>
        </p:nvSpPr>
        <p:spPr/>
        <p:txBody>
          <a:bodyPr/>
          <a:lstStyle/>
          <a:p>
            <a:fld id="{AB819356-DE13-42BF-B215-0A2DEF5CE21B}" type="slidenum">
              <a:rPr lang="en-US" smtClean="0"/>
              <a:pPr/>
              <a:t>30</a:t>
            </a:fld>
            <a:endParaRPr lang="en-US" dirty="0"/>
          </a:p>
        </p:txBody>
      </p:sp>
      <p:sp>
        <p:nvSpPr>
          <p:cNvPr id="9" name="Rectangle 8">
            <a:extLst>
              <a:ext uri="{FF2B5EF4-FFF2-40B4-BE49-F238E27FC236}">
                <a16:creationId xmlns:a16="http://schemas.microsoft.com/office/drawing/2014/main" id="{012C1C87-F530-4B9E-B928-298E5F475496}"/>
              </a:ext>
            </a:extLst>
          </p:cNvPr>
          <p:cNvSpPr/>
          <p:nvPr/>
        </p:nvSpPr>
        <p:spPr bwMode="auto">
          <a:xfrm>
            <a:off x="2146303" y="3541853"/>
            <a:ext cx="1893262" cy="2098726"/>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8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3646999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Certifying a Repayment Request</a:t>
            </a:r>
          </a:p>
        </p:txBody>
      </p:sp>
      <p:sp>
        <p:nvSpPr>
          <p:cNvPr id="3" name="Rectangle 2"/>
          <p:cNvSpPr/>
          <p:nvPr/>
        </p:nvSpPr>
        <p:spPr>
          <a:xfrm>
            <a:off x="573357" y="2034873"/>
            <a:ext cx="4275930" cy="4001095"/>
          </a:xfrm>
          <a:prstGeom prst="rect">
            <a:avLst/>
          </a:prstGeom>
        </p:spPr>
        <p:txBody>
          <a:bodyPr wrap="square">
            <a:spAutoFit/>
          </a:bodyPr>
          <a:lstStyle/>
          <a:p>
            <a:pPr marR="0" lvl="0">
              <a:spcBef>
                <a:spcPts val="2400"/>
              </a:spcBef>
              <a:spcAft>
                <a:spcPts val="0"/>
              </a:spcAft>
            </a:pPr>
            <a:r>
              <a:rPr lang="en-US" dirty="0">
                <a:solidFill>
                  <a:srgbClr val="00B0F0"/>
                </a:solidFill>
                <a:latin typeface="Arial" panose="020B0604020202020204" pitchFamily="34" charset="0"/>
                <a:ea typeface="Arial" panose="020B0604020202020204" pitchFamily="34" charset="0"/>
              </a:rPr>
              <a:t>If the Repayment Request is complete, correct, and ready to submit to the awarding agency, click the </a:t>
            </a:r>
            <a:r>
              <a:rPr lang="en-US" b="1" dirty="0">
                <a:solidFill>
                  <a:srgbClr val="00B0F0"/>
                </a:solidFill>
                <a:latin typeface="Arial" panose="020B0604020202020204" pitchFamily="34" charset="0"/>
                <a:ea typeface="Arial" panose="020B0604020202020204" pitchFamily="34" charset="0"/>
              </a:rPr>
              <a:t>Sign and Submit </a:t>
            </a:r>
            <a:r>
              <a:rPr lang="en-US" dirty="0">
                <a:solidFill>
                  <a:srgbClr val="00B0F0"/>
                </a:solidFill>
                <a:latin typeface="Arial" panose="020B0604020202020204" pitchFamily="34" charset="0"/>
                <a:ea typeface="Arial" panose="020B0604020202020204" pitchFamily="34" charset="0"/>
              </a:rPr>
              <a:t>option on the </a:t>
            </a:r>
            <a:r>
              <a:rPr lang="en-US" b="1" dirty="0">
                <a:solidFill>
                  <a:srgbClr val="00B0F0"/>
                </a:solidFill>
                <a:latin typeface="Arial" panose="020B0604020202020204" pitchFamily="34" charset="0"/>
                <a:ea typeface="Arial" panose="020B0604020202020204" pitchFamily="34" charset="0"/>
              </a:rPr>
              <a:t>Please select an option </a:t>
            </a:r>
            <a:r>
              <a:rPr lang="en-US" dirty="0">
                <a:solidFill>
                  <a:srgbClr val="00B0F0"/>
                </a:solidFill>
                <a:latin typeface="Arial" panose="020B0604020202020204" pitchFamily="34" charset="0"/>
                <a:ea typeface="Arial" panose="020B0604020202020204" pitchFamily="34" charset="0"/>
              </a:rPr>
              <a:t>dropdown menu to proceed with digitally signing the Repayment Request and submitting it to the awarding agency. </a:t>
            </a:r>
          </a:p>
          <a:p>
            <a:pPr marR="0" lvl="0">
              <a:spcBef>
                <a:spcPts val="2400"/>
              </a:spcBef>
              <a:spcAft>
                <a:spcPts val="0"/>
              </a:spcAft>
            </a:pPr>
            <a:r>
              <a:rPr lang="en-US" dirty="0">
                <a:solidFill>
                  <a:srgbClr val="00B0F0"/>
                </a:solidFill>
                <a:latin typeface="Arial" panose="020B0604020202020204" pitchFamily="34" charset="0"/>
                <a:ea typeface="Arial" panose="020B0604020202020204" pitchFamily="34" charset="0"/>
              </a:rPr>
              <a:t>Select </a:t>
            </a:r>
            <a:r>
              <a:rPr lang="en-US" b="1" dirty="0">
                <a:solidFill>
                  <a:srgbClr val="00B0F0"/>
                </a:solidFill>
                <a:latin typeface="Arial" panose="020B0604020202020204" pitchFamily="34" charset="0"/>
                <a:ea typeface="Arial" panose="020B0604020202020204" pitchFamily="34" charset="0"/>
              </a:rPr>
              <a:t>Return </a:t>
            </a:r>
            <a:r>
              <a:rPr lang="en-US" dirty="0">
                <a:solidFill>
                  <a:srgbClr val="00B0F0"/>
                </a:solidFill>
                <a:latin typeface="Arial" panose="020B0604020202020204" pitchFamily="34" charset="0"/>
                <a:ea typeface="Arial" panose="020B0604020202020204" pitchFamily="34" charset="0"/>
              </a:rPr>
              <a:t>to return the Repayment Request to the Repayment Request creator for editing. The </a:t>
            </a:r>
            <a:r>
              <a:rPr lang="en-US" b="1" dirty="0">
                <a:solidFill>
                  <a:srgbClr val="00B0F0"/>
                </a:solidFill>
                <a:latin typeface="Arial" panose="020B0604020202020204" pitchFamily="34" charset="0"/>
                <a:ea typeface="Arial" panose="020B0604020202020204" pitchFamily="34" charset="0"/>
              </a:rPr>
              <a:t>Cancel </a:t>
            </a:r>
            <a:r>
              <a:rPr lang="en-US" dirty="0">
                <a:solidFill>
                  <a:srgbClr val="00B0F0"/>
                </a:solidFill>
                <a:latin typeface="Arial" panose="020B0604020202020204" pitchFamily="34" charset="0"/>
                <a:ea typeface="Arial" panose="020B0604020202020204" pitchFamily="34" charset="0"/>
              </a:rPr>
              <a:t>option will remove the Repayment Request from the workflow.</a:t>
            </a:r>
            <a:endParaRPr lang="en-US" b="1" dirty="0">
              <a:solidFill>
                <a:srgbClr val="00B0F0"/>
              </a:solidFill>
              <a:latin typeface="Arial" panose="020B0604020202020204" pitchFamily="34" charset="0"/>
              <a:ea typeface="Arial" panose="020B0604020202020204" pitchFamily="34" charset="0"/>
            </a:endParaRPr>
          </a:p>
        </p:txBody>
      </p:sp>
      <p:pic>
        <p:nvPicPr>
          <p:cNvPr id="9" name="Picture 8">
            <a:extLst>
              <a:ext uri="{FF2B5EF4-FFF2-40B4-BE49-F238E27FC236}">
                <a16:creationId xmlns:a16="http://schemas.microsoft.com/office/drawing/2014/main" id="{0BA0985E-1F9F-4EF5-BFB7-DD915681464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332738" y="1983639"/>
            <a:ext cx="5116347" cy="4052329"/>
          </a:xfrm>
          <a:prstGeom prst="rect">
            <a:avLst/>
          </a:prstGeom>
          <a:ln>
            <a:solidFill>
              <a:schemeClr val="tx1"/>
            </a:solidFill>
          </a:ln>
        </p:spPr>
      </p:pic>
      <p:sp>
        <p:nvSpPr>
          <p:cNvPr id="5" name="Slide Number Placeholder 4">
            <a:extLst>
              <a:ext uri="{FF2B5EF4-FFF2-40B4-BE49-F238E27FC236}">
                <a16:creationId xmlns:a16="http://schemas.microsoft.com/office/drawing/2014/main" id="{AA58EC34-501F-4A0F-A7F0-46BE68B9359C}"/>
              </a:ext>
            </a:extLst>
          </p:cNvPr>
          <p:cNvSpPr>
            <a:spLocks noGrp="1"/>
          </p:cNvSpPr>
          <p:nvPr>
            <p:ph type="sldNum" sz="quarter" idx="10"/>
          </p:nvPr>
        </p:nvSpPr>
        <p:spPr/>
        <p:txBody>
          <a:bodyPr/>
          <a:lstStyle/>
          <a:p>
            <a:fld id="{AB819356-DE13-42BF-B215-0A2DEF5CE21B}" type="slidenum">
              <a:rPr lang="en-US" smtClean="0"/>
              <a:pPr/>
              <a:t>31</a:t>
            </a:fld>
            <a:endParaRPr lang="en-US" dirty="0"/>
          </a:p>
        </p:txBody>
      </p:sp>
    </p:spTree>
    <p:extLst>
      <p:ext uri="{BB962C8B-B14F-4D97-AF65-F5344CB8AC3E}">
        <p14:creationId xmlns:p14="http://schemas.microsoft.com/office/powerpoint/2010/main" val="35809165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Certifying a Repayment Request</a:t>
            </a:r>
          </a:p>
        </p:txBody>
      </p:sp>
      <p:sp>
        <p:nvSpPr>
          <p:cNvPr id="3" name="Rectangle 2"/>
          <p:cNvSpPr/>
          <p:nvPr/>
        </p:nvSpPr>
        <p:spPr>
          <a:xfrm>
            <a:off x="1519069" y="3429000"/>
            <a:ext cx="8918920" cy="1200329"/>
          </a:xfrm>
          <a:prstGeom prst="rect">
            <a:avLst/>
          </a:prstGeom>
        </p:spPr>
        <p:txBody>
          <a:bodyPr wrap="square">
            <a:spAutoFit/>
          </a:bodyPr>
          <a:lstStyle/>
          <a:p>
            <a:pPr marR="0" lvl="0">
              <a:spcBef>
                <a:spcPts val="2400"/>
              </a:spcBef>
              <a:spcAft>
                <a:spcPts val="0"/>
              </a:spcAft>
            </a:pPr>
            <a:r>
              <a:rPr lang="en-US" dirty="0">
                <a:solidFill>
                  <a:srgbClr val="00B0F0"/>
                </a:solidFill>
                <a:latin typeface="Arial" panose="020B0604020202020204" pitchFamily="34" charset="0"/>
                <a:ea typeface="Arial" panose="020B0604020202020204" pitchFamily="34" charset="0"/>
              </a:rPr>
              <a:t>Once you select the </a:t>
            </a:r>
            <a:r>
              <a:rPr lang="en-US" b="1" dirty="0">
                <a:solidFill>
                  <a:srgbClr val="00B0F0"/>
                </a:solidFill>
                <a:latin typeface="Arial" panose="020B0604020202020204" pitchFamily="34" charset="0"/>
                <a:ea typeface="Arial" panose="020B0604020202020204" pitchFamily="34" charset="0"/>
              </a:rPr>
              <a:t>Sign and Submit </a:t>
            </a:r>
            <a:r>
              <a:rPr lang="en-US" dirty="0">
                <a:solidFill>
                  <a:srgbClr val="00B0F0"/>
                </a:solidFill>
                <a:latin typeface="Arial" panose="020B0604020202020204" pitchFamily="34" charset="0"/>
                <a:ea typeface="Arial" panose="020B0604020202020204" pitchFamily="34" charset="0"/>
              </a:rPr>
              <a:t>option, you must review and agree to the legal notice/terms and conditions before submitting the Repayment Request to the awarding agency. To review and accept the terms and conditions, click the </a:t>
            </a:r>
            <a:r>
              <a:rPr lang="en-US" b="1" dirty="0">
                <a:solidFill>
                  <a:srgbClr val="00B0F0"/>
                </a:solidFill>
                <a:latin typeface="Arial" panose="020B0604020202020204" pitchFamily="34" charset="0"/>
                <a:ea typeface="Arial" panose="020B0604020202020204" pitchFamily="34" charset="0"/>
              </a:rPr>
              <a:t>Legal Notice </a:t>
            </a:r>
            <a:r>
              <a:rPr lang="en-US" dirty="0">
                <a:solidFill>
                  <a:srgbClr val="00B0F0"/>
                </a:solidFill>
                <a:latin typeface="Arial" panose="020B0604020202020204" pitchFamily="34" charset="0"/>
                <a:ea typeface="Arial" panose="020B0604020202020204" pitchFamily="34" charset="0"/>
              </a:rPr>
              <a:t>button. This will open the </a:t>
            </a:r>
            <a:r>
              <a:rPr lang="en-US" b="1" dirty="0">
                <a:solidFill>
                  <a:srgbClr val="00B0F0"/>
                </a:solidFill>
                <a:latin typeface="Arial" panose="020B0604020202020204" pitchFamily="34" charset="0"/>
                <a:ea typeface="Arial" panose="020B0604020202020204" pitchFamily="34" charset="0"/>
              </a:rPr>
              <a:t>Legal Notice </a:t>
            </a:r>
            <a:r>
              <a:rPr lang="en-US" dirty="0">
                <a:solidFill>
                  <a:srgbClr val="00B0F0"/>
                </a:solidFill>
                <a:latin typeface="Arial" panose="020B0604020202020204" pitchFamily="34" charset="0"/>
                <a:ea typeface="Arial" panose="020B0604020202020204" pitchFamily="34" charset="0"/>
              </a:rPr>
              <a:t>popup window.</a:t>
            </a:r>
            <a:endParaRPr lang="en-US" b="1" dirty="0">
              <a:solidFill>
                <a:srgbClr val="00B0F0"/>
              </a:solidFill>
              <a:latin typeface="Arial" panose="020B0604020202020204" pitchFamily="34" charset="0"/>
              <a:ea typeface="Arial" panose="020B0604020202020204" pitchFamily="34" charset="0"/>
            </a:endParaRPr>
          </a:p>
        </p:txBody>
      </p:sp>
      <p:sp>
        <p:nvSpPr>
          <p:cNvPr id="6" name="Slide Number Placeholder 5">
            <a:extLst>
              <a:ext uri="{FF2B5EF4-FFF2-40B4-BE49-F238E27FC236}">
                <a16:creationId xmlns:a16="http://schemas.microsoft.com/office/drawing/2014/main" id="{17BC2F70-230F-48C9-A819-9EC33B85EC26}"/>
              </a:ext>
            </a:extLst>
          </p:cNvPr>
          <p:cNvSpPr>
            <a:spLocks noGrp="1"/>
          </p:cNvSpPr>
          <p:nvPr>
            <p:ph type="sldNum" sz="quarter" idx="10"/>
          </p:nvPr>
        </p:nvSpPr>
        <p:spPr/>
        <p:txBody>
          <a:bodyPr/>
          <a:lstStyle/>
          <a:p>
            <a:fld id="{AB819356-DE13-42BF-B215-0A2DEF5CE21B}" type="slidenum">
              <a:rPr lang="en-US" smtClean="0"/>
              <a:pPr/>
              <a:t>32</a:t>
            </a:fld>
            <a:endParaRPr lang="en-US" dirty="0"/>
          </a:p>
        </p:txBody>
      </p:sp>
      <p:pic>
        <p:nvPicPr>
          <p:cNvPr id="10" name="Picture 9" descr="A screenshot of a cell phone&#10;&#10;Description automatically generated">
            <a:extLst>
              <a:ext uri="{FF2B5EF4-FFF2-40B4-BE49-F238E27FC236}">
                <a16:creationId xmlns:a16="http://schemas.microsoft.com/office/drawing/2014/main" id="{C4797AA5-F83D-47CB-A6DA-8B835665704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0306" y="1867757"/>
            <a:ext cx="10731387" cy="1222350"/>
          </a:xfrm>
          <a:prstGeom prst="rect">
            <a:avLst/>
          </a:prstGeom>
          <a:ln>
            <a:solidFill>
              <a:schemeClr val="tx1"/>
            </a:solidFill>
          </a:ln>
        </p:spPr>
      </p:pic>
      <p:cxnSp>
        <p:nvCxnSpPr>
          <p:cNvPr id="7" name="Straight Arrow Connector 6"/>
          <p:cNvCxnSpPr>
            <a:cxnSpLocks/>
          </p:cNvCxnSpPr>
          <p:nvPr/>
        </p:nvCxnSpPr>
        <p:spPr bwMode="auto">
          <a:xfrm flipH="1">
            <a:off x="2146303" y="2848600"/>
            <a:ext cx="1000584" cy="0"/>
          </a:xfrm>
          <a:prstGeom prst="straightConnector1">
            <a:avLst/>
          </a:prstGeom>
          <a:ln>
            <a:solidFill>
              <a:srgbClr val="FF0000"/>
            </a:solidFill>
            <a:headEnd type="none" w="med" len="med"/>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8128494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a:extLst>
              <a:ext uri="{FF2B5EF4-FFF2-40B4-BE49-F238E27FC236}">
                <a16:creationId xmlns:a16="http://schemas.microsoft.com/office/drawing/2014/main" id="{7D9D57C3-792A-425C-9342-FBAFB2BDAF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auto">
          <a:xfrm>
            <a:off x="1781362" y="1731025"/>
            <a:ext cx="8394333" cy="4599710"/>
          </a:xfrm>
          <a:prstGeom prst="rect">
            <a:avLst/>
          </a:prstGeom>
          <a:noFill/>
          <a:ln w="12700">
            <a:solidFill>
              <a:schemeClr val="tx1"/>
            </a:solidFill>
            <a:miter lim="800000"/>
            <a:headEnd/>
            <a:tailEnd/>
          </a:ln>
        </p:spPr>
      </p:pic>
      <p:sp>
        <p:nvSpPr>
          <p:cNvPr id="2" name="Title 1"/>
          <p:cNvSpPr>
            <a:spLocks noGrp="1"/>
          </p:cNvSpPr>
          <p:nvPr>
            <p:ph type="title"/>
          </p:nvPr>
        </p:nvSpPr>
        <p:spPr/>
        <p:txBody>
          <a:bodyPr/>
          <a:lstStyle/>
          <a:p>
            <a:r>
              <a:rPr lang="en-US" dirty="0"/>
              <a:t>Certifying a Repayment Request</a:t>
            </a:r>
          </a:p>
        </p:txBody>
      </p:sp>
      <p:sp>
        <p:nvSpPr>
          <p:cNvPr id="3" name="Rectangle 2"/>
          <p:cNvSpPr/>
          <p:nvPr/>
        </p:nvSpPr>
        <p:spPr>
          <a:xfrm>
            <a:off x="4849287" y="2876718"/>
            <a:ext cx="6096000" cy="2308324"/>
          </a:xfrm>
          <a:prstGeom prst="rect">
            <a:avLst/>
          </a:prstGeom>
          <a:solidFill>
            <a:schemeClr val="bg1"/>
          </a:solidFill>
          <a:ln w="38100">
            <a:solidFill>
              <a:srgbClr val="00B0F0"/>
            </a:solidFill>
          </a:ln>
        </p:spPr>
        <p:txBody>
          <a:bodyPr>
            <a:spAutoFit/>
          </a:bodyPr>
          <a:lstStyle/>
          <a:p>
            <a:pPr>
              <a:spcBef>
                <a:spcPts val="2400"/>
              </a:spcBef>
            </a:pPr>
            <a:r>
              <a:rPr lang="en-US" dirty="0">
                <a:solidFill>
                  <a:srgbClr val="00B0F0"/>
                </a:solidFill>
                <a:latin typeface="Arial" panose="020B0604020202020204" pitchFamily="34" charset="0"/>
                <a:ea typeface="Arial" panose="020B0604020202020204" pitchFamily="34" charset="0"/>
              </a:rPr>
              <a:t>Review the </a:t>
            </a:r>
            <a:r>
              <a:rPr lang="en-US" b="1" dirty="0">
                <a:solidFill>
                  <a:srgbClr val="00B0F0"/>
                </a:solidFill>
                <a:latin typeface="Arial" panose="020B0604020202020204" pitchFamily="34" charset="0"/>
                <a:ea typeface="Arial" panose="020B0604020202020204" pitchFamily="34" charset="0"/>
              </a:rPr>
              <a:t>Legal Notice </a:t>
            </a:r>
            <a:r>
              <a:rPr lang="en-US" dirty="0">
                <a:solidFill>
                  <a:srgbClr val="00B0F0"/>
                </a:solidFill>
                <a:latin typeface="Arial" panose="020B0604020202020204" pitchFamily="34" charset="0"/>
                <a:ea typeface="Arial" panose="020B0604020202020204" pitchFamily="34" charset="0"/>
              </a:rPr>
              <a:t>terms and conditions. Once you have reviewed the legal notice, scroll to the bottom of the </a:t>
            </a:r>
            <a:r>
              <a:rPr lang="en-US" b="1" dirty="0">
                <a:solidFill>
                  <a:srgbClr val="00B0F0"/>
                </a:solidFill>
                <a:latin typeface="Arial" panose="020B0604020202020204" pitchFamily="34" charset="0"/>
                <a:ea typeface="Arial" panose="020B0604020202020204" pitchFamily="34" charset="0"/>
              </a:rPr>
              <a:t>Legal Notice </a:t>
            </a:r>
            <a:r>
              <a:rPr lang="en-US" dirty="0">
                <a:solidFill>
                  <a:srgbClr val="00B0F0"/>
                </a:solidFill>
                <a:latin typeface="Arial" panose="020B0604020202020204" pitchFamily="34" charset="0"/>
                <a:ea typeface="Arial" panose="020B0604020202020204" pitchFamily="34" charset="0"/>
              </a:rPr>
              <a:t>popup window and click the checkbox to the left of the </a:t>
            </a:r>
            <a:r>
              <a:rPr lang="en-US" b="1" dirty="0">
                <a:solidFill>
                  <a:srgbClr val="00B0F0"/>
                </a:solidFill>
                <a:latin typeface="Arial" panose="020B0604020202020204" pitchFamily="34" charset="0"/>
                <a:ea typeface="Arial" panose="020B0604020202020204" pitchFamily="34" charset="0"/>
              </a:rPr>
              <a:t>I agree with the listed Terms and Conditions </a:t>
            </a:r>
            <a:r>
              <a:rPr lang="en-US" dirty="0">
                <a:solidFill>
                  <a:srgbClr val="00B0F0"/>
                </a:solidFill>
                <a:latin typeface="Arial" panose="020B0604020202020204" pitchFamily="34" charset="0"/>
                <a:ea typeface="Arial" panose="020B0604020202020204" pitchFamily="34" charset="0"/>
              </a:rPr>
              <a:t>statement. Click the </a:t>
            </a:r>
            <a:r>
              <a:rPr lang="en-US" b="1" dirty="0">
                <a:solidFill>
                  <a:srgbClr val="00B0F0"/>
                </a:solidFill>
                <a:latin typeface="Arial" panose="020B0604020202020204" pitchFamily="34" charset="0"/>
                <a:ea typeface="Arial" panose="020B0604020202020204" pitchFamily="34" charset="0"/>
              </a:rPr>
              <a:t>Submit </a:t>
            </a:r>
            <a:r>
              <a:rPr lang="en-US" dirty="0">
                <a:solidFill>
                  <a:srgbClr val="00B0F0"/>
                </a:solidFill>
                <a:ea typeface="Times New Roman" panose="02020603050405020304" pitchFamily="18" charset="0"/>
              </a:rPr>
              <a:t>button to confirm your acceptance of the legal notice and proceed with Repayment Request submission. This will close the Legal Notice popup window.</a:t>
            </a:r>
            <a:endParaRPr lang="en-US" b="1" dirty="0">
              <a:solidFill>
                <a:srgbClr val="00B0F0"/>
              </a:solidFill>
              <a:latin typeface="Arial" panose="020B0604020202020204" pitchFamily="34" charset="0"/>
              <a:ea typeface="Arial" panose="020B0604020202020204" pitchFamily="34" charset="0"/>
            </a:endParaRPr>
          </a:p>
        </p:txBody>
      </p:sp>
      <p:sp>
        <p:nvSpPr>
          <p:cNvPr id="6" name="Slide Number Placeholder 5">
            <a:extLst>
              <a:ext uri="{FF2B5EF4-FFF2-40B4-BE49-F238E27FC236}">
                <a16:creationId xmlns:a16="http://schemas.microsoft.com/office/drawing/2014/main" id="{72C475B7-EAF7-422E-B715-0C020C67C6C6}"/>
              </a:ext>
            </a:extLst>
          </p:cNvPr>
          <p:cNvSpPr>
            <a:spLocks noGrp="1"/>
          </p:cNvSpPr>
          <p:nvPr>
            <p:ph type="sldNum" sz="quarter" idx="10"/>
          </p:nvPr>
        </p:nvSpPr>
        <p:spPr/>
        <p:txBody>
          <a:bodyPr/>
          <a:lstStyle/>
          <a:p>
            <a:fld id="{AB819356-DE13-42BF-B215-0A2DEF5CE21B}" type="slidenum">
              <a:rPr lang="en-US" smtClean="0"/>
              <a:pPr/>
              <a:t>33</a:t>
            </a:fld>
            <a:endParaRPr lang="en-US" dirty="0"/>
          </a:p>
        </p:txBody>
      </p:sp>
      <p:sp>
        <p:nvSpPr>
          <p:cNvPr id="10" name="Rectangle 9">
            <a:extLst>
              <a:ext uri="{FF2B5EF4-FFF2-40B4-BE49-F238E27FC236}">
                <a16:creationId xmlns:a16="http://schemas.microsoft.com/office/drawing/2014/main" id="{C3917F1D-F49C-43B2-8619-3B2180DED143}"/>
              </a:ext>
            </a:extLst>
          </p:cNvPr>
          <p:cNvSpPr/>
          <p:nvPr/>
        </p:nvSpPr>
        <p:spPr bwMode="auto">
          <a:xfrm>
            <a:off x="1711911" y="5775769"/>
            <a:ext cx="2292927" cy="335665"/>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8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Arial" charset="0"/>
            </a:endParaRPr>
          </a:p>
        </p:txBody>
      </p:sp>
      <p:cxnSp>
        <p:nvCxnSpPr>
          <p:cNvPr id="11" name="Straight Arrow Connector 10">
            <a:extLst>
              <a:ext uri="{FF2B5EF4-FFF2-40B4-BE49-F238E27FC236}">
                <a16:creationId xmlns:a16="http://schemas.microsoft.com/office/drawing/2014/main" id="{23BF937A-EE0C-4D00-B2A9-8472E921EBC5}"/>
              </a:ext>
            </a:extLst>
          </p:cNvPr>
          <p:cNvCxnSpPr/>
          <p:nvPr/>
        </p:nvCxnSpPr>
        <p:spPr bwMode="auto">
          <a:xfrm>
            <a:off x="1214179" y="6217957"/>
            <a:ext cx="497732" cy="0"/>
          </a:xfrm>
          <a:prstGeom prst="straightConnector1">
            <a:avLst/>
          </a:prstGeom>
          <a:ln>
            <a:solidFill>
              <a:srgbClr val="FF0000"/>
            </a:solidFill>
            <a:headEnd type="none" w="med" len="med"/>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8091242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Certifying a Repayment Request</a:t>
            </a:r>
          </a:p>
        </p:txBody>
      </p:sp>
      <p:pic>
        <p:nvPicPr>
          <p:cNvPr id="5" name="Content Placeholder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339879" y="3087181"/>
            <a:ext cx="9986177" cy="2688586"/>
          </a:xfrm>
          <a:prstGeom prst="rect">
            <a:avLst/>
          </a:prstGeom>
          <a:ln>
            <a:solidFill>
              <a:schemeClr val="tx1"/>
            </a:solidFill>
          </a:ln>
        </p:spPr>
      </p:pic>
      <p:sp>
        <p:nvSpPr>
          <p:cNvPr id="3" name="Rectangle 2"/>
          <p:cNvSpPr/>
          <p:nvPr/>
        </p:nvSpPr>
        <p:spPr>
          <a:xfrm>
            <a:off x="1030930" y="1609506"/>
            <a:ext cx="10295125" cy="1477328"/>
          </a:xfrm>
          <a:prstGeom prst="rect">
            <a:avLst/>
          </a:prstGeom>
        </p:spPr>
        <p:txBody>
          <a:bodyPr wrap="square">
            <a:spAutoFit/>
          </a:bodyPr>
          <a:lstStyle/>
          <a:p>
            <a:pPr marR="0" lvl="0">
              <a:spcBef>
                <a:spcPts val="2400"/>
              </a:spcBef>
              <a:spcAft>
                <a:spcPts val="0"/>
              </a:spcAft>
            </a:pPr>
            <a:r>
              <a:rPr lang="en-US" dirty="0">
                <a:solidFill>
                  <a:srgbClr val="00B0F0"/>
                </a:solidFill>
                <a:latin typeface="Arial" panose="020B0604020202020204" pitchFamily="34" charset="0"/>
                <a:ea typeface="Arial" panose="020B0604020202020204" pitchFamily="34" charset="0"/>
              </a:rPr>
              <a:t>Once you click the </a:t>
            </a:r>
            <a:r>
              <a:rPr lang="en-US" b="1" dirty="0">
                <a:solidFill>
                  <a:srgbClr val="00B0F0"/>
                </a:solidFill>
                <a:latin typeface="Arial" panose="020B0604020202020204" pitchFamily="34" charset="0"/>
                <a:ea typeface="Arial" panose="020B0604020202020204" pitchFamily="34" charset="0"/>
              </a:rPr>
              <a:t>OK </a:t>
            </a:r>
            <a:r>
              <a:rPr lang="en-US" dirty="0">
                <a:solidFill>
                  <a:srgbClr val="00B0F0"/>
                </a:solidFill>
                <a:latin typeface="Arial" panose="020B0604020202020204" pitchFamily="34" charset="0"/>
                <a:ea typeface="Arial" panose="020B0604020202020204" pitchFamily="34" charset="0"/>
              </a:rPr>
              <a:t>button, you will be returned to the </a:t>
            </a:r>
            <a:r>
              <a:rPr lang="en-US" b="1" dirty="0">
                <a:solidFill>
                  <a:srgbClr val="00B0F0"/>
                </a:solidFill>
                <a:latin typeface="Arial" panose="020B0604020202020204" pitchFamily="34" charset="0"/>
                <a:ea typeface="Arial" panose="020B0604020202020204" pitchFamily="34" charset="0"/>
              </a:rPr>
              <a:t>Repayment Request </a:t>
            </a:r>
            <a:r>
              <a:rPr lang="en-US" dirty="0">
                <a:solidFill>
                  <a:srgbClr val="00B0F0"/>
                </a:solidFill>
                <a:latin typeface="Arial" panose="020B0604020202020204" pitchFamily="34" charset="0"/>
                <a:ea typeface="Arial" panose="020B0604020202020204" pitchFamily="34" charset="0"/>
              </a:rPr>
              <a:t>screen. Click the </a:t>
            </a:r>
            <a:r>
              <a:rPr lang="en-US" b="1" dirty="0">
                <a:solidFill>
                  <a:srgbClr val="00B0F0"/>
                </a:solidFill>
                <a:latin typeface="Arial" panose="020B0604020202020204" pitchFamily="34" charset="0"/>
                <a:ea typeface="Arial" panose="020B0604020202020204" pitchFamily="34" charset="0"/>
              </a:rPr>
              <a:t>Complete Signature </a:t>
            </a:r>
            <a:r>
              <a:rPr lang="en-US" dirty="0">
                <a:solidFill>
                  <a:srgbClr val="00B0F0"/>
                </a:solidFill>
                <a:latin typeface="Arial" panose="020B0604020202020204" pitchFamily="34" charset="0"/>
                <a:ea typeface="Arial" panose="020B0604020202020204" pitchFamily="34" charset="0"/>
              </a:rPr>
              <a:t>button to finalize your digital signature and submit the Repayment Request to the awarding agency for review.</a:t>
            </a:r>
            <a:r>
              <a:rPr lang="en-US" b="1" dirty="0">
                <a:solidFill>
                  <a:srgbClr val="00B0F0"/>
                </a:solidFill>
                <a:latin typeface="Arial" panose="020B0604020202020204" pitchFamily="34" charset="0"/>
                <a:ea typeface="Arial" panose="020B0604020202020204" pitchFamily="34" charset="0"/>
              </a:rPr>
              <a:t> </a:t>
            </a:r>
            <a:r>
              <a:rPr lang="en-US" dirty="0">
                <a:solidFill>
                  <a:srgbClr val="00B0F0"/>
                </a:solidFill>
                <a:latin typeface="Arial" panose="020B0604020202020204" pitchFamily="34" charset="0"/>
                <a:ea typeface="Arial" panose="020B0604020202020204" pitchFamily="34" charset="0"/>
              </a:rPr>
              <a:t>If submission is successful, the system should display a confirmation message. Otherwise, you can confirm the successful submission by checking that the Repayment Request no longer appears on your worklist/actionable items list.</a:t>
            </a:r>
            <a:endParaRPr lang="en-US" b="1" dirty="0">
              <a:solidFill>
                <a:srgbClr val="00B0F0"/>
              </a:solidFill>
              <a:latin typeface="Arial" panose="020B0604020202020204" pitchFamily="34" charset="0"/>
              <a:ea typeface="Arial" panose="020B0604020202020204" pitchFamily="34" charset="0"/>
            </a:endParaRPr>
          </a:p>
        </p:txBody>
      </p:sp>
      <p:sp>
        <p:nvSpPr>
          <p:cNvPr id="6" name="Slide Number Placeholder 5">
            <a:extLst>
              <a:ext uri="{FF2B5EF4-FFF2-40B4-BE49-F238E27FC236}">
                <a16:creationId xmlns:a16="http://schemas.microsoft.com/office/drawing/2014/main" id="{BEF8A7A7-0DD6-4DF1-A75E-BA79BA0CB701}"/>
              </a:ext>
            </a:extLst>
          </p:cNvPr>
          <p:cNvSpPr>
            <a:spLocks noGrp="1"/>
          </p:cNvSpPr>
          <p:nvPr>
            <p:ph type="sldNum" sz="quarter" idx="10"/>
          </p:nvPr>
        </p:nvSpPr>
        <p:spPr/>
        <p:txBody>
          <a:bodyPr/>
          <a:lstStyle/>
          <a:p>
            <a:fld id="{AB819356-DE13-42BF-B215-0A2DEF5CE21B}" type="slidenum">
              <a:rPr lang="en-US" smtClean="0"/>
              <a:pPr/>
              <a:t>34</a:t>
            </a:fld>
            <a:endParaRPr lang="en-US" dirty="0"/>
          </a:p>
        </p:txBody>
      </p:sp>
      <p:sp>
        <p:nvSpPr>
          <p:cNvPr id="7" name="Rectangle 6">
            <a:extLst>
              <a:ext uri="{FF2B5EF4-FFF2-40B4-BE49-F238E27FC236}">
                <a16:creationId xmlns:a16="http://schemas.microsoft.com/office/drawing/2014/main" id="{05FE81E1-3603-4CFC-A37F-86FD5C03075C}"/>
              </a:ext>
            </a:extLst>
          </p:cNvPr>
          <p:cNvSpPr/>
          <p:nvPr/>
        </p:nvSpPr>
        <p:spPr bwMode="auto">
          <a:xfrm>
            <a:off x="1167899" y="5359077"/>
            <a:ext cx="1841518" cy="324093"/>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8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6848447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dirty="0">
                <a:latin typeface="Arial" charset="0"/>
                <a:cs typeface="Arial" charset="0"/>
              </a:rPr>
              <a:t>Agenda</a:t>
            </a:r>
          </a:p>
        </p:txBody>
      </p:sp>
      <p:grpSp>
        <p:nvGrpSpPr>
          <p:cNvPr id="6" name="Group 5"/>
          <p:cNvGrpSpPr/>
          <p:nvPr/>
        </p:nvGrpSpPr>
        <p:grpSpPr>
          <a:xfrm>
            <a:off x="1819278" y="1824335"/>
            <a:ext cx="8620122" cy="1766446"/>
            <a:chOff x="1134995" y="2205335"/>
            <a:chExt cx="7247005" cy="1766446"/>
          </a:xfrm>
        </p:grpSpPr>
        <p:sp>
          <p:nvSpPr>
            <p:cNvPr id="4" name="TextBox 3"/>
            <p:cNvSpPr txBox="1"/>
            <p:nvPr/>
          </p:nvSpPr>
          <p:spPr>
            <a:xfrm>
              <a:off x="1143000" y="2205335"/>
              <a:ext cx="7239000" cy="369332"/>
            </a:xfrm>
            <a:prstGeom prst="rect">
              <a:avLst/>
            </a:prstGeom>
            <a:noFill/>
          </p:spPr>
          <p:txBody>
            <a:bodyPr wrap="square" rtlCol="0">
              <a:spAutoFit/>
            </a:bodyPr>
            <a:lstStyle/>
            <a:p>
              <a:pPr marL="342900" indent="-342900">
                <a:buClr>
                  <a:srgbClr val="A88000"/>
                </a:buClr>
                <a:buSzPct val="100000"/>
                <a:buFont typeface="Wingdings" panose="05000000000000000000" pitchFamily="2" charset="2"/>
                <a:buChar char="§"/>
              </a:pPr>
              <a:r>
                <a:rPr lang="en-US" kern="0" dirty="0">
                  <a:solidFill>
                    <a:sysClr val="windowText" lastClr="000000"/>
                  </a:solidFill>
                </a:rPr>
                <a:t>Course Introduction</a:t>
              </a:r>
            </a:p>
          </p:txBody>
        </p:sp>
        <p:sp>
          <p:nvSpPr>
            <p:cNvPr id="14" name="TextBox 13"/>
            <p:cNvSpPr txBox="1"/>
            <p:nvPr/>
          </p:nvSpPr>
          <p:spPr>
            <a:xfrm>
              <a:off x="1143000" y="2662535"/>
              <a:ext cx="7239000" cy="369332"/>
            </a:xfrm>
            <a:prstGeom prst="rect">
              <a:avLst/>
            </a:prstGeom>
            <a:noFill/>
          </p:spPr>
          <p:txBody>
            <a:bodyPr wrap="square" rtlCol="0">
              <a:spAutoFit/>
            </a:bodyPr>
            <a:lstStyle>
              <a:defPPr>
                <a:defRPr lang="en-US"/>
              </a:defPPr>
              <a:lvl1pPr marL="342900" indent="-342900">
                <a:buClr>
                  <a:srgbClr val="A88000"/>
                </a:buClr>
                <a:buSzPct val="100000"/>
                <a:buFont typeface="Wingdings" panose="05000000000000000000" pitchFamily="2" charset="2"/>
                <a:buChar char="§"/>
                <a:defRPr kern="0">
                  <a:solidFill>
                    <a:sysClr val="windowText" lastClr="000000"/>
                  </a:solidFill>
                </a:defRPr>
              </a:lvl1pPr>
            </a:lstStyle>
            <a:p>
              <a:r>
                <a:rPr lang="en-US" dirty="0"/>
                <a:t>Module 1 – Creating a Repayment Request</a:t>
              </a:r>
            </a:p>
          </p:txBody>
        </p:sp>
        <p:sp>
          <p:nvSpPr>
            <p:cNvPr id="15" name="TextBox 14"/>
            <p:cNvSpPr txBox="1"/>
            <p:nvPr/>
          </p:nvSpPr>
          <p:spPr>
            <a:xfrm>
              <a:off x="1143000" y="3119735"/>
              <a:ext cx="4262910" cy="369332"/>
            </a:xfrm>
            <a:prstGeom prst="rect">
              <a:avLst/>
            </a:prstGeom>
            <a:noFill/>
          </p:spPr>
          <p:txBody>
            <a:bodyPr wrap="none" rtlCol="0">
              <a:spAutoFit/>
            </a:bodyPr>
            <a:lstStyle/>
            <a:p>
              <a:pPr marL="342900" indent="-342900">
                <a:buClr>
                  <a:srgbClr val="A88000"/>
                </a:buClr>
                <a:buSzPct val="100000"/>
                <a:buFont typeface="Wingdings" panose="05000000000000000000" pitchFamily="2" charset="2"/>
                <a:buChar char="§"/>
              </a:pPr>
              <a:r>
                <a:rPr lang="en-US" kern="0" dirty="0">
                  <a:solidFill>
                    <a:sysClr val="windowText" lastClr="000000"/>
                  </a:solidFill>
                </a:rPr>
                <a:t>Module 2 – Certifying a Repayment Request</a:t>
              </a:r>
            </a:p>
          </p:txBody>
        </p:sp>
        <p:sp>
          <p:nvSpPr>
            <p:cNvPr id="17" name="TextBox 16"/>
            <p:cNvSpPr txBox="1"/>
            <p:nvPr/>
          </p:nvSpPr>
          <p:spPr>
            <a:xfrm>
              <a:off x="1134995" y="3602449"/>
              <a:ext cx="7239000" cy="369332"/>
            </a:xfrm>
            <a:prstGeom prst="rect">
              <a:avLst/>
            </a:prstGeom>
            <a:solidFill>
              <a:schemeClr val="accent2">
                <a:lumMod val="20000"/>
                <a:lumOff val="80000"/>
              </a:schemeClr>
            </a:solidFill>
          </p:spPr>
          <p:txBody>
            <a:bodyPr wrap="square" rtlCol="0">
              <a:spAutoFit/>
            </a:bodyPr>
            <a:lstStyle>
              <a:defPPr>
                <a:defRPr lang="en-US"/>
              </a:defPPr>
              <a:lvl1pPr marL="342900" indent="-342900">
                <a:buClr>
                  <a:srgbClr val="A88000"/>
                </a:buClr>
                <a:buSzPct val="100000"/>
                <a:buFont typeface="Wingdings" panose="05000000000000000000" pitchFamily="2" charset="2"/>
                <a:buChar char="§"/>
                <a:defRPr kern="0">
                  <a:solidFill>
                    <a:sysClr val="windowText" lastClr="000000"/>
                  </a:solidFill>
                </a:defRPr>
              </a:lvl1pPr>
            </a:lstStyle>
            <a:p>
              <a:r>
                <a:rPr lang="en-US" dirty="0"/>
                <a:t>Course Summary</a:t>
              </a:r>
            </a:p>
          </p:txBody>
        </p:sp>
      </p:grpSp>
      <p:sp>
        <p:nvSpPr>
          <p:cNvPr id="3" name="Slide Number Placeholder 2">
            <a:extLst>
              <a:ext uri="{FF2B5EF4-FFF2-40B4-BE49-F238E27FC236}">
                <a16:creationId xmlns:a16="http://schemas.microsoft.com/office/drawing/2014/main" id="{6DE806D5-D3EA-4AA5-8680-B7537CBC2BEE}"/>
              </a:ext>
            </a:extLst>
          </p:cNvPr>
          <p:cNvSpPr>
            <a:spLocks noGrp="1"/>
          </p:cNvSpPr>
          <p:nvPr>
            <p:ph type="sldNum" sz="quarter" idx="10"/>
          </p:nvPr>
        </p:nvSpPr>
        <p:spPr/>
        <p:txBody>
          <a:bodyPr/>
          <a:lstStyle/>
          <a:p>
            <a:fld id="{AB819356-DE13-42BF-B215-0A2DEF5CE21B}" type="slidenum">
              <a:rPr lang="en-US" smtClean="0"/>
              <a:pPr/>
              <a:t>35</a:t>
            </a:fld>
            <a:endParaRPr lang="en-US" dirty="0"/>
          </a:p>
        </p:txBody>
      </p:sp>
    </p:spTree>
    <p:extLst>
      <p:ext uri="{BB962C8B-B14F-4D97-AF65-F5344CB8AC3E}">
        <p14:creationId xmlns:p14="http://schemas.microsoft.com/office/powerpoint/2010/main" val="42562934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Summary</a:t>
            </a:r>
          </a:p>
        </p:txBody>
      </p:sp>
      <p:sp>
        <p:nvSpPr>
          <p:cNvPr id="3" name="Content Placeholder 2"/>
          <p:cNvSpPr>
            <a:spLocks noGrp="1"/>
          </p:cNvSpPr>
          <p:nvPr>
            <p:ph idx="1"/>
          </p:nvPr>
        </p:nvSpPr>
        <p:spPr/>
        <p:txBody>
          <a:bodyPr/>
          <a:lstStyle/>
          <a:p>
            <a:r>
              <a:rPr lang="en-US" dirty="0"/>
              <a:t>Today we learned about:</a:t>
            </a:r>
          </a:p>
          <a:p>
            <a:endParaRPr lang="en-US" dirty="0"/>
          </a:p>
          <a:p>
            <a:pPr lvl="1"/>
            <a:r>
              <a:rPr lang="en-US" dirty="0"/>
              <a:t>How to Create a Repayment Request in ezFedGrants</a:t>
            </a:r>
          </a:p>
          <a:p>
            <a:pPr lvl="1"/>
            <a:endParaRPr lang="en-US" dirty="0"/>
          </a:p>
          <a:p>
            <a:pPr lvl="1"/>
            <a:r>
              <a:rPr lang="en-US" dirty="0"/>
              <a:t>How to Certify and Submit a Repayment Request</a:t>
            </a:r>
          </a:p>
        </p:txBody>
      </p:sp>
      <p:sp>
        <p:nvSpPr>
          <p:cNvPr id="5" name="Slide Number Placeholder 4">
            <a:extLst>
              <a:ext uri="{FF2B5EF4-FFF2-40B4-BE49-F238E27FC236}">
                <a16:creationId xmlns:a16="http://schemas.microsoft.com/office/drawing/2014/main" id="{07561650-FC31-46B6-A513-408CE99C2D1D}"/>
              </a:ext>
            </a:extLst>
          </p:cNvPr>
          <p:cNvSpPr>
            <a:spLocks noGrp="1"/>
          </p:cNvSpPr>
          <p:nvPr>
            <p:ph type="sldNum" sz="quarter" idx="10"/>
          </p:nvPr>
        </p:nvSpPr>
        <p:spPr/>
        <p:txBody>
          <a:bodyPr/>
          <a:lstStyle/>
          <a:p>
            <a:fld id="{AB819356-DE13-42BF-B215-0A2DEF5CE21B}" type="slidenum">
              <a:rPr lang="en-US" smtClean="0"/>
              <a:pPr/>
              <a:t>36</a:t>
            </a:fld>
            <a:endParaRPr lang="en-US" dirty="0"/>
          </a:p>
        </p:txBody>
      </p:sp>
    </p:spTree>
    <p:extLst>
      <p:ext uri="{BB962C8B-B14F-4D97-AF65-F5344CB8AC3E}">
        <p14:creationId xmlns:p14="http://schemas.microsoft.com/office/powerpoint/2010/main" val="7578173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Training and Resources</a:t>
            </a:r>
          </a:p>
        </p:txBody>
      </p:sp>
      <p:sp>
        <p:nvSpPr>
          <p:cNvPr id="3" name="Content Placeholder 2"/>
          <p:cNvSpPr>
            <a:spLocks noGrp="1"/>
          </p:cNvSpPr>
          <p:nvPr>
            <p:ph idx="1"/>
          </p:nvPr>
        </p:nvSpPr>
        <p:spPr/>
        <p:txBody>
          <a:bodyPr/>
          <a:lstStyle/>
          <a:p>
            <a:endParaRPr lang="en-US" dirty="0"/>
          </a:p>
          <a:p>
            <a:r>
              <a:rPr lang="en-US" dirty="0"/>
              <a:t>Monthly FAQ Session</a:t>
            </a:r>
          </a:p>
          <a:p>
            <a:endParaRPr lang="en-US" dirty="0"/>
          </a:p>
          <a:p>
            <a:r>
              <a:rPr lang="en-US" dirty="0"/>
              <a:t>Your Agency Representative</a:t>
            </a:r>
          </a:p>
          <a:p>
            <a:endParaRPr lang="en-US" dirty="0"/>
          </a:p>
          <a:p>
            <a:r>
              <a:rPr lang="en-US" dirty="0"/>
              <a:t>ezFedGrants Help Desk: </a:t>
            </a:r>
            <a:r>
              <a:rPr lang="en-US" dirty="0">
                <a:hlinkClick r:id="rId2"/>
              </a:rPr>
              <a:t>ezFedGrants-cfo@usda.gov</a:t>
            </a:r>
            <a:endParaRPr lang="en-US" dirty="0"/>
          </a:p>
        </p:txBody>
      </p:sp>
      <p:pic>
        <p:nvPicPr>
          <p:cNvPr id="6" name="Picture 5" descr="Is there anybody out there who can &lt;strong&gt;help&lt;/strong&gt; m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12369" y="2226031"/>
            <a:ext cx="2589711" cy="1553827"/>
          </a:xfrm>
          <a:prstGeom prst="rect">
            <a:avLst/>
          </a:prstGeom>
        </p:spPr>
      </p:pic>
      <p:sp>
        <p:nvSpPr>
          <p:cNvPr id="5" name="Slide Number Placeholder 4">
            <a:extLst>
              <a:ext uri="{FF2B5EF4-FFF2-40B4-BE49-F238E27FC236}">
                <a16:creationId xmlns:a16="http://schemas.microsoft.com/office/drawing/2014/main" id="{1E290938-C8D0-480A-9FCD-835BB0BC649C}"/>
              </a:ext>
            </a:extLst>
          </p:cNvPr>
          <p:cNvSpPr>
            <a:spLocks noGrp="1"/>
          </p:cNvSpPr>
          <p:nvPr>
            <p:ph type="sldNum" sz="quarter" idx="10"/>
          </p:nvPr>
        </p:nvSpPr>
        <p:spPr/>
        <p:txBody>
          <a:bodyPr/>
          <a:lstStyle/>
          <a:p>
            <a:fld id="{AB819356-DE13-42BF-B215-0A2DEF5CE21B}" type="slidenum">
              <a:rPr lang="en-US" smtClean="0"/>
              <a:pPr/>
              <a:t>37</a:t>
            </a:fld>
            <a:endParaRPr lang="en-US" dirty="0"/>
          </a:p>
        </p:txBody>
      </p:sp>
    </p:spTree>
    <p:extLst>
      <p:ext uri="{BB962C8B-B14F-4D97-AF65-F5344CB8AC3E}">
        <p14:creationId xmlns:p14="http://schemas.microsoft.com/office/powerpoint/2010/main" val="20772005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5" name="Content Placeholder 4" descr="Preguntas y Respuestas- 8 de marzo, 2013 - Jaime, mi dulce guerrero"/>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962148" y="1774349"/>
            <a:ext cx="6242304" cy="4511040"/>
          </a:xfrm>
        </p:spPr>
      </p:pic>
      <p:sp>
        <p:nvSpPr>
          <p:cNvPr id="3" name="Slide Number Placeholder 2">
            <a:extLst>
              <a:ext uri="{FF2B5EF4-FFF2-40B4-BE49-F238E27FC236}">
                <a16:creationId xmlns:a16="http://schemas.microsoft.com/office/drawing/2014/main" id="{A32B11DD-CC22-4D96-B72C-08182BB46FA0}"/>
              </a:ext>
            </a:extLst>
          </p:cNvPr>
          <p:cNvSpPr>
            <a:spLocks noGrp="1"/>
          </p:cNvSpPr>
          <p:nvPr>
            <p:ph type="sldNum" sz="quarter" idx="10"/>
          </p:nvPr>
        </p:nvSpPr>
        <p:spPr/>
        <p:txBody>
          <a:bodyPr/>
          <a:lstStyle/>
          <a:p>
            <a:fld id="{AB819356-DE13-42BF-B215-0A2DEF5CE21B}" type="slidenum">
              <a:rPr lang="en-US" smtClean="0"/>
              <a:pPr/>
              <a:t>38</a:t>
            </a:fld>
            <a:endParaRPr lang="en-US" dirty="0"/>
          </a:p>
        </p:txBody>
      </p:sp>
    </p:spTree>
    <p:extLst>
      <p:ext uri="{BB962C8B-B14F-4D97-AF65-F5344CB8AC3E}">
        <p14:creationId xmlns:p14="http://schemas.microsoft.com/office/powerpoint/2010/main" val="681698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dirty="0">
                <a:latin typeface="Arial" charset="0"/>
                <a:cs typeface="Arial" charset="0"/>
              </a:rPr>
              <a:t>Course Objectives</a:t>
            </a:r>
          </a:p>
        </p:txBody>
      </p:sp>
      <p:sp>
        <p:nvSpPr>
          <p:cNvPr id="13315" name="Content Placeholder 2"/>
          <p:cNvSpPr>
            <a:spLocks noGrp="1"/>
          </p:cNvSpPr>
          <p:nvPr>
            <p:ph idx="1"/>
          </p:nvPr>
        </p:nvSpPr>
        <p:spPr>
          <a:xfrm>
            <a:off x="1970116" y="1676401"/>
            <a:ext cx="5421284" cy="4525963"/>
          </a:xfrm>
        </p:spPr>
        <p:txBody>
          <a:bodyPr/>
          <a:lstStyle/>
          <a:p>
            <a:pPr marL="0" indent="0">
              <a:buNone/>
              <a:defRPr/>
            </a:pPr>
            <a:r>
              <a:rPr lang="en-US" sz="2000" dirty="0"/>
              <a:t>After completing this course, you will be able to:</a:t>
            </a:r>
          </a:p>
          <a:p>
            <a:pPr lvl="1" algn="just">
              <a:buFont typeface="Arial" panose="020B0604020202020204" pitchFamily="34" charset="0"/>
              <a:buChar char="–"/>
              <a:defRPr/>
            </a:pPr>
            <a:r>
              <a:rPr lang="en-US" sz="1800" dirty="0">
                <a:latin typeface="Calibri (body)"/>
              </a:rPr>
              <a:t>Summarize the ezFedGrants repayment request creation and submission process</a:t>
            </a:r>
          </a:p>
          <a:p>
            <a:pPr lvl="1" algn="just">
              <a:buFont typeface="Arial" panose="020B0604020202020204" pitchFamily="34" charset="0"/>
              <a:buChar char="–"/>
              <a:defRPr/>
            </a:pPr>
            <a:r>
              <a:rPr lang="en-US" sz="1800" dirty="0">
                <a:latin typeface="Calibri (body)"/>
              </a:rPr>
              <a:t>Navigate to and within ezFedGrants system</a:t>
            </a:r>
          </a:p>
          <a:p>
            <a:pPr marL="0" indent="0">
              <a:buNone/>
              <a:defRPr/>
            </a:pPr>
            <a:endParaRPr lang="en-US" dirty="0"/>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1828800"/>
            <a:ext cx="2743200" cy="4343400"/>
          </a:xfrm>
          <a:prstGeom prst="rect">
            <a:avLst/>
          </a:prstGeom>
        </p:spPr>
      </p:pic>
      <p:sp>
        <p:nvSpPr>
          <p:cNvPr id="4" name="Slide Number Placeholder 3">
            <a:extLst>
              <a:ext uri="{FF2B5EF4-FFF2-40B4-BE49-F238E27FC236}">
                <a16:creationId xmlns:a16="http://schemas.microsoft.com/office/drawing/2014/main" id="{19639494-1DAC-4F4E-9F48-2A74EABED707}"/>
              </a:ext>
            </a:extLst>
          </p:cNvPr>
          <p:cNvSpPr>
            <a:spLocks noGrp="1"/>
          </p:cNvSpPr>
          <p:nvPr>
            <p:ph type="sldNum" sz="quarter" idx="10"/>
          </p:nvPr>
        </p:nvSpPr>
        <p:spPr/>
        <p:txBody>
          <a:bodyPr/>
          <a:lstStyle/>
          <a:p>
            <a:fld id="{AB819356-DE13-42BF-B215-0A2DEF5CE21B}" type="slidenum">
              <a:rPr lang="en-US" smtClean="0"/>
              <a:pPr/>
              <a:t>4</a:t>
            </a:fld>
            <a:endParaRPr lang="en-US" dirty="0"/>
          </a:p>
        </p:txBody>
      </p:sp>
    </p:spTree>
    <p:extLst>
      <p:ext uri="{BB962C8B-B14F-4D97-AF65-F5344CB8AC3E}">
        <p14:creationId xmlns:p14="http://schemas.microsoft.com/office/powerpoint/2010/main" val="175974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dirty="0">
                <a:latin typeface="Arial" charset="0"/>
                <a:cs typeface="Arial" charset="0"/>
              </a:rPr>
              <a:t>Agenda</a:t>
            </a:r>
          </a:p>
        </p:txBody>
      </p:sp>
      <p:grpSp>
        <p:nvGrpSpPr>
          <p:cNvPr id="6" name="Group 5"/>
          <p:cNvGrpSpPr/>
          <p:nvPr/>
        </p:nvGrpSpPr>
        <p:grpSpPr>
          <a:xfrm>
            <a:off x="1828800" y="1824335"/>
            <a:ext cx="8610600" cy="1766446"/>
            <a:chOff x="1143000" y="2205335"/>
            <a:chExt cx="7239000" cy="1766446"/>
          </a:xfrm>
        </p:grpSpPr>
        <p:sp>
          <p:nvSpPr>
            <p:cNvPr id="4" name="TextBox 3"/>
            <p:cNvSpPr txBox="1"/>
            <p:nvPr/>
          </p:nvSpPr>
          <p:spPr>
            <a:xfrm>
              <a:off x="1143000" y="2205335"/>
              <a:ext cx="7239000" cy="369332"/>
            </a:xfrm>
            <a:prstGeom prst="rect">
              <a:avLst/>
            </a:prstGeom>
            <a:noFill/>
          </p:spPr>
          <p:txBody>
            <a:bodyPr wrap="square" rtlCol="0">
              <a:spAutoFit/>
            </a:bodyPr>
            <a:lstStyle/>
            <a:p>
              <a:pPr marL="342900" indent="-342900">
                <a:buClr>
                  <a:srgbClr val="A88000"/>
                </a:buClr>
                <a:buSzPct val="100000"/>
                <a:buFont typeface="Wingdings" panose="05000000000000000000" pitchFamily="2" charset="2"/>
                <a:buChar char="§"/>
              </a:pPr>
              <a:r>
                <a:rPr lang="en-US" kern="0" dirty="0">
                  <a:solidFill>
                    <a:sysClr val="windowText" lastClr="000000"/>
                  </a:solidFill>
                </a:rPr>
                <a:t>Course Introduction</a:t>
              </a:r>
            </a:p>
          </p:txBody>
        </p:sp>
        <p:sp>
          <p:nvSpPr>
            <p:cNvPr id="14" name="TextBox 13"/>
            <p:cNvSpPr txBox="1"/>
            <p:nvPr/>
          </p:nvSpPr>
          <p:spPr>
            <a:xfrm>
              <a:off x="1143000" y="2662535"/>
              <a:ext cx="7239000" cy="369332"/>
            </a:xfrm>
            <a:prstGeom prst="rect">
              <a:avLst/>
            </a:prstGeom>
            <a:solidFill>
              <a:schemeClr val="accent2">
                <a:lumMod val="20000"/>
                <a:lumOff val="80000"/>
              </a:schemeClr>
            </a:solidFill>
          </p:spPr>
          <p:txBody>
            <a:bodyPr wrap="square" rtlCol="0">
              <a:spAutoFit/>
            </a:bodyPr>
            <a:lstStyle>
              <a:defPPr>
                <a:defRPr lang="en-US"/>
              </a:defPPr>
              <a:lvl1pPr marL="342900" indent="-342900">
                <a:buClr>
                  <a:srgbClr val="A88000"/>
                </a:buClr>
                <a:buSzPct val="100000"/>
                <a:buFont typeface="Wingdings" panose="05000000000000000000" pitchFamily="2" charset="2"/>
                <a:buChar char="§"/>
                <a:defRPr kern="0">
                  <a:solidFill>
                    <a:sysClr val="windowText" lastClr="000000"/>
                  </a:solidFill>
                </a:defRPr>
              </a:lvl1pPr>
            </a:lstStyle>
            <a:p>
              <a:r>
                <a:rPr lang="en-US" dirty="0"/>
                <a:t>Module 1 – Creating a Repayment Request</a:t>
              </a:r>
            </a:p>
          </p:txBody>
        </p:sp>
        <p:sp>
          <p:nvSpPr>
            <p:cNvPr id="15" name="TextBox 14"/>
            <p:cNvSpPr txBox="1"/>
            <p:nvPr/>
          </p:nvSpPr>
          <p:spPr>
            <a:xfrm>
              <a:off x="1143000" y="3119735"/>
              <a:ext cx="4262910" cy="369332"/>
            </a:xfrm>
            <a:prstGeom prst="rect">
              <a:avLst/>
            </a:prstGeom>
            <a:noFill/>
          </p:spPr>
          <p:txBody>
            <a:bodyPr wrap="none" rtlCol="0">
              <a:spAutoFit/>
            </a:bodyPr>
            <a:lstStyle/>
            <a:p>
              <a:pPr marL="342900" indent="-342900">
                <a:buClr>
                  <a:srgbClr val="A88000"/>
                </a:buClr>
                <a:buSzPct val="100000"/>
                <a:buFont typeface="Wingdings" panose="05000000000000000000" pitchFamily="2" charset="2"/>
                <a:buChar char="§"/>
              </a:pPr>
              <a:r>
                <a:rPr lang="en-US" kern="0" dirty="0">
                  <a:solidFill>
                    <a:sysClr val="windowText" lastClr="000000"/>
                  </a:solidFill>
                </a:rPr>
                <a:t>Module 2 – Certifying a Repayment Request</a:t>
              </a:r>
            </a:p>
          </p:txBody>
        </p:sp>
        <p:sp>
          <p:nvSpPr>
            <p:cNvPr id="17" name="TextBox 16"/>
            <p:cNvSpPr txBox="1"/>
            <p:nvPr/>
          </p:nvSpPr>
          <p:spPr>
            <a:xfrm>
              <a:off x="1143000" y="3602449"/>
              <a:ext cx="1955720" cy="369332"/>
            </a:xfrm>
            <a:prstGeom prst="rect">
              <a:avLst/>
            </a:prstGeom>
            <a:noFill/>
          </p:spPr>
          <p:txBody>
            <a:bodyPr wrap="none" rtlCol="0">
              <a:spAutoFit/>
            </a:bodyPr>
            <a:lstStyle/>
            <a:p>
              <a:pPr marL="342900" indent="-342900">
                <a:buClr>
                  <a:srgbClr val="A88000"/>
                </a:buClr>
                <a:buSzPct val="100000"/>
                <a:buFont typeface="Wingdings" panose="05000000000000000000" pitchFamily="2" charset="2"/>
                <a:buChar char="§"/>
              </a:pPr>
              <a:r>
                <a:rPr lang="en-US" kern="0" dirty="0">
                  <a:solidFill>
                    <a:sysClr val="windowText" lastClr="000000"/>
                  </a:solidFill>
                </a:rPr>
                <a:t>Course Summary</a:t>
              </a:r>
            </a:p>
          </p:txBody>
        </p:sp>
      </p:grpSp>
      <p:sp>
        <p:nvSpPr>
          <p:cNvPr id="3" name="Slide Number Placeholder 2">
            <a:extLst>
              <a:ext uri="{FF2B5EF4-FFF2-40B4-BE49-F238E27FC236}">
                <a16:creationId xmlns:a16="http://schemas.microsoft.com/office/drawing/2014/main" id="{3E9F41F7-AFC1-4E4E-88F2-19A0603648AD}"/>
              </a:ext>
            </a:extLst>
          </p:cNvPr>
          <p:cNvSpPr>
            <a:spLocks noGrp="1"/>
          </p:cNvSpPr>
          <p:nvPr>
            <p:ph type="sldNum" sz="quarter" idx="10"/>
          </p:nvPr>
        </p:nvSpPr>
        <p:spPr/>
        <p:txBody>
          <a:bodyPr/>
          <a:lstStyle/>
          <a:p>
            <a:fld id="{AB819356-DE13-42BF-B215-0A2DEF5CE21B}" type="slidenum">
              <a:rPr lang="en-US" smtClean="0"/>
              <a:pPr/>
              <a:t>5</a:t>
            </a:fld>
            <a:endParaRPr lang="en-US" dirty="0"/>
          </a:p>
        </p:txBody>
      </p:sp>
    </p:spTree>
    <p:extLst>
      <p:ext uri="{BB962C8B-B14F-4D97-AF65-F5344CB8AC3E}">
        <p14:creationId xmlns:p14="http://schemas.microsoft.com/office/powerpoint/2010/main" val="3362040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dirty="0">
                <a:latin typeface="Arial" charset="0"/>
                <a:cs typeface="Arial" charset="0"/>
              </a:rPr>
              <a:t>Objectives</a:t>
            </a:r>
          </a:p>
        </p:txBody>
      </p:sp>
      <p:sp>
        <p:nvSpPr>
          <p:cNvPr id="13315" name="Content Placeholder 2"/>
          <p:cNvSpPr>
            <a:spLocks noGrp="1"/>
          </p:cNvSpPr>
          <p:nvPr>
            <p:ph idx="1"/>
          </p:nvPr>
        </p:nvSpPr>
        <p:spPr>
          <a:xfrm>
            <a:off x="1970116" y="1676401"/>
            <a:ext cx="5421284" cy="4525963"/>
          </a:xfrm>
        </p:spPr>
        <p:txBody>
          <a:bodyPr/>
          <a:lstStyle/>
          <a:p>
            <a:pPr marL="0" indent="0">
              <a:buNone/>
              <a:defRPr/>
            </a:pPr>
            <a:r>
              <a:rPr lang="en-US" sz="2000" dirty="0"/>
              <a:t>After completing this module, you will be able to:</a:t>
            </a:r>
          </a:p>
          <a:p>
            <a:pPr lvl="1">
              <a:buFont typeface="Arial" panose="020B0604020202020204" pitchFamily="34" charset="0"/>
              <a:buChar char="–"/>
              <a:defRPr/>
            </a:pPr>
            <a:r>
              <a:rPr lang="en-US" sz="1800" dirty="0">
                <a:latin typeface="Calibri (body)"/>
              </a:rPr>
              <a:t>Summarize the ezFedGrants Repayment Request creation process</a:t>
            </a:r>
          </a:p>
          <a:p>
            <a:pPr lvl="1">
              <a:buFont typeface="Arial" panose="020B0604020202020204" pitchFamily="34" charset="0"/>
              <a:buChar char="–"/>
              <a:defRPr/>
            </a:pPr>
            <a:r>
              <a:rPr lang="en-US" sz="1800" dirty="0">
                <a:latin typeface="Calibri (body)"/>
              </a:rPr>
              <a:t>Understand when a Repayment Request is needed</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1828800"/>
            <a:ext cx="2743200" cy="4343400"/>
          </a:xfrm>
          <a:prstGeom prst="rect">
            <a:avLst/>
          </a:prstGeom>
        </p:spPr>
      </p:pic>
      <p:sp>
        <p:nvSpPr>
          <p:cNvPr id="4" name="Slide Number Placeholder 3">
            <a:extLst>
              <a:ext uri="{FF2B5EF4-FFF2-40B4-BE49-F238E27FC236}">
                <a16:creationId xmlns:a16="http://schemas.microsoft.com/office/drawing/2014/main" id="{54531E7D-027F-4CBB-8562-33DD661B86A1}"/>
              </a:ext>
            </a:extLst>
          </p:cNvPr>
          <p:cNvSpPr>
            <a:spLocks noGrp="1"/>
          </p:cNvSpPr>
          <p:nvPr>
            <p:ph type="sldNum" sz="quarter" idx="10"/>
          </p:nvPr>
        </p:nvSpPr>
        <p:spPr/>
        <p:txBody>
          <a:bodyPr/>
          <a:lstStyle/>
          <a:p>
            <a:fld id="{AB819356-DE13-42BF-B215-0A2DEF5CE21B}" type="slidenum">
              <a:rPr lang="en-US" smtClean="0"/>
              <a:pPr/>
              <a:t>6</a:t>
            </a:fld>
            <a:endParaRPr lang="en-US" dirty="0"/>
          </a:p>
        </p:txBody>
      </p:sp>
    </p:spTree>
    <p:extLst>
      <p:ext uri="{BB962C8B-B14F-4D97-AF65-F5344CB8AC3E}">
        <p14:creationId xmlns:p14="http://schemas.microsoft.com/office/powerpoint/2010/main" val="2265009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Repayment Request</a:t>
            </a:r>
          </a:p>
        </p:txBody>
      </p:sp>
      <p:sp>
        <p:nvSpPr>
          <p:cNvPr id="3" name="Content Placeholder 2"/>
          <p:cNvSpPr>
            <a:spLocks noGrp="1"/>
          </p:cNvSpPr>
          <p:nvPr>
            <p:ph idx="1"/>
          </p:nvPr>
        </p:nvSpPr>
        <p:spPr/>
        <p:txBody>
          <a:bodyPr/>
          <a:lstStyle/>
          <a:p>
            <a:pPr marL="0" indent="0">
              <a:buNone/>
            </a:pPr>
            <a:r>
              <a:rPr lang="en-US" sz="2000" b="1" dirty="0"/>
              <a:t>What is it?</a:t>
            </a:r>
          </a:p>
          <a:p>
            <a:pPr marL="0" indent="0">
              <a:buNone/>
            </a:pPr>
            <a:endParaRPr lang="en-US" sz="2000" b="1" dirty="0"/>
          </a:p>
          <a:p>
            <a:r>
              <a:rPr lang="en-US" dirty="0"/>
              <a:t>An improper payment or excess funds that need to be returned.</a:t>
            </a:r>
          </a:p>
          <a:p>
            <a:endParaRPr lang="en-US" dirty="0"/>
          </a:p>
          <a:p>
            <a:r>
              <a:rPr lang="en-US" dirty="0"/>
              <a:t>Examples of when a </a:t>
            </a:r>
            <a:r>
              <a:rPr lang="en-US" b="1" dirty="0"/>
              <a:t>Repayment Request </a:t>
            </a:r>
            <a:r>
              <a:rPr lang="en-US" dirty="0"/>
              <a:t>would be appropriate:</a:t>
            </a:r>
          </a:p>
          <a:p>
            <a:endParaRPr lang="en-US" dirty="0"/>
          </a:p>
          <a:p>
            <a:pPr lvl="1">
              <a:spcBef>
                <a:spcPts val="600"/>
              </a:spcBef>
              <a:spcAft>
                <a:spcPts val="600"/>
              </a:spcAft>
            </a:pPr>
            <a:r>
              <a:rPr lang="en-US" dirty="0"/>
              <a:t>Overpayment (e.g., ineligible expense(s), changes in Negotiated Indirect Cost Rates)</a:t>
            </a:r>
          </a:p>
          <a:p>
            <a:pPr lvl="1">
              <a:spcBef>
                <a:spcPts val="600"/>
              </a:spcBef>
              <a:spcAft>
                <a:spcPts val="600"/>
              </a:spcAft>
            </a:pPr>
            <a:r>
              <a:rPr lang="en-US" dirty="0"/>
              <a:t>Duplicate payment (e.g. payment for same request)</a:t>
            </a:r>
          </a:p>
          <a:p>
            <a:pPr lvl="1">
              <a:spcBef>
                <a:spcPts val="600"/>
              </a:spcBef>
              <a:spcAft>
                <a:spcPts val="600"/>
              </a:spcAft>
            </a:pPr>
            <a:r>
              <a:rPr lang="en-US" dirty="0"/>
              <a:t>Paid to incorrect recipient</a:t>
            </a:r>
          </a:p>
          <a:p>
            <a:pPr lvl="1">
              <a:spcBef>
                <a:spcPts val="600"/>
              </a:spcBef>
              <a:spcAft>
                <a:spcPts val="600"/>
              </a:spcAft>
            </a:pPr>
            <a:r>
              <a:rPr lang="en-US" dirty="0"/>
              <a:t>Paid against incorrect recipient</a:t>
            </a:r>
          </a:p>
          <a:p>
            <a:pPr lvl="1">
              <a:spcBef>
                <a:spcPts val="600"/>
              </a:spcBef>
              <a:spcAft>
                <a:spcPts val="600"/>
              </a:spcAft>
            </a:pPr>
            <a:r>
              <a:rPr lang="en-US" dirty="0"/>
              <a:t>Repayment of unused advance</a:t>
            </a:r>
          </a:p>
          <a:p>
            <a:pPr lvl="1"/>
            <a:endParaRPr lang="en-US" dirty="0"/>
          </a:p>
          <a:p>
            <a:endParaRPr lang="en-US" sz="2000" b="1" dirty="0"/>
          </a:p>
        </p:txBody>
      </p:sp>
      <p:sp>
        <p:nvSpPr>
          <p:cNvPr id="5" name="Slide Number Placeholder 4">
            <a:extLst>
              <a:ext uri="{FF2B5EF4-FFF2-40B4-BE49-F238E27FC236}">
                <a16:creationId xmlns:a16="http://schemas.microsoft.com/office/drawing/2014/main" id="{0711DC50-361A-4A03-B976-2806753AB5D4}"/>
              </a:ext>
            </a:extLst>
          </p:cNvPr>
          <p:cNvSpPr>
            <a:spLocks noGrp="1"/>
          </p:cNvSpPr>
          <p:nvPr>
            <p:ph type="sldNum" sz="quarter" idx="10"/>
          </p:nvPr>
        </p:nvSpPr>
        <p:spPr/>
        <p:txBody>
          <a:bodyPr/>
          <a:lstStyle/>
          <a:p>
            <a:fld id="{AB819356-DE13-42BF-B215-0A2DEF5CE21B}" type="slidenum">
              <a:rPr lang="en-US" smtClean="0"/>
              <a:pPr/>
              <a:t>7</a:t>
            </a:fld>
            <a:endParaRPr lang="en-US" dirty="0"/>
          </a:p>
        </p:txBody>
      </p:sp>
    </p:spTree>
    <p:extLst>
      <p:ext uri="{BB962C8B-B14F-4D97-AF65-F5344CB8AC3E}">
        <p14:creationId xmlns:p14="http://schemas.microsoft.com/office/powerpoint/2010/main" val="219210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Repayment Request</a:t>
            </a:r>
          </a:p>
        </p:txBody>
      </p:sp>
      <p:sp>
        <p:nvSpPr>
          <p:cNvPr id="3" name="Content Placeholder 2"/>
          <p:cNvSpPr>
            <a:spLocks noGrp="1"/>
          </p:cNvSpPr>
          <p:nvPr>
            <p:ph idx="1"/>
          </p:nvPr>
        </p:nvSpPr>
        <p:spPr>
          <a:xfrm>
            <a:off x="257179" y="1801091"/>
            <a:ext cx="11442700" cy="4266338"/>
          </a:xfrm>
        </p:spPr>
        <p:txBody>
          <a:bodyPr anchor="ctr"/>
          <a:lstStyle/>
          <a:p>
            <a:pPr marL="0" lvl="0" indent="0">
              <a:lnSpc>
                <a:spcPct val="150000"/>
              </a:lnSpc>
              <a:buNone/>
            </a:pPr>
            <a:endParaRPr lang="en-US" sz="2000" b="1" dirty="0"/>
          </a:p>
          <a:p>
            <a:pPr marL="0" lvl="0" indent="0">
              <a:lnSpc>
                <a:spcPct val="150000"/>
              </a:lnSpc>
              <a:buNone/>
            </a:pPr>
            <a:r>
              <a:rPr lang="en-US" sz="2000" b="1" dirty="0"/>
              <a:t>What’s Needed?</a:t>
            </a:r>
          </a:p>
          <a:p>
            <a:pPr marL="0" lvl="0" indent="0">
              <a:lnSpc>
                <a:spcPct val="150000"/>
              </a:lnSpc>
              <a:buNone/>
            </a:pPr>
            <a:endParaRPr lang="en-US" sz="1400" dirty="0"/>
          </a:p>
          <a:p>
            <a:pPr lvl="0">
              <a:spcAft>
                <a:spcPts val="600"/>
              </a:spcAft>
            </a:pPr>
            <a:r>
              <a:rPr lang="en-US" dirty="0"/>
              <a:t>Access to the ezFedGrants External Portal.</a:t>
            </a:r>
          </a:p>
          <a:p>
            <a:pPr lvl="0">
              <a:spcAft>
                <a:spcPts val="600"/>
              </a:spcAft>
            </a:pPr>
            <a:r>
              <a:rPr lang="en-US" dirty="0"/>
              <a:t>To create repayment requests and submit them for approval as an external user, you must have either the Grants Processor (GP) or Grants Administrative Officer (GAO) role.</a:t>
            </a:r>
          </a:p>
          <a:p>
            <a:pPr lvl="0">
              <a:spcAft>
                <a:spcPts val="600"/>
              </a:spcAft>
            </a:pPr>
            <a:r>
              <a:rPr lang="en-US" dirty="0"/>
              <a:t>To create repayment requests and submit them for approval as an external user, you must have agreements with an agency that utilizes the ezFedGrants repayments functionality.</a:t>
            </a:r>
          </a:p>
          <a:p>
            <a:pPr lvl="0">
              <a:spcAft>
                <a:spcPts val="600"/>
              </a:spcAft>
            </a:pPr>
            <a:r>
              <a:rPr lang="en-US" dirty="0"/>
              <a:t>In order to create a repayment for reimbursements, reimbursement claims must exist against the agreement.</a:t>
            </a:r>
          </a:p>
          <a:p>
            <a:pPr lvl="0">
              <a:spcAft>
                <a:spcPts val="600"/>
              </a:spcAft>
            </a:pPr>
            <a:r>
              <a:rPr lang="en-US" dirty="0"/>
              <a:t>In order to create a repayment for advances, an unjustified advance amount must exist against the agreement.</a:t>
            </a:r>
          </a:p>
          <a:p>
            <a:pPr>
              <a:lnSpc>
                <a:spcPct val="150000"/>
              </a:lnSpc>
            </a:pPr>
            <a:endParaRPr lang="en-US" dirty="0"/>
          </a:p>
        </p:txBody>
      </p:sp>
      <p:sp>
        <p:nvSpPr>
          <p:cNvPr id="5" name="Slide Number Placeholder 4">
            <a:extLst>
              <a:ext uri="{FF2B5EF4-FFF2-40B4-BE49-F238E27FC236}">
                <a16:creationId xmlns:a16="http://schemas.microsoft.com/office/drawing/2014/main" id="{52FEE992-7C23-4641-8FD4-47D124C26450}"/>
              </a:ext>
            </a:extLst>
          </p:cNvPr>
          <p:cNvSpPr>
            <a:spLocks noGrp="1"/>
          </p:cNvSpPr>
          <p:nvPr>
            <p:ph type="sldNum" sz="quarter" idx="10"/>
          </p:nvPr>
        </p:nvSpPr>
        <p:spPr/>
        <p:txBody>
          <a:bodyPr/>
          <a:lstStyle/>
          <a:p>
            <a:fld id="{AB819356-DE13-42BF-B215-0A2DEF5CE21B}" type="slidenum">
              <a:rPr lang="en-US" smtClean="0"/>
              <a:pPr/>
              <a:t>8</a:t>
            </a:fld>
            <a:endParaRPr lang="en-US" dirty="0"/>
          </a:p>
        </p:txBody>
      </p:sp>
    </p:spTree>
    <p:extLst>
      <p:ext uri="{BB962C8B-B14F-4D97-AF65-F5344CB8AC3E}">
        <p14:creationId xmlns:p14="http://schemas.microsoft.com/office/powerpoint/2010/main" val="3642793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Repayment Request</a:t>
            </a:r>
          </a:p>
        </p:txBody>
      </p:sp>
      <p:sp>
        <p:nvSpPr>
          <p:cNvPr id="3" name="Content Placeholder 2"/>
          <p:cNvSpPr>
            <a:spLocks noGrp="1"/>
          </p:cNvSpPr>
          <p:nvPr>
            <p:ph idx="1"/>
          </p:nvPr>
        </p:nvSpPr>
        <p:spPr>
          <a:xfrm>
            <a:off x="257179" y="1524210"/>
            <a:ext cx="11442700" cy="4662488"/>
          </a:xfrm>
        </p:spPr>
        <p:txBody>
          <a:bodyPr anchor="ctr"/>
          <a:lstStyle/>
          <a:p>
            <a:pPr marL="0" lvl="0" indent="0">
              <a:buNone/>
            </a:pPr>
            <a:r>
              <a:rPr lang="en-US" sz="2000" b="1" dirty="0"/>
              <a:t>Helpful Hints</a:t>
            </a:r>
          </a:p>
          <a:p>
            <a:pPr marL="0" lvl="0" indent="0">
              <a:buNone/>
            </a:pPr>
            <a:endParaRPr lang="en-US" sz="2000" dirty="0"/>
          </a:p>
          <a:p>
            <a:pPr lvl="0"/>
            <a:r>
              <a:rPr lang="en-US" dirty="0"/>
              <a:t>Have a copy of the SF-270 submission available to assist in completing the </a:t>
            </a:r>
            <a:r>
              <a:rPr lang="en-US" b="1" dirty="0"/>
              <a:t>Valid From</a:t>
            </a:r>
            <a:r>
              <a:rPr lang="en-US" dirty="0"/>
              <a:t>, </a:t>
            </a:r>
            <a:r>
              <a:rPr lang="en-US" b="1" dirty="0"/>
              <a:t>Valid To</a:t>
            </a:r>
            <a:r>
              <a:rPr lang="en-US" dirty="0"/>
              <a:t>, </a:t>
            </a:r>
            <a:r>
              <a:rPr lang="en-US" b="1" dirty="0"/>
              <a:t>Direct Expenses</a:t>
            </a:r>
            <a:r>
              <a:rPr lang="en-US" dirty="0"/>
              <a:t>, and </a:t>
            </a:r>
            <a:r>
              <a:rPr lang="en-US" b="1" dirty="0"/>
              <a:t>Indirect Expenses</a:t>
            </a:r>
            <a:r>
              <a:rPr lang="en-US" dirty="0"/>
              <a:t> fields.</a:t>
            </a:r>
          </a:p>
          <a:p>
            <a:pPr lvl="0"/>
            <a:r>
              <a:rPr lang="en-US" dirty="0"/>
              <a:t>Certain screenshots may display only a portion of the screen. Note that when working within the system, only the center body of the screen will change. The navigation options along the left side of the screen and the header bar across the top of the screen will remain the same.</a:t>
            </a:r>
          </a:p>
          <a:p>
            <a:pPr lvl="0"/>
            <a:endParaRPr lang="en-US" dirty="0"/>
          </a:p>
          <a:p>
            <a:pPr marL="0" indent="0">
              <a:buNone/>
            </a:pPr>
            <a:r>
              <a:rPr lang="en-US" b="1" i="1" dirty="0"/>
              <a:t>Note: </a:t>
            </a:r>
            <a:r>
              <a:rPr lang="en-US" dirty="0"/>
              <a:t>Data used in this procedure is a representative sample for the purpose of training. Actual data in the system may vary based on agency and scenario.</a:t>
            </a:r>
          </a:p>
        </p:txBody>
      </p:sp>
      <p:sp>
        <p:nvSpPr>
          <p:cNvPr id="5" name="Slide Number Placeholder 4">
            <a:extLst>
              <a:ext uri="{FF2B5EF4-FFF2-40B4-BE49-F238E27FC236}">
                <a16:creationId xmlns:a16="http://schemas.microsoft.com/office/drawing/2014/main" id="{10D8B336-0083-4F98-B60A-98B807D95A39}"/>
              </a:ext>
            </a:extLst>
          </p:cNvPr>
          <p:cNvSpPr>
            <a:spLocks noGrp="1"/>
          </p:cNvSpPr>
          <p:nvPr>
            <p:ph type="sldNum" sz="quarter" idx="10"/>
          </p:nvPr>
        </p:nvSpPr>
        <p:spPr/>
        <p:txBody>
          <a:bodyPr/>
          <a:lstStyle/>
          <a:p>
            <a:fld id="{AB819356-DE13-42BF-B215-0A2DEF5CE21B}" type="slidenum">
              <a:rPr lang="en-US" smtClean="0"/>
              <a:pPr/>
              <a:t>9</a:t>
            </a:fld>
            <a:endParaRPr lang="en-US" dirty="0"/>
          </a:p>
        </p:txBody>
      </p:sp>
    </p:spTree>
    <p:extLst>
      <p:ext uri="{BB962C8B-B14F-4D97-AF65-F5344CB8AC3E}">
        <p14:creationId xmlns:p14="http://schemas.microsoft.com/office/powerpoint/2010/main" val="3186231520"/>
      </p:ext>
    </p:extLst>
  </p:cSld>
  <p:clrMapOvr>
    <a:masterClrMapping/>
  </p:clrMapOvr>
</p:sld>
</file>

<file path=ppt/theme/theme1.xml><?xml version="1.0" encoding="utf-8"?>
<a:theme xmlns:a="http://schemas.openxmlformats.org/drawingml/2006/main" name="USDA">
  <a:themeElements>
    <a:clrScheme name="Accenture SnowBoarder-Full Brand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fontScheme name="Accenture SnowBoarder-Full Br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8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8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Arial" charset="0"/>
          </a:defRPr>
        </a:defPPr>
      </a:lstStyle>
    </a:lnDef>
  </a:objectDefaults>
  <a:extraClrSchemeLst>
    <a:extraClrScheme>
      <a:clrScheme name="Accenture SnowBoarder-Full Brand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Accenture SnowBoarder-Full Brand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Accenture SnowBoarder-Full Brand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Accenture SnowBoarder-Full Brand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618D32800F3DF4B9E545761FE311819" ma:contentTypeVersion="7" ma:contentTypeDescription="Create a new document." ma:contentTypeScope="" ma:versionID="c33715ba4762e325a92288312f172fa8">
  <xsd:schema xmlns:xsd="http://www.w3.org/2001/XMLSchema" xmlns:xs="http://www.w3.org/2001/XMLSchema" xmlns:p="http://schemas.microsoft.com/office/2006/metadata/properties" xmlns:ns3="2617b8b1-afb2-4928-ba29-4abcf551df5b" xmlns:ns4="9eccd27e-6489-4b18-8531-a2eca886d448" targetNamespace="http://schemas.microsoft.com/office/2006/metadata/properties" ma:root="true" ma:fieldsID="12befcbe59c18d52bd8dd2481b4107f6" ns3:_="" ns4:_="">
    <xsd:import namespace="2617b8b1-afb2-4928-ba29-4abcf551df5b"/>
    <xsd:import namespace="9eccd27e-6489-4b18-8531-a2eca886d44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17b8b1-afb2-4928-ba29-4abcf551df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eccd27e-6489-4b18-8531-a2eca886d44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738A629-1946-4F53-92B4-55BCFFBDA339}">
  <ds:schemaRefs>
    <ds:schemaRef ds:uri="9eccd27e-6489-4b18-8531-a2eca886d448"/>
    <ds:schemaRef ds:uri="http://schemas.microsoft.com/office/infopath/2007/PartnerControls"/>
    <ds:schemaRef ds:uri="http://purl.org/dc/terms/"/>
    <ds:schemaRef ds:uri="http://schemas.microsoft.com/office/2006/metadata/properties"/>
    <ds:schemaRef ds:uri="2617b8b1-afb2-4928-ba29-4abcf551df5b"/>
    <ds:schemaRef ds:uri="http://schemas.microsoft.com/office/2006/documentManagement/types"/>
    <ds:schemaRef ds:uri="http://purl.org/dc/elements/1.1/"/>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A36D2610-13C2-418B-9A02-78D8D31830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17b8b1-afb2-4928-ba29-4abcf551df5b"/>
    <ds:schemaRef ds:uri="9eccd27e-6489-4b18-8531-a2eca886d44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F537FE7-789E-4557-9DC4-994361576BD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1806</TotalTime>
  <Words>2047</Words>
  <Application>Microsoft Office PowerPoint</Application>
  <PresentationFormat>Widescreen</PresentationFormat>
  <Paragraphs>203</Paragraphs>
  <Slides>38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Calibri</vt:lpstr>
      <vt:lpstr>Calibri (body)</vt:lpstr>
      <vt:lpstr>Times New Roman</vt:lpstr>
      <vt:lpstr>Wingdings</vt:lpstr>
      <vt:lpstr>USDA</vt:lpstr>
      <vt:lpstr>Repayment Requests</vt:lpstr>
      <vt:lpstr>Agenda</vt:lpstr>
      <vt:lpstr>Introduction</vt:lpstr>
      <vt:lpstr>Course Objectives</vt:lpstr>
      <vt:lpstr>Agenda</vt:lpstr>
      <vt:lpstr>Objectives</vt:lpstr>
      <vt:lpstr>Creating a Repayment Request</vt:lpstr>
      <vt:lpstr>Creating a Repayment Request</vt:lpstr>
      <vt:lpstr>Creating a Repayment Request</vt:lpstr>
      <vt:lpstr>Creating a Repayment Request</vt:lpstr>
      <vt:lpstr>Creating a Repayment Request</vt:lpstr>
      <vt:lpstr>Creating a Repayment Request</vt:lpstr>
      <vt:lpstr>Creating a Repayment Request</vt:lpstr>
      <vt:lpstr>Creating a Repayment Request</vt:lpstr>
      <vt:lpstr>Creating a Repayment Request</vt:lpstr>
      <vt:lpstr>Creating a Repayment Request</vt:lpstr>
      <vt:lpstr>Creating a Repayment Request</vt:lpstr>
      <vt:lpstr>Creating a Repayment Request</vt:lpstr>
      <vt:lpstr>Creating a Repayment Request</vt:lpstr>
      <vt:lpstr>Creating a Repayment Request</vt:lpstr>
      <vt:lpstr>Creating a Repayment Request</vt:lpstr>
      <vt:lpstr>Creating a Repayment Request</vt:lpstr>
      <vt:lpstr>Creating a Repayment Request</vt:lpstr>
      <vt:lpstr>Creating a Repayment Request</vt:lpstr>
      <vt:lpstr>Creating a Repayment Request</vt:lpstr>
      <vt:lpstr>Agenda</vt:lpstr>
      <vt:lpstr>Objectives</vt:lpstr>
      <vt:lpstr>Certifying a Repayment Request</vt:lpstr>
      <vt:lpstr>Certifying a Repayment Request</vt:lpstr>
      <vt:lpstr>Certifying a Repayment Request</vt:lpstr>
      <vt:lpstr>Certifying a Repayment Request</vt:lpstr>
      <vt:lpstr>Certifying a Repayment Request</vt:lpstr>
      <vt:lpstr>Certifying a Repayment Request</vt:lpstr>
      <vt:lpstr>Certifying a Repayment Request</vt:lpstr>
      <vt:lpstr>Agenda</vt:lpstr>
      <vt:lpstr>Course Summary</vt:lpstr>
      <vt:lpstr>Additional Training and Resources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Amendment Management</dc:title>
  <dc:creator>Nicholas Soto</dc:creator>
  <cp:lastModifiedBy>Soto, Nicholas - OCFO, Washington, DC</cp:lastModifiedBy>
  <cp:revision>137</cp:revision>
  <dcterms:created xsi:type="dcterms:W3CDTF">2016-11-30T14:35:02Z</dcterms:created>
  <dcterms:modified xsi:type="dcterms:W3CDTF">2022-11-04T15:50:41Z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0x0101004618D32800F3DF4B9E545761FE311819</vt:lpwstr>
  </property>
</Properties>
</file>