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66" r:id="rId5"/>
    <p:sldId id="267" r:id="rId6"/>
    <p:sldId id="268" r:id="rId7"/>
    <p:sldId id="357" r:id="rId8"/>
    <p:sldId id="412" r:id="rId9"/>
    <p:sldId id="359" r:id="rId10"/>
    <p:sldId id="423" r:id="rId11"/>
    <p:sldId id="424" r:id="rId12"/>
    <p:sldId id="422" r:id="rId13"/>
    <p:sldId id="417" r:id="rId14"/>
    <p:sldId id="432" r:id="rId15"/>
    <p:sldId id="413" r:id="rId16"/>
    <p:sldId id="429" r:id="rId17"/>
    <p:sldId id="416" r:id="rId18"/>
    <p:sldId id="426" r:id="rId19"/>
    <p:sldId id="430" r:id="rId20"/>
    <p:sldId id="433" r:id="rId21"/>
    <p:sldId id="425" r:id="rId22"/>
    <p:sldId id="418" r:id="rId23"/>
    <p:sldId id="434" r:id="rId24"/>
    <p:sldId id="428" r:id="rId25"/>
    <p:sldId id="419" r:id="rId26"/>
    <p:sldId id="435" r:id="rId27"/>
    <p:sldId id="427" r:id="rId28"/>
    <p:sldId id="420" r:id="rId29"/>
    <p:sldId id="436" r:id="rId30"/>
    <p:sldId id="353" r:id="rId31"/>
    <p:sldId id="400" r:id="rId32"/>
    <p:sldId id="322" r:id="rId3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6BD70-BEF0-4BE8-AF97-C1B0EB135EEF}">
          <p14:sldIdLst>
            <p14:sldId id="266"/>
            <p14:sldId id="267"/>
            <p14:sldId id="268"/>
            <p14:sldId id="357"/>
            <p14:sldId id="412"/>
            <p14:sldId id="359"/>
            <p14:sldId id="423"/>
            <p14:sldId id="424"/>
            <p14:sldId id="422"/>
            <p14:sldId id="417"/>
            <p14:sldId id="432"/>
            <p14:sldId id="413"/>
            <p14:sldId id="429"/>
            <p14:sldId id="416"/>
            <p14:sldId id="426"/>
            <p14:sldId id="430"/>
            <p14:sldId id="433"/>
            <p14:sldId id="425"/>
            <p14:sldId id="418"/>
            <p14:sldId id="434"/>
            <p14:sldId id="428"/>
            <p14:sldId id="419"/>
            <p14:sldId id="435"/>
            <p14:sldId id="427"/>
            <p14:sldId id="420"/>
            <p14:sldId id="436"/>
            <p14:sldId id="353"/>
            <p14:sldId id="400"/>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826" autoAdjust="0"/>
  </p:normalViewPr>
  <p:slideViewPr>
    <p:cSldViewPr snapToGrid="0">
      <p:cViewPr varScale="1">
        <p:scale>
          <a:sx n="53" d="100"/>
          <a:sy n="53" d="100"/>
        </p:scale>
        <p:origin x="11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A425D0E-E22A-4189-B484-2EC751775ED6}" type="datetimeFigureOut">
              <a:rPr lang="en-US" smtClean="0"/>
              <a:t>11/4/2022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75515322-C164-4D26-84BE-5CD0BD465E32}" type="slidenum">
              <a:rPr lang="en-US" smtClean="0"/>
              <a:t>‹#›</a:t>
            </a:fld>
            <a:endParaRPr lang="en-US"/>
          </a:p>
        </p:txBody>
      </p:sp>
    </p:spTree>
    <p:extLst>
      <p:ext uri="{BB962C8B-B14F-4D97-AF65-F5344CB8AC3E}">
        <p14:creationId xmlns:p14="http://schemas.microsoft.com/office/powerpoint/2010/main" val="40148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defTabSz="924458">
              <a:defRPr/>
            </a:pPr>
            <a:r>
              <a:rPr lang="en-US" sz="1800" kern="0" dirty="0">
                <a:solidFill>
                  <a:sysClr val="windowText" lastClr="000000"/>
                </a:solidFill>
              </a:rPr>
              <a:t>GM 101</a:t>
            </a:r>
          </a:p>
        </p:txBody>
      </p:sp>
    </p:spTree>
    <p:extLst>
      <p:ext uri="{BB962C8B-B14F-4D97-AF65-F5344CB8AC3E}">
        <p14:creationId xmlns:p14="http://schemas.microsoft.com/office/powerpoint/2010/main" val="309883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t>
            </a:r>
          </a:p>
          <a:p>
            <a:r>
              <a:rPr lang="en-US" dirty="0"/>
              <a:t>I am a Training at the OCOF as a contractor with </a:t>
            </a:r>
          </a:p>
          <a:p>
            <a:r>
              <a:rPr lang="en-US" dirty="0"/>
              <a:t>In today’s training, we will cover </a:t>
            </a:r>
            <a:r>
              <a:rPr lang="en-US" dirty="0" err="1"/>
              <a:t>ezFedGrants</a:t>
            </a:r>
            <a:r>
              <a:rPr lang="en-US" dirty="0"/>
              <a:t> User Roles and Accessing </a:t>
            </a:r>
            <a:r>
              <a:rPr lang="en-US" dirty="0" err="1"/>
              <a:t>ezFedGrants</a:t>
            </a:r>
            <a:endParaRPr lang="en-US" dirty="0"/>
          </a:p>
        </p:txBody>
      </p:sp>
    </p:spTree>
    <p:extLst>
      <p:ext uri="{BB962C8B-B14F-4D97-AF65-F5344CB8AC3E}">
        <p14:creationId xmlns:p14="http://schemas.microsoft.com/office/powerpoint/2010/main" val="2085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201176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defTabSz="924458">
              <a:defRPr/>
            </a:pPr>
            <a:r>
              <a:rPr lang="en-US" sz="1800" kern="0" dirty="0">
                <a:solidFill>
                  <a:sysClr val="windowText" lastClr="000000"/>
                </a:solidFill>
              </a:rPr>
              <a:t>GM 101</a:t>
            </a:r>
          </a:p>
        </p:txBody>
      </p:sp>
    </p:spTree>
    <p:extLst>
      <p:ext uri="{BB962C8B-B14F-4D97-AF65-F5344CB8AC3E}">
        <p14:creationId xmlns:p14="http://schemas.microsoft.com/office/powerpoint/2010/main" val="17829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272974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709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defTabSz="924458">
              <a:defRPr/>
            </a:pPr>
            <a:r>
              <a:rPr lang="en-US" sz="1800" kern="0" dirty="0">
                <a:solidFill>
                  <a:sysClr val="windowText" lastClr="000000"/>
                </a:solidFill>
              </a:rPr>
              <a:t>GM 101</a:t>
            </a:r>
          </a:p>
        </p:txBody>
      </p:sp>
    </p:spTree>
    <p:extLst>
      <p:ext uri="{BB962C8B-B14F-4D97-AF65-F5344CB8AC3E}">
        <p14:creationId xmlns:p14="http://schemas.microsoft.com/office/powerpoint/2010/main" val="237538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76957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 name="Header Placeholder 4"/>
          <p:cNvSpPr>
            <a:spLocks noGrp="1"/>
          </p:cNvSpPr>
          <p:nvPr>
            <p:ph type="hdr" sz="quarter"/>
          </p:nvPr>
        </p:nvSpPr>
        <p:spPr/>
        <p:txBody>
          <a:bodyPr/>
          <a:lstStyle/>
          <a:p>
            <a:pPr defTabSz="924458">
              <a:defRPr/>
            </a:pPr>
            <a:r>
              <a:rPr lang="en-US" sz="1800" kern="0" dirty="0">
                <a:solidFill>
                  <a:sysClr val="windowText" lastClr="000000"/>
                </a:solidFill>
              </a:rPr>
              <a:t>GM 101</a:t>
            </a:r>
          </a:p>
        </p:txBody>
      </p:sp>
    </p:spTree>
    <p:extLst>
      <p:ext uri="{BB962C8B-B14F-4D97-AF65-F5344CB8AC3E}">
        <p14:creationId xmlns:p14="http://schemas.microsoft.com/office/powerpoint/2010/main" val="8677652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95"/>
          <p:cNvSpPr>
            <a:spLocks noChangeArrowheads="1"/>
          </p:cNvSpPr>
          <p:nvPr/>
        </p:nvSpPr>
        <p:spPr bwMode="auto">
          <a:xfrm>
            <a:off x="0" y="0"/>
            <a:ext cx="12192000" cy="6858002"/>
          </a:xfrm>
          <a:prstGeom prst="rect">
            <a:avLst/>
          </a:prstGeom>
          <a:solidFill>
            <a:srgbClr val="2D592D"/>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9" name="Group 28"/>
          <p:cNvGrpSpPr/>
          <p:nvPr userDrawn="1"/>
        </p:nvGrpSpPr>
        <p:grpSpPr>
          <a:xfrm>
            <a:off x="395818" y="631656"/>
            <a:ext cx="11389783" cy="1882945"/>
            <a:chOff x="446419" y="631655"/>
            <a:chExt cx="7186134" cy="2035343"/>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46421" y="640121"/>
              <a:ext cx="1209802" cy="100584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634766" y="631655"/>
              <a:ext cx="1197864" cy="100784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2841097" y="643587"/>
              <a:ext cx="1209802" cy="100584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4038961" y="643588"/>
              <a:ext cx="1197864" cy="1007848"/>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5236825" y="635121"/>
              <a:ext cx="1197864" cy="1007848"/>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434689" y="635000"/>
              <a:ext cx="1197864" cy="1007848"/>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446419" y="1642969"/>
              <a:ext cx="1188346" cy="1005840"/>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645617" y="1642969"/>
              <a:ext cx="1187013" cy="1005840"/>
            </a:xfrm>
            <a:prstGeom prst="rect">
              <a:avLst/>
            </a:prstGeom>
          </p:spPr>
        </p:pic>
        <p:pic>
          <p:nvPicPr>
            <p:cNvPr id="22" name="Picture 21"/>
            <p:cNvPicPr preferRelativeResize="0">
              <a:picLocks/>
            </p:cNvPicPr>
            <p:nvPr userDrawn="1"/>
          </p:nvPicPr>
          <p:blipFill>
            <a:blip r:embed="rId10">
              <a:extLst>
                <a:ext uri="{28A0092B-C50C-407E-A947-70E740481C1C}">
                  <a14:useLocalDpi xmlns:a14="http://schemas.microsoft.com/office/drawing/2010/main" val="0"/>
                </a:ext>
              </a:extLst>
            </a:blip>
            <a:stretch>
              <a:fillRect/>
            </a:stretch>
          </p:blipFill>
          <p:spPr>
            <a:xfrm flipH="1">
              <a:off x="2844568" y="1653344"/>
              <a:ext cx="1197864" cy="1005840"/>
            </a:xfrm>
            <a:prstGeom prst="rect">
              <a:avLst/>
            </a:prstGeom>
          </p:spPr>
        </p:pic>
        <p:pic>
          <p:nvPicPr>
            <p:cNvPr id="23" name="Picture 2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4038961" y="1661158"/>
              <a:ext cx="1153471" cy="1005840"/>
            </a:xfrm>
            <a:prstGeom prst="rect">
              <a:avLst/>
            </a:prstGeom>
          </p:spPr>
        </p:pic>
        <p:pic>
          <p:nvPicPr>
            <p:cNvPr id="25" name="Picture 2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5243231" y="1653344"/>
              <a:ext cx="1191457" cy="1005840"/>
            </a:xfrm>
            <a:prstGeom prst="rect">
              <a:avLst/>
            </a:prstGeom>
          </p:spPr>
        </p:pic>
        <p:pic>
          <p:nvPicPr>
            <p:cNvPr id="27" name="Picture 2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6434688" y="1653344"/>
              <a:ext cx="1195480" cy="1005840"/>
            </a:xfrm>
            <a:prstGeom prst="rect">
              <a:avLst/>
            </a:prstGeom>
          </p:spPr>
        </p:pic>
      </p:grpSp>
      <p:pic>
        <p:nvPicPr>
          <p:cNvPr id="6" name="Picture 129" descr="usda-logo"/>
          <p:cNvPicPr>
            <a:picLocks noChangeAspect="1" noChangeArrowheads="1"/>
          </p:cNvPicPr>
          <p:nvPr/>
        </p:nvPicPr>
        <p:blipFill>
          <a:blip r:embed="rId14" cstate="print"/>
          <a:srcRect r="577"/>
          <a:stretch>
            <a:fillRect/>
          </a:stretch>
        </p:blipFill>
        <p:spPr bwMode="auto">
          <a:xfrm>
            <a:off x="395818" y="4027488"/>
            <a:ext cx="2556933" cy="1382712"/>
          </a:xfrm>
          <a:prstGeom prst="rect">
            <a:avLst/>
          </a:prstGeom>
          <a:noFill/>
          <a:ln w="9525">
            <a:noFill/>
            <a:miter lim="800000"/>
            <a:headEnd/>
            <a:tailEnd/>
          </a:ln>
        </p:spPr>
      </p:pic>
      <p:grpSp>
        <p:nvGrpSpPr>
          <p:cNvPr id="7" name="Group 148" descr="fmmi-logo"/>
          <p:cNvGrpSpPr>
            <a:grpSpLocks/>
          </p:cNvGrpSpPr>
          <p:nvPr/>
        </p:nvGrpSpPr>
        <p:grpSpPr bwMode="auto">
          <a:xfrm>
            <a:off x="9224437" y="4025903"/>
            <a:ext cx="3162300" cy="1374775"/>
            <a:chOff x="4358" y="2536"/>
            <a:chExt cx="1494" cy="866"/>
          </a:xfrm>
        </p:grpSpPr>
        <p:sp>
          <p:nvSpPr>
            <p:cNvPr id="8" name="Rectangle 147"/>
            <p:cNvSpPr>
              <a:spLocks noChangeArrowheads="1"/>
            </p:cNvSpPr>
            <p:nvPr userDrawn="1"/>
          </p:nvSpPr>
          <p:spPr bwMode="auto">
            <a:xfrm>
              <a:off x="4358" y="2536"/>
              <a:ext cx="1222" cy="866"/>
            </a:xfrm>
            <a:prstGeom prst="rect">
              <a:avLst/>
            </a:prstGeom>
            <a:solidFill>
              <a:schemeClr val="bg1"/>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 name="Group 139"/>
            <p:cNvGrpSpPr>
              <a:grpSpLocks/>
            </p:cNvGrpSpPr>
            <p:nvPr userDrawn="1"/>
          </p:nvGrpSpPr>
          <p:grpSpPr bwMode="auto">
            <a:xfrm>
              <a:off x="4360" y="2603"/>
              <a:ext cx="1492" cy="768"/>
              <a:chOff x="184" y="3452"/>
              <a:chExt cx="1492" cy="768"/>
            </a:xfrm>
          </p:grpSpPr>
          <p:sp>
            <p:nvSpPr>
              <p:cNvPr id="10" name="Rectangle 138"/>
              <p:cNvSpPr>
                <a:spLocks noChangeArrowheads="1"/>
              </p:cNvSpPr>
              <p:nvPr userDrawn="1"/>
            </p:nvSpPr>
            <p:spPr bwMode="auto">
              <a:xfrm>
                <a:off x="184" y="3452"/>
                <a:ext cx="1219" cy="768"/>
              </a:xfrm>
              <a:prstGeom prst="rect">
                <a:avLst/>
              </a:prstGeom>
              <a:solidFill>
                <a:schemeClr val="bg1"/>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1" name="Picture 131"/>
              <p:cNvPicPr>
                <a:picLocks noChangeAspect="1" noChangeArrowheads="1"/>
              </p:cNvPicPr>
              <p:nvPr userDrawn="1"/>
            </p:nvPicPr>
            <p:blipFill>
              <a:blip r:embed="rId15" cstate="print"/>
              <a:srcRect/>
              <a:stretch>
                <a:fillRect/>
              </a:stretch>
            </p:blipFill>
            <p:spPr bwMode="auto">
              <a:xfrm>
                <a:off x="191" y="3514"/>
                <a:ext cx="1200" cy="658"/>
              </a:xfrm>
              <a:prstGeom prst="rect">
                <a:avLst/>
              </a:prstGeom>
              <a:noFill/>
              <a:ln w="9525">
                <a:noFill/>
                <a:miter lim="800000"/>
                <a:headEnd/>
                <a:tailEnd/>
              </a:ln>
            </p:spPr>
          </p:pic>
          <p:sp>
            <p:nvSpPr>
              <p:cNvPr id="12" name="Text Box 132"/>
              <p:cNvSpPr txBox="1">
                <a:spLocks noChangeArrowheads="1"/>
              </p:cNvSpPr>
              <p:nvPr userDrawn="1"/>
            </p:nvSpPr>
            <p:spPr bwMode="auto">
              <a:xfrm>
                <a:off x="265" y="3983"/>
                <a:ext cx="1411" cy="213"/>
              </a:xfrm>
              <a:prstGeom prst="rect">
                <a:avLst/>
              </a:prstGeom>
              <a:no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Transforming Financials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at the People’s Department</a:t>
                </a:r>
              </a:p>
            </p:txBody>
          </p:sp>
        </p:grpSp>
      </p:grpSp>
      <p:sp>
        <p:nvSpPr>
          <p:cNvPr id="10365" name="Rectangle 125"/>
          <p:cNvSpPr>
            <a:spLocks noGrp="1" noChangeArrowheads="1"/>
          </p:cNvSpPr>
          <p:nvPr>
            <p:ph type="ctrTitle" sz="quarter"/>
          </p:nvPr>
        </p:nvSpPr>
        <p:spPr>
          <a:xfrm>
            <a:off x="3048001" y="4038600"/>
            <a:ext cx="6176436" cy="1143000"/>
          </a:xfrm>
          <a:ln w="9525"/>
        </p:spPr>
        <p:txBody>
          <a:bodyPr lIns="91440" tIns="45720" rIns="91440" bIns="45720" anchor="t"/>
          <a:lstStyle>
            <a:lvl1pPr>
              <a:defRPr sz="1800"/>
            </a:lvl1pPr>
          </a:lstStyle>
          <a:p>
            <a:r>
              <a:rPr lang="en-US" dirty="0"/>
              <a:t>Click to edit Master title style</a:t>
            </a:r>
          </a:p>
        </p:txBody>
      </p:sp>
      <p:sp>
        <p:nvSpPr>
          <p:cNvPr id="10366" name="Rectangle 126"/>
          <p:cNvSpPr>
            <a:spLocks noGrp="1" noChangeArrowheads="1"/>
          </p:cNvSpPr>
          <p:nvPr>
            <p:ph type="subTitle" sz="quarter" idx="1"/>
          </p:nvPr>
        </p:nvSpPr>
        <p:spPr>
          <a:xfrm>
            <a:off x="3048002" y="5181600"/>
            <a:ext cx="6180669" cy="674688"/>
          </a:xfrm>
          <a:ln w="9525"/>
        </p:spPr>
        <p:txBody>
          <a:bodyPr lIns="91440" tIns="45720" rIns="91440" bIns="45720"/>
          <a:lstStyle>
            <a:lvl1pPr marL="0" indent="0">
              <a:buFont typeface="Wingdings" pitchFamily="2" charset="2"/>
              <a:buNone/>
              <a:defRPr sz="160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37917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AB819356-DE13-42BF-B215-0A2DEF5CE21B}" type="slidenum">
              <a:rPr lang="en-US" sz="1800" kern="0" smtClean="0">
                <a:solidFill>
                  <a:sysClr val="windowText" lastClr="000000"/>
                </a:solidFill>
              </a:rPr>
              <a:pPr>
                <a:defRPr/>
              </a:pPr>
              <a:t>‹#›</a:t>
            </a:fld>
            <a:endParaRPr lang="en-US" sz="1800" kern="0" dirty="0">
              <a:solidFill>
                <a:sysClr val="windowText" lastClr="000000"/>
              </a:solidFill>
            </a:endParaRPr>
          </a:p>
        </p:txBody>
      </p:sp>
    </p:spTree>
    <p:extLst>
      <p:ext uri="{BB962C8B-B14F-4D97-AF65-F5344CB8AC3E}">
        <p14:creationId xmlns:p14="http://schemas.microsoft.com/office/powerpoint/2010/main" val="3094999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 name="Rectangle 110"/>
          <p:cNvSpPr>
            <a:spLocks noChangeArrowheads="1"/>
          </p:cNvSpPr>
          <p:nvPr userDrawn="1"/>
        </p:nvSpPr>
        <p:spPr bwMode="auto">
          <a:xfrm>
            <a:off x="0" y="1"/>
            <a:ext cx="12192000" cy="1530350"/>
          </a:xfrm>
          <a:prstGeom prst="rect">
            <a:avLst/>
          </a:prstGeom>
          <a:solidFill>
            <a:schemeClr val="accent1"/>
          </a:solidFill>
          <a:ln w="9525">
            <a:noFill/>
            <a:miter lim="800000"/>
            <a:headEnd/>
            <a:tailEnd/>
          </a:ln>
          <a:effectLst/>
        </p:spPr>
        <p:txBody>
          <a:bodyPr wrap="none" anchor="ctr"/>
          <a:lstStyle/>
          <a:p>
            <a:pPr>
              <a:defRPr/>
            </a:pPr>
            <a:endParaRPr lang="en-US" sz="1800" dirty="0"/>
          </a:p>
        </p:txBody>
      </p:sp>
      <p:sp>
        <p:nvSpPr>
          <p:cNvPr id="1027" name="Rectangle 29"/>
          <p:cNvSpPr>
            <a:spLocks noGrp="1" noChangeArrowheads="1"/>
          </p:cNvSpPr>
          <p:nvPr>
            <p:ph type="body" idx="1"/>
          </p:nvPr>
        </p:nvSpPr>
        <p:spPr bwMode="auto">
          <a:xfrm>
            <a:off x="361955" y="1698625"/>
            <a:ext cx="11442700"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16" name="Rectangle 92"/>
          <p:cNvSpPr>
            <a:spLocks noGrp="1" noChangeArrowheads="1"/>
          </p:cNvSpPr>
          <p:nvPr>
            <p:ph type="sldNum" sz="quarter" idx="4"/>
          </p:nvPr>
        </p:nvSpPr>
        <p:spPr bwMode="auto">
          <a:xfrm>
            <a:off x="4849287" y="6653216"/>
            <a:ext cx="2258484" cy="155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a:defRPr sz="1000" b="0"/>
            </a:lvl1pPr>
          </a:lstStyle>
          <a:p>
            <a:pPr>
              <a:defRPr/>
            </a:pPr>
            <a:fld id="{E2365E51-0B14-4DBB-B120-FF5B6D4BF68E}" type="slidenum">
              <a:rPr lang="en-US"/>
              <a:pPr>
                <a:defRPr/>
              </a:pPr>
              <a:t>‹#›</a:t>
            </a:fld>
            <a:endParaRPr lang="en-US" dirty="0"/>
          </a:p>
        </p:txBody>
      </p:sp>
      <p:sp>
        <p:nvSpPr>
          <p:cNvPr id="1125" name="Line 101"/>
          <p:cNvSpPr>
            <a:spLocks noChangeShapeType="1"/>
          </p:cNvSpPr>
          <p:nvPr/>
        </p:nvSpPr>
        <p:spPr bwMode="auto">
          <a:xfrm>
            <a:off x="0" y="1520825"/>
            <a:ext cx="12192000" cy="0"/>
          </a:xfrm>
          <a:prstGeom prst="line">
            <a:avLst/>
          </a:prstGeom>
          <a:noFill/>
          <a:ln w="9525">
            <a:solidFill>
              <a:schemeClr val="tx1"/>
            </a:solidFill>
            <a:round/>
            <a:headEnd/>
            <a:tailEnd/>
          </a:ln>
          <a:effectLst/>
        </p:spPr>
        <p:txBody>
          <a:bodyPr/>
          <a:lstStyle/>
          <a:p>
            <a:pPr>
              <a:defRPr/>
            </a:pPr>
            <a:endParaRPr lang="en-US" sz="1800" dirty="0"/>
          </a:p>
        </p:txBody>
      </p:sp>
      <p:grpSp>
        <p:nvGrpSpPr>
          <p:cNvPr id="1030" name="Group 131" descr="FMMI logo"/>
          <p:cNvGrpSpPr>
            <a:grpSpLocks/>
          </p:cNvGrpSpPr>
          <p:nvPr/>
        </p:nvGrpSpPr>
        <p:grpSpPr bwMode="auto">
          <a:xfrm>
            <a:off x="9927172" y="334963"/>
            <a:ext cx="2468033" cy="958850"/>
            <a:chOff x="4690" y="211"/>
            <a:chExt cx="1166" cy="604"/>
          </a:xfrm>
        </p:grpSpPr>
        <p:sp>
          <p:nvSpPr>
            <p:cNvPr id="1135" name="Rectangle 111"/>
            <p:cNvSpPr>
              <a:spLocks noChangeArrowheads="1"/>
            </p:cNvSpPr>
            <p:nvPr userDrawn="1"/>
          </p:nvSpPr>
          <p:spPr bwMode="auto">
            <a:xfrm>
              <a:off x="4690" y="211"/>
              <a:ext cx="1008" cy="591"/>
            </a:xfrm>
            <a:prstGeom prst="rect">
              <a:avLst/>
            </a:prstGeom>
            <a:solidFill>
              <a:schemeClr val="bg1"/>
            </a:solidFill>
            <a:ln w="9525">
              <a:noFill/>
              <a:miter lim="800000"/>
              <a:headEnd/>
              <a:tailEnd/>
            </a:ln>
            <a:effectLst/>
          </p:spPr>
          <p:txBody>
            <a:bodyPr wrap="none" anchor="ctr"/>
            <a:lstStyle/>
            <a:p>
              <a:pPr>
                <a:defRPr/>
              </a:pPr>
              <a:endParaRPr lang="en-US" sz="1800" dirty="0"/>
            </a:p>
          </p:txBody>
        </p:sp>
        <p:pic>
          <p:nvPicPr>
            <p:cNvPr id="1035" name="Picture 102"/>
            <p:cNvPicPr>
              <a:picLocks noChangeAspect="1" noChangeArrowheads="1"/>
            </p:cNvPicPr>
            <p:nvPr userDrawn="1"/>
          </p:nvPicPr>
          <p:blipFill>
            <a:blip r:embed="rId4" cstate="print"/>
            <a:srcRect/>
            <a:stretch>
              <a:fillRect/>
            </a:stretch>
          </p:blipFill>
          <p:spPr bwMode="auto">
            <a:xfrm>
              <a:off x="4695" y="274"/>
              <a:ext cx="898" cy="493"/>
            </a:xfrm>
            <a:prstGeom prst="rect">
              <a:avLst/>
            </a:prstGeom>
            <a:noFill/>
            <a:ln w="9525">
              <a:noFill/>
              <a:miter lim="800000"/>
              <a:headEnd/>
              <a:tailEnd/>
            </a:ln>
          </p:spPr>
        </p:pic>
        <p:sp>
          <p:nvSpPr>
            <p:cNvPr id="1127" name="Text Box 103"/>
            <p:cNvSpPr txBox="1">
              <a:spLocks noChangeArrowheads="1"/>
            </p:cNvSpPr>
            <p:nvPr userDrawn="1"/>
          </p:nvSpPr>
          <p:spPr bwMode="auto">
            <a:xfrm>
              <a:off x="4800" y="619"/>
              <a:ext cx="1056" cy="196"/>
            </a:xfrm>
            <a:prstGeom prst="rect">
              <a:avLst/>
            </a:prstGeom>
            <a:noFill/>
            <a:ln w="9525" algn="ctr">
              <a:noFill/>
              <a:miter lim="800000"/>
              <a:headEnd/>
              <a:tailEnd/>
            </a:ln>
            <a:effectLst/>
          </p:spPr>
          <p:txBody>
            <a:bodyPr>
              <a:spAutoFit/>
            </a:bodyPr>
            <a:lstStyle/>
            <a:p>
              <a:pPr algn="ctr">
                <a:defRPr/>
              </a:pPr>
              <a:r>
                <a:rPr lang="en-US" sz="700" dirty="0"/>
                <a:t>Transforming Financials </a:t>
              </a:r>
            </a:p>
            <a:p>
              <a:pPr algn="ctr">
                <a:defRPr/>
              </a:pPr>
              <a:r>
                <a:rPr lang="en-US" sz="700" dirty="0"/>
                <a:t>at the People’s Department</a:t>
              </a:r>
            </a:p>
          </p:txBody>
        </p:sp>
      </p:grpSp>
      <p:sp>
        <p:nvSpPr>
          <p:cNvPr id="1031" name="Rectangle 65"/>
          <p:cNvSpPr>
            <a:spLocks noGrp="1" noChangeArrowheads="1"/>
          </p:cNvSpPr>
          <p:nvPr>
            <p:ph type="title"/>
          </p:nvPr>
        </p:nvSpPr>
        <p:spPr bwMode="auto">
          <a:xfrm>
            <a:off x="2146303" y="295278"/>
            <a:ext cx="7956551" cy="1109663"/>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grpSp>
        <p:nvGrpSpPr>
          <p:cNvPr id="2" name="Group 1" descr="USDA logo"/>
          <p:cNvGrpSpPr/>
          <p:nvPr userDrawn="1"/>
        </p:nvGrpSpPr>
        <p:grpSpPr>
          <a:xfrm>
            <a:off x="110069" y="330201"/>
            <a:ext cx="1924052" cy="950913"/>
            <a:chOff x="82551" y="330200"/>
            <a:chExt cx="1443039" cy="950913"/>
          </a:xfrm>
        </p:grpSpPr>
        <p:sp>
          <p:nvSpPr>
            <p:cNvPr id="1149" name="Rectangle 125"/>
            <p:cNvSpPr>
              <a:spLocks noChangeArrowheads="1"/>
            </p:cNvSpPr>
            <p:nvPr/>
          </p:nvSpPr>
          <p:spPr bwMode="auto">
            <a:xfrm>
              <a:off x="82551" y="330200"/>
              <a:ext cx="1443039" cy="950913"/>
            </a:xfrm>
            <a:prstGeom prst="rect">
              <a:avLst/>
            </a:prstGeom>
            <a:solidFill>
              <a:schemeClr val="bg1"/>
            </a:solidFill>
            <a:ln w="9525">
              <a:noFill/>
              <a:miter lim="800000"/>
              <a:headEnd/>
              <a:tailEnd/>
            </a:ln>
            <a:effectLst/>
          </p:spPr>
          <p:txBody>
            <a:bodyPr wrap="none" anchor="ctr"/>
            <a:lstStyle/>
            <a:p>
              <a:pPr>
                <a:defRPr/>
              </a:pPr>
              <a:endParaRPr lang="en-US" sz="1800" dirty="0"/>
            </a:p>
          </p:txBody>
        </p:sp>
        <p:pic>
          <p:nvPicPr>
            <p:cNvPr id="1033" name="Picture 126" descr="usda-logo"/>
            <p:cNvPicPr>
              <a:picLocks noChangeAspect="1" noChangeArrowheads="1"/>
            </p:cNvPicPr>
            <p:nvPr/>
          </p:nvPicPr>
          <p:blipFill>
            <a:blip r:embed="rId5" cstate="print"/>
            <a:srcRect l="2278" t="1987" r="2158" b="3973"/>
            <a:stretch>
              <a:fillRect/>
            </a:stretch>
          </p:blipFill>
          <p:spPr bwMode="auto">
            <a:xfrm>
              <a:off x="177802" y="355600"/>
              <a:ext cx="1265239" cy="901700"/>
            </a:xfrm>
            <a:prstGeom prst="rect">
              <a:avLst/>
            </a:prstGeom>
            <a:noFill/>
            <a:ln w="9525">
              <a:noFill/>
              <a:miter lim="800000"/>
              <a:headEnd/>
              <a:tailEnd/>
            </a:ln>
          </p:spPr>
        </p:pic>
      </p:grpSp>
      <p:sp>
        <p:nvSpPr>
          <p:cNvPr id="15" name="TextBox 14">
            <a:extLst>
              <a:ext uri="{FF2B5EF4-FFF2-40B4-BE49-F238E27FC236}">
                <a16:creationId xmlns:a16="http://schemas.microsoft.com/office/drawing/2014/main" id="{1E7170E9-68EB-4AEA-BD6D-90D5037C3EC7}"/>
              </a:ext>
            </a:extLst>
          </p:cNvPr>
          <p:cNvSpPr txBox="1"/>
          <p:nvPr userDrawn="1"/>
        </p:nvSpPr>
        <p:spPr>
          <a:xfrm>
            <a:off x="8420928" y="6439459"/>
            <a:ext cx="3639844" cy="369332"/>
          </a:xfrm>
          <a:prstGeom prst="rect">
            <a:avLst/>
          </a:prstGeom>
          <a:noFill/>
        </p:spPr>
        <p:txBody>
          <a:bodyPr wrap="square">
            <a:spAutoFit/>
          </a:bodyPr>
          <a:lstStyle/>
          <a:p>
            <a:r>
              <a:rPr lang="en-US" sz="1800" dirty="0">
                <a:latin typeface="+mj-lt"/>
              </a:rPr>
              <a:t>www.ocfo.usda.gov/ezFedGrants</a:t>
            </a:r>
          </a:p>
        </p:txBody>
      </p:sp>
    </p:spTree>
    <p:extLst>
      <p:ext uri="{BB962C8B-B14F-4D97-AF65-F5344CB8AC3E}">
        <p14:creationId xmlns:p14="http://schemas.microsoft.com/office/powerpoint/2010/main" val="61502541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C9900"/>
        </a:buClr>
        <a:buFont typeface="Wingdings" pitchFamily="2" charset="2"/>
        <a:buChar char="§"/>
        <a:defRPr>
          <a:solidFill>
            <a:schemeClr val="tx1"/>
          </a:solidFill>
          <a:latin typeface="+mn-lt"/>
          <a:ea typeface="+mn-ea"/>
          <a:cs typeface="+mn-cs"/>
          <a:sym typeface="Wingdings"/>
        </a:defRPr>
      </a:lvl1pPr>
      <a:lvl2pPr marL="742950" indent="-285750" algn="l" rtl="0" eaLnBrk="0" fontAlgn="base" hangingPunct="0">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auth.usda.gov/eauth/b/usda/helpdesk" TargetMode="External"/><Relationship Id="rId2" Type="http://schemas.openxmlformats.org/officeDocument/2006/relationships/hyperlink" Target="mailto:ezFedGrants-cfo@usda.gov"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3733800" y="4114800"/>
            <a:ext cx="4800600" cy="762000"/>
          </a:xfrm>
        </p:spPr>
        <p:txBody>
          <a:bodyPr/>
          <a:lstStyle/>
          <a:p>
            <a:r>
              <a:rPr lang="en-US" sz="2800" dirty="0" err="1"/>
              <a:t>ezFedGrants</a:t>
            </a:r>
            <a:r>
              <a:rPr lang="en-US" sz="2800" dirty="0"/>
              <a:t> User Roles</a:t>
            </a:r>
          </a:p>
        </p:txBody>
      </p:sp>
      <p:sp>
        <p:nvSpPr>
          <p:cNvPr id="4" name="Subtitle 3"/>
          <p:cNvSpPr>
            <a:spLocks noGrp="1"/>
          </p:cNvSpPr>
          <p:nvPr>
            <p:ph type="subTitle" sz="quarter" idx="1"/>
          </p:nvPr>
        </p:nvSpPr>
        <p:spPr>
          <a:xfrm>
            <a:off x="3733800" y="5029200"/>
            <a:ext cx="4635502" cy="674688"/>
          </a:xfrm>
        </p:spPr>
        <p:txBody>
          <a:bodyPr/>
          <a:lstStyle/>
          <a:p>
            <a:r>
              <a:rPr lang="en-US" sz="2800" dirty="0"/>
              <a:t>GM 305</a:t>
            </a:r>
          </a:p>
        </p:txBody>
      </p:sp>
      <p:sp>
        <p:nvSpPr>
          <p:cNvPr id="5" name="TextBox 4"/>
          <p:cNvSpPr txBox="1"/>
          <p:nvPr/>
        </p:nvSpPr>
        <p:spPr>
          <a:xfrm>
            <a:off x="4607765" y="6324600"/>
            <a:ext cx="1279517" cy="338554"/>
          </a:xfrm>
          <a:prstGeom prst="rect">
            <a:avLst/>
          </a:prstGeom>
          <a:noFill/>
        </p:spPr>
        <p:txBody>
          <a:bodyPr wrap="none" rtlCol="0">
            <a:spAutoFit/>
          </a:bodyPr>
          <a:lstStyle/>
          <a:p>
            <a:r>
              <a:rPr lang="en-US" sz="1600" kern="0" dirty="0">
                <a:solidFill>
                  <a:schemeClr val="bg1"/>
                </a:solidFill>
              </a:rPr>
              <a:t> Version 2.0</a:t>
            </a:r>
          </a:p>
        </p:txBody>
      </p:sp>
    </p:spTree>
    <p:extLst>
      <p:ext uri="{BB962C8B-B14F-4D97-AF65-F5344CB8AC3E}">
        <p14:creationId xmlns:p14="http://schemas.microsoft.com/office/powerpoint/2010/main" val="39876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F8F4-872D-454F-A133-D8190AE28A05}"/>
              </a:ext>
            </a:extLst>
          </p:cNvPr>
          <p:cNvSpPr>
            <a:spLocks noGrp="1"/>
          </p:cNvSpPr>
          <p:nvPr>
            <p:ph type="title"/>
          </p:nvPr>
        </p:nvSpPr>
        <p:spPr/>
        <p:txBody>
          <a:bodyPr/>
          <a:lstStyle/>
          <a:p>
            <a:r>
              <a:rPr lang="en-US" dirty="0"/>
              <a:t>ezFedGrants</a:t>
            </a:r>
          </a:p>
        </p:txBody>
      </p:sp>
      <p:sp>
        <p:nvSpPr>
          <p:cNvPr id="3" name="Content Placeholder 2">
            <a:extLst>
              <a:ext uri="{FF2B5EF4-FFF2-40B4-BE49-F238E27FC236}">
                <a16:creationId xmlns:a16="http://schemas.microsoft.com/office/drawing/2014/main" id="{E4248A0A-676C-4052-A78E-950E4C10F5B8}"/>
              </a:ext>
            </a:extLst>
          </p:cNvPr>
          <p:cNvSpPr>
            <a:spLocks noGrp="1"/>
          </p:cNvSpPr>
          <p:nvPr>
            <p:ph idx="1"/>
          </p:nvPr>
        </p:nvSpPr>
        <p:spPr/>
        <p:txBody>
          <a:bodyPr/>
          <a:lstStyle/>
          <a:p>
            <a:pPr marL="0" indent="0">
              <a:buFont typeface="Arial" pitchFamily="34" charset="0"/>
              <a:buNone/>
              <a:defRPr/>
            </a:pPr>
            <a:r>
              <a:rPr lang="en-US" sz="2400" b="1" dirty="0">
                <a:latin typeface="Calibri (body)"/>
              </a:rPr>
              <a:t>ezFedGrants is a role-based system</a:t>
            </a:r>
          </a:p>
          <a:p>
            <a:pPr marL="0" indent="0">
              <a:buFont typeface="Arial" pitchFamily="34" charset="0"/>
              <a:buNone/>
              <a:defRPr/>
            </a:pPr>
            <a:endParaRPr lang="en-US" dirty="0">
              <a:latin typeface="Calibri (body)"/>
            </a:endParaRPr>
          </a:p>
          <a:p>
            <a:pPr marL="0" indent="0">
              <a:buFont typeface="Arial" pitchFamily="34" charset="0"/>
              <a:buNone/>
              <a:defRPr/>
            </a:pPr>
            <a:r>
              <a:rPr lang="en-US" dirty="0">
                <a:latin typeface="Calibri (body)"/>
              </a:rPr>
              <a:t>Role alignment is the process of defining roles required to perform grants management business processes and mapping users to those roles</a:t>
            </a:r>
          </a:p>
          <a:p>
            <a:pPr marL="0" indent="0">
              <a:buFont typeface="Arial" pitchFamily="34" charset="0"/>
              <a:buNone/>
              <a:defRPr/>
            </a:pPr>
            <a:endParaRPr lang="en-US" sz="1000" dirty="0">
              <a:latin typeface="Calibri (body)"/>
            </a:endParaRPr>
          </a:p>
          <a:p>
            <a:pPr marL="0" indent="0">
              <a:buFont typeface="Arial" pitchFamily="34" charset="0"/>
              <a:buNone/>
              <a:defRPr/>
            </a:pPr>
            <a:r>
              <a:rPr lang="en-US" dirty="0">
                <a:latin typeface="Calibri (body)"/>
              </a:rPr>
              <a:t>This results in the following benefits:</a:t>
            </a:r>
          </a:p>
          <a:p>
            <a:pPr>
              <a:buFont typeface="Arial" pitchFamily="34" charset="0"/>
              <a:buNone/>
              <a:defRPr/>
            </a:pPr>
            <a:endParaRPr lang="en-US" sz="1000" dirty="0">
              <a:latin typeface="Calibri (body)"/>
            </a:endParaRPr>
          </a:p>
          <a:p>
            <a:pPr marL="800100" lvl="1" indent="-342900" algn="just">
              <a:buFont typeface="+mj-lt"/>
              <a:buAutoNum type="arabicPeriod"/>
              <a:defRPr/>
            </a:pPr>
            <a:r>
              <a:rPr lang="en-US" dirty="0">
                <a:latin typeface="Calibri (body)"/>
              </a:rPr>
              <a:t>Identifies the ezFedGrants tasks, activities, and roles needed to perform business processes and </a:t>
            </a:r>
            <a:r>
              <a:rPr lang="en-US" b="1" dirty="0">
                <a:latin typeface="Calibri (body)"/>
              </a:rPr>
              <a:t>recommends alignment </a:t>
            </a:r>
            <a:r>
              <a:rPr lang="en-US" dirty="0">
                <a:latin typeface="Calibri (body)"/>
              </a:rPr>
              <a:t>to team members</a:t>
            </a:r>
            <a:endParaRPr lang="en-US" dirty="0">
              <a:solidFill>
                <a:srgbClr val="FF0000"/>
              </a:solidFill>
              <a:latin typeface="Calibri (body)"/>
            </a:endParaRPr>
          </a:p>
          <a:p>
            <a:pPr marL="800100" lvl="1" indent="-342900" algn="just">
              <a:buFont typeface="+mj-lt"/>
              <a:buAutoNum type="arabicPeriod"/>
              <a:defRPr/>
            </a:pPr>
            <a:r>
              <a:rPr lang="en-US" dirty="0">
                <a:latin typeface="Calibri (body)"/>
              </a:rPr>
              <a:t>Allows for proper </a:t>
            </a:r>
            <a:r>
              <a:rPr lang="en-US" b="1" dirty="0">
                <a:latin typeface="Calibri (body)"/>
              </a:rPr>
              <a:t>segregation of duties </a:t>
            </a:r>
            <a:r>
              <a:rPr lang="en-US" dirty="0">
                <a:latin typeface="Calibri (body)"/>
              </a:rPr>
              <a:t>and financial controls among users</a:t>
            </a:r>
          </a:p>
          <a:p>
            <a:pPr marL="800100" lvl="1" indent="-342900" algn="just">
              <a:buFont typeface="+mj-lt"/>
              <a:buAutoNum type="arabicPeriod"/>
              <a:defRPr/>
            </a:pPr>
            <a:r>
              <a:rPr lang="en-US" dirty="0">
                <a:latin typeface="Calibri (body)"/>
              </a:rPr>
              <a:t>Gives Security Administrators the ability to assign appropriate activities efficiently to designated users </a:t>
            </a:r>
            <a:r>
              <a:rPr lang="en-US" b="1" dirty="0">
                <a:latin typeface="Calibri (body)"/>
              </a:rPr>
              <a:t>avoiding degradation in service</a:t>
            </a:r>
            <a:r>
              <a:rPr lang="en-US" dirty="0">
                <a:latin typeface="Calibri (body)"/>
              </a:rPr>
              <a:t> or performance</a:t>
            </a:r>
          </a:p>
          <a:p>
            <a:pPr marL="800100" lvl="1" indent="-342900" algn="just">
              <a:buFont typeface="+mj-lt"/>
              <a:buAutoNum type="arabicPeriod"/>
              <a:defRPr/>
            </a:pPr>
            <a:r>
              <a:rPr lang="en-US" dirty="0">
                <a:latin typeface="Calibri (body)"/>
              </a:rPr>
              <a:t>Assigns ezFedGrants users the </a:t>
            </a:r>
            <a:r>
              <a:rPr lang="en-US" b="1" dirty="0">
                <a:latin typeface="Calibri (body)"/>
              </a:rPr>
              <a:t>access to perform specific tasks </a:t>
            </a:r>
            <a:r>
              <a:rPr lang="en-US" dirty="0">
                <a:latin typeface="Calibri (body)"/>
              </a:rPr>
              <a:t>within defined user roles to execute ezFedGrants business functions</a:t>
            </a:r>
          </a:p>
          <a:p>
            <a:endParaRPr lang="en-US" dirty="0"/>
          </a:p>
        </p:txBody>
      </p:sp>
      <p:sp>
        <p:nvSpPr>
          <p:cNvPr id="5" name="TextBox 4">
            <a:extLst>
              <a:ext uri="{FF2B5EF4-FFF2-40B4-BE49-F238E27FC236}">
                <a16:creationId xmlns:a16="http://schemas.microsoft.com/office/drawing/2014/main" id="{ADB556EB-BFE3-49C3-B97E-73D7BA342419}"/>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5A70A096-F1F3-4CF5-9988-0DD629753BD9}"/>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17486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798" y="1824335"/>
            <a:ext cx="8610602" cy="1726019"/>
            <a:chOff x="1142998" y="2205335"/>
            <a:chExt cx="7239002" cy="1726019"/>
          </a:xfrm>
        </p:grpSpPr>
        <p:sp>
          <p:nvSpPr>
            <p:cNvPr id="4" name="TextBox 3"/>
            <p:cNvSpPr txBox="1"/>
            <p:nvPr/>
          </p:nvSpPr>
          <p:spPr>
            <a:xfrm>
              <a:off x="1143000" y="22053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348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a:t>
              </a:r>
              <a:r>
                <a:rPr lang="en-US" kern="0" dirty="0" err="1">
                  <a:solidFill>
                    <a:sysClr val="windowText" lastClr="000000"/>
                  </a:solidFill>
                </a:rPr>
                <a:t>ezFedGrants</a:t>
              </a:r>
              <a:r>
                <a:rPr lang="en-US" kern="0" dirty="0">
                  <a:solidFill>
                    <a:sysClr val="windowText" lastClr="000000"/>
                  </a:solidFill>
                </a:rPr>
                <a:t> Summary</a:t>
              </a:r>
            </a:p>
          </p:txBody>
        </p:sp>
        <p:sp>
          <p:nvSpPr>
            <p:cNvPr id="15" name="TextBox 14"/>
            <p:cNvSpPr txBox="1"/>
            <p:nvPr/>
          </p:nvSpPr>
          <p:spPr>
            <a:xfrm>
              <a:off x="1143000" y="31197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a:t>
              </a:r>
              <a:r>
                <a:rPr lang="en-US" kern="0" dirty="0" err="1">
                  <a:solidFill>
                    <a:sysClr val="windowText" lastClr="000000"/>
                  </a:solidFill>
                </a:rPr>
                <a:t>ezFedGrants</a:t>
              </a:r>
              <a:r>
                <a:rPr lang="en-US" kern="0" dirty="0">
                  <a:solidFill>
                    <a:sysClr val="windowText" lastClr="000000"/>
                  </a:solidFill>
                </a:rPr>
                <a:t> User Roles</a:t>
              </a:r>
            </a:p>
          </p:txBody>
        </p:sp>
        <p:sp>
          <p:nvSpPr>
            <p:cNvPr id="17" name="TextBox 16"/>
            <p:cNvSpPr txBox="1"/>
            <p:nvPr/>
          </p:nvSpPr>
          <p:spPr>
            <a:xfrm>
              <a:off x="1142998" y="3562022"/>
              <a:ext cx="195572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
        <p:nvSpPr>
          <p:cNvPr id="9" name="TextBox 8">
            <a:extLst>
              <a:ext uri="{FF2B5EF4-FFF2-40B4-BE49-F238E27FC236}">
                <a16:creationId xmlns:a16="http://schemas.microsoft.com/office/drawing/2014/main" id="{39E236AD-2E81-48D1-B8FF-1675C1F78D75}"/>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3" name="Slide Number Placeholder 2">
            <a:extLst>
              <a:ext uri="{FF2B5EF4-FFF2-40B4-BE49-F238E27FC236}">
                <a16:creationId xmlns:a16="http://schemas.microsoft.com/office/drawing/2014/main" id="{F3FCCE74-29FD-428B-AB7C-32A4DF9C29BF}"/>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324334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module, you will be able to:</a:t>
            </a:r>
          </a:p>
          <a:p>
            <a:pPr lvl="1" algn="just">
              <a:buFont typeface="Arial" panose="020B0604020202020204" pitchFamily="34" charset="0"/>
              <a:buChar char="–"/>
              <a:defRPr/>
            </a:pPr>
            <a:r>
              <a:rPr lang="en-US" sz="1800" dirty="0">
                <a:latin typeface="Calibri (body)"/>
              </a:rPr>
              <a:t>Explain the different roles available in </a:t>
            </a:r>
            <a:r>
              <a:rPr lang="en-US" sz="1800" dirty="0" err="1">
                <a:latin typeface="Calibri (body)"/>
              </a:rPr>
              <a:t>ezFedGrants</a:t>
            </a:r>
            <a:endParaRPr lang="en-US" sz="1800" dirty="0">
              <a:latin typeface="Calibri (body)"/>
            </a:endParaRPr>
          </a:p>
          <a:p>
            <a:pPr lvl="1" algn="just">
              <a:buFont typeface="Arial" panose="020B0604020202020204" pitchFamily="34" charset="0"/>
              <a:buChar char="–"/>
              <a:defRPr/>
            </a:pPr>
            <a:endParaRPr lang="en-US" sz="1800" dirty="0">
              <a:latin typeface="Calibri (body)"/>
            </a:endParaRPr>
          </a:p>
          <a:p>
            <a:pPr lvl="1" algn="just">
              <a:buFont typeface="Arial" panose="020B0604020202020204" pitchFamily="34" charset="0"/>
              <a:buChar char="–"/>
              <a:defRPr/>
            </a:pPr>
            <a:r>
              <a:rPr lang="en-US" sz="1800" dirty="0">
                <a:latin typeface="Calibri (body)"/>
              </a:rPr>
              <a:t>Describe the functionality available to the different </a:t>
            </a:r>
            <a:r>
              <a:rPr lang="en-US" sz="1800" dirty="0" err="1">
                <a:latin typeface="Calibri (body)"/>
              </a:rPr>
              <a:t>ezFedGrants</a:t>
            </a:r>
            <a:r>
              <a:rPr lang="en-US" sz="1800" dirty="0">
                <a:latin typeface="Calibri (body)"/>
              </a:rPr>
              <a:t> user roles</a:t>
            </a:r>
          </a:p>
          <a:p>
            <a:pPr lvl="1" algn="just">
              <a:buFont typeface="Arial" panose="020B0604020202020204" pitchFamily="34" charset="0"/>
              <a:buChar char="–"/>
              <a:defRPr/>
            </a:pPr>
            <a:endParaRPr lang="en-US" sz="1800" dirty="0">
              <a:latin typeface="Calibri (body)"/>
            </a:endParaRPr>
          </a:p>
          <a:p>
            <a:pPr marL="0" indent="0">
              <a:buNone/>
              <a:defRP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
        <p:nvSpPr>
          <p:cNvPr id="6" name="TextBox 5">
            <a:extLst>
              <a:ext uri="{FF2B5EF4-FFF2-40B4-BE49-F238E27FC236}">
                <a16:creationId xmlns:a16="http://schemas.microsoft.com/office/drawing/2014/main" id="{2EC5BF70-EA61-4952-9882-5E53897D7A07}"/>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4" name="Slide Number Placeholder 3">
            <a:extLst>
              <a:ext uri="{FF2B5EF4-FFF2-40B4-BE49-F238E27FC236}">
                <a16:creationId xmlns:a16="http://schemas.microsoft.com/office/drawing/2014/main" id="{A257549A-80F1-491A-8CB8-8AC75484F048}"/>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70227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A177-D7C1-434E-8DC5-31AC8BCA0044}"/>
              </a:ext>
            </a:extLst>
          </p:cNvPr>
          <p:cNvSpPr>
            <a:spLocks noGrp="1"/>
          </p:cNvSpPr>
          <p:nvPr>
            <p:ph type="title"/>
          </p:nvPr>
        </p:nvSpPr>
        <p:spPr/>
        <p:txBody>
          <a:bodyPr/>
          <a:lstStyle/>
          <a:p>
            <a:r>
              <a:rPr lang="en-US" dirty="0"/>
              <a:t>ezFedGrants User Roles</a:t>
            </a:r>
          </a:p>
        </p:txBody>
      </p:sp>
      <p:sp>
        <p:nvSpPr>
          <p:cNvPr id="3" name="Content Placeholder 2">
            <a:extLst>
              <a:ext uri="{FF2B5EF4-FFF2-40B4-BE49-F238E27FC236}">
                <a16:creationId xmlns:a16="http://schemas.microsoft.com/office/drawing/2014/main" id="{1B0C2A6A-BA26-4839-A10D-B71ECF703200}"/>
              </a:ext>
            </a:extLst>
          </p:cNvPr>
          <p:cNvSpPr>
            <a:spLocks noGrp="1"/>
          </p:cNvSpPr>
          <p:nvPr>
            <p:ph idx="1"/>
          </p:nvPr>
        </p:nvSpPr>
        <p:spPr/>
        <p:txBody>
          <a:bodyPr/>
          <a:lstStyle/>
          <a:p>
            <a:pPr marL="0" indent="0">
              <a:buNone/>
            </a:pPr>
            <a:endParaRPr lang="en-US" dirty="0"/>
          </a:p>
          <a:p>
            <a:r>
              <a:rPr lang="en-US" dirty="0"/>
              <a:t>There are three primary roles available to ezFedGrants external portal users (grant award applicants and recipients). </a:t>
            </a:r>
          </a:p>
          <a:p>
            <a:pPr lvl="1"/>
            <a:r>
              <a:rPr lang="en-US" dirty="0"/>
              <a:t>Grants Administrative Officer (GAO)</a:t>
            </a:r>
          </a:p>
          <a:p>
            <a:pPr lvl="1"/>
            <a:r>
              <a:rPr lang="en-US" dirty="0"/>
              <a:t>Grants Processor (GP)</a:t>
            </a:r>
          </a:p>
          <a:p>
            <a:pPr lvl="1"/>
            <a:r>
              <a:rPr lang="en-US" dirty="0"/>
              <a:t>Signatory Official (SO)</a:t>
            </a:r>
          </a:p>
          <a:p>
            <a:endParaRPr lang="en-US" dirty="0"/>
          </a:p>
          <a:p>
            <a:r>
              <a:rPr lang="en-US" dirty="0"/>
              <a:t>All users must have one primary role, and each user cannot have more than one primary role. </a:t>
            </a:r>
          </a:p>
          <a:p>
            <a:endParaRPr lang="en-US" dirty="0"/>
          </a:p>
          <a:p>
            <a:r>
              <a:rPr lang="en-US" dirty="0"/>
              <a:t>Each organization may have multiple users with the same primary role (e.g. three GAOs, two SOs, six GPs).</a:t>
            </a:r>
          </a:p>
          <a:p>
            <a:endParaRPr lang="en-US" dirty="0"/>
          </a:p>
          <a:p>
            <a:r>
              <a:rPr lang="en-US" dirty="0"/>
              <a:t>Each user may only have one role assigned for themselves within the </a:t>
            </a:r>
            <a:r>
              <a:rPr lang="en-US" dirty="0" err="1"/>
              <a:t>ezFedGrants</a:t>
            </a:r>
            <a:r>
              <a:rPr lang="en-US" dirty="0"/>
              <a:t> system at a time. </a:t>
            </a:r>
          </a:p>
          <a:p>
            <a:endParaRPr lang="en-US" dirty="0"/>
          </a:p>
          <a:p>
            <a:r>
              <a:rPr lang="en-US" dirty="0"/>
              <a:t>The system now allows users to be assigned more than one organization listed on their profile.</a:t>
            </a:r>
          </a:p>
          <a:p>
            <a:endParaRPr lang="en-US" dirty="0"/>
          </a:p>
        </p:txBody>
      </p:sp>
      <p:sp>
        <p:nvSpPr>
          <p:cNvPr id="5" name="TextBox 4">
            <a:extLst>
              <a:ext uri="{FF2B5EF4-FFF2-40B4-BE49-F238E27FC236}">
                <a16:creationId xmlns:a16="http://schemas.microsoft.com/office/drawing/2014/main" id="{DFB0BE84-123C-4F45-BB32-789C48B9315A}"/>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73D32F06-98B8-4489-A901-4077B8AE1716}"/>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328962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4EC3-FF06-431D-B1B3-2D1AF833259B}"/>
              </a:ext>
            </a:extLst>
          </p:cNvPr>
          <p:cNvSpPr>
            <a:spLocks noGrp="1"/>
          </p:cNvSpPr>
          <p:nvPr>
            <p:ph type="title"/>
          </p:nvPr>
        </p:nvSpPr>
        <p:spPr/>
        <p:txBody>
          <a:bodyPr/>
          <a:lstStyle/>
          <a:p>
            <a:r>
              <a:rPr lang="en-US" dirty="0"/>
              <a:t>ezFedGrants User Roles</a:t>
            </a:r>
          </a:p>
        </p:txBody>
      </p:sp>
      <p:sp>
        <p:nvSpPr>
          <p:cNvPr id="3" name="Content Placeholder 2">
            <a:extLst>
              <a:ext uri="{FF2B5EF4-FFF2-40B4-BE49-F238E27FC236}">
                <a16:creationId xmlns:a16="http://schemas.microsoft.com/office/drawing/2014/main" id="{66185038-E6C7-4CAA-B381-5F236D3D41AB}"/>
              </a:ext>
            </a:extLst>
          </p:cNvPr>
          <p:cNvSpPr>
            <a:spLocks noGrp="1"/>
          </p:cNvSpPr>
          <p:nvPr>
            <p:ph idx="1"/>
          </p:nvPr>
        </p:nvSpPr>
        <p:spPr/>
        <p:txBody>
          <a:bodyPr/>
          <a:lstStyle/>
          <a:p>
            <a:pPr marL="0" indent="0">
              <a:buNone/>
            </a:pPr>
            <a:endParaRPr lang="en-US" sz="2000" b="1" dirty="0"/>
          </a:p>
          <a:p>
            <a:pPr marL="0" indent="0">
              <a:buNone/>
            </a:pPr>
            <a:r>
              <a:rPr lang="en-US" sz="2000" b="1" dirty="0"/>
              <a:t>ezFedGrants Primary Roles</a:t>
            </a:r>
          </a:p>
          <a:p>
            <a:pPr marL="0" indent="0">
              <a:buNone/>
            </a:pPr>
            <a:endParaRPr lang="en-US" b="1" dirty="0"/>
          </a:p>
          <a:p>
            <a:r>
              <a:rPr lang="en-US" b="1" dirty="0"/>
              <a:t>Grants Administrative Officer (GAO)</a:t>
            </a:r>
          </a:p>
          <a:p>
            <a:pPr lvl="1"/>
            <a:r>
              <a:rPr lang="en-US" dirty="0"/>
              <a:t>Essentially the account administrator for your organization.</a:t>
            </a:r>
          </a:p>
          <a:p>
            <a:pPr lvl="1"/>
            <a:endParaRPr lang="en-US" dirty="0"/>
          </a:p>
          <a:p>
            <a:r>
              <a:rPr lang="en-US" b="1" dirty="0"/>
              <a:t>Grants Processor (GP)</a:t>
            </a:r>
          </a:p>
          <a:p>
            <a:pPr lvl="1"/>
            <a:r>
              <a:rPr lang="en-US" dirty="0"/>
              <a:t>Helps to create Claims and Reports.</a:t>
            </a:r>
          </a:p>
          <a:p>
            <a:pPr lvl="1"/>
            <a:endParaRPr lang="en-US" dirty="0"/>
          </a:p>
          <a:p>
            <a:r>
              <a:rPr lang="en-US" b="1" dirty="0"/>
              <a:t>Signatory Official (SO)</a:t>
            </a:r>
          </a:p>
          <a:p>
            <a:pPr lvl="1"/>
            <a:r>
              <a:rPr lang="en-US" dirty="0"/>
              <a:t>Helps to review and digitally sign Applications in ezFedGrants.</a:t>
            </a:r>
          </a:p>
          <a:p>
            <a:pPr lvl="1"/>
            <a:endParaRPr lang="en-US" dirty="0"/>
          </a:p>
          <a:p>
            <a:endParaRPr lang="en-US" dirty="0"/>
          </a:p>
          <a:p>
            <a:pPr lvl="1"/>
            <a:endParaRPr lang="en-US" dirty="0"/>
          </a:p>
        </p:txBody>
      </p:sp>
      <p:sp>
        <p:nvSpPr>
          <p:cNvPr id="5" name="TextBox 4">
            <a:extLst>
              <a:ext uri="{FF2B5EF4-FFF2-40B4-BE49-F238E27FC236}">
                <a16:creationId xmlns:a16="http://schemas.microsoft.com/office/drawing/2014/main" id="{EE023FF0-5ABA-42BC-A7F4-F981C0096EC5}"/>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8E601FBF-ABC3-48AC-973F-508CE88A3C32}"/>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14</a:t>
            </a:fld>
            <a:endParaRPr lang="en-US" sz="1800" kern="0" dirty="0">
              <a:solidFill>
                <a:sysClr val="windowText" lastClr="000000"/>
              </a:solidFill>
            </a:endParaRPr>
          </a:p>
        </p:txBody>
      </p:sp>
    </p:spTree>
    <p:extLst>
      <p:ext uri="{BB962C8B-B14F-4D97-AF65-F5344CB8AC3E}">
        <p14:creationId xmlns:p14="http://schemas.microsoft.com/office/powerpoint/2010/main" val="413577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9402-72F0-4554-8DD0-2FCB84AD9DBF}"/>
              </a:ext>
            </a:extLst>
          </p:cNvPr>
          <p:cNvSpPr>
            <a:spLocks noGrp="1"/>
          </p:cNvSpPr>
          <p:nvPr>
            <p:ph type="title"/>
          </p:nvPr>
        </p:nvSpPr>
        <p:spPr/>
        <p:txBody>
          <a:bodyPr/>
          <a:lstStyle/>
          <a:p>
            <a:r>
              <a:rPr lang="en-US" dirty="0"/>
              <a:t>ezFedGrants User Roles</a:t>
            </a:r>
          </a:p>
        </p:txBody>
      </p:sp>
      <p:sp>
        <p:nvSpPr>
          <p:cNvPr id="3" name="Content Placeholder 2">
            <a:extLst>
              <a:ext uri="{FF2B5EF4-FFF2-40B4-BE49-F238E27FC236}">
                <a16:creationId xmlns:a16="http://schemas.microsoft.com/office/drawing/2014/main" id="{0B791FB2-B3D6-46C5-A2C5-A8E1F5D19062}"/>
              </a:ext>
            </a:extLst>
          </p:cNvPr>
          <p:cNvSpPr>
            <a:spLocks noGrp="1"/>
          </p:cNvSpPr>
          <p:nvPr>
            <p:ph idx="1"/>
          </p:nvPr>
        </p:nvSpPr>
        <p:spPr>
          <a:xfrm>
            <a:off x="257179" y="1697834"/>
            <a:ext cx="11442700" cy="4662488"/>
          </a:xfrm>
        </p:spPr>
        <p:txBody>
          <a:bodyPr/>
          <a:lstStyle/>
          <a:p>
            <a:pPr marL="0" indent="0">
              <a:buNone/>
            </a:pPr>
            <a:r>
              <a:rPr lang="en-US" sz="2000" b="1" dirty="0"/>
              <a:t>ezFedGrants Secondary Roles</a:t>
            </a:r>
          </a:p>
          <a:p>
            <a:pPr marL="0" indent="0">
              <a:buNone/>
            </a:pPr>
            <a:endParaRPr lang="en-US" b="1" dirty="0"/>
          </a:p>
          <a:p>
            <a:r>
              <a:rPr lang="en-US" b="1" dirty="0"/>
              <a:t>Certifying Official (CO)</a:t>
            </a:r>
          </a:p>
          <a:p>
            <a:endParaRPr lang="en-US" b="1" dirty="0"/>
          </a:p>
          <a:p>
            <a:pPr lvl="1"/>
            <a:r>
              <a:rPr lang="en-US" dirty="0"/>
              <a:t>A </a:t>
            </a:r>
            <a:r>
              <a:rPr lang="en-US" b="1" dirty="0"/>
              <a:t>temporary</a:t>
            </a:r>
            <a:r>
              <a:rPr lang="en-US" dirty="0"/>
              <a:t> role assigned on the spot and attached to a single business object within ezFedGrants.</a:t>
            </a:r>
          </a:p>
          <a:p>
            <a:pPr lvl="1"/>
            <a:endParaRPr lang="en-US" dirty="0"/>
          </a:p>
          <a:p>
            <a:pPr lvl="1"/>
            <a:r>
              <a:rPr lang="en-US" dirty="0"/>
              <a:t>Helps to review and approve Claims and Reports before submittal to USDA agency.</a:t>
            </a:r>
          </a:p>
          <a:p>
            <a:pPr lvl="1"/>
            <a:endParaRPr lang="en-US" dirty="0"/>
          </a:p>
          <a:p>
            <a:pPr lvl="1"/>
            <a:r>
              <a:rPr lang="en-US" dirty="0"/>
              <a:t>Anyone can be a certifying official as long as they have a user role within ezFedGrants for your organization.</a:t>
            </a:r>
          </a:p>
          <a:p>
            <a:pPr lvl="1"/>
            <a:endParaRPr lang="en-US" dirty="0"/>
          </a:p>
          <a:p>
            <a:pPr lvl="1"/>
            <a:r>
              <a:rPr lang="en-US" dirty="0"/>
              <a:t>Introduces an additional level of review before final submission of documents to USDA agency.</a:t>
            </a:r>
          </a:p>
          <a:p>
            <a:pPr lvl="1"/>
            <a:endParaRPr lang="en-US" dirty="0"/>
          </a:p>
          <a:p>
            <a:pPr lvl="1"/>
            <a:endParaRPr lang="en-US" dirty="0"/>
          </a:p>
        </p:txBody>
      </p:sp>
      <p:sp>
        <p:nvSpPr>
          <p:cNvPr id="5" name="TextBox 4">
            <a:extLst>
              <a:ext uri="{FF2B5EF4-FFF2-40B4-BE49-F238E27FC236}">
                <a16:creationId xmlns:a16="http://schemas.microsoft.com/office/drawing/2014/main" id="{50890977-7A8C-45FA-AD49-D1A7635FD382}"/>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ED2E3759-4F06-4795-BF36-B27D6D6F0D42}"/>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15</a:t>
            </a:fld>
            <a:endParaRPr lang="en-US" sz="1800" kern="0" dirty="0">
              <a:solidFill>
                <a:sysClr val="windowText" lastClr="000000"/>
              </a:solidFill>
            </a:endParaRPr>
          </a:p>
        </p:txBody>
      </p:sp>
    </p:spTree>
    <p:extLst>
      <p:ext uri="{BB962C8B-B14F-4D97-AF65-F5344CB8AC3E}">
        <p14:creationId xmlns:p14="http://schemas.microsoft.com/office/powerpoint/2010/main" val="59345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7F8A-707A-41C9-8A9D-5FD6C0A5DE57}"/>
              </a:ext>
            </a:extLst>
          </p:cNvPr>
          <p:cNvSpPr>
            <a:spLocks noGrp="1"/>
          </p:cNvSpPr>
          <p:nvPr>
            <p:ph type="title"/>
          </p:nvPr>
        </p:nvSpPr>
        <p:spPr/>
        <p:txBody>
          <a:bodyPr/>
          <a:lstStyle/>
          <a:p>
            <a:r>
              <a:rPr lang="en-US" dirty="0"/>
              <a:t>ezFedGrants User Roles</a:t>
            </a:r>
          </a:p>
        </p:txBody>
      </p:sp>
      <p:sp>
        <p:nvSpPr>
          <p:cNvPr id="3" name="Content Placeholder 2">
            <a:extLst>
              <a:ext uri="{FF2B5EF4-FFF2-40B4-BE49-F238E27FC236}">
                <a16:creationId xmlns:a16="http://schemas.microsoft.com/office/drawing/2014/main" id="{D0F03CEB-2C69-4E6F-9E96-E5C22D3AB295}"/>
              </a:ext>
            </a:extLst>
          </p:cNvPr>
          <p:cNvSpPr>
            <a:spLocks noGrp="1"/>
          </p:cNvSpPr>
          <p:nvPr>
            <p:ph idx="1"/>
          </p:nvPr>
        </p:nvSpPr>
        <p:spPr/>
        <p:txBody>
          <a:bodyPr/>
          <a:lstStyle/>
          <a:p>
            <a:pPr marL="0" indent="0">
              <a:buNone/>
            </a:pPr>
            <a:r>
              <a:rPr lang="en-US" sz="2000" b="1" dirty="0"/>
              <a:t>ezFedGrants Secondary Roles</a:t>
            </a:r>
          </a:p>
          <a:p>
            <a:pPr marL="0" indent="0">
              <a:buNone/>
            </a:pPr>
            <a:endParaRPr lang="en-US" dirty="0"/>
          </a:p>
          <a:p>
            <a:pPr indent="-285750"/>
            <a:r>
              <a:rPr lang="en-US" b="1" dirty="0"/>
              <a:t>Reviewer</a:t>
            </a:r>
          </a:p>
          <a:p>
            <a:pPr indent="-285750"/>
            <a:endParaRPr lang="en-US" b="1" dirty="0"/>
          </a:p>
          <a:p>
            <a:pPr lvl="1"/>
            <a:r>
              <a:rPr lang="en-US" dirty="0"/>
              <a:t>This role allows users to participate in application panel review activities.</a:t>
            </a:r>
          </a:p>
          <a:p>
            <a:pPr lvl="1"/>
            <a:endParaRPr lang="en-US" b="1" dirty="0"/>
          </a:p>
          <a:p>
            <a:pPr lvl="1"/>
            <a:r>
              <a:rPr lang="en-US" dirty="0"/>
              <a:t>Role obtained by indicating interest in panel review activities on your user profile.</a:t>
            </a:r>
            <a:endParaRPr lang="en-US" b="1" dirty="0"/>
          </a:p>
          <a:p>
            <a:endParaRPr lang="en-US" dirty="0"/>
          </a:p>
        </p:txBody>
      </p:sp>
      <p:sp>
        <p:nvSpPr>
          <p:cNvPr id="5" name="TextBox 4">
            <a:extLst>
              <a:ext uri="{FF2B5EF4-FFF2-40B4-BE49-F238E27FC236}">
                <a16:creationId xmlns:a16="http://schemas.microsoft.com/office/drawing/2014/main" id="{BFFA2F01-E981-4956-BE42-719972035CD7}"/>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DCBA0D82-A02F-4D07-8008-15291D02351A}"/>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13015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2800" b="1" dirty="0"/>
              <a:t>Grants Administrative Officer</a:t>
            </a:r>
          </a:p>
        </p:txBody>
      </p:sp>
      <p:sp>
        <p:nvSpPr>
          <p:cNvPr id="5" name="TextBox 4">
            <a:extLst>
              <a:ext uri="{FF2B5EF4-FFF2-40B4-BE49-F238E27FC236}">
                <a16:creationId xmlns:a16="http://schemas.microsoft.com/office/drawing/2014/main" id="{1C0E1107-5853-485A-A84A-2C95A9FDFF07}"/>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2AA86DEB-849D-4259-AEA2-15E08AF5E574}"/>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17</a:t>
            </a:fld>
            <a:endParaRPr lang="en-US" sz="1800" kern="0" dirty="0">
              <a:solidFill>
                <a:sysClr val="windowText" lastClr="000000"/>
              </a:solidFill>
            </a:endParaRPr>
          </a:p>
        </p:txBody>
      </p:sp>
    </p:spTree>
    <p:extLst>
      <p:ext uri="{BB962C8B-B14F-4D97-AF65-F5344CB8AC3E}">
        <p14:creationId xmlns:p14="http://schemas.microsoft.com/office/powerpoint/2010/main" val="172570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7431-F728-4B00-9BED-12A267B8FBFB}"/>
              </a:ext>
            </a:extLst>
          </p:cNvPr>
          <p:cNvSpPr>
            <a:spLocks noGrp="1"/>
          </p:cNvSpPr>
          <p:nvPr>
            <p:ph type="title"/>
          </p:nvPr>
        </p:nvSpPr>
        <p:spPr/>
        <p:txBody>
          <a:bodyPr/>
          <a:lstStyle/>
          <a:p>
            <a:r>
              <a:rPr lang="en-US" dirty="0"/>
              <a:t>Grants Administrative Officer</a:t>
            </a:r>
          </a:p>
        </p:txBody>
      </p:sp>
      <p:sp>
        <p:nvSpPr>
          <p:cNvPr id="3" name="Content Placeholder 2">
            <a:extLst>
              <a:ext uri="{FF2B5EF4-FFF2-40B4-BE49-F238E27FC236}">
                <a16:creationId xmlns:a16="http://schemas.microsoft.com/office/drawing/2014/main" id="{01CEB249-203A-4E4B-B7AD-0A36B646E352}"/>
              </a:ext>
            </a:extLst>
          </p:cNvPr>
          <p:cNvSpPr>
            <a:spLocks noGrp="1"/>
          </p:cNvSpPr>
          <p:nvPr>
            <p:ph idx="1"/>
          </p:nvPr>
        </p:nvSpPr>
        <p:spPr/>
        <p:txBody>
          <a:bodyPr/>
          <a:lstStyle/>
          <a:p>
            <a:pPr marL="0" lvl="0" indent="0">
              <a:buNone/>
            </a:pPr>
            <a:endParaRPr lang="en-US" dirty="0"/>
          </a:p>
          <a:p>
            <a:pPr lvl="0"/>
            <a:r>
              <a:rPr lang="en-US" dirty="0"/>
              <a:t>The first user for your organization </a:t>
            </a:r>
            <a:r>
              <a:rPr lang="en-US" b="1" dirty="0"/>
              <a:t>MUST</a:t>
            </a:r>
            <a:r>
              <a:rPr lang="en-US" dirty="0"/>
              <a:t> request access as a GAO.</a:t>
            </a:r>
          </a:p>
          <a:p>
            <a:pPr lvl="0"/>
            <a:endParaRPr lang="en-US" dirty="0"/>
          </a:p>
          <a:p>
            <a:r>
              <a:rPr lang="en-US" dirty="0"/>
              <a:t>Users requesting the Grants Administrative Officer (GAO) role who are also the first users from their organizations to request access to the ezFedGrants Portal, will have their access requests approved by their USDA Agency Grants Management Officer (AGMO). </a:t>
            </a:r>
          </a:p>
          <a:p>
            <a:pPr lvl="0"/>
            <a:endParaRPr lang="en-US" dirty="0"/>
          </a:p>
          <a:p>
            <a:pPr lvl="0"/>
            <a:r>
              <a:rPr lang="en-US" dirty="0"/>
              <a:t>All subsequent user access requests, including additional GAOs, are approved by the individual assigned as GAO for that organization.</a:t>
            </a:r>
          </a:p>
          <a:p>
            <a:pPr lvl="0"/>
            <a:endParaRPr lang="en-US" dirty="0"/>
          </a:p>
          <a:p>
            <a:pPr lvl="0"/>
            <a:r>
              <a:rPr lang="en-US" dirty="0"/>
              <a:t>Before you can request access as a Grants Processor, Signatory Official, or Reviewer, another individual from your organization must have been provisioned by your USDA agency with the Grants Administrative Officer role.</a:t>
            </a:r>
          </a:p>
          <a:p>
            <a:endParaRPr lang="en-US" dirty="0"/>
          </a:p>
        </p:txBody>
      </p:sp>
      <p:sp>
        <p:nvSpPr>
          <p:cNvPr id="5" name="TextBox 4">
            <a:extLst>
              <a:ext uri="{FF2B5EF4-FFF2-40B4-BE49-F238E27FC236}">
                <a16:creationId xmlns:a16="http://schemas.microsoft.com/office/drawing/2014/main" id="{A5310FC3-55D6-4E93-8579-6C0375C63CD4}"/>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EA2F0812-CED1-4593-849C-161392F1A4D4}"/>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18</a:t>
            </a:fld>
            <a:endParaRPr lang="en-US" sz="1800" kern="0" dirty="0">
              <a:solidFill>
                <a:sysClr val="windowText" lastClr="000000"/>
              </a:solidFill>
            </a:endParaRPr>
          </a:p>
        </p:txBody>
      </p:sp>
    </p:spTree>
    <p:extLst>
      <p:ext uri="{BB962C8B-B14F-4D97-AF65-F5344CB8AC3E}">
        <p14:creationId xmlns:p14="http://schemas.microsoft.com/office/powerpoint/2010/main" val="426482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63EC-8608-42C6-88F0-83BBEDF7BA01}"/>
              </a:ext>
            </a:extLst>
          </p:cNvPr>
          <p:cNvSpPr>
            <a:spLocks noGrp="1"/>
          </p:cNvSpPr>
          <p:nvPr>
            <p:ph type="title"/>
          </p:nvPr>
        </p:nvSpPr>
        <p:spPr/>
        <p:txBody>
          <a:bodyPr/>
          <a:lstStyle/>
          <a:p>
            <a:r>
              <a:rPr lang="en-US" dirty="0"/>
              <a:t>Grants Administrative Officer</a:t>
            </a:r>
          </a:p>
        </p:txBody>
      </p:sp>
      <p:sp>
        <p:nvSpPr>
          <p:cNvPr id="3" name="Content Placeholder 2">
            <a:extLst>
              <a:ext uri="{FF2B5EF4-FFF2-40B4-BE49-F238E27FC236}">
                <a16:creationId xmlns:a16="http://schemas.microsoft.com/office/drawing/2014/main" id="{7D76B44D-243A-426A-AAF1-0E6D0EECD379}"/>
              </a:ext>
            </a:extLst>
          </p:cNvPr>
          <p:cNvSpPr>
            <a:spLocks noGrp="1"/>
          </p:cNvSpPr>
          <p:nvPr>
            <p:ph idx="1"/>
          </p:nvPr>
        </p:nvSpPr>
        <p:spPr/>
        <p:txBody>
          <a:bodyPr/>
          <a:lstStyle/>
          <a:p>
            <a:pPr marL="0" indent="0">
              <a:buNone/>
            </a:pPr>
            <a:r>
              <a:rPr lang="en-US" altLang="en-US" sz="2400" b="1" dirty="0"/>
              <a:t>Grant Administrative Officer (GAO): </a:t>
            </a:r>
          </a:p>
          <a:p>
            <a:pPr marL="0" indent="0">
              <a:buNone/>
            </a:pPr>
            <a:endParaRPr lang="en-US" altLang="en-US" sz="2400" b="1" dirty="0"/>
          </a:p>
          <a:p>
            <a:pPr>
              <a:spcAft>
                <a:spcPts val="600"/>
              </a:spcAft>
            </a:pPr>
            <a:r>
              <a:rPr lang="en-US" dirty="0"/>
              <a:t>Approve access requests, change user roles, and deactivate user access. </a:t>
            </a:r>
          </a:p>
          <a:p>
            <a:pPr>
              <a:spcAft>
                <a:spcPts val="600"/>
              </a:spcAft>
            </a:pPr>
            <a:r>
              <a:rPr lang="en-US" dirty="0"/>
              <a:t>Refer to the External Portal User Role Management and External Portal Access Request Review job aids for more information. </a:t>
            </a:r>
          </a:p>
          <a:p>
            <a:pPr>
              <a:spcAft>
                <a:spcPts val="600"/>
              </a:spcAft>
            </a:pPr>
            <a:r>
              <a:rPr lang="en-US" dirty="0"/>
              <a:t>View applications, opportunities, award documents, claims, and reports. </a:t>
            </a:r>
          </a:p>
          <a:p>
            <a:pPr>
              <a:spcAft>
                <a:spcPts val="600"/>
              </a:spcAft>
            </a:pPr>
            <a:r>
              <a:rPr lang="en-US" dirty="0"/>
              <a:t>Create claims and applications. </a:t>
            </a:r>
          </a:p>
          <a:p>
            <a:pPr>
              <a:spcAft>
                <a:spcPts val="600"/>
              </a:spcAft>
            </a:pPr>
            <a:r>
              <a:rPr lang="en-US" dirty="0"/>
              <a:t>Prepare and submit reports for agreements. </a:t>
            </a:r>
          </a:p>
          <a:p>
            <a:pPr>
              <a:spcAft>
                <a:spcPts val="600"/>
              </a:spcAft>
            </a:pPr>
            <a:r>
              <a:rPr lang="en-US" dirty="0"/>
              <a:t>Reassign reports (change who is responsible for completing the report). </a:t>
            </a:r>
          </a:p>
          <a:p>
            <a:pPr>
              <a:spcAft>
                <a:spcPts val="600"/>
              </a:spcAft>
            </a:pPr>
            <a:r>
              <a:rPr lang="en-US" dirty="0"/>
              <a:t>Be designated as a Certifying Official (secondary role).</a:t>
            </a:r>
            <a:endParaRPr lang="en-US" altLang="en-US" strike="sngStrike" dirty="0"/>
          </a:p>
          <a:p>
            <a:endParaRPr lang="en-US" dirty="0"/>
          </a:p>
        </p:txBody>
      </p:sp>
      <p:sp>
        <p:nvSpPr>
          <p:cNvPr id="5" name="TextBox 4">
            <a:extLst>
              <a:ext uri="{FF2B5EF4-FFF2-40B4-BE49-F238E27FC236}">
                <a16:creationId xmlns:a16="http://schemas.microsoft.com/office/drawing/2014/main" id="{C50BE828-CCD5-4F35-8D6F-96527D1BC8CA}"/>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F01D5C6E-E9BB-4BC2-AD85-B71E3AC55B2D}"/>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19</a:t>
            </a:fld>
            <a:endParaRPr lang="en-US" sz="1800" kern="0" dirty="0">
              <a:solidFill>
                <a:sysClr val="windowText" lastClr="000000"/>
              </a:solidFill>
            </a:endParaRPr>
          </a:p>
        </p:txBody>
      </p:sp>
    </p:spTree>
    <p:extLst>
      <p:ext uri="{BB962C8B-B14F-4D97-AF65-F5344CB8AC3E}">
        <p14:creationId xmlns:p14="http://schemas.microsoft.com/office/powerpoint/2010/main" val="217447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798" y="1824335"/>
            <a:ext cx="8610602" cy="1726019"/>
            <a:chOff x="1142998" y="2205335"/>
            <a:chExt cx="7239002" cy="1726019"/>
          </a:xfrm>
        </p:grpSpPr>
        <p:sp>
          <p:nvSpPr>
            <p:cNvPr id="4" name="TextBox 3"/>
            <p:cNvSpPr txBox="1"/>
            <p:nvPr/>
          </p:nvSpPr>
          <p:spPr>
            <a:xfrm>
              <a:off x="1143000" y="22053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348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a:t>
              </a:r>
              <a:r>
                <a:rPr lang="en-US" kern="0" dirty="0" err="1">
                  <a:solidFill>
                    <a:sysClr val="windowText" lastClr="000000"/>
                  </a:solidFill>
                </a:rPr>
                <a:t>ezFedGrants</a:t>
              </a:r>
              <a:r>
                <a:rPr lang="en-US" kern="0" dirty="0">
                  <a:solidFill>
                    <a:sysClr val="windowText" lastClr="000000"/>
                  </a:solidFill>
                </a:rPr>
                <a:t> Summary</a:t>
              </a:r>
            </a:p>
          </p:txBody>
        </p:sp>
        <p:sp>
          <p:nvSpPr>
            <p:cNvPr id="15" name="TextBox 14"/>
            <p:cNvSpPr txBox="1"/>
            <p:nvPr/>
          </p:nvSpPr>
          <p:spPr>
            <a:xfrm>
              <a:off x="1143000" y="3119735"/>
              <a:ext cx="3616034"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a:t>
              </a:r>
              <a:r>
                <a:rPr lang="en-US" kern="0" dirty="0" err="1">
                  <a:solidFill>
                    <a:sysClr val="windowText" lastClr="000000"/>
                  </a:solidFill>
                </a:rPr>
                <a:t>ezFedGrants</a:t>
              </a:r>
              <a:r>
                <a:rPr lang="en-US" kern="0" dirty="0">
                  <a:solidFill>
                    <a:sysClr val="windowText" lastClr="000000"/>
                  </a:solidFill>
                </a:rPr>
                <a:t> User Roles</a:t>
              </a:r>
            </a:p>
          </p:txBody>
        </p:sp>
        <p:sp>
          <p:nvSpPr>
            <p:cNvPr id="17" name="TextBox 16"/>
            <p:cNvSpPr txBox="1"/>
            <p:nvPr/>
          </p:nvSpPr>
          <p:spPr>
            <a:xfrm>
              <a:off x="1142998" y="3562022"/>
              <a:ext cx="195572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
        <p:nvSpPr>
          <p:cNvPr id="3" name="Slide Number Placeholder 2">
            <a:extLst>
              <a:ext uri="{FF2B5EF4-FFF2-40B4-BE49-F238E27FC236}">
                <a16:creationId xmlns:a16="http://schemas.microsoft.com/office/drawing/2014/main" id="{61ED64E7-DE00-45E8-8FB0-13D16799D21F}"/>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401638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2800" b="1" dirty="0"/>
              <a:t>Grants Processor</a:t>
            </a:r>
          </a:p>
        </p:txBody>
      </p:sp>
      <p:sp>
        <p:nvSpPr>
          <p:cNvPr id="5" name="TextBox 4">
            <a:extLst>
              <a:ext uri="{FF2B5EF4-FFF2-40B4-BE49-F238E27FC236}">
                <a16:creationId xmlns:a16="http://schemas.microsoft.com/office/drawing/2014/main" id="{21B43851-6510-4633-951F-1A88173F5551}"/>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5AAE5309-D8BA-4827-9C50-2807B268F6CD}"/>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20</a:t>
            </a:fld>
            <a:endParaRPr lang="en-US" sz="1800" kern="0" dirty="0">
              <a:solidFill>
                <a:sysClr val="windowText" lastClr="000000"/>
              </a:solidFill>
            </a:endParaRPr>
          </a:p>
        </p:txBody>
      </p:sp>
    </p:spTree>
    <p:extLst>
      <p:ext uri="{BB962C8B-B14F-4D97-AF65-F5344CB8AC3E}">
        <p14:creationId xmlns:p14="http://schemas.microsoft.com/office/powerpoint/2010/main" val="115283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C4F-8122-4F0A-824D-E55A72ACC89A}"/>
              </a:ext>
            </a:extLst>
          </p:cNvPr>
          <p:cNvSpPr>
            <a:spLocks noGrp="1"/>
          </p:cNvSpPr>
          <p:nvPr>
            <p:ph type="title"/>
          </p:nvPr>
        </p:nvSpPr>
        <p:spPr/>
        <p:txBody>
          <a:bodyPr/>
          <a:lstStyle/>
          <a:p>
            <a:r>
              <a:rPr lang="en-US" dirty="0"/>
              <a:t>Grants Processor</a:t>
            </a:r>
          </a:p>
        </p:txBody>
      </p:sp>
      <p:sp>
        <p:nvSpPr>
          <p:cNvPr id="3" name="Content Placeholder 2">
            <a:extLst>
              <a:ext uri="{FF2B5EF4-FFF2-40B4-BE49-F238E27FC236}">
                <a16:creationId xmlns:a16="http://schemas.microsoft.com/office/drawing/2014/main" id="{DED31429-EAAC-4D59-929F-C764F2CC7925}"/>
              </a:ext>
            </a:extLst>
          </p:cNvPr>
          <p:cNvSpPr>
            <a:spLocks noGrp="1"/>
          </p:cNvSpPr>
          <p:nvPr>
            <p:ph idx="1"/>
          </p:nvPr>
        </p:nvSpPr>
        <p:spPr/>
        <p:txBody>
          <a:bodyPr/>
          <a:lstStyle/>
          <a:p>
            <a:endParaRPr lang="en-US" dirty="0"/>
          </a:p>
          <a:p>
            <a:r>
              <a:rPr lang="en-US" dirty="0"/>
              <a:t>This role is similar to the GAO role, with the primary difference being that the Grants Processor (GP) cannot review access requests, manage user roles/access, or reassign reports. </a:t>
            </a:r>
          </a:p>
        </p:txBody>
      </p:sp>
      <p:sp>
        <p:nvSpPr>
          <p:cNvPr id="5" name="TextBox 4">
            <a:extLst>
              <a:ext uri="{FF2B5EF4-FFF2-40B4-BE49-F238E27FC236}">
                <a16:creationId xmlns:a16="http://schemas.microsoft.com/office/drawing/2014/main" id="{D2993DDA-AA40-4D61-B967-7CD7A90B1DBF}"/>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2B7FB15C-8306-443C-8968-68DA08B6F644}"/>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21</a:t>
            </a:fld>
            <a:endParaRPr lang="en-US" sz="1800" kern="0" dirty="0">
              <a:solidFill>
                <a:sysClr val="windowText" lastClr="000000"/>
              </a:solidFill>
            </a:endParaRPr>
          </a:p>
        </p:txBody>
      </p:sp>
    </p:spTree>
    <p:extLst>
      <p:ext uri="{BB962C8B-B14F-4D97-AF65-F5344CB8AC3E}">
        <p14:creationId xmlns:p14="http://schemas.microsoft.com/office/powerpoint/2010/main" val="71572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7942-4939-4394-A52A-1A059C636965}"/>
              </a:ext>
            </a:extLst>
          </p:cNvPr>
          <p:cNvSpPr>
            <a:spLocks noGrp="1"/>
          </p:cNvSpPr>
          <p:nvPr>
            <p:ph type="title"/>
          </p:nvPr>
        </p:nvSpPr>
        <p:spPr/>
        <p:txBody>
          <a:bodyPr/>
          <a:lstStyle/>
          <a:p>
            <a:r>
              <a:rPr lang="en-US" dirty="0"/>
              <a:t>Grants Processor</a:t>
            </a:r>
          </a:p>
        </p:txBody>
      </p:sp>
      <p:sp>
        <p:nvSpPr>
          <p:cNvPr id="3" name="Content Placeholder 2">
            <a:extLst>
              <a:ext uri="{FF2B5EF4-FFF2-40B4-BE49-F238E27FC236}">
                <a16:creationId xmlns:a16="http://schemas.microsoft.com/office/drawing/2014/main" id="{7318FFDB-32C9-44E6-980C-12998F3AD1A4}"/>
              </a:ext>
            </a:extLst>
          </p:cNvPr>
          <p:cNvSpPr>
            <a:spLocks noGrp="1"/>
          </p:cNvSpPr>
          <p:nvPr>
            <p:ph idx="1"/>
          </p:nvPr>
        </p:nvSpPr>
        <p:spPr/>
        <p:txBody>
          <a:bodyPr/>
          <a:lstStyle/>
          <a:p>
            <a:pPr marL="0" indent="0">
              <a:buNone/>
            </a:pPr>
            <a:r>
              <a:rPr lang="en-US" altLang="en-US" sz="2400" b="1" dirty="0"/>
              <a:t>Grant Processor (GP): </a:t>
            </a:r>
          </a:p>
          <a:p>
            <a:pPr marL="0" indent="0">
              <a:buNone/>
            </a:pPr>
            <a:endParaRPr lang="en-US" altLang="en-US" sz="2400" b="1" dirty="0"/>
          </a:p>
          <a:p>
            <a:pPr>
              <a:spcAft>
                <a:spcPts val="0"/>
              </a:spcAft>
            </a:pPr>
            <a:r>
              <a:rPr lang="en-US" dirty="0"/>
              <a:t>Prepare and submit reports for agreements on which they are listed as the appropriate Partner type (varies by agency). </a:t>
            </a:r>
          </a:p>
          <a:p>
            <a:pPr>
              <a:spcAft>
                <a:spcPts val="0"/>
              </a:spcAft>
            </a:pPr>
            <a:endParaRPr lang="en-US" dirty="0"/>
          </a:p>
          <a:p>
            <a:pPr>
              <a:spcAft>
                <a:spcPts val="0"/>
              </a:spcAft>
            </a:pPr>
            <a:r>
              <a:rPr lang="en-US" dirty="0"/>
              <a:t>Create applications and claims. </a:t>
            </a:r>
          </a:p>
          <a:p>
            <a:pPr>
              <a:spcAft>
                <a:spcPts val="0"/>
              </a:spcAft>
            </a:pPr>
            <a:endParaRPr lang="en-US" dirty="0"/>
          </a:p>
          <a:p>
            <a:pPr>
              <a:spcAft>
                <a:spcPts val="0"/>
              </a:spcAft>
            </a:pPr>
            <a:r>
              <a:rPr lang="en-US" dirty="0"/>
              <a:t>Be designated as a Certifying Official.</a:t>
            </a:r>
          </a:p>
        </p:txBody>
      </p:sp>
      <p:sp>
        <p:nvSpPr>
          <p:cNvPr id="5" name="TextBox 4">
            <a:extLst>
              <a:ext uri="{FF2B5EF4-FFF2-40B4-BE49-F238E27FC236}">
                <a16:creationId xmlns:a16="http://schemas.microsoft.com/office/drawing/2014/main" id="{A526B463-B729-4F35-AADA-70634E8A2218}"/>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D64D878A-1716-44CB-BE7C-D44339EA9132}"/>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22</a:t>
            </a:fld>
            <a:endParaRPr lang="en-US" sz="1800" kern="0" dirty="0">
              <a:solidFill>
                <a:sysClr val="windowText" lastClr="000000"/>
              </a:solidFill>
            </a:endParaRPr>
          </a:p>
        </p:txBody>
      </p:sp>
    </p:spTree>
    <p:extLst>
      <p:ext uri="{BB962C8B-B14F-4D97-AF65-F5344CB8AC3E}">
        <p14:creationId xmlns:p14="http://schemas.microsoft.com/office/powerpoint/2010/main" val="5220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2800" b="1" dirty="0"/>
              <a:t>Signatory Official</a:t>
            </a:r>
          </a:p>
        </p:txBody>
      </p:sp>
      <p:sp>
        <p:nvSpPr>
          <p:cNvPr id="5" name="TextBox 4">
            <a:extLst>
              <a:ext uri="{FF2B5EF4-FFF2-40B4-BE49-F238E27FC236}">
                <a16:creationId xmlns:a16="http://schemas.microsoft.com/office/drawing/2014/main" id="{EE8FF75D-41CE-4B66-8233-D1E1863222D1}"/>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5FC7E894-CADE-4C9E-9AAE-D75F8162F5C3}"/>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23</a:t>
            </a:fld>
            <a:endParaRPr lang="en-US" sz="1800" kern="0" dirty="0">
              <a:solidFill>
                <a:sysClr val="windowText" lastClr="000000"/>
              </a:solidFill>
            </a:endParaRPr>
          </a:p>
        </p:txBody>
      </p:sp>
    </p:spTree>
    <p:extLst>
      <p:ext uri="{BB962C8B-B14F-4D97-AF65-F5344CB8AC3E}">
        <p14:creationId xmlns:p14="http://schemas.microsoft.com/office/powerpoint/2010/main" val="143340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9600-C353-40E2-8C1A-BA6E40F56F43}"/>
              </a:ext>
            </a:extLst>
          </p:cNvPr>
          <p:cNvSpPr>
            <a:spLocks noGrp="1"/>
          </p:cNvSpPr>
          <p:nvPr>
            <p:ph type="title"/>
          </p:nvPr>
        </p:nvSpPr>
        <p:spPr/>
        <p:txBody>
          <a:bodyPr/>
          <a:lstStyle/>
          <a:p>
            <a:r>
              <a:rPr lang="en-US" dirty="0"/>
              <a:t>Signatory Official</a:t>
            </a:r>
          </a:p>
        </p:txBody>
      </p:sp>
      <p:sp>
        <p:nvSpPr>
          <p:cNvPr id="3" name="Content Placeholder 2">
            <a:extLst>
              <a:ext uri="{FF2B5EF4-FFF2-40B4-BE49-F238E27FC236}">
                <a16:creationId xmlns:a16="http://schemas.microsoft.com/office/drawing/2014/main" id="{49F3D4B3-910C-4ED8-95F4-76C9318086C7}"/>
              </a:ext>
            </a:extLst>
          </p:cNvPr>
          <p:cNvSpPr>
            <a:spLocks noGrp="1"/>
          </p:cNvSpPr>
          <p:nvPr>
            <p:ph idx="1"/>
          </p:nvPr>
        </p:nvSpPr>
        <p:spPr/>
        <p:txBody>
          <a:bodyPr/>
          <a:lstStyle/>
          <a:p>
            <a:endParaRPr lang="en-US" dirty="0"/>
          </a:p>
          <a:p>
            <a:r>
              <a:rPr lang="en-US" dirty="0"/>
              <a:t>This role has a limited scope compared to the other roles, but each organization must have at least one Signatory Official (SO) in order to fully use the ezFedGrants External Portal. If your organization does not have an SO, you will not be able to submit applications or sign agreement documents in ezFedGrants.</a:t>
            </a:r>
          </a:p>
        </p:txBody>
      </p:sp>
      <p:sp>
        <p:nvSpPr>
          <p:cNvPr id="5" name="TextBox 4">
            <a:extLst>
              <a:ext uri="{FF2B5EF4-FFF2-40B4-BE49-F238E27FC236}">
                <a16:creationId xmlns:a16="http://schemas.microsoft.com/office/drawing/2014/main" id="{0C798307-ED3E-47BB-B712-9E9A0CFF63DF}"/>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504A7BA9-C9C6-41B0-A8BA-ECE3E8D1E50E}"/>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24</a:t>
            </a:fld>
            <a:endParaRPr lang="en-US" sz="1800" kern="0" dirty="0">
              <a:solidFill>
                <a:sysClr val="windowText" lastClr="000000"/>
              </a:solidFill>
            </a:endParaRPr>
          </a:p>
        </p:txBody>
      </p:sp>
    </p:spTree>
    <p:extLst>
      <p:ext uri="{BB962C8B-B14F-4D97-AF65-F5344CB8AC3E}">
        <p14:creationId xmlns:p14="http://schemas.microsoft.com/office/powerpoint/2010/main" val="311220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109D-9F41-436A-B40A-14D2333FC6D1}"/>
              </a:ext>
            </a:extLst>
          </p:cNvPr>
          <p:cNvSpPr>
            <a:spLocks noGrp="1"/>
          </p:cNvSpPr>
          <p:nvPr>
            <p:ph type="title"/>
          </p:nvPr>
        </p:nvSpPr>
        <p:spPr/>
        <p:txBody>
          <a:bodyPr/>
          <a:lstStyle/>
          <a:p>
            <a:r>
              <a:rPr lang="en-US" dirty="0"/>
              <a:t>Signatory Official</a:t>
            </a:r>
          </a:p>
        </p:txBody>
      </p:sp>
      <p:sp>
        <p:nvSpPr>
          <p:cNvPr id="3" name="Content Placeholder 2">
            <a:extLst>
              <a:ext uri="{FF2B5EF4-FFF2-40B4-BE49-F238E27FC236}">
                <a16:creationId xmlns:a16="http://schemas.microsoft.com/office/drawing/2014/main" id="{872FF337-B099-43C5-AE60-5CBB265682B6}"/>
              </a:ext>
            </a:extLst>
          </p:cNvPr>
          <p:cNvSpPr>
            <a:spLocks noGrp="1"/>
          </p:cNvSpPr>
          <p:nvPr>
            <p:ph idx="1"/>
          </p:nvPr>
        </p:nvSpPr>
        <p:spPr/>
        <p:txBody>
          <a:bodyPr/>
          <a:lstStyle/>
          <a:p>
            <a:pPr marL="0" indent="0">
              <a:buNone/>
            </a:pPr>
            <a:r>
              <a:rPr lang="en-US" altLang="en-US" sz="2400" b="1" dirty="0"/>
              <a:t>Signatory Official (SO): </a:t>
            </a:r>
          </a:p>
          <a:p>
            <a:pPr marL="0" indent="0">
              <a:buNone/>
            </a:pPr>
            <a:endParaRPr lang="en-US" altLang="en-US" sz="2400" b="1" dirty="0"/>
          </a:p>
          <a:p>
            <a:r>
              <a:rPr lang="en-US" altLang="en-US" dirty="0"/>
              <a:t>Approves application and agreement documents. </a:t>
            </a:r>
          </a:p>
          <a:p>
            <a:endParaRPr lang="en-US" altLang="en-US" dirty="0"/>
          </a:p>
          <a:p>
            <a:r>
              <a:rPr lang="en-US" altLang="en-US" dirty="0"/>
              <a:t>Can be designated a Certifying Official.</a:t>
            </a:r>
          </a:p>
          <a:p>
            <a:endParaRPr lang="en-US" altLang="en-US" dirty="0"/>
          </a:p>
          <a:p>
            <a:r>
              <a:rPr lang="en-US" altLang="en-US" dirty="0"/>
              <a:t>This role can be filled by the current Grantee Signatory Official.</a:t>
            </a:r>
          </a:p>
          <a:p>
            <a:endParaRPr lang="en-US" dirty="0"/>
          </a:p>
        </p:txBody>
      </p:sp>
      <p:sp>
        <p:nvSpPr>
          <p:cNvPr id="5" name="TextBox 4">
            <a:extLst>
              <a:ext uri="{FF2B5EF4-FFF2-40B4-BE49-F238E27FC236}">
                <a16:creationId xmlns:a16="http://schemas.microsoft.com/office/drawing/2014/main" id="{80217FB7-02A5-478F-8719-AE525365EA28}"/>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F9CF0E1B-D453-41D0-9F6E-9BC70030E239}"/>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25</a:t>
            </a:fld>
            <a:endParaRPr lang="en-US" sz="1800" kern="0" dirty="0">
              <a:solidFill>
                <a:sysClr val="windowText" lastClr="000000"/>
              </a:solidFill>
            </a:endParaRPr>
          </a:p>
        </p:txBody>
      </p:sp>
    </p:spTree>
    <p:extLst>
      <p:ext uri="{BB962C8B-B14F-4D97-AF65-F5344CB8AC3E}">
        <p14:creationId xmlns:p14="http://schemas.microsoft.com/office/powerpoint/2010/main" val="316135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798" y="1824335"/>
            <a:ext cx="8610602" cy="1740931"/>
            <a:chOff x="1142998" y="2205335"/>
            <a:chExt cx="7239002" cy="1740931"/>
          </a:xfrm>
        </p:grpSpPr>
        <p:sp>
          <p:nvSpPr>
            <p:cNvPr id="4" name="TextBox 3"/>
            <p:cNvSpPr txBox="1"/>
            <p:nvPr/>
          </p:nvSpPr>
          <p:spPr>
            <a:xfrm>
              <a:off x="1143000" y="22053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3486659"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a:t>
              </a:r>
              <a:r>
                <a:rPr lang="en-US" kern="0" dirty="0" err="1">
                  <a:solidFill>
                    <a:sysClr val="windowText" lastClr="000000"/>
                  </a:solidFill>
                </a:rPr>
                <a:t>ezFedGrants</a:t>
              </a:r>
              <a:r>
                <a:rPr lang="en-US" kern="0" dirty="0">
                  <a:solidFill>
                    <a:sysClr val="windowText" lastClr="000000"/>
                  </a:solidFill>
                </a:rPr>
                <a:t> Summary</a:t>
              </a:r>
            </a:p>
          </p:txBody>
        </p:sp>
        <p:sp>
          <p:nvSpPr>
            <p:cNvPr id="15" name="TextBox 14"/>
            <p:cNvSpPr txBox="1"/>
            <p:nvPr/>
          </p:nvSpPr>
          <p:spPr>
            <a:xfrm>
              <a:off x="1143000" y="31197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a:t>
              </a:r>
              <a:r>
                <a:rPr lang="en-US" kern="0" dirty="0" err="1">
                  <a:solidFill>
                    <a:sysClr val="windowText" lastClr="000000"/>
                  </a:solidFill>
                </a:rPr>
                <a:t>ezFedGrants</a:t>
              </a:r>
              <a:r>
                <a:rPr lang="en-US" kern="0" dirty="0">
                  <a:solidFill>
                    <a:sysClr val="windowText" lastClr="000000"/>
                  </a:solidFill>
                </a:rPr>
                <a:t> User Roles</a:t>
              </a:r>
            </a:p>
          </p:txBody>
        </p:sp>
        <p:sp>
          <p:nvSpPr>
            <p:cNvPr id="17" name="TextBox 16"/>
            <p:cNvSpPr txBox="1"/>
            <p:nvPr/>
          </p:nvSpPr>
          <p:spPr>
            <a:xfrm>
              <a:off x="1142998" y="3576934"/>
              <a:ext cx="7239000" cy="369332"/>
            </a:xfrm>
            <a:prstGeom prst="rect">
              <a:avLst/>
            </a:prstGeom>
            <a:solidFill>
              <a:schemeClr val="accent6">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
        <p:nvSpPr>
          <p:cNvPr id="9" name="TextBox 8">
            <a:extLst>
              <a:ext uri="{FF2B5EF4-FFF2-40B4-BE49-F238E27FC236}">
                <a16:creationId xmlns:a16="http://schemas.microsoft.com/office/drawing/2014/main" id="{5E30BA79-9DEE-4D06-9799-732391A76FD3}"/>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3" name="Slide Number Placeholder 2">
            <a:extLst>
              <a:ext uri="{FF2B5EF4-FFF2-40B4-BE49-F238E27FC236}">
                <a16:creationId xmlns:a16="http://schemas.microsoft.com/office/drawing/2014/main" id="{978AD523-7943-4238-883F-8F732DC5226F}"/>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26</a:t>
            </a:fld>
            <a:endParaRPr lang="en-US" sz="1800" kern="0" dirty="0">
              <a:solidFill>
                <a:sysClr val="windowText" lastClr="000000"/>
              </a:solidFill>
            </a:endParaRPr>
          </a:p>
        </p:txBody>
      </p:sp>
    </p:spTree>
    <p:extLst>
      <p:ext uri="{BB962C8B-B14F-4D97-AF65-F5344CB8AC3E}">
        <p14:creationId xmlns:p14="http://schemas.microsoft.com/office/powerpoint/2010/main" val="277624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Summary</a:t>
            </a:r>
          </a:p>
        </p:txBody>
      </p:sp>
      <p:sp>
        <p:nvSpPr>
          <p:cNvPr id="3" name="Content Placeholder 2"/>
          <p:cNvSpPr>
            <a:spLocks noGrp="1"/>
          </p:cNvSpPr>
          <p:nvPr>
            <p:ph idx="1"/>
          </p:nvPr>
        </p:nvSpPr>
        <p:spPr/>
        <p:txBody>
          <a:bodyPr/>
          <a:lstStyle/>
          <a:p>
            <a:r>
              <a:rPr lang="en-US" dirty="0"/>
              <a:t>Today we learned about:</a:t>
            </a:r>
          </a:p>
          <a:p>
            <a:endParaRPr lang="en-US" dirty="0"/>
          </a:p>
          <a:p>
            <a:pPr lvl="1"/>
            <a:r>
              <a:rPr lang="en-US" dirty="0"/>
              <a:t>The different user roles available in ezFedGrants</a:t>
            </a:r>
          </a:p>
          <a:p>
            <a:pPr lvl="1"/>
            <a:endParaRPr lang="en-US" dirty="0"/>
          </a:p>
          <a:p>
            <a:pPr lvl="1"/>
            <a:r>
              <a:rPr lang="en-US" dirty="0"/>
              <a:t>Which roles can perform which activities in ezFedGrants</a:t>
            </a:r>
          </a:p>
        </p:txBody>
      </p:sp>
      <p:sp>
        <p:nvSpPr>
          <p:cNvPr id="5" name="TextBox 4">
            <a:extLst>
              <a:ext uri="{FF2B5EF4-FFF2-40B4-BE49-F238E27FC236}">
                <a16:creationId xmlns:a16="http://schemas.microsoft.com/office/drawing/2014/main" id="{E5577B8E-1C51-423A-AC4A-3A62D5352907}"/>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51C327CD-CE9B-487E-96A3-666B3769BB8A}"/>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757817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Training and Resources</a:t>
            </a:r>
          </a:p>
        </p:txBody>
      </p:sp>
      <p:sp>
        <p:nvSpPr>
          <p:cNvPr id="3" name="Content Placeholder 2"/>
          <p:cNvSpPr>
            <a:spLocks noGrp="1"/>
          </p:cNvSpPr>
          <p:nvPr>
            <p:ph idx="1"/>
          </p:nvPr>
        </p:nvSpPr>
        <p:spPr/>
        <p:txBody>
          <a:bodyPr/>
          <a:lstStyle/>
          <a:p>
            <a:endParaRPr lang="en-US" dirty="0"/>
          </a:p>
          <a:p>
            <a:r>
              <a:rPr lang="en-US" dirty="0"/>
              <a:t>Monthly FAQ Session</a:t>
            </a:r>
          </a:p>
          <a:p>
            <a:endParaRPr lang="en-US" dirty="0"/>
          </a:p>
          <a:p>
            <a:r>
              <a:rPr lang="en-US" dirty="0"/>
              <a:t>Your Agency Representative</a:t>
            </a:r>
          </a:p>
          <a:p>
            <a:endParaRPr lang="en-US" dirty="0"/>
          </a:p>
          <a:p>
            <a:r>
              <a:rPr lang="en-US" dirty="0"/>
              <a:t>ezFedGrants Help Desk: </a:t>
            </a:r>
            <a:r>
              <a:rPr lang="en-US" dirty="0">
                <a:hlinkClick r:id="rId2"/>
              </a:rPr>
              <a:t>ezFedGrants-cfo@usda.gov</a:t>
            </a:r>
            <a:endParaRPr lang="en-US" dirty="0"/>
          </a:p>
          <a:p>
            <a:endParaRPr lang="en-US" dirty="0"/>
          </a:p>
          <a:p>
            <a:r>
              <a:rPr lang="en-US" dirty="0"/>
              <a:t>For eAuthentication issues including password resets, contact the eAuthentication helpdesk at </a:t>
            </a:r>
            <a:r>
              <a:rPr lang="en-US" u="sng" dirty="0">
                <a:hlinkClick r:id="rId3"/>
              </a:rPr>
              <a:t>https://www.eauth.usda.gov/eauth/b/usda/helpdesk</a:t>
            </a:r>
            <a:r>
              <a:rPr lang="en-US" u="sng" dirty="0"/>
              <a:t>. </a:t>
            </a:r>
            <a:endParaRPr lang="en-US" dirty="0"/>
          </a:p>
          <a:p>
            <a:endParaRPr lang="en-US" dirty="0"/>
          </a:p>
        </p:txBody>
      </p:sp>
      <p:pic>
        <p:nvPicPr>
          <p:cNvPr id="6" name="Picture 5" descr="Is there anybody out there who can &lt;strong&gt;help&lt;/strong&gt; 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1157" y="1825039"/>
            <a:ext cx="3452948" cy="2071769"/>
          </a:xfrm>
          <a:prstGeom prst="rect">
            <a:avLst/>
          </a:prstGeom>
        </p:spPr>
      </p:pic>
      <p:sp>
        <p:nvSpPr>
          <p:cNvPr id="7" name="TextBox 6">
            <a:extLst>
              <a:ext uri="{FF2B5EF4-FFF2-40B4-BE49-F238E27FC236}">
                <a16:creationId xmlns:a16="http://schemas.microsoft.com/office/drawing/2014/main" id="{B3A71F61-8043-402E-950C-C94C037D6660}"/>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5" name="Slide Number Placeholder 4">
            <a:extLst>
              <a:ext uri="{FF2B5EF4-FFF2-40B4-BE49-F238E27FC236}">
                <a16:creationId xmlns:a16="http://schemas.microsoft.com/office/drawing/2014/main" id="{BF63E48F-D96E-4182-AF94-0F882846B2CF}"/>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28</a:t>
            </a:fld>
            <a:endParaRPr lang="en-US" sz="1800" kern="0" dirty="0">
              <a:solidFill>
                <a:sysClr val="windowText" lastClr="000000"/>
              </a:solidFill>
            </a:endParaRPr>
          </a:p>
        </p:txBody>
      </p:sp>
    </p:spTree>
    <p:extLst>
      <p:ext uri="{BB962C8B-B14F-4D97-AF65-F5344CB8AC3E}">
        <p14:creationId xmlns:p14="http://schemas.microsoft.com/office/powerpoint/2010/main" val="247027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descr="Preguntas y Respuestas- 8 de marzo, 2013 - Jaime, mi dulce guerrer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2148" y="1774349"/>
            <a:ext cx="6242304" cy="4511040"/>
          </a:xfrm>
        </p:spPr>
      </p:pic>
      <p:sp>
        <p:nvSpPr>
          <p:cNvPr id="3" name="Slide Number Placeholder 2">
            <a:extLst>
              <a:ext uri="{FF2B5EF4-FFF2-40B4-BE49-F238E27FC236}">
                <a16:creationId xmlns:a16="http://schemas.microsoft.com/office/drawing/2014/main" id="{6569E712-1DB5-4A77-987C-8003E0548C23}"/>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29</a:t>
            </a:fld>
            <a:endParaRPr lang="en-US" sz="1800" kern="0" dirty="0">
              <a:solidFill>
                <a:sysClr val="windowText" lastClr="000000"/>
              </a:solidFill>
            </a:endParaRPr>
          </a:p>
        </p:txBody>
      </p:sp>
    </p:spTree>
    <p:extLst>
      <p:ext uri="{BB962C8B-B14F-4D97-AF65-F5344CB8AC3E}">
        <p14:creationId xmlns:p14="http://schemas.microsoft.com/office/powerpoint/2010/main" val="68169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200000"/>
              </a:lnSpc>
              <a:spcBef>
                <a:spcPct val="0"/>
              </a:spcBef>
              <a:buClr>
                <a:srgbClr val="A88000"/>
              </a:buClr>
              <a:buSzPct val="100000"/>
            </a:pPr>
            <a:r>
              <a:rPr lang="en-US" sz="2400" kern="1200" dirty="0">
                <a:latin typeface="Arial" charset="0"/>
              </a:rPr>
              <a:t>Name</a:t>
            </a:r>
          </a:p>
          <a:p>
            <a:pPr>
              <a:lnSpc>
                <a:spcPct val="200000"/>
              </a:lnSpc>
              <a:spcBef>
                <a:spcPct val="0"/>
              </a:spcBef>
              <a:buClr>
                <a:srgbClr val="A88000"/>
              </a:buClr>
              <a:buSzPct val="100000"/>
            </a:pPr>
            <a:r>
              <a:rPr lang="en-US" sz="2400" kern="1200" dirty="0">
                <a:latin typeface="Arial" charset="0"/>
              </a:rPr>
              <a:t>Role</a:t>
            </a:r>
          </a:p>
          <a:p>
            <a:pPr>
              <a:lnSpc>
                <a:spcPct val="200000"/>
              </a:lnSpc>
              <a:spcBef>
                <a:spcPct val="0"/>
              </a:spcBef>
              <a:buClr>
                <a:srgbClr val="A88000"/>
              </a:buClr>
              <a:buSzPct val="100000"/>
            </a:pPr>
            <a:r>
              <a:rPr lang="en-US" sz="2400" kern="1200" dirty="0">
                <a:latin typeface="Arial" charset="0"/>
              </a:rPr>
              <a:t>Training Purpose</a:t>
            </a:r>
          </a:p>
          <a:p>
            <a:pPr>
              <a:buClr>
                <a:srgbClr val="866300"/>
              </a:buClr>
            </a:pP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17712" y="2971800"/>
            <a:ext cx="3483428" cy="3048000"/>
          </a:xfrm>
          <a:prstGeom prst="rect">
            <a:avLst/>
          </a:prstGeom>
        </p:spPr>
      </p:pic>
      <p:sp>
        <p:nvSpPr>
          <p:cNvPr id="5" name="Slide Number Placeholder 4">
            <a:extLst>
              <a:ext uri="{FF2B5EF4-FFF2-40B4-BE49-F238E27FC236}">
                <a16:creationId xmlns:a16="http://schemas.microsoft.com/office/drawing/2014/main" id="{CF0E2E2A-4A16-4BF2-9B7C-EF57E8155519}"/>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273048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Course 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course, you will be able to:</a:t>
            </a:r>
          </a:p>
          <a:p>
            <a:pPr lvl="1" algn="just">
              <a:buFont typeface="Arial" panose="020B0604020202020204" pitchFamily="34" charset="0"/>
              <a:buChar char="–"/>
              <a:defRPr/>
            </a:pPr>
            <a:r>
              <a:rPr lang="en-US" sz="1800" dirty="0">
                <a:latin typeface="Calibri (body)"/>
              </a:rPr>
              <a:t>Summarize the user roles available in ezFedGrants</a:t>
            </a:r>
          </a:p>
          <a:p>
            <a:pPr lvl="1" algn="just">
              <a:buFont typeface="Arial" panose="020B0604020202020204" pitchFamily="34" charset="0"/>
              <a:buChar char="–"/>
              <a:defRPr/>
            </a:pPr>
            <a:r>
              <a:rPr lang="en-US" sz="1800" dirty="0">
                <a:latin typeface="Calibri (body)"/>
              </a:rPr>
              <a:t>Understand additional training offerings and how to access training materials</a:t>
            </a:r>
          </a:p>
          <a:p>
            <a:pPr lvl="1" algn="just">
              <a:buFont typeface="Arial" panose="020B0604020202020204" pitchFamily="34" charset="0"/>
              <a:buChar char="–"/>
              <a:defRPr/>
            </a:pPr>
            <a:r>
              <a:rPr lang="en-US" sz="1800" dirty="0">
                <a:latin typeface="Calibri (body)"/>
              </a:rPr>
              <a:t>Navigate to and within ezFedGrants system</a:t>
            </a:r>
          </a:p>
          <a:p>
            <a:pPr marL="0" indent="0">
              <a:buNone/>
              <a:defRP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
        <p:nvSpPr>
          <p:cNvPr id="6" name="TextBox 5">
            <a:extLst>
              <a:ext uri="{FF2B5EF4-FFF2-40B4-BE49-F238E27FC236}">
                <a16:creationId xmlns:a16="http://schemas.microsoft.com/office/drawing/2014/main" id="{395A85D0-93F8-4C6B-A8DD-0D321C482802}"/>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4" name="Slide Number Placeholder 3">
            <a:extLst>
              <a:ext uri="{FF2B5EF4-FFF2-40B4-BE49-F238E27FC236}">
                <a16:creationId xmlns:a16="http://schemas.microsoft.com/office/drawing/2014/main" id="{EBC5492C-D6BF-412E-A231-7DC5720A7E7B}"/>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1759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800" y="1824335"/>
            <a:ext cx="8610600" cy="1283732"/>
            <a:chOff x="1143000" y="2205335"/>
            <a:chExt cx="7239000" cy="1283732"/>
          </a:xfrm>
        </p:grpSpPr>
        <p:sp>
          <p:nvSpPr>
            <p:cNvPr id="4" name="TextBox 3"/>
            <p:cNvSpPr txBox="1"/>
            <p:nvPr/>
          </p:nvSpPr>
          <p:spPr>
            <a:xfrm>
              <a:off x="1143000" y="22053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a:t>
              </a:r>
              <a:r>
                <a:rPr lang="en-US" kern="0" dirty="0" err="1">
                  <a:solidFill>
                    <a:sysClr val="windowText" lastClr="000000"/>
                  </a:solidFill>
                </a:rPr>
                <a:t>ezFedGrants</a:t>
              </a:r>
              <a:r>
                <a:rPr lang="en-US" kern="0" dirty="0">
                  <a:solidFill>
                    <a:sysClr val="windowText" lastClr="000000"/>
                  </a:solidFill>
                </a:rPr>
                <a:t> Summary</a:t>
              </a:r>
            </a:p>
          </p:txBody>
        </p:sp>
        <p:sp>
          <p:nvSpPr>
            <p:cNvPr id="15" name="TextBox 14"/>
            <p:cNvSpPr txBox="1"/>
            <p:nvPr/>
          </p:nvSpPr>
          <p:spPr>
            <a:xfrm>
              <a:off x="1143000" y="3119735"/>
              <a:ext cx="3616034"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a:t>
              </a:r>
              <a:r>
                <a:rPr lang="en-US" kern="0" dirty="0" err="1">
                  <a:solidFill>
                    <a:sysClr val="windowText" lastClr="000000"/>
                  </a:solidFill>
                </a:rPr>
                <a:t>ezFedGrants</a:t>
              </a:r>
              <a:r>
                <a:rPr lang="en-US" kern="0" dirty="0">
                  <a:solidFill>
                    <a:sysClr val="windowText" lastClr="000000"/>
                  </a:solidFill>
                </a:rPr>
                <a:t> User Roles</a:t>
              </a:r>
            </a:p>
          </p:txBody>
        </p:sp>
      </p:grpSp>
      <p:sp>
        <p:nvSpPr>
          <p:cNvPr id="8" name="TextBox 7">
            <a:extLst>
              <a:ext uri="{FF2B5EF4-FFF2-40B4-BE49-F238E27FC236}">
                <a16:creationId xmlns:a16="http://schemas.microsoft.com/office/drawing/2014/main" id="{90466C26-F86F-4216-A895-F3047F69A908}"/>
              </a:ext>
            </a:extLst>
          </p:cNvPr>
          <p:cNvSpPr txBox="1"/>
          <p:nvPr/>
        </p:nvSpPr>
        <p:spPr>
          <a:xfrm>
            <a:off x="1828798" y="3181022"/>
            <a:ext cx="2326277"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sp>
        <p:nvSpPr>
          <p:cNvPr id="3" name="Slide Number Placeholder 2">
            <a:extLst>
              <a:ext uri="{FF2B5EF4-FFF2-40B4-BE49-F238E27FC236}">
                <a16:creationId xmlns:a16="http://schemas.microsoft.com/office/drawing/2014/main" id="{6641E181-2618-4591-B7E6-E35C66CF6AE9}"/>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158185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module, you will be able to:</a:t>
            </a:r>
          </a:p>
          <a:p>
            <a:pPr lvl="1" algn="just">
              <a:buFont typeface="Arial" panose="020B0604020202020204" pitchFamily="34" charset="0"/>
              <a:buChar char="–"/>
              <a:defRPr/>
            </a:pPr>
            <a:r>
              <a:rPr lang="en-US" sz="1800" dirty="0">
                <a:latin typeface="Calibri (body)"/>
              </a:rPr>
              <a:t>Describe an overview of ezFedGrants</a:t>
            </a:r>
          </a:p>
          <a:p>
            <a:pPr lvl="1" algn="just">
              <a:lnSpc>
                <a:spcPct val="150000"/>
              </a:lnSpc>
              <a:buFont typeface="Arial" panose="020B0604020202020204" pitchFamily="34" charset="0"/>
              <a:buChar char="–"/>
              <a:defRPr/>
            </a:pPr>
            <a:r>
              <a:rPr lang="en-US" sz="1800" dirty="0">
                <a:latin typeface="Calibri (body)"/>
              </a:rPr>
              <a:t>Explain the functionality, goals and benefits of ezFedGrants</a:t>
            </a:r>
          </a:p>
          <a:p>
            <a:pPr marL="0" indent="0">
              <a:buNone/>
              <a:defRP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28800"/>
            <a:ext cx="2743200" cy="4343400"/>
          </a:xfrm>
          <a:prstGeom prst="rect">
            <a:avLst/>
          </a:prstGeom>
        </p:spPr>
      </p:pic>
      <p:sp>
        <p:nvSpPr>
          <p:cNvPr id="6" name="TextBox 5">
            <a:extLst>
              <a:ext uri="{FF2B5EF4-FFF2-40B4-BE49-F238E27FC236}">
                <a16:creationId xmlns:a16="http://schemas.microsoft.com/office/drawing/2014/main" id="{E1097CAA-408A-4B10-97BD-5589FFCE34D0}"/>
              </a:ext>
            </a:extLst>
          </p:cNvPr>
          <p:cNvSpPr txBox="1"/>
          <p:nvPr/>
        </p:nvSpPr>
        <p:spPr>
          <a:xfrm rot="10800000" flipH="1" flipV="1">
            <a:off x="9101140" y="6504949"/>
            <a:ext cx="3090860" cy="338554"/>
          </a:xfrm>
          <a:prstGeom prst="rect">
            <a:avLst/>
          </a:prstGeom>
          <a:noFill/>
        </p:spPr>
        <p:txBody>
          <a:bodyPr wrap="square" rtlCol="0">
            <a:spAutoFit/>
          </a:bodyPr>
          <a:lstStyle/>
          <a:p>
            <a:r>
              <a:rPr lang="en-US" sz="1600" dirty="0">
                <a:latin typeface="+mj-lt"/>
              </a:rPr>
              <a:t> </a:t>
            </a:r>
          </a:p>
        </p:txBody>
      </p:sp>
      <p:sp>
        <p:nvSpPr>
          <p:cNvPr id="4" name="Slide Number Placeholder 3">
            <a:extLst>
              <a:ext uri="{FF2B5EF4-FFF2-40B4-BE49-F238E27FC236}">
                <a16:creationId xmlns:a16="http://schemas.microsoft.com/office/drawing/2014/main" id="{9A6317AF-4FAF-4065-9DCE-599544BE34FC}"/>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226500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1FFF-0D23-4AC9-87DC-C0106F9E633E}"/>
              </a:ext>
            </a:extLst>
          </p:cNvPr>
          <p:cNvSpPr>
            <a:spLocks noGrp="1"/>
          </p:cNvSpPr>
          <p:nvPr>
            <p:ph type="title"/>
          </p:nvPr>
        </p:nvSpPr>
        <p:spPr/>
        <p:txBody>
          <a:bodyPr/>
          <a:lstStyle/>
          <a:p>
            <a:r>
              <a:rPr lang="en-US" dirty="0"/>
              <a:t>ezFedGrants</a:t>
            </a:r>
          </a:p>
        </p:txBody>
      </p:sp>
      <p:sp>
        <p:nvSpPr>
          <p:cNvPr id="3" name="Content Placeholder 2">
            <a:extLst>
              <a:ext uri="{FF2B5EF4-FFF2-40B4-BE49-F238E27FC236}">
                <a16:creationId xmlns:a16="http://schemas.microsoft.com/office/drawing/2014/main" id="{0EA7CEBC-F466-4A7F-8C11-16EFAFD445F3}"/>
              </a:ext>
            </a:extLst>
          </p:cNvPr>
          <p:cNvSpPr>
            <a:spLocks noGrp="1"/>
          </p:cNvSpPr>
          <p:nvPr>
            <p:ph idx="1"/>
          </p:nvPr>
        </p:nvSpPr>
        <p:spPr/>
        <p:txBody>
          <a:bodyPr/>
          <a:lstStyle/>
          <a:p>
            <a:pPr marL="0" indent="0">
              <a:buNone/>
            </a:pPr>
            <a:r>
              <a:rPr lang="en-US" sz="2400" b="1" dirty="0"/>
              <a:t>What is ezFedGrants?</a:t>
            </a:r>
          </a:p>
          <a:p>
            <a:endParaRPr lang="en-US" dirty="0"/>
          </a:p>
          <a:p>
            <a:endParaRPr lang="en-US" dirty="0"/>
          </a:p>
        </p:txBody>
      </p:sp>
      <p:pic>
        <p:nvPicPr>
          <p:cNvPr id="5" name="Picture 4">
            <a:extLst>
              <a:ext uri="{FF2B5EF4-FFF2-40B4-BE49-F238E27FC236}">
                <a16:creationId xmlns:a16="http://schemas.microsoft.com/office/drawing/2014/main" id="{76A19FBC-CF99-4088-9A6B-931AA4A88E2D}"/>
              </a:ext>
            </a:extLst>
          </p:cNvPr>
          <p:cNvPicPr>
            <a:picLocks noChangeAspect="1"/>
          </p:cNvPicPr>
          <p:nvPr/>
        </p:nvPicPr>
        <p:blipFill>
          <a:blip r:embed="rId3"/>
          <a:stretch>
            <a:fillRect/>
          </a:stretch>
        </p:blipFill>
        <p:spPr>
          <a:xfrm>
            <a:off x="1630097" y="2684058"/>
            <a:ext cx="8472757" cy="3290110"/>
          </a:xfrm>
          <a:prstGeom prst="rect">
            <a:avLst/>
          </a:prstGeom>
        </p:spPr>
      </p:pic>
      <p:sp>
        <p:nvSpPr>
          <p:cNvPr id="6" name="TextBox 5">
            <a:extLst>
              <a:ext uri="{FF2B5EF4-FFF2-40B4-BE49-F238E27FC236}">
                <a16:creationId xmlns:a16="http://schemas.microsoft.com/office/drawing/2014/main" id="{E765B92A-3CDA-4D97-A125-701040A1BB7A}"/>
              </a:ext>
            </a:extLst>
          </p:cNvPr>
          <p:cNvSpPr txBox="1"/>
          <p:nvPr/>
        </p:nvSpPr>
        <p:spPr>
          <a:xfrm>
            <a:off x="2146303" y="5286375"/>
            <a:ext cx="2300758" cy="369332"/>
          </a:xfrm>
          <a:prstGeom prst="rect">
            <a:avLst/>
          </a:prstGeom>
          <a:noFill/>
        </p:spPr>
        <p:txBody>
          <a:bodyPr wrap="none" rtlCol="0">
            <a:spAutoFit/>
          </a:bodyPr>
          <a:lstStyle/>
          <a:p>
            <a:r>
              <a:rPr lang="en-US" dirty="0"/>
              <a:t>USDA Agency Users</a:t>
            </a:r>
          </a:p>
        </p:txBody>
      </p:sp>
      <p:sp>
        <p:nvSpPr>
          <p:cNvPr id="7" name="TextBox 6">
            <a:extLst>
              <a:ext uri="{FF2B5EF4-FFF2-40B4-BE49-F238E27FC236}">
                <a16:creationId xmlns:a16="http://schemas.microsoft.com/office/drawing/2014/main" id="{35B8AC5E-5579-435E-B47E-119B01E933B5}"/>
              </a:ext>
            </a:extLst>
          </p:cNvPr>
          <p:cNvSpPr txBox="1"/>
          <p:nvPr/>
        </p:nvSpPr>
        <p:spPr>
          <a:xfrm>
            <a:off x="7107771" y="5144571"/>
            <a:ext cx="2550579" cy="646331"/>
          </a:xfrm>
          <a:prstGeom prst="rect">
            <a:avLst/>
          </a:prstGeom>
          <a:noFill/>
        </p:spPr>
        <p:txBody>
          <a:bodyPr wrap="square" rtlCol="0">
            <a:spAutoFit/>
          </a:bodyPr>
          <a:lstStyle/>
          <a:p>
            <a:pPr algn="ctr"/>
            <a:r>
              <a:rPr lang="en-US" dirty="0"/>
              <a:t>Grants and Agreements Partners</a:t>
            </a:r>
          </a:p>
        </p:txBody>
      </p:sp>
      <p:sp>
        <p:nvSpPr>
          <p:cNvPr id="9" name="Slide Number Placeholder 8">
            <a:extLst>
              <a:ext uri="{FF2B5EF4-FFF2-40B4-BE49-F238E27FC236}">
                <a16:creationId xmlns:a16="http://schemas.microsoft.com/office/drawing/2014/main" id="{B69278CA-AAAF-4040-97C5-3D09A971CF03}"/>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98308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B7B1-1E70-46E5-8C42-D3B53BF88730}"/>
              </a:ext>
            </a:extLst>
          </p:cNvPr>
          <p:cNvSpPr>
            <a:spLocks noGrp="1"/>
          </p:cNvSpPr>
          <p:nvPr>
            <p:ph type="title"/>
          </p:nvPr>
        </p:nvSpPr>
        <p:spPr/>
        <p:txBody>
          <a:bodyPr/>
          <a:lstStyle/>
          <a:p>
            <a:r>
              <a:rPr lang="en-US" dirty="0"/>
              <a:t>ezFedGrants</a:t>
            </a:r>
          </a:p>
        </p:txBody>
      </p:sp>
      <p:sp>
        <p:nvSpPr>
          <p:cNvPr id="3" name="Content Placeholder 2">
            <a:extLst>
              <a:ext uri="{FF2B5EF4-FFF2-40B4-BE49-F238E27FC236}">
                <a16:creationId xmlns:a16="http://schemas.microsoft.com/office/drawing/2014/main" id="{24F924AC-E4B6-451E-A3F9-16855A64ECC3}"/>
              </a:ext>
            </a:extLst>
          </p:cNvPr>
          <p:cNvSpPr>
            <a:spLocks noGrp="1"/>
          </p:cNvSpPr>
          <p:nvPr>
            <p:ph idx="1"/>
          </p:nvPr>
        </p:nvSpPr>
        <p:spPr/>
        <p:txBody>
          <a:bodyPr/>
          <a:lstStyle/>
          <a:p>
            <a:pPr marL="0" indent="0">
              <a:spcBef>
                <a:spcPts val="600"/>
              </a:spcBef>
              <a:buNone/>
            </a:pPr>
            <a:r>
              <a:rPr lang="en-US" altLang="en-US" sz="2400" b="1" dirty="0">
                <a:latin typeface="Calibri (body)"/>
                <a:cs typeface="Arial" charset="0"/>
              </a:rPr>
              <a:t>Benefits of using ezFedGrants</a:t>
            </a:r>
          </a:p>
          <a:p>
            <a:pPr marL="285750" indent="-285750">
              <a:spcBef>
                <a:spcPts val="600"/>
              </a:spcBef>
            </a:pPr>
            <a:endParaRPr lang="en-US" altLang="en-US" dirty="0">
              <a:latin typeface="Calibri (body)"/>
              <a:cs typeface="Arial" charset="0"/>
            </a:endParaRPr>
          </a:p>
          <a:p>
            <a:pPr marL="285750" indent="-285750">
              <a:spcBef>
                <a:spcPts val="600"/>
              </a:spcBef>
            </a:pPr>
            <a:r>
              <a:rPr lang="en-US" altLang="en-US" dirty="0">
                <a:latin typeface="Calibri (body)"/>
                <a:cs typeface="Arial" charset="0"/>
              </a:rPr>
              <a:t>Accurate data tracking of agreements, amendments, and claims</a:t>
            </a:r>
          </a:p>
          <a:p>
            <a:pPr marL="285750" indent="-285750">
              <a:spcBef>
                <a:spcPts val="600"/>
              </a:spcBef>
            </a:pPr>
            <a:r>
              <a:rPr lang="en-US" altLang="en-US" dirty="0">
                <a:latin typeface="Calibri (body)"/>
                <a:cs typeface="Arial" charset="0"/>
              </a:rPr>
              <a:t>Reduces the time required for grant-related operations associated with approvals and claims</a:t>
            </a:r>
            <a:endParaRPr lang="en-US" altLang="en-US" sz="1000" dirty="0">
              <a:latin typeface="Calibri (body)"/>
              <a:cs typeface="Arial" charset="0"/>
            </a:endParaRPr>
          </a:p>
          <a:p>
            <a:pPr marL="285750" indent="-285750">
              <a:spcBef>
                <a:spcPts val="600"/>
              </a:spcBef>
            </a:pPr>
            <a:r>
              <a:rPr lang="en-US" altLang="en-US" dirty="0">
                <a:latin typeface="Calibri (body)"/>
                <a:cs typeface="Arial" charset="0"/>
              </a:rPr>
              <a:t>Allows for the standardization of grant execution and management </a:t>
            </a:r>
          </a:p>
          <a:p>
            <a:pPr marL="285750" indent="-285750">
              <a:spcBef>
                <a:spcPts val="600"/>
              </a:spcBef>
            </a:pPr>
            <a:r>
              <a:rPr lang="en-US" dirty="0">
                <a:latin typeface="Calibri (body)"/>
                <a:cs typeface="Arial" charset="0"/>
              </a:rPr>
              <a:t>Speeds up agreement processing through electronic form submittal and approval</a:t>
            </a:r>
          </a:p>
          <a:p>
            <a:pPr marL="285750" indent="-285750">
              <a:spcBef>
                <a:spcPts val="600"/>
              </a:spcBef>
            </a:pPr>
            <a:r>
              <a:rPr lang="en-US" dirty="0">
                <a:latin typeface="Calibri (body)"/>
                <a:cs typeface="Arial" charset="0"/>
              </a:rPr>
              <a:t>Acts as a platform where USDA Agency users and Agreement Partners can communicate</a:t>
            </a:r>
          </a:p>
          <a:p>
            <a:pPr marL="285750" indent="-285750">
              <a:spcBef>
                <a:spcPts val="600"/>
              </a:spcBef>
            </a:pPr>
            <a:r>
              <a:rPr lang="en-US" dirty="0">
                <a:latin typeface="Calibri (body)"/>
                <a:cs typeface="Arial" charset="0"/>
              </a:rPr>
              <a:t>Allows for easy access to the ezFedGrants Helpdesk</a:t>
            </a:r>
          </a:p>
          <a:p>
            <a:pPr marL="285750" indent="-285750"/>
            <a:r>
              <a:rPr lang="en-US" dirty="0">
                <a:latin typeface="Calibri (body)"/>
                <a:cs typeface="Arial" charset="0"/>
              </a:rPr>
              <a:t>Decreases manual entry, reducing errors</a:t>
            </a:r>
            <a:endParaRPr lang="en-US" altLang="en-US" dirty="0">
              <a:latin typeface="Calibri (body)"/>
              <a:cs typeface="Arial" charset="0"/>
            </a:endParaRPr>
          </a:p>
          <a:p>
            <a:endParaRPr lang="en-US" dirty="0"/>
          </a:p>
        </p:txBody>
      </p:sp>
      <p:sp>
        <p:nvSpPr>
          <p:cNvPr id="5" name="TextBox 4">
            <a:extLst>
              <a:ext uri="{FF2B5EF4-FFF2-40B4-BE49-F238E27FC236}">
                <a16:creationId xmlns:a16="http://schemas.microsoft.com/office/drawing/2014/main" id="{85868A38-78A6-41FD-82DD-596ACD77DF76}"/>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B7EA3679-31D6-40D3-A7D3-6B758ACE0CC3}"/>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11694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2EEA-50F4-42DC-BC1B-5544CB386246}"/>
              </a:ext>
            </a:extLst>
          </p:cNvPr>
          <p:cNvSpPr>
            <a:spLocks noGrp="1"/>
          </p:cNvSpPr>
          <p:nvPr>
            <p:ph type="title"/>
          </p:nvPr>
        </p:nvSpPr>
        <p:spPr/>
        <p:txBody>
          <a:bodyPr/>
          <a:lstStyle/>
          <a:p>
            <a:r>
              <a:rPr lang="en-US" dirty="0"/>
              <a:t>ezFedGrants</a:t>
            </a:r>
          </a:p>
        </p:txBody>
      </p:sp>
      <p:sp>
        <p:nvSpPr>
          <p:cNvPr id="3" name="Content Placeholder 2">
            <a:extLst>
              <a:ext uri="{FF2B5EF4-FFF2-40B4-BE49-F238E27FC236}">
                <a16:creationId xmlns:a16="http://schemas.microsoft.com/office/drawing/2014/main" id="{B2EEBC1F-28B3-4494-853E-7ABB93F71F78}"/>
              </a:ext>
            </a:extLst>
          </p:cNvPr>
          <p:cNvSpPr>
            <a:spLocks noGrp="1"/>
          </p:cNvSpPr>
          <p:nvPr>
            <p:ph idx="1"/>
          </p:nvPr>
        </p:nvSpPr>
        <p:spPr/>
        <p:txBody>
          <a:bodyPr/>
          <a:lstStyle/>
          <a:p>
            <a:pPr marL="0" indent="0">
              <a:buNone/>
            </a:pPr>
            <a:r>
              <a:rPr lang="en-US" altLang="en-US" sz="2400" b="1" dirty="0">
                <a:latin typeface="Calibri (body)"/>
                <a:cs typeface="Arial" charset="0"/>
              </a:rPr>
              <a:t>ezFedGrants Functionality</a:t>
            </a:r>
          </a:p>
          <a:p>
            <a:pPr marL="285750" indent="-285750"/>
            <a:endParaRPr lang="en-US" altLang="en-US" b="1" dirty="0">
              <a:latin typeface="Calibri (body)"/>
              <a:cs typeface="Arial" charset="0"/>
            </a:endParaRPr>
          </a:p>
          <a:p>
            <a:pPr marL="285750" indent="-285750"/>
            <a:r>
              <a:rPr lang="en-US" altLang="en-US" b="1" dirty="0">
                <a:latin typeface="Calibri (body)"/>
                <a:cs typeface="Arial" charset="0"/>
              </a:rPr>
              <a:t>Application creation and submittal</a:t>
            </a:r>
            <a:r>
              <a:rPr lang="en-US" altLang="en-US" dirty="0">
                <a:latin typeface="Calibri (body)"/>
                <a:cs typeface="Arial" charset="0"/>
              </a:rPr>
              <a:t>: Filling out SF-424 and 424A forms, reviewing applications, etc.</a:t>
            </a:r>
          </a:p>
          <a:p>
            <a:pPr marL="285750" indent="-285750"/>
            <a:endParaRPr lang="en-US" altLang="en-US" dirty="0">
              <a:latin typeface="Calibri (body)"/>
              <a:cs typeface="Arial" charset="0"/>
            </a:endParaRPr>
          </a:p>
          <a:p>
            <a:pPr marL="285750" indent="-285750"/>
            <a:r>
              <a:rPr lang="en-US" altLang="en-US" b="1" dirty="0">
                <a:latin typeface="Calibri (body)"/>
                <a:cs typeface="Arial" charset="0"/>
              </a:rPr>
              <a:t>Approval workflows and notifications</a:t>
            </a:r>
            <a:r>
              <a:rPr lang="en-US" altLang="en-US" dirty="0">
                <a:latin typeface="Calibri (body)"/>
                <a:cs typeface="Arial" charset="0"/>
              </a:rPr>
              <a:t>: Receive notifications of necessary steps and approvals, with next steps automatically assigned</a:t>
            </a:r>
          </a:p>
          <a:p>
            <a:pPr marL="285750" indent="-285750"/>
            <a:endParaRPr lang="en-US" altLang="en-US" dirty="0">
              <a:latin typeface="Calibri (body)"/>
              <a:cs typeface="Arial" charset="0"/>
            </a:endParaRPr>
          </a:p>
          <a:p>
            <a:pPr marL="285750" indent="-285750"/>
            <a:r>
              <a:rPr lang="en-US" altLang="en-US" b="1" dirty="0">
                <a:latin typeface="Calibri (body)"/>
                <a:cs typeface="Arial" charset="0"/>
              </a:rPr>
              <a:t>Claims processing</a:t>
            </a:r>
            <a:r>
              <a:rPr lang="en-US" altLang="en-US" dirty="0">
                <a:latin typeface="Calibri (body)"/>
                <a:cs typeface="Arial" charset="0"/>
              </a:rPr>
              <a:t>: Create, review, approve, and submit claim requests.</a:t>
            </a:r>
          </a:p>
          <a:p>
            <a:pPr marL="285750" indent="-285750"/>
            <a:endParaRPr lang="en-US" altLang="en-US" dirty="0">
              <a:latin typeface="Calibri (body)"/>
              <a:cs typeface="Arial" charset="0"/>
            </a:endParaRPr>
          </a:p>
          <a:p>
            <a:pPr marL="285750" indent="-285750"/>
            <a:r>
              <a:rPr lang="en-US" altLang="en-US" b="1" dirty="0">
                <a:latin typeface="Calibri (body)"/>
                <a:cs typeface="Arial" charset="0"/>
              </a:rPr>
              <a:t>Reporting</a:t>
            </a:r>
            <a:r>
              <a:rPr lang="en-US" altLang="en-US" dirty="0">
                <a:latin typeface="Calibri (body)"/>
                <a:cs typeface="Arial" charset="0"/>
              </a:rPr>
              <a:t>: Process performance and financial reports in a timely fashion through automated notifications.</a:t>
            </a:r>
          </a:p>
          <a:p>
            <a:endParaRPr lang="en-US" dirty="0"/>
          </a:p>
        </p:txBody>
      </p:sp>
      <p:sp>
        <p:nvSpPr>
          <p:cNvPr id="5" name="TextBox 4">
            <a:extLst>
              <a:ext uri="{FF2B5EF4-FFF2-40B4-BE49-F238E27FC236}">
                <a16:creationId xmlns:a16="http://schemas.microsoft.com/office/drawing/2014/main" id="{ACA35AB0-5E93-44A6-956B-CF80C332A22B}"/>
              </a:ext>
            </a:extLst>
          </p:cNvPr>
          <p:cNvSpPr txBox="1"/>
          <p:nvPr/>
        </p:nvSpPr>
        <p:spPr>
          <a:xfrm rot="10800000" flipH="1" flipV="1">
            <a:off x="9101140" y="6488324"/>
            <a:ext cx="3090860" cy="338554"/>
          </a:xfrm>
          <a:prstGeom prst="rect">
            <a:avLst/>
          </a:prstGeom>
          <a:noFill/>
        </p:spPr>
        <p:txBody>
          <a:bodyPr wrap="square" rtlCol="0">
            <a:spAutoFit/>
          </a:bodyPr>
          <a:lstStyle/>
          <a:p>
            <a:r>
              <a:rPr lang="en-US" sz="1600" dirty="0">
                <a:latin typeface="+mj-lt"/>
              </a:rPr>
              <a:t> </a:t>
            </a:r>
          </a:p>
        </p:txBody>
      </p:sp>
      <p:sp>
        <p:nvSpPr>
          <p:cNvPr id="6" name="Slide Number Placeholder 5">
            <a:extLst>
              <a:ext uri="{FF2B5EF4-FFF2-40B4-BE49-F238E27FC236}">
                <a16:creationId xmlns:a16="http://schemas.microsoft.com/office/drawing/2014/main" id="{63DE1416-9D39-48B9-B02B-A7895C6C5748}"/>
              </a:ext>
            </a:extLst>
          </p:cNvPr>
          <p:cNvSpPr>
            <a:spLocks noGrp="1"/>
          </p:cNvSpPr>
          <p:nvPr>
            <p:ph type="sldNum" sz="quarter" idx="10"/>
          </p:nvPr>
        </p:nvSpPr>
        <p:spPr/>
        <p:txBody>
          <a:bodyPr/>
          <a:lstStyle/>
          <a:p>
            <a:pPr>
              <a:defRPr/>
            </a:pPr>
            <a:fld id="{AB819356-DE13-42BF-B215-0A2DEF5CE21B}" type="slidenum">
              <a:rPr lang="en-US" sz="1800" kern="0" smtClean="0">
                <a:solidFill>
                  <a:sysClr val="windowText" lastClr="000000"/>
                </a:solidFill>
              </a:rPr>
              <a:pPr>
                <a:defRPr/>
              </a:pPr>
              <a:t>9</a:t>
            </a:fld>
            <a:endParaRPr lang="en-US" sz="1800" kern="0" dirty="0">
              <a:solidFill>
                <a:sysClr val="windowText" lastClr="000000"/>
              </a:solidFill>
            </a:endParaRPr>
          </a:p>
        </p:txBody>
      </p:sp>
    </p:spTree>
    <p:extLst>
      <p:ext uri="{BB962C8B-B14F-4D97-AF65-F5344CB8AC3E}">
        <p14:creationId xmlns:p14="http://schemas.microsoft.com/office/powerpoint/2010/main" val="1159183796"/>
      </p:ext>
    </p:extLst>
  </p:cSld>
  <p:clrMapOvr>
    <a:masterClrMapping/>
  </p:clrMapOvr>
</p:sld>
</file>

<file path=ppt/theme/theme1.xml><?xml version="1.0" encoding="utf-8"?>
<a:theme xmlns:a="http://schemas.openxmlformats.org/drawingml/2006/main" name="USDA">
  <a:themeElements>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fontScheme name="Accenture SnowBoarder-Full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 SnowBoarder-Full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SnowBoarder-Full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Accenture SnowBoarder-Full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18D32800F3DF4B9E545761FE311819" ma:contentTypeVersion="7" ma:contentTypeDescription="Create a new document." ma:contentTypeScope="" ma:versionID="c33715ba4762e325a92288312f172fa8">
  <xsd:schema xmlns:xsd="http://www.w3.org/2001/XMLSchema" xmlns:xs="http://www.w3.org/2001/XMLSchema" xmlns:p="http://schemas.microsoft.com/office/2006/metadata/properties" xmlns:ns3="2617b8b1-afb2-4928-ba29-4abcf551df5b" xmlns:ns4="9eccd27e-6489-4b18-8531-a2eca886d448" targetNamespace="http://schemas.microsoft.com/office/2006/metadata/properties" ma:root="true" ma:fieldsID="12befcbe59c18d52bd8dd2481b4107f6" ns3:_="" ns4:_="">
    <xsd:import namespace="2617b8b1-afb2-4928-ba29-4abcf551df5b"/>
    <xsd:import namespace="9eccd27e-6489-4b18-8531-a2eca886d44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b8b1-afb2-4928-ba29-4abcf551d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ccd27e-6489-4b18-8531-a2eca886d4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DF96B-B7BA-45E0-86DF-360910583577}">
  <ds:schemaRefs>
    <ds:schemaRef ds:uri="http://purl.org/dc/terms/"/>
    <ds:schemaRef ds:uri="http://schemas.openxmlformats.org/package/2006/metadata/core-properties"/>
    <ds:schemaRef ds:uri="9eccd27e-6489-4b18-8531-a2eca886d448"/>
    <ds:schemaRef ds:uri="http://schemas.microsoft.com/office/2006/documentManagement/types"/>
    <ds:schemaRef ds:uri="http://schemas.microsoft.com/office/infopath/2007/PartnerControls"/>
    <ds:schemaRef ds:uri="http://purl.org/dc/elements/1.1/"/>
    <ds:schemaRef ds:uri="http://schemas.microsoft.com/office/2006/metadata/properties"/>
    <ds:schemaRef ds:uri="2617b8b1-afb2-4928-ba29-4abcf551df5b"/>
    <ds:schemaRef ds:uri="http://www.w3.org/XML/1998/namespace"/>
    <ds:schemaRef ds:uri="http://purl.org/dc/dcmitype/"/>
  </ds:schemaRefs>
</ds:datastoreItem>
</file>

<file path=customXml/itemProps2.xml><?xml version="1.0" encoding="utf-8"?>
<ds:datastoreItem xmlns:ds="http://schemas.openxmlformats.org/officeDocument/2006/customXml" ds:itemID="{F2C21D2C-FDBE-4AB9-A18B-1019D4CF8811}">
  <ds:schemaRefs>
    <ds:schemaRef ds:uri="http://schemas.microsoft.com/sharepoint/v3/contenttype/forms"/>
  </ds:schemaRefs>
</ds:datastoreItem>
</file>

<file path=customXml/itemProps3.xml><?xml version="1.0" encoding="utf-8"?>
<ds:datastoreItem xmlns:ds="http://schemas.openxmlformats.org/officeDocument/2006/customXml" ds:itemID="{9A964E59-BEEE-40E9-8590-3244616AE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b8b1-afb2-4928-ba29-4abcf551df5b"/>
    <ds:schemaRef ds:uri="9eccd27e-6489-4b18-8531-a2eca886d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19838</TotalTime>
  <Words>1245</Words>
  <Application>Microsoft Office PowerPoint</Application>
  <PresentationFormat>Widescreen</PresentationFormat>
  <Paragraphs>244</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(body)</vt:lpstr>
      <vt:lpstr>Times New Roman</vt:lpstr>
      <vt:lpstr>Wingdings</vt:lpstr>
      <vt:lpstr>USDA</vt:lpstr>
      <vt:lpstr>ezFedGrants User Roles</vt:lpstr>
      <vt:lpstr>Agenda</vt:lpstr>
      <vt:lpstr>Introduction</vt:lpstr>
      <vt:lpstr>Course Objectives</vt:lpstr>
      <vt:lpstr>Agenda</vt:lpstr>
      <vt:lpstr>Objectives</vt:lpstr>
      <vt:lpstr>ezFedGrants</vt:lpstr>
      <vt:lpstr>ezFedGrants</vt:lpstr>
      <vt:lpstr>ezFedGrants</vt:lpstr>
      <vt:lpstr>ezFedGrants</vt:lpstr>
      <vt:lpstr>Agenda</vt:lpstr>
      <vt:lpstr>Objectives</vt:lpstr>
      <vt:lpstr>ezFedGrants User Roles</vt:lpstr>
      <vt:lpstr>ezFedGrants User Roles</vt:lpstr>
      <vt:lpstr>ezFedGrants User Roles</vt:lpstr>
      <vt:lpstr>ezFedGrants User Roles</vt:lpstr>
      <vt:lpstr>PowerPoint Presentation</vt:lpstr>
      <vt:lpstr>Grants Administrative Officer</vt:lpstr>
      <vt:lpstr>Grants Administrative Officer</vt:lpstr>
      <vt:lpstr>PowerPoint Presentation</vt:lpstr>
      <vt:lpstr>Grants Processor</vt:lpstr>
      <vt:lpstr>Grants Processor</vt:lpstr>
      <vt:lpstr>PowerPoint Presentation</vt:lpstr>
      <vt:lpstr>Signatory Official</vt:lpstr>
      <vt:lpstr>Signatory Official</vt:lpstr>
      <vt:lpstr>Agenda</vt:lpstr>
      <vt:lpstr>Course Summary</vt:lpstr>
      <vt:lpstr>Additional Training and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 Management</dc:title>
  <dc:creator>Nicholas Soto</dc:creator>
  <cp:lastModifiedBy>Soto, Nicholas - OCFO, Washington, DC</cp:lastModifiedBy>
  <cp:revision>191</cp:revision>
  <cp:lastPrinted>2018-10-03T20:52:26Z</cp:lastPrinted>
  <dcterms:created xsi:type="dcterms:W3CDTF">2016-11-30T14:35:02Z</dcterms:created>
  <dcterms:modified xsi:type="dcterms:W3CDTF">2022-11-04T15:47:59Z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0x0101004618D32800F3DF4B9E545761FE311819</vt:lpwstr>
  </property>
</Properties>
</file>