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handoutMasterIdLst>
    <p:handoutMasterId r:id="rId22"/>
  </p:handoutMasterIdLst>
  <p:sldIdLst>
    <p:sldId id="320" r:id="rId5"/>
    <p:sldId id="363" r:id="rId6"/>
    <p:sldId id="323" r:id="rId7"/>
    <p:sldId id="342" r:id="rId8"/>
    <p:sldId id="341" r:id="rId9"/>
    <p:sldId id="350" r:id="rId10"/>
    <p:sldId id="351" r:id="rId11"/>
    <p:sldId id="358" r:id="rId12"/>
    <p:sldId id="316" r:id="rId13"/>
    <p:sldId id="317" r:id="rId14"/>
    <p:sldId id="354" r:id="rId15"/>
    <p:sldId id="362" r:id="rId16"/>
    <p:sldId id="356" r:id="rId17"/>
    <p:sldId id="359" r:id="rId18"/>
    <p:sldId id="344" r:id="rId19"/>
    <p:sldId id="345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reu, Denise - NASS" initials="AD-N" lastIdx="1" clrIdx="0">
    <p:extLst>
      <p:ext uri="{19B8F6BF-5375-455C-9EA6-DF929625EA0E}">
        <p15:presenceInfo xmlns:p15="http://schemas.microsoft.com/office/powerpoint/2012/main" userId="S-1-5-21-2443529608-3098792306-3041422421-84098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6211" autoAdjust="0"/>
  </p:normalViewPr>
  <p:slideViewPr>
    <p:cSldViewPr snapToGrid="0">
      <p:cViewPr varScale="1">
        <p:scale>
          <a:sx n="99" d="100"/>
          <a:sy n="99" d="100"/>
        </p:scale>
        <p:origin x="120" y="90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37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CCE2895-E707-471C-B3EA-1C5A8670C453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9650F0-205C-494F-A0E1-CC1833B26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500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224950F-6E90-42F3-A22E-9CA8451762E9}" type="datetimeFigureOut">
              <a:rPr lang="en-US" smtClean="0"/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E126A06-7FA7-43DF-BD41-B52D85963F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01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35F87-7316-4A92-BE39-3FDB03F83029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97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FD9DB-8EBA-42BE-A709-DBA74C0A1F3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301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26A06-7FA7-43DF-BD41-B52D85963F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42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FD9DB-8EBA-42BE-A709-DBA74C0A1F3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995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26A06-7FA7-43DF-BD41-B52D85963F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054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26A06-7FA7-43DF-BD41-B52D85963F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44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126A06-7FA7-43DF-BD41-B52D85963F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647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764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4321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4AC64-91E1-48BC-B50C-A60CE149A62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450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371601"/>
            <a:ext cx="10972800" cy="44958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7BA56-1276-4003-B1D8-49D530C8F4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93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762001"/>
            <a:ext cx="2743200" cy="5135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762001"/>
            <a:ext cx="8026400" cy="51355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3412-7DED-44AC-9783-10E8D41877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0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67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C5F35-13FF-430C-847B-7D7270DF98C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73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71938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1219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0DA8F-E70E-4F41-8EA0-5326DE0723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03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16ECC-1980-48ED-98BA-6451C20FBA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90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692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D783D-A430-46F7-9A3D-0CCBF619D5D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4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F32F9-732E-4E73-9A2F-0DF7F6D674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207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770CC-B638-420F-878D-9BCC496AF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07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6200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762001"/>
            <a:ext cx="6815667" cy="4832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924051"/>
            <a:ext cx="4011084" cy="3670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110E-B8D1-4D9A-8696-5D0209CD719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917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495799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533400"/>
            <a:ext cx="7315200" cy="38893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062537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6F8356-1106-4F89-9401-ECE59539488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2/19/2020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07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1" y="6017036"/>
            <a:ext cx="11986255" cy="840964"/>
            <a:chOff x="0" y="6017036"/>
            <a:chExt cx="8989691" cy="84096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40"/>
            <a:stretch/>
          </p:blipFill>
          <p:spPr>
            <a:xfrm>
              <a:off x="0" y="6017036"/>
              <a:ext cx="8052179" cy="84096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6172200"/>
              <a:ext cx="607691" cy="609600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304800"/>
            <a:ext cx="10261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08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73E1-7C81-4711-82A2-8527E884749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2/19/2020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14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wnloads.usda.library.cornell.edu/usda-esmis/files/vm40xr56k/dv13zw65p/w9505297d/planting-10-29-2010.pd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1.emf"/><Relationship Id="rId4" Type="http://schemas.openxmlformats.org/officeDocument/2006/relationships/image" Target="../media/image19.png"/><Relationship Id="rId9" Type="http://schemas.openxmlformats.org/officeDocument/2006/relationships/image" Target="../media/image23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Improving NASS Estimates of Planted Acres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03751"/>
            <a:ext cx="8534400" cy="1752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Linda J Young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USDA National Agricultural Statistics Service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February 20,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94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890ECA-BD9E-4308-B4C8-EBEAEBE1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6015-7ED4-4743-A655-39A635830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09B6B-F6E2-493E-B0BA-A8B43A27CFE6}"/>
              </a:ext>
            </a:extLst>
          </p:cNvPr>
          <p:cNvSpPr txBox="1"/>
          <p:nvPr/>
        </p:nvSpPr>
        <p:spPr>
          <a:xfrm>
            <a:off x="2556479" y="140810"/>
            <a:ext cx="70157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latin typeface="+mj-lt"/>
              </a:rPr>
              <a:t>Soil Moisture Monitoring Prototype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DBDE0-8ADD-4B42-B2F9-DF6C0AEF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930" y="863459"/>
            <a:ext cx="7924800" cy="54463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01930" y="6338858"/>
            <a:ext cx="8215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Provide qualitative and quantitative top and sub soil moisture measurements</a:t>
            </a:r>
          </a:p>
        </p:txBody>
      </p:sp>
    </p:spTree>
    <p:extLst>
      <p:ext uri="{BB962C8B-B14F-4D97-AF65-F5344CB8AC3E}">
        <p14:creationId xmlns:p14="http://schemas.microsoft.com/office/powerpoint/2010/main" val="37019219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721934" y="282103"/>
            <a:ext cx="741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Pre-Planting and Planting Weeks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100906" y="6376671"/>
            <a:ext cx="2844800" cy="365125"/>
          </a:xfrm>
        </p:spPr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663" y="383083"/>
            <a:ext cx="451453" cy="395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49120" y="6376671"/>
            <a:ext cx="86655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Source: </a:t>
            </a:r>
            <a:r>
              <a:rPr lang="en-US" sz="1600" u="sng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https://downloads.usda.library.cornell.edu/usda-esmis/files/vm40xr56k/dv13zw65p/w9505297d/planting-10-29-2010.pdf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Tw Cen MT Condensed" panose="020B06060201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2125" y="5125025"/>
            <a:ext cx="4676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w Cen MT Condensed" panose="020B0606020104020203" pitchFamily="34" charset="0"/>
              </a:rPr>
              <a:t>Usual planting dates: April 14 to June 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2125" y="5550793"/>
            <a:ext cx="46769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w Cen MT Condensed" panose="020B0606020104020203" pitchFamily="34" charset="0"/>
              </a:rPr>
              <a:t>Most active planting dates: April 14 to June 5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787150" y="1365184"/>
            <a:ext cx="10617700" cy="3383280"/>
            <a:chOff x="680388" y="1365185"/>
            <a:chExt cx="10617700" cy="3308415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/>
            <a:srcRect b="11573"/>
            <a:stretch/>
          </p:blipFill>
          <p:spPr>
            <a:xfrm>
              <a:off x="680388" y="2086154"/>
              <a:ext cx="10617700" cy="258744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580367" y="2461605"/>
              <a:ext cx="1612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w Cen MT Condensed" panose="020B0606020104020203" pitchFamily="34" charset="0"/>
                </a:rPr>
                <a:t>Pre-Planting Weeks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79487" y="2461605"/>
              <a:ext cx="13478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w Cen MT Condensed" panose="020B0606020104020203" pitchFamily="34" charset="0"/>
                </a:rPr>
                <a:t>Planting Weeks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334347" y="2857508"/>
              <a:ext cx="2104095" cy="1331895"/>
            </a:xfrm>
            <a:prstGeom prst="round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535681" y="2857508"/>
              <a:ext cx="4565225" cy="1331895"/>
            </a:xfrm>
            <a:prstGeom prst="round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721013" y="3230880"/>
              <a:ext cx="2384213" cy="467360"/>
            </a:xfrm>
            <a:prstGeom prst="roundRect">
              <a:avLst/>
            </a:prstGeom>
            <a:noFill/>
            <a:ln w="2857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2551944" y="1365185"/>
              <a:ext cx="1610436" cy="720969"/>
              <a:chOff x="2551944" y="1365185"/>
              <a:chExt cx="1610436" cy="720969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2551944" y="1365185"/>
                <a:ext cx="1610436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 Condensed Extra Bold" panose="020B0803020202020204" pitchFamily="34" charset="0"/>
                  </a:rPr>
                  <a:t>Prospective Plantings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998175" y="1809155"/>
                <a:ext cx="7179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w Cen MT Condensed" panose="020B0606020104020203" pitchFamily="34" charset="0"/>
                  </a:rPr>
                  <a:t>3/29/2019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8522391" y="1580628"/>
              <a:ext cx="1610436" cy="504775"/>
              <a:chOff x="8522391" y="1580628"/>
              <a:chExt cx="1610436" cy="50477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8522391" y="1580628"/>
                <a:ext cx="1610436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w Cen MT Condensed Extra Bold" panose="020B0803020202020204" pitchFamily="34" charset="0"/>
                  </a:rPr>
                  <a:t>Acreage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004185" y="1808404"/>
                <a:ext cx="71797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w Cen MT Condensed" panose="020B0606020104020203" pitchFamily="34" charset="0"/>
                  </a:rPr>
                  <a:t>6/28/2019</a:t>
                </a:r>
              </a:p>
            </p:txBody>
          </p:sp>
        </p:grp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4" y="252022"/>
            <a:ext cx="1224416" cy="105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278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90554" y="282103"/>
            <a:ext cx="7410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Time of Planting and Precipitation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53664" y="6190629"/>
            <a:ext cx="31836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w Cen MT Condensed" panose="020B0606020104020203" pitchFamily="34" charset="0"/>
              </a:rPr>
              <a:t>Statewide Average Precipitation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38512" y="6277303"/>
            <a:ext cx="3047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w Cen MT Condensed" panose="020B0606020104020203" pitchFamily="34" charset="0"/>
              </a:rPr>
              <a:t>Source: https://quickstats.nass.usda.gov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w Cen MT Condensed" panose="020B0606020104020203" pitchFamily="34" charset="0"/>
              </a:rPr>
              <a:t>/ 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7663" y="383083"/>
            <a:ext cx="451453" cy="395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4" y="252022"/>
            <a:ext cx="1224416" cy="105382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747" y="813434"/>
            <a:ext cx="6242689" cy="5486400"/>
            <a:chOff x="167381" y="813434"/>
            <a:chExt cx="6242689" cy="5486400"/>
          </a:xfrm>
        </p:grpSpPr>
        <p:graphicFrame>
          <p:nvGraphicFramePr>
            <p:cNvPr id="17" name="Object 16" descr="Project Path: L:\Noemi\AgroClimate\AdvancedClimateTools\Origin\CropProgress&amp;Weather_States_Corn_AgLookPresentation.opju&#10;PE Folder: /CropProgress&amp;Weather_States_Corn_AgLookPresentation/Planted/&#10;Short Name: Graph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4690847"/>
                </p:ext>
              </p:extLst>
            </p:nvPr>
          </p:nvGraphicFramePr>
          <p:xfrm>
            <a:off x="167381" y="813434"/>
            <a:ext cx="6242689" cy="548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Graph" r:id="rId6" imgW="2267640" imgH="1992600" progId="Origin95.Graph">
                    <p:embed/>
                  </p:oleObj>
                </mc:Choice>
                <mc:Fallback>
                  <p:oleObj name="Graph" r:id="rId6" imgW="2267640" imgH="1992600" progId="Origin95.Graph">
                    <p:embed/>
                    <p:pic>
                      <p:nvPicPr>
                        <p:cNvPr id="17" name="Object 16" descr="Project Path: L:\Noemi\AgroClimate\AdvancedClimateTools\Origin\CropProgress&amp;Weather_States_Corn_AgLookPresentation.opju&#10;PE Folder: /CropProgress&amp;Weather_States_Corn_AgLookPresentation/Planted/&#10;Short Name: Graph2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67381" y="813434"/>
                          <a:ext cx="6242689" cy="5486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20"/>
            <p:cNvSpPr/>
            <p:nvPr/>
          </p:nvSpPr>
          <p:spPr>
            <a:xfrm>
              <a:off x="1962480" y="1676446"/>
              <a:ext cx="2194559" cy="40233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09600" y="5774237"/>
              <a:ext cx="9034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Week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3F8685-19FD-4CFB-B33B-4EDC13F145F4}"/>
                </a:ext>
              </a:extLst>
            </p:cNvPr>
            <p:cNvSpPr txBox="1"/>
            <p:nvPr/>
          </p:nvSpPr>
          <p:spPr>
            <a:xfrm>
              <a:off x="2158311" y="5771025"/>
              <a:ext cx="24023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Most Active Period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730317" y="1147296"/>
            <a:ext cx="6690097" cy="5120640"/>
            <a:chOff x="5804748" y="1189828"/>
            <a:chExt cx="6690097" cy="5120640"/>
          </a:xfrm>
        </p:grpSpPr>
        <p:graphicFrame>
          <p:nvGraphicFramePr>
            <p:cNvPr id="19" name="Object 18" descr="Project Path: L:\Noemi\AgroClimate\AdvancedClimateTools\Origin\IL_ASD_GDD_PRCP_AgLookPresentation.opju&#10;PE Folder: /IL_ASD_GDD_PRCP_AgLookPresentation/Presentation/&#10;Short Name: Graph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1089639"/>
                </p:ext>
              </p:extLst>
            </p:nvPr>
          </p:nvGraphicFramePr>
          <p:xfrm>
            <a:off x="5804748" y="1189828"/>
            <a:ext cx="6690097" cy="51206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Graph" r:id="rId8" imgW="2267640" imgH="1735200" progId="Origin95.Graph">
                    <p:embed/>
                  </p:oleObj>
                </mc:Choice>
                <mc:Fallback>
                  <p:oleObj name="Graph" r:id="rId8" imgW="2267640" imgH="1735200" progId="Origin95.Graph">
                    <p:embed/>
                    <p:pic>
                      <p:nvPicPr>
                        <p:cNvPr id="19" name="Object 18" descr="Project Path: L:\Noemi\AgroClimate\AdvancedClimateTools\Origin\IL_ASD_GDD_PRCP_AgLookPresentation.opju&#10;PE Folder: /IL_ASD_GDD_PRCP_AgLookPresentation/Presentation/&#10;Short Name: Graph12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5804748" y="1189828"/>
                          <a:ext cx="6690097" cy="51206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3" name="TextBox 22"/>
            <p:cNvSpPr txBox="1"/>
            <p:nvPr/>
          </p:nvSpPr>
          <p:spPr>
            <a:xfrm>
              <a:off x="8648047" y="5828579"/>
              <a:ext cx="9034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Week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0821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2" y="122318"/>
            <a:ext cx="12052755" cy="8382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Pre-Planting: GRACE-Based Root Zone Soil Moisture Drought Indicator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248" y="2251133"/>
            <a:ext cx="999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248" y="4617496"/>
            <a:ext cx="999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2019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381760" y="1012277"/>
            <a:ext cx="10058400" cy="5798312"/>
            <a:chOff x="1381760" y="930847"/>
            <a:chExt cx="10058400" cy="5798312"/>
          </a:xfrm>
        </p:grpSpPr>
        <p:grpSp>
          <p:nvGrpSpPr>
            <p:cNvPr id="21" name="Group 20"/>
            <p:cNvGrpSpPr/>
            <p:nvPr/>
          </p:nvGrpSpPr>
          <p:grpSpPr>
            <a:xfrm>
              <a:off x="1381760" y="930847"/>
              <a:ext cx="10058400" cy="5798312"/>
              <a:chOff x="1381760" y="930847"/>
              <a:chExt cx="10058400" cy="5798312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1760" y="3178487"/>
                <a:ext cx="10058400" cy="355067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620"/>
              <a:stretch/>
            </p:blipFill>
            <p:spPr>
              <a:xfrm>
                <a:off x="1381760" y="930847"/>
                <a:ext cx="10058400" cy="2783000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2221653" y="947777"/>
              <a:ext cx="9956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Week 9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056125" y="947777"/>
              <a:ext cx="9956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Week 10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38612" y="947777"/>
              <a:ext cx="9956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Week 11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51528" y="947777"/>
              <a:ext cx="9956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Week 12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598679" y="947777"/>
              <a:ext cx="9956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Week 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140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2" y="122318"/>
            <a:ext cx="12052755" cy="8382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Planting: GRACE-Based Root Zone Soil Moisture Drought Indicator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4248" y="2118196"/>
            <a:ext cx="999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2011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248" y="4617496"/>
            <a:ext cx="999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rPr>
              <a:t>2019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21653" y="947777"/>
            <a:ext cx="995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Week 14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56125" y="947777"/>
            <a:ext cx="995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Week 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38612" y="947777"/>
            <a:ext cx="995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Week 16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51528" y="947777"/>
            <a:ext cx="995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Week 17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98679" y="947777"/>
            <a:ext cx="995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Week 18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374987" y="937762"/>
            <a:ext cx="10058400" cy="5942717"/>
            <a:chOff x="1374987" y="937762"/>
            <a:chExt cx="10058400" cy="594271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966"/>
            <a:stretch/>
          </p:blipFill>
          <p:spPr>
            <a:xfrm>
              <a:off x="1374987" y="937762"/>
              <a:ext cx="10058400" cy="284174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16"/>
            <a:stretch/>
          </p:blipFill>
          <p:spPr>
            <a:xfrm>
              <a:off x="1374987" y="3621554"/>
              <a:ext cx="10058400" cy="3258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735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41002"/>
            <a:ext cx="10261600" cy="838200"/>
          </a:xfrm>
        </p:spPr>
        <p:txBody>
          <a:bodyPr/>
          <a:lstStyle/>
          <a:p>
            <a:r>
              <a:rPr lang="en-US" b="1" dirty="0"/>
              <a:t>Final Thoughts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5012"/>
            <a:ext cx="10972800" cy="4267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Focus: Providing estimates that make sense </a:t>
            </a:r>
            <a:r>
              <a:rPr lang="en-US" dirty="0" err="1"/>
              <a:t>agronomically</a:t>
            </a:r>
            <a:endParaRPr lang="en-US" dirty="0"/>
          </a:p>
          <a:p>
            <a:r>
              <a:rPr lang="en-US" dirty="0"/>
              <a:t>Opportunity to add data as it becomes available</a:t>
            </a:r>
          </a:p>
          <a:p>
            <a:pPr lvl="1"/>
            <a:r>
              <a:rPr lang="en-US" dirty="0"/>
              <a:t>Want to compare 30-m vs 10-m vs 3-m remote sensing data</a:t>
            </a:r>
          </a:p>
          <a:p>
            <a:r>
              <a:rPr lang="en-US" dirty="0"/>
              <a:t>Potential outcomes:</a:t>
            </a:r>
          </a:p>
          <a:p>
            <a:pPr lvl="1"/>
            <a:r>
              <a:rPr lang="en-US" dirty="0"/>
              <a:t>Reduction in respondent burden</a:t>
            </a:r>
          </a:p>
          <a:p>
            <a:pPr lvl="1"/>
            <a:r>
              <a:rPr lang="en-US" dirty="0"/>
              <a:t>Releasing estimates on a finer temporal and spatial scale</a:t>
            </a:r>
          </a:p>
          <a:p>
            <a:r>
              <a:rPr lang="en-US" dirty="0"/>
              <a:t>Illinois Pilot Study is a proof-of-concept test</a:t>
            </a:r>
          </a:p>
          <a:p>
            <a:pPr lvl="1"/>
            <a:r>
              <a:rPr lang="en-US" dirty="0"/>
              <a:t>All methods are scalable</a:t>
            </a:r>
          </a:p>
          <a:p>
            <a:pPr lvl="1"/>
            <a:r>
              <a:rPr lang="en-US" dirty="0"/>
              <a:t>A phased approach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178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6F302-7E14-49EF-98AA-302D1DC37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40" y="2423132"/>
            <a:ext cx="10261600" cy="2946309"/>
          </a:xfrm>
        </p:spPr>
        <p:txBody>
          <a:bodyPr>
            <a:normAutofit/>
          </a:bodyPr>
          <a:lstStyle/>
          <a:p>
            <a:r>
              <a:rPr lang="en-US" b="1" dirty="0"/>
              <a:t>Thank you!</a:t>
            </a:r>
            <a:br>
              <a:rPr lang="en-US" b="1" dirty="0"/>
            </a:br>
            <a:br>
              <a:rPr lang="en-US" b="1" dirty="0"/>
            </a:br>
            <a:r>
              <a:rPr lang="en-US" sz="2400" b="1" dirty="0"/>
              <a:t>Linda.J.Young@usda.gov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7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73" y="381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2019 Planted Acres and Those That 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Could Not be Planted as Planned </a:t>
            </a:r>
          </a:p>
        </p:txBody>
      </p:sp>
      <p:pic>
        <p:nvPicPr>
          <p:cNvPr id="8" name="Picture 7" descr="C:\Users\YounLi\AppData\Local\Microsoft\Windows\Temporary Internet Files\Content.Outlook\H27IZ04V\July Prevent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21" y="1235076"/>
            <a:ext cx="6655118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889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Illinois Pilot Study: Paradigm Shift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Historical Approach to Estimating Planted Acreage</a:t>
            </a:r>
          </a:p>
          <a:p>
            <a:pPr lvl="1"/>
            <a:r>
              <a:rPr lang="en-US" dirty="0"/>
              <a:t>Primary Source: Surveys</a:t>
            </a:r>
          </a:p>
          <a:p>
            <a:pPr lvl="1"/>
            <a:r>
              <a:rPr lang="en-US" dirty="0"/>
              <a:t>Secondary Sources: Non-survey data, e.g., remote sensing, administrative, and weather data</a:t>
            </a:r>
          </a:p>
          <a:p>
            <a:r>
              <a:rPr lang="en-US" dirty="0"/>
              <a:t>Possible New Approach to Estimating Planted Acreage</a:t>
            </a:r>
          </a:p>
          <a:p>
            <a:pPr lvl="1"/>
            <a:r>
              <a:rPr lang="en-US" dirty="0"/>
              <a:t>Primary Sources: Non-survey data</a:t>
            </a:r>
          </a:p>
          <a:p>
            <a:pPr lvl="1"/>
            <a:r>
              <a:rPr lang="en-US" dirty="0"/>
              <a:t>Secondary Source: Survey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66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1" y="1320970"/>
            <a:ext cx="7676147" cy="487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222457" y="724753"/>
            <a:ext cx="6108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Annual national coverage since 2008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A raster, crop-specific, land cover data set produced using satellite data for acreage estimation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67801" y="5257808"/>
            <a:ext cx="1540045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Historically, </a:t>
            </a:r>
          </a:p>
          <a:p>
            <a:r>
              <a:rPr lang="en-US" b="1" dirty="0">
                <a:solidFill>
                  <a:prstClr val="black"/>
                </a:solidFill>
              </a:rPr>
              <a:t>85% - 95%</a:t>
            </a:r>
          </a:p>
          <a:p>
            <a:r>
              <a:rPr lang="en-US" b="1" dirty="0">
                <a:solidFill>
                  <a:prstClr val="black"/>
                </a:solidFill>
              </a:rPr>
              <a:t> accurate</a:t>
            </a:r>
          </a:p>
          <a:p>
            <a:r>
              <a:rPr lang="en-US" b="1" dirty="0">
                <a:solidFill>
                  <a:prstClr val="black"/>
                </a:solidFill>
              </a:rPr>
              <a:t> for major</a:t>
            </a:r>
          </a:p>
          <a:p>
            <a:r>
              <a:rPr lang="en-US" b="1" dirty="0">
                <a:solidFill>
                  <a:prstClr val="black"/>
                </a:solidFill>
              </a:rPr>
              <a:t> crops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0504" y="5208272"/>
            <a:ext cx="3628818" cy="163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638801" y="6229290"/>
            <a:ext cx="3276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* 9 billion pixel 30m product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A46015-7ED4-4743-A655-39A635830F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09800" y="-21339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Cropland Data Layer</a:t>
            </a:r>
          </a:p>
        </p:txBody>
      </p:sp>
    </p:spTree>
    <p:extLst>
      <p:ext uri="{BB962C8B-B14F-4D97-AF65-F5344CB8AC3E}">
        <p14:creationId xmlns:p14="http://schemas.microsoft.com/office/powerpoint/2010/main" val="3037470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1" y="200261"/>
            <a:ext cx="11523785" cy="838200"/>
          </a:xfrm>
        </p:spPr>
        <p:txBody>
          <a:bodyPr>
            <a:normAutofit/>
          </a:bodyPr>
          <a:lstStyle/>
          <a:p>
            <a:r>
              <a:rPr lang="en-US" sz="3600" b="1" dirty="0"/>
              <a:t>Preseason Prediction of Land Planted to Corn and Soybeans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524000" y="981524"/>
            <a:ext cx="8723310" cy="5532782"/>
            <a:chOff x="-99814" y="-32612"/>
            <a:chExt cx="6133902" cy="3890237"/>
          </a:xfrm>
        </p:grpSpPr>
        <p:sp>
          <p:nvSpPr>
            <p:cNvPr id="5" name="Text Box 10"/>
            <p:cNvSpPr txBox="1"/>
            <p:nvPr/>
          </p:nvSpPr>
          <p:spPr>
            <a:xfrm>
              <a:off x="3535448" y="2047875"/>
              <a:ext cx="1374689" cy="276543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2018 Final CDL</a:t>
              </a:r>
              <a:endParaRPr lang="en-US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-99814" y="-32612"/>
              <a:ext cx="6133902" cy="3890237"/>
              <a:chOff x="-99814" y="-32612"/>
              <a:chExt cx="6133902" cy="3890237"/>
            </a:xfrm>
          </p:grpSpPr>
          <p:sp>
            <p:nvSpPr>
              <p:cNvPr id="7" name="Text Box 7"/>
              <p:cNvSpPr txBox="1"/>
              <p:nvPr/>
            </p:nvSpPr>
            <p:spPr>
              <a:xfrm>
                <a:off x="2913977" y="85529"/>
                <a:ext cx="2652713" cy="276543"/>
              </a:xfrm>
              <a:prstGeom prst="rect">
                <a:avLst/>
              </a:prstGeom>
              <a:solidFill>
                <a:schemeClr val="lt1"/>
              </a:solidFill>
              <a:ln w="6350">
                <a:solidFill>
                  <a:prstClr val="black"/>
                </a:solidFill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Predicted 2018 June CDL - GEE</a:t>
                </a:r>
                <a:endParaRPr lang="en-US" sz="2000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-99814" y="-32612"/>
                <a:ext cx="6133902" cy="3890237"/>
                <a:chOff x="-99814" y="-32612"/>
                <a:chExt cx="6133902" cy="3890237"/>
              </a:xfrm>
            </p:grpSpPr>
            <p:sp>
              <p:nvSpPr>
                <p:cNvPr id="9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-99814" y="-32612"/>
                  <a:ext cx="2476302" cy="28502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 upright="1">
                  <a:spAutoFit/>
                </a:bodyPr>
                <a:lstStyle/>
                <a:p>
                  <a:pPr marL="0" marR="0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20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Predicted 2018 June CDL - GEE</a:t>
                  </a:r>
                  <a:endParaRPr lang="en-US" sz="20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6488" y="304800"/>
                  <a:ext cx="3657600" cy="160020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200025"/>
                  <a:ext cx="2377440" cy="3657600"/>
                </a:xfrm>
                <a:prstGeom prst="rect">
                  <a:avLst/>
                </a:prstGeom>
              </p:spPr>
            </p:pic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76488" y="2257425"/>
                  <a:ext cx="3657600" cy="160020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67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F56B3F-F6B3-4A80-9D69-79F1859DBA8E}"/>
              </a:ext>
            </a:extLst>
          </p:cNvPr>
          <p:cNvSpPr txBox="1"/>
          <p:nvPr/>
        </p:nvSpPr>
        <p:spPr>
          <a:xfrm>
            <a:off x="1397000" y="6070291"/>
            <a:ext cx="2527300" cy="6686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9477" y="-123374"/>
            <a:ext cx="1072856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Remote Sensing: Finer Resolution</a:t>
            </a:r>
            <a:endParaRPr lang="en-US" sz="4000" b="1" dirty="0"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35BAB4-3B33-4828-A99A-495D174BB736}"/>
              </a:ext>
            </a:extLst>
          </p:cNvPr>
          <p:cNvSpPr txBox="1">
            <a:spLocks/>
          </p:cNvSpPr>
          <p:nvPr/>
        </p:nvSpPr>
        <p:spPr>
          <a:xfrm>
            <a:off x="40142" y="1744294"/>
            <a:ext cx="3769858" cy="553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/>
          </a:p>
          <a:p>
            <a:r>
              <a:rPr lang="en-US" sz="3200" dirty="0"/>
              <a:t>Daily 3m imagery</a:t>
            </a:r>
          </a:p>
          <a:p>
            <a:r>
              <a:rPr lang="en-US" sz="3200" dirty="0"/>
              <a:t>Provides data on inundated areas</a:t>
            </a:r>
          </a:p>
          <a:p>
            <a:r>
              <a:rPr lang="en-US" sz="3200" dirty="0"/>
              <a:t>Information?</a:t>
            </a:r>
          </a:p>
          <a:p>
            <a:pPr lvl="1"/>
            <a:r>
              <a:rPr lang="en-US" sz="2800" dirty="0"/>
              <a:t>Time of planting</a:t>
            </a:r>
          </a:p>
          <a:p>
            <a:pPr lvl="1"/>
            <a:r>
              <a:rPr lang="en-US" sz="2800" dirty="0"/>
              <a:t>Crop planted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734AC1-7BFE-457A-9EFE-53D1E86FAC59}"/>
              </a:ext>
            </a:extLst>
          </p:cNvPr>
          <p:cNvSpPr txBox="1"/>
          <p:nvPr/>
        </p:nvSpPr>
        <p:spPr>
          <a:xfrm>
            <a:off x="4431070" y="1315792"/>
            <a:ext cx="5434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       Before				After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9B651B-BF25-4585-AEA1-69B1CD563A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71" b="3091"/>
          <a:stretch/>
        </p:blipFill>
        <p:spPr>
          <a:xfrm>
            <a:off x="3391603" y="1746752"/>
            <a:ext cx="3906061" cy="2451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0DAA1A-4CBA-4CD1-8967-79C2D99010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49" b="2351"/>
          <a:stretch/>
        </p:blipFill>
        <p:spPr>
          <a:xfrm>
            <a:off x="7406391" y="1771415"/>
            <a:ext cx="3767926" cy="2414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67E2C5-051F-454D-AA9B-8AB05729A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611" y="4330542"/>
            <a:ext cx="3906061" cy="2276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94608A-4DE9-4ACB-8CED-95B7C34829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462" y="4317842"/>
            <a:ext cx="3900317" cy="22765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540582-37C7-4B27-BC51-568CBF058F47}"/>
              </a:ext>
            </a:extLst>
          </p:cNvPr>
          <p:cNvSpPr txBox="1"/>
          <p:nvPr/>
        </p:nvSpPr>
        <p:spPr>
          <a:xfrm>
            <a:off x="1851824" y="851106"/>
            <a:ext cx="8163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Puerto Rico, Hurricane Maria 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F886AD-0C3A-4516-B9D9-70C53B412FFC}"/>
              </a:ext>
            </a:extLst>
          </p:cNvPr>
          <p:cNvSpPr txBox="1"/>
          <p:nvPr/>
        </p:nvSpPr>
        <p:spPr>
          <a:xfrm>
            <a:off x="8475498" y="3719310"/>
            <a:ext cx="1923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Washed-out Fields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19CE7D-48FD-4DD2-A188-E42B34B1EA2D}"/>
              </a:ext>
            </a:extLst>
          </p:cNvPr>
          <p:cNvSpPr txBox="1"/>
          <p:nvPr/>
        </p:nvSpPr>
        <p:spPr>
          <a:xfrm>
            <a:off x="8475498" y="6070291"/>
            <a:ext cx="1878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Defoliated Forests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1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713" y="-22790"/>
            <a:ext cx="10925907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What is the Value of High Resolution Imagery?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5AB326-A8D2-4365-8EA0-0CBDDB3A7939}"/>
              </a:ext>
            </a:extLst>
          </p:cNvPr>
          <p:cNvSpPr txBox="1"/>
          <p:nvPr/>
        </p:nvSpPr>
        <p:spPr>
          <a:xfrm>
            <a:off x="2956105" y="1162495"/>
            <a:ext cx="245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30-meter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1377DB-3F63-4554-A204-AA25B2ABD8D9}"/>
              </a:ext>
            </a:extLst>
          </p:cNvPr>
          <p:cNvSpPr txBox="1"/>
          <p:nvPr/>
        </p:nvSpPr>
        <p:spPr>
          <a:xfrm>
            <a:off x="7483445" y="1156259"/>
            <a:ext cx="245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10-meter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3E7844-22D6-4492-8CC4-AB1D0A4DEDC1}"/>
              </a:ext>
            </a:extLst>
          </p:cNvPr>
          <p:cNvSpPr txBox="1"/>
          <p:nvPr/>
        </p:nvSpPr>
        <p:spPr>
          <a:xfrm>
            <a:off x="3003452" y="6275182"/>
            <a:ext cx="245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3-meter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CE95F7-8844-4CAE-8903-753758165984}"/>
              </a:ext>
            </a:extLst>
          </p:cNvPr>
          <p:cNvSpPr txBox="1"/>
          <p:nvPr/>
        </p:nvSpPr>
        <p:spPr>
          <a:xfrm>
            <a:off x="7465157" y="6311757"/>
            <a:ext cx="2450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3-meter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56" y="1559407"/>
            <a:ext cx="4060210" cy="228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62" y="1599636"/>
            <a:ext cx="4060210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768" y="4057552"/>
            <a:ext cx="4060210" cy="228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662" y="4098909"/>
            <a:ext cx="40602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12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5231" y="-193330"/>
            <a:ext cx="10728569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Farm Services Agency (FSA) Data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135BAB4-3B33-4828-A99A-495D174BB736}"/>
              </a:ext>
            </a:extLst>
          </p:cNvPr>
          <p:cNvSpPr txBox="1">
            <a:spLocks/>
          </p:cNvSpPr>
          <p:nvPr/>
        </p:nvSpPr>
        <p:spPr>
          <a:xfrm>
            <a:off x="723232" y="1414695"/>
            <a:ext cx="11100468" cy="5539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45003-CDC1-4D1E-8830-AF0A89FA9167}"/>
              </a:ext>
            </a:extLst>
          </p:cNvPr>
          <p:cNvSpPr txBox="1"/>
          <p:nvPr/>
        </p:nvSpPr>
        <p:spPr>
          <a:xfrm>
            <a:off x="509131" y="5487829"/>
            <a:ext cx="10960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https://www.agridatainc.com/Home/Products/Mapping%20Features/Land%20Resource%20Intelligence/FSA%20Field%20Boundaries%20(CLU)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65135" y="1132233"/>
            <a:ext cx="63585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FSA Common Land Units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FSA-578 Form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Available for all land associated with a USDA program in a calendar year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Provides crop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Need: Link survey data to the land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FSA and NASS farm definitions differ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Have linked farms with simple farm structures—working on the rest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6" y="1224379"/>
            <a:ext cx="4114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54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34462"/>
            <a:ext cx="10261600" cy="838200"/>
          </a:xfrm>
        </p:spPr>
        <p:txBody>
          <a:bodyPr>
            <a:normAutofit/>
          </a:bodyPr>
          <a:lstStyle/>
          <a:p>
            <a:r>
              <a:rPr lang="en-US" sz="3600" b="1" dirty="0"/>
              <a:t>Quantifying Soil Moisture: GRACE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3" y="1350721"/>
            <a:ext cx="11740444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4A15CE-9D31-44FE-A4A3-3DFF052127A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70804"/>
      </p:ext>
    </p:extLst>
  </p:cSld>
  <p:clrMapOvr>
    <a:masterClrMapping/>
  </p:clrMapOvr>
</p:sld>
</file>

<file path=ppt/theme/theme1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45A8E01786EA41B93A3C0873027DEF" ma:contentTypeVersion="7" ma:contentTypeDescription="Create a new document." ma:contentTypeScope="" ma:versionID="d17b4693da42e605dd922947636f05d9">
  <xsd:schema xmlns:xsd="http://www.w3.org/2001/XMLSchema" xmlns:xs="http://www.w3.org/2001/XMLSchema" xmlns:p="http://schemas.microsoft.com/office/2006/metadata/properties" xmlns:ns2="8c03013d-7fd8-429d-8c2f-71999a1ec47b" xmlns:ns3="9449c77c-de4b-4d4f-9182-19297f09cc05" targetNamespace="http://schemas.microsoft.com/office/2006/metadata/properties" ma:root="true" ma:fieldsID="3e3a1155942da91cf5481d116e19c105" ns2:_="" ns3:_="">
    <xsd:import namespace="8c03013d-7fd8-429d-8c2f-71999a1ec47b"/>
    <xsd:import namespace="9449c77c-de4b-4d4f-9182-19297f09cc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03013d-7fd8-429d-8c2f-71999a1ec4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49c77c-de4b-4d4f-9182-19297f09cc0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59772C-6128-4433-90C7-C6976289C44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c03013d-7fd8-429d-8c2f-71999a1ec47b"/>
    <ds:schemaRef ds:uri="9449c77c-de4b-4d4f-9182-19297f09cc05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6C80148-AC05-41A3-A6DC-510831075071}">
  <ds:schemaRefs>
    <ds:schemaRef ds:uri="http://schemas.microsoft.com/office/2006/metadata/properties"/>
    <ds:schemaRef ds:uri="http://www.w3.org/2000/xmln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D37F0D3-0A44-48A3-BFF4-2179FF5E1F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2125</TotalTime>
  <Words>529</Words>
  <Application>Microsoft Office PowerPoint</Application>
  <PresentationFormat>Widescreen</PresentationFormat>
  <Paragraphs>120</Paragraphs>
  <Slides>16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Century Gothic</vt:lpstr>
      <vt:lpstr>Times New Roman</vt:lpstr>
      <vt:lpstr>Tw Cen MT Condensed</vt:lpstr>
      <vt:lpstr>Tw Cen MT Condensed Extra Bold</vt:lpstr>
      <vt:lpstr>14_Custom Design</vt:lpstr>
      <vt:lpstr>Graph</vt:lpstr>
      <vt:lpstr>Improving NASS Estimates of Planted Acres </vt:lpstr>
      <vt:lpstr>2019 Planted Acres and Those That  Could Not be Planted as Planned </vt:lpstr>
      <vt:lpstr>Illinois Pilot Study: Paradigm Shift</vt:lpstr>
      <vt:lpstr>Cropland Data Layer</vt:lpstr>
      <vt:lpstr>Preseason Prediction of Land Planted to Corn and Soybeans</vt:lpstr>
      <vt:lpstr>Remote Sensing: Finer Resolution</vt:lpstr>
      <vt:lpstr>What is the Value of High Resolution Imagery?</vt:lpstr>
      <vt:lpstr>Farm Services Agency (FSA) Data</vt:lpstr>
      <vt:lpstr>Quantifying Soil Moisture: GRACE</vt:lpstr>
      <vt:lpstr>PowerPoint Presentation</vt:lpstr>
      <vt:lpstr>PowerPoint Presentation</vt:lpstr>
      <vt:lpstr>PowerPoint Presentation</vt:lpstr>
      <vt:lpstr>Pre-Planting: GRACE-Based Root Zone Soil Moisture Drought Indicator </vt:lpstr>
      <vt:lpstr>Planting: GRACE-Based Root Zone Soil Moisture Drought Indicator </vt:lpstr>
      <vt:lpstr>Final Thoughts</vt:lpstr>
      <vt:lpstr>Thank you!  Linda.J.Young@usda.gov </vt:lpstr>
    </vt:vector>
  </TitlesOfParts>
  <Company>NASS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Daniel, Kara - NASS</dc:creator>
  <cp:lastModifiedBy>Linda Young</cp:lastModifiedBy>
  <cp:revision>90</cp:revision>
  <cp:lastPrinted>2020-02-03T22:48:38Z</cp:lastPrinted>
  <dcterms:created xsi:type="dcterms:W3CDTF">2020-01-17T16:50:44Z</dcterms:created>
  <dcterms:modified xsi:type="dcterms:W3CDTF">2020-02-19T23:46:30Z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0x0101004845A8E01786EA41B93A3C0873027DEF</vt:lpwstr>
  </property>
</Properties>
</file>