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5"/>
  </p:notesMasterIdLst>
  <p:sldIdLst>
    <p:sldId id="256" r:id="rId2"/>
    <p:sldId id="1026" r:id="rId3"/>
    <p:sldId id="1019" r:id="rId4"/>
    <p:sldId id="1022" r:id="rId5"/>
    <p:sldId id="1021" r:id="rId6"/>
    <p:sldId id="1027" r:id="rId7"/>
    <p:sldId id="1023" r:id="rId8"/>
    <p:sldId id="1000" r:id="rId9"/>
    <p:sldId id="1002" r:id="rId10"/>
    <p:sldId id="287" r:id="rId11"/>
    <p:sldId id="1004" r:id="rId12"/>
    <p:sldId id="524" r:id="rId13"/>
    <p:sldId id="1025" r:id="rId14"/>
    <p:sldId id="1001" r:id="rId15"/>
    <p:sldId id="997" r:id="rId16"/>
    <p:sldId id="998" r:id="rId17"/>
    <p:sldId id="943" r:id="rId18"/>
    <p:sldId id="1024" r:id="rId19"/>
    <p:sldId id="1016" r:id="rId20"/>
    <p:sldId id="1017" r:id="rId21"/>
    <p:sldId id="1028" r:id="rId22"/>
    <p:sldId id="1012" r:id="rId23"/>
    <p:sldId id="101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E84A27"/>
    <a:srgbClr val="131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4"/>
    <p:restoredTop sz="94699"/>
  </p:normalViewPr>
  <p:slideViewPr>
    <p:cSldViewPr snapToGrid="0" snapToObjects="1">
      <p:cViewPr varScale="1">
        <p:scale>
          <a:sx n="55" d="100"/>
          <a:sy n="55" d="100"/>
        </p:scale>
        <p:origin x="1349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2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2EDEF-EB79-4923-AEAF-255D57FBCA1F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533A6-DF29-465D-B4FE-95DDBBE10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8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470F-A0E3-2E4F-9B40-8F18D332A8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1905001"/>
            <a:ext cx="4076700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Here: Tell Your Illinois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EEC80-B330-EA4C-A80D-90C1AF89C5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86300" y="4295458"/>
            <a:ext cx="4076700" cy="58134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389FB6-90B1-7D4C-911D-FC6799C38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1661" b="-17467"/>
          <a:stretch/>
        </p:blipFill>
        <p:spPr>
          <a:xfrm>
            <a:off x="278130" y="6255076"/>
            <a:ext cx="1863090" cy="3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5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9374E-88C5-0744-879C-474438FE2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40" y="365125"/>
            <a:ext cx="8549640" cy="1325563"/>
          </a:xfrm>
        </p:spPr>
        <p:txBody>
          <a:bodyPr/>
          <a:lstStyle/>
          <a:p>
            <a:r>
              <a:rPr lang="en-US" dirty="0"/>
              <a:t>Hello.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2A83B-2652-6243-8E31-423CD7EE3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" y="1825625"/>
            <a:ext cx="8549640" cy="3874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3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9374E-88C5-0744-879C-474438FE2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40" y="365125"/>
            <a:ext cx="7200900" cy="1325563"/>
          </a:xfrm>
        </p:spPr>
        <p:txBody>
          <a:bodyPr/>
          <a:lstStyle/>
          <a:p>
            <a:r>
              <a:rPr lang="en-US" dirty="0"/>
              <a:t>Hello.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2A83B-2652-6243-8E31-423CD7EE3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" y="1825625"/>
            <a:ext cx="7200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959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6523D2-DB3D-44CE-B872-194D271B9A25}" type="datetime1">
              <a:rPr lang="en-US" altLang="en-US"/>
              <a:pPr/>
              <a:t>2/20/2020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5427A-95BF-4D0B-B53F-C0A2107DD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74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31" y="545541"/>
            <a:ext cx="1420426" cy="1503613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457200" indent="0"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Key Message text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4198" y="612043"/>
            <a:ext cx="7441152" cy="804935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rgbClr val="385623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81" y="612044"/>
            <a:ext cx="784386" cy="80467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07963" y="612116"/>
            <a:ext cx="784225" cy="8048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7963" y="61913"/>
            <a:ext cx="8714095" cy="284162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enter chapter # and title</a:t>
            </a:r>
          </a:p>
        </p:txBody>
      </p:sp>
    </p:spTree>
    <p:extLst>
      <p:ext uri="{BB962C8B-B14F-4D97-AF65-F5344CB8AC3E}">
        <p14:creationId xmlns:p14="http://schemas.microsoft.com/office/powerpoint/2010/main" val="131661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091E91-BB8E-4F97-8EEF-12C379DFB933}" type="datetime1">
              <a:rPr lang="en-US" altLang="en-US"/>
              <a:pPr/>
              <a:t>2/20/2020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31776-DACB-47A9-BC42-891B6371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11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31" y="545541"/>
            <a:ext cx="1420426" cy="1503613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441359"/>
            <a:ext cx="7886700" cy="37356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457200" indent="0"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Key Message text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074198" y="612043"/>
            <a:ext cx="7441152" cy="804935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rgbClr val="38562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Key Message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81" y="612044"/>
            <a:ext cx="784386" cy="80467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07963" y="612116"/>
            <a:ext cx="784225" cy="8048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7963" y="61913"/>
            <a:ext cx="8714095" cy="284162"/>
          </a:xfrm>
        </p:spPr>
        <p:txBody>
          <a:bodyPr anchor="ctr">
            <a:noAutofit/>
          </a:bodyPr>
          <a:lstStyle>
            <a:lvl1pPr marL="0" indent="0" algn="r">
              <a:buNone/>
              <a:defRPr sz="14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enter chapter # and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825625"/>
            <a:ext cx="7886700" cy="447058"/>
          </a:xfrm>
        </p:spPr>
        <p:txBody>
          <a:bodyPr/>
          <a:lstStyle>
            <a:lvl1pPr marL="0" indent="0">
              <a:buNone/>
              <a:defRPr sz="2400" b="1" baseline="0">
                <a:solidFill>
                  <a:srgbClr val="385623"/>
                </a:solidFill>
              </a:defRPr>
            </a:lvl1pPr>
          </a:lstStyle>
          <a:p>
            <a:pPr lvl="0"/>
            <a:r>
              <a:rPr lang="en-US" dirty="0"/>
              <a:t>Click to enter Key Message title</a:t>
            </a:r>
          </a:p>
        </p:txBody>
      </p:sp>
    </p:spTree>
    <p:extLst>
      <p:ext uri="{BB962C8B-B14F-4D97-AF65-F5344CB8AC3E}">
        <p14:creationId xmlns:p14="http://schemas.microsoft.com/office/powerpoint/2010/main" val="276693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16A704-2C19-3F43-B646-59B8A19D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075A7-AA11-084B-83B0-CE5EB2DE5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0FFBC-71B9-454B-B580-C7E3503D2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02DA5-AEDB-204D-B91E-B8B42640E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7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3294B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ca2018.globalchange.gov/chapter/2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jimangel@Illinois.edu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73CE-9A23-1D47-A18E-88DE3C7B9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Variability and Trends in Expected Weather Patterns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7BB83-6C19-6E4D-B223-221FB9540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4784051"/>
            <a:ext cx="4243944" cy="977186"/>
          </a:xfrm>
        </p:spPr>
        <p:txBody>
          <a:bodyPr>
            <a:noAutofit/>
          </a:bodyPr>
          <a:lstStyle/>
          <a:p>
            <a:r>
              <a:rPr lang="en-US" sz="2800" b="1" dirty="0"/>
              <a:t>Dr. Jim Angel</a:t>
            </a:r>
            <a:br>
              <a:rPr lang="en-US" sz="2800" b="1" dirty="0"/>
            </a:br>
            <a:r>
              <a:rPr lang="en-US" sz="2800" b="1" dirty="0"/>
              <a:t>Prairie Research Institute</a:t>
            </a:r>
            <a:br>
              <a:rPr lang="en-US" sz="2800" b="1" dirty="0"/>
            </a:br>
            <a:r>
              <a:rPr lang="en-US" sz="2800" b="1" dirty="0"/>
              <a:t>University of Illinois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271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3EA699-B9F3-438E-B04C-7CAB690E4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542B78-A846-42F4-B3A0-88D36E4A0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9624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dirty="0"/>
              <a:t>Volume I of the NCA4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Precipitation will continue to increase (medium confidence)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Heavy precipitation events will increase in frequency and amounts (high confidence)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B5A88-D502-4C3D-9610-7A110068E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170"/>
          <a:stretch/>
        </p:blipFill>
        <p:spPr>
          <a:xfrm>
            <a:off x="676275" y="0"/>
            <a:ext cx="7791450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E01BDC-FF71-4CEC-876C-DD1A9E96BDFE}"/>
              </a:ext>
            </a:extLst>
          </p:cNvPr>
          <p:cNvSpPr txBox="1"/>
          <p:nvPr/>
        </p:nvSpPr>
        <p:spPr>
          <a:xfrm>
            <a:off x="1859558" y="5898372"/>
            <a:ext cx="5878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https://science2017.globalchange.gov/</a:t>
            </a:r>
          </a:p>
        </p:txBody>
      </p:sp>
    </p:spTree>
    <p:extLst>
      <p:ext uri="{BB962C8B-B14F-4D97-AF65-F5344CB8AC3E}">
        <p14:creationId xmlns:p14="http://schemas.microsoft.com/office/powerpoint/2010/main" val="333537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48F38F-DF62-48BD-9E09-D7982657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365125"/>
            <a:ext cx="8407730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Impacts of Wetter Growing Season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/>
          <a:lstStyle/>
          <a:p>
            <a:r>
              <a:rPr lang="en-US" dirty="0"/>
              <a:t>Reduced workable field days</a:t>
            </a:r>
          </a:p>
          <a:p>
            <a:r>
              <a:rPr lang="en-US" dirty="0"/>
              <a:t>Planting delays</a:t>
            </a:r>
          </a:p>
          <a:p>
            <a:r>
              <a:rPr lang="en-US" dirty="0"/>
              <a:t>Replanting</a:t>
            </a:r>
          </a:p>
          <a:p>
            <a:r>
              <a:rPr lang="en-US" dirty="0"/>
              <a:t>Prevent planting</a:t>
            </a:r>
          </a:p>
          <a:p>
            <a:r>
              <a:rPr lang="en-US" dirty="0"/>
              <a:t>Soil compaction</a:t>
            </a:r>
          </a:p>
          <a:p>
            <a:r>
              <a:rPr lang="en-US" dirty="0"/>
              <a:t>Drainage</a:t>
            </a:r>
          </a:p>
          <a:p>
            <a:r>
              <a:rPr lang="en-US" dirty="0"/>
              <a:t>Nutrient loss</a:t>
            </a:r>
          </a:p>
          <a:p>
            <a:r>
              <a:rPr lang="en-US" dirty="0"/>
              <a:t>More plant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507" y="2378059"/>
            <a:ext cx="5970494" cy="44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56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457738-C446-4834-9A85-F13B57AE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 transportation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0AE88-F2C4-4ECC-BB2E-1B1F93CE5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45" y="1740693"/>
            <a:ext cx="7886700" cy="4436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48ABC5-F82C-42F7-A55B-A5ADF7C64FD8}"/>
              </a:ext>
            </a:extLst>
          </p:cNvPr>
          <p:cNvSpPr txBox="1"/>
          <p:nvPr/>
        </p:nvSpPr>
        <p:spPr>
          <a:xfrm>
            <a:off x="771291" y="5707302"/>
            <a:ext cx="711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Mississippi River on 3/25/19 - Davenport, IA  Photo: Steve </a:t>
            </a:r>
            <a:r>
              <a:rPr lang="en-US" dirty="0" err="1">
                <a:solidFill>
                  <a:schemeClr val="bg1"/>
                </a:solidFill>
              </a:rPr>
              <a:t>Toft</a:t>
            </a:r>
            <a:r>
              <a:rPr lang="en-US" dirty="0">
                <a:solidFill>
                  <a:schemeClr val="bg1"/>
                </a:solidFill>
              </a:rPr>
              <a:t> (QC Drone)</a:t>
            </a:r>
          </a:p>
        </p:txBody>
      </p:sp>
    </p:spTree>
    <p:extLst>
      <p:ext uri="{BB962C8B-B14F-4D97-AF65-F5344CB8AC3E}">
        <p14:creationId xmlns:p14="http://schemas.microsoft.com/office/powerpoint/2010/main" val="2764757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DC8F0-FF8D-4CC7-85E3-3B428D9C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584"/>
            <a:ext cx="9144000" cy="49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16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47F7C9-8AF3-40D9-BCC9-3C8429169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144" y="1825625"/>
            <a:ext cx="7735712" cy="43513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8540B-6F67-414A-A53C-E2D827A3E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Increased Humidity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A795D-A9D5-4067-B21C-53C73CB3AD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D03C5-BE65-4837-8041-E938C99692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6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33D742-4028-4710-B072-74FD4BACD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03" y="699247"/>
            <a:ext cx="6852075" cy="49785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420102-5457-400F-BBA5-751C6E5BDD05}"/>
              </a:ext>
            </a:extLst>
          </p:cNvPr>
          <p:cNvSpPr txBox="1"/>
          <p:nvPr/>
        </p:nvSpPr>
        <p:spPr>
          <a:xfrm>
            <a:off x="245379" y="2486812"/>
            <a:ext cx="17302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Observed changes in mean temperatures, 1901-1960 vs 1986-2016</a:t>
            </a:r>
          </a:p>
        </p:txBody>
      </p:sp>
    </p:spTree>
    <p:extLst>
      <p:ext uri="{BB962C8B-B14F-4D97-AF65-F5344CB8AC3E}">
        <p14:creationId xmlns:p14="http://schemas.microsoft.com/office/powerpoint/2010/main" val="1419046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73CF2-58A8-4777-ABE5-284578119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96" y="0"/>
            <a:ext cx="6272020" cy="5413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132AD-8FB2-45FB-990F-F517A81CED68}"/>
              </a:ext>
            </a:extLst>
          </p:cNvPr>
          <p:cNvSpPr txBox="1"/>
          <p:nvPr/>
        </p:nvSpPr>
        <p:spPr>
          <a:xfrm>
            <a:off x="7618343" y="1254528"/>
            <a:ext cx="127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to 4°F increase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ADDEC-7B4F-42DE-9C31-56F7B4AB0498}"/>
              </a:ext>
            </a:extLst>
          </p:cNvPr>
          <p:cNvSpPr txBox="1"/>
          <p:nvPr/>
        </p:nvSpPr>
        <p:spPr>
          <a:xfrm>
            <a:off x="7618343" y="3595480"/>
            <a:ext cx="127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to 9°F increase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9BE709-66EE-488E-85A7-3706D0A284C3}"/>
              </a:ext>
            </a:extLst>
          </p:cNvPr>
          <p:cNvSpPr txBox="1"/>
          <p:nvPr/>
        </p:nvSpPr>
        <p:spPr>
          <a:xfrm>
            <a:off x="2883196" y="5595885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https://nca2018.globalchange.gov/chapter/2/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02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4762"/>
            <a:ext cx="63436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54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E700-45B2-4450-A48C-342D41F98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1166"/>
          </a:xfrm>
        </p:spPr>
        <p:txBody>
          <a:bodyPr/>
          <a:lstStyle/>
          <a:p>
            <a:r>
              <a:rPr lang="en-US" dirty="0"/>
              <a:t>False Spring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28DF6-0D04-4410-82FD-52B51D7C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608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2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38022B2-970A-424C-8A72-DF11A848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999"/>
            <a:ext cx="9144000" cy="6096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E143B5-E527-4E79-B59D-4C142B4A1463}"/>
              </a:ext>
            </a:extLst>
          </p:cNvPr>
          <p:cNvSpPr txBox="1"/>
          <p:nvPr/>
        </p:nvSpPr>
        <p:spPr>
          <a:xfrm>
            <a:off x="2065867" y="6492873"/>
            <a:ext cx="517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Prairie Strips in CRP de </a:t>
            </a:r>
            <a:r>
              <a:rPr lang="en-US" dirty="0" err="1"/>
              <a:t>Kok</a:t>
            </a:r>
            <a:r>
              <a:rPr lang="en-US" dirty="0"/>
              <a:t>-Mercado and Katrina Ruff</a:t>
            </a:r>
          </a:p>
        </p:txBody>
      </p:sp>
    </p:spTree>
    <p:extLst>
      <p:ext uri="{BB962C8B-B14F-4D97-AF65-F5344CB8AC3E}">
        <p14:creationId xmlns:p14="http://schemas.microsoft.com/office/powerpoint/2010/main" val="366911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D7007-E8AA-46FC-8589-208F8D53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36E30-8E0B-41C0-957B-7B5A7C8BE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56" y="1825625"/>
            <a:ext cx="7979324" cy="3874135"/>
          </a:xfrm>
        </p:spPr>
        <p:txBody>
          <a:bodyPr/>
          <a:lstStyle/>
          <a:p>
            <a:r>
              <a:rPr lang="en-US" dirty="0"/>
              <a:t>What happened in 2019 </a:t>
            </a:r>
          </a:p>
          <a:p>
            <a:r>
              <a:rPr lang="en-US" dirty="0"/>
              <a:t>Current conditions</a:t>
            </a:r>
          </a:p>
          <a:p>
            <a:r>
              <a:rPr lang="en-US" dirty="0"/>
              <a:t>Trends and Concerns</a:t>
            </a:r>
          </a:p>
          <a:p>
            <a:r>
              <a:rPr lang="en-US" dirty="0"/>
              <a:t>Adaptation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798A87BD-F554-46B6-AE9B-2B53C6F2D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76" y="350929"/>
            <a:ext cx="7322646" cy="5645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9AD72C-6BC1-4FEB-8C69-83363A650C0C}"/>
              </a:ext>
            </a:extLst>
          </p:cNvPr>
          <p:cNvSpPr txBox="1"/>
          <p:nvPr/>
        </p:nvSpPr>
        <p:spPr>
          <a:xfrm>
            <a:off x="2499541" y="5995941"/>
            <a:ext cx="414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Flumes at Neal Smith credit Jose Gutierrez</a:t>
            </a:r>
          </a:p>
        </p:txBody>
      </p:sp>
    </p:spTree>
    <p:extLst>
      <p:ext uri="{BB962C8B-B14F-4D97-AF65-F5344CB8AC3E}">
        <p14:creationId xmlns:p14="http://schemas.microsoft.com/office/powerpoint/2010/main" val="991649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5980E-DD2E-404B-A2FF-1EE338C6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3B190-344E-4C10-9539-E181998F1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corn-soybean rotation with 10% coverage</a:t>
            </a:r>
          </a:p>
          <a:p>
            <a:pPr lvl="1"/>
            <a:r>
              <a:rPr lang="en-US" dirty="0"/>
              <a:t>37% reduction in runoff</a:t>
            </a:r>
          </a:p>
          <a:p>
            <a:pPr lvl="1"/>
            <a:r>
              <a:rPr lang="en-US" dirty="0"/>
              <a:t>95% reduction in sediment loss</a:t>
            </a:r>
          </a:p>
          <a:p>
            <a:pPr lvl="1"/>
            <a:r>
              <a:rPr lang="en-US" dirty="0"/>
              <a:t>70% reduction in nitrogen loss</a:t>
            </a:r>
          </a:p>
          <a:p>
            <a:r>
              <a:rPr lang="en-US" dirty="0"/>
              <a:t>Practices just accepted for USDA </a:t>
            </a:r>
            <a:r>
              <a:rPr lang="en-US"/>
              <a:t>Conservation Reserve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11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017680-6612-4E2E-855E-DF4406428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20"/>
            <a:ext cx="9144000" cy="623316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29B6A0A-D1C7-41BF-B788-B48EE012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6792"/>
          </a:xfrm>
        </p:spPr>
        <p:txBody>
          <a:bodyPr/>
          <a:lstStyle/>
          <a:p>
            <a:r>
              <a:rPr lang="en-US" dirty="0"/>
              <a:t>Summary for Much of US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B20786-A5F8-4A3D-ABC4-955CA95637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2977" y="1421823"/>
            <a:ext cx="7886700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Warmer throughout the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Wetter, and more frequent and heavier rain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Concern moving forward with higher summer heat </a:t>
            </a:r>
          </a:p>
        </p:txBody>
      </p:sp>
    </p:spTree>
    <p:extLst>
      <p:ext uri="{BB962C8B-B14F-4D97-AF65-F5344CB8AC3E}">
        <p14:creationId xmlns:p14="http://schemas.microsoft.com/office/powerpoint/2010/main" val="1049749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4CF5-33EF-4D2C-8B9B-7CBB11FE4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1A5AAB2-0D5F-45C5-9B14-C406A2CF98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82788" y="1825625"/>
            <a:ext cx="7161212" cy="4351338"/>
          </a:xfrm>
        </p:spPr>
        <p:txBody>
          <a:bodyPr>
            <a:normAutofit/>
          </a:bodyPr>
          <a:lstStyle/>
          <a:p>
            <a:r>
              <a:rPr lang="en-US" sz="2800" dirty="0"/>
              <a:t>Dr. Jim Angel</a:t>
            </a:r>
          </a:p>
          <a:p>
            <a:r>
              <a:rPr lang="en-US" sz="2800" dirty="0"/>
              <a:t>Email:  </a:t>
            </a:r>
            <a:r>
              <a:rPr lang="en-US" sz="2800" dirty="0">
                <a:hlinkClick r:id="rId2"/>
              </a:rPr>
              <a:t>jimangel@Illinois.edu</a:t>
            </a:r>
            <a:endParaRPr lang="en-US" sz="2800" dirty="0"/>
          </a:p>
          <a:p>
            <a:r>
              <a:rPr lang="en-US" sz="2800" dirty="0"/>
              <a:t>Twitter: @jimangel22 </a:t>
            </a:r>
          </a:p>
        </p:txBody>
      </p:sp>
    </p:spTree>
    <p:extLst>
      <p:ext uri="{BB962C8B-B14F-4D97-AF65-F5344CB8AC3E}">
        <p14:creationId xmlns:p14="http://schemas.microsoft.com/office/powerpoint/2010/main" val="99430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A82A5A8-DCE1-429A-B10C-4304088C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47" y="273132"/>
            <a:ext cx="7648898" cy="56407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D948AD-87A9-404B-9847-78C08CCE7110}"/>
              </a:ext>
            </a:extLst>
          </p:cNvPr>
          <p:cNvSpPr/>
          <p:nvPr/>
        </p:nvSpPr>
        <p:spPr>
          <a:xfrm rot="2395655">
            <a:off x="4179612" y="1908249"/>
            <a:ext cx="1977401" cy="205443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2A90D-B101-413B-A6B3-393B46D3EDAB}"/>
              </a:ext>
            </a:extLst>
          </p:cNvPr>
          <p:cNvSpPr txBox="1"/>
          <p:nvPr/>
        </p:nvSpPr>
        <p:spPr>
          <a:xfrm>
            <a:off x="3013715" y="6184651"/>
            <a:ext cx="4309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Last winter and spring</a:t>
            </a:r>
          </a:p>
        </p:txBody>
      </p:sp>
    </p:spTree>
    <p:extLst>
      <p:ext uri="{BB962C8B-B14F-4D97-AF65-F5344CB8AC3E}">
        <p14:creationId xmlns:p14="http://schemas.microsoft.com/office/powerpoint/2010/main" val="3261292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5CA3B-041B-4C88-B208-36AA605EF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19" y="237507"/>
            <a:ext cx="7058161" cy="5577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AE9004-C77C-45AC-9EE3-EB8B77BCFB85}"/>
              </a:ext>
            </a:extLst>
          </p:cNvPr>
          <p:cNvSpPr txBox="1"/>
          <p:nvPr/>
        </p:nvSpPr>
        <p:spPr>
          <a:xfrm>
            <a:off x="3296938" y="5974162"/>
            <a:ext cx="2550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Weather.gov</a:t>
            </a:r>
          </a:p>
        </p:txBody>
      </p:sp>
    </p:spTree>
    <p:extLst>
      <p:ext uri="{BB962C8B-B14F-4D97-AF65-F5344CB8AC3E}">
        <p14:creationId xmlns:p14="http://schemas.microsoft.com/office/powerpoint/2010/main" val="276552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FA894CB-9734-4011-9F6A-748A66758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2" y="320634"/>
            <a:ext cx="7637155" cy="563212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5C3D68-1581-45BA-B071-7D55187DAB03}"/>
              </a:ext>
            </a:extLst>
          </p:cNvPr>
          <p:cNvSpPr/>
          <p:nvPr/>
        </p:nvSpPr>
        <p:spPr>
          <a:xfrm rot="20496760">
            <a:off x="4334494" y="2755075"/>
            <a:ext cx="2185059" cy="1413164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7E709-7996-4EC2-9471-5498558E5890}"/>
              </a:ext>
            </a:extLst>
          </p:cNvPr>
          <p:cNvSpPr txBox="1"/>
          <p:nvPr/>
        </p:nvSpPr>
        <p:spPr>
          <a:xfrm>
            <a:off x="2316125" y="6211669"/>
            <a:ext cx="45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Last fall and this winter</a:t>
            </a:r>
          </a:p>
        </p:txBody>
      </p:sp>
    </p:spTree>
    <p:extLst>
      <p:ext uri="{BB962C8B-B14F-4D97-AF65-F5344CB8AC3E}">
        <p14:creationId xmlns:p14="http://schemas.microsoft.com/office/powerpoint/2010/main" val="170162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8AE4B1-0A40-4B23-9634-5015E1B60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139825"/>
            <a:ext cx="7124700" cy="53530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8A2AD9-27A5-460E-8CAC-40606C3F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145"/>
            <a:ext cx="7886700" cy="1384915"/>
          </a:xfrm>
        </p:spPr>
        <p:txBody>
          <a:bodyPr>
            <a:normAutofit/>
          </a:bodyPr>
          <a:lstStyle/>
          <a:p>
            <a:r>
              <a:rPr lang="en-US" sz="2800" dirty="0"/>
              <a:t>7-Day Precipitation Amounts (QPF)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6E5953-72D8-46E9-AF0E-B18451D18CA1}"/>
              </a:ext>
            </a:extLst>
          </p:cNvPr>
          <p:cNvSpPr txBox="1"/>
          <p:nvPr/>
        </p:nvSpPr>
        <p:spPr>
          <a:xfrm>
            <a:off x="3448975" y="6426523"/>
            <a:ext cx="224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“NWS QPF”</a:t>
            </a:r>
          </a:p>
        </p:txBody>
      </p:sp>
    </p:spTree>
    <p:extLst>
      <p:ext uri="{BB962C8B-B14F-4D97-AF65-F5344CB8AC3E}">
        <p14:creationId xmlns:p14="http://schemas.microsoft.com/office/powerpoint/2010/main" val="328493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6F1626-8A77-4967-AB65-54A14634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71" y="593766"/>
            <a:ext cx="8120257" cy="4978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DD5FE-018C-46A5-A227-7ED7FACF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D9700-5B1B-4DFA-8177-42374A599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0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49102-7C1F-44EF-9865-8C2357FA9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6655"/>
          <a:stretch/>
        </p:blipFill>
        <p:spPr>
          <a:xfrm>
            <a:off x="231809" y="954740"/>
            <a:ext cx="8680381" cy="3859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51B94D-8A67-4205-814F-423A2B57CF56}"/>
              </a:ext>
            </a:extLst>
          </p:cNvPr>
          <p:cNvSpPr txBox="1"/>
          <p:nvPr/>
        </p:nvSpPr>
        <p:spPr>
          <a:xfrm>
            <a:off x="0" y="37209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1986-2015 minus 1901-1960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7BC60-EAE2-4C9F-8998-86EBB9246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006656-071D-4F85-AFF7-253F75D4C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65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C33A6B-E845-4C4F-A410-C5E7CF6B4888}"/>
              </a:ext>
            </a:extLst>
          </p:cNvPr>
          <p:cNvSpPr txBox="1"/>
          <p:nvPr/>
        </p:nvSpPr>
        <p:spPr>
          <a:xfrm>
            <a:off x="990600" y="64008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2070-2099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904"/>
          <a:stretch/>
        </p:blipFill>
        <p:spPr>
          <a:xfrm>
            <a:off x="1305540" y="232719"/>
            <a:ext cx="6876557" cy="616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7772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C2370623-F07B-5941-BA6D-5B6FAB215DDE}" vid="{BCBEA864-F141-684D-B783-F15F797B65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Alma_blue_2019</Template>
  <TotalTime>222</TotalTime>
  <Words>246</Words>
  <Application>Microsoft Office PowerPoint</Application>
  <PresentationFormat>On-screen Show (4:3)</PresentationFormat>
  <Paragraphs>51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Custom Design</vt:lpstr>
      <vt:lpstr>Variability and Trends in Expected Weather Patterns</vt:lpstr>
      <vt:lpstr>Introduction</vt:lpstr>
      <vt:lpstr>PowerPoint Presentation</vt:lpstr>
      <vt:lpstr>PowerPoint Presentation</vt:lpstr>
      <vt:lpstr>PowerPoint Presentation</vt:lpstr>
      <vt:lpstr>7-Day Precipitation Amounts (QPF)</vt:lpstr>
      <vt:lpstr>PowerPoint Presentation</vt:lpstr>
      <vt:lpstr>PowerPoint Presentation</vt:lpstr>
      <vt:lpstr>PowerPoint Presentation</vt:lpstr>
      <vt:lpstr>PowerPoint Presentation</vt:lpstr>
      <vt:lpstr>Impacts of Wetter Growing Season </vt:lpstr>
      <vt:lpstr>Disrupt transportation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False Spring </vt:lpstr>
      <vt:lpstr>PowerPoint Presentation</vt:lpstr>
      <vt:lpstr>PowerPoint Presentation</vt:lpstr>
      <vt:lpstr>Quick Stats</vt:lpstr>
      <vt:lpstr>Summary for Much of US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Variability and Trends in Expected Weather Patterns</dc:title>
  <dc:creator>Angel, James Randal</dc:creator>
  <cp:lastModifiedBy>Angel, James Randal</cp:lastModifiedBy>
  <cp:revision>20</cp:revision>
  <dcterms:created xsi:type="dcterms:W3CDTF">2020-02-18T21:01:47Z</dcterms:created>
  <dcterms:modified xsi:type="dcterms:W3CDTF">2020-02-20T15:25:59Z</dcterms:modified>
</cp:coreProperties>
</file>