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7" r:id="rId3"/>
    <p:sldMasterId id="2147483670" r:id="rId4"/>
    <p:sldMasterId id="2147483672" r:id="rId5"/>
    <p:sldMasterId id="2147483674" r:id="rId6"/>
  </p:sldMasterIdLst>
  <p:notesMasterIdLst>
    <p:notesMasterId r:id="rId30"/>
  </p:notesMasterIdLst>
  <p:handoutMasterIdLst>
    <p:handoutMasterId r:id="rId31"/>
  </p:handoutMasterIdLst>
  <p:sldIdLst>
    <p:sldId id="381" r:id="rId7"/>
    <p:sldId id="384" r:id="rId8"/>
    <p:sldId id="311" r:id="rId9"/>
    <p:sldId id="310" r:id="rId10"/>
    <p:sldId id="382" r:id="rId11"/>
    <p:sldId id="321" r:id="rId12"/>
    <p:sldId id="367" r:id="rId13"/>
    <p:sldId id="370" r:id="rId14"/>
    <p:sldId id="340" r:id="rId15"/>
    <p:sldId id="337" r:id="rId16"/>
    <p:sldId id="343" r:id="rId17"/>
    <p:sldId id="368" r:id="rId18"/>
    <p:sldId id="376" r:id="rId19"/>
    <p:sldId id="371" r:id="rId20"/>
    <p:sldId id="377" r:id="rId21"/>
    <p:sldId id="372" r:id="rId22"/>
    <p:sldId id="378" r:id="rId23"/>
    <p:sldId id="373" r:id="rId24"/>
    <p:sldId id="369" r:id="rId25"/>
    <p:sldId id="374" r:id="rId26"/>
    <p:sldId id="379" r:id="rId27"/>
    <p:sldId id="306" r:id="rId28"/>
    <p:sldId id="274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yn Liebrand" initials="CL" lastIdx="0" clrIdx="0">
    <p:extLst>
      <p:ext uri="{19B8F6BF-5375-455C-9EA6-DF929625EA0E}">
        <p15:presenceInfo xmlns:p15="http://schemas.microsoft.com/office/powerpoint/2012/main" userId="Carolyn Liebran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C4D06"/>
    <a:srgbClr val="A54D62"/>
    <a:srgbClr val="833D4E"/>
    <a:srgbClr val="EA2A15"/>
    <a:srgbClr val="CDD860"/>
    <a:srgbClr val="2A5C0B"/>
    <a:srgbClr val="73791C"/>
    <a:srgbClr val="042608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5" autoAdjust="0"/>
    <p:restoredTop sz="87782" autoAdjust="0"/>
  </p:normalViewPr>
  <p:slideViewPr>
    <p:cSldViewPr>
      <p:cViewPr varScale="1">
        <p:scale>
          <a:sx n="114" d="100"/>
          <a:sy n="114" d="100"/>
        </p:scale>
        <p:origin x="1272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723583D-A6AE-4E84-A5D0-DFA9A9D45C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310A9A-DB39-4D4D-8EF9-5691A63670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82DB7E-957D-4E54-9EC7-FC7B9FEBD470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DDA127-E530-406C-8822-168FFFD7FB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09933E-9E10-4120-AB2C-0FEB708D9C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165A017-8B1C-4B77-B8F0-A34AF192B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48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EB8FAF-B2D1-4053-A872-0CF144265615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1AFC76-23F6-43E3-9402-AFDC78DC2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88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FC76-23F6-43E3-9402-AFDC78DC24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45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FC76-23F6-43E3-9402-AFDC78DC24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21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FC76-23F6-43E3-9402-AFDC78DC24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96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FC76-23F6-43E3-9402-AFDC78DC24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88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FC76-23F6-43E3-9402-AFDC78DC24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07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FC76-23F6-43E3-9402-AFDC78DC24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98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FC76-23F6-43E3-9402-AFDC78DC24E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83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FC76-23F6-43E3-9402-AFDC78DC24E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533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FC76-23F6-43E3-9402-AFDC78DC24E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26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FC76-23F6-43E3-9402-AFDC78DC24E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741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FC76-23F6-43E3-9402-AFDC78DC24E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82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FC76-23F6-43E3-9402-AFDC78DC24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09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41790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FC76-23F6-43E3-9402-AFDC78DC24E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96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FC76-23F6-43E3-9402-AFDC78DC24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06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FC76-23F6-43E3-9402-AFDC78DC24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13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FC76-23F6-43E3-9402-AFDC78DC24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89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FC76-23F6-43E3-9402-AFDC78DC24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4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FC76-23F6-43E3-9402-AFDC78DC24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22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FC76-23F6-43E3-9402-AFDC78DC24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85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FC76-23F6-43E3-9402-AFDC78DC24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03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781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038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70" tIns="32135" rIns="64270" bIns="3213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3"/>
            <a:ext cx="6400354" cy="1752451"/>
          </a:xfrm>
          <a:prstGeom prst="rect">
            <a:avLst/>
          </a:prstGeom>
        </p:spPr>
        <p:txBody>
          <a:bodyPr lIns="64270" tIns="32135" rIns="64270" bIns="32135"/>
          <a:lstStyle>
            <a:lvl1pPr marL="0" indent="0" algn="ctr">
              <a:buNone/>
              <a:defRPr/>
            </a:lvl1pPr>
            <a:lvl2pPr marL="321357" indent="0" algn="ctr">
              <a:buNone/>
              <a:defRPr/>
            </a:lvl2pPr>
            <a:lvl3pPr marL="642717" indent="0" algn="ctr">
              <a:buNone/>
              <a:defRPr/>
            </a:lvl3pPr>
            <a:lvl4pPr marL="964075" indent="0" algn="ctr">
              <a:buNone/>
              <a:defRPr/>
            </a:lvl4pPr>
            <a:lvl5pPr marL="1285434" indent="0" algn="ctr">
              <a:buNone/>
              <a:defRPr/>
            </a:lvl5pPr>
            <a:lvl6pPr marL="1606794" indent="0" algn="ctr">
              <a:buNone/>
              <a:defRPr/>
            </a:lvl6pPr>
            <a:lvl7pPr marL="1928151" indent="0" algn="ctr">
              <a:buNone/>
              <a:defRPr/>
            </a:lvl7pPr>
            <a:lvl8pPr marL="2249511" indent="0" algn="ctr">
              <a:buNone/>
              <a:defRPr/>
            </a:lvl8pPr>
            <a:lvl9pPr marL="257087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4964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70" tIns="32135" rIns="64270" bIns="3213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3"/>
            <a:ext cx="6400354" cy="1752451"/>
          </a:xfrm>
          <a:prstGeom prst="rect">
            <a:avLst/>
          </a:prstGeom>
        </p:spPr>
        <p:txBody>
          <a:bodyPr lIns="64270" tIns="32135" rIns="64270" bIns="32135"/>
          <a:lstStyle>
            <a:lvl1pPr marL="0" indent="0" algn="ctr">
              <a:buNone/>
              <a:defRPr/>
            </a:lvl1pPr>
            <a:lvl2pPr marL="321357" indent="0" algn="ctr">
              <a:buNone/>
              <a:defRPr/>
            </a:lvl2pPr>
            <a:lvl3pPr marL="642717" indent="0" algn="ctr">
              <a:buNone/>
              <a:defRPr/>
            </a:lvl3pPr>
            <a:lvl4pPr marL="964075" indent="0" algn="ctr">
              <a:buNone/>
              <a:defRPr/>
            </a:lvl4pPr>
            <a:lvl5pPr marL="1285434" indent="0" algn="ctr">
              <a:buNone/>
              <a:defRPr/>
            </a:lvl5pPr>
            <a:lvl6pPr marL="1606794" indent="0" algn="ctr">
              <a:buNone/>
              <a:defRPr/>
            </a:lvl6pPr>
            <a:lvl7pPr marL="1928151" indent="0" algn="ctr">
              <a:buNone/>
              <a:defRPr/>
            </a:lvl7pPr>
            <a:lvl8pPr marL="2249511" indent="0" algn="ctr">
              <a:buNone/>
              <a:defRPr/>
            </a:lvl8pPr>
            <a:lvl9pPr marL="257087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9356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70" tIns="32135" rIns="64270" bIns="32135"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70" tIns="32135" rIns="64270" bIns="32135" anchor="b"/>
          <a:lstStyle>
            <a:lvl1pPr marL="0" indent="0">
              <a:buNone/>
              <a:defRPr sz="1400"/>
            </a:lvl1pPr>
            <a:lvl2pPr marL="321357" indent="0">
              <a:buNone/>
              <a:defRPr sz="1300"/>
            </a:lvl2pPr>
            <a:lvl3pPr marL="642717" indent="0">
              <a:buNone/>
              <a:defRPr sz="1100"/>
            </a:lvl3pPr>
            <a:lvl4pPr marL="964075" indent="0">
              <a:buNone/>
              <a:defRPr sz="1000"/>
            </a:lvl4pPr>
            <a:lvl5pPr marL="1285434" indent="0">
              <a:buNone/>
              <a:defRPr sz="1000"/>
            </a:lvl5pPr>
            <a:lvl6pPr marL="1606794" indent="0">
              <a:buNone/>
              <a:defRPr sz="1000"/>
            </a:lvl6pPr>
            <a:lvl7pPr marL="1928151" indent="0">
              <a:buNone/>
              <a:defRPr sz="1000"/>
            </a:lvl7pPr>
            <a:lvl8pPr marL="2249511" indent="0">
              <a:buNone/>
              <a:defRPr sz="1000"/>
            </a:lvl8pPr>
            <a:lvl9pPr marL="257087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4849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66004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952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EE4CC5-8FB3-4D06-8D83-1DF3A56B2641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1848D7-1360-4A1F-9826-E40599BAE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3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84" tIns="32142" rIns="64284" bIns="3214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9"/>
            <a:ext cx="6400354" cy="1752451"/>
          </a:xfrm>
          <a:prstGeom prst="rect">
            <a:avLst/>
          </a:prstGeom>
        </p:spPr>
        <p:txBody>
          <a:bodyPr lIns="64284" tIns="32142" rIns="64284" bIns="32142"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6048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84" tIns="32142" rIns="64284" bIns="32142"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84" tIns="32142" rIns="64284" bIns="32142"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9606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574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7829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6094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987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" t="911" r="987"/>
          <a:stretch/>
        </p:blipFill>
        <p:spPr bwMode="auto">
          <a:xfrm>
            <a:off x="0" y="156757"/>
            <a:ext cx="9144000" cy="6701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410751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751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751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751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751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57" algn="ctr" defTabSz="410751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915" algn="ctr" defTabSz="410751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372" algn="ctr" defTabSz="410751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829" algn="ctr" defTabSz="410751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l" defTabSz="410751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160729" algn="l" defTabSz="410751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321457" algn="l" defTabSz="410751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482186" algn="l" defTabSz="410751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642915" algn="l" defTabSz="410751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964372" algn="l" defTabSz="410751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285829" algn="l" defTabSz="410751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1607287" algn="l" defTabSz="410751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1928744" algn="l" defTabSz="410751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3" descr="Template Assets-0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" t="2443" r="2899" b="5728"/>
          <a:stretch>
            <a:fillRect/>
          </a:stretch>
        </p:blipFill>
        <p:spPr bwMode="auto">
          <a:xfrm>
            <a:off x="-4465" y="-7814"/>
            <a:ext cx="9152930" cy="215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24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410730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730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730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730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730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40" algn="ctr" defTabSz="410730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882" algn="ctr" defTabSz="410730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323" algn="ctr" defTabSz="410730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763" algn="ctr" defTabSz="410730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l" defTabSz="410730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160721" algn="l" defTabSz="410730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321440" algn="l" defTabSz="410730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482161" algn="l" defTabSz="410730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642882" algn="l" defTabSz="410730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964323" algn="l" defTabSz="410730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285763" algn="l" defTabSz="410730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1607205" algn="l" defTabSz="410730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1928645" algn="l" defTabSz="410730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Template Assets-0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" t="4875" r="2272" b="6929"/>
          <a:stretch>
            <a:fillRect/>
          </a:stretch>
        </p:blipFill>
        <p:spPr bwMode="auto">
          <a:xfrm>
            <a:off x="0" y="0"/>
            <a:ext cx="9142884" cy="78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88" r:id="rId3"/>
  </p:sldLayoutIdLst>
  <p:txStyles>
    <p:titleStyle>
      <a:lvl1pPr algn="ctr" defTabSz="410709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709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709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709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709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24" algn="ctr" defTabSz="410709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849" algn="ctr" defTabSz="410709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274" algn="ctr" defTabSz="410709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697" algn="ctr" defTabSz="410709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l" defTabSz="410709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160712" algn="l" defTabSz="410709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321424" algn="l" defTabSz="410709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482136" algn="l" defTabSz="410709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642849" algn="l" defTabSz="410709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964274" algn="l" defTabSz="410709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285697" algn="l" defTabSz="410709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1607123" algn="l" defTabSz="410709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1928546" algn="l" defTabSz="410709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Template Assets-0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" t="3870" r="2272" b="7933"/>
          <a:stretch>
            <a:fillRect/>
          </a:stretch>
        </p:blipFill>
        <p:spPr bwMode="auto">
          <a:xfrm>
            <a:off x="0" y="-8930"/>
            <a:ext cx="9142884" cy="78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7" name="Picture 2" descr="PPT Photos - -0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0" b="1711"/>
          <a:stretch>
            <a:fillRect/>
          </a:stretch>
        </p:blipFill>
        <p:spPr bwMode="auto">
          <a:xfrm>
            <a:off x="5366746" y="773535"/>
            <a:ext cx="1814959" cy="320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8" name="Picture 3" descr="PPT Photos - -09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5"/>
          <a:stretch>
            <a:fillRect/>
          </a:stretch>
        </p:blipFill>
        <p:spPr bwMode="auto">
          <a:xfrm>
            <a:off x="7331277" y="776883"/>
            <a:ext cx="1814959" cy="3178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410688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688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688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688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688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07" algn="ctr" defTabSz="410688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816" algn="ctr" defTabSz="410688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224" algn="ctr" defTabSz="410688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631" algn="ctr" defTabSz="410688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l" defTabSz="410688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160704" algn="l" defTabSz="410688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321407" algn="l" defTabSz="410688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482111" algn="l" defTabSz="410688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642816" algn="l" defTabSz="410688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964224" algn="l" defTabSz="410688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285631" algn="l" defTabSz="410688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1607041" algn="l" defTabSz="410688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1928447" algn="l" defTabSz="410688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Template Assets-0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" t="4875" r="2272" b="6929"/>
          <a:stretch>
            <a:fillRect/>
          </a:stretch>
        </p:blipFill>
        <p:spPr bwMode="auto">
          <a:xfrm>
            <a:off x="0" y="0"/>
            <a:ext cx="9142884" cy="78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3" name="Picture 4" descr="PPT Photos - -06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" t="5890" r="603"/>
          <a:stretch>
            <a:fillRect/>
          </a:stretch>
        </p:blipFill>
        <p:spPr bwMode="auto">
          <a:xfrm>
            <a:off x="5365626" y="773534"/>
            <a:ext cx="1816075" cy="319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4" name="Picture 5" descr="PPT Photos - -07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5"/>
          <a:stretch>
            <a:fillRect/>
          </a:stretch>
        </p:blipFill>
        <p:spPr bwMode="auto">
          <a:xfrm>
            <a:off x="7331278" y="776887"/>
            <a:ext cx="1814959" cy="317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9" r:id="rId2"/>
  </p:sldLayoutIdLst>
  <p:txStyles>
    <p:titleStyle>
      <a:lvl1pPr algn="ctr" defTabSz="410667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667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667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667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667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391" algn="ctr" defTabSz="410667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783" algn="ctr" defTabSz="410667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174" algn="ctr" defTabSz="410667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565" algn="ctr" defTabSz="410667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l" defTabSz="410667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160696" algn="l" defTabSz="410667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321391" algn="l" defTabSz="410667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482086" algn="l" defTabSz="410667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642783" algn="l" defTabSz="410667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964174" algn="l" defTabSz="410667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285565" algn="l" defTabSz="410667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1606959" algn="l" defTabSz="410667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1928348" algn="l" defTabSz="410667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91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3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74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65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59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48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41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133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PPT Photos - -10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0" r="10640"/>
          <a:stretch>
            <a:fillRect/>
          </a:stretch>
        </p:blipFill>
        <p:spPr bwMode="auto">
          <a:xfrm>
            <a:off x="5621239" y="416347"/>
            <a:ext cx="984498" cy="1735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2" descr="PPT Photos - -11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9" r="10109"/>
          <a:stretch>
            <a:fillRect/>
          </a:stretch>
        </p:blipFill>
        <p:spPr bwMode="auto">
          <a:xfrm>
            <a:off x="6794376" y="416347"/>
            <a:ext cx="990079" cy="1735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3" descr="PPT Photos - -12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1" r="10321"/>
          <a:stretch>
            <a:fillRect/>
          </a:stretch>
        </p:blipFill>
        <p:spPr bwMode="auto">
          <a:xfrm>
            <a:off x="7973095" y="420817"/>
            <a:ext cx="984498" cy="1727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Picture 4" descr="Template Assets-03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" t="4875" r="2272" b="6885"/>
          <a:stretch>
            <a:fillRect/>
          </a:stretch>
        </p:blipFill>
        <p:spPr bwMode="auto">
          <a:xfrm>
            <a:off x="0" y="0"/>
            <a:ext cx="9144000" cy="783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85" r:id="rId3"/>
    <p:sldLayoutId id="2147483687" r:id="rId4"/>
  </p:sldLayoutIdLst>
  <p:txStyles>
    <p:titleStyle>
      <a:lvl1pPr algn="ctr" defTabSz="410646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646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646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646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646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374" algn="ctr" defTabSz="410646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750" algn="ctr" defTabSz="410646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124" algn="ctr" defTabSz="410646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500" algn="ctr" defTabSz="410646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l" defTabSz="410646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160688" algn="l" defTabSz="410646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321374" algn="l" defTabSz="410646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482062" algn="l" defTabSz="410646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642750" algn="l" defTabSz="410646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964124" algn="l" defTabSz="410646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285500" algn="l" defTabSz="410646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1606877" algn="l" defTabSz="410646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1928250" algn="l" defTabSz="410646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74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5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24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0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877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25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626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001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pngimg.com/download/2091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pngall.com/flour-png/download/64720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openclipart.org/detail/8104/cheese" TargetMode="Externa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openclipart.org/detail/181128/truck-cistern" TargetMode="Externa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ms.usda.gov/rules-regulations/moa/dairy" TargetMode="External"/><Relationship Id="rId3" Type="http://schemas.openxmlformats.org/officeDocument/2006/relationships/hyperlink" Target="http://www.usda.gov/oce/commodity/wasde/index.htm" TargetMode="External"/><Relationship Id="rId7" Type="http://schemas.openxmlformats.org/officeDocument/2006/relationships/hyperlink" Target="https://www.ams.usda.gov/market-news/dairy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ams.usda.gov/about-ams/programs-offices/dairy-program" TargetMode="External"/><Relationship Id="rId5" Type="http://schemas.openxmlformats.org/officeDocument/2006/relationships/hyperlink" Target="https://www.fas.usda.gov/data/dairy-world-markets-and-trade" TargetMode="External"/><Relationship Id="rId4" Type="http://schemas.openxmlformats.org/officeDocument/2006/relationships/hyperlink" Target="https://usda.library.cornell.edu/concern/publications/g445cd121?locale=en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www.swankypointofview.com/2014/07/facing-autism-puberty-oh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cows in a pen&#10;&#10;Description automatically generated with medium confidence">
            <a:extLst>
              <a:ext uri="{FF2B5EF4-FFF2-40B4-BE49-F238E27FC236}">
                <a16:creationId xmlns:a16="http://schemas.microsoft.com/office/drawing/2014/main" id="{C34CD1DB-03B9-4798-906B-1634631250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6549"/>
            <a:ext cx="9144000" cy="609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3BB811-1A8C-4B65-986A-E85327416063}"/>
              </a:ext>
            </a:extLst>
          </p:cNvPr>
          <p:cNvSpPr txBox="1"/>
          <p:nvPr/>
        </p:nvSpPr>
        <p:spPr>
          <a:xfrm>
            <a:off x="533400" y="838200"/>
            <a:ext cx="4459273" cy="1723549"/>
          </a:xfrm>
          <a:prstGeom prst="rect">
            <a:avLst/>
          </a:prstGeom>
          <a:gradFill>
            <a:gsLst>
              <a:gs pos="4000">
                <a:srgbClr val="EC4D06"/>
              </a:gs>
              <a:gs pos="100000">
                <a:schemeClr val="accent3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man Old Style" panose="02050604050505020204" pitchFamily="18" charset="0"/>
              </a:rPr>
              <a:t>U.S. Dairy Outlook</a:t>
            </a:r>
          </a:p>
          <a:p>
            <a:endParaRPr lang="en-US" sz="1000" dirty="0"/>
          </a:p>
          <a:p>
            <a:r>
              <a:rPr lang="en-US" sz="1600" b="1" dirty="0"/>
              <a:t>Carolyn Liebrand</a:t>
            </a:r>
          </a:p>
          <a:p>
            <a:r>
              <a:rPr lang="en-US" sz="1600" b="1" dirty="0"/>
              <a:t>Dairy Program, AMS/USDA</a:t>
            </a:r>
          </a:p>
          <a:p>
            <a:r>
              <a:rPr lang="en-US" sz="1600" b="1" dirty="0"/>
              <a:t>2022 USDA Agricultural Outlook Forum</a:t>
            </a:r>
          </a:p>
          <a:p>
            <a:r>
              <a:rPr lang="en-US" sz="1600" b="1" dirty="0"/>
              <a:t>February 25, 2022</a:t>
            </a:r>
          </a:p>
        </p:txBody>
      </p:sp>
    </p:spTree>
    <p:extLst>
      <p:ext uri="{BB962C8B-B14F-4D97-AF65-F5344CB8AC3E}">
        <p14:creationId xmlns:p14="http://schemas.microsoft.com/office/powerpoint/2010/main" val="3547919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2A21B4-504B-45FC-9D59-67B7CEED8212}"/>
              </a:ext>
            </a:extLst>
          </p:cNvPr>
          <p:cNvSpPr txBox="1"/>
          <p:nvPr/>
        </p:nvSpPr>
        <p:spPr>
          <a:xfrm>
            <a:off x="327171" y="768415"/>
            <a:ext cx="8839200" cy="1354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77CD41-C690-4B54-AE90-FA43CE268F63}"/>
              </a:ext>
            </a:extLst>
          </p:cNvPr>
          <p:cNvSpPr txBox="1"/>
          <p:nvPr/>
        </p:nvSpPr>
        <p:spPr>
          <a:xfrm>
            <a:off x="524629" y="768415"/>
            <a:ext cx="8094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  <a:cs typeface="Calibri" panose="020F0502020204030204" pitchFamily="34" charset="0"/>
              </a:rPr>
              <a:t>2022. </a:t>
            </a:r>
            <a:r>
              <a:rPr lang="en-US" sz="2400" b="1" dirty="0">
                <a:latin typeface="Century Gothic" panose="020B0502020202020204" pitchFamily="34" charset="0"/>
                <a:cs typeface="Calibri" panose="020F0502020204030204" pitchFamily="34" charset="0"/>
              </a:rPr>
              <a:t>Commercial exports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361BAA-C4AB-4467-9833-EDF764FF5A80}"/>
              </a:ext>
            </a:extLst>
          </p:cNvPr>
          <p:cNvSpPr txBox="1"/>
          <p:nvPr/>
        </p:nvSpPr>
        <p:spPr>
          <a:xfrm>
            <a:off x="1236560" y="6409971"/>
            <a:ext cx="6954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Sources: ERS/USDA; WAOB/USDA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52B75C-2588-4649-AD76-D5D7AC3535E4}"/>
              </a:ext>
            </a:extLst>
          </p:cNvPr>
          <p:cNvSpPr txBox="1"/>
          <p:nvPr/>
        </p:nvSpPr>
        <p:spPr>
          <a:xfrm>
            <a:off x="520116" y="1414746"/>
            <a:ext cx="8242884" cy="1285288"/>
          </a:xfrm>
          <a:prstGeom prst="rect">
            <a:avLst/>
          </a:prstGeom>
          <a:gradFill>
            <a:gsLst>
              <a:gs pos="4000">
                <a:srgbClr val="EC4D06"/>
              </a:gs>
              <a:gs pos="100000">
                <a:schemeClr val="accent3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latin typeface="Century Gothic" panose="020B0502020202020204" pitchFamily="34" charset="0"/>
              </a:rPr>
              <a:t>High U.S. prices v. world prices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latin typeface="Century Gothic" panose="020B0502020202020204" pitchFamily="34" charset="0"/>
              </a:rPr>
              <a:t>- 0.6 billion pounds on milk-fat basis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latin typeface="Century Gothic" panose="020B0502020202020204" pitchFamily="34" charset="0"/>
              </a:rPr>
              <a:t>+ 0.1 billion pounds, skim-solids basis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766F74-4DB1-4E12-8E33-D3016B5EA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643" y="2830519"/>
            <a:ext cx="6834781" cy="357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46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2A21B4-504B-45FC-9D59-67B7CEED8212}"/>
              </a:ext>
            </a:extLst>
          </p:cNvPr>
          <p:cNvSpPr txBox="1"/>
          <p:nvPr/>
        </p:nvSpPr>
        <p:spPr>
          <a:xfrm>
            <a:off x="294167" y="762000"/>
            <a:ext cx="8839200" cy="1354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A1813C-1145-4DAB-9906-BAE6E7742366}"/>
              </a:ext>
            </a:extLst>
          </p:cNvPr>
          <p:cNvSpPr txBox="1"/>
          <p:nvPr/>
        </p:nvSpPr>
        <p:spPr>
          <a:xfrm>
            <a:off x="524629" y="768415"/>
            <a:ext cx="8094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  <a:cs typeface="Calibri" panose="020F0502020204030204" pitchFamily="34" charset="0"/>
              </a:rPr>
              <a:t>2022. </a:t>
            </a:r>
            <a:r>
              <a:rPr lang="en-US" sz="2400" b="1" dirty="0">
                <a:latin typeface="Century Gothic" panose="020B0502020202020204" pitchFamily="34" charset="0"/>
                <a:cs typeface="Calibri" panose="020F0502020204030204" pitchFamily="34" charset="0"/>
              </a:rPr>
              <a:t>Domestic commercial use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40A83D-FC56-4086-8569-3A9C718A75DD}"/>
              </a:ext>
            </a:extLst>
          </p:cNvPr>
          <p:cNvSpPr txBox="1"/>
          <p:nvPr/>
        </p:nvSpPr>
        <p:spPr>
          <a:xfrm>
            <a:off x="499229" y="1347084"/>
            <a:ext cx="7403347" cy="1285288"/>
          </a:xfrm>
          <a:prstGeom prst="rect">
            <a:avLst/>
          </a:prstGeom>
          <a:gradFill>
            <a:gsLst>
              <a:gs pos="4000">
                <a:srgbClr val="EC4D06"/>
              </a:gs>
              <a:gs pos="100000">
                <a:schemeClr val="accent3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latin typeface="Century Gothic" panose="020B0502020202020204" pitchFamily="34" charset="0"/>
              </a:rPr>
              <a:t>Inflation; COVID-19 demand impacts; retail price increases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latin typeface="Century Gothic" panose="020B0502020202020204" pitchFamily="34" charset="0"/>
              </a:rPr>
              <a:t>+ 0.4 percent on milkfat basis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latin typeface="Century Gothic" panose="020B0502020202020204" pitchFamily="34" charset="0"/>
              </a:rPr>
              <a:t>+ 0.5 percent, skim solids basis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196989-B783-4291-A1DE-30A201912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424" y="2895600"/>
            <a:ext cx="6944685" cy="34685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047CF8-C3B6-46A5-91B2-9E3223D6AA4D}"/>
              </a:ext>
            </a:extLst>
          </p:cNvPr>
          <p:cNvSpPr txBox="1"/>
          <p:nvPr/>
        </p:nvSpPr>
        <p:spPr>
          <a:xfrm>
            <a:off x="1236560" y="6409971"/>
            <a:ext cx="6954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Sources: ERS/USDA; WAOB/USDA</a:t>
            </a:r>
          </a:p>
        </p:txBody>
      </p:sp>
    </p:spTree>
    <p:extLst>
      <p:ext uri="{BB962C8B-B14F-4D97-AF65-F5344CB8AC3E}">
        <p14:creationId xmlns:p14="http://schemas.microsoft.com/office/powerpoint/2010/main" val="4100383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2A21B4-504B-45FC-9D59-67B7CEED8212}"/>
              </a:ext>
            </a:extLst>
          </p:cNvPr>
          <p:cNvSpPr txBox="1"/>
          <p:nvPr/>
        </p:nvSpPr>
        <p:spPr>
          <a:xfrm>
            <a:off x="298978" y="823256"/>
            <a:ext cx="8839200" cy="1354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72656-6466-4347-B5EB-8C37F8B00DB2}"/>
              </a:ext>
            </a:extLst>
          </p:cNvPr>
          <p:cNvSpPr txBox="1"/>
          <p:nvPr/>
        </p:nvSpPr>
        <p:spPr>
          <a:xfrm>
            <a:off x="524628" y="1500364"/>
            <a:ext cx="5952372" cy="1285288"/>
          </a:xfrm>
          <a:prstGeom prst="rect">
            <a:avLst/>
          </a:prstGeom>
          <a:gradFill>
            <a:gsLst>
              <a:gs pos="4000">
                <a:srgbClr val="EC4D06"/>
              </a:gs>
              <a:gs pos="100000">
                <a:schemeClr val="accent3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latin typeface="Century Gothic" panose="020B0502020202020204" pitchFamily="34" charset="0"/>
              </a:rPr>
              <a:t>Domestic use and exports outpacing supply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/>
              <a:t>- </a:t>
            </a:r>
            <a:r>
              <a:rPr lang="en-US" b="1" dirty="0">
                <a:latin typeface="Century Gothic" panose="020B0502020202020204" pitchFamily="34" charset="0"/>
              </a:rPr>
              <a:t>0.3 billion pounds, milk-fat basis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latin typeface="Century Gothic" panose="020B0502020202020204" pitchFamily="34" charset="0"/>
              </a:rPr>
              <a:t>- 0.2 billion pounds, skim-solids basis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CFFAD3-0590-497A-8219-1CDD6198B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599" y="2892468"/>
            <a:ext cx="5239767" cy="36391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E4FD51-B5E5-43ED-B95C-309094710E1B}"/>
              </a:ext>
            </a:extLst>
          </p:cNvPr>
          <p:cNvSpPr txBox="1"/>
          <p:nvPr/>
        </p:nvSpPr>
        <p:spPr>
          <a:xfrm>
            <a:off x="524628" y="776835"/>
            <a:ext cx="846697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  <a:cs typeface="Calibri" panose="020F0502020204030204" pitchFamily="34" charset="0"/>
              </a:rPr>
              <a:t>2022. </a:t>
            </a:r>
            <a:r>
              <a:rPr lang="en-US" sz="2400" b="1" dirty="0">
                <a:latin typeface="Century Gothic" panose="020B0502020202020204" pitchFamily="34" charset="0"/>
                <a:cs typeface="Calibri" panose="020F0502020204030204" pitchFamily="34" charset="0"/>
              </a:rPr>
              <a:t>Commercial ending stocks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C34351-0654-43B3-89F7-5E209A2279FF}"/>
              </a:ext>
            </a:extLst>
          </p:cNvPr>
          <p:cNvSpPr txBox="1"/>
          <p:nvPr/>
        </p:nvSpPr>
        <p:spPr>
          <a:xfrm>
            <a:off x="2057401" y="6519446"/>
            <a:ext cx="5315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Sources: ERS/</a:t>
            </a:r>
            <a:r>
              <a:rPr lang="en-US" sz="1200" dirty="0">
                <a:latin typeface="Century Gothic" panose="020B0502020202020204" pitchFamily="34" charset="0"/>
              </a:rPr>
              <a:t>USDA</a:t>
            </a:r>
            <a:r>
              <a:rPr lang="en-US" sz="1200" dirty="0"/>
              <a:t>; WAOB/USDA</a:t>
            </a:r>
          </a:p>
        </p:txBody>
      </p:sp>
    </p:spTree>
    <p:extLst>
      <p:ext uri="{BB962C8B-B14F-4D97-AF65-F5344CB8AC3E}">
        <p14:creationId xmlns:p14="http://schemas.microsoft.com/office/powerpoint/2010/main" val="4196827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2A21B4-504B-45FC-9D59-67B7CEED8212}"/>
              </a:ext>
            </a:extLst>
          </p:cNvPr>
          <p:cNvSpPr txBox="1"/>
          <p:nvPr/>
        </p:nvSpPr>
        <p:spPr>
          <a:xfrm>
            <a:off x="294167" y="762000"/>
            <a:ext cx="8839200" cy="1354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dirty="0"/>
          </a:p>
        </p:txBody>
      </p:sp>
      <p:pic>
        <p:nvPicPr>
          <p:cNvPr id="4" name="Picture 3" descr="Calendar&#10;&#10;Description automatically generated">
            <a:extLst>
              <a:ext uri="{FF2B5EF4-FFF2-40B4-BE49-F238E27FC236}">
                <a16:creationId xmlns:a16="http://schemas.microsoft.com/office/drawing/2014/main" id="{1797F395-A4C0-4400-A231-E1079290EE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31065" y="1492354"/>
            <a:ext cx="2357887" cy="13542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68BD0E-1611-439E-9972-CB920182C542}"/>
              </a:ext>
            </a:extLst>
          </p:cNvPr>
          <p:cNvSpPr txBox="1"/>
          <p:nvPr/>
        </p:nvSpPr>
        <p:spPr>
          <a:xfrm>
            <a:off x="5036115" y="3751354"/>
            <a:ext cx="36528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pngimg.com/download/20912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/3.0/"/>
              </a:rPr>
              <a:t>CC BY-NC</a:t>
            </a:r>
            <a:endParaRPr lang="en-US" sz="9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C626F4-A09C-40F3-A016-88D20B03FF7F}"/>
              </a:ext>
            </a:extLst>
          </p:cNvPr>
          <p:cNvSpPr txBox="1"/>
          <p:nvPr/>
        </p:nvSpPr>
        <p:spPr>
          <a:xfrm>
            <a:off x="318610" y="6301778"/>
            <a:ext cx="3185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Source: ERS/USDA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0DA3D8-1399-4F8E-8E22-D655A924822C}"/>
              </a:ext>
            </a:extLst>
          </p:cNvPr>
          <p:cNvSpPr txBox="1"/>
          <p:nvPr/>
        </p:nvSpPr>
        <p:spPr>
          <a:xfrm>
            <a:off x="294167" y="784468"/>
            <a:ext cx="849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Butter. </a:t>
            </a:r>
            <a:r>
              <a:rPr lang="en-US" sz="2400" b="1" dirty="0">
                <a:latin typeface="Century Gothic" panose="020B0502020202020204" pitchFamily="34" charset="0"/>
              </a:rPr>
              <a:t>2021 review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0070B7-26FB-437B-908E-F30E7386DE05}"/>
              </a:ext>
            </a:extLst>
          </p:cNvPr>
          <p:cNvSpPr txBox="1"/>
          <p:nvPr/>
        </p:nvSpPr>
        <p:spPr>
          <a:xfrm>
            <a:off x="480448" y="1543434"/>
            <a:ext cx="5118684" cy="1285288"/>
          </a:xfrm>
          <a:prstGeom prst="rect">
            <a:avLst/>
          </a:prstGeom>
          <a:gradFill>
            <a:gsLst>
              <a:gs pos="4000">
                <a:srgbClr val="EC4D06"/>
              </a:gs>
              <a:gs pos="100000">
                <a:schemeClr val="accent3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latin typeface="Century Gothic" panose="020B0502020202020204" pitchFamily="34" charset="0"/>
              </a:rPr>
              <a:t>2021 prices created export opportunities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latin typeface="Century Gothic" panose="020B0502020202020204" pitchFamily="34" charset="0"/>
              </a:rPr>
              <a:t>2021 domestic use up 2.1 billion pounds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latin typeface="Century Gothic" panose="020B0502020202020204" pitchFamily="34" charset="0"/>
              </a:rPr>
              <a:t>2021 supplies tightened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B49D4E-F6E5-417B-B3C8-FA4A7DBB04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610" y="3584096"/>
            <a:ext cx="4058872" cy="26924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802019-986C-48D5-ABD6-B715FCC464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3614350"/>
            <a:ext cx="4058872" cy="268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34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2A21B4-504B-45FC-9D59-67B7CEED8212}"/>
              </a:ext>
            </a:extLst>
          </p:cNvPr>
          <p:cNvSpPr txBox="1"/>
          <p:nvPr/>
        </p:nvSpPr>
        <p:spPr>
          <a:xfrm>
            <a:off x="294167" y="762000"/>
            <a:ext cx="8839200" cy="1354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C626F4-A09C-40F3-A016-88D20B03FF7F}"/>
              </a:ext>
            </a:extLst>
          </p:cNvPr>
          <p:cNvSpPr txBox="1"/>
          <p:nvPr/>
        </p:nvSpPr>
        <p:spPr>
          <a:xfrm>
            <a:off x="1569294" y="6384585"/>
            <a:ext cx="4075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Sources: AMS/USDA; WAOB/USDA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0DA3D8-1399-4F8E-8E22-D655A924822C}"/>
              </a:ext>
            </a:extLst>
          </p:cNvPr>
          <p:cNvSpPr txBox="1"/>
          <p:nvPr/>
        </p:nvSpPr>
        <p:spPr>
          <a:xfrm>
            <a:off x="520115" y="784468"/>
            <a:ext cx="8266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Butter. </a:t>
            </a:r>
            <a:r>
              <a:rPr lang="en-US" sz="2400" b="1" dirty="0">
                <a:latin typeface="Century Gothic" panose="020B0502020202020204" pitchFamily="34" charset="0"/>
              </a:rPr>
              <a:t>2022 price outlook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C36B3C-2C3C-4CB7-9EC3-8F0C4A772F52}"/>
              </a:ext>
            </a:extLst>
          </p:cNvPr>
          <p:cNvSpPr txBox="1"/>
          <p:nvPr/>
        </p:nvSpPr>
        <p:spPr>
          <a:xfrm>
            <a:off x="660550" y="1473363"/>
            <a:ext cx="3061284" cy="454292"/>
          </a:xfrm>
          <a:prstGeom prst="rect">
            <a:avLst/>
          </a:prstGeom>
          <a:gradFill>
            <a:gsLst>
              <a:gs pos="4000">
                <a:srgbClr val="EC4D06"/>
              </a:gs>
              <a:gs pos="100000">
                <a:schemeClr val="accent3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latin typeface="Century Gothic" panose="020B0502020202020204" pitchFamily="34" charset="0"/>
              </a:rPr>
              <a:t>+ 66 cents per pound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F322C0-5888-4215-89EC-144AC7975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377" y="2517280"/>
            <a:ext cx="5889246" cy="38286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DC9D7E-9CC8-43D5-A151-EB85A0AFB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8217" y="1514822"/>
            <a:ext cx="4903383" cy="84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99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2A21B4-504B-45FC-9D59-67B7CEED8212}"/>
              </a:ext>
            </a:extLst>
          </p:cNvPr>
          <p:cNvSpPr txBox="1"/>
          <p:nvPr/>
        </p:nvSpPr>
        <p:spPr>
          <a:xfrm>
            <a:off x="294167" y="762000"/>
            <a:ext cx="8839200" cy="1354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C626F4-A09C-40F3-A016-88D20B03FF7F}"/>
              </a:ext>
            </a:extLst>
          </p:cNvPr>
          <p:cNvSpPr txBox="1"/>
          <p:nvPr/>
        </p:nvSpPr>
        <p:spPr>
          <a:xfrm>
            <a:off x="467442" y="6154828"/>
            <a:ext cx="5000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Source: ERS/USDA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0DA3D8-1399-4F8E-8E22-D655A924822C}"/>
              </a:ext>
            </a:extLst>
          </p:cNvPr>
          <p:cNvSpPr txBox="1"/>
          <p:nvPr/>
        </p:nvSpPr>
        <p:spPr>
          <a:xfrm>
            <a:off x="467442" y="787114"/>
            <a:ext cx="849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Nonfat Dry Milk.  </a:t>
            </a:r>
            <a:r>
              <a:rPr lang="en-US" sz="2400" b="1" dirty="0">
                <a:latin typeface="Century Gothic" panose="020B0502020202020204" pitchFamily="34" charset="0"/>
              </a:rPr>
              <a:t>2021 review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76C377-2DD9-4B35-9C43-FA1122BE5558}"/>
              </a:ext>
            </a:extLst>
          </p:cNvPr>
          <p:cNvSpPr txBox="1"/>
          <p:nvPr/>
        </p:nvSpPr>
        <p:spPr>
          <a:xfrm>
            <a:off x="481017" y="1520114"/>
            <a:ext cx="5538783" cy="1285288"/>
          </a:xfrm>
          <a:prstGeom prst="rect">
            <a:avLst/>
          </a:prstGeom>
          <a:gradFill>
            <a:gsLst>
              <a:gs pos="4000">
                <a:srgbClr val="EC4D06"/>
              </a:gs>
              <a:gs pos="100000">
                <a:schemeClr val="accent3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latin typeface="Century Gothic" panose="020B0502020202020204" pitchFamily="34" charset="0"/>
              </a:rPr>
              <a:t>World dry skim milk product markets tight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latin typeface="Century Gothic" panose="020B0502020202020204" pitchFamily="34" charset="0"/>
              </a:rPr>
              <a:t>U.S. prices below world prices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latin typeface="Century Gothic" panose="020B0502020202020204" pitchFamily="34" charset="0"/>
              </a:rPr>
              <a:t>U.S. exports increased 10.2 % to 2.0 billion </a:t>
            </a:r>
            <a:r>
              <a:rPr lang="en-US" b="1" dirty="0" err="1">
                <a:latin typeface="Century Gothic" panose="020B0502020202020204" pitchFamily="34" charset="0"/>
              </a:rPr>
              <a:t>lbs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B3B91-554E-4F51-A040-27CC4DA62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7" y="3131734"/>
            <a:ext cx="3863288" cy="29179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0722FB-A2BB-4786-BD83-60860E767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697" y="3131734"/>
            <a:ext cx="3967109" cy="2917956"/>
          </a:xfrm>
          <a:prstGeom prst="rect">
            <a:avLst/>
          </a:prstGeom>
        </p:spPr>
      </p:pic>
      <p:pic>
        <p:nvPicPr>
          <p:cNvPr id="11" name="Picture 10" descr="A picture containing food&#10;&#10;Description automatically generated">
            <a:extLst>
              <a:ext uri="{FF2B5EF4-FFF2-40B4-BE49-F238E27FC236}">
                <a16:creationId xmlns:a16="http://schemas.microsoft.com/office/drawing/2014/main" id="{BA82054D-1E4F-400F-8D15-77AC1F1315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475192" y="1205838"/>
            <a:ext cx="2180847" cy="182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99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2A21B4-504B-45FC-9D59-67B7CEED8212}"/>
              </a:ext>
            </a:extLst>
          </p:cNvPr>
          <p:cNvSpPr txBox="1"/>
          <p:nvPr/>
        </p:nvSpPr>
        <p:spPr>
          <a:xfrm>
            <a:off x="294167" y="762000"/>
            <a:ext cx="8839200" cy="1354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C626F4-A09C-40F3-A016-88D20B03FF7F}"/>
              </a:ext>
            </a:extLst>
          </p:cNvPr>
          <p:cNvSpPr txBox="1"/>
          <p:nvPr/>
        </p:nvSpPr>
        <p:spPr>
          <a:xfrm>
            <a:off x="1600137" y="6345014"/>
            <a:ext cx="3743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Sources: AMS/USDA; WAOB/USDA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B6432F-F764-4AFD-A15C-F195C78F389A}"/>
              </a:ext>
            </a:extLst>
          </p:cNvPr>
          <p:cNvSpPr txBox="1"/>
          <p:nvPr/>
        </p:nvSpPr>
        <p:spPr>
          <a:xfrm>
            <a:off x="294167" y="784468"/>
            <a:ext cx="849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Nonfat Dry Milk. </a:t>
            </a:r>
            <a:r>
              <a:rPr lang="en-US" sz="2400" b="1" dirty="0">
                <a:latin typeface="Century Gothic" panose="020B0502020202020204" pitchFamily="34" charset="0"/>
              </a:rPr>
              <a:t>2022 price outlook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FBC57E-2CC9-4EFB-AE54-EABE273457B3}"/>
              </a:ext>
            </a:extLst>
          </p:cNvPr>
          <p:cNvSpPr txBox="1"/>
          <p:nvPr/>
        </p:nvSpPr>
        <p:spPr>
          <a:xfrm>
            <a:off x="660550" y="1473363"/>
            <a:ext cx="3061284" cy="454292"/>
          </a:xfrm>
          <a:prstGeom prst="rect">
            <a:avLst/>
          </a:prstGeom>
          <a:gradFill>
            <a:gsLst>
              <a:gs pos="4000">
                <a:srgbClr val="EC4D06"/>
              </a:gs>
              <a:gs pos="100000">
                <a:schemeClr val="accent3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latin typeface="Century Gothic" panose="020B0502020202020204" pitchFamily="34" charset="0"/>
              </a:rPr>
              <a:t>+ 40 cents per pound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38B591-A53F-4C44-A7E3-890CCF225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428478"/>
            <a:ext cx="5709154" cy="38362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A3F800-6CCA-4F65-A125-06A75FDA7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1" y="1511304"/>
            <a:ext cx="4663508" cy="73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43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2A21B4-504B-45FC-9D59-67B7CEED8212}"/>
              </a:ext>
            </a:extLst>
          </p:cNvPr>
          <p:cNvSpPr txBox="1"/>
          <p:nvPr/>
        </p:nvSpPr>
        <p:spPr>
          <a:xfrm>
            <a:off x="294167" y="762000"/>
            <a:ext cx="8839200" cy="1354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C626F4-A09C-40F3-A016-88D20B03FF7F}"/>
              </a:ext>
            </a:extLst>
          </p:cNvPr>
          <p:cNvSpPr txBox="1"/>
          <p:nvPr/>
        </p:nvSpPr>
        <p:spPr>
          <a:xfrm>
            <a:off x="471967" y="6415650"/>
            <a:ext cx="4087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Source: ERS/USDA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A9543B-6240-4F35-B979-6842FD709569}"/>
              </a:ext>
            </a:extLst>
          </p:cNvPr>
          <p:cNvSpPr txBox="1"/>
          <p:nvPr/>
        </p:nvSpPr>
        <p:spPr>
          <a:xfrm>
            <a:off x="294167" y="784468"/>
            <a:ext cx="8555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Cheese. </a:t>
            </a:r>
            <a:r>
              <a:rPr lang="en-US" sz="2400" b="1" dirty="0">
                <a:latin typeface="Century Gothic" panose="020B0502020202020204" pitchFamily="34" charset="0"/>
              </a:rPr>
              <a:t>2021 review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90F517-CFC7-440E-9556-D173D28B4BAC}"/>
              </a:ext>
            </a:extLst>
          </p:cNvPr>
          <p:cNvSpPr txBox="1"/>
          <p:nvPr/>
        </p:nvSpPr>
        <p:spPr>
          <a:xfrm>
            <a:off x="481017" y="1429415"/>
            <a:ext cx="5843583" cy="2116285"/>
          </a:xfrm>
          <a:prstGeom prst="rect">
            <a:avLst/>
          </a:prstGeom>
          <a:gradFill>
            <a:gsLst>
              <a:gs pos="4000">
                <a:srgbClr val="EC4D06"/>
              </a:gs>
              <a:gs pos="100000">
                <a:schemeClr val="accent3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Century Gothic" panose="020B0502020202020204" pitchFamily="34" charset="0"/>
              </a:rPr>
              <a:t>ALL Cheese types: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latin typeface="Century Gothic" panose="020B0502020202020204" pitchFamily="34" charset="0"/>
              </a:rPr>
              <a:t>Domestic commercial use of grew 2.7 percent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latin typeface="Century Gothic" panose="020B0502020202020204" pitchFamily="34" charset="0"/>
              </a:rPr>
              <a:t>Exports grew 13.9 percent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latin typeface="Century Gothic" panose="020B0502020202020204" pitchFamily="34" charset="0"/>
              </a:rPr>
              <a:t>Production grew 2.8 percent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latin typeface="Century Gothic" panose="020B0502020202020204" pitchFamily="34" charset="0"/>
              </a:rPr>
              <a:t>Ending stocks grew to 1.4 billion pounds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5E859A-8DCA-45E6-A95A-8273F2D1F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7" y="3759707"/>
            <a:ext cx="3846909" cy="25727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55B32C-D780-48E4-A3A5-548DD61FA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4363" y="3733800"/>
            <a:ext cx="3828620" cy="2560542"/>
          </a:xfrm>
          <a:prstGeom prst="rect">
            <a:avLst/>
          </a:prstGeo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9E7297E4-2E73-4739-802E-41CC539F70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472932" y="1614592"/>
            <a:ext cx="2376901" cy="10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0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2A21B4-504B-45FC-9D59-67B7CEED8212}"/>
              </a:ext>
            </a:extLst>
          </p:cNvPr>
          <p:cNvSpPr txBox="1"/>
          <p:nvPr/>
        </p:nvSpPr>
        <p:spPr>
          <a:xfrm>
            <a:off x="294167" y="762000"/>
            <a:ext cx="8839200" cy="1354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C626F4-A09C-40F3-A016-88D20B03FF7F}"/>
              </a:ext>
            </a:extLst>
          </p:cNvPr>
          <p:cNvSpPr txBox="1"/>
          <p:nvPr/>
        </p:nvSpPr>
        <p:spPr>
          <a:xfrm>
            <a:off x="1621280" y="6083426"/>
            <a:ext cx="3701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Sources: AMS/USDA; WAOB/USDA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5E7EA3-5FB2-46BD-BAE2-4E1B4C79E4B4}"/>
              </a:ext>
            </a:extLst>
          </p:cNvPr>
          <p:cNvSpPr txBox="1"/>
          <p:nvPr/>
        </p:nvSpPr>
        <p:spPr>
          <a:xfrm>
            <a:off x="377003" y="807735"/>
            <a:ext cx="8555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Cheese. </a:t>
            </a:r>
            <a:r>
              <a:rPr lang="en-US" sz="2400" b="1" dirty="0">
                <a:latin typeface="Century Gothic" panose="020B0502020202020204" pitchFamily="34" charset="0"/>
              </a:rPr>
              <a:t>2022 price outlook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F68AA-D638-47EF-B8A0-58916F2F3C8D}"/>
              </a:ext>
            </a:extLst>
          </p:cNvPr>
          <p:cNvSpPr txBox="1"/>
          <p:nvPr/>
        </p:nvSpPr>
        <p:spPr>
          <a:xfrm>
            <a:off x="660550" y="1473363"/>
            <a:ext cx="3061284" cy="454292"/>
          </a:xfrm>
          <a:prstGeom prst="rect">
            <a:avLst/>
          </a:prstGeom>
          <a:gradFill>
            <a:gsLst>
              <a:gs pos="4000">
                <a:srgbClr val="EC4D06"/>
              </a:gs>
              <a:gs pos="100000">
                <a:schemeClr val="accent3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latin typeface="Century Gothic" panose="020B0502020202020204" pitchFamily="34" charset="0"/>
              </a:rPr>
              <a:t>+ 22 cents per pound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9FC688-05FC-48BB-92CF-222564B73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958" y="1515621"/>
            <a:ext cx="4821284" cy="7641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3223DD-6FC5-48F6-9477-F4F791F771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1280" y="2501217"/>
            <a:ext cx="5901439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72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2A21B4-504B-45FC-9D59-67B7CEED8212}"/>
              </a:ext>
            </a:extLst>
          </p:cNvPr>
          <p:cNvSpPr txBox="1"/>
          <p:nvPr/>
        </p:nvSpPr>
        <p:spPr>
          <a:xfrm>
            <a:off x="294167" y="762000"/>
            <a:ext cx="8839200" cy="1354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27E9C9-74A6-44BC-AF39-87EF9547E6C4}"/>
              </a:ext>
            </a:extLst>
          </p:cNvPr>
          <p:cNvSpPr txBox="1"/>
          <p:nvPr/>
        </p:nvSpPr>
        <p:spPr>
          <a:xfrm>
            <a:off x="578774" y="784468"/>
            <a:ext cx="8554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Dry Whey.</a:t>
            </a:r>
            <a:r>
              <a:rPr lang="en-US" sz="4000" b="1" dirty="0"/>
              <a:t> </a:t>
            </a:r>
            <a:r>
              <a:rPr lang="en-US" sz="2400" b="1" dirty="0">
                <a:latin typeface="Century Gothic" panose="020B0502020202020204" pitchFamily="34" charset="0"/>
              </a:rPr>
              <a:t>2021 review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9E7D48-0642-4A0D-B286-9221712C867D}"/>
              </a:ext>
            </a:extLst>
          </p:cNvPr>
          <p:cNvSpPr txBox="1"/>
          <p:nvPr/>
        </p:nvSpPr>
        <p:spPr>
          <a:xfrm>
            <a:off x="480882" y="1547492"/>
            <a:ext cx="4243383" cy="1285288"/>
          </a:xfrm>
          <a:prstGeom prst="rect">
            <a:avLst/>
          </a:prstGeom>
          <a:gradFill>
            <a:gsLst>
              <a:gs pos="4000">
                <a:srgbClr val="EC4D06"/>
              </a:gs>
              <a:gs pos="100000">
                <a:schemeClr val="accent3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latin typeface="Century Gothic" panose="020B0502020202020204" pitchFamily="34" charset="0"/>
              </a:rPr>
              <a:t>Exports up 5.2 percent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latin typeface="Century Gothic" panose="020B0502020202020204" pitchFamily="34" charset="0"/>
              </a:rPr>
              <a:t>Supplies down 3.0 percent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latin typeface="Century Gothic" panose="020B0502020202020204" pitchFamily="34" charset="0"/>
              </a:rPr>
              <a:t>Ending stocks down 11.3 percent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A44A1A-3529-4D28-AF7C-8D6B69BE5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82" y="3018254"/>
            <a:ext cx="4182218" cy="32555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5D3713-09EE-44E4-BDF8-4858BE8409E0}"/>
              </a:ext>
            </a:extLst>
          </p:cNvPr>
          <p:cNvSpPr txBox="1"/>
          <p:nvPr/>
        </p:nvSpPr>
        <p:spPr>
          <a:xfrm>
            <a:off x="471967" y="6415650"/>
            <a:ext cx="4087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Source: ERS/USDA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4CEE0B-CF70-4419-9922-5CE41D853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5617" y="3989724"/>
            <a:ext cx="3447501" cy="22840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0D2DCF-AA9D-4148-A7EF-327481CB59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9895" y="1514822"/>
            <a:ext cx="3443223" cy="228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84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9E32A1-9BCC-4F72-8D43-991BD32A0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E42EE2-E04C-46B2-9493-1424555EB6FC}"/>
              </a:ext>
            </a:extLst>
          </p:cNvPr>
          <p:cNvSpPr txBox="1"/>
          <p:nvPr/>
        </p:nvSpPr>
        <p:spPr>
          <a:xfrm>
            <a:off x="381001" y="914400"/>
            <a:ext cx="5715000" cy="3354765"/>
          </a:xfrm>
          <a:prstGeom prst="rect">
            <a:avLst/>
          </a:prstGeom>
          <a:gradFill>
            <a:gsLst>
              <a:gs pos="4000">
                <a:srgbClr val="EC4D06"/>
              </a:gs>
              <a:gs pos="100000">
                <a:schemeClr val="accent3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Dairy Outlook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latin typeface="Century Gothic" panose="020B0502020202020204" pitchFamily="34" charset="0"/>
              </a:rPr>
              <a:t>2021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Century Gothic" panose="020B0502020202020204" pitchFamily="34" charset="0"/>
              </a:rPr>
              <a:t>COVID-19 and its repercussions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Century Gothic" panose="020B0502020202020204" pitchFamily="34" charset="0"/>
              </a:rPr>
              <a:t>Dairy productivity gains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Century Gothic" panose="020B0502020202020204" pitchFamily="34" charset="0"/>
              </a:rPr>
              <a:t>Record exports</a:t>
            </a:r>
          </a:p>
          <a:p>
            <a:pPr lvl="1"/>
            <a:endParaRPr lang="en-US" sz="2000" b="1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latin typeface="Century Gothic" panose="020B0502020202020204" pitchFamily="34" charset="0"/>
              </a:rPr>
              <a:t>2022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Century Gothic" panose="020B0502020202020204" pitchFamily="34" charset="0"/>
              </a:rPr>
              <a:t>Slow milk production growth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Century Gothic" panose="020B0502020202020204" pitchFamily="34" charset="0"/>
              </a:rPr>
              <a:t>Stronger prices</a:t>
            </a:r>
            <a:endParaRPr lang="en-US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995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2A21B4-504B-45FC-9D59-67B7CEED8212}"/>
              </a:ext>
            </a:extLst>
          </p:cNvPr>
          <p:cNvSpPr txBox="1"/>
          <p:nvPr/>
        </p:nvSpPr>
        <p:spPr>
          <a:xfrm>
            <a:off x="294167" y="762000"/>
            <a:ext cx="8839200" cy="1354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65E657-9E03-4D6A-88AB-35E17813A752}"/>
              </a:ext>
            </a:extLst>
          </p:cNvPr>
          <p:cNvSpPr txBox="1"/>
          <p:nvPr/>
        </p:nvSpPr>
        <p:spPr>
          <a:xfrm>
            <a:off x="228602" y="762000"/>
            <a:ext cx="8904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Dry Whey. </a:t>
            </a:r>
            <a:r>
              <a:rPr lang="en-US" sz="2400" b="1" dirty="0">
                <a:latin typeface="Century Gothic" panose="020B0502020202020204" pitchFamily="34" charset="0"/>
              </a:rPr>
              <a:t>2022 price outlook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976A5F-56FD-4914-92BD-0EE15AD538DD}"/>
              </a:ext>
            </a:extLst>
          </p:cNvPr>
          <p:cNvSpPr txBox="1"/>
          <p:nvPr/>
        </p:nvSpPr>
        <p:spPr>
          <a:xfrm>
            <a:off x="660550" y="1473363"/>
            <a:ext cx="3061284" cy="454292"/>
          </a:xfrm>
          <a:prstGeom prst="rect">
            <a:avLst/>
          </a:prstGeom>
          <a:gradFill>
            <a:gsLst>
              <a:gs pos="4000">
                <a:srgbClr val="EC4D06"/>
              </a:gs>
              <a:gs pos="100000">
                <a:schemeClr val="accent3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latin typeface="Century Gothic" panose="020B0502020202020204" pitchFamily="34" charset="0"/>
              </a:rPr>
              <a:t>+ 14 cents per pound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DDFCC4-4009-4595-83C6-8311BE2C8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069" y="2431592"/>
            <a:ext cx="5276331" cy="38295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510BED-6BDD-4722-B95A-7D12B7FEF2E3}"/>
              </a:ext>
            </a:extLst>
          </p:cNvPr>
          <p:cNvSpPr txBox="1"/>
          <p:nvPr/>
        </p:nvSpPr>
        <p:spPr>
          <a:xfrm>
            <a:off x="1569294" y="6384585"/>
            <a:ext cx="4075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Sources: AMS/USDA; WAOB/USDA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289113-9DB4-4FFD-8A12-AA905323A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344" y="1469886"/>
            <a:ext cx="5128513" cy="81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61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2A21B4-504B-45FC-9D59-67B7CEED8212}"/>
              </a:ext>
            </a:extLst>
          </p:cNvPr>
          <p:cNvSpPr txBox="1"/>
          <p:nvPr/>
        </p:nvSpPr>
        <p:spPr>
          <a:xfrm>
            <a:off x="294167" y="762000"/>
            <a:ext cx="8839200" cy="1354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C626F4-A09C-40F3-A016-88D20B03FF7F}"/>
              </a:ext>
            </a:extLst>
          </p:cNvPr>
          <p:cNvSpPr txBox="1"/>
          <p:nvPr/>
        </p:nvSpPr>
        <p:spPr>
          <a:xfrm>
            <a:off x="1722018" y="6441400"/>
            <a:ext cx="4953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Sources: AMS/USDA; WAOB/USDA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1F0B73-E0E2-47FD-832D-FAB9BEA44E15}"/>
              </a:ext>
            </a:extLst>
          </p:cNvPr>
          <p:cNvSpPr txBox="1"/>
          <p:nvPr/>
        </p:nvSpPr>
        <p:spPr>
          <a:xfrm>
            <a:off x="294167" y="784468"/>
            <a:ext cx="849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Milk prices. </a:t>
            </a:r>
            <a:r>
              <a:rPr lang="en-US" sz="2400" b="1" dirty="0">
                <a:latin typeface="Century Gothic" panose="020B0502020202020204" pitchFamily="34" charset="0"/>
              </a:rPr>
              <a:t>2022 price outlook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597B26-00CA-4507-9C1D-C6E85B73FD30}"/>
              </a:ext>
            </a:extLst>
          </p:cNvPr>
          <p:cNvSpPr txBox="1"/>
          <p:nvPr/>
        </p:nvSpPr>
        <p:spPr>
          <a:xfrm>
            <a:off x="331783" y="1473573"/>
            <a:ext cx="7442050" cy="1285288"/>
          </a:xfrm>
          <a:prstGeom prst="rect">
            <a:avLst/>
          </a:prstGeom>
          <a:gradFill>
            <a:gsLst>
              <a:gs pos="4000">
                <a:srgbClr val="EC4D06"/>
              </a:gs>
              <a:gs pos="100000">
                <a:schemeClr val="accent3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latin typeface="Century Gothic" panose="020B0502020202020204" pitchFamily="34" charset="0"/>
              </a:rPr>
              <a:t> + $4.86 per cwt of farm milk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latin typeface="Century Gothic" panose="020B0502020202020204" pitchFamily="34" charset="0"/>
              </a:rPr>
              <a:t>+ $3.22 per cwt milk used for cheese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latin typeface="Century Gothic" panose="020B0502020202020204" pitchFamily="34" charset="0"/>
              </a:rPr>
              <a:t>+ $6.21 per cwt milk used for butter and/or dry milk products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B28AC2-530A-48B2-9736-690AE45E6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018" y="2830512"/>
            <a:ext cx="5983498" cy="3585488"/>
          </a:xfrm>
          <a:prstGeom prst="rect">
            <a:avLst/>
          </a:prstGeom>
        </p:spPr>
      </p:pic>
      <p:pic>
        <p:nvPicPr>
          <p:cNvPr id="12" name="Picture 11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44FA5E1-7B7C-418B-96CE-88F7EB1086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28600" y="4343400"/>
            <a:ext cx="1348987" cy="98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85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8AFB01-2DE2-4B5C-807E-B6B775E15542}"/>
              </a:ext>
            </a:extLst>
          </p:cNvPr>
          <p:cNvSpPr txBox="1"/>
          <p:nvPr/>
        </p:nvSpPr>
        <p:spPr>
          <a:xfrm>
            <a:off x="10634" y="762000"/>
            <a:ext cx="9122733" cy="1354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F7C9C6-BDE2-450D-A39E-C95FB0EF7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39108"/>
            <a:ext cx="8062664" cy="39372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3C137B-4605-4111-8D2A-BF1BEBCC2764}"/>
              </a:ext>
            </a:extLst>
          </p:cNvPr>
          <p:cNvSpPr txBox="1"/>
          <p:nvPr/>
        </p:nvSpPr>
        <p:spPr>
          <a:xfrm>
            <a:off x="1485900" y="5684138"/>
            <a:ext cx="6172200" cy="73866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Please send an email to CPP’s “New Vendor” address: </a:t>
            </a:r>
            <a:r>
              <a:rPr lang="en-US" sz="2400" b="1" dirty="0"/>
              <a:t>NewVendor@usda.gov </a:t>
            </a:r>
          </a:p>
        </p:txBody>
      </p:sp>
    </p:spTree>
    <p:extLst>
      <p:ext uri="{BB962C8B-B14F-4D97-AF65-F5344CB8AC3E}">
        <p14:creationId xmlns:p14="http://schemas.microsoft.com/office/powerpoint/2010/main" val="4179472868"/>
      </p:ext>
    </p:extLst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048000"/>
            <a:ext cx="84582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978102"/>
            <a:ext cx="4953000" cy="646331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Bookman Old Style" panose="02050604050505020204" pitchFamily="18" charset="0"/>
              </a:rPr>
              <a:t>Links</a:t>
            </a:r>
            <a:endParaRPr 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E7269C-F19F-4EDD-9929-59A33942DE1F}"/>
              </a:ext>
            </a:extLst>
          </p:cNvPr>
          <p:cNvSpPr txBox="1"/>
          <p:nvPr/>
        </p:nvSpPr>
        <p:spPr>
          <a:xfrm>
            <a:off x="228600" y="1637133"/>
            <a:ext cx="8763000" cy="532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Additional information about the dairy forecast and current market information:</a:t>
            </a:r>
          </a:p>
          <a:p>
            <a:endParaRPr lang="en-US" sz="1000" dirty="0"/>
          </a:p>
          <a:p>
            <a:r>
              <a:rPr lang="en-US" dirty="0"/>
              <a:t> </a:t>
            </a:r>
            <a:r>
              <a:rPr lang="en-US" sz="1600" dirty="0">
                <a:latin typeface="Arial Black" panose="020B0A04020102020204" pitchFamily="34" charset="0"/>
              </a:rPr>
              <a:t>World Agricultural Supply and Demand Estimates 	</a:t>
            </a:r>
            <a:r>
              <a:rPr lang="en-US" sz="1600" u="sng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http://www.usda.gov/oce/commodity/wasde/index.htm</a:t>
            </a:r>
            <a:endParaRPr lang="en-US" sz="1600" u="sng" dirty="0">
              <a:solidFill>
                <a:srgbClr val="0000FF"/>
              </a:solidFill>
            </a:endParaRPr>
          </a:p>
          <a:p>
            <a:r>
              <a:rPr lang="en-US" sz="1600" dirty="0"/>
              <a:t> </a:t>
            </a:r>
          </a:p>
          <a:p>
            <a:r>
              <a:rPr lang="en-US" sz="1600" dirty="0">
                <a:latin typeface="Arial Black" panose="020B0A04020102020204" pitchFamily="34" charset="0"/>
              </a:rPr>
              <a:t>Livestock, Dairy, and Poultry Situation and Outlook </a:t>
            </a:r>
          </a:p>
          <a:p>
            <a:r>
              <a:rPr lang="en-US" sz="1600" dirty="0"/>
              <a:t>	</a:t>
            </a:r>
            <a:r>
              <a:rPr lang="en-US" sz="1600" dirty="0">
                <a:hlinkClick r:id="rId4"/>
              </a:rPr>
              <a:t>https://usda.library.cornell.edu/concern/publications/g445cd121?locale=en</a:t>
            </a:r>
            <a:endParaRPr lang="en-US" sz="1600" dirty="0"/>
          </a:p>
          <a:p>
            <a:endParaRPr lang="en-US" sz="1600" dirty="0">
              <a:latin typeface="Arial Black" panose="020B0A04020102020204" pitchFamily="34" charset="0"/>
            </a:endParaRPr>
          </a:p>
          <a:p>
            <a:r>
              <a:rPr lang="en-US" sz="1600" dirty="0">
                <a:latin typeface="Arial Black" panose="020B0A04020102020204" pitchFamily="34" charset="0"/>
              </a:rPr>
              <a:t>Dairy: World Markets and Trade</a:t>
            </a:r>
          </a:p>
          <a:p>
            <a:r>
              <a:rPr lang="en-US" sz="1600" dirty="0"/>
              <a:t> 	</a:t>
            </a:r>
            <a:r>
              <a:rPr lang="en-US" sz="1600" dirty="0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https://www.fas.usda.gov/data/dairy-world-markets-and-trade</a:t>
            </a:r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/>
              <a:t> </a:t>
            </a:r>
          </a:p>
          <a:p>
            <a:r>
              <a:rPr lang="en-US" sz="1600" dirty="0">
                <a:latin typeface="Arial Black" panose="020B0A04020102020204" pitchFamily="34" charset="0"/>
              </a:rPr>
              <a:t>Dairy Program/Agricultural Marketing Service</a:t>
            </a:r>
          </a:p>
          <a:p>
            <a:r>
              <a:rPr lang="en-US" sz="1600" dirty="0"/>
              <a:t>	</a:t>
            </a:r>
            <a:r>
              <a:rPr lang="en-US" sz="1600" u="sng" dirty="0">
                <a:hlinkClick r:id="rId6"/>
              </a:rPr>
              <a:t>https://www.ams.usda.gov/about-ams/programs-offices/dairy-program</a:t>
            </a:r>
            <a:endParaRPr lang="en-US" sz="1600" dirty="0"/>
          </a:p>
          <a:p>
            <a:r>
              <a:rPr lang="en-US" sz="1600" dirty="0"/>
              <a:t> </a:t>
            </a:r>
          </a:p>
          <a:p>
            <a:r>
              <a:rPr lang="en-US" sz="1600" dirty="0">
                <a:latin typeface="Arial Black" panose="020B0A04020102020204" pitchFamily="34" charset="0"/>
              </a:rPr>
              <a:t>Current Dairy Market News:</a:t>
            </a:r>
          </a:p>
          <a:p>
            <a:r>
              <a:rPr lang="en-US" sz="1600" dirty="0"/>
              <a:t>	</a:t>
            </a:r>
            <a:r>
              <a:rPr lang="en-US" sz="1600" u="sng" dirty="0">
                <a:hlinkClick r:id="rId7"/>
              </a:rPr>
              <a:t>https://www.ams.usda.gov/market-news/dairy</a:t>
            </a:r>
            <a:endParaRPr lang="en-US" sz="1600" u="sng" dirty="0"/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-171450" algn="l"/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</a:tabLst>
            </a:pPr>
            <a:r>
              <a:rPr lang="en-US" sz="1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-171450" algn="l"/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</a:tabLst>
            </a:pPr>
            <a:r>
              <a:rPr lang="en-US" sz="1600" dirty="0">
                <a:latin typeface="Arial Black" panose="020B0A04020102020204" pitchFamily="34" charset="0"/>
              </a:rPr>
              <a:t>Information on Federal Milk Marketing Orders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-914400" algn="l"/>
              </a:tabLst>
            </a:pPr>
            <a:r>
              <a:rPr lang="en-US" sz="1600" u="sng" dirty="0"/>
              <a:t>	</a:t>
            </a:r>
            <a:r>
              <a:rPr lang="en-US" sz="1600" dirty="0"/>
              <a:t>	</a:t>
            </a:r>
            <a:r>
              <a:rPr lang="en-US" sz="1600" u="sng" dirty="0">
                <a:solidFill>
                  <a:srgbClr val="0000FF"/>
                </a:solidFill>
                <a:hlinkClick r:id="rId8"/>
              </a:rPr>
              <a:t>https://www.ams.usda.gov/rules-regulations/moa/dairy</a:t>
            </a:r>
            <a:endParaRPr lang="en-US" sz="1600" u="sng" dirty="0">
              <a:solidFill>
                <a:srgbClr val="0000FF"/>
              </a:solidFill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-914400" algn="l"/>
              </a:tabLst>
            </a:pPr>
            <a:endParaRPr lang="en-US" sz="800" u="sng" dirty="0">
              <a:solidFill>
                <a:srgbClr val="0000FF"/>
              </a:solidFill>
            </a:endParaRPr>
          </a:p>
          <a:p>
            <a:r>
              <a:rPr lang="en-US" dirty="0"/>
              <a:t>Email me: Carolyn.Liebrand@usda.gov</a:t>
            </a:r>
          </a:p>
        </p:txBody>
      </p:sp>
    </p:spTree>
    <p:extLst>
      <p:ext uri="{BB962C8B-B14F-4D97-AF65-F5344CB8AC3E}">
        <p14:creationId xmlns:p14="http://schemas.microsoft.com/office/powerpoint/2010/main" val="159042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1E609D0-9556-4B80-AF61-ED88DBC68F31}"/>
              </a:ext>
            </a:extLst>
          </p:cNvPr>
          <p:cNvSpPr txBox="1"/>
          <p:nvPr/>
        </p:nvSpPr>
        <p:spPr>
          <a:xfrm>
            <a:off x="628598" y="762000"/>
            <a:ext cx="844452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b="1" dirty="0">
              <a:latin typeface="Century Gothic" panose="020B0502020202020204" pitchFamily="34" charset="0"/>
            </a:endParaRPr>
          </a:p>
          <a:p>
            <a:r>
              <a:rPr lang="en-US" sz="4000" b="1" dirty="0">
                <a:latin typeface="Century Gothic" panose="020B0502020202020204" pitchFamily="34" charset="0"/>
              </a:rPr>
              <a:t>2021. </a:t>
            </a:r>
            <a:r>
              <a:rPr lang="en-US" sz="2400" b="1" dirty="0">
                <a:latin typeface="Century Gothic" panose="020B0502020202020204" pitchFamily="34" charset="0"/>
              </a:rPr>
              <a:t>Another remarkable year</a:t>
            </a:r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449437-B753-403A-BD9A-89E6FF8122C9}"/>
              </a:ext>
            </a:extLst>
          </p:cNvPr>
          <p:cNvSpPr txBox="1"/>
          <p:nvPr/>
        </p:nvSpPr>
        <p:spPr>
          <a:xfrm>
            <a:off x="628597" y="1587718"/>
            <a:ext cx="3930703" cy="1815882"/>
          </a:xfrm>
          <a:prstGeom prst="rect">
            <a:avLst/>
          </a:prstGeom>
          <a:gradFill>
            <a:gsLst>
              <a:gs pos="4000">
                <a:srgbClr val="EC4D06"/>
              </a:gs>
              <a:gs pos="100000">
                <a:schemeClr val="accent3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latin typeface="Century Gothic" panose="020B0502020202020204" pitchFamily="34" charset="0"/>
              </a:rPr>
              <a:t>Pandemic rages 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latin typeface="Century Gothic" panose="020B0502020202020204" pitchFamily="34" charset="0"/>
              </a:rPr>
              <a:t>Business disruption persists</a:t>
            </a:r>
          </a:p>
          <a:p>
            <a:r>
              <a:rPr lang="en-US" dirty="0">
                <a:latin typeface="Century Gothic" panose="020B0502020202020204" pitchFamily="34" charset="0"/>
              </a:rPr>
              <a:t>	Labor </a:t>
            </a:r>
          </a:p>
          <a:p>
            <a:r>
              <a:rPr lang="en-US" dirty="0">
                <a:latin typeface="Century Gothic" panose="020B0502020202020204" pitchFamily="34" charset="0"/>
              </a:rPr>
              <a:t>	Transit</a:t>
            </a:r>
          </a:p>
          <a:p>
            <a:r>
              <a:rPr lang="en-US" dirty="0">
                <a:latin typeface="Century Gothic" panose="020B0502020202020204" pitchFamily="34" charset="0"/>
              </a:rPr>
              <a:t>	Costs</a:t>
            </a:r>
            <a:endParaRPr lang="en-US" i="1" dirty="0"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9BF0B8-5A70-4EA2-A4BF-67E2388DE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01047" y="2421250"/>
            <a:ext cx="2046193" cy="2015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A365C3-5D52-49CA-8348-E87B87AC350E}"/>
              </a:ext>
            </a:extLst>
          </p:cNvPr>
          <p:cNvSpPr txBox="1"/>
          <p:nvPr/>
        </p:nvSpPr>
        <p:spPr>
          <a:xfrm>
            <a:off x="6019800" y="4074825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6ED549-027B-4731-9AE5-5629E02CDD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6291" y="1357308"/>
            <a:ext cx="2514124" cy="17041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61E65FC-B629-4100-ABC7-B1AAB9E8D67E}"/>
              </a:ext>
            </a:extLst>
          </p:cNvPr>
          <p:cNvSpPr txBox="1"/>
          <p:nvPr/>
        </p:nvSpPr>
        <p:spPr>
          <a:xfrm>
            <a:off x="6341708" y="1380880"/>
            <a:ext cx="2463289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Century Gothic" panose="020B0502020202020204" pitchFamily="34" charset="0"/>
              </a:rPr>
              <a:t>Weekly U.S. Average Refrigerated Truck Rates, $/Mile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7C41E7-E141-487C-9CC3-B4538CF2F4B4}"/>
              </a:ext>
            </a:extLst>
          </p:cNvPr>
          <p:cNvSpPr txBox="1"/>
          <p:nvPr/>
        </p:nvSpPr>
        <p:spPr>
          <a:xfrm>
            <a:off x="6456473" y="3036179"/>
            <a:ext cx="22341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AMS/USDA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D55805-A22C-4EF4-BF75-245CBD223722}"/>
              </a:ext>
            </a:extLst>
          </p:cNvPr>
          <p:cNvSpPr txBox="1"/>
          <p:nvPr/>
        </p:nvSpPr>
        <p:spPr>
          <a:xfrm>
            <a:off x="543359" y="6532100"/>
            <a:ext cx="28094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Federal Reserve Bank of St. Louis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57C5F1-EEC5-4040-8EE5-C56085562881}"/>
              </a:ext>
            </a:extLst>
          </p:cNvPr>
          <p:cNvSpPr txBox="1"/>
          <p:nvPr/>
        </p:nvSpPr>
        <p:spPr>
          <a:xfrm>
            <a:off x="4615079" y="6532100"/>
            <a:ext cx="28094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Bureau of Labor Statistics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812C7DB-34AE-4CCE-8740-B58218A5E1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1565" y="4140637"/>
            <a:ext cx="3951350" cy="23504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42B527A-4204-49E1-8A20-4C597926A7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596" y="4140636"/>
            <a:ext cx="3841049" cy="235041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668A220-7734-481D-8AE1-84E1DAA4E4CC}"/>
              </a:ext>
            </a:extLst>
          </p:cNvPr>
          <p:cNvSpPr txBox="1"/>
          <p:nvPr/>
        </p:nvSpPr>
        <p:spPr>
          <a:xfrm>
            <a:off x="6799408" y="1145479"/>
            <a:ext cx="189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+ $1.70/mile from 2/2/21</a:t>
            </a:r>
          </a:p>
        </p:txBody>
      </p:sp>
    </p:spTree>
    <p:extLst>
      <p:ext uri="{BB962C8B-B14F-4D97-AF65-F5344CB8AC3E}">
        <p14:creationId xmlns:p14="http://schemas.microsoft.com/office/powerpoint/2010/main" val="691491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20E4C0B-7A61-4F28-8340-1C65B095CC02}"/>
              </a:ext>
            </a:extLst>
          </p:cNvPr>
          <p:cNvSpPr txBox="1"/>
          <p:nvPr/>
        </p:nvSpPr>
        <p:spPr>
          <a:xfrm>
            <a:off x="764273" y="780169"/>
            <a:ext cx="8240233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b="1" dirty="0">
              <a:latin typeface="Century Gothic" panose="020B0502020202020204" pitchFamily="34" charset="0"/>
            </a:endParaRPr>
          </a:p>
          <a:p>
            <a:r>
              <a:rPr lang="en-US" sz="4000" b="1" dirty="0">
                <a:latin typeface="Century Gothic" panose="020B0502020202020204" pitchFamily="34" charset="0"/>
              </a:rPr>
              <a:t>2021. </a:t>
            </a:r>
            <a:r>
              <a:rPr lang="en-US" sz="2400" b="1" dirty="0">
                <a:latin typeface="Century Gothic" panose="020B0502020202020204" pitchFamily="34" charset="0"/>
              </a:rPr>
              <a:t>Dairy continued to grow</a:t>
            </a:r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2E7307-05C1-4059-95B5-AFE387AECF79}"/>
              </a:ext>
            </a:extLst>
          </p:cNvPr>
          <p:cNvSpPr txBox="1"/>
          <p:nvPr/>
        </p:nvSpPr>
        <p:spPr>
          <a:xfrm>
            <a:off x="3657600" y="5708499"/>
            <a:ext cx="4468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Sources: ERS/USDA; WAOB/USDA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070B54-48BD-4732-918D-C8A93ECD0E69}"/>
              </a:ext>
            </a:extLst>
          </p:cNvPr>
          <p:cNvSpPr txBox="1"/>
          <p:nvPr/>
        </p:nvSpPr>
        <p:spPr>
          <a:xfrm>
            <a:off x="533400" y="1905000"/>
            <a:ext cx="2995921" cy="4231928"/>
          </a:xfrm>
          <a:prstGeom prst="rect">
            <a:avLst/>
          </a:prstGeom>
          <a:gradFill>
            <a:gsLst>
              <a:gs pos="4000">
                <a:srgbClr val="EC4D06"/>
              </a:gs>
              <a:gs pos="100000">
                <a:schemeClr val="accent3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latin typeface="Century Gothic" panose="020B0502020202020204" pitchFamily="34" charset="0"/>
              </a:rPr>
              <a:t>+1.6 percent more milk produced </a:t>
            </a:r>
            <a:r>
              <a:rPr lang="en-US" sz="1100" b="1" dirty="0">
                <a:latin typeface="Century Gothic" panose="020B0502020202020204" pitchFamily="34" charset="0"/>
              </a:rPr>
              <a:t>(adjusted for leap year)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latin typeface="Century Gothic" panose="020B0502020202020204" pitchFamily="34" charset="0"/>
              </a:rPr>
              <a:t>More fat consumption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latin typeface="Century Gothic" panose="020B0502020202020204" pitchFamily="34" charset="0"/>
              </a:rPr>
              <a:t>Milk gets richer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latin typeface="Century Gothic" panose="020B0502020202020204" pitchFamily="34" charset="0"/>
              </a:rPr>
              <a:t>1 milk cow = enough milk fat for 36 people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DAB0B9-ACA4-4EB6-A04F-9040BBBCF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905000"/>
            <a:ext cx="5218628" cy="375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60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20E4C0B-7A61-4F28-8340-1C65B095CC02}"/>
              </a:ext>
            </a:extLst>
          </p:cNvPr>
          <p:cNvSpPr txBox="1"/>
          <p:nvPr/>
        </p:nvSpPr>
        <p:spPr>
          <a:xfrm>
            <a:off x="764273" y="780169"/>
            <a:ext cx="824023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2021. </a:t>
            </a:r>
            <a:r>
              <a:rPr lang="en-US" sz="2400" b="1" dirty="0">
                <a:latin typeface="Century Gothic" panose="020B0502020202020204" pitchFamily="34" charset="0"/>
              </a:rPr>
              <a:t>Exports increase</a:t>
            </a:r>
            <a:endParaRPr lang="en-US" sz="4000" b="1" dirty="0">
              <a:latin typeface="Century Gothic" panose="020B0502020202020204" pitchFamily="34" charset="0"/>
            </a:endParaRPr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8BB0F-D172-41C9-84B7-1127E66D593E}"/>
              </a:ext>
            </a:extLst>
          </p:cNvPr>
          <p:cNvSpPr txBox="1"/>
          <p:nvPr/>
        </p:nvSpPr>
        <p:spPr>
          <a:xfrm>
            <a:off x="764272" y="1663947"/>
            <a:ext cx="7312927" cy="1477328"/>
          </a:xfrm>
          <a:prstGeom prst="rect">
            <a:avLst/>
          </a:prstGeom>
          <a:gradFill>
            <a:gsLst>
              <a:gs pos="4000">
                <a:srgbClr val="EC4D06"/>
              </a:gs>
              <a:gs pos="100000">
                <a:schemeClr val="accent3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>
                <a:latin typeface="Century Gothic" panose="020B0502020202020204" pitchFamily="34" charset="0"/>
              </a:rPr>
              <a:t>+24.7 percent, raw milk equivalent (</a:t>
            </a:r>
            <a:r>
              <a:rPr lang="en-US" b="1" dirty="0" err="1">
                <a:latin typeface="Century Gothic" panose="020B0502020202020204" pitchFamily="34" charset="0"/>
              </a:rPr>
              <a:t>m.e.</a:t>
            </a:r>
            <a:r>
              <a:rPr lang="en-US" b="1" dirty="0">
                <a:latin typeface="Century Gothic" panose="020B0502020202020204" pitchFamily="34" charset="0"/>
              </a:rPr>
              <a:t>), milk-fat basis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>
                <a:latin typeface="Century Gothic" panose="020B0502020202020204" pitchFamily="34" charset="0"/>
              </a:rPr>
              <a:t>+8.3 percent, </a:t>
            </a:r>
            <a:r>
              <a:rPr lang="en-US" b="1" dirty="0" err="1">
                <a:latin typeface="Century Gothic" panose="020B0502020202020204" pitchFamily="34" charset="0"/>
              </a:rPr>
              <a:t>m.e.</a:t>
            </a:r>
            <a:r>
              <a:rPr lang="en-US" b="1" dirty="0">
                <a:latin typeface="Century Gothic" panose="020B0502020202020204" pitchFamily="34" charset="0"/>
              </a:rPr>
              <a:t>, skim-solids basis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>
                <a:latin typeface="Century Gothic" panose="020B0502020202020204" pitchFamily="34" charset="0"/>
              </a:rPr>
              <a:t>62,000 export certificates issued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6C1A82-C344-4A51-8199-A7A4088D3DD9}"/>
              </a:ext>
            </a:extLst>
          </p:cNvPr>
          <p:cNvSpPr txBox="1"/>
          <p:nvPr/>
        </p:nvSpPr>
        <p:spPr>
          <a:xfrm>
            <a:off x="764272" y="6339432"/>
            <a:ext cx="6068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Sources: Trade Data Monitor; AMS/USDA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B20AE2-C471-421A-8A00-4EFF388AA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37" y="3478870"/>
            <a:ext cx="7323562" cy="282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74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2A21B4-504B-45FC-9D59-67B7CEED8212}"/>
              </a:ext>
            </a:extLst>
          </p:cNvPr>
          <p:cNvSpPr txBox="1"/>
          <p:nvPr/>
        </p:nvSpPr>
        <p:spPr>
          <a:xfrm>
            <a:off x="294167" y="762000"/>
            <a:ext cx="8839200" cy="1354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DF3240-52EA-4882-B263-A06E070C4C57}"/>
              </a:ext>
            </a:extLst>
          </p:cNvPr>
          <p:cNvSpPr txBox="1"/>
          <p:nvPr/>
        </p:nvSpPr>
        <p:spPr>
          <a:xfrm>
            <a:off x="294168" y="783756"/>
            <a:ext cx="855566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b="1" dirty="0">
              <a:latin typeface="Century Gothic" panose="020B0502020202020204" pitchFamily="34" charset="0"/>
            </a:endParaRPr>
          </a:p>
          <a:p>
            <a:r>
              <a:rPr lang="en-US" sz="4000" b="1" dirty="0">
                <a:latin typeface="Century Gothic" panose="020B0502020202020204" pitchFamily="34" charset="0"/>
              </a:rPr>
              <a:t>2022. </a:t>
            </a:r>
            <a:r>
              <a:rPr lang="en-US" sz="2400" b="1" dirty="0">
                <a:latin typeface="Century Gothic" panose="020B0502020202020204" pitchFamily="34" charset="0"/>
              </a:rPr>
              <a:t>Slow milk supply growth worldwide</a:t>
            </a:r>
            <a:endParaRPr lang="en-US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40F7F2-CDF2-492D-8D29-0212F1D37C0C}"/>
              </a:ext>
            </a:extLst>
          </p:cNvPr>
          <p:cNvSpPr txBox="1"/>
          <p:nvPr/>
        </p:nvSpPr>
        <p:spPr>
          <a:xfrm>
            <a:off x="294166" y="1905000"/>
            <a:ext cx="4112818" cy="1477328"/>
          </a:xfrm>
          <a:prstGeom prst="rect">
            <a:avLst/>
          </a:prstGeom>
          <a:gradFill>
            <a:gsLst>
              <a:gs pos="4000">
                <a:srgbClr val="EC4D06"/>
              </a:gs>
              <a:gs pos="100000">
                <a:schemeClr val="accent3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>
                <a:latin typeface="Century Gothic" panose="020B0502020202020204" pitchFamily="34" charset="0"/>
              </a:rPr>
              <a:t>Less than 1 percent growth projected for top exporters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b="1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>
                <a:latin typeface="Century Gothic" panose="020B0502020202020204" pitchFamily="34" charset="0"/>
              </a:rPr>
              <a:t>U.S. cow numbers projected to fall to 2020 low 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87BCB4-14D1-4B31-B895-F3920E63C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78" y="4137858"/>
            <a:ext cx="4489514" cy="24194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EEB1EF-5000-4521-ACA6-3549005F3F31}"/>
              </a:ext>
            </a:extLst>
          </p:cNvPr>
          <p:cNvSpPr txBox="1"/>
          <p:nvPr/>
        </p:nvSpPr>
        <p:spPr>
          <a:xfrm>
            <a:off x="245434" y="6553200"/>
            <a:ext cx="4468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Sources: NASS/USDA; WAOB/USDA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41EB8C-6B92-4653-A94A-D7046F598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1930697"/>
            <a:ext cx="3733822" cy="25051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0700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2A21B4-504B-45FC-9D59-67B7CEED8212}"/>
              </a:ext>
            </a:extLst>
          </p:cNvPr>
          <p:cNvSpPr txBox="1"/>
          <p:nvPr/>
        </p:nvSpPr>
        <p:spPr>
          <a:xfrm>
            <a:off x="318350" y="761516"/>
            <a:ext cx="8839200" cy="1354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DF3240-52EA-4882-B263-A06E070C4C57}"/>
              </a:ext>
            </a:extLst>
          </p:cNvPr>
          <p:cNvSpPr txBox="1"/>
          <p:nvPr/>
        </p:nvSpPr>
        <p:spPr>
          <a:xfrm>
            <a:off x="649992" y="781903"/>
            <a:ext cx="824023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2022. </a:t>
            </a:r>
            <a:r>
              <a:rPr lang="en-US" sz="2400" b="1" dirty="0">
                <a:latin typeface="Century Gothic" panose="020B0502020202020204" pitchFamily="34" charset="0"/>
              </a:rPr>
              <a:t>Milk prices, costs expected to increase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A64A08-045C-4D2F-B134-8599B5876C68}"/>
              </a:ext>
            </a:extLst>
          </p:cNvPr>
          <p:cNvSpPr txBox="1"/>
          <p:nvPr/>
        </p:nvSpPr>
        <p:spPr>
          <a:xfrm>
            <a:off x="457200" y="1525865"/>
            <a:ext cx="8001000" cy="1285288"/>
          </a:xfrm>
          <a:prstGeom prst="rect">
            <a:avLst/>
          </a:prstGeom>
          <a:gradFill>
            <a:gsLst>
              <a:gs pos="4000">
                <a:srgbClr val="EC4D06"/>
              </a:gs>
              <a:gs pos="100000">
                <a:schemeClr val="accent3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latin typeface="Century Gothic" panose="020B0502020202020204" pitchFamily="34" charset="0"/>
              </a:rPr>
              <a:t>Feed prices rise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latin typeface="Century Gothic" panose="020B0502020202020204" pitchFamily="34" charset="0"/>
              </a:rPr>
              <a:t>Milk prices improve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latin typeface="Century Gothic" panose="020B0502020202020204" pitchFamily="34" charset="0"/>
              </a:rPr>
              <a:t>Other production costs rise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F6D63B-6CA9-4187-9DA8-96DB528423F5}"/>
              </a:ext>
            </a:extLst>
          </p:cNvPr>
          <p:cNvSpPr txBox="1"/>
          <p:nvPr/>
        </p:nvSpPr>
        <p:spPr>
          <a:xfrm>
            <a:off x="1595050" y="6432380"/>
            <a:ext cx="624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Source: U.S. farm sector </a:t>
            </a:r>
            <a:r>
              <a:rPr lang="en-US" sz="1200" dirty="0">
                <a:latin typeface="Century Gothic" panose="020B0502020202020204" pitchFamily="34" charset="0"/>
              </a:rPr>
              <a:t>financial</a:t>
            </a:r>
            <a:r>
              <a:rPr lang="en-US" sz="1400" dirty="0">
                <a:latin typeface="Century Gothic" panose="020B0502020202020204" pitchFamily="34" charset="0"/>
              </a:rPr>
              <a:t> indicators, 2015–2022F, ERS/USDA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382B0E-A444-4B22-B1D0-92854BAC0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050" y="3048000"/>
            <a:ext cx="5463673" cy="330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84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2A21B4-504B-45FC-9D59-67B7CEED8212}"/>
              </a:ext>
            </a:extLst>
          </p:cNvPr>
          <p:cNvSpPr txBox="1"/>
          <p:nvPr/>
        </p:nvSpPr>
        <p:spPr>
          <a:xfrm>
            <a:off x="294167" y="762000"/>
            <a:ext cx="8839200" cy="1354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DF3240-52EA-4882-B263-A06E070C4C57}"/>
              </a:ext>
            </a:extLst>
          </p:cNvPr>
          <p:cNvSpPr txBox="1"/>
          <p:nvPr/>
        </p:nvSpPr>
        <p:spPr>
          <a:xfrm>
            <a:off x="294168" y="783756"/>
            <a:ext cx="855566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b="1" dirty="0">
              <a:latin typeface="Century Gothic" panose="020B0502020202020204" pitchFamily="34" charset="0"/>
            </a:endParaRPr>
          </a:p>
          <a:p>
            <a:r>
              <a:rPr lang="en-US" sz="4000" b="1" dirty="0">
                <a:latin typeface="Century Gothic" panose="020B0502020202020204" pitchFamily="34" charset="0"/>
              </a:rPr>
              <a:t>2022. </a:t>
            </a:r>
            <a:r>
              <a:rPr lang="en-US" sz="2400" b="1" dirty="0">
                <a:latin typeface="Century Gothic" panose="020B0502020202020204" pitchFamily="34" charset="0"/>
              </a:rPr>
              <a:t>More milk components from fewer cows</a:t>
            </a:r>
            <a:endParaRPr lang="en-US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31BCCC-8F38-406A-824B-8DC1AFEA8CA4}"/>
              </a:ext>
            </a:extLst>
          </p:cNvPr>
          <p:cNvSpPr txBox="1"/>
          <p:nvPr/>
        </p:nvSpPr>
        <p:spPr>
          <a:xfrm>
            <a:off x="457200" y="1525865"/>
            <a:ext cx="4648200" cy="1285288"/>
          </a:xfrm>
          <a:prstGeom prst="rect">
            <a:avLst/>
          </a:prstGeom>
          <a:gradFill>
            <a:gsLst>
              <a:gs pos="4000">
                <a:srgbClr val="EC4D06"/>
              </a:gs>
              <a:gs pos="100000">
                <a:schemeClr val="accent3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latin typeface="Century Gothic" panose="020B0502020202020204" pitchFamily="34" charset="0"/>
              </a:rPr>
              <a:t>Yield/cow +1.3 percent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latin typeface="Century Gothic" panose="020B0502020202020204" pitchFamily="34" charset="0"/>
              </a:rPr>
              <a:t>Milk-fat and solids-not-fat content up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latin typeface="Century Gothic" panose="020B0502020202020204" pitchFamily="34" charset="0"/>
              </a:rPr>
              <a:t>Total production +0.4 percent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C2AC5B-F7AA-4034-AB56-03343F14E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139" y="4185806"/>
            <a:ext cx="3254323" cy="2468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624CFA-F531-4E70-AE5D-86F13289E2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771" y="3170283"/>
            <a:ext cx="4772829" cy="29019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44300C-C692-48DF-AA25-57BF09AE72E2}"/>
              </a:ext>
            </a:extLst>
          </p:cNvPr>
          <p:cNvSpPr txBox="1"/>
          <p:nvPr/>
        </p:nvSpPr>
        <p:spPr>
          <a:xfrm>
            <a:off x="408771" y="6097398"/>
            <a:ext cx="4468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Sources: NASS/USDA; WAOB/USDA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B7F125-6408-4745-B7D8-96CF189D5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5508" y="1525865"/>
            <a:ext cx="3254324" cy="246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71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2A21B4-504B-45FC-9D59-67B7CEED8212}"/>
              </a:ext>
            </a:extLst>
          </p:cNvPr>
          <p:cNvSpPr txBox="1"/>
          <p:nvPr/>
        </p:nvSpPr>
        <p:spPr>
          <a:xfrm>
            <a:off x="294167" y="762000"/>
            <a:ext cx="8839200" cy="1354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84FEA3-5763-430C-AE19-D12A093A1DB2}"/>
              </a:ext>
            </a:extLst>
          </p:cNvPr>
          <p:cNvSpPr txBox="1"/>
          <p:nvPr/>
        </p:nvSpPr>
        <p:spPr>
          <a:xfrm>
            <a:off x="2171350" y="6427826"/>
            <a:ext cx="5907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Sources: ERS/USDA; WAOB/USDA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EC2832-7633-4AEB-92C2-2E686A7DA6E2}"/>
              </a:ext>
            </a:extLst>
          </p:cNvPr>
          <p:cNvSpPr txBox="1"/>
          <p:nvPr/>
        </p:nvSpPr>
        <p:spPr>
          <a:xfrm>
            <a:off x="477789" y="820313"/>
            <a:ext cx="8094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  <a:cs typeface="Calibri" panose="020F0502020204030204" pitchFamily="34" charset="0"/>
              </a:rPr>
              <a:t>2022</a:t>
            </a:r>
            <a:r>
              <a:rPr lang="en-US" sz="3200" b="1" dirty="0">
                <a:latin typeface="Century Gothic" panose="020B0502020202020204" pitchFamily="34" charset="0"/>
                <a:cs typeface="Calibri" panose="020F0502020204030204" pitchFamily="34" charset="0"/>
              </a:rPr>
              <a:t>. </a:t>
            </a:r>
            <a:r>
              <a:rPr lang="en-US" sz="2400" b="1" dirty="0">
                <a:latin typeface="Century Gothic" panose="020B0502020202020204" pitchFamily="34" charset="0"/>
                <a:cs typeface="Calibri" panose="020F0502020204030204" pitchFamily="34" charset="0"/>
              </a:rPr>
              <a:t>Dairy product imports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8A68BF-BE29-4FFC-BA9D-C72AD608C8C0}"/>
              </a:ext>
            </a:extLst>
          </p:cNvPr>
          <p:cNvSpPr txBox="1"/>
          <p:nvPr/>
        </p:nvSpPr>
        <p:spPr>
          <a:xfrm>
            <a:off x="571470" y="1554359"/>
            <a:ext cx="5753130" cy="1477328"/>
          </a:xfrm>
          <a:prstGeom prst="rect">
            <a:avLst/>
          </a:prstGeom>
          <a:gradFill>
            <a:gsLst>
              <a:gs pos="4000">
                <a:srgbClr val="EC4D06"/>
              </a:gs>
              <a:gs pos="100000">
                <a:schemeClr val="accent3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>
                <a:latin typeface="Century Gothic" panose="020B0502020202020204" pitchFamily="34" charset="0"/>
              </a:rPr>
              <a:t>Gap between U.S. and world prices narrows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>
                <a:latin typeface="Century Gothic" panose="020B0502020202020204" pitchFamily="34" charset="0"/>
              </a:rPr>
              <a:t>+ 0.4 billion pounds on milk-fat basis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>
                <a:latin typeface="Century Gothic" panose="020B0502020202020204" pitchFamily="34" charset="0"/>
              </a:rPr>
              <a:t>- .01 billion pounds, skim-solids basis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180906-F5A1-4B57-B70D-F0240166D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255941"/>
            <a:ext cx="5476675" cy="317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625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AMS 2014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ge Bar - Blank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Small Bar - Blank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Small Bar - Photo 1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5.xml><?xml version="1.0" encoding="utf-8"?>
<a:theme xmlns:a="http://schemas.openxmlformats.org/drawingml/2006/main" name="Small Bar - Photo 2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6.xml><?xml version="1.0" encoding="utf-8"?>
<a:theme xmlns:a="http://schemas.openxmlformats.org/drawingml/2006/main" name="Small Bar - Photo 3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AMS 2014</Template>
  <TotalTime>25987</TotalTime>
  <Words>896</Words>
  <Application>Microsoft Office PowerPoint</Application>
  <PresentationFormat>On-screen Show (4:3)</PresentationFormat>
  <Paragraphs>299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Arial</vt:lpstr>
      <vt:lpstr>Arial Black</vt:lpstr>
      <vt:lpstr>Bookman Old Style</vt:lpstr>
      <vt:lpstr>Calibri</vt:lpstr>
      <vt:lpstr>Century Gothic</vt:lpstr>
      <vt:lpstr>Courier New</vt:lpstr>
      <vt:lpstr>Helvetica Light</vt:lpstr>
      <vt:lpstr>Times New Roman</vt:lpstr>
      <vt:lpstr>Wingdings</vt:lpstr>
      <vt:lpstr>AMS 2014</vt:lpstr>
      <vt:lpstr>Large Bar - Blank</vt:lpstr>
      <vt:lpstr>Small Bar - Blank</vt:lpstr>
      <vt:lpstr>Small Bar - Photo 1</vt:lpstr>
      <vt:lpstr>Small Bar - Photo 2</vt:lpstr>
      <vt:lpstr>Small Bar - Photo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USDA/AMS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USDA</dc:creator>
  <cp:lastModifiedBy>Liebrand, Carolyn B - AMS</cp:lastModifiedBy>
  <cp:revision>473</cp:revision>
  <cp:lastPrinted>2019-02-19T21:04:56Z</cp:lastPrinted>
  <dcterms:created xsi:type="dcterms:W3CDTF">2014-02-19T14:37:34Z</dcterms:created>
  <dcterms:modified xsi:type="dcterms:W3CDTF">2022-02-24T01:58:29Z</dcterms:modified>
</cp:coreProperties>
</file>