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5" r:id="rId1"/>
  </p:sldMasterIdLst>
  <p:notesMasterIdLst>
    <p:notesMasterId r:id="rId19"/>
  </p:notesMasterIdLst>
  <p:handoutMasterIdLst>
    <p:handoutMasterId r:id="rId20"/>
  </p:handoutMasterIdLst>
  <p:sldIdLst>
    <p:sldId id="256" r:id="rId2"/>
    <p:sldId id="257" r:id="rId3"/>
    <p:sldId id="451" r:id="rId4"/>
    <p:sldId id="479" r:id="rId5"/>
    <p:sldId id="443" r:id="rId6"/>
    <p:sldId id="478" r:id="rId7"/>
    <p:sldId id="449" r:id="rId8"/>
    <p:sldId id="465" r:id="rId9"/>
    <p:sldId id="452" r:id="rId10"/>
    <p:sldId id="437" r:id="rId11"/>
    <p:sldId id="489" r:id="rId12"/>
    <p:sldId id="487" r:id="rId13"/>
    <p:sldId id="434" r:id="rId14"/>
    <p:sldId id="490" r:id="rId15"/>
    <p:sldId id="481" r:id="rId16"/>
    <p:sldId id="492" r:id="rId17"/>
    <p:sldId id="491"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Baker" initials="KB" lastIdx="8" clrIdx="0">
    <p:extLst>
      <p:ext uri="{19B8F6BF-5375-455C-9EA6-DF929625EA0E}">
        <p15:presenceInfo xmlns:p15="http://schemas.microsoft.com/office/powerpoint/2012/main" userId="S::Kenneth.Baker@fcc.gov::77470c1f-638f-4090-83d7-1f8417f60454" providerId="AD"/>
      </p:ext>
    </p:extLst>
  </p:cmAuthor>
  <p:cmAuthor id="2" name="Saurbh Chhabra" initials="SC" lastIdx="7" clrIdx="1">
    <p:extLst>
      <p:ext uri="{19B8F6BF-5375-455C-9EA6-DF929625EA0E}">
        <p15:presenceInfo xmlns:p15="http://schemas.microsoft.com/office/powerpoint/2012/main" userId="S::Saurbh.Chhabra@fcc.gov::732fcd8c-26dd-4cb7-bada-6b5883de7b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6055" autoAdjust="0"/>
  </p:normalViewPr>
  <p:slideViewPr>
    <p:cSldViewPr>
      <p:cViewPr varScale="1">
        <p:scale>
          <a:sx n="70" d="100"/>
          <a:sy n="70" d="100"/>
        </p:scale>
        <p:origin x="1517"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29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EDB27-B109-4FDE-8871-3F10066AF2FD}" type="doc">
      <dgm:prSet loTypeId="urn:microsoft.com/office/officeart/2005/8/layout/pyramid1" loCatId="pyramid" qsTypeId="urn:microsoft.com/office/officeart/2005/8/quickstyle/simple1" qsCatId="simple" csTypeId="urn:microsoft.com/office/officeart/2005/8/colors/colorful5" csCatId="colorful" phldr="1"/>
      <dgm:spPr/>
    </dgm:pt>
    <dgm:pt modelId="{60EF4C81-9C1F-4C06-82AC-3ED9459B9106}">
      <dgm:prSet phldrT="[Text]" custT="1"/>
      <dgm:spPr/>
      <dgm:t>
        <a:bodyPr anchor="b"/>
        <a:lstStyle/>
        <a:p>
          <a:pPr algn="ctr"/>
          <a:r>
            <a:rPr lang="en-US" sz="2400" dirty="0">
              <a:solidFill>
                <a:schemeClr val="bg1"/>
              </a:solidFill>
            </a:rPr>
            <a:t>High Band</a:t>
          </a:r>
        </a:p>
      </dgm:t>
    </dgm:pt>
    <dgm:pt modelId="{0B4697EA-5576-4961-9EB5-62613B3F5BCD}" type="parTrans" cxnId="{6150B938-667F-4F0E-80A0-E18DA0BD296E}">
      <dgm:prSet/>
      <dgm:spPr/>
      <dgm:t>
        <a:bodyPr/>
        <a:lstStyle/>
        <a:p>
          <a:endParaRPr lang="en-US"/>
        </a:p>
      </dgm:t>
    </dgm:pt>
    <dgm:pt modelId="{189E73FE-30BA-4C37-ACFB-541886EC5EEA}" type="sibTrans" cxnId="{6150B938-667F-4F0E-80A0-E18DA0BD296E}">
      <dgm:prSet/>
      <dgm:spPr/>
      <dgm:t>
        <a:bodyPr/>
        <a:lstStyle/>
        <a:p>
          <a:endParaRPr lang="en-US"/>
        </a:p>
      </dgm:t>
    </dgm:pt>
    <dgm:pt modelId="{EC2FFACE-5166-438C-BE92-2CBEC7BFD1BA}">
      <dgm:prSet phldrT="[Text]" custT="1"/>
      <dgm:spPr/>
      <dgm:t>
        <a:bodyPr anchor="b"/>
        <a:lstStyle/>
        <a:p>
          <a:r>
            <a:rPr lang="en-US" sz="4000" dirty="0">
              <a:solidFill>
                <a:schemeClr val="bg1"/>
              </a:solidFill>
            </a:rPr>
            <a:t>Mid-Band</a:t>
          </a:r>
          <a:endParaRPr lang="en-US" sz="3200" dirty="0">
            <a:solidFill>
              <a:schemeClr val="bg1"/>
            </a:solidFill>
          </a:endParaRPr>
        </a:p>
      </dgm:t>
    </dgm:pt>
    <dgm:pt modelId="{C3583193-B1C4-4F8E-A52C-8E6DE2C050D4}" type="parTrans" cxnId="{91DFDB29-7743-42F1-AC5F-730C37D7C4A5}">
      <dgm:prSet/>
      <dgm:spPr/>
      <dgm:t>
        <a:bodyPr/>
        <a:lstStyle/>
        <a:p>
          <a:endParaRPr lang="en-US"/>
        </a:p>
      </dgm:t>
    </dgm:pt>
    <dgm:pt modelId="{2D4847CD-5873-408C-BDCB-5874363AD6EF}" type="sibTrans" cxnId="{91DFDB29-7743-42F1-AC5F-730C37D7C4A5}">
      <dgm:prSet/>
      <dgm:spPr/>
      <dgm:t>
        <a:bodyPr/>
        <a:lstStyle/>
        <a:p>
          <a:endParaRPr lang="en-US"/>
        </a:p>
      </dgm:t>
    </dgm:pt>
    <dgm:pt modelId="{81B6E882-39DC-4F91-AEA6-567162CD14F8}">
      <dgm:prSet phldrT="[Text]"/>
      <dgm:spPr/>
      <dgm:t>
        <a:bodyPr anchor="b"/>
        <a:lstStyle/>
        <a:p>
          <a:r>
            <a:rPr lang="en-US" dirty="0">
              <a:solidFill>
                <a:schemeClr val="bg1"/>
              </a:solidFill>
            </a:rPr>
            <a:t>Low-Band</a:t>
          </a:r>
        </a:p>
      </dgm:t>
    </dgm:pt>
    <dgm:pt modelId="{F2526999-F032-403C-A694-CEF1E5436A50}" type="parTrans" cxnId="{4D33B501-6349-470E-AA0A-DA5B262CE3DA}">
      <dgm:prSet/>
      <dgm:spPr/>
      <dgm:t>
        <a:bodyPr/>
        <a:lstStyle/>
        <a:p>
          <a:endParaRPr lang="en-US"/>
        </a:p>
      </dgm:t>
    </dgm:pt>
    <dgm:pt modelId="{F6EA8F4F-D7F1-4CA7-9ADD-78D893D691F8}" type="sibTrans" cxnId="{4D33B501-6349-470E-AA0A-DA5B262CE3DA}">
      <dgm:prSet/>
      <dgm:spPr/>
      <dgm:t>
        <a:bodyPr/>
        <a:lstStyle/>
        <a:p>
          <a:endParaRPr lang="en-US"/>
        </a:p>
      </dgm:t>
    </dgm:pt>
    <dgm:pt modelId="{DF06E1CE-C173-4A56-865C-FD635D521AA2}" type="pres">
      <dgm:prSet presAssocID="{407EDB27-B109-4FDE-8871-3F10066AF2FD}" presName="Name0" presStyleCnt="0">
        <dgm:presLayoutVars>
          <dgm:dir/>
          <dgm:animLvl val="lvl"/>
          <dgm:resizeHandles val="exact"/>
        </dgm:presLayoutVars>
      </dgm:prSet>
      <dgm:spPr/>
    </dgm:pt>
    <dgm:pt modelId="{2AE19ACE-AA68-45EF-9BEB-A43000EFC80E}" type="pres">
      <dgm:prSet presAssocID="{60EF4C81-9C1F-4C06-82AC-3ED9459B9106}" presName="Name8" presStyleCnt="0"/>
      <dgm:spPr/>
    </dgm:pt>
    <dgm:pt modelId="{0AC9D228-1D0E-4922-9AD2-C794E7C1A98D}" type="pres">
      <dgm:prSet presAssocID="{60EF4C81-9C1F-4C06-82AC-3ED9459B9106}" presName="level" presStyleLbl="node1" presStyleIdx="0" presStyleCnt="3">
        <dgm:presLayoutVars>
          <dgm:chMax val="1"/>
          <dgm:bulletEnabled val="1"/>
        </dgm:presLayoutVars>
      </dgm:prSet>
      <dgm:spPr/>
    </dgm:pt>
    <dgm:pt modelId="{8E8DACCC-21C5-4334-8276-A125AEFA5CA6}" type="pres">
      <dgm:prSet presAssocID="{60EF4C81-9C1F-4C06-82AC-3ED9459B9106}" presName="levelTx" presStyleLbl="revTx" presStyleIdx="0" presStyleCnt="0">
        <dgm:presLayoutVars>
          <dgm:chMax val="1"/>
          <dgm:bulletEnabled val="1"/>
        </dgm:presLayoutVars>
      </dgm:prSet>
      <dgm:spPr/>
    </dgm:pt>
    <dgm:pt modelId="{9611A782-9C56-421C-A9C4-C19CFA835CA4}" type="pres">
      <dgm:prSet presAssocID="{EC2FFACE-5166-438C-BE92-2CBEC7BFD1BA}" presName="Name8" presStyleCnt="0"/>
      <dgm:spPr/>
    </dgm:pt>
    <dgm:pt modelId="{8A231A5D-DADC-433C-A639-93631149C430}" type="pres">
      <dgm:prSet presAssocID="{EC2FFACE-5166-438C-BE92-2CBEC7BFD1BA}" presName="level" presStyleLbl="node1" presStyleIdx="1" presStyleCnt="3">
        <dgm:presLayoutVars>
          <dgm:chMax val="1"/>
          <dgm:bulletEnabled val="1"/>
        </dgm:presLayoutVars>
      </dgm:prSet>
      <dgm:spPr/>
    </dgm:pt>
    <dgm:pt modelId="{1C951600-86E1-4E73-9B18-5BF5349CEFBE}" type="pres">
      <dgm:prSet presAssocID="{EC2FFACE-5166-438C-BE92-2CBEC7BFD1BA}" presName="levelTx" presStyleLbl="revTx" presStyleIdx="0" presStyleCnt="0">
        <dgm:presLayoutVars>
          <dgm:chMax val="1"/>
          <dgm:bulletEnabled val="1"/>
        </dgm:presLayoutVars>
      </dgm:prSet>
      <dgm:spPr/>
    </dgm:pt>
    <dgm:pt modelId="{B293BE63-09CF-420D-9F09-C951A01F9C1E}" type="pres">
      <dgm:prSet presAssocID="{81B6E882-39DC-4F91-AEA6-567162CD14F8}" presName="Name8" presStyleCnt="0"/>
      <dgm:spPr/>
    </dgm:pt>
    <dgm:pt modelId="{29B86787-49FD-4C37-B533-231342430DF2}" type="pres">
      <dgm:prSet presAssocID="{81B6E882-39DC-4F91-AEA6-567162CD14F8}" presName="level" presStyleLbl="node1" presStyleIdx="2" presStyleCnt="3">
        <dgm:presLayoutVars>
          <dgm:chMax val="1"/>
          <dgm:bulletEnabled val="1"/>
        </dgm:presLayoutVars>
      </dgm:prSet>
      <dgm:spPr/>
    </dgm:pt>
    <dgm:pt modelId="{4F0D2454-F3D4-4D80-8421-762DC3877F5E}" type="pres">
      <dgm:prSet presAssocID="{81B6E882-39DC-4F91-AEA6-567162CD14F8}" presName="levelTx" presStyleLbl="revTx" presStyleIdx="0" presStyleCnt="0">
        <dgm:presLayoutVars>
          <dgm:chMax val="1"/>
          <dgm:bulletEnabled val="1"/>
        </dgm:presLayoutVars>
      </dgm:prSet>
      <dgm:spPr/>
    </dgm:pt>
  </dgm:ptLst>
  <dgm:cxnLst>
    <dgm:cxn modelId="{4D33B501-6349-470E-AA0A-DA5B262CE3DA}" srcId="{407EDB27-B109-4FDE-8871-3F10066AF2FD}" destId="{81B6E882-39DC-4F91-AEA6-567162CD14F8}" srcOrd="2" destOrd="0" parTransId="{F2526999-F032-403C-A694-CEF1E5436A50}" sibTransId="{F6EA8F4F-D7F1-4CA7-9ADD-78D893D691F8}"/>
    <dgm:cxn modelId="{C2BB8C0A-B1F5-41F2-BF12-1F4F9F1F3816}" type="presOf" srcId="{EC2FFACE-5166-438C-BE92-2CBEC7BFD1BA}" destId="{1C951600-86E1-4E73-9B18-5BF5349CEFBE}" srcOrd="1" destOrd="0" presId="urn:microsoft.com/office/officeart/2005/8/layout/pyramid1"/>
    <dgm:cxn modelId="{91DFDB29-7743-42F1-AC5F-730C37D7C4A5}" srcId="{407EDB27-B109-4FDE-8871-3F10066AF2FD}" destId="{EC2FFACE-5166-438C-BE92-2CBEC7BFD1BA}" srcOrd="1" destOrd="0" parTransId="{C3583193-B1C4-4F8E-A52C-8E6DE2C050D4}" sibTransId="{2D4847CD-5873-408C-BDCB-5874363AD6EF}"/>
    <dgm:cxn modelId="{3EC79230-1B48-4EBA-B33C-F613037875DF}" type="presOf" srcId="{81B6E882-39DC-4F91-AEA6-567162CD14F8}" destId="{4F0D2454-F3D4-4D80-8421-762DC3877F5E}" srcOrd="1" destOrd="0" presId="urn:microsoft.com/office/officeart/2005/8/layout/pyramid1"/>
    <dgm:cxn modelId="{6150B938-667F-4F0E-80A0-E18DA0BD296E}" srcId="{407EDB27-B109-4FDE-8871-3F10066AF2FD}" destId="{60EF4C81-9C1F-4C06-82AC-3ED9459B9106}" srcOrd="0" destOrd="0" parTransId="{0B4697EA-5576-4961-9EB5-62613B3F5BCD}" sibTransId="{189E73FE-30BA-4C37-ACFB-541886EC5EEA}"/>
    <dgm:cxn modelId="{84062D57-A9F8-4AE7-8F45-C00FB67D2E7D}" type="presOf" srcId="{60EF4C81-9C1F-4C06-82AC-3ED9459B9106}" destId="{8E8DACCC-21C5-4334-8276-A125AEFA5CA6}" srcOrd="1" destOrd="0" presId="urn:microsoft.com/office/officeart/2005/8/layout/pyramid1"/>
    <dgm:cxn modelId="{D4585281-CEBC-4FD5-A251-00CC2A4E533C}" type="presOf" srcId="{60EF4C81-9C1F-4C06-82AC-3ED9459B9106}" destId="{0AC9D228-1D0E-4922-9AD2-C794E7C1A98D}" srcOrd="0" destOrd="0" presId="urn:microsoft.com/office/officeart/2005/8/layout/pyramid1"/>
    <dgm:cxn modelId="{2FC714A1-9F2F-4B9A-AFF4-0B8CC8A34A90}" type="presOf" srcId="{EC2FFACE-5166-438C-BE92-2CBEC7BFD1BA}" destId="{8A231A5D-DADC-433C-A639-93631149C430}" srcOrd="0" destOrd="0" presId="urn:microsoft.com/office/officeart/2005/8/layout/pyramid1"/>
    <dgm:cxn modelId="{73BAECD7-27DB-4C26-ACF3-E80154F30548}" type="presOf" srcId="{81B6E882-39DC-4F91-AEA6-567162CD14F8}" destId="{29B86787-49FD-4C37-B533-231342430DF2}" srcOrd="0" destOrd="0" presId="urn:microsoft.com/office/officeart/2005/8/layout/pyramid1"/>
    <dgm:cxn modelId="{1983FFDF-50E6-4C8B-B954-AD6D8ED4CE09}" type="presOf" srcId="{407EDB27-B109-4FDE-8871-3F10066AF2FD}" destId="{DF06E1CE-C173-4A56-865C-FD635D521AA2}" srcOrd="0" destOrd="0" presId="urn:microsoft.com/office/officeart/2005/8/layout/pyramid1"/>
    <dgm:cxn modelId="{503058CF-CA4E-447D-984A-F33A2298DEBD}" type="presParOf" srcId="{DF06E1CE-C173-4A56-865C-FD635D521AA2}" destId="{2AE19ACE-AA68-45EF-9BEB-A43000EFC80E}" srcOrd="0" destOrd="0" presId="urn:microsoft.com/office/officeart/2005/8/layout/pyramid1"/>
    <dgm:cxn modelId="{F8F2B16C-8929-4F7B-B724-DAE334A91C3A}" type="presParOf" srcId="{2AE19ACE-AA68-45EF-9BEB-A43000EFC80E}" destId="{0AC9D228-1D0E-4922-9AD2-C794E7C1A98D}" srcOrd="0" destOrd="0" presId="urn:microsoft.com/office/officeart/2005/8/layout/pyramid1"/>
    <dgm:cxn modelId="{194A7FA6-236C-4003-B375-861ED069F8E9}" type="presParOf" srcId="{2AE19ACE-AA68-45EF-9BEB-A43000EFC80E}" destId="{8E8DACCC-21C5-4334-8276-A125AEFA5CA6}" srcOrd="1" destOrd="0" presId="urn:microsoft.com/office/officeart/2005/8/layout/pyramid1"/>
    <dgm:cxn modelId="{EB2FA8C8-01EE-47B0-A87D-E8D3BA28528C}" type="presParOf" srcId="{DF06E1CE-C173-4A56-865C-FD635D521AA2}" destId="{9611A782-9C56-421C-A9C4-C19CFA835CA4}" srcOrd="1" destOrd="0" presId="urn:microsoft.com/office/officeart/2005/8/layout/pyramid1"/>
    <dgm:cxn modelId="{26A5E6FC-4852-495A-9EA4-9C3E1173126D}" type="presParOf" srcId="{9611A782-9C56-421C-A9C4-C19CFA835CA4}" destId="{8A231A5D-DADC-433C-A639-93631149C430}" srcOrd="0" destOrd="0" presId="urn:microsoft.com/office/officeart/2005/8/layout/pyramid1"/>
    <dgm:cxn modelId="{0FE8733D-B698-428B-BD49-BF067121B9F4}" type="presParOf" srcId="{9611A782-9C56-421C-A9C4-C19CFA835CA4}" destId="{1C951600-86E1-4E73-9B18-5BF5349CEFBE}" srcOrd="1" destOrd="0" presId="urn:microsoft.com/office/officeart/2005/8/layout/pyramid1"/>
    <dgm:cxn modelId="{991D4072-6232-4B70-967B-BB555122EAEA}" type="presParOf" srcId="{DF06E1CE-C173-4A56-865C-FD635D521AA2}" destId="{B293BE63-09CF-420D-9F09-C951A01F9C1E}" srcOrd="2" destOrd="0" presId="urn:microsoft.com/office/officeart/2005/8/layout/pyramid1"/>
    <dgm:cxn modelId="{73977984-D5E1-4255-A9D9-E8A8D5EED3FE}" type="presParOf" srcId="{B293BE63-09CF-420D-9F09-C951A01F9C1E}" destId="{29B86787-49FD-4C37-B533-231342430DF2}" srcOrd="0" destOrd="0" presId="urn:microsoft.com/office/officeart/2005/8/layout/pyramid1"/>
    <dgm:cxn modelId="{2BF67BBA-3867-456D-9B0D-2C9366563943}" type="presParOf" srcId="{B293BE63-09CF-420D-9F09-C951A01F9C1E}" destId="{4F0D2454-F3D4-4D80-8421-762DC3877F5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8E3BE-0946-46C6-8D12-915D623339D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5A5B7CA-B65A-4637-B6ED-94BEA6D7256A}">
      <dgm:prSet phldrT="[Text]"/>
      <dgm:spPr/>
      <dgm:t>
        <a:bodyPr/>
        <a:lstStyle/>
        <a:p>
          <a:r>
            <a:rPr lang="en-US" dirty="0"/>
            <a:t>Robotics</a:t>
          </a:r>
        </a:p>
      </dgm:t>
    </dgm:pt>
    <dgm:pt modelId="{1BF7BC7A-0FD5-4EED-BAAE-C3E1F82C865A}" type="sibTrans" cxnId="{7E32CFB6-43E0-4034-B512-7685B8AFFE00}">
      <dgm:prSet/>
      <dgm:spPr/>
      <dgm:t>
        <a:bodyPr/>
        <a:lstStyle/>
        <a:p>
          <a:endParaRPr lang="en-US"/>
        </a:p>
      </dgm:t>
    </dgm:pt>
    <dgm:pt modelId="{FEC1A3E2-C026-40ED-A4B2-CC709CCAB066}" type="parTrans" cxnId="{7E32CFB6-43E0-4034-B512-7685B8AFFE00}">
      <dgm:prSet/>
      <dgm:spPr/>
      <dgm:t>
        <a:bodyPr/>
        <a:lstStyle/>
        <a:p>
          <a:endParaRPr lang="en-US"/>
        </a:p>
      </dgm:t>
    </dgm:pt>
    <dgm:pt modelId="{65955220-4B8D-4329-8FC3-906EF1351278}">
      <dgm:prSet phldrT="[Text]" custT="1"/>
      <dgm:spPr/>
      <dgm:t>
        <a:bodyPr/>
        <a:lstStyle/>
        <a:p>
          <a:r>
            <a:rPr lang="en-US" sz="1800" dirty="0"/>
            <a:t>IoT sensors can be readily deployed to improve efficiency (improving production/yields and reducing waste)</a:t>
          </a:r>
        </a:p>
      </dgm:t>
    </dgm:pt>
    <dgm:pt modelId="{FFE09C1E-71D9-4463-9C63-5D709C87C6D2}">
      <dgm:prSet phldrT="[Text]"/>
      <dgm:spPr/>
      <dgm:t>
        <a:bodyPr/>
        <a:lstStyle/>
        <a:p>
          <a:r>
            <a:rPr lang="en-US" dirty="0"/>
            <a:t>IoT</a:t>
          </a:r>
        </a:p>
      </dgm:t>
    </dgm:pt>
    <dgm:pt modelId="{12488A00-068E-477C-A0B0-3DC6F3F399E1}" type="sibTrans" cxnId="{151BF96A-D519-4265-845E-83FB16CA24DD}">
      <dgm:prSet/>
      <dgm:spPr/>
      <dgm:t>
        <a:bodyPr/>
        <a:lstStyle/>
        <a:p>
          <a:endParaRPr lang="en-US"/>
        </a:p>
      </dgm:t>
    </dgm:pt>
    <dgm:pt modelId="{35586718-BF2C-463D-BBA5-2F62B58CC6A1}" type="parTrans" cxnId="{151BF96A-D519-4265-845E-83FB16CA24DD}">
      <dgm:prSet/>
      <dgm:spPr/>
      <dgm:t>
        <a:bodyPr/>
        <a:lstStyle/>
        <a:p>
          <a:endParaRPr lang="en-US"/>
        </a:p>
      </dgm:t>
    </dgm:pt>
    <dgm:pt modelId="{729C2FA8-7C0D-4BC7-B36E-D109C1F776C0}" type="sibTrans" cxnId="{4A4E865C-6C91-4C2F-8F59-6E1AFA8E3B6F}">
      <dgm:prSet/>
      <dgm:spPr/>
      <dgm:t>
        <a:bodyPr/>
        <a:lstStyle/>
        <a:p>
          <a:endParaRPr lang="en-US"/>
        </a:p>
      </dgm:t>
    </dgm:pt>
    <dgm:pt modelId="{E17B2AE9-D584-4082-8876-05E4442612E9}" type="parTrans" cxnId="{4A4E865C-6C91-4C2F-8F59-6E1AFA8E3B6F}">
      <dgm:prSet/>
      <dgm:spPr/>
      <dgm:t>
        <a:bodyPr/>
        <a:lstStyle/>
        <a:p>
          <a:endParaRPr lang="en-US"/>
        </a:p>
      </dgm:t>
    </dgm:pt>
    <dgm:pt modelId="{104F0FC9-C68E-4B35-ADB0-9C139A9407CB}">
      <dgm:prSet phldrT="[Text]" custT="1"/>
      <dgm:spPr/>
      <dgm:t>
        <a:bodyPr/>
        <a:lstStyle/>
        <a:p>
          <a:r>
            <a:rPr lang="en-US" sz="1800" dirty="0"/>
            <a:t>IoT coverage can exist even w/o 5G high-speed coverage</a:t>
          </a:r>
        </a:p>
      </dgm:t>
    </dgm:pt>
    <dgm:pt modelId="{4D7F8810-D9F6-4FA2-86FA-06BE188CCCEB}">
      <dgm:prSet phldrT="[Text]" custT="1"/>
      <dgm:spPr/>
      <dgm:t>
        <a:bodyPr/>
        <a:lstStyle/>
        <a:p>
          <a:r>
            <a:rPr lang="en-US" sz="1800" dirty="0"/>
            <a:t>5G Mobile/Fixed can provide coverage in rural areas</a:t>
          </a:r>
        </a:p>
      </dgm:t>
    </dgm:pt>
    <dgm:pt modelId="{C6885393-840F-4585-B250-518E080EEA7D}">
      <dgm:prSet phldrT="[Text]"/>
      <dgm:spPr/>
      <dgm:t>
        <a:bodyPr/>
        <a:lstStyle/>
        <a:p>
          <a:r>
            <a:rPr lang="en-US" dirty="0"/>
            <a:t>Coverage</a:t>
          </a:r>
        </a:p>
      </dgm:t>
    </dgm:pt>
    <dgm:pt modelId="{F95F66FF-D4C1-4856-86FD-9358D5E7B326}" type="sibTrans" cxnId="{BB478715-C2F7-44ED-B8DC-A54AA22550C1}">
      <dgm:prSet/>
      <dgm:spPr/>
      <dgm:t>
        <a:bodyPr/>
        <a:lstStyle/>
        <a:p>
          <a:endParaRPr lang="en-US"/>
        </a:p>
      </dgm:t>
    </dgm:pt>
    <dgm:pt modelId="{837756B3-6E77-4158-A790-1AA4A3BC461E}" type="parTrans" cxnId="{BB478715-C2F7-44ED-B8DC-A54AA22550C1}">
      <dgm:prSet/>
      <dgm:spPr/>
      <dgm:t>
        <a:bodyPr/>
        <a:lstStyle/>
        <a:p>
          <a:endParaRPr lang="en-US"/>
        </a:p>
      </dgm:t>
    </dgm:pt>
    <dgm:pt modelId="{5DC00362-C824-46B1-A47D-A9F7D10BB245}" type="sibTrans" cxnId="{6FCE41A4-0B67-4844-B409-ABFB33E2ADDD}">
      <dgm:prSet/>
      <dgm:spPr/>
      <dgm:t>
        <a:bodyPr/>
        <a:lstStyle/>
        <a:p>
          <a:endParaRPr lang="en-US"/>
        </a:p>
      </dgm:t>
    </dgm:pt>
    <dgm:pt modelId="{35290EFD-74EC-4F6C-B4C3-91B72A77A261}" type="parTrans" cxnId="{6FCE41A4-0B67-4844-B409-ABFB33E2ADDD}">
      <dgm:prSet/>
      <dgm:spPr/>
      <dgm:t>
        <a:bodyPr/>
        <a:lstStyle/>
        <a:p>
          <a:endParaRPr lang="en-US"/>
        </a:p>
      </dgm:t>
    </dgm:pt>
    <dgm:pt modelId="{AC6A04F4-060D-4BC1-A7CB-83F7269C10F9}" type="sibTrans" cxnId="{1E8731DB-3E6B-4FED-A5B9-B6F2BF9DC6A1}">
      <dgm:prSet/>
      <dgm:spPr/>
      <dgm:t>
        <a:bodyPr/>
        <a:lstStyle/>
        <a:p>
          <a:endParaRPr lang="en-US"/>
        </a:p>
      </dgm:t>
    </dgm:pt>
    <dgm:pt modelId="{BAC8C877-2D46-44CC-84DF-B37ECD94E0D8}" type="parTrans" cxnId="{1E8731DB-3E6B-4FED-A5B9-B6F2BF9DC6A1}">
      <dgm:prSet/>
      <dgm:spPr/>
      <dgm:t>
        <a:bodyPr/>
        <a:lstStyle/>
        <a:p>
          <a:endParaRPr lang="en-US"/>
        </a:p>
      </dgm:t>
    </dgm:pt>
    <dgm:pt modelId="{4A57FA87-CCFC-4FBE-A001-6B66D5ECFB92}">
      <dgm:prSet phldrT="[Text]" custT="1"/>
      <dgm:spPr/>
      <dgm:t>
        <a:bodyPr/>
        <a:lstStyle/>
        <a:p>
          <a:r>
            <a:rPr lang="en-US" sz="1800" dirty="0"/>
            <a:t>Lower latency &amp; edge computing capabilities of 5G can allow Artificial Intelligence, Robotics, and Automation to further improve efficiencies</a:t>
          </a:r>
        </a:p>
      </dgm:t>
    </dgm:pt>
    <dgm:pt modelId="{05B32CAE-0A28-438D-9967-2446FABDB19F}" type="parTrans" cxnId="{6A0808B1-2418-448E-9163-B985D4EA4178}">
      <dgm:prSet/>
      <dgm:spPr/>
      <dgm:t>
        <a:bodyPr/>
        <a:lstStyle/>
        <a:p>
          <a:endParaRPr lang="en-US"/>
        </a:p>
      </dgm:t>
    </dgm:pt>
    <dgm:pt modelId="{0CDD79AC-2B51-462C-B373-A7920A8F65BC}" type="sibTrans" cxnId="{6A0808B1-2418-448E-9163-B985D4EA4178}">
      <dgm:prSet/>
      <dgm:spPr/>
      <dgm:t>
        <a:bodyPr/>
        <a:lstStyle/>
        <a:p>
          <a:endParaRPr lang="en-US"/>
        </a:p>
      </dgm:t>
    </dgm:pt>
    <dgm:pt modelId="{548807B7-BAC7-42BA-A76E-121736A45C1A}" type="pres">
      <dgm:prSet presAssocID="{9B38E3BE-0946-46C6-8D12-915D623339D9}" presName="linearFlow" presStyleCnt="0">
        <dgm:presLayoutVars>
          <dgm:dir/>
          <dgm:animLvl val="lvl"/>
          <dgm:resizeHandles val="exact"/>
        </dgm:presLayoutVars>
      </dgm:prSet>
      <dgm:spPr/>
    </dgm:pt>
    <dgm:pt modelId="{F90930EA-892B-4B9A-96AF-4458EAFA99ED}" type="pres">
      <dgm:prSet presAssocID="{C6885393-840F-4585-B250-518E080EEA7D}" presName="composite" presStyleCnt="0"/>
      <dgm:spPr/>
    </dgm:pt>
    <dgm:pt modelId="{E442B1B3-3F1B-418C-84C0-20918AD62FCB}" type="pres">
      <dgm:prSet presAssocID="{C6885393-840F-4585-B250-518E080EEA7D}" presName="parentText" presStyleLbl="alignNode1" presStyleIdx="0" presStyleCnt="3">
        <dgm:presLayoutVars>
          <dgm:chMax val="1"/>
          <dgm:bulletEnabled val="1"/>
        </dgm:presLayoutVars>
      </dgm:prSet>
      <dgm:spPr/>
    </dgm:pt>
    <dgm:pt modelId="{3EAB6B2E-40D1-4BEF-9A60-1D2BD48BC7EA}" type="pres">
      <dgm:prSet presAssocID="{C6885393-840F-4585-B250-518E080EEA7D}" presName="descendantText" presStyleLbl="alignAcc1" presStyleIdx="0" presStyleCnt="3">
        <dgm:presLayoutVars>
          <dgm:bulletEnabled val="1"/>
        </dgm:presLayoutVars>
      </dgm:prSet>
      <dgm:spPr/>
    </dgm:pt>
    <dgm:pt modelId="{5A774A97-CA27-4148-ABD9-6FE1B33091AA}" type="pres">
      <dgm:prSet presAssocID="{F95F66FF-D4C1-4856-86FD-9358D5E7B326}" presName="sp" presStyleCnt="0"/>
      <dgm:spPr/>
    </dgm:pt>
    <dgm:pt modelId="{DC9B42F6-8A4C-443F-994A-22B41246DC58}" type="pres">
      <dgm:prSet presAssocID="{FFE09C1E-71D9-4463-9C63-5D709C87C6D2}" presName="composite" presStyleCnt="0"/>
      <dgm:spPr/>
    </dgm:pt>
    <dgm:pt modelId="{1771D5C8-926C-475F-83BC-013DCF343626}" type="pres">
      <dgm:prSet presAssocID="{FFE09C1E-71D9-4463-9C63-5D709C87C6D2}" presName="parentText" presStyleLbl="alignNode1" presStyleIdx="1" presStyleCnt="3">
        <dgm:presLayoutVars>
          <dgm:chMax val="1"/>
          <dgm:bulletEnabled val="1"/>
        </dgm:presLayoutVars>
      </dgm:prSet>
      <dgm:spPr/>
    </dgm:pt>
    <dgm:pt modelId="{AEF24956-3D8B-4EAC-981D-DCCBA976CB89}" type="pres">
      <dgm:prSet presAssocID="{FFE09C1E-71D9-4463-9C63-5D709C87C6D2}" presName="descendantText" presStyleLbl="alignAcc1" presStyleIdx="1" presStyleCnt="3">
        <dgm:presLayoutVars>
          <dgm:bulletEnabled val="1"/>
        </dgm:presLayoutVars>
      </dgm:prSet>
      <dgm:spPr/>
    </dgm:pt>
    <dgm:pt modelId="{70C15B08-6FB9-4792-8A6D-000F6BD128AD}" type="pres">
      <dgm:prSet presAssocID="{12488A00-068E-477C-A0B0-3DC6F3F399E1}" presName="sp" presStyleCnt="0"/>
      <dgm:spPr/>
    </dgm:pt>
    <dgm:pt modelId="{08193644-488C-475C-B961-09D6DBC72FFC}" type="pres">
      <dgm:prSet presAssocID="{85A5B7CA-B65A-4637-B6ED-94BEA6D7256A}" presName="composite" presStyleCnt="0"/>
      <dgm:spPr/>
    </dgm:pt>
    <dgm:pt modelId="{7F883BE7-22B4-4805-A704-8B2C3CD6BEAB}" type="pres">
      <dgm:prSet presAssocID="{85A5B7CA-B65A-4637-B6ED-94BEA6D7256A}" presName="parentText" presStyleLbl="alignNode1" presStyleIdx="2" presStyleCnt="3">
        <dgm:presLayoutVars>
          <dgm:chMax val="1"/>
          <dgm:bulletEnabled val="1"/>
        </dgm:presLayoutVars>
      </dgm:prSet>
      <dgm:spPr/>
    </dgm:pt>
    <dgm:pt modelId="{4AF35FA7-E63E-439C-A7C0-BBE05D6DA35F}" type="pres">
      <dgm:prSet presAssocID="{85A5B7CA-B65A-4637-B6ED-94BEA6D7256A}" presName="descendantText" presStyleLbl="alignAcc1" presStyleIdx="2" presStyleCnt="3">
        <dgm:presLayoutVars>
          <dgm:bulletEnabled val="1"/>
        </dgm:presLayoutVars>
      </dgm:prSet>
      <dgm:spPr/>
    </dgm:pt>
  </dgm:ptLst>
  <dgm:cxnLst>
    <dgm:cxn modelId="{BB478715-C2F7-44ED-B8DC-A54AA22550C1}" srcId="{9B38E3BE-0946-46C6-8D12-915D623339D9}" destId="{C6885393-840F-4585-B250-518E080EEA7D}" srcOrd="0" destOrd="0" parTransId="{837756B3-6E77-4158-A790-1AA4A3BC461E}" sibTransId="{F95F66FF-D4C1-4856-86FD-9358D5E7B326}"/>
    <dgm:cxn modelId="{AFD9711F-34AA-456B-B42A-A8A2A660B36A}" type="presOf" srcId="{4A57FA87-CCFC-4FBE-A001-6B66D5ECFB92}" destId="{4AF35FA7-E63E-439C-A7C0-BBE05D6DA35F}" srcOrd="0" destOrd="0" presId="urn:microsoft.com/office/officeart/2005/8/layout/chevron2"/>
    <dgm:cxn modelId="{CBF45E40-CABF-4B96-A72C-170DD06EE851}" type="presOf" srcId="{C6885393-840F-4585-B250-518E080EEA7D}" destId="{E442B1B3-3F1B-418C-84C0-20918AD62FCB}" srcOrd="0" destOrd="0" presId="urn:microsoft.com/office/officeart/2005/8/layout/chevron2"/>
    <dgm:cxn modelId="{4A4E865C-6C91-4C2F-8F59-6E1AFA8E3B6F}" srcId="{FFE09C1E-71D9-4463-9C63-5D709C87C6D2}" destId="{65955220-4B8D-4329-8FC3-906EF1351278}" srcOrd="0" destOrd="0" parTransId="{E17B2AE9-D584-4082-8876-05E4442612E9}" sibTransId="{729C2FA8-7C0D-4BC7-B36E-D109C1F776C0}"/>
    <dgm:cxn modelId="{6021485D-1793-4FCA-988D-B872A4B6D922}" type="presOf" srcId="{9B38E3BE-0946-46C6-8D12-915D623339D9}" destId="{548807B7-BAC7-42BA-A76E-121736A45C1A}" srcOrd="0" destOrd="0" presId="urn:microsoft.com/office/officeart/2005/8/layout/chevron2"/>
    <dgm:cxn modelId="{151BF96A-D519-4265-845E-83FB16CA24DD}" srcId="{9B38E3BE-0946-46C6-8D12-915D623339D9}" destId="{FFE09C1E-71D9-4463-9C63-5D709C87C6D2}" srcOrd="1" destOrd="0" parTransId="{35586718-BF2C-463D-BBA5-2F62B58CC6A1}" sibTransId="{12488A00-068E-477C-A0B0-3DC6F3F399E1}"/>
    <dgm:cxn modelId="{3CACBA6F-3664-4E2C-9B2F-E722F5DACF9B}" type="presOf" srcId="{104F0FC9-C68E-4B35-ADB0-9C139A9407CB}" destId="{3EAB6B2E-40D1-4BEF-9A60-1D2BD48BC7EA}" srcOrd="0" destOrd="1" presId="urn:microsoft.com/office/officeart/2005/8/layout/chevron2"/>
    <dgm:cxn modelId="{76CE0378-DA78-4622-85D1-640657C966AC}" type="presOf" srcId="{85A5B7CA-B65A-4637-B6ED-94BEA6D7256A}" destId="{7F883BE7-22B4-4805-A704-8B2C3CD6BEAB}" srcOrd="0" destOrd="0" presId="urn:microsoft.com/office/officeart/2005/8/layout/chevron2"/>
    <dgm:cxn modelId="{DAEDB196-B617-4FA4-A520-CCE301E7E1E7}" type="presOf" srcId="{65955220-4B8D-4329-8FC3-906EF1351278}" destId="{AEF24956-3D8B-4EAC-981D-DCCBA976CB89}" srcOrd="0" destOrd="0" presId="urn:microsoft.com/office/officeart/2005/8/layout/chevron2"/>
    <dgm:cxn modelId="{6FCE41A4-0B67-4844-B409-ABFB33E2ADDD}" srcId="{C6885393-840F-4585-B250-518E080EEA7D}" destId="{104F0FC9-C68E-4B35-ADB0-9C139A9407CB}" srcOrd="1" destOrd="0" parTransId="{35290EFD-74EC-4F6C-B4C3-91B72A77A261}" sibTransId="{5DC00362-C824-46B1-A47D-A9F7D10BB245}"/>
    <dgm:cxn modelId="{6A0808B1-2418-448E-9163-B985D4EA4178}" srcId="{85A5B7CA-B65A-4637-B6ED-94BEA6D7256A}" destId="{4A57FA87-CCFC-4FBE-A001-6B66D5ECFB92}" srcOrd="0" destOrd="0" parTransId="{05B32CAE-0A28-438D-9967-2446FABDB19F}" sibTransId="{0CDD79AC-2B51-462C-B373-A7920A8F65BC}"/>
    <dgm:cxn modelId="{8A7DFAB2-57D3-499B-B2D7-AE83CAC81C12}" type="presOf" srcId="{FFE09C1E-71D9-4463-9C63-5D709C87C6D2}" destId="{1771D5C8-926C-475F-83BC-013DCF343626}" srcOrd="0" destOrd="0" presId="urn:microsoft.com/office/officeart/2005/8/layout/chevron2"/>
    <dgm:cxn modelId="{7E32CFB6-43E0-4034-B512-7685B8AFFE00}" srcId="{9B38E3BE-0946-46C6-8D12-915D623339D9}" destId="{85A5B7CA-B65A-4637-B6ED-94BEA6D7256A}" srcOrd="2" destOrd="0" parTransId="{FEC1A3E2-C026-40ED-A4B2-CC709CCAB066}" sibTransId="{1BF7BC7A-0FD5-4EED-BAAE-C3E1F82C865A}"/>
    <dgm:cxn modelId="{1E8731DB-3E6B-4FED-A5B9-B6F2BF9DC6A1}" srcId="{C6885393-840F-4585-B250-518E080EEA7D}" destId="{4D7F8810-D9F6-4FA2-86FA-06BE188CCCEB}" srcOrd="0" destOrd="0" parTransId="{BAC8C877-2D46-44CC-84DF-B37ECD94E0D8}" sibTransId="{AC6A04F4-060D-4BC1-A7CB-83F7269C10F9}"/>
    <dgm:cxn modelId="{93E912FF-32F5-49EF-A3AB-B0239DF79CA9}" type="presOf" srcId="{4D7F8810-D9F6-4FA2-86FA-06BE188CCCEB}" destId="{3EAB6B2E-40D1-4BEF-9A60-1D2BD48BC7EA}" srcOrd="0" destOrd="0" presId="urn:microsoft.com/office/officeart/2005/8/layout/chevron2"/>
    <dgm:cxn modelId="{E60B23DB-DCE0-4181-A3B4-2AC0B719135C}" type="presParOf" srcId="{548807B7-BAC7-42BA-A76E-121736A45C1A}" destId="{F90930EA-892B-4B9A-96AF-4458EAFA99ED}" srcOrd="0" destOrd="0" presId="urn:microsoft.com/office/officeart/2005/8/layout/chevron2"/>
    <dgm:cxn modelId="{D786B02E-5110-429B-85F4-3AB00D0E5B0E}" type="presParOf" srcId="{F90930EA-892B-4B9A-96AF-4458EAFA99ED}" destId="{E442B1B3-3F1B-418C-84C0-20918AD62FCB}" srcOrd="0" destOrd="0" presId="urn:microsoft.com/office/officeart/2005/8/layout/chevron2"/>
    <dgm:cxn modelId="{4D6E9786-9707-47F7-91F0-28200AC3415C}" type="presParOf" srcId="{F90930EA-892B-4B9A-96AF-4458EAFA99ED}" destId="{3EAB6B2E-40D1-4BEF-9A60-1D2BD48BC7EA}" srcOrd="1" destOrd="0" presId="urn:microsoft.com/office/officeart/2005/8/layout/chevron2"/>
    <dgm:cxn modelId="{88FCA71B-BAAD-4EF7-A997-BD53CE35000F}" type="presParOf" srcId="{548807B7-BAC7-42BA-A76E-121736A45C1A}" destId="{5A774A97-CA27-4148-ABD9-6FE1B33091AA}" srcOrd="1" destOrd="0" presId="urn:microsoft.com/office/officeart/2005/8/layout/chevron2"/>
    <dgm:cxn modelId="{F0D203E6-4B32-4599-A341-E096034F8084}" type="presParOf" srcId="{548807B7-BAC7-42BA-A76E-121736A45C1A}" destId="{DC9B42F6-8A4C-443F-994A-22B41246DC58}" srcOrd="2" destOrd="0" presId="urn:microsoft.com/office/officeart/2005/8/layout/chevron2"/>
    <dgm:cxn modelId="{941CE44E-E791-488C-9E02-CE9C240EF1A8}" type="presParOf" srcId="{DC9B42F6-8A4C-443F-994A-22B41246DC58}" destId="{1771D5C8-926C-475F-83BC-013DCF343626}" srcOrd="0" destOrd="0" presId="urn:microsoft.com/office/officeart/2005/8/layout/chevron2"/>
    <dgm:cxn modelId="{33B0383B-ABE7-4B69-9A8E-60CD374F2121}" type="presParOf" srcId="{DC9B42F6-8A4C-443F-994A-22B41246DC58}" destId="{AEF24956-3D8B-4EAC-981D-DCCBA976CB89}" srcOrd="1" destOrd="0" presId="urn:microsoft.com/office/officeart/2005/8/layout/chevron2"/>
    <dgm:cxn modelId="{DB2989D3-7075-4764-A3B5-4B4D8A357493}" type="presParOf" srcId="{548807B7-BAC7-42BA-A76E-121736A45C1A}" destId="{70C15B08-6FB9-4792-8A6D-000F6BD128AD}" srcOrd="3" destOrd="0" presId="urn:microsoft.com/office/officeart/2005/8/layout/chevron2"/>
    <dgm:cxn modelId="{016D2ACC-FDAD-4491-8B02-9DD6C915824B}" type="presParOf" srcId="{548807B7-BAC7-42BA-A76E-121736A45C1A}" destId="{08193644-488C-475C-B961-09D6DBC72FFC}" srcOrd="4" destOrd="0" presId="urn:microsoft.com/office/officeart/2005/8/layout/chevron2"/>
    <dgm:cxn modelId="{32C54FA2-A02E-463E-A639-04DCC7EBCD92}" type="presParOf" srcId="{08193644-488C-475C-B961-09D6DBC72FFC}" destId="{7F883BE7-22B4-4805-A704-8B2C3CD6BEAB}" srcOrd="0" destOrd="0" presId="urn:microsoft.com/office/officeart/2005/8/layout/chevron2"/>
    <dgm:cxn modelId="{04819CE6-788D-41C5-93B7-DFA68A29C8E6}" type="presParOf" srcId="{08193644-488C-475C-B961-09D6DBC72FFC}" destId="{4AF35FA7-E63E-439C-A7C0-BBE05D6DA35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9C5D2-5CCF-4598-A016-C17C0F145C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93050F8-FC36-46D3-B17A-DDDF09CBDADE}">
      <dgm:prSet custT="1"/>
      <dgm:spPr/>
      <dgm:t>
        <a:bodyPr/>
        <a:lstStyle/>
        <a:p>
          <a:r>
            <a:rPr lang="en-US" sz="2000" dirty="0"/>
            <a:t>5G Coverage </a:t>
          </a:r>
        </a:p>
      </dgm:t>
    </dgm:pt>
    <dgm:pt modelId="{EF2BADBE-EB5C-46AE-93FC-AC174A77BE70}" type="parTrans" cxnId="{815EDBDC-3500-40D6-8076-B100ACC8A33E}">
      <dgm:prSet/>
      <dgm:spPr/>
      <dgm:t>
        <a:bodyPr/>
        <a:lstStyle/>
        <a:p>
          <a:endParaRPr lang="en-US"/>
        </a:p>
      </dgm:t>
    </dgm:pt>
    <dgm:pt modelId="{AD97B99F-DE2C-483C-A72D-6201DACF228F}" type="sibTrans" cxnId="{815EDBDC-3500-40D6-8076-B100ACC8A33E}">
      <dgm:prSet/>
      <dgm:spPr/>
      <dgm:t>
        <a:bodyPr/>
        <a:lstStyle/>
        <a:p>
          <a:endParaRPr lang="en-US"/>
        </a:p>
      </dgm:t>
    </dgm:pt>
    <dgm:pt modelId="{AB67172F-6A73-44BF-8696-674B167024AE}">
      <dgm:prSet custT="1"/>
      <dgm:spPr/>
      <dgm:t>
        <a:bodyPr/>
        <a:lstStyle/>
        <a:p>
          <a:r>
            <a:rPr lang="en-US" sz="1800" baseline="0" dirty="0"/>
            <a:t>Broad 5G coverage is lacking in rural areas</a:t>
          </a:r>
          <a:endParaRPr lang="en-US" sz="1800" dirty="0"/>
        </a:p>
      </dgm:t>
    </dgm:pt>
    <dgm:pt modelId="{6341E520-DC81-49A4-A819-495C38CA9747}" type="parTrans" cxnId="{2763B203-244F-4045-A10A-D3625D253142}">
      <dgm:prSet/>
      <dgm:spPr/>
      <dgm:t>
        <a:bodyPr/>
        <a:lstStyle/>
        <a:p>
          <a:endParaRPr lang="en-US"/>
        </a:p>
      </dgm:t>
    </dgm:pt>
    <dgm:pt modelId="{C2911725-752F-4383-BADC-1AA8D2D5E040}" type="sibTrans" cxnId="{2763B203-244F-4045-A10A-D3625D253142}">
      <dgm:prSet/>
      <dgm:spPr/>
      <dgm:t>
        <a:bodyPr/>
        <a:lstStyle/>
        <a:p>
          <a:endParaRPr lang="en-US"/>
        </a:p>
      </dgm:t>
    </dgm:pt>
    <dgm:pt modelId="{1E532373-BDBC-4887-AF8D-8DC7D2BF6220}">
      <dgm:prSet custT="1"/>
      <dgm:spPr/>
      <dgm:t>
        <a:bodyPr/>
        <a:lstStyle/>
        <a:p>
          <a:r>
            <a:rPr lang="en-US" sz="2000" dirty="0"/>
            <a:t>5G RAN, Core &amp; Devices</a:t>
          </a:r>
        </a:p>
      </dgm:t>
    </dgm:pt>
    <dgm:pt modelId="{56765FBB-FA85-4E05-A16B-CB220D063315}" type="parTrans" cxnId="{3F88BA60-4ADF-452C-9A86-A536DFDD4A0B}">
      <dgm:prSet/>
      <dgm:spPr/>
      <dgm:t>
        <a:bodyPr/>
        <a:lstStyle/>
        <a:p>
          <a:endParaRPr lang="en-US"/>
        </a:p>
      </dgm:t>
    </dgm:pt>
    <dgm:pt modelId="{1F5C3315-60A0-4276-A376-A75B11538789}" type="sibTrans" cxnId="{3F88BA60-4ADF-452C-9A86-A536DFDD4A0B}">
      <dgm:prSet/>
      <dgm:spPr/>
      <dgm:t>
        <a:bodyPr/>
        <a:lstStyle/>
        <a:p>
          <a:endParaRPr lang="en-US"/>
        </a:p>
      </dgm:t>
    </dgm:pt>
    <dgm:pt modelId="{BFCEA1EE-EB48-47CA-89FE-EEA8F356CA46}">
      <dgm:prSet custT="1"/>
      <dgm:spPr/>
      <dgm:t>
        <a:bodyPr/>
        <a:lstStyle/>
        <a:p>
          <a:r>
            <a:rPr lang="en-US" sz="1800" baseline="0" dirty="0"/>
            <a:t>Benefits of 5G will be fully realized with development of 5G Radio Access Network, 5G Core, and 5G Device ecosystem</a:t>
          </a:r>
          <a:endParaRPr lang="en-US" sz="1800" dirty="0"/>
        </a:p>
      </dgm:t>
    </dgm:pt>
    <dgm:pt modelId="{5EF67869-3CEA-40F9-8E18-57BA86586243}" type="parTrans" cxnId="{52F82E06-AC77-4FE5-9F0C-DC2D93FB5310}">
      <dgm:prSet/>
      <dgm:spPr/>
      <dgm:t>
        <a:bodyPr/>
        <a:lstStyle/>
        <a:p>
          <a:endParaRPr lang="en-US"/>
        </a:p>
      </dgm:t>
    </dgm:pt>
    <dgm:pt modelId="{8DAA1BA5-EB45-4CBC-B8D9-46A82DD1F60A}" type="sibTrans" cxnId="{52F82E06-AC77-4FE5-9F0C-DC2D93FB5310}">
      <dgm:prSet/>
      <dgm:spPr/>
      <dgm:t>
        <a:bodyPr/>
        <a:lstStyle/>
        <a:p>
          <a:endParaRPr lang="en-US"/>
        </a:p>
      </dgm:t>
    </dgm:pt>
    <dgm:pt modelId="{249D50F3-0E01-4879-A374-9AC91E7DF0E9}">
      <dgm:prSet custT="1"/>
      <dgm:spPr/>
      <dgm:t>
        <a:bodyPr/>
        <a:lstStyle/>
        <a:p>
          <a:r>
            <a:rPr lang="en-US" sz="2000" dirty="0"/>
            <a:t>Precision Ag Applications</a:t>
          </a:r>
        </a:p>
      </dgm:t>
    </dgm:pt>
    <dgm:pt modelId="{D61FC5C0-928F-4874-B48C-356C1A58E1EF}" type="parTrans" cxnId="{DA53895E-AD26-48F8-8FBB-1248F1851F30}">
      <dgm:prSet/>
      <dgm:spPr/>
      <dgm:t>
        <a:bodyPr/>
        <a:lstStyle/>
        <a:p>
          <a:endParaRPr lang="en-US"/>
        </a:p>
      </dgm:t>
    </dgm:pt>
    <dgm:pt modelId="{662B2979-4A50-489C-B228-AB79C00AA3B2}" type="sibTrans" cxnId="{DA53895E-AD26-48F8-8FBB-1248F1851F30}">
      <dgm:prSet/>
      <dgm:spPr/>
      <dgm:t>
        <a:bodyPr/>
        <a:lstStyle/>
        <a:p>
          <a:endParaRPr lang="en-US"/>
        </a:p>
      </dgm:t>
    </dgm:pt>
    <dgm:pt modelId="{292094CD-AAB6-46E9-9D5C-253F4A478805}">
      <dgm:prSet custT="1"/>
      <dgm:spPr/>
      <dgm:t>
        <a:bodyPr/>
        <a:lstStyle/>
        <a:p>
          <a:r>
            <a:rPr lang="en-US" sz="1800" baseline="0" dirty="0"/>
            <a:t>Many IoT sensors only need low-speed internet access (though some may need higher speeds)</a:t>
          </a:r>
          <a:endParaRPr lang="en-US" sz="1800" dirty="0"/>
        </a:p>
      </dgm:t>
    </dgm:pt>
    <dgm:pt modelId="{BD0FD759-EEB8-4ADA-AFE3-777EF385EB4D}" type="parTrans" cxnId="{C65DBC83-521F-4B23-A756-9B1C9F51CB1C}">
      <dgm:prSet/>
      <dgm:spPr/>
      <dgm:t>
        <a:bodyPr/>
        <a:lstStyle/>
        <a:p>
          <a:endParaRPr lang="en-US"/>
        </a:p>
      </dgm:t>
    </dgm:pt>
    <dgm:pt modelId="{2E6168B0-1EFF-4071-B571-3C473E9CAB48}" type="sibTrans" cxnId="{C65DBC83-521F-4B23-A756-9B1C9F51CB1C}">
      <dgm:prSet/>
      <dgm:spPr/>
      <dgm:t>
        <a:bodyPr/>
        <a:lstStyle/>
        <a:p>
          <a:endParaRPr lang="en-US"/>
        </a:p>
      </dgm:t>
    </dgm:pt>
    <dgm:pt modelId="{AAA13406-D9E1-4053-A46E-FBA3FE340B19}">
      <dgm:prSet custT="1"/>
      <dgm:spPr/>
      <dgm:t>
        <a:bodyPr/>
        <a:lstStyle/>
        <a:p>
          <a:r>
            <a:rPr lang="en-US" sz="1800" baseline="0" dirty="0"/>
            <a:t>Some automation/robotics applications may need high-speed internet access and edge computing</a:t>
          </a:r>
          <a:endParaRPr lang="en-US" sz="1800" dirty="0"/>
        </a:p>
      </dgm:t>
    </dgm:pt>
    <dgm:pt modelId="{C227EC25-383E-4134-81EC-BE115CD3652F}" type="parTrans" cxnId="{E4C2185F-36EE-41BA-97CD-FEF6B041CA69}">
      <dgm:prSet/>
      <dgm:spPr/>
      <dgm:t>
        <a:bodyPr/>
        <a:lstStyle/>
        <a:p>
          <a:endParaRPr lang="en-US"/>
        </a:p>
      </dgm:t>
    </dgm:pt>
    <dgm:pt modelId="{3D509C95-04A4-437F-B81C-CD4714A082DB}" type="sibTrans" cxnId="{E4C2185F-36EE-41BA-97CD-FEF6B041CA69}">
      <dgm:prSet/>
      <dgm:spPr/>
      <dgm:t>
        <a:bodyPr/>
        <a:lstStyle/>
        <a:p>
          <a:endParaRPr lang="en-US"/>
        </a:p>
      </dgm:t>
    </dgm:pt>
    <dgm:pt modelId="{C9BF1789-CEC8-49F9-A5D5-59C464D5652B}">
      <dgm:prSet custT="1"/>
      <dgm:spPr/>
      <dgm:t>
        <a:bodyPr/>
        <a:lstStyle/>
        <a:p>
          <a:r>
            <a:rPr lang="en-US" sz="1800" dirty="0"/>
            <a:t>Shift spectrum resources from 4G to 5G (DSS)</a:t>
          </a:r>
        </a:p>
      </dgm:t>
    </dgm:pt>
    <dgm:pt modelId="{7471B5E8-8A2D-4B83-9028-1D23B27A4E01}" type="parTrans" cxnId="{A11B93D9-77D0-4E02-9BE0-AF8B888FE81B}">
      <dgm:prSet/>
      <dgm:spPr/>
      <dgm:t>
        <a:bodyPr/>
        <a:lstStyle/>
        <a:p>
          <a:endParaRPr lang="en-US"/>
        </a:p>
      </dgm:t>
    </dgm:pt>
    <dgm:pt modelId="{76F27752-48C4-43BD-B9D2-13EADBC1AA87}" type="sibTrans" cxnId="{A11B93D9-77D0-4E02-9BE0-AF8B888FE81B}">
      <dgm:prSet/>
      <dgm:spPr/>
      <dgm:t>
        <a:bodyPr/>
        <a:lstStyle/>
        <a:p>
          <a:endParaRPr lang="en-US"/>
        </a:p>
      </dgm:t>
    </dgm:pt>
    <dgm:pt modelId="{D994C078-4528-4D96-BF5F-DC3F72CF3818}" type="pres">
      <dgm:prSet presAssocID="{9149C5D2-5CCF-4598-A016-C17C0F145C7A}" presName="Name0" presStyleCnt="0">
        <dgm:presLayoutVars>
          <dgm:dir/>
          <dgm:animLvl val="lvl"/>
          <dgm:resizeHandles val="exact"/>
        </dgm:presLayoutVars>
      </dgm:prSet>
      <dgm:spPr/>
    </dgm:pt>
    <dgm:pt modelId="{40E8123D-7DD8-498B-ACC3-E61A1E384B71}" type="pres">
      <dgm:prSet presAssocID="{693050F8-FC36-46D3-B17A-DDDF09CBDADE}" presName="linNode" presStyleCnt="0"/>
      <dgm:spPr/>
    </dgm:pt>
    <dgm:pt modelId="{B3737A04-5AE9-4F13-94A3-E723A8A2A543}" type="pres">
      <dgm:prSet presAssocID="{693050F8-FC36-46D3-B17A-DDDF09CBDADE}" presName="parentText" presStyleLbl="node1" presStyleIdx="0" presStyleCnt="3" custScaleX="68700">
        <dgm:presLayoutVars>
          <dgm:chMax val="1"/>
          <dgm:bulletEnabled val="1"/>
        </dgm:presLayoutVars>
      </dgm:prSet>
      <dgm:spPr/>
    </dgm:pt>
    <dgm:pt modelId="{B389E9D2-3630-4473-87FE-32C74244548E}" type="pres">
      <dgm:prSet presAssocID="{693050F8-FC36-46D3-B17A-DDDF09CBDADE}" presName="descendantText" presStyleLbl="alignAccFollowNode1" presStyleIdx="0" presStyleCnt="3" custScaleX="113189" custScaleY="94104">
        <dgm:presLayoutVars>
          <dgm:bulletEnabled val="1"/>
        </dgm:presLayoutVars>
      </dgm:prSet>
      <dgm:spPr/>
    </dgm:pt>
    <dgm:pt modelId="{25BCCC81-2D99-4E57-808E-90E37C2AD950}" type="pres">
      <dgm:prSet presAssocID="{AD97B99F-DE2C-483C-A72D-6201DACF228F}" presName="sp" presStyleCnt="0"/>
      <dgm:spPr/>
    </dgm:pt>
    <dgm:pt modelId="{278281A0-CB62-450A-BB6C-73D65A8D4411}" type="pres">
      <dgm:prSet presAssocID="{1E532373-BDBC-4887-AF8D-8DC7D2BF6220}" presName="linNode" presStyleCnt="0"/>
      <dgm:spPr/>
    </dgm:pt>
    <dgm:pt modelId="{1E95346F-D563-4EDA-AD85-212EDB579E19}" type="pres">
      <dgm:prSet presAssocID="{1E532373-BDBC-4887-AF8D-8DC7D2BF6220}" presName="parentText" presStyleLbl="node1" presStyleIdx="1" presStyleCnt="3" custScaleX="68786">
        <dgm:presLayoutVars>
          <dgm:chMax val="1"/>
          <dgm:bulletEnabled val="1"/>
        </dgm:presLayoutVars>
      </dgm:prSet>
      <dgm:spPr/>
    </dgm:pt>
    <dgm:pt modelId="{93647EFD-FFFF-4F44-9CB9-70603753324B}" type="pres">
      <dgm:prSet presAssocID="{1E532373-BDBC-4887-AF8D-8DC7D2BF6220}" presName="descendantText" presStyleLbl="alignAccFollowNode1" presStyleIdx="1" presStyleCnt="3" custScaleX="114804" custScaleY="98588">
        <dgm:presLayoutVars>
          <dgm:bulletEnabled val="1"/>
        </dgm:presLayoutVars>
      </dgm:prSet>
      <dgm:spPr/>
    </dgm:pt>
    <dgm:pt modelId="{6CCE6178-4275-42C5-9A8E-805F2EB107AA}" type="pres">
      <dgm:prSet presAssocID="{1F5C3315-60A0-4276-A376-A75B11538789}" presName="sp" presStyleCnt="0"/>
      <dgm:spPr/>
    </dgm:pt>
    <dgm:pt modelId="{A2B90A27-697D-4B90-B9E8-AD06B8041845}" type="pres">
      <dgm:prSet presAssocID="{249D50F3-0E01-4879-A374-9AC91E7DF0E9}" presName="linNode" presStyleCnt="0"/>
      <dgm:spPr/>
    </dgm:pt>
    <dgm:pt modelId="{10ECD9B3-9019-418C-A611-62D7804CE848}" type="pres">
      <dgm:prSet presAssocID="{249D50F3-0E01-4879-A374-9AC91E7DF0E9}" presName="parentText" presStyleLbl="node1" presStyleIdx="2" presStyleCnt="3" custScaleX="68993">
        <dgm:presLayoutVars>
          <dgm:chMax val="1"/>
          <dgm:bulletEnabled val="1"/>
        </dgm:presLayoutVars>
      </dgm:prSet>
      <dgm:spPr/>
    </dgm:pt>
    <dgm:pt modelId="{D0828BD4-A738-42EB-A404-B8D283867D20}" type="pres">
      <dgm:prSet presAssocID="{249D50F3-0E01-4879-A374-9AC91E7DF0E9}" presName="descendantText" presStyleLbl="alignAccFollowNode1" presStyleIdx="2" presStyleCnt="3" custScaleX="114388" custScaleY="98187">
        <dgm:presLayoutVars>
          <dgm:bulletEnabled val="1"/>
        </dgm:presLayoutVars>
      </dgm:prSet>
      <dgm:spPr/>
    </dgm:pt>
  </dgm:ptLst>
  <dgm:cxnLst>
    <dgm:cxn modelId="{2763B203-244F-4045-A10A-D3625D253142}" srcId="{693050F8-FC36-46D3-B17A-DDDF09CBDADE}" destId="{AB67172F-6A73-44BF-8696-674B167024AE}" srcOrd="0" destOrd="0" parTransId="{6341E520-DC81-49A4-A819-495C38CA9747}" sibTransId="{C2911725-752F-4383-BADC-1AA8D2D5E040}"/>
    <dgm:cxn modelId="{52F82E06-AC77-4FE5-9F0C-DC2D93FB5310}" srcId="{1E532373-BDBC-4887-AF8D-8DC7D2BF6220}" destId="{BFCEA1EE-EB48-47CA-89FE-EEA8F356CA46}" srcOrd="0" destOrd="0" parTransId="{5EF67869-3CEA-40F9-8E18-57BA86586243}" sibTransId="{8DAA1BA5-EB45-4CBC-B8D9-46A82DD1F60A}"/>
    <dgm:cxn modelId="{7E4BDA2A-CFC5-42ED-96D3-3EF7D6A4777D}" type="presOf" srcId="{292094CD-AAB6-46E9-9D5C-253F4A478805}" destId="{D0828BD4-A738-42EB-A404-B8D283867D20}" srcOrd="0" destOrd="0" presId="urn:microsoft.com/office/officeart/2005/8/layout/vList5"/>
    <dgm:cxn modelId="{587C8431-9AC7-4976-9EA3-005D758D36D7}" type="presOf" srcId="{693050F8-FC36-46D3-B17A-DDDF09CBDADE}" destId="{B3737A04-5AE9-4F13-94A3-E723A8A2A543}" srcOrd="0" destOrd="0" presId="urn:microsoft.com/office/officeart/2005/8/layout/vList5"/>
    <dgm:cxn modelId="{DA53895E-AD26-48F8-8FBB-1248F1851F30}" srcId="{9149C5D2-5CCF-4598-A016-C17C0F145C7A}" destId="{249D50F3-0E01-4879-A374-9AC91E7DF0E9}" srcOrd="2" destOrd="0" parTransId="{D61FC5C0-928F-4874-B48C-356C1A58E1EF}" sibTransId="{662B2979-4A50-489C-B228-AB79C00AA3B2}"/>
    <dgm:cxn modelId="{E4C2185F-36EE-41BA-97CD-FEF6B041CA69}" srcId="{249D50F3-0E01-4879-A374-9AC91E7DF0E9}" destId="{AAA13406-D9E1-4053-A46E-FBA3FE340B19}" srcOrd="1" destOrd="0" parTransId="{C227EC25-383E-4134-81EC-BE115CD3652F}" sibTransId="{3D509C95-04A4-437F-B81C-CD4714A082DB}"/>
    <dgm:cxn modelId="{3F88BA60-4ADF-452C-9A86-A536DFDD4A0B}" srcId="{9149C5D2-5CCF-4598-A016-C17C0F145C7A}" destId="{1E532373-BDBC-4887-AF8D-8DC7D2BF6220}" srcOrd="1" destOrd="0" parTransId="{56765FBB-FA85-4E05-A16B-CB220D063315}" sibTransId="{1F5C3315-60A0-4276-A376-A75B11538789}"/>
    <dgm:cxn modelId="{9A762741-EC34-4C7E-8668-D6E8779C427B}" type="presOf" srcId="{1E532373-BDBC-4887-AF8D-8DC7D2BF6220}" destId="{1E95346F-D563-4EDA-AD85-212EDB579E19}" srcOrd="0" destOrd="0" presId="urn:microsoft.com/office/officeart/2005/8/layout/vList5"/>
    <dgm:cxn modelId="{E1F16383-AB23-497C-8A05-9EAFF2EF3575}" type="presOf" srcId="{BFCEA1EE-EB48-47CA-89FE-EEA8F356CA46}" destId="{93647EFD-FFFF-4F44-9CB9-70603753324B}" srcOrd="0" destOrd="0" presId="urn:microsoft.com/office/officeart/2005/8/layout/vList5"/>
    <dgm:cxn modelId="{C65DBC83-521F-4B23-A756-9B1C9F51CB1C}" srcId="{249D50F3-0E01-4879-A374-9AC91E7DF0E9}" destId="{292094CD-AAB6-46E9-9D5C-253F4A478805}" srcOrd="0" destOrd="0" parTransId="{BD0FD759-EEB8-4ADA-AFE3-777EF385EB4D}" sibTransId="{2E6168B0-1EFF-4071-B571-3C473E9CAB48}"/>
    <dgm:cxn modelId="{271537A2-7B6F-4381-A7A7-43137FBF9EDB}" type="presOf" srcId="{9149C5D2-5CCF-4598-A016-C17C0F145C7A}" destId="{D994C078-4528-4D96-BF5F-DC3F72CF3818}" srcOrd="0" destOrd="0" presId="urn:microsoft.com/office/officeart/2005/8/layout/vList5"/>
    <dgm:cxn modelId="{616FA0AE-32FC-41FA-AF5F-D4C227431425}" type="presOf" srcId="{AAA13406-D9E1-4053-A46E-FBA3FE340B19}" destId="{D0828BD4-A738-42EB-A404-B8D283867D20}" srcOrd="0" destOrd="1" presId="urn:microsoft.com/office/officeart/2005/8/layout/vList5"/>
    <dgm:cxn modelId="{664D4BB6-3CAF-4641-8787-114B50E6F65A}" type="presOf" srcId="{C9BF1789-CEC8-49F9-A5D5-59C464D5652B}" destId="{B389E9D2-3630-4473-87FE-32C74244548E}" srcOrd="0" destOrd="1" presId="urn:microsoft.com/office/officeart/2005/8/layout/vList5"/>
    <dgm:cxn modelId="{B4AAD3C8-1B2B-4088-A886-E9AAC71BD85F}" type="presOf" srcId="{AB67172F-6A73-44BF-8696-674B167024AE}" destId="{B389E9D2-3630-4473-87FE-32C74244548E}" srcOrd="0" destOrd="0" presId="urn:microsoft.com/office/officeart/2005/8/layout/vList5"/>
    <dgm:cxn modelId="{A11B93D9-77D0-4E02-9BE0-AF8B888FE81B}" srcId="{693050F8-FC36-46D3-B17A-DDDF09CBDADE}" destId="{C9BF1789-CEC8-49F9-A5D5-59C464D5652B}" srcOrd="1" destOrd="0" parTransId="{7471B5E8-8A2D-4B83-9028-1D23B27A4E01}" sibTransId="{76F27752-48C4-43BD-B9D2-13EADBC1AA87}"/>
    <dgm:cxn modelId="{815EDBDC-3500-40D6-8076-B100ACC8A33E}" srcId="{9149C5D2-5CCF-4598-A016-C17C0F145C7A}" destId="{693050F8-FC36-46D3-B17A-DDDF09CBDADE}" srcOrd="0" destOrd="0" parTransId="{EF2BADBE-EB5C-46AE-93FC-AC174A77BE70}" sibTransId="{AD97B99F-DE2C-483C-A72D-6201DACF228F}"/>
    <dgm:cxn modelId="{5F9F75F3-AE45-4401-BD06-609D67D05336}" type="presOf" srcId="{249D50F3-0E01-4879-A374-9AC91E7DF0E9}" destId="{10ECD9B3-9019-418C-A611-62D7804CE848}" srcOrd="0" destOrd="0" presId="urn:microsoft.com/office/officeart/2005/8/layout/vList5"/>
    <dgm:cxn modelId="{540707BC-C9B4-41B9-8EBE-D0E1CB157F20}" type="presParOf" srcId="{D994C078-4528-4D96-BF5F-DC3F72CF3818}" destId="{40E8123D-7DD8-498B-ACC3-E61A1E384B71}" srcOrd="0" destOrd="0" presId="urn:microsoft.com/office/officeart/2005/8/layout/vList5"/>
    <dgm:cxn modelId="{89F54B3E-17D0-4134-8050-ED76BE9BD486}" type="presParOf" srcId="{40E8123D-7DD8-498B-ACC3-E61A1E384B71}" destId="{B3737A04-5AE9-4F13-94A3-E723A8A2A543}" srcOrd="0" destOrd="0" presId="urn:microsoft.com/office/officeart/2005/8/layout/vList5"/>
    <dgm:cxn modelId="{A88ADF24-A90E-4EEA-8AD2-BE002E5D714D}" type="presParOf" srcId="{40E8123D-7DD8-498B-ACC3-E61A1E384B71}" destId="{B389E9D2-3630-4473-87FE-32C74244548E}" srcOrd="1" destOrd="0" presId="urn:microsoft.com/office/officeart/2005/8/layout/vList5"/>
    <dgm:cxn modelId="{ADA6F5B4-9912-445E-82A5-C4B18DAAE906}" type="presParOf" srcId="{D994C078-4528-4D96-BF5F-DC3F72CF3818}" destId="{25BCCC81-2D99-4E57-808E-90E37C2AD950}" srcOrd="1" destOrd="0" presId="urn:microsoft.com/office/officeart/2005/8/layout/vList5"/>
    <dgm:cxn modelId="{0E61219C-769E-4A33-99DA-BF9141C3DAC7}" type="presParOf" srcId="{D994C078-4528-4D96-BF5F-DC3F72CF3818}" destId="{278281A0-CB62-450A-BB6C-73D65A8D4411}" srcOrd="2" destOrd="0" presId="urn:microsoft.com/office/officeart/2005/8/layout/vList5"/>
    <dgm:cxn modelId="{B0C6FBAD-4314-416C-A9F4-277FE011A308}" type="presParOf" srcId="{278281A0-CB62-450A-BB6C-73D65A8D4411}" destId="{1E95346F-D563-4EDA-AD85-212EDB579E19}" srcOrd="0" destOrd="0" presId="urn:microsoft.com/office/officeart/2005/8/layout/vList5"/>
    <dgm:cxn modelId="{5917FE20-FF21-4C43-B755-3C001ED1078D}" type="presParOf" srcId="{278281A0-CB62-450A-BB6C-73D65A8D4411}" destId="{93647EFD-FFFF-4F44-9CB9-70603753324B}" srcOrd="1" destOrd="0" presId="urn:microsoft.com/office/officeart/2005/8/layout/vList5"/>
    <dgm:cxn modelId="{0E32B560-A2CC-4C52-BA4B-3F632BE5A106}" type="presParOf" srcId="{D994C078-4528-4D96-BF5F-DC3F72CF3818}" destId="{6CCE6178-4275-42C5-9A8E-805F2EB107AA}" srcOrd="3" destOrd="0" presId="urn:microsoft.com/office/officeart/2005/8/layout/vList5"/>
    <dgm:cxn modelId="{8AAC5BB4-283F-4DDB-AE0F-60A520734E7D}" type="presParOf" srcId="{D994C078-4528-4D96-BF5F-DC3F72CF3818}" destId="{A2B90A27-697D-4B90-B9E8-AD06B8041845}" srcOrd="4" destOrd="0" presId="urn:microsoft.com/office/officeart/2005/8/layout/vList5"/>
    <dgm:cxn modelId="{2353ADEC-639E-43F0-843C-22F1D9D121C2}" type="presParOf" srcId="{A2B90A27-697D-4B90-B9E8-AD06B8041845}" destId="{10ECD9B3-9019-418C-A611-62D7804CE848}" srcOrd="0" destOrd="0" presId="urn:microsoft.com/office/officeart/2005/8/layout/vList5"/>
    <dgm:cxn modelId="{E2504B25-15CC-46C3-8C44-B6EE588412F4}" type="presParOf" srcId="{A2B90A27-697D-4B90-B9E8-AD06B8041845}" destId="{D0828BD4-A738-42EB-A404-B8D283867D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9D228-1D0E-4922-9AD2-C794E7C1A98D}">
      <dsp:nvSpPr>
        <dsp:cNvPr id="0" name=""/>
        <dsp:cNvSpPr/>
      </dsp:nvSpPr>
      <dsp:spPr>
        <a:xfrm>
          <a:off x="2400829" y="0"/>
          <a:ext cx="2400829" cy="1376891"/>
        </a:xfrm>
        <a:prstGeom prst="trapezoid">
          <a:avLst>
            <a:gd name="adj" fmla="val 87183"/>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High Band</a:t>
          </a:r>
        </a:p>
      </dsp:txBody>
      <dsp:txXfrm>
        <a:off x="2400829" y="0"/>
        <a:ext cx="2400829" cy="1376891"/>
      </dsp:txXfrm>
    </dsp:sp>
    <dsp:sp modelId="{8A231A5D-DADC-433C-A639-93631149C430}">
      <dsp:nvSpPr>
        <dsp:cNvPr id="0" name=""/>
        <dsp:cNvSpPr/>
      </dsp:nvSpPr>
      <dsp:spPr>
        <a:xfrm>
          <a:off x="1200414" y="1376891"/>
          <a:ext cx="4801658" cy="1376891"/>
        </a:xfrm>
        <a:prstGeom prst="trapezoid">
          <a:avLst>
            <a:gd name="adj" fmla="val 87183"/>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Mid-Band</a:t>
          </a:r>
          <a:endParaRPr lang="en-US" sz="3200" kern="1200" dirty="0">
            <a:solidFill>
              <a:schemeClr val="bg1"/>
            </a:solidFill>
          </a:endParaRPr>
        </a:p>
      </dsp:txBody>
      <dsp:txXfrm>
        <a:off x="2040704" y="1376891"/>
        <a:ext cx="3121078" cy="1376891"/>
      </dsp:txXfrm>
    </dsp:sp>
    <dsp:sp modelId="{29B86787-49FD-4C37-B533-231342430DF2}">
      <dsp:nvSpPr>
        <dsp:cNvPr id="0" name=""/>
        <dsp:cNvSpPr/>
      </dsp:nvSpPr>
      <dsp:spPr>
        <a:xfrm>
          <a:off x="0" y="2753783"/>
          <a:ext cx="7202488" cy="1376891"/>
        </a:xfrm>
        <a:prstGeom prst="trapezoid">
          <a:avLst>
            <a:gd name="adj" fmla="val 87183"/>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b" anchorCtr="0">
          <a:noAutofit/>
        </a:bodyPr>
        <a:lstStyle/>
        <a:p>
          <a:pPr marL="0" lvl="0" indent="0" algn="ctr" defTabSz="2889250">
            <a:lnSpc>
              <a:spcPct val="90000"/>
            </a:lnSpc>
            <a:spcBef>
              <a:spcPct val="0"/>
            </a:spcBef>
            <a:spcAft>
              <a:spcPct val="35000"/>
            </a:spcAft>
            <a:buNone/>
          </a:pPr>
          <a:r>
            <a:rPr lang="en-US" sz="6500" kern="1200" dirty="0">
              <a:solidFill>
                <a:schemeClr val="bg1"/>
              </a:solidFill>
            </a:rPr>
            <a:t>Low-Band</a:t>
          </a:r>
        </a:p>
      </dsp:txBody>
      <dsp:txXfrm>
        <a:off x="1260435" y="2753783"/>
        <a:ext cx="4681617" cy="137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2B1B3-3F1B-418C-84C0-20918AD62FCB}">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Coverage</a:t>
          </a:r>
        </a:p>
      </dsp:txBody>
      <dsp:txXfrm rot="-5400000">
        <a:off x="1" y="520688"/>
        <a:ext cx="1039018" cy="445294"/>
      </dsp:txXfrm>
    </dsp:sp>
    <dsp:sp modelId="{3EAB6B2E-40D1-4BEF-9A60-1D2BD48BC7EA}">
      <dsp:nvSpPr>
        <dsp:cNvPr id="0" name=""/>
        <dsp:cNvSpPr/>
      </dsp:nvSpPr>
      <dsp:spPr>
        <a:xfrm rot="5400000">
          <a:off x="3638335" y="-2598137"/>
          <a:ext cx="964803" cy="616343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5G Mobile/Fixed can provide coverage in rural areas</a:t>
          </a:r>
        </a:p>
        <a:p>
          <a:pPr marL="171450" lvl="1" indent="-171450" algn="l" defTabSz="800100">
            <a:lnSpc>
              <a:spcPct val="90000"/>
            </a:lnSpc>
            <a:spcBef>
              <a:spcPct val="0"/>
            </a:spcBef>
            <a:spcAft>
              <a:spcPct val="15000"/>
            </a:spcAft>
            <a:buChar char="•"/>
          </a:pPr>
          <a:r>
            <a:rPr lang="en-US" sz="1800" kern="1200" dirty="0"/>
            <a:t>IoT coverage can exist even w/o 5G high-speed coverage</a:t>
          </a:r>
        </a:p>
      </dsp:txBody>
      <dsp:txXfrm rot="-5400000">
        <a:off x="1039018" y="48278"/>
        <a:ext cx="6116339" cy="870607"/>
      </dsp:txXfrm>
    </dsp:sp>
    <dsp:sp modelId="{1771D5C8-926C-475F-83BC-013DCF343626}">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IoT</a:t>
          </a:r>
        </a:p>
      </dsp:txBody>
      <dsp:txXfrm rot="-5400000">
        <a:off x="1" y="1809352"/>
        <a:ext cx="1039018" cy="445294"/>
      </dsp:txXfrm>
    </dsp:sp>
    <dsp:sp modelId="{AEF24956-3D8B-4EAC-981D-DCCBA976CB89}">
      <dsp:nvSpPr>
        <dsp:cNvPr id="0" name=""/>
        <dsp:cNvSpPr/>
      </dsp:nvSpPr>
      <dsp:spPr>
        <a:xfrm rot="5400000">
          <a:off x="3638335" y="-1309473"/>
          <a:ext cx="964803" cy="616343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IoT sensors can be readily deployed to improve efficiency (improving production/yields and reducing waste)</a:t>
          </a:r>
        </a:p>
      </dsp:txBody>
      <dsp:txXfrm rot="-5400000">
        <a:off x="1039018" y="1336942"/>
        <a:ext cx="6116339" cy="870607"/>
      </dsp:txXfrm>
    </dsp:sp>
    <dsp:sp modelId="{7F883BE7-22B4-4805-A704-8B2C3CD6BEAB}">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Robotics</a:t>
          </a:r>
        </a:p>
      </dsp:txBody>
      <dsp:txXfrm rot="-5400000">
        <a:off x="1" y="3098016"/>
        <a:ext cx="1039018" cy="445294"/>
      </dsp:txXfrm>
    </dsp:sp>
    <dsp:sp modelId="{4AF35FA7-E63E-439C-A7C0-BBE05D6DA35F}">
      <dsp:nvSpPr>
        <dsp:cNvPr id="0" name=""/>
        <dsp:cNvSpPr/>
      </dsp:nvSpPr>
      <dsp:spPr>
        <a:xfrm rot="5400000">
          <a:off x="3638335" y="-20809"/>
          <a:ext cx="964803" cy="616343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Lower latency &amp; edge computing capabilities of 5G can allow Artificial Intelligence, Robotics, and Automation to further improve efficiencies</a:t>
          </a:r>
        </a:p>
      </dsp:txBody>
      <dsp:txXfrm rot="-5400000">
        <a:off x="1039018" y="2625606"/>
        <a:ext cx="6116339"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9E9D2-3630-4473-87FE-32C74244548E}">
      <dsp:nvSpPr>
        <dsp:cNvPr id="0" name=""/>
        <dsp:cNvSpPr/>
      </dsp:nvSpPr>
      <dsp:spPr>
        <a:xfrm rot="5400000">
          <a:off x="3853508" y="-1809292"/>
          <a:ext cx="1200116" cy="52175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Broad 5G coverage is lacking in rural areas</a:t>
          </a:r>
          <a:endParaRPr lang="en-US" sz="1800" kern="1200" dirty="0"/>
        </a:p>
        <a:p>
          <a:pPr marL="171450" lvl="1" indent="-171450" algn="l" defTabSz="800100">
            <a:lnSpc>
              <a:spcPct val="90000"/>
            </a:lnSpc>
            <a:spcBef>
              <a:spcPct val="0"/>
            </a:spcBef>
            <a:spcAft>
              <a:spcPct val="15000"/>
            </a:spcAft>
            <a:buChar char="•"/>
          </a:pPr>
          <a:r>
            <a:rPr lang="en-US" sz="1800" kern="1200" dirty="0"/>
            <a:t>Shift spectrum resources from 4G to 5G (DSS)</a:t>
          </a:r>
        </a:p>
      </dsp:txBody>
      <dsp:txXfrm rot="-5400000">
        <a:off x="1844791" y="258010"/>
        <a:ext cx="5158966" cy="1082946"/>
      </dsp:txXfrm>
    </dsp:sp>
    <dsp:sp modelId="{B3737A04-5AE9-4F13-94A3-E723A8A2A543}">
      <dsp:nvSpPr>
        <dsp:cNvPr id="0" name=""/>
        <dsp:cNvSpPr/>
      </dsp:nvSpPr>
      <dsp:spPr>
        <a:xfrm>
          <a:off x="63471" y="2415"/>
          <a:ext cx="1781319" cy="1594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5G Coverage </a:t>
          </a:r>
        </a:p>
      </dsp:txBody>
      <dsp:txXfrm>
        <a:off x="141290" y="80234"/>
        <a:ext cx="1625681" cy="1438497"/>
      </dsp:txXfrm>
    </dsp:sp>
    <dsp:sp modelId="{93647EFD-FFFF-4F44-9CB9-70603753324B}">
      <dsp:nvSpPr>
        <dsp:cNvPr id="0" name=""/>
        <dsp:cNvSpPr/>
      </dsp:nvSpPr>
      <dsp:spPr>
        <a:xfrm rot="5400000">
          <a:off x="3864368" y="-172673"/>
          <a:ext cx="1257300" cy="529199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Benefits of 5G will be fully realized with development of 5G Radio Access Network, 5G Core, and 5G Device ecosystem</a:t>
          </a:r>
          <a:endParaRPr lang="en-US" sz="1800" kern="1200" dirty="0"/>
        </a:p>
      </dsp:txBody>
      <dsp:txXfrm rot="-5400000">
        <a:off x="1847020" y="1906051"/>
        <a:ext cx="5230620" cy="1134548"/>
      </dsp:txXfrm>
    </dsp:sp>
    <dsp:sp modelId="{1E95346F-D563-4EDA-AD85-212EDB579E19}">
      <dsp:nvSpPr>
        <dsp:cNvPr id="0" name=""/>
        <dsp:cNvSpPr/>
      </dsp:nvSpPr>
      <dsp:spPr>
        <a:xfrm>
          <a:off x="63471" y="1676257"/>
          <a:ext cx="1783549" cy="1594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5G RAN, Core &amp; Devices</a:t>
          </a:r>
        </a:p>
      </dsp:txBody>
      <dsp:txXfrm>
        <a:off x="141290" y="1754076"/>
        <a:ext cx="1627911" cy="1438497"/>
      </dsp:txXfrm>
    </dsp:sp>
    <dsp:sp modelId="{D0828BD4-A738-42EB-A404-B8D283867D20}">
      <dsp:nvSpPr>
        <dsp:cNvPr id="0" name=""/>
        <dsp:cNvSpPr/>
      </dsp:nvSpPr>
      <dsp:spPr>
        <a:xfrm rot="5400000">
          <a:off x="3862704" y="1510756"/>
          <a:ext cx="1252186" cy="527282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t>Many IoT sensors only need low-speed internet access (though some may need higher speeds)</a:t>
          </a:r>
          <a:endParaRPr lang="en-US" sz="1800" kern="1200" dirty="0"/>
        </a:p>
        <a:p>
          <a:pPr marL="171450" lvl="1" indent="-171450" algn="l" defTabSz="800100">
            <a:lnSpc>
              <a:spcPct val="90000"/>
            </a:lnSpc>
            <a:spcBef>
              <a:spcPct val="0"/>
            </a:spcBef>
            <a:spcAft>
              <a:spcPct val="15000"/>
            </a:spcAft>
            <a:buChar char="•"/>
          </a:pPr>
          <a:r>
            <a:rPr lang="en-US" sz="1800" kern="1200" baseline="0" dirty="0"/>
            <a:t>Some automation/robotics applications may need high-speed internet access and edge computing</a:t>
          </a:r>
          <a:endParaRPr lang="en-US" sz="1800" kern="1200" dirty="0"/>
        </a:p>
      </dsp:txBody>
      <dsp:txXfrm rot="-5400000">
        <a:off x="1852388" y="3582200"/>
        <a:ext cx="5211693" cy="1129932"/>
      </dsp:txXfrm>
    </dsp:sp>
    <dsp:sp modelId="{10ECD9B3-9019-418C-A611-62D7804CE848}">
      <dsp:nvSpPr>
        <dsp:cNvPr id="0" name=""/>
        <dsp:cNvSpPr/>
      </dsp:nvSpPr>
      <dsp:spPr>
        <a:xfrm>
          <a:off x="63471" y="3350099"/>
          <a:ext cx="1788916" cy="1594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Precision Ag Applications</a:t>
          </a:r>
        </a:p>
      </dsp:txBody>
      <dsp:txXfrm>
        <a:off x="141290" y="3427918"/>
        <a:ext cx="1633278" cy="14384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08" tIns="46654" rIns="93308" bIns="46654"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7071"/>
          </a:xfrm>
          <a:prstGeom prst="rect">
            <a:avLst/>
          </a:prstGeom>
        </p:spPr>
        <p:txBody>
          <a:bodyPr vert="horz" lIns="93308" tIns="46654" rIns="93308" bIns="46654" rtlCol="0"/>
          <a:lstStyle>
            <a:lvl1pPr algn="r">
              <a:defRPr sz="1200"/>
            </a:lvl1pPr>
          </a:lstStyle>
          <a:p>
            <a:fld id="{9655BB47-C5F0-46DE-9F43-AD8F34084C08}" type="datetimeFigureOut">
              <a:rPr lang="en-US" smtClean="0"/>
              <a:t>2/14/2020</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08" tIns="46654" rIns="93308" bIns="46654" rtlCol="0" anchor="b"/>
          <a:lstStyle>
            <a:lvl1pPr algn="l">
              <a:defRPr sz="1200"/>
            </a:lvl1pPr>
          </a:lstStyle>
          <a:p>
            <a:r>
              <a:rPr lang="en-US" dirty="0"/>
              <a:t>NON-PUBLIC; FOR INTERNAL USE ONLY</a:t>
            </a:r>
          </a:p>
        </p:txBody>
      </p:sp>
      <p:sp>
        <p:nvSpPr>
          <p:cNvPr id="5" name="Slide Number Placeholder 4"/>
          <p:cNvSpPr>
            <a:spLocks noGrp="1"/>
          </p:cNvSpPr>
          <p:nvPr>
            <p:ph type="sldNum" sz="quarter" idx="3"/>
          </p:nvPr>
        </p:nvSpPr>
        <p:spPr>
          <a:xfrm>
            <a:off x="3978133" y="8842030"/>
            <a:ext cx="3043343" cy="467070"/>
          </a:xfrm>
          <a:prstGeom prst="rect">
            <a:avLst/>
          </a:prstGeom>
        </p:spPr>
        <p:txBody>
          <a:bodyPr vert="horz" lIns="93308" tIns="46654" rIns="93308" bIns="46654" rtlCol="0" anchor="b"/>
          <a:lstStyle>
            <a:lvl1pPr algn="r">
              <a:defRPr sz="1200"/>
            </a:lvl1pPr>
          </a:lstStyle>
          <a:p>
            <a:fld id="{85CCA290-6737-423A-BC5F-31E712B48E04}" type="slidenum">
              <a:rPr lang="en-US" smtClean="0"/>
              <a:t>‹#›</a:t>
            </a:fld>
            <a:endParaRPr lang="en-US" dirty="0"/>
          </a:p>
        </p:txBody>
      </p:sp>
    </p:spTree>
    <p:extLst>
      <p:ext uri="{BB962C8B-B14F-4D97-AF65-F5344CB8AC3E}">
        <p14:creationId xmlns:p14="http://schemas.microsoft.com/office/powerpoint/2010/main" val="14205910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08" tIns="46654" rIns="93308" bIns="46654"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1"/>
          </a:xfrm>
          <a:prstGeom prst="rect">
            <a:avLst/>
          </a:prstGeom>
        </p:spPr>
        <p:txBody>
          <a:bodyPr vert="horz" lIns="93308" tIns="46654" rIns="93308" bIns="46654" rtlCol="0"/>
          <a:lstStyle>
            <a:lvl1pPr algn="r">
              <a:defRPr sz="1200"/>
            </a:lvl1pPr>
          </a:lstStyle>
          <a:p>
            <a:fld id="{313DBDBD-3FFE-414C-A9D5-D5546DF1B54B}" type="datetimeFigureOut">
              <a:rPr lang="en-US" smtClean="0"/>
              <a:t>2/14/2020</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08" tIns="46654" rIns="93308" bIns="46654" rtlCol="0" anchor="ctr"/>
          <a:lstStyle/>
          <a:p>
            <a:endParaRPr lang="en-US" dirty="0"/>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08" tIns="46654" rIns="93308" bIns="466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08" tIns="46654" rIns="93308" bIns="46654" rtlCol="0" anchor="b"/>
          <a:lstStyle>
            <a:lvl1pPr algn="l">
              <a:defRPr sz="1200"/>
            </a:lvl1pPr>
          </a:lstStyle>
          <a:p>
            <a:r>
              <a:rPr lang="en-US" dirty="0"/>
              <a:t>NON-PUBLIC; FOR INTERNAL USE ONLY</a:t>
            </a:r>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08" tIns="46654" rIns="93308" bIns="46654" rtlCol="0" anchor="b"/>
          <a:lstStyle>
            <a:lvl1pPr algn="r">
              <a:defRPr sz="1200"/>
            </a:lvl1pPr>
          </a:lstStyle>
          <a:p>
            <a:fld id="{1A62173B-2497-4545-A1D7-77B4E2F58D6D}" type="slidenum">
              <a:rPr lang="en-US" smtClean="0"/>
              <a:t>‹#›</a:t>
            </a:fld>
            <a:endParaRPr lang="en-US" dirty="0"/>
          </a:p>
        </p:txBody>
      </p:sp>
    </p:spTree>
    <p:extLst>
      <p:ext uri="{BB962C8B-B14F-4D97-AF65-F5344CB8AC3E}">
        <p14:creationId xmlns:p14="http://schemas.microsoft.com/office/powerpoint/2010/main" val="39357266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okia.com/blog/nokia-launch-dynamic-spectrum-sharing-solution-20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NON-PUBLIC; FOR INTERNAL USE ONLY</a:t>
            </a:r>
          </a:p>
        </p:txBody>
      </p:sp>
      <p:sp>
        <p:nvSpPr>
          <p:cNvPr id="5" name="Slide Number Placeholder 4"/>
          <p:cNvSpPr>
            <a:spLocks noGrp="1"/>
          </p:cNvSpPr>
          <p:nvPr>
            <p:ph type="sldNum" sz="quarter" idx="11"/>
          </p:nvPr>
        </p:nvSpPr>
        <p:spPr/>
        <p:txBody>
          <a:bodyPr/>
          <a:lstStyle/>
          <a:p>
            <a:fld id="{1A62173B-2497-4545-A1D7-77B4E2F58D6D}" type="slidenum">
              <a:rPr lang="en-US" smtClean="0"/>
              <a:t>1</a:t>
            </a:fld>
            <a:endParaRPr lang="en-US" dirty="0"/>
          </a:p>
        </p:txBody>
      </p:sp>
    </p:spTree>
    <p:extLst>
      <p:ext uri="{BB962C8B-B14F-4D97-AF65-F5344CB8AC3E}">
        <p14:creationId xmlns:p14="http://schemas.microsoft.com/office/powerpoint/2010/main" val="130909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highlight>
                  <a:srgbClr val="FFFF00"/>
                </a:highlight>
                <a:latin typeface="+mn-lt"/>
                <a:ea typeface="+mn-ea"/>
                <a:cs typeface="+mn-cs"/>
              </a:rPr>
              <a:t>Dynamic Spectrum Sharing (DSS) enables mobile operators to dynamically share spectrum resources across different technologies. Source: </a:t>
            </a:r>
            <a:r>
              <a:rPr lang="en-US" dirty="0">
                <a:highlight>
                  <a:srgbClr val="FFFF00"/>
                </a:highlight>
                <a:hlinkClick r:id="rId3"/>
              </a:rPr>
              <a:t>https://www.nokia.com/blog/nokia-launch-dynamic-spectrum-sharing-solution-2020/</a:t>
            </a:r>
            <a:endParaRPr lang="en-US" dirty="0">
              <a:highlight>
                <a:srgbClr val="FFFF00"/>
              </a:highlight>
            </a:endParaRPr>
          </a:p>
          <a:p>
            <a:r>
              <a:rPr lang="en-US" sz="1200" kern="1200" dirty="0">
                <a:solidFill>
                  <a:schemeClr val="tx1"/>
                </a:solidFill>
                <a:highlight>
                  <a:srgbClr val="FFFF00"/>
                </a:highlight>
                <a:latin typeface="+mn-lt"/>
                <a:ea typeface="+mn-ea"/>
                <a:cs typeface="+mn-cs"/>
              </a:rPr>
              <a:t>The ability to share spectrum resources between 4G and 5G (DSS) may ease coverage challenges.</a:t>
            </a:r>
            <a:endParaRPr lang="en-US" dirty="0">
              <a:highlight>
                <a:srgbClr val="FFFF00"/>
              </a:highlight>
            </a:endParaRPr>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13</a:t>
            </a:fld>
            <a:endParaRPr lang="en-US" dirty="0"/>
          </a:p>
        </p:txBody>
      </p:sp>
    </p:spTree>
    <p:extLst>
      <p:ext uri="{BB962C8B-B14F-4D97-AF65-F5344CB8AC3E}">
        <p14:creationId xmlns:p14="http://schemas.microsoft.com/office/powerpoint/2010/main" val="325756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FCC is expediting federal, state &amp; local review of small cell infrastructure. </a:t>
            </a:r>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15</a:t>
            </a:fld>
            <a:endParaRPr lang="en-US" dirty="0"/>
          </a:p>
        </p:txBody>
      </p:sp>
    </p:spTree>
    <p:extLst>
      <p:ext uri="{BB962C8B-B14F-4D97-AF65-F5344CB8AC3E}">
        <p14:creationId xmlns:p14="http://schemas.microsoft.com/office/powerpoint/2010/main" val="429247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 Chairman Pai announced he intends to establish the 5G Fund, which would make up to $9 billion in Universal Service Fund support available to carriers to deploy advanced 5G mobile wireless services in rural America. The $9 billion Fund also would set aside at least $1 billion specifically for deployments facilitating precision agriculture needs.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January 30, 2020, t</a:t>
            </a:r>
            <a:r>
              <a:rPr lang="en-US" dirty="0"/>
              <a:t>he FCC established the new Rural Digital Opportunity Fund to efficiently fund the deployment of high-speed broadband networks in rural America. Through a two-phase reverse auction mechanism, the FCC will direct up to $20.4 billion over ten years to finance up to gigabit speed broadband networks in unserved rural areas, connecting millions more American homes and businesses to digital opportunity.</a:t>
            </a:r>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16</a:t>
            </a:fld>
            <a:endParaRPr lang="en-US" dirty="0"/>
          </a:p>
        </p:txBody>
      </p:sp>
    </p:spTree>
    <p:extLst>
      <p:ext uri="{BB962C8B-B14F-4D97-AF65-F5344CB8AC3E}">
        <p14:creationId xmlns:p14="http://schemas.microsoft.com/office/powerpoint/2010/main" val="120956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a:latin typeface="Times New Roman" panose="02020603050405020304" pitchFamily="18" charset="0"/>
                <a:cs typeface="Times New Roman" panose="02020603050405020304" pitchFamily="18" charset="0"/>
              </a:rPr>
              <a:t>5G presents many opportunities for Precision Agriculture, including the </a:t>
            </a:r>
            <a:r>
              <a:rPr lang="en-US" sz="1800" dirty="0">
                <a:latin typeface="Times New Roman" panose="02020603050405020304" pitchFamily="18" charset="0"/>
                <a:cs typeface="Times New Roman" panose="02020603050405020304" pitchFamily="18" charset="0"/>
              </a:rPr>
              <a:t>potential to extend high speed and reliable broadband to rural areas, and the use of IoT sensors to provide data for efficient use of agricultural resources. </a:t>
            </a:r>
            <a:endParaRPr lang="en-US" dirty="0"/>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17</a:t>
            </a:fld>
            <a:endParaRPr lang="en-US" dirty="0"/>
          </a:p>
        </p:txBody>
      </p:sp>
    </p:spTree>
    <p:extLst>
      <p:ext uri="{BB962C8B-B14F-4D97-AF65-F5344CB8AC3E}">
        <p14:creationId xmlns:p14="http://schemas.microsoft.com/office/powerpoint/2010/main" val="83211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NON-PUBLIC; FOR INTERNAL USE ONLY</a:t>
            </a:r>
          </a:p>
        </p:txBody>
      </p:sp>
      <p:sp>
        <p:nvSpPr>
          <p:cNvPr id="5" name="Slide Number Placeholder 4"/>
          <p:cNvSpPr>
            <a:spLocks noGrp="1"/>
          </p:cNvSpPr>
          <p:nvPr>
            <p:ph type="sldNum" sz="quarter" idx="11"/>
          </p:nvPr>
        </p:nvSpPr>
        <p:spPr/>
        <p:txBody>
          <a:bodyPr/>
          <a:lstStyle/>
          <a:p>
            <a:fld id="{1A62173B-2497-4545-A1D7-77B4E2F58D6D}" type="slidenum">
              <a:rPr lang="en-US" smtClean="0"/>
              <a:t>2</a:t>
            </a:fld>
            <a:endParaRPr lang="en-US" dirty="0"/>
          </a:p>
        </p:txBody>
      </p:sp>
    </p:spTree>
    <p:extLst>
      <p:ext uri="{BB962C8B-B14F-4D97-AF65-F5344CB8AC3E}">
        <p14:creationId xmlns:p14="http://schemas.microsoft.com/office/powerpoint/2010/main" val="198847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ITU writes broad goals; 3GPP writes specifications and submits to ITU candidate technologies for 5G</a:t>
            </a:r>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4</a:t>
            </a:fld>
            <a:endParaRPr lang="en-US" dirty="0"/>
          </a:p>
        </p:txBody>
      </p:sp>
    </p:spTree>
    <p:extLst>
      <p:ext uri="{BB962C8B-B14F-4D97-AF65-F5344CB8AC3E}">
        <p14:creationId xmlns:p14="http://schemas.microsoft.com/office/powerpoint/2010/main" val="429221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This compares 4G LTE-Advanced to 5G NR; the latency is air-interface latency.</a:t>
            </a:r>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5</a:t>
            </a:fld>
            <a:endParaRPr lang="en-US" dirty="0"/>
          </a:p>
        </p:txBody>
      </p:sp>
    </p:spTree>
    <p:extLst>
      <p:ext uri="{BB962C8B-B14F-4D97-AF65-F5344CB8AC3E}">
        <p14:creationId xmlns:p14="http://schemas.microsoft.com/office/powerpoint/2010/main" val="344522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 Ag can benefit from all these features and use cases of 5G. IoT sensors from mMTC; robotics, automation and near real-time data processing from URLLC &amp; eMBB.</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NON-PUBLIC; FOR INTERNAL USE ONLY</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2173B-2497-4545-A1D7-77B4E2F58D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7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high band spectrum provides better capacity than coverage, and low band spectrum provides better coverage than capacity. Deployments using low and mid-bands can provide a good compromise in both coverage and capacity.</a:t>
            </a:r>
          </a:p>
          <a:p>
            <a:endParaRPr lang="en-US" dirty="0"/>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7</a:t>
            </a:fld>
            <a:endParaRPr lang="en-US" dirty="0"/>
          </a:p>
        </p:txBody>
      </p:sp>
    </p:spTree>
    <p:extLst>
      <p:ext uri="{BB962C8B-B14F-4D97-AF65-F5344CB8AC3E}">
        <p14:creationId xmlns:p14="http://schemas.microsoft.com/office/powerpoint/2010/main" val="232864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and more spectrum is being made available; Massive MIMO &amp; Beamforming will provide more focused coverage and better user experience; Lean Carrier design will allow base station power savings and better spectrum utilization than 4G; Multi-connectivity will ensure better access based on what’s available; Edge computing brings cloud resources—compute, storage and networking—closer to applications, devices and users. It does by using small power cell stations to enable data to travel at high speeds—without having to travel long distances to a cloud or data center.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“Network Slicing” is the idea that each of these customers can get exactly what they want from a carrier off of a single platform, and each can customize and control their environment to a high level in a virtual way. Customizable network attributes could include data speed, quality, latency, reliability, security, and services. For Precision Agriculture, a network slice could offer services catered for farm use. </a:t>
            </a:r>
            <a:endParaRPr lang="en-US" b="1" dirty="0">
              <a:highlight>
                <a:srgbClr val="FFFF00"/>
              </a:highlight>
            </a:endParaRPr>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8</a:t>
            </a:fld>
            <a:endParaRPr lang="en-US" dirty="0"/>
          </a:p>
        </p:txBody>
      </p:sp>
    </p:spTree>
    <p:extLst>
      <p:ext uri="{BB962C8B-B14F-4D97-AF65-F5344CB8AC3E}">
        <p14:creationId xmlns:p14="http://schemas.microsoft.com/office/powerpoint/2010/main" val="331497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 Ag is everything that makes the practice of farming more accurate and controlled when it comes to growing crops and raising livestock.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latin typeface="Times New Roman" panose="02020603050405020304" pitchFamily="18" charset="0"/>
                <a:cs typeface="Times New Roman" panose="02020603050405020304" pitchFamily="18" charset="0"/>
              </a:rPr>
              <a:t>Precision Ag technologies include GPS/GNSS, Mobile devices, Robotics, Variable Rate Irrigation/seeding/fertilization, IoT sensors for real-time weather/nitrogen/soil-moisture monitoring. Some or all of these technologies are expected to benefit from the deployment of 5G networks, where all devices to be used for Precision Ag are connected to give the farmer real-time access to information from the farm.</a:t>
            </a:r>
          </a:p>
          <a:p>
            <a:endParaRPr lang="en-US" dirty="0"/>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10</a:t>
            </a:fld>
            <a:endParaRPr lang="en-US" dirty="0"/>
          </a:p>
        </p:txBody>
      </p:sp>
    </p:spTree>
    <p:extLst>
      <p:ext uri="{BB962C8B-B14F-4D97-AF65-F5344CB8AC3E}">
        <p14:creationId xmlns:p14="http://schemas.microsoft.com/office/powerpoint/2010/main" val="389399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Edge Computing and low latency will enable real-time processing of data collected from IoT sensors; while both low latency and high-speed connections will enable automation by way of Artificial Intelligence and robotics. In essence, these 5G features will allow a farm to be run much more efficiently. </a:t>
            </a:r>
          </a:p>
          <a:p>
            <a:endParaRPr lang="en-US" dirty="0"/>
          </a:p>
        </p:txBody>
      </p:sp>
      <p:sp>
        <p:nvSpPr>
          <p:cNvPr id="4" name="Footer Placeholder 3"/>
          <p:cNvSpPr>
            <a:spLocks noGrp="1"/>
          </p:cNvSpPr>
          <p:nvPr>
            <p:ph type="ftr" sz="quarter" idx="4"/>
          </p:nvPr>
        </p:nvSpPr>
        <p:spPr/>
        <p:txBody>
          <a:bodyPr/>
          <a:lstStyle/>
          <a:p>
            <a:r>
              <a:rPr lang="en-US" dirty="0"/>
              <a:t>NON-PUBLIC; FOR INTERNAL USE ONLY</a:t>
            </a:r>
          </a:p>
        </p:txBody>
      </p:sp>
      <p:sp>
        <p:nvSpPr>
          <p:cNvPr id="5" name="Slide Number Placeholder 4"/>
          <p:cNvSpPr>
            <a:spLocks noGrp="1"/>
          </p:cNvSpPr>
          <p:nvPr>
            <p:ph type="sldNum" sz="quarter" idx="5"/>
          </p:nvPr>
        </p:nvSpPr>
        <p:spPr/>
        <p:txBody>
          <a:bodyPr/>
          <a:lstStyle/>
          <a:p>
            <a:fld id="{1A62173B-2497-4545-A1D7-77B4E2F58D6D}" type="slidenum">
              <a:rPr lang="en-US" smtClean="0"/>
              <a:t>11</a:t>
            </a:fld>
            <a:endParaRPr lang="en-US" dirty="0"/>
          </a:p>
        </p:txBody>
      </p:sp>
    </p:spTree>
    <p:extLst>
      <p:ext uri="{BB962C8B-B14F-4D97-AF65-F5344CB8AC3E}">
        <p14:creationId xmlns:p14="http://schemas.microsoft.com/office/powerpoint/2010/main" val="40524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13335" y="3942027"/>
            <a:ext cx="6477804"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5" name="Straight Connector 14"/>
          <p:cNvCxnSpPr/>
          <p:nvPr/>
        </p:nvCxnSpPr>
        <p:spPr>
          <a:xfrm>
            <a:off x="1813335" y="3939364"/>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p:cNvSpPr>
            <a:spLocks noGrp="1"/>
          </p:cNvSpPr>
          <p:nvPr>
            <p:ph type="title" hasCustomPrompt="1"/>
          </p:nvPr>
        </p:nvSpPr>
        <p:spPr>
          <a:xfrm>
            <a:off x="1219200" y="2858635"/>
            <a:ext cx="7202456" cy="1049235"/>
          </a:xfrm>
        </p:spPr>
        <p:txBody>
          <a:bodyPr anchor="b"/>
          <a:lstStyle>
            <a:lvl1pPr>
              <a:defRPr cap="none"/>
            </a:lvl1pPr>
          </a:lstStyle>
          <a:p>
            <a:r>
              <a:rPr lang="en-US" dirty="0"/>
              <a:t>Click To Edit Master Title Style</a:t>
            </a:r>
          </a:p>
        </p:txBody>
      </p:sp>
      <p:sp>
        <p:nvSpPr>
          <p:cNvPr id="17" name="Slide Number Placeholder 16"/>
          <p:cNvSpPr>
            <a:spLocks noGrp="1"/>
          </p:cNvSpPr>
          <p:nvPr>
            <p:ph type="sldNum" sz="quarter" idx="12"/>
          </p:nvPr>
        </p:nvSpPr>
        <p:spPr>
          <a:xfrm>
            <a:off x="480421" y="5943600"/>
            <a:ext cx="608264" cy="503578"/>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30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80421" y="6127397"/>
            <a:ext cx="608264" cy="503578"/>
          </a:xfrm>
        </p:spPr>
        <p:txBody>
          <a:bodyPr/>
          <a:lstStyle/>
          <a:p>
            <a:fld id="{6D22F896-40B5-4ADD-8801-0D06FADFA095}" type="slidenum">
              <a:rPr lang="en-US" dirty="0"/>
              <a:t>‹#›</a:t>
            </a:fld>
            <a:endParaRPr lang="en-US" dirty="0"/>
          </a:p>
        </p:txBody>
      </p:sp>
      <p:cxnSp>
        <p:nvCxnSpPr>
          <p:cNvPr id="26" name="Straight Connector 25"/>
          <p:cNvCxnSpPr/>
          <p:nvPr/>
        </p:nvCxnSpPr>
        <p:spPr>
          <a:xfrm>
            <a:off x="1090422" y="266700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274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78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68310" y="1600200"/>
            <a:ext cx="7773338" cy="372082"/>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74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332" y="618519"/>
            <a:ext cx="7773338" cy="448282"/>
          </a:xfrm>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685330" y="1066801"/>
            <a:ext cx="7772870" cy="4724399"/>
          </a:xfrm>
        </p:spPr>
        <p:txBody>
          <a:bodyPr/>
          <a:lstStyle>
            <a:lvl1pPr>
              <a:defRPr cap="none"/>
            </a:lvl1pPr>
            <a:lvl2pPr>
              <a:defRPr cap="none"/>
            </a:lvl2pPr>
            <a:lvl3pPr>
              <a:defRPr cap="none"/>
            </a:lvl3pPr>
            <a:lvl4pPr>
              <a:defRPr cap="none"/>
            </a:lvl4pPr>
            <a:lvl5pPr>
              <a:defRPr cap="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629400" y="6238029"/>
            <a:ext cx="2057400" cy="365125"/>
          </a:xfrm>
        </p:spPr>
        <p:txBody>
          <a:bodyPr/>
          <a:lstStyle/>
          <a:p>
            <a:r>
              <a:rPr lang="en-US" dirty="0"/>
              <a:t>Sep. 17, 2019</a:t>
            </a:r>
          </a:p>
        </p:txBody>
      </p:sp>
      <p:sp>
        <p:nvSpPr>
          <p:cNvPr id="5" name="Footer Placeholder 4"/>
          <p:cNvSpPr>
            <a:spLocks noGrp="1"/>
          </p:cNvSpPr>
          <p:nvPr>
            <p:ph type="ftr" sz="quarter" idx="11"/>
          </p:nvPr>
        </p:nvSpPr>
        <p:spPr/>
        <p:txBody>
          <a:bodyPr/>
          <a:lstStyle/>
          <a:p>
            <a:r>
              <a:rPr lang="en-US" dirty="0"/>
              <a:t>Non-Public; For Internal FCC Use Only</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248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88684" y="1202642"/>
            <a:ext cx="7202456" cy="4947511"/>
          </a:xfrm>
        </p:spPr>
        <p:txBody>
          <a:bodyPr anchor="t"/>
          <a:lstStyle>
            <a:lvl1pPr marL="171450" indent="-171450">
              <a:buFont typeface="Wingdings" panose="05000000000000000000" pitchFamily="2" charset="2"/>
              <a:buChar char="v"/>
              <a:defRPr sz="1800"/>
            </a:lvl1pPr>
            <a:lvl2pPr marL="514350" indent="-171450">
              <a:buFont typeface="Wingdings" panose="05000000000000000000" pitchFamily="2" charset="2"/>
              <a:buChar char="q"/>
              <a:defRPr sz="1600"/>
            </a:lvl2pPr>
            <a:lvl3pPr marL="857250" indent="-171450">
              <a:buFont typeface="Wingdings" panose="05000000000000000000" pitchFamily="2" charset="2"/>
              <a:buChar char="§"/>
              <a:defRPr sz="1400"/>
            </a:lvl3pPr>
            <a:lvl4pPr marL="1200150" indent="-171450">
              <a:buFont typeface="Courier New" panose="02070309020205020404" pitchFamily="49" charset="0"/>
              <a:buChar char="o"/>
              <a:defRPr sz="1200"/>
            </a:lvl4pPr>
            <a:lvl5pPr>
              <a:defRPr sz="1000"/>
            </a:lvl5pPr>
          </a:lstStyle>
          <a:p>
            <a:pPr lvl="0"/>
            <a:r>
              <a:rPr lang="en-US" dirty="0"/>
              <a:t>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77234" y="6172200"/>
            <a:ext cx="608264" cy="503578"/>
          </a:xfrm>
        </p:spPr>
        <p:txBody>
          <a:bodyPr/>
          <a:lstStyle/>
          <a:p>
            <a:fld id="{6D22F896-40B5-4ADD-8801-0D06FADFA095}" type="slidenum">
              <a:rPr lang="en-US" dirty="0"/>
              <a:t>‹#›</a:t>
            </a:fld>
            <a:endParaRPr lang="en-US" dirty="0"/>
          </a:p>
        </p:txBody>
      </p:sp>
      <p:cxnSp>
        <p:nvCxnSpPr>
          <p:cNvPr id="33" name="Straight Connector 32"/>
          <p:cNvCxnSpPr/>
          <p:nvPr/>
        </p:nvCxnSpPr>
        <p:spPr>
          <a:xfrm>
            <a:off x="1085498" y="1202642"/>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3">
            <a:extLst>
              <a:ext uri="{FF2B5EF4-FFF2-40B4-BE49-F238E27FC236}">
                <a16:creationId xmlns:a16="http://schemas.microsoft.com/office/drawing/2014/main" id="{BD070AAD-58EB-4907-A392-0D7B0C02E998}"/>
              </a:ext>
            </a:extLst>
          </p:cNvPr>
          <p:cNvSpPr>
            <a:spLocks noGrp="1"/>
          </p:cNvSpPr>
          <p:nvPr>
            <p:ph type="title" hasCustomPrompt="1"/>
          </p:nvPr>
        </p:nvSpPr>
        <p:spPr>
          <a:xfrm>
            <a:off x="1085498" y="762000"/>
            <a:ext cx="7202456" cy="462683"/>
          </a:xfrm>
        </p:spPr>
        <p:txBody>
          <a:bodyPr/>
          <a:lstStyle>
            <a:lvl1pPr>
              <a:defRPr cap="none"/>
            </a:lvl1pPr>
          </a:lstStyle>
          <a:p>
            <a:r>
              <a:rPr lang="en-US" dirty="0"/>
              <a:t>Click To Edit Master Title Style</a:t>
            </a:r>
          </a:p>
        </p:txBody>
      </p:sp>
      <p:pic>
        <p:nvPicPr>
          <p:cNvPr id="7" name="Picture 4" descr="https://transition.fcc.gov/files/logos/fcc-logo_light-blue-on-white.jpg">
            <a:extLst>
              <a:ext uri="{FF2B5EF4-FFF2-40B4-BE49-F238E27FC236}">
                <a16:creationId xmlns:a16="http://schemas.microsoft.com/office/drawing/2014/main" id="{51C688E5-8D01-499F-B845-3BC25CF6FC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093" y="182222"/>
            <a:ext cx="614405" cy="51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0679" y="1756130"/>
            <a:ext cx="6482366" cy="1887950"/>
          </a:xfrm>
        </p:spPr>
        <p:txBody>
          <a:bodyPr anchor="b">
            <a:normAutofit/>
          </a:bodyPr>
          <a:lstStyle>
            <a:lvl1pPr algn="l">
              <a:defRPr sz="2700" cap="none"/>
            </a:lvl1pPr>
          </a:lstStyle>
          <a:p>
            <a:r>
              <a:rPr lang="en-US" dirty="0"/>
              <a:t>Click To Edit Master Title Style</a:t>
            </a:r>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360046" y="5973422"/>
            <a:ext cx="608264"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647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6913" y="1670017"/>
            <a:ext cx="7204226" cy="499116"/>
          </a:xfrm>
        </p:spPr>
        <p:txBody>
          <a:bodyPr anchor="b"/>
          <a:lstStyle/>
          <a:p>
            <a:r>
              <a:rPr lang="en-US" dirty="0"/>
              <a:t>Click To Edit Master Title Style</a:t>
            </a:r>
          </a:p>
        </p:txBody>
      </p:sp>
      <p:sp>
        <p:nvSpPr>
          <p:cNvPr id="3" name="Content Placeholder 2"/>
          <p:cNvSpPr>
            <a:spLocks noGrp="1"/>
          </p:cNvSpPr>
          <p:nvPr>
            <p:ph sz="half" idx="1"/>
          </p:nvPr>
        </p:nvSpPr>
        <p:spPr>
          <a:xfrm>
            <a:off x="1085498" y="2169133"/>
            <a:ext cx="3483864" cy="415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169133"/>
            <a:ext cx="3483864" cy="4154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60046" y="6049622"/>
            <a:ext cx="608264" cy="503578"/>
          </a:xfrm>
        </p:spPr>
        <p:txBody>
          <a:bodyPr/>
          <a:lstStyle/>
          <a:p>
            <a:fld id="{6D22F896-40B5-4ADD-8801-0D06FADFA095}" type="slidenum">
              <a:rPr lang="en-US" dirty="0"/>
              <a:t>‹#›</a:t>
            </a:fld>
            <a:endParaRPr lang="en-US" dirty="0"/>
          </a:p>
        </p:txBody>
      </p:sp>
      <p:cxnSp>
        <p:nvCxnSpPr>
          <p:cNvPr id="35" name="Straight Connector 34"/>
          <p:cNvCxnSpPr/>
          <p:nvPr/>
        </p:nvCxnSpPr>
        <p:spPr>
          <a:xfrm>
            <a:off x="1090422" y="216052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916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394" y="1757792"/>
            <a:ext cx="7205746" cy="511912"/>
          </a:xfrm>
        </p:spPr>
        <p:txBody>
          <a:bodyPr/>
          <a:lstStyle/>
          <a:p>
            <a:r>
              <a:rPr lang="en-US" dirty="0"/>
              <a:t>Click To Edit Master Title Style</a:t>
            </a:r>
          </a:p>
        </p:txBody>
      </p:sp>
      <p:sp>
        <p:nvSpPr>
          <p:cNvPr id="3" name="Text Placeholder 2"/>
          <p:cNvSpPr>
            <a:spLocks noGrp="1"/>
          </p:cNvSpPr>
          <p:nvPr>
            <p:ph type="body" idx="1"/>
          </p:nvPr>
        </p:nvSpPr>
        <p:spPr>
          <a:xfrm>
            <a:off x="1085393" y="2362200"/>
            <a:ext cx="3483864" cy="798489"/>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85393" y="3163466"/>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362200"/>
            <a:ext cx="3483864"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9272" y="3160687"/>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304800" y="6125822"/>
            <a:ext cx="608264" cy="503578"/>
          </a:xfrm>
        </p:spPr>
        <p:txBody>
          <a:bodyPr/>
          <a:lstStyle/>
          <a:p>
            <a:fld id="{6D22F896-40B5-4ADD-8801-0D06FADFA095}" type="slidenum">
              <a:rPr lang="en-US" dirty="0"/>
              <a:t>‹#›</a:t>
            </a:fld>
            <a:endParaRPr lang="en-US" dirty="0"/>
          </a:p>
        </p:txBody>
      </p:sp>
      <p:cxnSp>
        <p:nvCxnSpPr>
          <p:cNvPr id="29" name="Straight Connector 28"/>
          <p:cNvCxnSpPr/>
          <p:nvPr/>
        </p:nvCxnSpPr>
        <p:spPr>
          <a:xfrm>
            <a:off x="1090422" y="2325227"/>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854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685" y="1787969"/>
            <a:ext cx="7202456" cy="498031"/>
          </a:xfrm>
        </p:spPr>
        <p:txBody>
          <a:bodyPr/>
          <a:lstStyle/>
          <a:p>
            <a:r>
              <a:rPr lang="en-US" dirty="0"/>
              <a:t>Click To Edit Master Title Style</a:t>
            </a:r>
          </a:p>
        </p:txBody>
      </p:sp>
      <p:sp>
        <p:nvSpPr>
          <p:cNvPr id="5" name="Slide Number Placeholder 4"/>
          <p:cNvSpPr>
            <a:spLocks noGrp="1"/>
          </p:cNvSpPr>
          <p:nvPr>
            <p:ph type="sldNum" sz="quarter" idx="12"/>
          </p:nvPr>
        </p:nvSpPr>
        <p:spPr>
          <a:xfrm>
            <a:off x="360046" y="6125822"/>
            <a:ext cx="608264" cy="503578"/>
          </a:xfrm>
        </p:spPr>
        <p:txBody>
          <a:bodyPr/>
          <a:lstStyle/>
          <a:p>
            <a:fld id="{6D22F896-40B5-4ADD-8801-0D06FADFA095}" type="slidenum">
              <a:rPr lang="en-US" dirty="0"/>
              <a:t>‹#›</a:t>
            </a:fld>
            <a:endParaRPr lang="en-US" dirty="0"/>
          </a:p>
        </p:txBody>
      </p:sp>
      <p:cxnSp>
        <p:nvCxnSpPr>
          <p:cNvPr id="25" name="Straight Connector 24"/>
          <p:cNvCxnSpPr/>
          <p:nvPr/>
        </p:nvCxnSpPr>
        <p:spPr>
          <a:xfrm>
            <a:off x="1090422" y="228600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227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0046" y="6125822"/>
            <a:ext cx="608264" cy="503578"/>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776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1659696" cy="1600200"/>
          </a:xfrm>
        </p:spPr>
        <p:txBody>
          <a:bodyPr anchor="b">
            <a:normAutofit/>
          </a:bodyPr>
          <a:lstStyle>
            <a:lvl1pPr algn="l">
              <a:defRPr sz="2000"/>
            </a:lvl1pPr>
          </a:lstStyle>
          <a:p>
            <a:r>
              <a:rPr lang="en-US" dirty="0"/>
              <a:t>Click to edit Master title style</a:t>
            </a:r>
          </a:p>
        </p:txBody>
      </p:sp>
      <p:sp>
        <p:nvSpPr>
          <p:cNvPr id="3" name="Content Placeholder 2"/>
          <p:cNvSpPr>
            <a:spLocks noGrp="1"/>
          </p:cNvSpPr>
          <p:nvPr>
            <p:ph idx="1"/>
          </p:nvPr>
        </p:nvSpPr>
        <p:spPr>
          <a:xfrm>
            <a:off x="3107496" y="1600200"/>
            <a:ext cx="5184643" cy="4953000"/>
          </a:xfrm>
        </p:spPr>
        <p:txBody>
          <a:bodyPr anchor="ctr"/>
          <a:lstStyle>
            <a:lvl1pPr>
              <a:defRPr sz="1800"/>
            </a:lvl1pPr>
            <a:lvl2pPr>
              <a:defRPr sz="1600"/>
            </a:lvl2pPr>
            <a:lvl3pPr>
              <a:defRPr sz="1400"/>
            </a:lvl3pPr>
            <a:lvl4pPr>
              <a:defRPr sz="12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3200400"/>
            <a:ext cx="2193096" cy="3352799"/>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Slide Number Placeholder 6"/>
          <p:cNvSpPr>
            <a:spLocks noGrp="1"/>
          </p:cNvSpPr>
          <p:nvPr>
            <p:ph type="sldNum" sz="quarter" idx="12"/>
          </p:nvPr>
        </p:nvSpPr>
        <p:spPr>
          <a:xfrm>
            <a:off x="360046" y="6096000"/>
            <a:ext cx="608264" cy="503578"/>
          </a:xfrm>
        </p:spPr>
        <p:txBody>
          <a:bodyPr/>
          <a:lstStyle/>
          <a:p>
            <a:fld id="{6D22F896-40B5-4ADD-8801-0D06FADFA095}" type="slidenum">
              <a:rPr lang="en-US" dirty="0"/>
              <a:t>‹#›</a:t>
            </a:fld>
            <a:endParaRPr lang="en-US" dirty="0"/>
          </a:p>
        </p:txBody>
      </p:sp>
      <p:cxnSp>
        <p:nvCxnSpPr>
          <p:cNvPr id="17" name="Straight Connector 16"/>
          <p:cNvCxnSpPr/>
          <p:nvPr/>
        </p:nvCxnSpPr>
        <p:spPr>
          <a:xfrm>
            <a:off x="900682" y="3200400"/>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631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3657600" y="1600200"/>
            <a:ext cx="5006341" cy="48443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942742"/>
            <a:ext cx="1883395" cy="1830584"/>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093292" y="1935772"/>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087747" y="3959221"/>
            <a:ext cx="2569853"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Slide Number Placeholder 6"/>
          <p:cNvSpPr>
            <a:spLocks noGrp="1"/>
          </p:cNvSpPr>
          <p:nvPr>
            <p:ph type="sldNum" sz="quarter" idx="12"/>
          </p:nvPr>
        </p:nvSpPr>
        <p:spPr>
          <a:xfrm>
            <a:off x="339118" y="6113043"/>
            <a:ext cx="608264" cy="503578"/>
          </a:xfrm>
        </p:spPr>
        <p:txBody>
          <a:bodyPr/>
          <a:lstStyle/>
          <a:p>
            <a:fld id="{6D22F896-40B5-4ADD-8801-0D06FADFA095}" type="slidenum">
              <a:rPr lang="en-US" dirty="0"/>
              <a:t>‹#›</a:t>
            </a:fld>
            <a:endParaRPr lang="en-US" dirty="0"/>
          </a:p>
        </p:txBody>
      </p:sp>
      <p:cxnSp>
        <p:nvCxnSpPr>
          <p:cNvPr id="31" name="Straight Connector 30"/>
          <p:cNvCxnSpPr/>
          <p:nvPr/>
        </p:nvCxnSpPr>
        <p:spPr>
          <a:xfrm>
            <a:off x="914400" y="3956834"/>
            <a:ext cx="2724463" cy="238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21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18852" y="2022472"/>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88685" y="672174"/>
            <a:ext cx="7202456" cy="104923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88685" y="1883387"/>
            <a:ext cx="7202456" cy="4105941"/>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1569" y="6060733"/>
            <a:ext cx="608264" cy="503578"/>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4" descr="https://transition.fcc.gov/files/logos/fcc-logo_light-blue-on-white.jpg">
            <a:extLst>
              <a:ext uri="{FF2B5EF4-FFF2-40B4-BE49-F238E27FC236}">
                <a16:creationId xmlns:a16="http://schemas.microsoft.com/office/drawing/2014/main" id="{88AD919C-0F88-47EC-963A-840B2AFEB1D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1569" y="214478"/>
            <a:ext cx="614405" cy="51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922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35" r:id="rId12"/>
    <p:sldLayoutId id="2147484136" r:id="rId13"/>
  </p:sldLayoutIdLst>
  <p:hf hdr="0" dt="0"/>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13334" y="1371600"/>
            <a:ext cx="7178266" cy="2541431"/>
          </a:xfrm>
        </p:spPr>
        <p:txBody>
          <a:bodyPr anchor="b">
            <a:normAutofit/>
          </a:bodyPr>
          <a:lstStyle/>
          <a:p>
            <a:r>
              <a:rPr lang="en-US" altLang="en-US" sz="4200" dirty="0">
                <a:latin typeface="Times New Roman" panose="02020603050405020304" pitchFamily="18" charset="0"/>
                <a:cs typeface="Times New Roman" panose="02020603050405020304" pitchFamily="18" charset="0"/>
              </a:rPr>
              <a:t>5G:  Its Opportunities and Challenges in Precision Agriculture</a:t>
            </a:r>
          </a:p>
        </p:txBody>
      </p:sp>
      <p:sp>
        <p:nvSpPr>
          <p:cNvPr id="2" name="Subtitle 1"/>
          <p:cNvSpPr>
            <a:spLocks noGrp="1"/>
          </p:cNvSpPr>
          <p:nvPr>
            <p:ph type="subTitle" idx="1"/>
          </p:nvPr>
        </p:nvSpPr>
        <p:spPr>
          <a:xfrm>
            <a:off x="1813335" y="3988405"/>
            <a:ext cx="6477804" cy="1955195"/>
          </a:xfrm>
        </p:spPr>
        <p:txBody>
          <a:bodyPr>
            <a:noAutofit/>
          </a:bodyPr>
          <a:lstStyle/>
          <a:p>
            <a:r>
              <a:rPr lang="en-US" sz="1800" cap="none" dirty="0">
                <a:latin typeface="Times New Roman" panose="02020603050405020304" pitchFamily="18" charset="0"/>
                <a:cs typeface="Times New Roman" panose="02020603050405020304" pitchFamily="18" charset="0"/>
              </a:rPr>
              <a:t>SAURBH CHHABRA, Sr. Electronics Engineer</a:t>
            </a:r>
          </a:p>
          <a:p>
            <a:r>
              <a:rPr lang="en-US" sz="1800" cap="none" dirty="0">
                <a:latin typeface="Times New Roman" panose="02020603050405020304" pitchFamily="18" charset="0"/>
                <a:cs typeface="Times New Roman" panose="02020603050405020304" pitchFamily="18" charset="0"/>
              </a:rPr>
              <a:t>Wireless Telecommunications Bureau </a:t>
            </a:r>
          </a:p>
          <a:p>
            <a:r>
              <a:rPr lang="en-US" sz="1800" cap="none" dirty="0">
                <a:latin typeface="Times New Roman" panose="02020603050405020304" pitchFamily="18" charset="0"/>
                <a:cs typeface="Times New Roman" panose="02020603050405020304" pitchFamily="18" charset="0"/>
              </a:rPr>
              <a:t>Federal Communications Commission</a:t>
            </a:r>
          </a:p>
          <a:p>
            <a:endParaRPr lang="en-US" sz="1800" cap="none" dirty="0">
              <a:latin typeface="Times New Roman" panose="02020603050405020304" pitchFamily="18" charset="0"/>
              <a:cs typeface="Times New Roman" panose="02020603050405020304" pitchFamily="18" charset="0"/>
            </a:endParaRPr>
          </a:p>
          <a:p>
            <a:r>
              <a:rPr lang="en-US" sz="1800" cap="none" dirty="0">
                <a:latin typeface="Times New Roman" panose="02020603050405020304" pitchFamily="18" charset="0"/>
                <a:cs typeface="Times New Roman" panose="02020603050405020304" pitchFamily="18" charset="0"/>
              </a:rPr>
              <a:t>February 20, 2020</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6590030" y="4227830"/>
            <a:ext cx="1334770" cy="1334770"/>
          </a:xfrm>
          <a:prstGeom prst="rect">
            <a:avLst/>
          </a:prstGeom>
          <a:noFill/>
          <a:ln w="38100">
            <a:noFill/>
          </a:ln>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6A2FAF6-89CE-4E9A-911C-B4023E7A45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832" y="1752600"/>
            <a:ext cx="8752926" cy="3733800"/>
          </a:xfrm>
        </p:spPr>
      </p:pic>
      <p:sp>
        <p:nvSpPr>
          <p:cNvPr id="3" name="Slide Number Placeholder 2">
            <a:extLst>
              <a:ext uri="{FF2B5EF4-FFF2-40B4-BE49-F238E27FC236}">
                <a16:creationId xmlns:a16="http://schemas.microsoft.com/office/drawing/2014/main" id="{5BFC0A21-96FF-4406-9B19-2CA306CA4C37}"/>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itle 1">
            <a:extLst>
              <a:ext uri="{FF2B5EF4-FFF2-40B4-BE49-F238E27FC236}">
                <a16:creationId xmlns:a16="http://schemas.microsoft.com/office/drawing/2014/main" id="{F835332B-6A0E-48E8-82AF-D0A72B95835D}"/>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Opportunities in Precision Ag</a:t>
            </a:r>
          </a:p>
        </p:txBody>
      </p:sp>
    </p:spTree>
    <p:extLst>
      <p:ext uri="{BB962C8B-B14F-4D97-AF65-F5344CB8AC3E}">
        <p14:creationId xmlns:p14="http://schemas.microsoft.com/office/powerpoint/2010/main" val="154739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0652D-DDA3-4C12-8921-0724C7C17D72}"/>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Title 3">
            <a:extLst>
              <a:ext uri="{FF2B5EF4-FFF2-40B4-BE49-F238E27FC236}">
                <a16:creationId xmlns:a16="http://schemas.microsoft.com/office/drawing/2014/main" id="{28AC9665-1CF2-4CF5-B540-19D577C5D3B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5G Opportunities in Precision Ag</a:t>
            </a:r>
            <a:endParaRPr lang="en-US" dirty="0"/>
          </a:p>
        </p:txBody>
      </p:sp>
      <p:graphicFrame>
        <p:nvGraphicFramePr>
          <p:cNvPr id="6" name="Diagram 5">
            <a:extLst>
              <a:ext uri="{FF2B5EF4-FFF2-40B4-BE49-F238E27FC236}">
                <a16:creationId xmlns:a16="http://schemas.microsoft.com/office/drawing/2014/main" id="{3C7AE891-301F-45BC-B411-994D24348474}"/>
              </a:ext>
            </a:extLst>
          </p:cNvPr>
          <p:cNvGraphicFramePr/>
          <p:nvPr>
            <p:extLst>
              <p:ext uri="{D42A27DB-BD31-4B8C-83A1-F6EECF244321}">
                <p14:modId xmlns:p14="http://schemas.microsoft.com/office/powerpoint/2010/main" val="4170837780"/>
              </p:ext>
            </p:extLst>
          </p:nvPr>
        </p:nvGraphicFramePr>
        <p:xfrm>
          <a:off x="1085498" y="1676400"/>
          <a:ext cx="7202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18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59D02-26EB-4258-AF04-78A86BB405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5G:  Challenges in Precision Ag</a:t>
            </a:r>
          </a:p>
        </p:txBody>
      </p:sp>
      <p:sp>
        <p:nvSpPr>
          <p:cNvPr id="6" name="Text Placeholder 5">
            <a:extLst>
              <a:ext uri="{FF2B5EF4-FFF2-40B4-BE49-F238E27FC236}">
                <a16:creationId xmlns:a16="http://schemas.microsoft.com/office/drawing/2014/main" id="{E4077A71-B870-40B6-B06D-24DED80EBAC5}"/>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685299DC-0F8F-49C0-BAE7-2838976EFA4E}"/>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34688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AB49518-9EE5-4E02-9642-8F5C68CABCBF}"/>
              </a:ext>
            </a:extLst>
          </p:cNvPr>
          <p:cNvGraphicFramePr>
            <a:graphicFrameLocks noGrp="1"/>
          </p:cNvGraphicFramePr>
          <p:nvPr>
            <p:ph idx="1"/>
            <p:extLst>
              <p:ext uri="{D42A27DB-BD31-4B8C-83A1-F6EECF244321}">
                <p14:modId xmlns:p14="http://schemas.microsoft.com/office/powerpoint/2010/main" val="3823133928"/>
              </p:ext>
            </p:extLst>
          </p:nvPr>
        </p:nvGraphicFramePr>
        <p:xfrm>
          <a:off x="1089025" y="1301750"/>
          <a:ext cx="7202488" cy="494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1D6E08C-A5D5-44CB-8151-9C6576AECD8D}"/>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4" name="Title 3">
            <a:extLst>
              <a:ext uri="{FF2B5EF4-FFF2-40B4-BE49-F238E27FC236}">
                <a16:creationId xmlns:a16="http://schemas.microsoft.com/office/drawing/2014/main" id="{AFC5462D-7ECE-4B03-AB5B-32DAC615356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5G:  Challenges in Precision Ag</a:t>
            </a:r>
          </a:p>
        </p:txBody>
      </p:sp>
    </p:spTree>
    <p:extLst>
      <p:ext uri="{BB962C8B-B14F-4D97-AF65-F5344CB8AC3E}">
        <p14:creationId xmlns:p14="http://schemas.microsoft.com/office/powerpoint/2010/main" val="289482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59D02-26EB-4258-AF04-78A86BB405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FCC Efforts to Realize the Opportunities of 5G</a:t>
            </a:r>
          </a:p>
        </p:txBody>
      </p:sp>
      <p:sp>
        <p:nvSpPr>
          <p:cNvPr id="6" name="Text Placeholder 5">
            <a:extLst>
              <a:ext uri="{FF2B5EF4-FFF2-40B4-BE49-F238E27FC236}">
                <a16:creationId xmlns:a16="http://schemas.microsoft.com/office/drawing/2014/main" id="{E4077A71-B870-40B6-B06D-24DED80EBAC5}"/>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685299DC-0F8F-49C0-BAE7-2838976EFA4E}"/>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91758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04139-0C23-4522-BFA7-C79FC8CD2A59}"/>
              </a:ext>
            </a:extLst>
          </p:cNvPr>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 Making spectrum available for 5G:</a:t>
            </a:r>
          </a:p>
          <a:p>
            <a:pPr lvl="1"/>
            <a:r>
              <a:rPr lang="en-US" dirty="0">
                <a:latin typeface="Times New Roman" panose="02020603050405020304" pitchFamily="18" charset="0"/>
                <a:cs typeface="Times New Roman" panose="02020603050405020304" pitchFamily="18" charset="0"/>
              </a:rPr>
              <a:t> Recent 28/24/37/39/47 GHz auctions provide ~5 GHz of high-band spectrum for 5G</a:t>
            </a:r>
          </a:p>
          <a:p>
            <a:pPr lvl="1"/>
            <a:r>
              <a:rPr lang="en-US" dirty="0">
                <a:latin typeface="Times New Roman" panose="02020603050405020304" pitchFamily="18" charset="0"/>
                <a:cs typeface="Times New Roman" panose="02020603050405020304" pitchFamily="18" charset="0"/>
              </a:rPr>
              <a:t> Our work on the 2.5 GHz, 3.5 GHz, and 3.7-4.2 GHz bands could make more than 600 megahertz of mid-band spectrum available for 5G deployments </a:t>
            </a:r>
          </a:p>
          <a:p>
            <a:pPr lvl="1"/>
            <a:r>
              <a:rPr lang="en-US" dirty="0">
                <a:latin typeface="Times New Roman" panose="02020603050405020304" pitchFamily="18" charset="0"/>
                <a:cs typeface="Times New Roman" panose="02020603050405020304" pitchFamily="18" charset="0"/>
              </a:rPr>
              <a:t> Improvements to low-band spectrum (useful for wider coverage) with targeted changes to the 600 MHz, 800 MHz, and 900 MHz bands </a:t>
            </a:r>
          </a:p>
          <a:p>
            <a:pPr lvl="1"/>
            <a:r>
              <a:rPr lang="en-US" dirty="0">
                <a:latin typeface="Times New Roman" panose="02020603050405020304" pitchFamily="18" charset="0"/>
                <a:cs typeface="Times New Roman" panose="02020603050405020304" pitchFamily="18" charset="0"/>
              </a:rPr>
              <a:t> Creating new opportunities for the next generation of Wi-Fi in the 6 GHz and above 95 GHz bands</a:t>
            </a:r>
          </a:p>
          <a:p>
            <a:r>
              <a:rPr lang="en-US" dirty="0"/>
              <a:t> </a:t>
            </a:r>
            <a:r>
              <a:rPr lang="en-US" dirty="0">
                <a:latin typeface="Times New Roman" panose="02020603050405020304" pitchFamily="18" charset="0"/>
                <a:cs typeface="Times New Roman" panose="02020603050405020304" pitchFamily="18" charset="0"/>
              </a:rPr>
              <a:t>Updating infrastructure policy and encouraging private sector to invest in 5G networks</a:t>
            </a:r>
          </a:p>
          <a:p>
            <a:r>
              <a:rPr lang="en-US" dirty="0">
                <a:latin typeface="Times New Roman" panose="02020603050405020304" pitchFamily="18" charset="0"/>
                <a:cs typeface="Times New Roman" panose="02020603050405020304" pitchFamily="18" charset="0"/>
              </a:rPr>
              <a:t> Modernizing outdated regulations to promote the wired backbone of 5G networks</a:t>
            </a:r>
          </a:p>
        </p:txBody>
      </p:sp>
      <p:sp>
        <p:nvSpPr>
          <p:cNvPr id="3" name="Slide Number Placeholder 2">
            <a:extLst>
              <a:ext uri="{FF2B5EF4-FFF2-40B4-BE49-F238E27FC236}">
                <a16:creationId xmlns:a16="http://schemas.microsoft.com/office/drawing/2014/main" id="{652B75B5-0B9B-4CD5-BEB7-6636946157C7}"/>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4" name="Title 3">
            <a:extLst>
              <a:ext uri="{FF2B5EF4-FFF2-40B4-BE49-F238E27FC236}">
                <a16:creationId xmlns:a16="http://schemas.microsoft.com/office/drawing/2014/main" id="{57DB0FEB-DFFC-40EE-8A74-FC56FDA90C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FCC Efforts to Realize the Opportunities of 5G</a:t>
            </a:r>
          </a:p>
        </p:txBody>
      </p:sp>
      <p:sp>
        <p:nvSpPr>
          <p:cNvPr id="5" name="Rectangle 4">
            <a:extLst>
              <a:ext uri="{FF2B5EF4-FFF2-40B4-BE49-F238E27FC236}">
                <a16:creationId xmlns:a16="http://schemas.microsoft.com/office/drawing/2014/main" id="{BB09960E-C045-4D11-8268-35B76337427E}"/>
              </a:ext>
            </a:extLst>
          </p:cNvPr>
          <p:cNvSpPr/>
          <p:nvPr/>
        </p:nvSpPr>
        <p:spPr>
          <a:xfrm>
            <a:off x="609600" y="6172199"/>
            <a:ext cx="7924800" cy="276999"/>
          </a:xfrm>
          <a:prstGeom prst="rect">
            <a:avLst/>
          </a:prstGeom>
        </p:spPr>
        <p:txBody>
          <a:bodyPr wrap="square">
            <a:spAutoFit/>
          </a:bodyPr>
          <a:lstStyle/>
          <a:p>
            <a:pPr algn="ctr"/>
            <a:r>
              <a:rPr lang="en-US" sz="1200" dirty="0"/>
              <a:t>Source: https://www.fcc.gov/5G</a:t>
            </a:r>
          </a:p>
        </p:txBody>
      </p:sp>
    </p:spTree>
    <p:extLst>
      <p:ext uri="{BB962C8B-B14F-4D97-AF65-F5344CB8AC3E}">
        <p14:creationId xmlns:p14="http://schemas.microsoft.com/office/powerpoint/2010/main" val="82276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04139-0C23-4522-BFA7-C79FC8CD2A59}"/>
              </a:ext>
            </a:extLst>
          </p:cNvPr>
          <p:cNvSpPr>
            <a:spLocks noGrp="1"/>
          </p:cNvSpPr>
          <p:nvPr>
            <p:ph idx="1"/>
          </p:nvPr>
        </p:nvSpPr>
        <p:spPr/>
        <p:txBody>
          <a:bodyPr>
            <a:normAutofit lnSpcReduction="10000"/>
          </a:bodyPr>
          <a:lstStyle/>
          <a:p>
            <a:pPr lvl="0"/>
            <a:r>
              <a:rPr lang="en-US" dirty="0">
                <a:latin typeface="Times New Roman" panose="02020603050405020304" pitchFamily="18" charset="0"/>
                <a:cs typeface="Times New Roman" panose="02020603050405020304" pitchFamily="18" charset="0"/>
              </a:rPr>
              <a:t> The Broadband Deployment Advisory Committee (BDAC) at FCC provides advice and recommendations for the FCC on how to accelerate broadband deployment </a:t>
            </a:r>
          </a:p>
          <a:p>
            <a:r>
              <a:rPr lang="en-US" dirty="0">
                <a:latin typeface="Times New Roman" panose="02020603050405020304" pitchFamily="18" charset="0"/>
                <a:cs typeface="Times New Roman" panose="02020603050405020304" pitchFamily="18" charset="0"/>
              </a:rPr>
              <a:t> Recently established Precision Ag Connectivity Task Force at FCC will provide recommendations to the FCC on how to advance broadband deployment to  unserved agricultural lands for use of precision ag technologies</a:t>
            </a:r>
          </a:p>
          <a:p>
            <a:r>
              <a:rPr lang="en-US" dirty="0">
                <a:latin typeface="Times New Roman" panose="02020603050405020304" pitchFamily="18" charset="0"/>
                <a:cs typeface="Times New Roman" panose="02020603050405020304" pitchFamily="18" charset="0"/>
              </a:rPr>
              <a:t> Chairman Pai intends to establish the 5G Fund, which would make up to $9 billion available to deploy advanced 5G mobile wireless services in rural America; at least $1 billion specifically for deployments facilitating Precision Ag</a:t>
            </a:r>
          </a:p>
          <a:p>
            <a:r>
              <a:rPr lang="en-US" dirty="0">
                <a:latin typeface="Times New Roman" panose="02020603050405020304" pitchFamily="18" charset="0"/>
                <a:cs typeface="Times New Roman" panose="02020603050405020304" pitchFamily="18" charset="0"/>
              </a:rPr>
              <a:t> FCC established the Rural Digital Opportunity Fund, which, through a two-phase reverse auction mechanism, will provide up to $20.4 billion over ten years to finance up to gigabit-speed broadband networks in unserved rural areas</a:t>
            </a:r>
          </a:p>
        </p:txBody>
      </p:sp>
      <p:sp>
        <p:nvSpPr>
          <p:cNvPr id="3" name="Slide Number Placeholder 2">
            <a:extLst>
              <a:ext uri="{FF2B5EF4-FFF2-40B4-BE49-F238E27FC236}">
                <a16:creationId xmlns:a16="http://schemas.microsoft.com/office/drawing/2014/main" id="{652B75B5-0B9B-4CD5-BEB7-6636946157C7}"/>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4" name="Title 3">
            <a:extLst>
              <a:ext uri="{FF2B5EF4-FFF2-40B4-BE49-F238E27FC236}">
                <a16:creationId xmlns:a16="http://schemas.microsoft.com/office/drawing/2014/main" id="{57DB0FEB-DFFC-40EE-8A74-FC56FDA90C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FCC Efforts to Realize the Opportunities of 5G</a:t>
            </a:r>
          </a:p>
        </p:txBody>
      </p:sp>
      <p:sp>
        <p:nvSpPr>
          <p:cNvPr id="5" name="Rectangle 4">
            <a:extLst>
              <a:ext uri="{FF2B5EF4-FFF2-40B4-BE49-F238E27FC236}">
                <a16:creationId xmlns:a16="http://schemas.microsoft.com/office/drawing/2014/main" id="{BB09960E-C045-4D11-8268-35B76337427E}"/>
              </a:ext>
            </a:extLst>
          </p:cNvPr>
          <p:cNvSpPr/>
          <p:nvPr/>
        </p:nvSpPr>
        <p:spPr>
          <a:xfrm>
            <a:off x="609600" y="6029447"/>
            <a:ext cx="7924800" cy="646331"/>
          </a:xfrm>
          <a:prstGeom prst="rect">
            <a:avLst/>
          </a:prstGeom>
        </p:spPr>
        <p:txBody>
          <a:bodyPr wrap="square">
            <a:spAutoFit/>
          </a:bodyPr>
          <a:lstStyle/>
          <a:p>
            <a:pPr algn="ctr"/>
            <a:r>
              <a:rPr lang="en-US" sz="1200" dirty="0"/>
              <a:t>Source: https://www.fcc.gov/5G, </a:t>
            </a:r>
          </a:p>
          <a:p>
            <a:pPr algn="ctr"/>
            <a:r>
              <a:rPr lang="en-US" sz="1200" dirty="0"/>
              <a:t>https://www.fcc.gov/task-force-reviewing-connectivity-and-technology-needs-precision-agriculture-united-states, </a:t>
            </a:r>
          </a:p>
          <a:p>
            <a:pPr algn="ctr"/>
            <a:r>
              <a:rPr lang="en-US" sz="1200" dirty="0"/>
              <a:t>https://www.fcc.gov/document/fcc-launches-20-billion-rural-digital-opportunity-fund</a:t>
            </a:r>
          </a:p>
        </p:txBody>
      </p:sp>
    </p:spTree>
    <p:extLst>
      <p:ext uri="{BB962C8B-B14F-4D97-AF65-F5344CB8AC3E}">
        <p14:creationId xmlns:p14="http://schemas.microsoft.com/office/powerpoint/2010/main" val="297420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3B3A5-C431-445B-94D3-9FDCAF2EC1E4}"/>
              </a:ext>
            </a:extLst>
          </p:cNvPr>
          <p:cNvSpPr>
            <a:spLocks noGrp="1"/>
          </p:cNvSpPr>
          <p:nvPr>
            <p:ph idx="1"/>
          </p:nvPr>
        </p:nvSpPr>
        <p:spPr/>
        <p:txBody>
          <a:bodyPr>
            <a:normAutofit/>
          </a:bodyPr>
          <a:lstStyle/>
          <a:p>
            <a:r>
              <a:rPr lang="en-US" dirty="0"/>
              <a:t> 5G presents many opportunities in Precision Ag</a:t>
            </a:r>
          </a:p>
          <a:p>
            <a:pPr lvl="1"/>
            <a:r>
              <a:rPr lang="en-US" dirty="0"/>
              <a:t> Broadband Coverage to Rural Areas</a:t>
            </a:r>
          </a:p>
          <a:p>
            <a:pPr lvl="1"/>
            <a:r>
              <a:rPr lang="en-US" dirty="0"/>
              <a:t> AI/Automation/Robotics with high-speed and low-latency connectivity</a:t>
            </a:r>
          </a:p>
          <a:p>
            <a:pPr lvl="1"/>
            <a:r>
              <a:rPr lang="en-US" dirty="0"/>
              <a:t> IoT use even in areas with low-speed connectivity</a:t>
            </a:r>
          </a:p>
          <a:p>
            <a:r>
              <a:rPr lang="en-US" dirty="0"/>
              <a:t> 5G presents challenges as well</a:t>
            </a:r>
          </a:p>
          <a:p>
            <a:pPr lvl="1"/>
            <a:r>
              <a:rPr lang="en-US" dirty="0"/>
              <a:t> 5G lacks broad coverage and spectrum use will need to shift from 4G to 5G</a:t>
            </a:r>
          </a:p>
          <a:p>
            <a:pPr lvl="1"/>
            <a:r>
              <a:rPr lang="en-US" dirty="0"/>
              <a:t> Deployment of 5G RAN, 5G Core, and Edge Computing may be needed for use of AI/Automation/Robotics in Precision Ag</a:t>
            </a:r>
          </a:p>
          <a:p>
            <a:r>
              <a:rPr lang="en-US" dirty="0"/>
              <a:t> There may be other opportunities and challenges that will come with implementation of 5G and its use in Precision Ag; but, by working together, government and industry can help realize the potential of 5G and find solutions to overcome the challenges.</a:t>
            </a:r>
          </a:p>
        </p:txBody>
      </p:sp>
      <p:sp>
        <p:nvSpPr>
          <p:cNvPr id="3" name="Slide Number Placeholder 2">
            <a:extLst>
              <a:ext uri="{FF2B5EF4-FFF2-40B4-BE49-F238E27FC236}">
                <a16:creationId xmlns:a16="http://schemas.microsoft.com/office/drawing/2014/main" id="{685299DC-0F8F-49C0-BAE7-2838976EFA4E}"/>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5" name="Title 4">
            <a:extLst>
              <a:ext uri="{FF2B5EF4-FFF2-40B4-BE49-F238E27FC236}">
                <a16:creationId xmlns:a16="http://schemas.microsoft.com/office/drawing/2014/main" id="{20259D02-26EB-4258-AF04-78A86BB405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Concluding Remarks</a:t>
            </a:r>
          </a:p>
        </p:txBody>
      </p:sp>
    </p:spTree>
    <p:extLst>
      <p:ext uri="{BB962C8B-B14F-4D97-AF65-F5344CB8AC3E}">
        <p14:creationId xmlns:p14="http://schemas.microsoft.com/office/powerpoint/2010/main" val="184724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What is 5G?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5G:  Opportunities in Precision Ag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5G:  Challenges in Precision Ag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FCC Efforts to Realize the Opportunities of 5G</a:t>
            </a:r>
          </a:p>
          <a:p>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C55A705E-DE8E-45DD-9903-BFE12DC8DDF7}" type="slidenum">
              <a:rPr lang="en-US" altLang="en-US" smtClean="0"/>
              <a:pPr/>
              <a:t>2</a:t>
            </a:fld>
            <a:endParaRPr lang="en-US" altLang="en-US" dirty="0"/>
          </a:p>
        </p:txBody>
      </p:sp>
      <p:sp>
        <p:nvSpPr>
          <p:cNvPr id="6" name="Title 5"/>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Agenda</a:t>
            </a:r>
          </a:p>
        </p:txBody>
      </p:sp>
    </p:spTree>
    <p:extLst>
      <p:ext uri="{BB962C8B-B14F-4D97-AF65-F5344CB8AC3E}">
        <p14:creationId xmlns:p14="http://schemas.microsoft.com/office/powerpoint/2010/main" val="299291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59D02-26EB-4258-AF04-78A86BB405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5G?</a:t>
            </a:r>
          </a:p>
        </p:txBody>
      </p:sp>
      <p:sp>
        <p:nvSpPr>
          <p:cNvPr id="6" name="Text Placeholder 5">
            <a:extLst>
              <a:ext uri="{FF2B5EF4-FFF2-40B4-BE49-F238E27FC236}">
                <a16:creationId xmlns:a16="http://schemas.microsoft.com/office/drawing/2014/main" id="{E4077A71-B870-40B6-B06D-24DED80EBAC5}"/>
              </a:ext>
            </a:extLst>
          </p:cNvPr>
          <p:cNvSpPr>
            <a:spLocks noGrp="1"/>
          </p:cNvSpPr>
          <p:nvPr>
            <p:ph type="body" idx="1"/>
          </p:nvPr>
        </p:nvSpPr>
        <p:spPr>
          <a:xfrm>
            <a:off x="1105907" y="3659747"/>
            <a:ext cx="6472835" cy="1012929"/>
          </a:xfrm>
        </p:spPr>
        <p:txBody>
          <a:bodyPr/>
          <a:lstStyle/>
          <a:p>
            <a:endParaRPr lang="en-US" dirty="0"/>
          </a:p>
        </p:txBody>
      </p:sp>
      <p:sp>
        <p:nvSpPr>
          <p:cNvPr id="3" name="Slide Number Placeholder 2">
            <a:extLst>
              <a:ext uri="{FF2B5EF4-FFF2-40B4-BE49-F238E27FC236}">
                <a16:creationId xmlns:a16="http://schemas.microsoft.com/office/drawing/2014/main" id="{685299DC-0F8F-49C0-BAE7-2838976EFA4E}"/>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24456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2D58CC-C630-4C11-94F7-2C79CE1955A8}"/>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4" name="Title 3">
            <a:extLst>
              <a:ext uri="{FF2B5EF4-FFF2-40B4-BE49-F238E27FC236}">
                <a16:creationId xmlns:a16="http://schemas.microsoft.com/office/drawing/2014/main" id="{22E9D89F-A9D8-49E1-B780-B5D047E8E57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ITU defines IMT-2020 (5G) as:</a:t>
            </a:r>
          </a:p>
        </p:txBody>
      </p:sp>
      <p:sp>
        <p:nvSpPr>
          <p:cNvPr id="7" name="Rectangle 6">
            <a:extLst>
              <a:ext uri="{FF2B5EF4-FFF2-40B4-BE49-F238E27FC236}">
                <a16:creationId xmlns:a16="http://schemas.microsoft.com/office/drawing/2014/main" id="{26390852-EF9D-4F9C-A284-923864845C9D}"/>
              </a:ext>
            </a:extLst>
          </p:cNvPr>
          <p:cNvSpPr/>
          <p:nvPr/>
        </p:nvSpPr>
        <p:spPr>
          <a:xfrm>
            <a:off x="664095" y="6015335"/>
            <a:ext cx="7924800" cy="461665"/>
          </a:xfrm>
          <a:prstGeom prst="rect">
            <a:avLst/>
          </a:prstGeom>
        </p:spPr>
        <p:txBody>
          <a:bodyPr wrap="square">
            <a:spAutoFit/>
          </a:bodyPr>
          <a:lstStyle/>
          <a:p>
            <a:pPr algn="ctr"/>
            <a:r>
              <a:rPr lang="en-US" sz="1200" dirty="0"/>
              <a:t>Source:</a:t>
            </a:r>
          </a:p>
          <a:p>
            <a:pPr algn="ctr"/>
            <a:r>
              <a:rPr lang="en-US" sz="1200" dirty="0"/>
              <a:t>ITU, Study Group 13, Telecommunication Standardization Sector, Report: TD 208 (PLEN/13) </a:t>
            </a:r>
          </a:p>
        </p:txBody>
      </p:sp>
      <p:graphicFrame>
        <p:nvGraphicFramePr>
          <p:cNvPr id="8" name="Table 7">
            <a:extLst>
              <a:ext uri="{FF2B5EF4-FFF2-40B4-BE49-F238E27FC236}">
                <a16:creationId xmlns:a16="http://schemas.microsoft.com/office/drawing/2014/main" id="{350512E2-4C52-47D7-B953-22CB8EBC6C5F}"/>
              </a:ext>
            </a:extLst>
          </p:cNvPr>
          <p:cNvGraphicFramePr>
            <a:graphicFrameLocks noGrp="1"/>
          </p:cNvGraphicFramePr>
          <p:nvPr>
            <p:extLst>
              <p:ext uri="{D42A27DB-BD31-4B8C-83A1-F6EECF244321}">
                <p14:modId xmlns:p14="http://schemas.microsoft.com/office/powerpoint/2010/main" val="1974067952"/>
              </p:ext>
            </p:extLst>
          </p:nvPr>
        </p:nvGraphicFramePr>
        <p:xfrm>
          <a:off x="477234" y="1447800"/>
          <a:ext cx="8111661" cy="4453281"/>
        </p:xfrm>
        <a:graphic>
          <a:graphicData uri="http://schemas.openxmlformats.org/drawingml/2006/table">
            <a:tbl>
              <a:tblPr firstRow="1" firstCol="1" bandRow="1">
                <a:tableStyleId>{5C22544A-7EE6-4342-B048-85BDC9FD1C3A}</a:tableStyleId>
              </a:tblPr>
              <a:tblGrid>
                <a:gridCol w="3709880">
                  <a:extLst>
                    <a:ext uri="{9D8B030D-6E8A-4147-A177-3AD203B41FA5}">
                      <a16:colId xmlns:a16="http://schemas.microsoft.com/office/drawing/2014/main" val="544730521"/>
                    </a:ext>
                  </a:extLst>
                </a:gridCol>
                <a:gridCol w="4401781">
                  <a:extLst>
                    <a:ext uri="{9D8B030D-6E8A-4147-A177-3AD203B41FA5}">
                      <a16:colId xmlns:a16="http://schemas.microsoft.com/office/drawing/2014/main" val="910637913"/>
                    </a:ext>
                  </a:extLst>
                </a:gridCol>
              </a:tblGrid>
              <a:tr h="494809">
                <a:tc>
                  <a:txBody>
                    <a:bodyPr/>
                    <a:lstStyle/>
                    <a:p>
                      <a:pPr marL="0" marR="0" algn="ctr" hangingPunct="0">
                        <a:spcBef>
                          <a:spcPts val="0"/>
                        </a:spcBef>
                        <a:spcAft>
                          <a:spcPts val="0"/>
                        </a:spcAft>
                        <a:tabLst>
                          <a:tab pos="504190" algn="l"/>
                          <a:tab pos="756285" algn="l"/>
                          <a:tab pos="1008380" algn="l"/>
                          <a:tab pos="1260475" algn="l"/>
                        </a:tabLst>
                      </a:pPr>
                      <a:r>
                        <a:rPr lang="en-GB" sz="1800" dirty="0">
                          <a:effectLst/>
                          <a:latin typeface="Times New Roman" panose="02020603050405020304" pitchFamily="18" charset="0"/>
                          <a:cs typeface="Times New Roman" panose="02020603050405020304" pitchFamily="18" charset="0"/>
                        </a:rPr>
                        <a:t>Parameters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algn="ctr" hangingPunct="0">
                        <a:spcBef>
                          <a:spcPts val="0"/>
                        </a:spcBef>
                        <a:spcAft>
                          <a:spcPts val="0"/>
                        </a:spcAft>
                        <a:tabLst>
                          <a:tab pos="504190" algn="l"/>
                          <a:tab pos="756285" algn="l"/>
                          <a:tab pos="1008380" algn="l"/>
                          <a:tab pos="1260475" algn="l"/>
                        </a:tabLst>
                      </a:pPr>
                      <a:r>
                        <a:rPr lang="en-GB" sz="1800" dirty="0">
                          <a:effectLst/>
                          <a:latin typeface="Times New Roman" panose="02020603050405020304" pitchFamily="18" charset="0"/>
                          <a:cs typeface="Times New Roman" panose="02020603050405020304" pitchFamily="18" charset="0"/>
                        </a:rPr>
                        <a:t>Target</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385552737"/>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User experienced data rates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100 Mbps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445226234"/>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Peak data rates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GB" sz="1800" dirty="0">
                          <a:effectLst/>
                          <a:latin typeface="Times New Roman" panose="02020603050405020304" pitchFamily="18" charset="0"/>
                          <a:cs typeface="Times New Roman" panose="02020603050405020304" pitchFamily="18" charset="0"/>
                        </a:rPr>
                        <a:t>20 Gbps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210375648"/>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Mobility</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up to 500 km/h with acceptable QoS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2634235241"/>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Latency (air interface)</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 pos="504190" algn="l"/>
                          <a:tab pos="1386840" algn="l"/>
                        </a:tabLst>
                      </a:pPr>
                      <a:r>
                        <a:rPr lang="en-AU" sz="1800" dirty="0">
                          <a:effectLst/>
                          <a:latin typeface="Times New Roman" panose="02020603050405020304" pitchFamily="18" charset="0"/>
                          <a:cs typeface="Times New Roman" panose="02020603050405020304" pitchFamily="18" charset="0"/>
                        </a:rPr>
                        <a:t>1 ms</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2058162315"/>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Connection density</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10</a:t>
                      </a:r>
                      <a:r>
                        <a:rPr lang="en-AU" sz="1800" baseline="30000" dirty="0">
                          <a:effectLst/>
                          <a:latin typeface="Times New Roman" panose="02020603050405020304" pitchFamily="18" charset="0"/>
                          <a:cs typeface="Times New Roman" panose="02020603050405020304" pitchFamily="18" charset="0"/>
                        </a:rPr>
                        <a:t>6</a:t>
                      </a:r>
                      <a:r>
                        <a:rPr lang="en-AU" sz="1800" dirty="0">
                          <a:effectLst/>
                          <a:latin typeface="Times New Roman" panose="02020603050405020304" pitchFamily="18" charset="0"/>
                          <a:cs typeface="Times New Roman" panose="02020603050405020304" pitchFamily="18" charset="0"/>
                        </a:rPr>
                        <a:t>/km</a:t>
                      </a:r>
                      <a:r>
                        <a:rPr lang="en-AU" sz="1800" baseline="300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2231600741"/>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Network energy efficiency</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100 times better than IMT-Advanced</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1636501553"/>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Spectrum efficiency</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3 times better IMT-Advanced</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332103122"/>
                  </a:ext>
                </a:extLst>
              </a:tr>
              <a:tr h="494809">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Area traffic capacity</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tc>
                  <a:txBody>
                    <a:bodyPr/>
                    <a:lstStyle/>
                    <a:p>
                      <a:pPr marL="0" marR="0" hangingPunct="0">
                        <a:spcBef>
                          <a:spcPts val="0"/>
                        </a:spcBef>
                        <a:spcAft>
                          <a:spcPts val="0"/>
                        </a:spcAft>
                        <a:tabLst>
                          <a:tab pos="504190" algn="l"/>
                          <a:tab pos="756285" algn="l"/>
                          <a:tab pos="1008380" algn="l"/>
                          <a:tab pos="1260475" algn="l"/>
                        </a:tabLst>
                      </a:pPr>
                      <a:r>
                        <a:rPr lang="en-AU" sz="1800" dirty="0">
                          <a:effectLst/>
                          <a:latin typeface="Times New Roman" panose="02020603050405020304" pitchFamily="18" charset="0"/>
                          <a:cs typeface="Times New Roman" panose="02020603050405020304" pitchFamily="18" charset="0"/>
                        </a:rPr>
                        <a:t>10 Mbit/s/m</a:t>
                      </a:r>
                      <a:r>
                        <a:rPr lang="en-AU" sz="1800" baseline="30000" dirty="0">
                          <a:effectLst/>
                          <a:latin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MS Mincho" panose="020B0400000000000000"/>
                        <a:cs typeface="Times New Roman" panose="02020603050405020304" pitchFamily="18" charset="0"/>
                      </a:endParaRPr>
                    </a:p>
                  </a:txBody>
                  <a:tcPr marL="68580" marR="68580" marT="53975" marB="53975" anchor="ctr"/>
                </a:tc>
                <a:extLst>
                  <a:ext uri="{0D108BD9-81ED-4DB2-BD59-A6C34878D82A}">
                    <a16:rowId xmlns:a16="http://schemas.microsoft.com/office/drawing/2014/main" val="1739613400"/>
                  </a:ext>
                </a:extLst>
              </a:tr>
            </a:tbl>
          </a:graphicData>
        </a:graphic>
      </p:graphicFrame>
    </p:spTree>
    <p:extLst>
      <p:ext uri="{BB962C8B-B14F-4D97-AF65-F5344CB8AC3E}">
        <p14:creationId xmlns:p14="http://schemas.microsoft.com/office/powerpoint/2010/main" val="378760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39691D-2BDB-45B9-B41E-D503D5D04A07}"/>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4" name="Title 3">
            <a:extLst>
              <a:ext uri="{FF2B5EF4-FFF2-40B4-BE49-F238E27FC236}">
                <a16:creationId xmlns:a16="http://schemas.microsoft.com/office/drawing/2014/main" id="{593D41C3-2189-4679-A534-3F6879123D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Capabilities of 5G</a:t>
            </a:r>
          </a:p>
        </p:txBody>
      </p:sp>
      <p:sp>
        <p:nvSpPr>
          <p:cNvPr id="5" name="Rectangle 4">
            <a:extLst>
              <a:ext uri="{FF2B5EF4-FFF2-40B4-BE49-F238E27FC236}">
                <a16:creationId xmlns:a16="http://schemas.microsoft.com/office/drawing/2014/main" id="{11E2F43F-F675-4B0E-A5BA-93681D12434E}"/>
              </a:ext>
            </a:extLst>
          </p:cNvPr>
          <p:cNvSpPr/>
          <p:nvPr/>
        </p:nvSpPr>
        <p:spPr>
          <a:xfrm>
            <a:off x="664095" y="6096000"/>
            <a:ext cx="7924800" cy="276999"/>
          </a:xfrm>
          <a:prstGeom prst="rect">
            <a:avLst/>
          </a:prstGeom>
        </p:spPr>
        <p:txBody>
          <a:bodyPr wrap="square">
            <a:spAutoFit/>
          </a:bodyPr>
          <a:lstStyle/>
          <a:p>
            <a:pPr algn="ctr"/>
            <a:r>
              <a:rPr lang="en-US" sz="1200" dirty="0"/>
              <a:t>Source: https://www.qorvo.com/design-hub/blog/getting-to-5g-comparing-4g-and-5g-system-requirements</a:t>
            </a:r>
          </a:p>
        </p:txBody>
      </p:sp>
      <p:pic>
        <p:nvPicPr>
          <p:cNvPr id="6" name="Content Placeholder 9">
            <a:extLst>
              <a:ext uri="{FF2B5EF4-FFF2-40B4-BE49-F238E27FC236}">
                <a16:creationId xmlns:a16="http://schemas.microsoft.com/office/drawing/2014/main" id="{2441006E-2272-4E6F-BB64-6944838D752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46" t="4385" r="2709" b="13504"/>
          <a:stretch/>
        </p:blipFill>
        <p:spPr>
          <a:xfrm>
            <a:off x="228600" y="2166887"/>
            <a:ext cx="8762525" cy="3243314"/>
          </a:xfrm>
          <a:prstGeom prst="rect">
            <a:avLst/>
          </a:prstGeom>
        </p:spPr>
      </p:pic>
    </p:spTree>
    <p:extLst>
      <p:ext uri="{BB962C8B-B14F-4D97-AF65-F5344CB8AC3E}">
        <p14:creationId xmlns:p14="http://schemas.microsoft.com/office/powerpoint/2010/main" val="76850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851BD0-8CF5-4DD0-8A44-F65705D48A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21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1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1105181F-A378-4C45-B131-3311536D07A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5G Use Cases</a:t>
            </a:r>
          </a:p>
        </p:txBody>
      </p:sp>
      <p:pic>
        <p:nvPicPr>
          <p:cNvPr id="5" name="Picture 4">
            <a:extLst>
              <a:ext uri="{FF2B5EF4-FFF2-40B4-BE49-F238E27FC236}">
                <a16:creationId xmlns:a16="http://schemas.microsoft.com/office/drawing/2014/main" id="{CF6AB5F5-8D1D-4D0E-AB7D-26C29CBE7A1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033" t="7214" r="2210" b="9889"/>
          <a:stretch/>
        </p:blipFill>
        <p:spPr bwMode="auto">
          <a:xfrm>
            <a:off x="907224" y="1334513"/>
            <a:ext cx="7438542" cy="480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EC88F5-ACB6-4485-99D5-68238E3AA161}"/>
              </a:ext>
            </a:extLst>
          </p:cNvPr>
          <p:cNvSpPr/>
          <p:nvPr/>
        </p:nvSpPr>
        <p:spPr>
          <a:xfrm>
            <a:off x="664095" y="6248400"/>
            <a:ext cx="792480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Source: https://www.testandverification.com/5g-usage-scenarios-nsa-sa</a:t>
            </a:r>
          </a:p>
        </p:txBody>
      </p:sp>
    </p:spTree>
    <p:extLst>
      <p:ext uri="{BB962C8B-B14F-4D97-AF65-F5344CB8AC3E}">
        <p14:creationId xmlns:p14="http://schemas.microsoft.com/office/powerpoint/2010/main" val="259723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3082B0F-FDBE-4873-B3E4-E5444D350D98}"/>
              </a:ext>
            </a:extLst>
          </p:cNvPr>
          <p:cNvGraphicFramePr>
            <a:graphicFrameLocks noGrp="1"/>
          </p:cNvGraphicFramePr>
          <p:nvPr>
            <p:ph idx="1"/>
            <p:extLst>
              <p:ext uri="{D42A27DB-BD31-4B8C-83A1-F6EECF244321}">
                <p14:modId xmlns:p14="http://schemas.microsoft.com/office/powerpoint/2010/main" val="2215413751"/>
              </p:ext>
            </p:extLst>
          </p:nvPr>
        </p:nvGraphicFramePr>
        <p:xfrm>
          <a:off x="1331912" y="1447800"/>
          <a:ext cx="7202488" cy="413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28BC76D-824E-4782-A517-8CC0463136F6}"/>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5" name="Title 4">
            <a:extLst>
              <a:ext uri="{FF2B5EF4-FFF2-40B4-BE49-F238E27FC236}">
                <a16:creationId xmlns:a16="http://schemas.microsoft.com/office/drawing/2014/main" id="{BD5B3EA6-C77B-4AEE-8E80-F0F0E44F465E}"/>
              </a:ext>
            </a:extLst>
          </p:cNvPr>
          <p:cNvSpPr>
            <a:spLocks noGrp="1"/>
          </p:cNvSpPr>
          <p:nvPr>
            <p:ph type="title"/>
          </p:nvPr>
        </p:nvSpPr>
        <p:spPr/>
        <p:txBody>
          <a:bodyPr/>
          <a:lstStyle/>
          <a:p>
            <a:r>
              <a:rPr lang="pt-BR" dirty="0">
                <a:latin typeface="Times New Roman" panose="02020603050405020304" pitchFamily="18" charset="0"/>
                <a:cs typeface="Times New Roman" panose="02020603050405020304" pitchFamily="18" charset="0"/>
              </a:rPr>
              <a:t>Spectrum Capabilities in General</a:t>
            </a:r>
            <a:endParaRPr lang="en-US" dirty="0"/>
          </a:p>
        </p:txBody>
      </p:sp>
      <p:sp>
        <p:nvSpPr>
          <p:cNvPr id="9" name="Arrow: Up 8">
            <a:extLst>
              <a:ext uri="{FF2B5EF4-FFF2-40B4-BE49-F238E27FC236}">
                <a16:creationId xmlns:a16="http://schemas.microsoft.com/office/drawing/2014/main" id="{5CDBC5A4-63D7-4C9A-9783-862C0FE44B68}"/>
              </a:ext>
            </a:extLst>
          </p:cNvPr>
          <p:cNvSpPr/>
          <p:nvPr/>
        </p:nvSpPr>
        <p:spPr>
          <a:xfrm>
            <a:off x="242887" y="1469159"/>
            <a:ext cx="1295400" cy="4109315"/>
          </a:xfrm>
          <a:prstGeom prst="up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CAPACITY</a:t>
            </a:r>
            <a:endParaRPr lang="en-US" sz="3600" dirty="0">
              <a:solidFill>
                <a:schemeClr val="tx1"/>
              </a:solidFill>
            </a:endParaRPr>
          </a:p>
        </p:txBody>
      </p:sp>
      <p:sp>
        <p:nvSpPr>
          <p:cNvPr id="16" name="TextBox 15">
            <a:extLst>
              <a:ext uri="{FF2B5EF4-FFF2-40B4-BE49-F238E27FC236}">
                <a16:creationId xmlns:a16="http://schemas.microsoft.com/office/drawing/2014/main" id="{C0B0FE1E-413D-4348-A8CA-B9DC3DD5AC39}"/>
              </a:ext>
            </a:extLst>
          </p:cNvPr>
          <p:cNvSpPr txBox="1"/>
          <p:nvPr/>
        </p:nvSpPr>
        <p:spPr>
          <a:xfrm>
            <a:off x="1309687" y="5654675"/>
            <a:ext cx="7218966" cy="523220"/>
          </a:xfrm>
          <a:prstGeom prst="rect">
            <a:avLst/>
          </a:prstGeom>
          <a:solidFill>
            <a:schemeClr val="accent6">
              <a:lumMod val="60000"/>
              <a:lumOff val="40000"/>
            </a:schemeClr>
          </a:solidFill>
          <a:ln>
            <a:solidFill>
              <a:schemeClr val="bg1"/>
            </a:solidFill>
          </a:ln>
        </p:spPr>
        <p:txBody>
          <a:bodyPr wrap="square" rtlCol="0">
            <a:spAutoFit/>
          </a:bodyPr>
          <a:lstStyle/>
          <a:p>
            <a:pPr algn="ctr"/>
            <a:r>
              <a:rPr lang="en-US" sz="2800" dirty="0"/>
              <a:t>COVERAGE</a:t>
            </a:r>
            <a:endParaRPr lang="en-US" dirty="0"/>
          </a:p>
        </p:txBody>
      </p:sp>
    </p:spTree>
    <p:extLst>
      <p:ext uri="{BB962C8B-B14F-4D97-AF65-F5344CB8AC3E}">
        <p14:creationId xmlns:p14="http://schemas.microsoft.com/office/powerpoint/2010/main" val="172864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7D287F-2D85-4685-BF29-19034B8A2B3A}"/>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2" name="Title 1">
            <a:extLst>
              <a:ext uri="{FF2B5EF4-FFF2-40B4-BE49-F238E27FC236}">
                <a16:creationId xmlns:a16="http://schemas.microsoft.com/office/drawing/2014/main" id="{9E1DD050-EBA2-4E7A-B641-DABAB7CC3A10}"/>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Some Key 5G Enabling Technologies</a:t>
            </a:r>
          </a:p>
        </p:txBody>
      </p:sp>
      <p:grpSp>
        <p:nvGrpSpPr>
          <p:cNvPr id="8" name="Group 4">
            <a:extLst>
              <a:ext uri="{FF2B5EF4-FFF2-40B4-BE49-F238E27FC236}">
                <a16:creationId xmlns:a16="http://schemas.microsoft.com/office/drawing/2014/main" id="{2C712FFB-00AE-492F-9498-21B0C09D5553}"/>
              </a:ext>
            </a:extLst>
          </p:cNvPr>
          <p:cNvGrpSpPr>
            <a:grpSpLocks noChangeAspect="1"/>
          </p:cNvGrpSpPr>
          <p:nvPr/>
        </p:nvGrpSpPr>
        <p:grpSpPr bwMode="auto">
          <a:xfrm>
            <a:off x="258670" y="1522628"/>
            <a:ext cx="8626660" cy="4145993"/>
            <a:chOff x="271" y="1008"/>
            <a:chExt cx="5213" cy="2304"/>
          </a:xfrm>
        </p:grpSpPr>
        <p:sp>
          <p:nvSpPr>
            <p:cNvPr id="9" name="AutoShape 3">
              <a:extLst>
                <a:ext uri="{FF2B5EF4-FFF2-40B4-BE49-F238E27FC236}">
                  <a16:creationId xmlns:a16="http://schemas.microsoft.com/office/drawing/2014/main" id="{5BBFD6B8-1C77-4B9D-815D-773211AA693D}"/>
                </a:ext>
              </a:extLst>
            </p:cNvPr>
            <p:cNvSpPr>
              <a:spLocks noChangeAspect="1" noChangeArrowheads="1" noTextEdit="1"/>
            </p:cNvSpPr>
            <p:nvPr/>
          </p:nvSpPr>
          <p:spPr bwMode="auto">
            <a:xfrm>
              <a:off x="432" y="1079"/>
              <a:ext cx="4896"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173" name="Picture 5">
              <a:extLst>
                <a:ext uri="{FF2B5EF4-FFF2-40B4-BE49-F238E27FC236}">
                  <a16:creationId xmlns:a16="http://schemas.microsoft.com/office/drawing/2014/main" id="{A4FA6C8D-0E36-492B-82E1-1218FE3F29E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1" y="1008"/>
              <a:ext cx="5213"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1D0EAD2C-CD03-49A8-BDB4-08979C55BA71}"/>
              </a:ext>
            </a:extLst>
          </p:cNvPr>
          <p:cNvSpPr/>
          <p:nvPr/>
        </p:nvSpPr>
        <p:spPr>
          <a:xfrm>
            <a:off x="724326" y="6200001"/>
            <a:ext cx="7924800" cy="276999"/>
          </a:xfrm>
          <a:prstGeom prst="rect">
            <a:avLst/>
          </a:prstGeom>
        </p:spPr>
        <p:txBody>
          <a:bodyPr wrap="square">
            <a:spAutoFit/>
          </a:bodyPr>
          <a:lstStyle/>
          <a:p>
            <a:pPr algn="ctr"/>
            <a:r>
              <a:rPr lang="en-US" sz="1200" dirty="0"/>
              <a:t>Source: Nokia, Enabling Technologies for 5G, The next generation network, June 1, 2018, Dr. Brian Cho</a:t>
            </a:r>
          </a:p>
        </p:txBody>
      </p:sp>
    </p:spTree>
    <p:extLst>
      <p:ext uri="{BB962C8B-B14F-4D97-AF65-F5344CB8AC3E}">
        <p14:creationId xmlns:p14="http://schemas.microsoft.com/office/powerpoint/2010/main" val="428940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259D02-26EB-4258-AF04-78A86BB405C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5G: Opportunities in Precision Ag</a:t>
            </a:r>
          </a:p>
        </p:txBody>
      </p:sp>
      <p:sp>
        <p:nvSpPr>
          <p:cNvPr id="6" name="Text Placeholder 5">
            <a:extLst>
              <a:ext uri="{FF2B5EF4-FFF2-40B4-BE49-F238E27FC236}">
                <a16:creationId xmlns:a16="http://schemas.microsoft.com/office/drawing/2014/main" id="{E4077A71-B870-40B6-B06D-24DED80EBAC5}"/>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685299DC-0F8F-49C0-BAE7-2838976EFA4E}"/>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592824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15097</TotalTime>
  <Words>1604</Words>
  <Application>Microsoft Office PowerPoint</Application>
  <PresentationFormat>On-screen Show (4:3)</PresentationFormat>
  <Paragraphs>154</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Gill Sans MT</vt:lpstr>
      <vt:lpstr>Times New Roman</vt:lpstr>
      <vt:lpstr>Wingdings</vt:lpstr>
      <vt:lpstr>Gallery</vt:lpstr>
      <vt:lpstr>5G:  Its Opportunities and Challenges in Precision Agriculture</vt:lpstr>
      <vt:lpstr>Agenda</vt:lpstr>
      <vt:lpstr>What is 5G?</vt:lpstr>
      <vt:lpstr>ITU defines IMT-2020 (5G) as:</vt:lpstr>
      <vt:lpstr>Capabilities of 5G</vt:lpstr>
      <vt:lpstr>5G Use Cases</vt:lpstr>
      <vt:lpstr>Spectrum Capabilities in General</vt:lpstr>
      <vt:lpstr>Some Key 5G Enabling Technologies</vt:lpstr>
      <vt:lpstr>5G: Opportunities in Precision Ag</vt:lpstr>
      <vt:lpstr>Opportunities in Precision Ag</vt:lpstr>
      <vt:lpstr>5G Opportunities in Precision Ag</vt:lpstr>
      <vt:lpstr>5G:  Challenges in Precision Ag</vt:lpstr>
      <vt:lpstr>5G:  Challenges in Precision Ag</vt:lpstr>
      <vt:lpstr>FCC Efforts to Realize the Opportunities of 5G</vt:lpstr>
      <vt:lpstr>FCC Efforts to Realize the Opportunities of 5G</vt:lpstr>
      <vt:lpstr>FCC Efforts to Realize the Opportunities of 5G</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Agriculture Tech Talk</dc:title>
  <dc:creator>Stacy Ferraro</dc:creator>
  <cp:lastModifiedBy>Saurbh Chhabra</cp:lastModifiedBy>
  <cp:revision>210</cp:revision>
  <cp:lastPrinted>2019-12-03T16:04:29Z</cp:lastPrinted>
  <dcterms:created xsi:type="dcterms:W3CDTF">2019-11-25T18:23:36Z</dcterms:created>
  <dcterms:modified xsi:type="dcterms:W3CDTF">2020-02-14T23:27:28Z</dcterms:modified>
</cp:coreProperties>
</file>