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1" r:id="rId2"/>
  </p:sldMasterIdLst>
  <p:notesMasterIdLst>
    <p:notesMasterId r:id="rId23"/>
  </p:notesMasterIdLst>
  <p:sldIdLst>
    <p:sldId id="256" r:id="rId3"/>
    <p:sldId id="421" r:id="rId4"/>
    <p:sldId id="422" r:id="rId5"/>
    <p:sldId id="434" r:id="rId6"/>
    <p:sldId id="429" r:id="rId7"/>
    <p:sldId id="416" r:id="rId8"/>
    <p:sldId id="428" r:id="rId9"/>
    <p:sldId id="436" r:id="rId10"/>
    <p:sldId id="426" r:id="rId11"/>
    <p:sldId id="435" r:id="rId12"/>
    <p:sldId id="431" r:id="rId13"/>
    <p:sldId id="419" r:id="rId14"/>
    <p:sldId id="410" r:id="rId15"/>
    <p:sldId id="427" r:id="rId16"/>
    <p:sldId id="409" r:id="rId17"/>
    <p:sldId id="424" r:id="rId18"/>
    <p:sldId id="423" r:id="rId19"/>
    <p:sldId id="425" r:id="rId20"/>
    <p:sldId id="432" r:id="rId21"/>
    <p:sldId id="41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679E2A"/>
    <a:srgbClr val="540816"/>
    <a:srgbClr val="4206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9" autoAdjust="0"/>
  </p:normalViewPr>
  <p:slideViewPr>
    <p:cSldViewPr snapToGrid="0" snapToObjects="1">
      <p:cViewPr varScale="1">
        <p:scale>
          <a:sx n="69" d="100"/>
          <a:sy n="69" d="100"/>
        </p:scale>
        <p:origin x="600" y="44"/>
      </p:cViewPr>
      <p:guideLst>
        <p:guide orient="horz" pos="2160"/>
        <p:guide pos="2880"/>
      </p:guideLst>
    </p:cSldViewPr>
  </p:slideViewPr>
  <p:outlineViewPr>
    <p:cViewPr>
      <p:scale>
        <a:sx n="33" d="100"/>
        <a:sy n="33" d="100"/>
      </p:scale>
      <p:origin x="0" y="-5189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hc3\Dropbox\current%20research\old%20work\Risk%20Educ\small%20sample%20insurance%20examp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hc3\Dropbox\current%20research\policy\RMA%20data\loss%20ratio%20tren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United States Billion-Dollar Disasters By Year </a:t>
            </a:r>
          </a:p>
          <a:p>
            <a:pPr>
              <a:defRPr/>
            </a:pPr>
            <a:r>
              <a:rPr lang="en-US" dirty="0"/>
              <a:t>(CPI-Adjusted)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Sheet1!$J$3</c:f>
              <c:strCache>
                <c:ptCount val="1"/>
                <c:pt idx="0">
                  <c:v>Aggregate</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Sheet1!$B$4:$B$43</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Sheet1!$J$4:$J$43</c:f>
              <c:numCache>
                <c:formatCode>General</c:formatCode>
                <c:ptCount val="40"/>
                <c:pt idx="0">
                  <c:v>37.5</c:v>
                </c:pt>
                <c:pt idx="1">
                  <c:v>2.9</c:v>
                </c:pt>
                <c:pt idx="2">
                  <c:v>4.4000000000000004</c:v>
                </c:pt>
                <c:pt idx="3">
                  <c:v>29.300000000000004</c:v>
                </c:pt>
                <c:pt idx="4">
                  <c:v>2.6</c:v>
                </c:pt>
                <c:pt idx="5">
                  <c:v>13.9</c:v>
                </c:pt>
                <c:pt idx="6">
                  <c:v>5.4</c:v>
                </c:pt>
                <c:pt idx="7">
                  <c:v>0</c:v>
                </c:pt>
                <c:pt idx="8">
                  <c:v>44.4</c:v>
                </c:pt>
                <c:pt idx="9">
                  <c:v>32.300000000000004</c:v>
                </c:pt>
                <c:pt idx="10">
                  <c:v>10.6</c:v>
                </c:pt>
                <c:pt idx="11">
                  <c:v>16.100000000000001</c:v>
                </c:pt>
                <c:pt idx="12">
                  <c:v>66.5</c:v>
                </c:pt>
                <c:pt idx="13">
                  <c:v>53.5</c:v>
                </c:pt>
                <c:pt idx="14">
                  <c:v>13.7</c:v>
                </c:pt>
                <c:pt idx="15">
                  <c:v>26.799999999999997</c:v>
                </c:pt>
                <c:pt idx="16">
                  <c:v>18.100000000000001</c:v>
                </c:pt>
                <c:pt idx="17">
                  <c:v>12.5</c:v>
                </c:pt>
                <c:pt idx="18">
                  <c:v>31.5</c:v>
                </c:pt>
                <c:pt idx="19">
                  <c:v>20.299999999999997</c:v>
                </c:pt>
                <c:pt idx="20">
                  <c:v>11.7</c:v>
                </c:pt>
                <c:pt idx="21">
                  <c:v>17</c:v>
                </c:pt>
                <c:pt idx="22">
                  <c:v>19.5</c:v>
                </c:pt>
                <c:pt idx="23">
                  <c:v>31.7</c:v>
                </c:pt>
                <c:pt idx="24">
                  <c:v>76.100000000000009</c:v>
                </c:pt>
                <c:pt idx="25">
                  <c:v>226.1</c:v>
                </c:pt>
                <c:pt idx="26">
                  <c:v>19.799999999999997</c:v>
                </c:pt>
                <c:pt idx="27">
                  <c:v>15.600000000000001</c:v>
                </c:pt>
                <c:pt idx="28">
                  <c:v>78.699999999999989</c:v>
                </c:pt>
                <c:pt idx="29">
                  <c:v>14.099999999999998</c:v>
                </c:pt>
                <c:pt idx="30">
                  <c:v>15.6</c:v>
                </c:pt>
                <c:pt idx="31">
                  <c:v>79.099999999999994</c:v>
                </c:pt>
                <c:pt idx="32">
                  <c:v>130.89999999999998</c:v>
                </c:pt>
                <c:pt idx="33">
                  <c:v>25.6</c:v>
                </c:pt>
                <c:pt idx="34">
                  <c:v>19.099999999999998</c:v>
                </c:pt>
                <c:pt idx="35">
                  <c:v>24.5</c:v>
                </c:pt>
                <c:pt idx="36">
                  <c:v>50.5</c:v>
                </c:pt>
                <c:pt idx="37">
                  <c:v>318.90000000000003</c:v>
                </c:pt>
                <c:pt idx="38">
                  <c:v>92.800000000000011</c:v>
                </c:pt>
                <c:pt idx="39">
                  <c:v>45</c:v>
                </c:pt>
              </c:numCache>
            </c:numRef>
          </c:val>
          <c:extLst>
            <c:ext xmlns:c16="http://schemas.microsoft.com/office/drawing/2014/chart" uri="{C3380CC4-5D6E-409C-BE32-E72D297353CC}">
              <c16:uniqueId val="{00000000-980A-4954-AF65-B160064A1EEE}"/>
            </c:ext>
          </c:extLst>
        </c:ser>
        <c:dLbls>
          <c:dLblPos val="ctr"/>
          <c:showLegendKey val="0"/>
          <c:showVal val="1"/>
          <c:showCatName val="0"/>
          <c:showSerName val="0"/>
          <c:showPercent val="0"/>
          <c:showBubbleSize val="0"/>
        </c:dLbls>
        <c:gapWidth val="150"/>
        <c:overlap val="100"/>
        <c:axId val="1561679743"/>
        <c:axId val="1561683071"/>
      </c:barChart>
      <c:catAx>
        <c:axId val="156167974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61683071"/>
        <c:crosses val="autoZero"/>
        <c:auto val="1"/>
        <c:lblAlgn val="ctr"/>
        <c:lblOffset val="100"/>
        <c:noMultiLvlLbl val="0"/>
      </c:catAx>
      <c:valAx>
        <c:axId val="156168307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6167974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Expected Soybean Indemnity Based on 6 12 &amp; 24 Years of History</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TRUE</c:v>
          </c:tx>
          <c:spPr>
            <a:ln w="34925" cap="rnd">
              <a:solidFill>
                <a:schemeClr val="accent1"/>
              </a:solidFill>
              <a:round/>
            </a:ln>
            <a:effectLst>
              <a:outerShdw blurRad="40000" dist="23000" dir="5400000" rotWithShape="0">
                <a:srgbClr val="000000">
                  <a:alpha val="35000"/>
                </a:srgbClr>
              </a:outerShdw>
            </a:effectLst>
          </c:spPr>
          <c:marker>
            <c:symbol val="none"/>
          </c:marker>
          <c:val>
            <c:numRef>
              <c:f>Sheet2!$G$28:$G$203</c:f>
              <c:numCache>
                <c:formatCode>0.000</c:formatCode>
                <c:ptCount val="176"/>
                <c:pt idx="0">
                  <c:v>6.1554171490848288</c:v>
                </c:pt>
                <c:pt idx="1">
                  <c:v>6.1554171490848288</c:v>
                </c:pt>
                <c:pt idx="2">
                  <c:v>6.1554171490848288</c:v>
                </c:pt>
                <c:pt idx="3">
                  <c:v>6.1554171490848288</c:v>
                </c:pt>
                <c:pt idx="4">
                  <c:v>6.1554171490848288</c:v>
                </c:pt>
                <c:pt idx="5">
                  <c:v>6.1554171490848288</c:v>
                </c:pt>
                <c:pt idx="6">
                  <c:v>6.1554171490848288</c:v>
                </c:pt>
                <c:pt idx="7">
                  <c:v>6.1554171490848288</c:v>
                </c:pt>
                <c:pt idx="8">
                  <c:v>6.1554171490848288</c:v>
                </c:pt>
                <c:pt idx="9">
                  <c:v>6.1554171490848288</c:v>
                </c:pt>
                <c:pt idx="10">
                  <c:v>6.1554171490848288</c:v>
                </c:pt>
                <c:pt idx="11">
                  <c:v>6.1554171490848288</c:v>
                </c:pt>
                <c:pt idx="12">
                  <c:v>6.1554171490848288</c:v>
                </c:pt>
                <c:pt idx="13">
                  <c:v>6.1554171490848288</c:v>
                </c:pt>
                <c:pt idx="14">
                  <c:v>6.1554171490848288</c:v>
                </c:pt>
                <c:pt idx="15">
                  <c:v>6.1554171490848288</c:v>
                </c:pt>
                <c:pt idx="16">
                  <c:v>6.1554171490848288</c:v>
                </c:pt>
                <c:pt idx="17">
                  <c:v>6.1554171490848288</c:v>
                </c:pt>
                <c:pt idx="18">
                  <c:v>6.1554171490848288</c:v>
                </c:pt>
                <c:pt idx="19">
                  <c:v>6.1554171490848288</c:v>
                </c:pt>
                <c:pt idx="20">
                  <c:v>6.1554171490848288</c:v>
                </c:pt>
                <c:pt idx="21">
                  <c:v>6.1554171490848288</c:v>
                </c:pt>
                <c:pt idx="22">
                  <c:v>6.1554171490848288</c:v>
                </c:pt>
                <c:pt idx="23">
                  <c:v>6.1554171490848288</c:v>
                </c:pt>
                <c:pt idx="24">
                  <c:v>6.1554171490848288</c:v>
                </c:pt>
                <c:pt idx="25">
                  <c:v>6.1554171490848288</c:v>
                </c:pt>
                <c:pt idx="26">
                  <c:v>6.1554171490848288</c:v>
                </c:pt>
                <c:pt idx="27">
                  <c:v>6.1554171490848288</c:v>
                </c:pt>
                <c:pt idx="28">
                  <c:v>6.1554171490848288</c:v>
                </c:pt>
                <c:pt idx="29">
                  <c:v>6.1554171490848288</c:v>
                </c:pt>
                <c:pt idx="30">
                  <c:v>6.1554171490848288</c:v>
                </c:pt>
                <c:pt idx="31">
                  <c:v>6.1554171490848288</c:v>
                </c:pt>
                <c:pt idx="32">
                  <c:v>6.1554171490848288</c:v>
                </c:pt>
                <c:pt idx="33">
                  <c:v>6.1554171490848288</c:v>
                </c:pt>
                <c:pt idx="34">
                  <c:v>6.1554171490848288</c:v>
                </c:pt>
                <c:pt idx="35">
                  <c:v>6.1554171490848288</c:v>
                </c:pt>
                <c:pt idx="36">
                  <c:v>6.1554171490848288</c:v>
                </c:pt>
                <c:pt idx="37">
                  <c:v>6.1554171490848288</c:v>
                </c:pt>
                <c:pt idx="38">
                  <c:v>6.1554171490848288</c:v>
                </c:pt>
                <c:pt idx="39">
                  <c:v>6.1554171490848288</c:v>
                </c:pt>
                <c:pt idx="40">
                  <c:v>6.1554171490848288</c:v>
                </c:pt>
                <c:pt idx="41">
                  <c:v>6.1554171490848288</c:v>
                </c:pt>
                <c:pt idx="42">
                  <c:v>6.1554171490848288</c:v>
                </c:pt>
                <c:pt idx="43">
                  <c:v>6.1554171490848288</c:v>
                </c:pt>
                <c:pt idx="44">
                  <c:v>6.1554171490848288</c:v>
                </c:pt>
                <c:pt idx="45">
                  <c:v>6.1554171490848288</c:v>
                </c:pt>
                <c:pt idx="46">
                  <c:v>6.1554171490848288</c:v>
                </c:pt>
                <c:pt idx="47">
                  <c:v>6.1554171490848288</c:v>
                </c:pt>
                <c:pt idx="48">
                  <c:v>6.1554171490848288</c:v>
                </c:pt>
                <c:pt idx="49">
                  <c:v>6.1554171490848288</c:v>
                </c:pt>
                <c:pt idx="50">
                  <c:v>6.1554171490848288</c:v>
                </c:pt>
                <c:pt idx="51">
                  <c:v>6.1554171490848288</c:v>
                </c:pt>
                <c:pt idx="52">
                  <c:v>6.1554171490848288</c:v>
                </c:pt>
                <c:pt idx="53">
                  <c:v>6.1554171490848288</c:v>
                </c:pt>
                <c:pt idx="54">
                  <c:v>6.1554171490848288</c:v>
                </c:pt>
                <c:pt idx="55">
                  <c:v>6.1554171490848288</c:v>
                </c:pt>
                <c:pt idx="56">
                  <c:v>6.1554171490848288</c:v>
                </c:pt>
                <c:pt idx="57">
                  <c:v>6.1554171490848288</c:v>
                </c:pt>
                <c:pt idx="58">
                  <c:v>6.1554171490848288</c:v>
                </c:pt>
                <c:pt idx="59">
                  <c:v>6.1554171490848288</c:v>
                </c:pt>
                <c:pt idx="60">
                  <c:v>6.1554171490848288</c:v>
                </c:pt>
                <c:pt idx="61">
                  <c:v>6.1554171490848288</c:v>
                </c:pt>
                <c:pt idx="62">
                  <c:v>6.1554171490848288</c:v>
                </c:pt>
                <c:pt idx="63">
                  <c:v>6.1554171490848288</c:v>
                </c:pt>
                <c:pt idx="64">
                  <c:v>6.1554171490848288</c:v>
                </c:pt>
                <c:pt idx="65">
                  <c:v>6.1554171490848288</c:v>
                </c:pt>
                <c:pt idx="66">
                  <c:v>6.1554171490848288</c:v>
                </c:pt>
                <c:pt idx="67">
                  <c:v>6.1554171490848288</c:v>
                </c:pt>
                <c:pt idx="68">
                  <c:v>6.1554171490848288</c:v>
                </c:pt>
                <c:pt idx="69">
                  <c:v>6.1554171490848288</c:v>
                </c:pt>
                <c:pt idx="70">
                  <c:v>6.1554171490848288</c:v>
                </c:pt>
                <c:pt idx="71">
                  <c:v>6.1554171490848288</c:v>
                </c:pt>
                <c:pt idx="72">
                  <c:v>6.1554171490848288</c:v>
                </c:pt>
                <c:pt idx="73">
                  <c:v>6.1554171490848288</c:v>
                </c:pt>
                <c:pt idx="74">
                  <c:v>6.1554171490848288</c:v>
                </c:pt>
                <c:pt idx="75">
                  <c:v>6.1554171490848288</c:v>
                </c:pt>
                <c:pt idx="76">
                  <c:v>6.1554171490848288</c:v>
                </c:pt>
                <c:pt idx="77">
                  <c:v>6.1554171490848288</c:v>
                </c:pt>
                <c:pt idx="78">
                  <c:v>6.1554171490848288</c:v>
                </c:pt>
                <c:pt idx="79">
                  <c:v>6.1554171490848288</c:v>
                </c:pt>
                <c:pt idx="80">
                  <c:v>6.1554171490848288</c:v>
                </c:pt>
                <c:pt idx="81">
                  <c:v>6.1554171490848288</c:v>
                </c:pt>
                <c:pt idx="82">
                  <c:v>6.1554171490848288</c:v>
                </c:pt>
                <c:pt idx="83">
                  <c:v>6.1554171490848288</c:v>
                </c:pt>
                <c:pt idx="84">
                  <c:v>6.1554171490848288</c:v>
                </c:pt>
                <c:pt idx="85">
                  <c:v>6.1554171490848288</c:v>
                </c:pt>
                <c:pt idx="86">
                  <c:v>6.1554171490848288</c:v>
                </c:pt>
                <c:pt idx="87">
                  <c:v>6.1554171490848288</c:v>
                </c:pt>
                <c:pt idx="88">
                  <c:v>6.1554171490848288</c:v>
                </c:pt>
                <c:pt idx="89">
                  <c:v>6.1554171490848288</c:v>
                </c:pt>
                <c:pt idx="90">
                  <c:v>6.1554171490848288</c:v>
                </c:pt>
                <c:pt idx="91">
                  <c:v>6.1554171490848288</c:v>
                </c:pt>
                <c:pt idx="92">
                  <c:v>6.1554171490848288</c:v>
                </c:pt>
                <c:pt idx="93">
                  <c:v>6.1554171490848288</c:v>
                </c:pt>
                <c:pt idx="94">
                  <c:v>6.1554171490848288</c:v>
                </c:pt>
                <c:pt idx="95">
                  <c:v>6.1554171490848288</c:v>
                </c:pt>
                <c:pt idx="96">
                  <c:v>6.1554171490848288</c:v>
                </c:pt>
                <c:pt idx="97">
                  <c:v>6.1554171490848288</c:v>
                </c:pt>
                <c:pt idx="98">
                  <c:v>6.1554171490848288</c:v>
                </c:pt>
                <c:pt idx="99">
                  <c:v>6.1554171490848288</c:v>
                </c:pt>
                <c:pt idx="100">
                  <c:v>6.1554171490848288</c:v>
                </c:pt>
                <c:pt idx="101">
                  <c:v>6.1554171490848288</c:v>
                </c:pt>
                <c:pt idx="102">
                  <c:v>6.1554171490848288</c:v>
                </c:pt>
                <c:pt idx="103">
                  <c:v>6.1554171490848288</c:v>
                </c:pt>
                <c:pt idx="104">
                  <c:v>6.1554171490848288</c:v>
                </c:pt>
                <c:pt idx="105">
                  <c:v>6.1554171490848288</c:v>
                </c:pt>
                <c:pt idx="106">
                  <c:v>6.1554171490848288</c:v>
                </c:pt>
                <c:pt idx="107">
                  <c:v>6.1554171490848288</c:v>
                </c:pt>
                <c:pt idx="108">
                  <c:v>6.1554171490848288</c:v>
                </c:pt>
                <c:pt idx="109">
                  <c:v>6.1554171490848288</c:v>
                </c:pt>
                <c:pt idx="110">
                  <c:v>6.1554171490848288</c:v>
                </c:pt>
                <c:pt idx="111">
                  <c:v>6.1554171490848288</c:v>
                </c:pt>
                <c:pt idx="112">
                  <c:v>6.1554171490848288</c:v>
                </c:pt>
                <c:pt idx="113">
                  <c:v>6.1554171490848288</c:v>
                </c:pt>
                <c:pt idx="114">
                  <c:v>6.1554171490848288</c:v>
                </c:pt>
                <c:pt idx="115">
                  <c:v>6.1554171490848288</c:v>
                </c:pt>
                <c:pt idx="116">
                  <c:v>6.1554171490848288</c:v>
                </c:pt>
                <c:pt idx="117">
                  <c:v>6.1554171490848288</c:v>
                </c:pt>
                <c:pt idx="118">
                  <c:v>6.1554171490848288</c:v>
                </c:pt>
                <c:pt idx="119">
                  <c:v>6.1554171490848288</c:v>
                </c:pt>
                <c:pt idx="120">
                  <c:v>6.1554171490848288</c:v>
                </c:pt>
                <c:pt idx="121">
                  <c:v>6.1554171490848288</c:v>
                </c:pt>
                <c:pt idx="122">
                  <c:v>6.1554171490848288</c:v>
                </c:pt>
                <c:pt idx="123">
                  <c:v>6.1554171490848288</c:v>
                </c:pt>
                <c:pt idx="124">
                  <c:v>6.1554171490848288</c:v>
                </c:pt>
                <c:pt idx="125">
                  <c:v>6.1554171490848288</c:v>
                </c:pt>
                <c:pt idx="126">
                  <c:v>6.1554171490848288</c:v>
                </c:pt>
                <c:pt idx="127">
                  <c:v>6.1554171490848288</c:v>
                </c:pt>
                <c:pt idx="128">
                  <c:v>6.1554171490848288</c:v>
                </c:pt>
                <c:pt idx="129">
                  <c:v>6.1554171490848288</c:v>
                </c:pt>
                <c:pt idx="130">
                  <c:v>6.1554171490848288</c:v>
                </c:pt>
                <c:pt idx="131">
                  <c:v>6.1554171490848288</c:v>
                </c:pt>
                <c:pt idx="132">
                  <c:v>6.1554171490848288</c:v>
                </c:pt>
                <c:pt idx="133">
                  <c:v>6.1554171490848288</c:v>
                </c:pt>
                <c:pt idx="134">
                  <c:v>6.1554171490848288</c:v>
                </c:pt>
                <c:pt idx="135">
                  <c:v>6.1554171490848288</c:v>
                </c:pt>
                <c:pt idx="136">
                  <c:v>6.1554171490848288</c:v>
                </c:pt>
                <c:pt idx="137">
                  <c:v>6.1554171490848288</c:v>
                </c:pt>
                <c:pt idx="138">
                  <c:v>6.1554171490848288</c:v>
                </c:pt>
                <c:pt idx="139">
                  <c:v>6.1554171490848288</c:v>
                </c:pt>
                <c:pt idx="140">
                  <c:v>6.1554171490848288</c:v>
                </c:pt>
                <c:pt idx="141">
                  <c:v>6.1554171490848288</c:v>
                </c:pt>
                <c:pt idx="142">
                  <c:v>6.1554171490848288</c:v>
                </c:pt>
                <c:pt idx="143">
                  <c:v>6.1554171490848288</c:v>
                </c:pt>
                <c:pt idx="144">
                  <c:v>6.1554171490848288</c:v>
                </c:pt>
                <c:pt idx="145">
                  <c:v>6.1554171490848288</c:v>
                </c:pt>
                <c:pt idx="146">
                  <c:v>6.1554171490848288</c:v>
                </c:pt>
                <c:pt idx="147">
                  <c:v>6.1554171490848288</c:v>
                </c:pt>
                <c:pt idx="148">
                  <c:v>6.1554171490848288</c:v>
                </c:pt>
                <c:pt idx="149">
                  <c:v>6.1554171490848288</c:v>
                </c:pt>
                <c:pt idx="150">
                  <c:v>6.1554171490848288</c:v>
                </c:pt>
                <c:pt idx="151">
                  <c:v>6.1554171490848288</c:v>
                </c:pt>
                <c:pt idx="152">
                  <c:v>6.1554171490848288</c:v>
                </c:pt>
                <c:pt idx="153">
                  <c:v>6.1554171490848288</c:v>
                </c:pt>
                <c:pt idx="154">
                  <c:v>6.1554171490848288</c:v>
                </c:pt>
                <c:pt idx="155">
                  <c:v>6.1554171490848288</c:v>
                </c:pt>
                <c:pt idx="156">
                  <c:v>6.1554171490848288</c:v>
                </c:pt>
                <c:pt idx="157">
                  <c:v>6.1554171490848288</c:v>
                </c:pt>
                <c:pt idx="158">
                  <c:v>6.1554171490848288</c:v>
                </c:pt>
                <c:pt idx="159">
                  <c:v>6.1554171490848288</c:v>
                </c:pt>
                <c:pt idx="160">
                  <c:v>6.1554171490848288</c:v>
                </c:pt>
                <c:pt idx="161">
                  <c:v>6.1554171490848288</c:v>
                </c:pt>
                <c:pt idx="162">
                  <c:v>6.1554171490848288</c:v>
                </c:pt>
                <c:pt idx="163">
                  <c:v>6.1554171490848288</c:v>
                </c:pt>
                <c:pt idx="164">
                  <c:v>6.1554171490848288</c:v>
                </c:pt>
                <c:pt idx="165">
                  <c:v>6.1554171490848288</c:v>
                </c:pt>
                <c:pt idx="166">
                  <c:v>6.1554171490848288</c:v>
                </c:pt>
                <c:pt idx="167">
                  <c:v>6.1554171490848288</c:v>
                </c:pt>
                <c:pt idx="168">
                  <c:v>6.1554171490848288</c:v>
                </c:pt>
                <c:pt idx="169">
                  <c:v>6.1554171490848288</c:v>
                </c:pt>
                <c:pt idx="170">
                  <c:v>6.1554171490848288</c:v>
                </c:pt>
                <c:pt idx="171">
                  <c:v>6.1554171490848288</c:v>
                </c:pt>
                <c:pt idx="172">
                  <c:v>6.1554171490848288</c:v>
                </c:pt>
                <c:pt idx="173">
                  <c:v>6.1554171490848288</c:v>
                </c:pt>
                <c:pt idx="174">
                  <c:v>6.1554171490848288</c:v>
                </c:pt>
                <c:pt idx="175">
                  <c:v>6.1554171490848288</c:v>
                </c:pt>
              </c:numCache>
            </c:numRef>
          </c:val>
          <c:smooth val="0"/>
          <c:extLst>
            <c:ext xmlns:c16="http://schemas.microsoft.com/office/drawing/2014/chart" uri="{C3380CC4-5D6E-409C-BE32-E72D297353CC}">
              <c16:uniqueId val="{00000000-8E20-44AE-AF80-A92B11EA1094}"/>
            </c:ext>
          </c:extLst>
        </c:ser>
        <c:ser>
          <c:idx val="1"/>
          <c:order val="1"/>
          <c:tx>
            <c:v>24 Years</c:v>
          </c:tx>
          <c:spPr>
            <a:ln w="34925" cap="rnd">
              <a:solidFill>
                <a:srgbClr val="679E2A"/>
              </a:solidFill>
              <a:round/>
            </a:ln>
            <a:effectLst>
              <a:outerShdw blurRad="40000" dist="23000" dir="5400000" rotWithShape="0">
                <a:srgbClr val="000000">
                  <a:alpha val="35000"/>
                </a:srgbClr>
              </a:outerShdw>
            </a:effectLst>
          </c:spPr>
          <c:marker>
            <c:symbol val="circle"/>
            <c:size val="7"/>
            <c:spPr>
              <a:solidFill>
                <a:srgbClr val="679E2A"/>
              </a:solidFill>
              <a:ln w="9525">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val>
            <c:numRef>
              <c:f>Sheet2!$H$28:$H$203</c:f>
              <c:numCache>
                <c:formatCode>0.000</c:formatCode>
                <c:ptCount val="176"/>
                <c:pt idx="0">
                  <c:v>7.5739001076509158</c:v>
                </c:pt>
                <c:pt idx="1">
                  <c:v>7.5739001076509158</c:v>
                </c:pt>
                <c:pt idx="2">
                  <c:v>8.5940583709441487</c:v>
                </c:pt>
                <c:pt idx="3">
                  <c:v>8.5940583709441487</c:v>
                </c:pt>
                <c:pt idx="4">
                  <c:v>8.11460925977015</c:v>
                </c:pt>
                <c:pt idx="5">
                  <c:v>8.2461384487385292</c:v>
                </c:pt>
                <c:pt idx="6">
                  <c:v>8.2461384487385292</c:v>
                </c:pt>
                <c:pt idx="7">
                  <c:v>8.6503851968143497</c:v>
                </c:pt>
                <c:pt idx="8">
                  <c:v>8.6503851968143497</c:v>
                </c:pt>
                <c:pt idx="9">
                  <c:v>5.5152151944422076</c:v>
                </c:pt>
                <c:pt idx="10">
                  <c:v>5.5152151944422076</c:v>
                </c:pt>
                <c:pt idx="11">
                  <c:v>5.5152151944422076</c:v>
                </c:pt>
                <c:pt idx="12">
                  <c:v>5.5152151944422076</c:v>
                </c:pt>
                <c:pt idx="13">
                  <c:v>8.5368148902271788</c:v>
                </c:pt>
                <c:pt idx="14">
                  <c:v>8.5368148902271788</c:v>
                </c:pt>
                <c:pt idx="15">
                  <c:v>8.5368148902271788</c:v>
                </c:pt>
                <c:pt idx="16">
                  <c:v>9.3433874177560572</c:v>
                </c:pt>
                <c:pt idx="17">
                  <c:v>9.3433874177560572</c:v>
                </c:pt>
                <c:pt idx="18">
                  <c:v>9.3433874177560572</c:v>
                </c:pt>
                <c:pt idx="19">
                  <c:v>9.3433874177560572</c:v>
                </c:pt>
                <c:pt idx="20">
                  <c:v>9.3433874177560572</c:v>
                </c:pt>
                <c:pt idx="21">
                  <c:v>8.7502205460405822</c:v>
                </c:pt>
                <c:pt idx="22">
                  <c:v>7.5652618427860947</c:v>
                </c:pt>
                <c:pt idx="23">
                  <c:v>7.5652618427860947</c:v>
                </c:pt>
                <c:pt idx="24">
                  <c:v>7.5652618427860947</c:v>
                </c:pt>
                <c:pt idx="25">
                  <c:v>7.5652618427860947</c:v>
                </c:pt>
                <c:pt idx="26">
                  <c:v>7.8140394507282327</c:v>
                </c:pt>
                <c:pt idx="27">
                  <c:v>8.4922532878191124</c:v>
                </c:pt>
                <c:pt idx="28">
                  <c:v>10.956478134756944</c:v>
                </c:pt>
                <c:pt idx="29">
                  <c:v>10.956478134756944</c:v>
                </c:pt>
                <c:pt idx="30">
                  <c:v>10.824948945788565</c:v>
                </c:pt>
                <c:pt idx="31">
                  <c:v>10.824948945788565</c:v>
                </c:pt>
                <c:pt idx="32">
                  <c:v>8.9665457956592949</c:v>
                </c:pt>
                <c:pt idx="33">
                  <c:v>8.9665457956592949</c:v>
                </c:pt>
                <c:pt idx="34">
                  <c:v>8.9665457956592949</c:v>
                </c:pt>
                <c:pt idx="35">
                  <c:v>8.9665457956592949</c:v>
                </c:pt>
                <c:pt idx="36">
                  <c:v>8.9665457956592949</c:v>
                </c:pt>
                <c:pt idx="37">
                  <c:v>8.9665457956592949</c:v>
                </c:pt>
                <c:pt idx="38">
                  <c:v>5.2179470827929615</c:v>
                </c:pt>
                <c:pt idx="39">
                  <c:v>5.2179470827929615</c:v>
                </c:pt>
                <c:pt idx="40">
                  <c:v>5.2179470827929615</c:v>
                </c:pt>
                <c:pt idx="41">
                  <c:v>5.1869351324519082</c:v>
                </c:pt>
                <c:pt idx="42">
                  <c:v>5.1869351324519082</c:v>
                </c:pt>
                <c:pt idx="43">
                  <c:v>5.1869351324519082</c:v>
                </c:pt>
                <c:pt idx="44">
                  <c:v>7.8983824672044651</c:v>
                </c:pt>
                <c:pt idx="45">
                  <c:v>7.8983824672044651</c:v>
                </c:pt>
                <c:pt idx="46">
                  <c:v>7.8983824672044651</c:v>
                </c:pt>
                <c:pt idx="47">
                  <c:v>7.8983824672044651</c:v>
                </c:pt>
                <c:pt idx="48">
                  <c:v>7.8983824672044651</c:v>
                </c:pt>
                <c:pt idx="49">
                  <c:v>7.8983824672044651</c:v>
                </c:pt>
                <c:pt idx="50">
                  <c:v>7.8983824672044651</c:v>
                </c:pt>
                <c:pt idx="51">
                  <c:v>7.6496048592623263</c:v>
                </c:pt>
                <c:pt idx="52">
                  <c:v>5.9512327588782137</c:v>
                </c:pt>
                <c:pt idx="53">
                  <c:v>3.4870079119403816</c:v>
                </c:pt>
                <c:pt idx="54">
                  <c:v>3.4870079119403816</c:v>
                </c:pt>
                <c:pt idx="55">
                  <c:v>3.4870079119403816</c:v>
                </c:pt>
                <c:pt idx="56">
                  <c:v>4.7302906914301639</c:v>
                </c:pt>
                <c:pt idx="57">
                  <c:v>4.7302906914301639</c:v>
                </c:pt>
                <c:pt idx="58">
                  <c:v>4.7302906914301639</c:v>
                </c:pt>
                <c:pt idx="59">
                  <c:v>4.7302906914301639</c:v>
                </c:pt>
                <c:pt idx="60">
                  <c:v>4.7302906914301639</c:v>
                </c:pt>
                <c:pt idx="61">
                  <c:v>5.3391136049419581</c:v>
                </c:pt>
                <c:pt idx="62">
                  <c:v>5.3391136049419581</c:v>
                </c:pt>
                <c:pt idx="63">
                  <c:v>5.3391136049419581</c:v>
                </c:pt>
                <c:pt idx="64">
                  <c:v>5.3391136049419581</c:v>
                </c:pt>
                <c:pt idx="65">
                  <c:v>7.6917980216543587</c:v>
                </c:pt>
                <c:pt idx="66">
                  <c:v>8.939953989568858</c:v>
                </c:pt>
                <c:pt idx="67">
                  <c:v>8.939953989568858</c:v>
                </c:pt>
                <c:pt idx="68">
                  <c:v>9.292621358305114</c:v>
                </c:pt>
                <c:pt idx="69">
                  <c:v>6.581174023552558</c:v>
                </c:pt>
                <c:pt idx="70">
                  <c:v>9.4836370735502715</c:v>
                </c:pt>
                <c:pt idx="71">
                  <c:v>9.4836370735502715</c:v>
                </c:pt>
                <c:pt idx="72">
                  <c:v>9.4836370735502715</c:v>
                </c:pt>
                <c:pt idx="73">
                  <c:v>9.4836370735502715</c:v>
                </c:pt>
                <c:pt idx="74">
                  <c:v>9.4836370735502715</c:v>
                </c:pt>
                <c:pt idx="75">
                  <c:v>10.703804135699793</c:v>
                </c:pt>
                <c:pt idx="76">
                  <c:v>10.703804135699793</c:v>
                </c:pt>
                <c:pt idx="77">
                  <c:v>10.703804135699793</c:v>
                </c:pt>
                <c:pt idx="78">
                  <c:v>10.703804135699793</c:v>
                </c:pt>
                <c:pt idx="79">
                  <c:v>10.703804135699793</c:v>
                </c:pt>
                <c:pt idx="80">
                  <c:v>10.703804135699793</c:v>
                </c:pt>
                <c:pt idx="81">
                  <c:v>9.4605213562100108</c:v>
                </c:pt>
                <c:pt idx="82">
                  <c:v>11.817702314727976</c:v>
                </c:pt>
                <c:pt idx="83">
                  <c:v>11.817702314727976</c:v>
                </c:pt>
                <c:pt idx="84">
                  <c:v>12.457520807676191</c:v>
                </c:pt>
                <c:pt idx="85">
                  <c:v>13.708721648039608</c:v>
                </c:pt>
                <c:pt idx="86">
                  <c:v>13.237528813955686</c:v>
                </c:pt>
                <c:pt idx="87">
                  <c:v>13.425292060334687</c:v>
                </c:pt>
                <c:pt idx="88">
                  <c:v>13.425292060334687</c:v>
                </c:pt>
                <c:pt idx="89">
                  <c:v>13.425292060334687</c:v>
                </c:pt>
                <c:pt idx="90">
                  <c:v>11.072607643622286</c:v>
                </c:pt>
                <c:pt idx="91">
                  <c:v>9.0488910985199613</c:v>
                </c:pt>
                <c:pt idx="92">
                  <c:v>9.0488910985199613</c:v>
                </c:pt>
                <c:pt idx="93">
                  <c:v>8.6962237297837053</c:v>
                </c:pt>
                <c:pt idx="94">
                  <c:v>8.6962237297837053</c:v>
                </c:pt>
                <c:pt idx="95">
                  <c:v>5.7937606797859917</c:v>
                </c:pt>
                <c:pt idx="96">
                  <c:v>5.7937606797859917</c:v>
                </c:pt>
                <c:pt idx="97">
                  <c:v>5.7937606797859917</c:v>
                </c:pt>
                <c:pt idx="98">
                  <c:v>5.7937606797859917</c:v>
                </c:pt>
                <c:pt idx="99">
                  <c:v>5.7937606797859917</c:v>
                </c:pt>
                <c:pt idx="100">
                  <c:v>4.9476741296312685</c:v>
                </c:pt>
                <c:pt idx="101">
                  <c:v>4.9476741296312685</c:v>
                </c:pt>
                <c:pt idx="102">
                  <c:v>4.9476741296312685</c:v>
                </c:pt>
                <c:pt idx="103">
                  <c:v>4.9476741296312685</c:v>
                </c:pt>
                <c:pt idx="104">
                  <c:v>4.9476741296312685</c:v>
                </c:pt>
                <c:pt idx="105">
                  <c:v>4.9476741296312685</c:v>
                </c:pt>
                <c:pt idx="106">
                  <c:v>4.9476741296312685</c:v>
                </c:pt>
                <c:pt idx="107">
                  <c:v>2.590493171113303</c:v>
                </c:pt>
                <c:pt idx="108">
                  <c:v>2.590493171113303</c:v>
                </c:pt>
                <c:pt idx="109">
                  <c:v>1.9506746781650872</c:v>
                </c:pt>
                <c:pt idx="110">
                  <c:v>0.69947383780167005</c:v>
                </c:pt>
                <c:pt idx="111">
                  <c:v>0.56184375837379774</c:v>
                </c:pt>
                <c:pt idx="112">
                  <c:v>0.37408051199479814</c:v>
                </c:pt>
                <c:pt idx="113">
                  <c:v>2.8942720249009288</c:v>
                </c:pt>
                <c:pt idx="114">
                  <c:v>2.8942720249009288</c:v>
                </c:pt>
                <c:pt idx="115">
                  <c:v>2.8942720249009288</c:v>
                </c:pt>
                <c:pt idx="116">
                  <c:v>6.0009784810863858</c:v>
                </c:pt>
                <c:pt idx="117">
                  <c:v>6.0009784810863858</c:v>
                </c:pt>
                <c:pt idx="118">
                  <c:v>7.660224119400227</c:v>
                </c:pt>
                <c:pt idx="119">
                  <c:v>8.7526872114844085</c:v>
                </c:pt>
                <c:pt idx="120">
                  <c:v>8.7526872114844085</c:v>
                </c:pt>
                <c:pt idx="121">
                  <c:v>8.7526872114844085</c:v>
                </c:pt>
                <c:pt idx="122">
                  <c:v>8.7526872114844085</c:v>
                </c:pt>
                <c:pt idx="123">
                  <c:v>8.7526872114844085</c:v>
                </c:pt>
                <c:pt idx="124">
                  <c:v>8.7526872114844085</c:v>
                </c:pt>
                <c:pt idx="125">
                  <c:v>8.3786066994896107</c:v>
                </c:pt>
                <c:pt idx="126">
                  <c:v>8.3786066994896107</c:v>
                </c:pt>
                <c:pt idx="127">
                  <c:v>8.3786066994896107</c:v>
                </c:pt>
                <c:pt idx="128">
                  <c:v>8.3786066994896107</c:v>
                </c:pt>
                <c:pt idx="129">
                  <c:v>8.3786066994896107</c:v>
                </c:pt>
                <c:pt idx="130">
                  <c:v>8.3786066994896107</c:v>
                </c:pt>
                <c:pt idx="131">
                  <c:v>9.3380998471851857</c:v>
                </c:pt>
                <c:pt idx="132">
                  <c:v>9.3380998471851857</c:v>
                </c:pt>
                <c:pt idx="133">
                  <c:v>9.3380998471851857</c:v>
                </c:pt>
                <c:pt idx="134">
                  <c:v>9.3380998471851857</c:v>
                </c:pt>
                <c:pt idx="135">
                  <c:v>9.3380998471851857</c:v>
                </c:pt>
                <c:pt idx="136">
                  <c:v>9.3380998471851857</c:v>
                </c:pt>
                <c:pt idx="137">
                  <c:v>9.3380998471851857</c:v>
                </c:pt>
                <c:pt idx="138">
                  <c:v>6.8179083342790543</c:v>
                </c:pt>
                <c:pt idx="139">
                  <c:v>9.2294188683021279</c:v>
                </c:pt>
                <c:pt idx="140">
                  <c:v>11.056957406232032</c:v>
                </c:pt>
                <c:pt idx="141">
                  <c:v>10.304736166268485</c:v>
                </c:pt>
                <c:pt idx="142">
                  <c:v>10.304736166268485</c:v>
                </c:pt>
                <c:pt idx="143">
                  <c:v>8.6454905279546441</c:v>
                </c:pt>
                <c:pt idx="144">
                  <c:v>10.132765385891071</c:v>
                </c:pt>
                <c:pt idx="145">
                  <c:v>10.132765385891071</c:v>
                </c:pt>
                <c:pt idx="146">
                  <c:v>10.132765385891071</c:v>
                </c:pt>
                <c:pt idx="147">
                  <c:v>10.471642995959046</c:v>
                </c:pt>
                <c:pt idx="148">
                  <c:v>10.471642995959046</c:v>
                </c:pt>
                <c:pt idx="149">
                  <c:v>11.135319353924169</c:v>
                </c:pt>
                <c:pt idx="150">
                  <c:v>11.135319353924169</c:v>
                </c:pt>
                <c:pt idx="151">
                  <c:v>11.135319353924169</c:v>
                </c:pt>
                <c:pt idx="152">
                  <c:v>11.135319353924169</c:v>
                </c:pt>
                <c:pt idx="153">
                  <c:v>11.135319353924169</c:v>
                </c:pt>
                <c:pt idx="154">
                  <c:v>11.135319353924169</c:v>
                </c:pt>
                <c:pt idx="155">
                  <c:v>11.135319353924169</c:v>
                </c:pt>
                <c:pt idx="156">
                  <c:v>10.889008179800621</c:v>
                </c:pt>
                <c:pt idx="157">
                  <c:v>13.568805098931479</c:v>
                </c:pt>
                <c:pt idx="158">
                  <c:v>13.568805098931479</c:v>
                </c:pt>
                <c:pt idx="159">
                  <c:v>13.568805098931479</c:v>
                </c:pt>
                <c:pt idx="160">
                  <c:v>13.568805098931479</c:v>
                </c:pt>
                <c:pt idx="161">
                  <c:v>13.568805098931479</c:v>
                </c:pt>
                <c:pt idx="162">
                  <c:v>13.568805098931479</c:v>
                </c:pt>
                <c:pt idx="163">
                  <c:v>13.568805098931479</c:v>
                </c:pt>
                <c:pt idx="164">
                  <c:v>11.974071622991177</c:v>
                </c:pt>
                <c:pt idx="165">
                  <c:v>10.146533085061273</c:v>
                </c:pt>
                <c:pt idx="166">
                  <c:v>7.7920478688393633</c:v>
                </c:pt>
                <c:pt idx="167">
                  <c:v>8.1272038265876834</c:v>
                </c:pt>
                <c:pt idx="168">
                  <c:v>9.4730012108825026</c:v>
                </c:pt>
                <c:pt idx="169">
                  <c:v>6.8932632608618949</c:v>
                </c:pt>
                <c:pt idx="170">
                  <c:v>6.8932632608618949</c:v>
                </c:pt>
                <c:pt idx="171">
                  <c:v>6.8932632608618949</c:v>
                </c:pt>
                <c:pt idx="172">
                  <c:v>6.55438565079392</c:v>
                </c:pt>
                <c:pt idx="173">
                  <c:v>6.55438565079392</c:v>
                </c:pt>
                <c:pt idx="174">
                  <c:v>5.890709292828797</c:v>
                </c:pt>
                <c:pt idx="175">
                  <c:v>5.890709292828797</c:v>
                </c:pt>
              </c:numCache>
            </c:numRef>
          </c:val>
          <c:smooth val="0"/>
          <c:extLst>
            <c:ext xmlns:c16="http://schemas.microsoft.com/office/drawing/2014/chart" uri="{C3380CC4-5D6E-409C-BE32-E72D297353CC}">
              <c16:uniqueId val="{00000001-8E20-44AE-AF80-A92B11EA1094}"/>
            </c:ext>
          </c:extLst>
        </c:ser>
        <c:ser>
          <c:idx val="2"/>
          <c:order val="2"/>
          <c:tx>
            <c:v>12 years</c:v>
          </c:tx>
          <c:spPr>
            <a:ln w="34925" cap="rnd">
              <a:solidFill>
                <a:srgbClr val="00B0F0"/>
              </a:solidFill>
              <a:round/>
            </a:ln>
            <a:effectLst>
              <a:outerShdw blurRad="40000" dist="23000" dir="5400000" rotWithShape="0">
                <a:srgbClr val="000000">
                  <a:alpha val="35000"/>
                </a:srgbClr>
              </a:outerShdw>
            </a:effectLst>
          </c:spPr>
          <c:marker>
            <c:symbol val="diamond"/>
            <c:size val="9"/>
            <c:spPr>
              <a:solidFill>
                <a:srgbClr val="00B0F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val>
            <c:numRef>
              <c:f>Sheet2!$I$28:$I$203</c:f>
              <c:numCache>
                <c:formatCode>0.000</c:formatCode>
                <c:ptCount val="176"/>
                <c:pt idx="0">
                  <c:v>3.7044282811874232</c:v>
                </c:pt>
                <c:pt idx="1">
                  <c:v>3.7044282811874232</c:v>
                </c:pt>
                <c:pt idx="2">
                  <c:v>5.8297579963816588</c:v>
                </c:pt>
                <c:pt idx="3">
                  <c:v>5.8297579963816588</c:v>
                </c:pt>
                <c:pt idx="4">
                  <c:v>5.8297579963816588</c:v>
                </c:pt>
                <c:pt idx="5">
                  <c:v>6.103777140065783</c:v>
                </c:pt>
                <c:pt idx="6">
                  <c:v>6.103777140065783</c:v>
                </c:pt>
                <c:pt idx="7">
                  <c:v>9.9754503695017629</c:v>
                </c:pt>
                <c:pt idx="8">
                  <c:v>8.7396860534278549</c:v>
                </c:pt>
                <c:pt idx="9">
                  <c:v>6.2710220883143393</c:v>
                </c:pt>
                <c:pt idx="10">
                  <c:v>6.2710220883143393</c:v>
                </c:pt>
                <c:pt idx="11">
                  <c:v>6.2710220883143393</c:v>
                </c:pt>
                <c:pt idx="12">
                  <c:v>6.2710220883143393</c:v>
                </c:pt>
                <c:pt idx="13">
                  <c:v>14.080602740119199</c:v>
                </c:pt>
                <c:pt idx="14">
                  <c:v>11.955273024924963</c:v>
                </c:pt>
                <c:pt idx="15">
                  <c:v>11.955273024924963</c:v>
                </c:pt>
                <c:pt idx="16">
                  <c:v>13.635632457276794</c:v>
                </c:pt>
                <c:pt idx="17">
                  <c:v>13.36161331359267</c:v>
                </c:pt>
                <c:pt idx="18">
                  <c:v>13.36161331359267</c:v>
                </c:pt>
                <c:pt idx="19">
                  <c:v>9.4899400841566912</c:v>
                </c:pt>
                <c:pt idx="20">
                  <c:v>9.4899400841566912</c:v>
                </c:pt>
                <c:pt idx="21">
                  <c:v>9.4899400841566912</c:v>
                </c:pt>
                <c:pt idx="22">
                  <c:v>9.4899400841566912</c:v>
                </c:pt>
                <c:pt idx="23">
                  <c:v>9.4899400841566912</c:v>
                </c:pt>
                <c:pt idx="24">
                  <c:v>9.4899400841566912</c:v>
                </c:pt>
                <c:pt idx="25">
                  <c:v>1.6803594323518307</c:v>
                </c:pt>
                <c:pt idx="26">
                  <c:v>2.1986461155646189</c:v>
                </c:pt>
                <c:pt idx="27">
                  <c:v>5.7369213246981872</c:v>
                </c:pt>
                <c:pt idx="28">
                  <c:v>9.190363656800173</c:v>
                </c:pt>
                <c:pt idx="29">
                  <c:v>9.190363656800173</c:v>
                </c:pt>
                <c:pt idx="30">
                  <c:v>9.190363656800173</c:v>
                </c:pt>
                <c:pt idx="31">
                  <c:v>9.190363656800173</c:v>
                </c:pt>
                <c:pt idx="32">
                  <c:v>9.190363656800173</c:v>
                </c:pt>
                <c:pt idx="33">
                  <c:v>9.190363656800173</c:v>
                </c:pt>
                <c:pt idx="34">
                  <c:v>9.190363656800173</c:v>
                </c:pt>
                <c:pt idx="35">
                  <c:v>9.190363656800173</c:v>
                </c:pt>
                <c:pt idx="36">
                  <c:v>9.190363656800173</c:v>
                </c:pt>
                <c:pt idx="37">
                  <c:v>9.190363656800173</c:v>
                </c:pt>
                <c:pt idx="38">
                  <c:v>8.6720769735873855</c:v>
                </c:pt>
                <c:pt idx="39">
                  <c:v>5.1338017644538168</c:v>
                </c:pt>
                <c:pt idx="40">
                  <c:v>0</c:v>
                </c:pt>
                <c:pt idx="41">
                  <c:v>1.6157512024746363</c:v>
                </c:pt>
                <c:pt idx="42">
                  <c:v>1.6157512024746363</c:v>
                </c:pt>
                <c:pt idx="43">
                  <c:v>1.6157512024746363</c:v>
                </c:pt>
                <c:pt idx="44">
                  <c:v>7.2645998165424617</c:v>
                </c:pt>
                <c:pt idx="45">
                  <c:v>7.2645998165424617</c:v>
                </c:pt>
                <c:pt idx="46">
                  <c:v>7.2645998165424617</c:v>
                </c:pt>
                <c:pt idx="47">
                  <c:v>7.2645998165424617</c:v>
                </c:pt>
                <c:pt idx="48">
                  <c:v>7.2645998165424617</c:v>
                </c:pt>
                <c:pt idx="49">
                  <c:v>7.2645998165424617</c:v>
                </c:pt>
                <c:pt idx="50">
                  <c:v>7.2645998165424617</c:v>
                </c:pt>
                <c:pt idx="51">
                  <c:v>7.2645998165424617</c:v>
                </c:pt>
                <c:pt idx="52">
                  <c:v>7.2645998165424617</c:v>
                </c:pt>
                <c:pt idx="53">
                  <c:v>5.648848614067826</c:v>
                </c:pt>
                <c:pt idx="54">
                  <c:v>5.648848614067826</c:v>
                </c:pt>
                <c:pt idx="55">
                  <c:v>5.648848614067826</c:v>
                </c:pt>
                <c:pt idx="56">
                  <c:v>2.5901724572703793</c:v>
                </c:pt>
                <c:pt idx="57">
                  <c:v>2.5901724572703793</c:v>
                </c:pt>
                <c:pt idx="58">
                  <c:v>2.5901724572703793</c:v>
                </c:pt>
                <c:pt idx="59">
                  <c:v>2.5901724572703793</c:v>
                </c:pt>
                <c:pt idx="60">
                  <c:v>2.5901724572703793</c:v>
                </c:pt>
                <c:pt idx="61">
                  <c:v>3.858553527086618</c:v>
                </c:pt>
                <c:pt idx="62">
                  <c:v>3.858553527086618</c:v>
                </c:pt>
                <c:pt idx="63">
                  <c:v>3.858553527086618</c:v>
                </c:pt>
                <c:pt idx="64">
                  <c:v>3.858553527086618</c:v>
                </c:pt>
                <c:pt idx="65">
                  <c:v>8.7599793952374512</c:v>
                </c:pt>
                <c:pt idx="66">
                  <c:v>12.976055530867294</c:v>
                </c:pt>
                <c:pt idx="67">
                  <c:v>12.976055530867294</c:v>
                </c:pt>
                <c:pt idx="68">
                  <c:v>11.120606758464115</c:v>
                </c:pt>
                <c:pt idx="69">
                  <c:v>11.120606758464115</c:v>
                </c:pt>
                <c:pt idx="70">
                  <c:v>17.167404779292685</c:v>
                </c:pt>
                <c:pt idx="71">
                  <c:v>17.167404779292685</c:v>
                </c:pt>
                <c:pt idx="72">
                  <c:v>17.167404779292685</c:v>
                </c:pt>
                <c:pt idx="73">
                  <c:v>15.899023709476447</c:v>
                </c:pt>
                <c:pt idx="74">
                  <c:v>15.899023709476447</c:v>
                </c:pt>
                <c:pt idx="75">
                  <c:v>18.441038422287949</c:v>
                </c:pt>
                <c:pt idx="76">
                  <c:v>18.441038422287949</c:v>
                </c:pt>
                <c:pt idx="77">
                  <c:v>13.539612554137117</c:v>
                </c:pt>
                <c:pt idx="78">
                  <c:v>9.323536418507274</c:v>
                </c:pt>
                <c:pt idx="79">
                  <c:v>9.323536418507274</c:v>
                </c:pt>
                <c:pt idx="80">
                  <c:v>8.5888127336400739</c:v>
                </c:pt>
                <c:pt idx="81">
                  <c:v>8.5888127336400739</c:v>
                </c:pt>
                <c:pt idx="82">
                  <c:v>7.452808376390597</c:v>
                </c:pt>
                <c:pt idx="83">
                  <c:v>7.452808376390597</c:v>
                </c:pt>
                <c:pt idx="84">
                  <c:v>8.7857635700327137</c:v>
                </c:pt>
                <c:pt idx="85">
                  <c:v>11.392431987456499</c:v>
                </c:pt>
                <c:pt idx="86">
                  <c:v>11.679161319597901</c:v>
                </c:pt>
                <c:pt idx="87">
                  <c:v>9.528320036742647</c:v>
                </c:pt>
                <c:pt idx="88">
                  <c:v>9.528320036742647</c:v>
                </c:pt>
                <c:pt idx="89">
                  <c:v>9.528320036742647</c:v>
                </c:pt>
                <c:pt idx="90">
                  <c:v>9.528320036742647</c:v>
                </c:pt>
                <c:pt idx="91">
                  <c:v>9.528320036742647</c:v>
                </c:pt>
                <c:pt idx="92">
                  <c:v>9.528320036742647</c:v>
                </c:pt>
                <c:pt idx="93">
                  <c:v>9.528320036742647</c:v>
                </c:pt>
                <c:pt idx="94">
                  <c:v>4.6175263731635523</c:v>
                </c:pt>
                <c:pt idx="95">
                  <c:v>4.6175263731635523</c:v>
                </c:pt>
                <c:pt idx="96">
                  <c:v>3.2845711795214356</c:v>
                </c:pt>
                <c:pt idx="97">
                  <c:v>0.67790276209764977</c:v>
                </c:pt>
                <c:pt idx="98">
                  <c:v>0.39117342995624921</c:v>
                </c:pt>
                <c:pt idx="99">
                  <c:v>0</c:v>
                </c:pt>
                <c:pt idx="100">
                  <c:v>0.77933439998916276</c:v>
                </c:pt>
                <c:pt idx="101">
                  <c:v>0.77933439998916276</c:v>
                </c:pt>
                <c:pt idx="102">
                  <c:v>0.77933439998916276</c:v>
                </c:pt>
                <c:pt idx="103">
                  <c:v>0.77933439998916276</c:v>
                </c:pt>
                <c:pt idx="104">
                  <c:v>0.77933439998916276</c:v>
                </c:pt>
                <c:pt idx="105">
                  <c:v>0.77933439998916276</c:v>
                </c:pt>
                <c:pt idx="106">
                  <c:v>0.77933439998916276</c:v>
                </c:pt>
                <c:pt idx="107">
                  <c:v>0.77933439998916276</c:v>
                </c:pt>
                <c:pt idx="108">
                  <c:v>0.77933439998916276</c:v>
                </c:pt>
                <c:pt idx="109">
                  <c:v>0.77933439998916276</c:v>
                </c:pt>
                <c:pt idx="110">
                  <c:v>0.77933439998916276</c:v>
                </c:pt>
                <c:pt idx="111">
                  <c:v>0.77933439998916276</c:v>
                </c:pt>
                <c:pt idx="112">
                  <c:v>0</c:v>
                </c:pt>
                <c:pt idx="113">
                  <c:v>5.2503989852211062</c:v>
                </c:pt>
                <c:pt idx="114">
                  <c:v>5.2503989852211062</c:v>
                </c:pt>
                <c:pt idx="115">
                  <c:v>5.2503989852211062</c:v>
                </c:pt>
                <c:pt idx="116">
                  <c:v>11.722704102274141</c:v>
                </c:pt>
                <c:pt idx="117">
                  <c:v>11.722704102274141</c:v>
                </c:pt>
                <c:pt idx="118">
                  <c:v>15.179465848761311</c:v>
                </c:pt>
                <c:pt idx="119">
                  <c:v>17.455430623936689</c:v>
                </c:pt>
                <c:pt idx="120">
                  <c:v>17.455430623936689</c:v>
                </c:pt>
                <c:pt idx="121">
                  <c:v>17.455430623936689</c:v>
                </c:pt>
                <c:pt idx="122">
                  <c:v>17.455430623936689</c:v>
                </c:pt>
                <c:pt idx="123">
                  <c:v>17.455430623936689</c:v>
                </c:pt>
                <c:pt idx="124">
                  <c:v>17.455430623936689</c:v>
                </c:pt>
                <c:pt idx="125">
                  <c:v>12.205031638715582</c:v>
                </c:pt>
                <c:pt idx="126">
                  <c:v>12.205031638715582</c:v>
                </c:pt>
                <c:pt idx="127">
                  <c:v>12.205031638715582</c:v>
                </c:pt>
                <c:pt idx="128">
                  <c:v>5.7327265216625465</c:v>
                </c:pt>
                <c:pt idx="129">
                  <c:v>5.7327265216625465</c:v>
                </c:pt>
                <c:pt idx="130">
                  <c:v>2.2759647751753769</c:v>
                </c:pt>
                <c:pt idx="131">
                  <c:v>1.9989440576991153</c:v>
                </c:pt>
                <c:pt idx="132">
                  <c:v>1.9989440576991153</c:v>
                </c:pt>
                <c:pt idx="133">
                  <c:v>1.9989440576991153</c:v>
                </c:pt>
                <c:pt idx="134">
                  <c:v>1.9989440576991153</c:v>
                </c:pt>
                <c:pt idx="135">
                  <c:v>1.9989440576991153</c:v>
                </c:pt>
                <c:pt idx="136">
                  <c:v>1.9989440576991153</c:v>
                </c:pt>
                <c:pt idx="137">
                  <c:v>1.9989440576991153</c:v>
                </c:pt>
                <c:pt idx="138">
                  <c:v>1.9989440576991153</c:v>
                </c:pt>
                <c:pt idx="139">
                  <c:v>7.0229243369138503</c:v>
                </c:pt>
                <c:pt idx="140">
                  <c:v>10.830296290934484</c:v>
                </c:pt>
                <c:pt idx="141">
                  <c:v>15.73547382473013</c:v>
                </c:pt>
                <c:pt idx="142">
                  <c:v>15.73547382473013</c:v>
                </c:pt>
                <c:pt idx="143">
                  <c:v>13.736529767031016</c:v>
                </c:pt>
                <c:pt idx="144">
                  <c:v>19.11098382957395</c:v>
                </c:pt>
                <c:pt idx="145">
                  <c:v>19.11098382957395</c:v>
                </c:pt>
                <c:pt idx="146">
                  <c:v>19.11098382957395</c:v>
                </c:pt>
                <c:pt idx="147">
                  <c:v>19.816978850548896</c:v>
                </c:pt>
                <c:pt idx="148">
                  <c:v>19.816978850548896</c:v>
                </c:pt>
                <c:pt idx="149">
                  <c:v>21.199637929642904</c:v>
                </c:pt>
                <c:pt idx="150">
                  <c:v>21.199637929642904</c:v>
                </c:pt>
                <c:pt idx="151">
                  <c:v>16.175657650428167</c:v>
                </c:pt>
                <c:pt idx="152">
                  <c:v>12.368285696407535</c:v>
                </c:pt>
                <c:pt idx="153">
                  <c:v>7.4631081626118885</c:v>
                </c:pt>
                <c:pt idx="154">
                  <c:v>7.4631081626118885</c:v>
                </c:pt>
                <c:pt idx="155">
                  <c:v>7.4631081626118885</c:v>
                </c:pt>
                <c:pt idx="156">
                  <c:v>3.5744498783440122</c:v>
                </c:pt>
                <c:pt idx="157">
                  <c:v>9.1573601265333</c:v>
                </c:pt>
                <c:pt idx="158">
                  <c:v>9.1573601265333</c:v>
                </c:pt>
                <c:pt idx="159">
                  <c:v>8.4513651055583523</c:v>
                </c:pt>
                <c:pt idx="160">
                  <c:v>8.4513651055583523</c:v>
                </c:pt>
                <c:pt idx="161">
                  <c:v>7.0687060264643451</c:v>
                </c:pt>
                <c:pt idx="162">
                  <c:v>7.0687060264643451</c:v>
                </c:pt>
                <c:pt idx="163">
                  <c:v>7.0687060264643451</c:v>
                </c:pt>
                <c:pt idx="164">
                  <c:v>8.7703248974701182</c:v>
                </c:pt>
                <c:pt idx="165">
                  <c:v>8.7703248974701182</c:v>
                </c:pt>
                <c:pt idx="166">
                  <c:v>8.7703248974701182</c:v>
                </c:pt>
                <c:pt idx="167">
                  <c:v>9.4685664761124517</c:v>
                </c:pt>
                <c:pt idx="168">
                  <c:v>10.786515248451602</c:v>
                </c:pt>
                <c:pt idx="169">
                  <c:v>5.2036050002623142</c:v>
                </c:pt>
                <c:pt idx="170">
                  <c:v>5.2036050002623142</c:v>
                </c:pt>
                <c:pt idx="171">
                  <c:v>5.2036050002623142</c:v>
                </c:pt>
                <c:pt idx="172">
                  <c:v>5.2036050002623142</c:v>
                </c:pt>
                <c:pt idx="173">
                  <c:v>5.2036050002623142</c:v>
                </c:pt>
                <c:pt idx="174">
                  <c:v>5.2036050002623142</c:v>
                </c:pt>
                <c:pt idx="175">
                  <c:v>5.2036050002623142</c:v>
                </c:pt>
              </c:numCache>
            </c:numRef>
          </c:val>
          <c:smooth val="0"/>
          <c:extLst>
            <c:ext xmlns:c16="http://schemas.microsoft.com/office/drawing/2014/chart" uri="{C3380CC4-5D6E-409C-BE32-E72D297353CC}">
              <c16:uniqueId val="{00000002-8E20-44AE-AF80-A92B11EA1094}"/>
            </c:ext>
          </c:extLst>
        </c:ser>
        <c:ser>
          <c:idx val="3"/>
          <c:order val="3"/>
          <c:tx>
            <c:v>6 Years</c:v>
          </c:tx>
          <c:spPr>
            <a:ln w="34925" cap="rnd">
              <a:solidFill>
                <a:srgbClr val="FF0000"/>
              </a:solidFill>
              <a:round/>
            </a:ln>
            <a:effectLst>
              <a:outerShdw blurRad="40000" dist="23000" dir="5400000" rotWithShape="0">
                <a:srgbClr val="000000">
                  <a:alpha val="35000"/>
                </a:srgbClr>
              </a:outerShdw>
            </a:effectLst>
          </c:spPr>
          <c:marker>
            <c:symbol val="none"/>
          </c:marker>
          <c:val>
            <c:numRef>
              <c:f>Sheet2!$J$28:$J$203</c:f>
              <c:numCache>
                <c:formatCode>0.000</c:formatCode>
                <c:ptCount val="176"/>
                <c:pt idx="0">
                  <c:v>7.4088565623748464</c:v>
                </c:pt>
                <c:pt idx="1">
                  <c:v>7.4088565623748464</c:v>
                </c:pt>
                <c:pt idx="2">
                  <c:v>9.1879873606155034</c:v>
                </c:pt>
                <c:pt idx="3">
                  <c:v>4.2506594303884713</c:v>
                </c:pt>
                <c:pt idx="4">
                  <c:v>4.2506594303884713</c:v>
                </c:pt>
                <c:pt idx="5">
                  <c:v>4.7986977177567196</c:v>
                </c:pt>
                <c:pt idx="6">
                  <c:v>4.7986977177567196</c:v>
                </c:pt>
                <c:pt idx="7">
                  <c:v>12.542044176628679</c:v>
                </c:pt>
                <c:pt idx="8">
                  <c:v>8.2913847462402064</c:v>
                </c:pt>
                <c:pt idx="9">
                  <c:v>8.2913847462402064</c:v>
                </c:pt>
                <c:pt idx="10">
                  <c:v>8.2913847462402064</c:v>
                </c:pt>
                <c:pt idx="11">
                  <c:v>7.7433464588719589</c:v>
                </c:pt>
                <c:pt idx="12">
                  <c:v>7.7433464588719589</c:v>
                </c:pt>
                <c:pt idx="13">
                  <c:v>15.619161303609721</c:v>
                </c:pt>
                <c:pt idx="14">
                  <c:v>15.619161303609721</c:v>
                </c:pt>
                <c:pt idx="15">
                  <c:v>15.619161303609721</c:v>
                </c:pt>
                <c:pt idx="16">
                  <c:v>18.979880168313382</c:v>
                </c:pt>
                <c:pt idx="17">
                  <c:v>18.979880168313382</c:v>
                </c:pt>
                <c:pt idx="18">
                  <c:v>18.979880168313382</c:v>
                </c:pt>
                <c:pt idx="19">
                  <c:v>3.3607188647036614</c:v>
                </c:pt>
                <c:pt idx="20">
                  <c:v>3.3607188647036614</c:v>
                </c:pt>
                <c:pt idx="21">
                  <c:v>3.3607188647036614</c:v>
                </c:pt>
                <c:pt idx="22">
                  <c:v>0</c:v>
                </c:pt>
                <c:pt idx="23">
                  <c:v>0</c:v>
                </c:pt>
                <c:pt idx="24">
                  <c:v>0</c:v>
                </c:pt>
                <c:pt idx="25">
                  <c:v>0</c:v>
                </c:pt>
                <c:pt idx="26">
                  <c:v>1.0365733664255761</c:v>
                </c:pt>
                <c:pt idx="27">
                  <c:v>8.1131237846927124</c:v>
                </c:pt>
                <c:pt idx="28">
                  <c:v>18.380727313600346</c:v>
                </c:pt>
                <c:pt idx="29">
                  <c:v>18.380727313600346</c:v>
                </c:pt>
                <c:pt idx="30">
                  <c:v>18.380727313600346</c:v>
                </c:pt>
                <c:pt idx="31">
                  <c:v>18.380727313600346</c:v>
                </c:pt>
                <c:pt idx="32">
                  <c:v>17.344153947174771</c:v>
                </c:pt>
                <c:pt idx="33">
                  <c:v>10.267603528907634</c:v>
                </c:pt>
                <c:pt idx="34">
                  <c:v>0</c:v>
                </c:pt>
                <c:pt idx="35">
                  <c:v>0</c:v>
                </c:pt>
                <c:pt idx="36">
                  <c:v>0</c:v>
                </c:pt>
                <c:pt idx="37">
                  <c:v>0</c:v>
                </c:pt>
                <c:pt idx="38">
                  <c:v>0</c:v>
                </c:pt>
                <c:pt idx="39">
                  <c:v>0</c:v>
                </c:pt>
                <c:pt idx="40">
                  <c:v>0</c:v>
                </c:pt>
                <c:pt idx="41">
                  <c:v>3.2315024049492727</c:v>
                </c:pt>
                <c:pt idx="42">
                  <c:v>3.2315024049492727</c:v>
                </c:pt>
                <c:pt idx="43">
                  <c:v>3.2315024049492727</c:v>
                </c:pt>
                <c:pt idx="44">
                  <c:v>14.529199633084923</c:v>
                </c:pt>
                <c:pt idx="45">
                  <c:v>14.529199633084923</c:v>
                </c:pt>
                <c:pt idx="46">
                  <c:v>14.529199633084923</c:v>
                </c:pt>
                <c:pt idx="47">
                  <c:v>11.297697228135652</c:v>
                </c:pt>
                <c:pt idx="48">
                  <c:v>11.297697228135652</c:v>
                </c:pt>
                <c:pt idx="49">
                  <c:v>11.297697228135652</c:v>
                </c:pt>
                <c:pt idx="50">
                  <c:v>0</c:v>
                </c:pt>
                <c:pt idx="51">
                  <c:v>0</c:v>
                </c:pt>
                <c:pt idx="52">
                  <c:v>0</c:v>
                </c:pt>
                <c:pt idx="53">
                  <c:v>0</c:v>
                </c:pt>
                <c:pt idx="54">
                  <c:v>0</c:v>
                </c:pt>
                <c:pt idx="55">
                  <c:v>0</c:v>
                </c:pt>
                <c:pt idx="56">
                  <c:v>5.1803449145407585</c:v>
                </c:pt>
                <c:pt idx="57">
                  <c:v>5.1803449145407585</c:v>
                </c:pt>
                <c:pt idx="58">
                  <c:v>5.1803449145407585</c:v>
                </c:pt>
                <c:pt idx="59">
                  <c:v>5.1803449145407585</c:v>
                </c:pt>
                <c:pt idx="60">
                  <c:v>5.1803449145407585</c:v>
                </c:pt>
                <c:pt idx="61">
                  <c:v>7.7171070541732361</c:v>
                </c:pt>
                <c:pt idx="62">
                  <c:v>2.5367621396324771</c:v>
                </c:pt>
                <c:pt idx="63">
                  <c:v>2.5367621396324771</c:v>
                </c:pt>
                <c:pt idx="64">
                  <c:v>2.5367621396324771</c:v>
                </c:pt>
                <c:pt idx="65">
                  <c:v>12.339613875934143</c:v>
                </c:pt>
                <c:pt idx="66">
                  <c:v>20.77176614719383</c:v>
                </c:pt>
                <c:pt idx="67">
                  <c:v>18.235004007561354</c:v>
                </c:pt>
                <c:pt idx="68">
                  <c:v>19.704451377295754</c:v>
                </c:pt>
                <c:pt idx="69">
                  <c:v>19.704451377295754</c:v>
                </c:pt>
                <c:pt idx="70">
                  <c:v>31.798047418952894</c:v>
                </c:pt>
                <c:pt idx="71">
                  <c:v>21.995195682651229</c:v>
                </c:pt>
                <c:pt idx="72">
                  <c:v>13.563043411391542</c:v>
                </c:pt>
                <c:pt idx="73">
                  <c:v>13.563043411391542</c:v>
                </c:pt>
                <c:pt idx="74">
                  <c:v>12.093596041657142</c:v>
                </c:pt>
                <c:pt idx="75">
                  <c:v>17.177625467280148</c:v>
                </c:pt>
                <c:pt idx="76">
                  <c:v>5.0840294256230054</c:v>
                </c:pt>
                <c:pt idx="77">
                  <c:v>5.0840294256230054</c:v>
                </c:pt>
                <c:pt idx="78">
                  <c:v>5.0840294256230054</c:v>
                </c:pt>
                <c:pt idx="79">
                  <c:v>5.0840294256230054</c:v>
                </c:pt>
                <c:pt idx="80">
                  <c:v>5.0840294256230054</c:v>
                </c:pt>
                <c:pt idx="81">
                  <c:v>0</c:v>
                </c:pt>
                <c:pt idx="82">
                  <c:v>9.8215873271581895</c:v>
                </c:pt>
                <c:pt idx="83">
                  <c:v>9.8215873271581895</c:v>
                </c:pt>
                <c:pt idx="84">
                  <c:v>12.487497714442421</c:v>
                </c:pt>
                <c:pt idx="85">
                  <c:v>17.700834549289993</c:v>
                </c:pt>
                <c:pt idx="86">
                  <c:v>18.274293213572793</c:v>
                </c:pt>
                <c:pt idx="87">
                  <c:v>19.056640073485294</c:v>
                </c:pt>
                <c:pt idx="88">
                  <c:v>9.2350527463271046</c:v>
                </c:pt>
                <c:pt idx="89">
                  <c:v>9.2350527463271046</c:v>
                </c:pt>
                <c:pt idx="90">
                  <c:v>6.5691423590428712</c:v>
                </c:pt>
                <c:pt idx="91">
                  <c:v>1.3558055241952995</c:v>
                </c:pt>
                <c:pt idx="92">
                  <c:v>0.78234685991249842</c:v>
                </c:pt>
                <c:pt idx="93">
                  <c:v>0</c:v>
                </c:pt>
                <c:pt idx="94">
                  <c:v>0</c:v>
                </c:pt>
                <c:pt idx="95">
                  <c:v>0</c:v>
                </c:pt>
                <c:pt idx="96">
                  <c:v>0</c:v>
                </c:pt>
                <c:pt idx="97">
                  <c:v>0</c:v>
                </c:pt>
                <c:pt idx="98">
                  <c:v>0</c:v>
                </c:pt>
                <c:pt idx="99">
                  <c:v>0</c:v>
                </c:pt>
                <c:pt idx="100">
                  <c:v>1.5586687999783255</c:v>
                </c:pt>
                <c:pt idx="101">
                  <c:v>1.5586687999783255</c:v>
                </c:pt>
                <c:pt idx="102">
                  <c:v>1.5586687999783255</c:v>
                </c:pt>
                <c:pt idx="103">
                  <c:v>1.5586687999783255</c:v>
                </c:pt>
                <c:pt idx="104">
                  <c:v>1.5586687999783255</c:v>
                </c:pt>
                <c:pt idx="105">
                  <c:v>1.5586687999783255</c:v>
                </c:pt>
                <c:pt idx="106">
                  <c:v>0</c:v>
                </c:pt>
                <c:pt idx="107">
                  <c:v>0</c:v>
                </c:pt>
                <c:pt idx="108">
                  <c:v>0</c:v>
                </c:pt>
                <c:pt idx="109">
                  <c:v>0</c:v>
                </c:pt>
                <c:pt idx="110">
                  <c:v>0</c:v>
                </c:pt>
                <c:pt idx="111">
                  <c:v>0</c:v>
                </c:pt>
                <c:pt idx="112">
                  <c:v>0</c:v>
                </c:pt>
                <c:pt idx="113">
                  <c:v>10.500797970442212</c:v>
                </c:pt>
                <c:pt idx="114">
                  <c:v>10.500797970442212</c:v>
                </c:pt>
                <c:pt idx="115">
                  <c:v>10.500797970442212</c:v>
                </c:pt>
                <c:pt idx="116">
                  <c:v>23.445408204548283</c:v>
                </c:pt>
                <c:pt idx="117">
                  <c:v>23.445408204548283</c:v>
                </c:pt>
                <c:pt idx="118">
                  <c:v>30.358931697522621</c:v>
                </c:pt>
                <c:pt idx="119">
                  <c:v>24.410063277431163</c:v>
                </c:pt>
                <c:pt idx="120">
                  <c:v>24.410063277431163</c:v>
                </c:pt>
                <c:pt idx="121">
                  <c:v>24.410063277431163</c:v>
                </c:pt>
                <c:pt idx="122">
                  <c:v>11.465453043325093</c:v>
                </c:pt>
                <c:pt idx="123">
                  <c:v>11.465453043325093</c:v>
                </c:pt>
                <c:pt idx="124">
                  <c:v>4.5519295503507538</c:v>
                </c:pt>
                <c:pt idx="125">
                  <c:v>0</c:v>
                </c:pt>
                <c:pt idx="126">
                  <c:v>0</c:v>
                </c:pt>
                <c:pt idx="127">
                  <c:v>0</c:v>
                </c:pt>
                <c:pt idx="128">
                  <c:v>0</c:v>
                </c:pt>
                <c:pt idx="129">
                  <c:v>0</c:v>
                </c:pt>
                <c:pt idx="130">
                  <c:v>0</c:v>
                </c:pt>
                <c:pt idx="131">
                  <c:v>3.9978881153982306</c:v>
                </c:pt>
                <c:pt idx="132">
                  <c:v>3.9978881153982306</c:v>
                </c:pt>
                <c:pt idx="133">
                  <c:v>3.9978881153982306</c:v>
                </c:pt>
                <c:pt idx="134">
                  <c:v>3.9978881153982306</c:v>
                </c:pt>
                <c:pt idx="135">
                  <c:v>3.9978881153982306</c:v>
                </c:pt>
                <c:pt idx="136">
                  <c:v>3.9978881153982306</c:v>
                </c:pt>
                <c:pt idx="137">
                  <c:v>0</c:v>
                </c:pt>
                <c:pt idx="138">
                  <c:v>0</c:v>
                </c:pt>
                <c:pt idx="139">
                  <c:v>10.047960558429471</c:v>
                </c:pt>
                <c:pt idx="140">
                  <c:v>17.662704466470739</c:v>
                </c:pt>
                <c:pt idx="141">
                  <c:v>27.473059534062031</c:v>
                </c:pt>
                <c:pt idx="142">
                  <c:v>27.473059534062031</c:v>
                </c:pt>
                <c:pt idx="143">
                  <c:v>27.473059534062031</c:v>
                </c:pt>
                <c:pt idx="144">
                  <c:v>38.2219676591479</c:v>
                </c:pt>
                <c:pt idx="145">
                  <c:v>28.174007100718427</c:v>
                </c:pt>
                <c:pt idx="146">
                  <c:v>20.559263192677161</c:v>
                </c:pt>
                <c:pt idx="147">
                  <c:v>12.160898167035763</c:v>
                </c:pt>
                <c:pt idx="148">
                  <c:v>12.160898167035763</c:v>
                </c:pt>
                <c:pt idx="149">
                  <c:v>14.926216325223777</c:v>
                </c:pt>
                <c:pt idx="150">
                  <c:v>4.1773082001379107</c:v>
                </c:pt>
                <c:pt idx="151">
                  <c:v>4.1773082001379107</c:v>
                </c:pt>
                <c:pt idx="152">
                  <c:v>4.1773082001379107</c:v>
                </c:pt>
                <c:pt idx="153">
                  <c:v>2.765318158188014</c:v>
                </c:pt>
                <c:pt idx="154">
                  <c:v>2.765318158188014</c:v>
                </c:pt>
                <c:pt idx="155">
                  <c:v>0</c:v>
                </c:pt>
                <c:pt idx="156">
                  <c:v>2.9715915565501141</c:v>
                </c:pt>
                <c:pt idx="157">
                  <c:v>14.13741205292869</c:v>
                </c:pt>
                <c:pt idx="158">
                  <c:v>14.13741205292869</c:v>
                </c:pt>
                <c:pt idx="159">
                  <c:v>14.13741205292869</c:v>
                </c:pt>
                <c:pt idx="160">
                  <c:v>14.13741205292869</c:v>
                </c:pt>
                <c:pt idx="161">
                  <c:v>14.13741205292869</c:v>
                </c:pt>
                <c:pt idx="162">
                  <c:v>11.165820496378577</c:v>
                </c:pt>
                <c:pt idx="163">
                  <c:v>0</c:v>
                </c:pt>
                <c:pt idx="164">
                  <c:v>3.4032377420115458</c:v>
                </c:pt>
                <c:pt idx="165">
                  <c:v>3.4032377420115458</c:v>
                </c:pt>
                <c:pt idx="166">
                  <c:v>3.4032377420115458</c:v>
                </c:pt>
                <c:pt idx="167">
                  <c:v>4.7997208992962141</c:v>
                </c:pt>
                <c:pt idx="168">
                  <c:v>10.407210000524628</c:v>
                </c:pt>
                <c:pt idx="169">
                  <c:v>10.407210000524628</c:v>
                </c:pt>
                <c:pt idx="170">
                  <c:v>7.003972258513083</c:v>
                </c:pt>
                <c:pt idx="171">
                  <c:v>7.003972258513083</c:v>
                </c:pt>
                <c:pt idx="172">
                  <c:v>7.003972258513083</c:v>
                </c:pt>
                <c:pt idx="173">
                  <c:v>5.6074891012284143</c:v>
                </c:pt>
                <c:pt idx="174">
                  <c:v>0</c:v>
                </c:pt>
                <c:pt idx="175">
                  <c:v>0</c:v>
                </c:pt>
              </c:numCache>
            </c:numRef>
          </c:val>
          <c:smooth val="0"/>
          <c:extLst>
            <c:ext xmlns:c16="http://schemas.microsoft.com/office/drawing/2014/chart" uri="{C3380CC4-5D6E-409C-BE32-E72D297353CC}">
              <c16:uniqueId val="{00000003-8E20-44AE-AF80-A92B11EA1094}"/>
            </c:ext>
          </c:extLst>
        </c:ser>
        <c:dLbls>
          <c:showLegendKey val="0"/>
          <c:showVal val="0"/>
          <c:showCatName val="0"/>
          <c:showSerName val="0"/>
          <c:showPercent val="0"/>
          <c:showBubbleSize val="0"/>
        </c:dLbls>
        <c:smooth val="0"/>
        <c:axId val="383920208"/>
        <c:axId val="383919816"/>
      </c:lineChart>
      <c:catAx>
        <c:axId val="383920208"/>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919816"/>
        <c:crosses val="autoZero"/>
        <c:auto val="1"/>
        <c:lblAlgn val="ctr"/>
        <c:lblOffset val="100"/>
        <c:noMultiLvlLbl val="0"/>
      </c:catAx>
      <c:valAx>
        <c:axId val="38391981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92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dk1"/>
                </a:solidFill>
                <a:latin typeface="+mn-lt"/>
                <a:ea typeface="+mn-ea"/>
                <a:cs typeface="+mn-cs"/>
              </a:defRPr>
            </a:pPr>
            <a:r>
              <a:rPr lang="en-US" dirty="0">
                <a:solidFill>
                  <a:schemeClr val="dk1"/>
                </a:solidFill>
                <a:latin typeface="+mn-lt"/>
                <a:ea typeface="+mn-ea"/>
                <a:cs typeface="+mn-cs"/>
              </a:rPr>
              <a:t>RMA Aggregate Loss Ratio 1980-2018</a:t>
            </a:r>
            <a:endParaRPr lang="en-US" dirty="0"/>
          </a:p>
        </c:rich>
      </c:tx>
      <c:overlay val="0"/>
      <c:spPr>
        <a:solidFill>
          <a:schemeClr val="lt1"/>
        </a:solidFill>
        <a:ln w="25400" cap="flat" cmpd="sng" algn="ctr">
          <a:solidFill>
            <a:schemeClr val="accent2"/>
          </a:solidFill>
          <a:prstDash val="solid"/>
        </a:ln>
        <a:effectLst/>
      </c:spPr>
    </c:title>
    <c:autoTitleDeleted val="0"/>
    <c:plotArea>
      <c:layout>
        <c:manualLayout>
          <c:layoutTarget val="inner"/>
          <c:xMode val="edge"/>
          <c:yMode val="edge"/>
          <c:x val="8.5807873259233794E-2"/>
          <c:y val="0.13448533835092244"/>
          <c:w val="0.89522988410674742"/>
          <c:h val="0.59299797425730771"/>
        </c:manualLayout>
      </c:layout>
      <c:lineChart>
        <c:grouping val="standard"/>
        <c:varyColors val="0"/>
        <c:ser>
          <c:idx val="0"/>
          <c:order val="0"/>
          <c:tx>
            <c:strRef>
              <c:f>Sheet1!$D$2</c:f>
              <c:strCache>
                <c:ptCount val="1"/>
                <c:pt idx="0">
                  <c:v>Loss Ratio</c:v>
                </c:pt>
              </c:strCache>
            </c:strRef>
          </c:tx>
          <c:spPr>
            <a:ln w="41275" cap="flat" cmpd="sng" algn="ctr">
              <a:solidFill>
                <a:srgbClr val="00B0F0"/>
              </a:solidFill>
              <a:prstDash val="solid"/>
            </a:ln>
            <a:effectLst/>
          </c:spPr>
          <c:marker>
            <c:symbol val="diamond"/>
            <c:size val="9"/>
            <c:spPr>
              <a:solidFill>
                <a:schemeClr val="accent6"/>
              </a:solidFill>
              <a:ln w="25400" cap="flat" cmpd="sng" algn="ctr">
                <a:solidFill>
                  <a:schemeClr val="accent6">
                    <a:shade val="50000"/>
                  </a:schemeClr>
                </a:solidFill>
                <a:prstDash val="solid"/>
              </a:ln>
              <a:effectLst/>
            </c:spPr>
          </c:marker>
          <c:dLbls>
            <c:delete val="1"/>
          </c:dLbls>
          <c:trendline>
            <c:spPr>
              <a:ln w="38100" cap="flat" cmpd="sng" algn="ctr">
                <a:solidFill>
                  <a:srgbClr val="FFC000"/>
                </a:solidFill>
                <a:prstDash val="solid"/>
              </a:ln>
              <a:effectLst>
                <a:outerShdw blurRad="40000" dist="23000" dir="5400000" rotWithShape="0">
                  <a:srgbClr val="000000">
                    <a:alpha val="35000"/>
                  </a:srgbClr>
                </a:outerShdw>
              </a:effectLst>
            </c:spPr>
            <c:trendlineType val="exp"/>
            <c:dispRSqr val="0"/>
            <c:dispEq val="0"/>
          </c:trendline>
          <c:cat>
            <c:numRef>
              <c:f>Sheet1!$C$3:$C$41</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Sheet1!$D$3:$D$41</c:f>
              <c:numCache>
                <c:formatCode>General</c:formatCode>
                <c:ptCount val="39"/>
                <c:pt idx="0">
                  <c:v>2.09321</c:v>
                </c:pt>
                <c:pt idx="1">
                  <c:v>1.1377999999999999</c:v>
                </c:pt>
                <c:pt idx="2">
                  <c:v>1.30793</c:v>
                </c:pt>
                <c:pt idx="3">
                  <c:v>1.9982800000000001</c:v>
                </c:pt>
                <c:pt idx="4">
                  <c:v>1.5148699999999999</c:v>
                </c:pt>
                <c:pt idx="5">
                  <c:v>1.47821</c:v>
                </c:pt>
                <c:pt idx="6">
                  <c:v>1.5786100000000001</c:v>
                </c:pt>
                <c:pt idx="7">
                  <c:v>0.92889999999999995</c:v>
                </c:pt>
                <c:pt idx="8">
                  <c:v>2.6703899999999998</c:v>
                </c:pt>
                <c:pt idx="9">
                  <c:v>1.49</c:v>
                </c:pt>
                <c:pt idx="10">
                  <c:v>1.1599999999999999</c:v>
                </c:pt>
                <c:pt idx="11">
                  <c:v>1.3</c:v>
                </c:pt>
                <c:pt idx="12">
                  <c:v>1.21</c:v>
                </c:pt>
                <c:pt idx="13">
                  <c:v>2.19</c:v>
                </c:pt>
                <c:pt idx="14">
                  <c:v>0.63</c:v>
                </c:pt>
                <c:pt idx="15">
                  <c:v>1.02</c:v>
                </c:pt>
                <c:pt idx="16">
                  <c:v>0.81</c:v>
                </c:pt>
                <c:pt idx="17">
                  <c:v>0.56000000000000005</c:v>
                </c:pt>
                <c:pt idx="18">
                  <c:v>0.89</c:v>
                </c:pt>
                <c:pt idx="19">
                  <c:v>1.05</c:v>
                </c:pt>
                <c:pt idx="20">
                  <c:v>1.02</c:v>
                </c:pt>
                <c:pt idx="21">
                  <c:v>1</c:v>
                </c:pt>
                <c:pt idx="22">
                  <c:v>1.39</c:v>
                </c:pt>
                <c:pt idx="23">
                  <c:v>0.95</c:v>
                </c:pt>
                <c:pt idx="24">
                  <c:v>0.77</c:v>
                </c:pt>
                <c:pt idx="25">
                  <c:v>0.6</c:v>
                </c:pt>
                <c:pt idx="26">
                  <c:v>0.77</c:v>
                </c:pt>
                <c:pt idx="27">
                  <c:v>0.54</c:v>
                </c:pt>
                <c:pt idx="28">
                  <c:v>0.88</c:v>
                </c:pt>
                <c:pt idx="29">
                  <c:v>0.57999999999999996</c:v>
                </c:pt>
                <c:pt idx="30">
                  <c:v>0.56000000000000005</c:v>
                </c:pt>
                <c:pt idx="31">
                  <c:v>0.91</c:v>
                </c:pt>
                <c:pt idx="32">
                  <c:v>1.57</c:v>
                </c:pt>
                <c:pt idx="33">
                  <c:v>1</c:v>
                </c:pt>
                <c:pt idx="34">
                  <c:v>0.83</c:v>
                </c:pt>
                <c:pt idx="35">
                  <c:v>0.65</c:v>
                </c:pt>
                <c:pt idx="36">
                  <c:v>0.45</c:v>
                </c:pt>
                <c:pt idx="37">
                  <c:v>0.51</c:v>
                </c:pt>
                <c:pt idx="38">
                  <c:v>0.73</c:v>
                </c:pt>
              </c:numCache>
            </c:numRef>
          </c:val>
          <c:smooth val="0"/>
          <c:extLst>
            <c:ext xmlns:c16="http://schemas.microsoft.com/office/drawing/2014/chart" uri="{C3380CC4-5D6E-409C-BE32-E72D297353CC}">
              <c16:uniqueId val="{00000000-3BCA-4F92-8842-8165848071C4}"/>
            </c:ext>
          </c:extLst>
        </c:ser>
        <c:ser>
          <c:idx val="1"/>
          <c:order val="1"/>
          <c:tx>
            <c:v>80-95 AVG</c:v>
          </c:tx>
          <c:spPr>
            <a:ln w="47625">
              <a:solidFill>
                <a:srgbClr val="FF0000"/>
              </a:solidFill>
            </a:ln>
          </c:spPr>
          <c:marker>
            <c:symbol val="none"/>
          </c:marker>
          <c:dLbls>
            <c:delete val="1"/>
          </c:dLbls>
          <c:cat>
            <c:numRef>
              <c:f>Sheet1!$C$3:$C$41</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Sheet1!$E$3:$E$18</c:f>
              <c:numCache>
                <c:formatCode>0.00</c:formatCode>
                <c:ptCount val="16"/>
                <c:pt idx="0">
                  <c:v>1.4817625000000001</c:v>
                </c:pt>
                <c:pt idx="1">
                  <c:v>1.4817625000000001</c:v>
                </c:pt>
                <c:pt idx="2">
                  <c:v>1.4817625000000001</c:v>
                </c:pt>
                <c:pt idx="3">
                  <c:v>1.4817625000000001</c:v>
                </c:pt>
                <c:pt idx="4">
                  <c:v>1.4817625000000001</c:v>
                </c:pt>
                <c:pt idx="5">
                  <c:v>1.4817625000000001</c:v>
                </c:pt>
                <c:pt idx="6">
                  <c:v>1.4817625000000001</c:v>
                </c:pt>
                <c:pt idx="7">
                  <c:v>1.4817625000000001</c:v>
                </c:pt>
                <c:pt idx="8">
                  <c:v>1.4817625000000001</c:v>
                </c:pt>
                <c:pt idx="9">
                  <c:v>1.4817625000000001</c:v>
                </c:pt>
                <c:pt idx="10">
                  <c:v>1.4817625000000001</c:v>
                </c:pt>
                <c:pt idx="11">
                  <c:v>1.4817625000000001</c:v>
                </c:pt>
                <c:pt idx="12">
                  <c:v>1.4817625000000001</c:v>
                </c:pt>
                <c:pt idx="13">
                  <c:v>1.4817625000000001</c:v>
                </c:pt>
                <c:pt idx="14">
                  <c:v>1.4817625000000001</c:v>
                </c:pt>
                <c:pt idx="15">
                  <c:v>1.4817625000000001</c:v>
                </c:pt>
              </c:numCache>
            </c:numRef>
          </c:val>
          <c:smooth val="0"/>
          <c:extLst>
            <c:ext xmlns:c16="http://schemas.microsoft.com/office/drawing/2014/chart" uri="{C3380CC4-5D6E-409C-BE32-E72D297353CC}">
              <c16:uniqueId val="{00000001-3BCA-4F92-8842-8165848071C4}"/>
            </c:ext>
          </c:extLst>
        </c:ser>
        <c:ser>
          <c:idx val="2"/>
          <c:order val="2"/>
          <c:tx>
            <c:strRef>
              <c:f>Sheet1!$F$2</c:f>
              <c:strCache>
                <c:ptCount val="1"/>
                <c:pt idx="0">
                  <c:v>96-17 AVG</c:v>
                </c:pt>
              </c:strCache>
            </c:strRef>
          </c:tx>
          <c:spPr>
            <a:ln w="41275">
              <a:solidFill>
                <a:srgbClr val="00B050"/>
              </a:solidFill>
            </a:ln>
          </c:spPr>
          <c:marker>
            <c:symbol val="none"/>
          </c:marker>
          <c:dLbls>
            <c:delete val="1"/>
          </c:dLbls>
          <c:cat>
            <c:numRef>
              <c:f>Sheet1!$C$3:$C$41</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Sheet1!$F$3:$F$40</c:f>
              <c:numCache>
                <c:formatCode>General</c:formatCode>
                <c:ptCount val="38"/>
                <c:pt idx="16" formatCode="0.00">
                  <c:v>0.84047619047619071</c:v>
                </c:pt>
                <c:pt idx="17" formatCode="0.00">
                  <c:v>0.84047619047619071</c:v>
                </c:pt>
                <c:pt idx="18" formatCode="0.00">
                  <c:v>0.84047619047619071</c:v>
                </c:pt>
                <c:pt idx="19" formatCode="0.00">
                  <c:v>0.84047619047619071</c:v>
                </c:pt>
                <c:pt idx="20" formatCode="0.00">
                  <c:v>0.84047619047619071</c:v>
                </c:pt>
                <c:pt idx="21" formatCode="0.00">
                  <c:v>0.84047619047619071</c:v>
                </c:pt>
                <c:pt idx="22" formatCode="0.00">
                  <c:v>0.84047619047619071</c:v>
                </c:pt>
                <c:pt idx="23" formatCode="0.00">
                  <c:v>0.84047619047619071</c:v>
                </c:pt>
                <c:pt idx="24" formatCode="0.00">
                  <c:v>0.84047619047619071</c:v>
                </c:pt>
                <c:pt idx="25" formatCode="0.00">
                  <c:v>0.84047619047619071</c:v>
                </c:pt>
                <c:pt idx="26" formatCode="0.00">
                  <c:v>0.84047619047619071</c:v>
                </c:pt>
                <c:pt idx="27" formatCode="0.00">
                  <c:v>0.84047619047619071</c:v>
                </c:pt>
                <c:pt idx="28" formatCode="0.00">
                  <c:v>0.84047619047619071</c:v>
                </c:pt>
                <c:pt idx="29" formatCode="0.00">
                  <c:v>0.84047619047619071</c:v>
                </c:pt>
                <c:pt idx="30" formatCode="0.00">
                  <c:v>0.84047619047619071</c:v>
                </c:pt>
                <c:pt idx="31" formatCode="0.00">
                  <c:v>0.84047619047619071</c:v>
                </c:pt>
                <c:pt idx="32" formatCode="0.00">
                  <c:v>0.84047619047619071</c:v>
                </c:pt>
                <c:pt idx="33" formatCode="0.00">
                  <c:v>0.84047619047619071</c:v>
                </c:pt>
                <c:pt idx="34" formatCode="0.00">
                  <c:v>0.84047619047619071</c:v>
                </c:pt>
                <c:pt idx="35" formatCode="0.00">
                  <c:v>0.84047619047619071</c:v>
                </c:pt>
                <c:pt idx="36" formatCode="0.00">
                  <c:v>0.84047619047619071</c:v>
                </c:pt>
                <c:pt idx="37">
                  <c:v>0.85</c:v>
                </c:pt>
              </c:numCache>
            </c:numRef>
          </c:val>
          <c:smooth val="0"/>
          <c:extLst>
            <c:ext xmlns:c16="http://schemas.microsoft.com/office/drawing/2014/chart" uri="{C3380CC4-5D6E-409C-BE32-E72D297353CC}">
              <c16:uniqueId val="{00000002-3BCA-4F92-8842-8165848071C4}"/>
            </c:ext>
          </c:extLst>
        </c:ser>
        <c:dLbls>
          <c:dLblPos val="r"/>
          <c:showLegendKey val="0"/>
          <c:showVal val="1"/>
          <c:showCatName val="0"/>
          <c:showSerName val="0"/>
          <c:showPercent val="0"/>
          <c:showBubbleSize val="0"/>
        </c:dLbls>
        <c:hiLowLines/>
        <c:marker val="1"/>
        <c:smooth val="0"/>
        <c:axId val="271208120"/>
        <c:axId val="266696000"/>
      </c:lineChart>
      <c:catAx>
        <c:axId val="271208120"/>
        <c:scaling>
          <c:orientation val="minMax"/>
        </c:scaling>
        <c:delete val="0"/>
        <c:axPos val="b"/>
        <c:title>
          <c:tx>
            <c:rich>
              <a:bodyPr/>
              <a:lstStyle/>
              <a:p>
                <a:pPr>
                  <a:defRPr sz="2000"/>
                </a:pPr>
                <a:r>
                  <a:rPr lang="en-US" sz="2000" dirty="0"/>
                  <a:t>Year</a:t>
                </a:r>
              </a:p>
            </c:rich>
          </c:tx>
          <c:overlay val="0"/>
        </c:title>
        <c:numFmt formatCode="General" sourceLinked="1"/>
        <c:majorTickMark val="none"/>
        <c:minorTickMark val="none"/>
        <c:tickLblPos val="nextTo"/>
        <c:txPr>
          <a:bodyPr rot="-2700000" vert="horz"/>
          <a:lstStyle/>
          <a:p>
            <a:pPr>
              <a:defRPr sz="1100"/>
            </a:pPr>
            <a:endParaRPr lang="en-US"/>
          </a:p>
        </c:txPr>
        <c:crossAx val="266696000"/>
        <c:crosses val="autoZero"/>
        <c:auto val="1"/>
        <c:lblAlgn val="ctr"/>
        <c:lblOffset val="100"/>
        <c:tickLblSkip val="1"/>
        <c:noMultiLvlLbl val="0"/>
      </c:catAx>
      <c:valAx>
        <c:axId val="266696000"/>
        <c:scaling>
          <c:orientation val="minMax"/>
        </c:scaling>
        <c:delete val="0"/>
        <c:axPos val="l"/>
        <c:majorGridlines/>
        <c:title>
          <c:tx>
            <c:rich>
              <a:bodyPr/>
              <a:lstStyle/>
              <a:p>
                <a:pPr>
                  <a:defRPr sz="1800"/>
                </a:pPr>
                <a:r>
                  <a:rPr lang="en-US" sz="1800" dirty="0"/>
                  <a:t>Loss Ratio</a:t>
                </a:r>
              </a:p>
            </c:rich>
          </c:tx>
          <c:overlay val="0"/>
        </c:title>
        <c:numFmt formatCode="General" sourceLinked="1"/>
        <c:majorTickMark val="out"/>
        <c:minorTickMark val="none"/>
        <c:tickLblPos val="nextTo"/>
        <c:txPr>
          <a:bodyPr rot="0" vert="horz"/>
          <a:lstStyle/>
          <a:p>
            <a:pPr>
              <a:defRPr/>
            </a:pPr>
            <a:endParaRPr lang="en-US"/>
          </a:p>
        </c:txPr>
        <c:crossAx val="271208120"/>
        <c:crosses val="autoZero"/>
        <c:crossBetween val="between"/>
      </c:valAx>
    </c:plotArea>
    <c:legend>
      <c:legendPos val="b"/>
      <c:overlay val="0"/>
      <c:txPr>
        <a:bodyPr/>
        <a:lstStyle/>
        <a:p>
          <a:pPr>
            <a:defRPr sz="1600"/>
          </a:pPr>
          <a:endParaRPr lang="en-US"/>
        </a:p>
      </c:txPr>
    </c:legend>
    <c:plotVisOnly val="1"/>
    <c:dispBlanksAs val="gap"/>
    <c:showDLblsOverMax val="0"/>
  </c:chart>
  <c:spPr>
    <a:gradFill flip="none" rotWithShape="1">
      <a:gsLst>
        <a:gs pos="0">
          <a:schemeClr val="accent1">
            <a:lumMod val="0"/>
            <a:lumOff val="100000"/>
          </a:schemeClr>
        </a:gs>
        <a:gs pos="58000">
          <a:schemeClr val="accent1">
            <a:lumMod val="0"/>
            <a:lumOff val="100000"/>
          </a:schemeClr>
        </a:gs>
        <a:gs pos="100000">
          <a:schemeClr val="accent1">
            <a:lumMod val="100000"/>
          </a:schemeClr>
        </a:gs>
      </a:gsLst>
      <a:path path="circle">
        <a:fillToRect l="50000" t="-80000" r="50000" b="180000"/>
      </a:path>
      <a:tileRect/>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713E6-F8CD-4B51-9C45-9779B6987C25}" type="doc">
      <dgm:prSet loTypeId="urn:microsoft.com/office/officeart/2005/8/layout/arrow1" loCatId="process" qsTypeId="urn:microsoft.com/office/officeart/2005/8/quickstyle/3d3" qsCatId="3D" csTypeId="urn:microsoft.com/office/officeart/2005/8/colors/accent1_2" csCatId="accent1" phldr="1"/>
      <dgm:spPr/>
      <dgm:t>
        <a:bodyPr/>
        <a:lstStyle/>
        <a:p>
          <a:endParaRPr lang="en-US"/>
        </a:p>
      </dgm:t>
    </dgm:pt>
    <dgm:pt modelId="{EA34527D-D3B1-42BE-9EF1-2BB3EFAE49D9}">
      <dgm:prSet phldrT="[Text]"/>
      <dgm:spPr/>
      <dgm:t>
        <a:bodyPr/>
        <a:lstStyle/>
        <a:p>
          <a:r>
            <a:rPr lang="en-US" dirty="0"/>
            <a:t>Independent risk</a:t>
          </a:r>
        </a:p>
      </dgm:t>
    </dgm:pt>
    <dgm:pt modelId="{EF8CC7CA-2072-494D-ADF1-44C6EDEE827C}" type="parTrans" cxnId="{18992F24-9DB5-4641-957A-17760B40F0EA}">
      <dgm:prSet/>
      <dgm:spPr/>
      <dgm:t>
        <a:bodyPr/>
        <a:lstStyle/>
        <a:p>
          <a:endParaRPr lang="en-US"/>
        </a:p>
      </dgm:t>
    </dgm:pt>
    <dgm:pt modelId="{618CF465-5327-40B1-BB0D-05FCDC762AA8}" type="sibTrans" cxnId="{18992F24-9DB5-4641-957A-17760B40F0EA}">
      <dgm:prSet/>
      <dgm:spPr/>
      <dgm:t>
        <a:bodyPr/>
        <a:lstStyle/>
        <a:p>
          <a:endParaRPr lang="en-US"/>
        </a:p>
      </dgm:t>
    </dgm:pt>
    <dgm:pt modelId="{2ED18182-87DF-4080-BCA6-83A02F8FE589}">
      <dgm:prSet phldrT="[Text]"/>
      <dgm:spPr/>
      <dgm:t>
        <a:bodyPr/>
        <a:lstStyle/>
        <a:p>
          <a:r>
            <a:rPr lang="en-US" dirty="0"/>
            <a:t>Positively Correlated risk</a:t>
          </a:r>
        </a:p>
      </dgm:t>
    </dgm:pt>
    <dgm:pt modelId="{C4F053BE-EF0E-42BC-874C-F3EB88F80A9A}" type="parTrans" cxnId="{C7ACD953-7B50-487F-BE94-2B7E8F947476}">
      <dgm:prSet/>
      <dgm:spPr/>
      <dgm:t>
        <a:bodyPr/>
        <a:lstStyle/>
        <a:p>
          <a:endParaRPr lang="en-US"/>
        </a:p>
      </dgm:t>
    </dgm:pt>
    <dgm:pt modelId="{42ABF54E-2847-4958-9065-19ADCC708EDB}" type="sibTrans" cxnId="{C7ACD953-7B50-487F-BE94-2B7E8F947476}">
      <dgm:prSet/>
      <dgm:spPr/>
      <dgm:t>
        <a:bodyPr/>
        <a:lstStyle/>
        <a:p>
          <a:endParaRPr lang="en-US"/>
        </a:p>
      </dgm:t>
    </dgm:pt>
    <dgm:pt modelId="{BB3B1448-8C41-4071-9090-1661FA50FCE5}" type="pres">
      <dgm:prSet presAssocID="{CEB713E6-F8CD-4B51-9C45-9779B6987C25}" presName="cycle" presStyleCnt="0">
        <dgm:presLayoutVars>
          <dgm:dir/>
          <dgm:resizeHandles val="exact"/>
        </dgm:presLayoutVars>
      </dgm:prSet>
      <dgm:spPr/>
      <dgm:t>
        <a:bodyPr/>
        <a:lstStyle/>
        <a:p>
          <a:endParaRPr lang="en-US"/>
        </a:p>
      </dgm:t>
    </dgm:pt>
    <dgm:pt modelId="{9E42B625-FDD2-4922-BF4E-2DC43B5AFB86}" type="pres">
      <dgm:prSet presAssocID="{EA34527D-D3B1-42BE-9EF1-2BB3EFAE49D9}" presName="arrow" presStyleLbl="node1" presStyleIdx="0" presStyleCnt="2" custScaleX="108881" custScaleY="110177" custRadScaleRad="72081" custRadScaleInc="-789">
        <dgm:presLayoutVars>
          <dgm:bulletEnabled val="1"/>
        </dgm:presLayoutVars>
      </dgm:prSet>
      <dgm:spPr/>
      <dgm:t>
        <a:bodyPr/>
        <a:lstStyle/>
        <a:p>
          <a:endParaRPr lang="en-US"/>
        </a:p>
      </dgm:t>
    </dgm:pt>
    <dgm:pt modelId="{C1F5E080-3EC4-4410-852A-6E8FD42A13FB}" type="pres">
      <dgm:prSet presAssocID="{2ED18182-87DF-4080-BCA6-83A02F8FE589}" presName="arrow" presStyleLbl="node1" presStyleIdx="1" presStyleCnt="2" custScaleY="110177" custRadScaleRad="60203" custRadScaleInc="945">
        <dgm:presLayoutVars>
          <dgm:bulletEnabled val="1"/>
        </dgm:presLayoutVars>
      </dgm:prSet>
      <dgm:spPr/>
      <dgm:t>
        <a:bodyPr/>
        <a:lstStyle/>
        <a:p>
          <a:endParaRPr lang="en-US"/>
        </a:p>
      </dgm:t>
    </dgm:pt>
  </dgm:ptLst>
  <dgm:cxnLst>
    <dgm:cxn modelId="{24C2045C-0782-4C23-8D2B-EF9D1A3DDDB4}" type="presOf" srcId="{2ED18182-87DF-4080-BCA6-83A02F8FE589}" destId="{C1F5E080-3EC4-4410-852A-6E8FD42A13FB}" srcOrd="0" destOrd="0" presId="urn:microsoft.com/office/officeart/2005/8/layout/arrow1"/>
    <dgm:cxn modelId="{18992F24-9DB5-4641-957A-17760B40F0EA}" srcId="{CEB713E6-F8CD-4B51-9C45-9779B6987C25}" destId="{EA34527D-D3B1-42BE-9EF1-2BB3EFAE49D9}" srcOrd="0" destOrd="0" parTransId="{EF8CC7CA-2072-494D-ADF1-44C6EDEE827C}" sibTransId="{618CF465-5327-40B1-BB0D-05FCDC762AA8}"/>
    <dgm:cxn modelId="{85C7D03D-2099-4E84-AA29-20152EE96FEB}" type="presOf" srcId="{EA34527D-D3B1-42BE-9EF1-2BB3EFAE49D9}" destId="{9E42B625-FDD2-4922-BF4E-2DC43B5AFB86}" srcOrd="0" destOrd="0" presId="urn:microsoft.com/office/officeart/2005/8/layout/arrow1"/>
    <dgm:cxn modelId="{C7ACD953-7B50-487F-BE94-2B7E8F947476}" srcId="{CEB713E6-F8CD-4B51-9C45-9779B6987C25}" destId="{2ED18182-87DF-4080-BCA6-83A02F8FE589}" srcOrd="1" destOrd="0" parTransId="{C4F053BE-EF0E-42BC-874C-F3EB88F80A9A}" sibTransId="{42ABF54E-2847-4958-9065-19ADCC708EDB}"/>
    <dgm:cxn modelId="{1AB75348-F535-4539-9D15-E40D1EBF23F7}" type="presOf" srcId="{CEB713E6-F8CD-4B51-9C45-9779B6987C25}" destId="{BB3B1448-8C41-4071-9090-1661FA50FCE5}" srcOrd="0" destOrd="0" presId="urn:microsoft.com/office/officeart/2005/8/layout/arrow1"/>
    <dgm:cxn modelId="{B1457805-2386-40CA-9C07-FCB1468F5DC2}" type="presParOf" srcId="{BB3B1448-8C41-4071-9090-1661FA50FCE5}" destId="{9E42B625-FDD2-4922-BF4E-2DC43B5AFB86}" srcOrd="0" destOrd="0" presId="urn:microsoft.com/office/officeart/2005/8/layout/arrow1"/>
    <dgm:cxn modelId="{CBE17BA1-B7AD-4C50-9689-D8ADBD70087B}" type="presParOf" srcId="{BB3B1448-8C41-4071-9090-1661FA50FCE5}" destId="{C1F5E080-3EC4-4410-852A-6E8FD42A13FB}"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6B8B8A-0581-497A-87E4-5E0314C9A446}" type="doc">
      <dgm:prSet loTypeId="urn:microsoft.com/office/officeart/2005/8/layout/default" loCatId="list" qsTypeId="urn:microsoft.com/office/officeart/2005/8/quickstyle/3d2" qsCatId="3D" csTypeId="urn:microsoft.com/office/officeart/2005/8/colors/accent0_3" csCatId="mainScheme" phldr="1"/>
      <dgm:spPr/>
      <dgm:t>
        <a:bodyPr/>
        <a:lstStyle/>
        <a:p>
          <a:endParaRPr lang="en-US"/>
        </a:p>
      </dgm:t>
    </dgm:pt>
    <dgm:pt modelId="{744ECBD7-E952-49AB-89A6-6C7B2E3B6643}">
      <dgm:prSet phldrT="[Text]"/>
      <dgm:spPr/>
      <dgm:t>
        <a:bodyPr/>
        <a:lstStyle/>
        <a:p>
          <a:r>
            <a:rPr lang="en-US" dirty="0"/>
            <a:t>Hail</a:t>
          </a:r>
        </a:p>
      </dgm:t>
    </dgm:pt>
    <dgm:pt modelId="{303453A5-1157-4F5F-BE8A-2ADE84DB639A}" type="parTrans" cxnId="{3FB6297C-8775-47BF-9C85-BC13D066EE40}">
      <dgm:prSet/>
      <dgm:spPr/>
      <dgm:t>
        <a:bodyPr/>
        <a:lstStyle/>
        <a:p>
          <a:endParaRPr lang="en-US"/>
        </a:p>
      </dgm:t>
    </dgm:pt>
    <dgm:pt modelId="{CE8DC6C4-4F9E-404A-A29F-E2533E0B208C}" type="sibTrans" cxnId="{3FB6297C-8775-47BF-9C85-BC13D066EE40}">
      <dgm:prSet/>
      <dgm:spPr/>
      <dgm:t>
        <a:bodyPr/>
        <a:lstStyle/>
        <a:p>
          <a:endParaRPr lang="en-US"/>
        </a:p>
      </dgm:t>
    </dgm:pt>
    <dgm:pt modelId="{A460FC0D-8EF3-4D3A-8E8B-B932A327207C}">
      <dgm:prSet phldrT="[Text]"/>
      <dgm:spPr/>
      <dgm:t>
        <a:bodyPr/>
        <a:lstStyle/>
        <a:p>
          <a:r>
            <a:rPr lang="en-US" dirty="0"/>
            <a:t>Yield</a:t>
          </a:r>
        </a:p>
      </dgm:t>
    </dgm:pt>
    <dgm:pt modelId="{806D89AB-5FBE-478A-9D71-9D426C554EF7}" type="parTrans" cxnId="{93D6B57D-7412-4535-A955-31B98DBBAEB2}">
      <dgm:prSet/>
      <dgm:spPr/>
      <dgm:t>
        <a:bodyPr/>
        <a:lstStyle/>
        <a:p>
          <a:endParaRPr lang="en-US"/>
        </a:p>
      </dgm:t>
    </dgm:pt>
    <dgm:pt modelId="{C9D56760-C50B-48DA-B84B-F5DA5824C56A}" type="sibTrans" cxnId="{93D6B57D-7412-4535-A955-31B98DBBAEB2}">
      <dgm:prSet/>
      <dgm:spPr/>
      <dgm:t>
        <a:bodyPr/>
        <a:lstStyle/>
        <a:p>
          <a:endParaRPr lang="en-US"/>
        </a:p>
      </dgm:t>
    </dgm:pt>
    <dgm:pt modelId="{4E22E3D2-FDE3-4B45-92E2-CD9102378956}">
      <dgm:prSet phldrT="[Text]"/>
      <dgm:spPr/>
      <dgm:t>
        <a:bodyPr/>
        <a:lstStyle/>
        <a:p>
          <a:r>
            <a:rPr lang="en-US" dirty="0"/>
            <a:t>Revenue</a:t>
          </a:r>
        </a:p>
      </dgm:t>
    </dgm:pt>
    <dgm:pt modelId="{3B80E1B3-ABF4-4A59-9D52-732087287F0E}" type="parTrans" cxnId="{DC638EE6-1A1E-4852-918C-231C6ECFA28E}">
      <dgm:prSet/>
      <dgm:spPr/>
      <dgm:t>
        <a:bodyPr/>
        <a:lstStyle/>
        <a:p>
          <a:endParaRPr lang="en-US"/>
        </a:p>
      </dgm:t>
    </dgm:pt>
    <dgm:pt modelId="{D34D7A64-6594-49A1-B4D1-E4CD64E68AC4}" type="sibTrans" cxnId="{DC638EE6-1A1E-4852-918C-231C6ECFA28E}">
      <dgm:prSet/>
      <dgm:spPr/>
      <dgm:t>
        <a:bodyPr/>
        <a:lstStyle/>
        <a:p>
          <a:endParaRPr lang="en-US"/>
        </a:p>
      </dgm:t>
    </dgm:pt>
    <dgm:pt modelId="{C50C9765-69DA-404C-A4BC-3DA6C1998922}">
      <dgm:prSet phldrT="[Text]"/>
      <dgm:spPr/>
      <dgm:t>
        <a:bodyPr/>
        <a:lstStyle/>
        <a:p>
          <a:r>
            <a:rPr lang="en-US" dirty="0"/>
            <a:t>Price</a:t>
          </a:r>
        </a:p>
      </dgm:t>
    </dgm:pt>
    <dgm:pt modelId="{2800731F-A71C-42DF-B58C-AAD7D7700A8D}" type="parTrans" cxnId="{8BB699F3-A354-41DA-AF26-7B4D8349C176}">
      <dgm:prSet/>
      <dgm:spPr/>
      <dgm:t>
        <a:bodyPr/>
        <a:lstStyle/>
        <a:p>
          <a:endParaRPr lang="en-US"/>
        </a:p>
      </dgm:t>
    </dgm:pt>
    <dgm:pt modelId="{8EA02D2F-7C1A-4C74-A5AA-1EB61CC68309}" type="sibTrans" cxnId="{8BB699F3-A354-41DA-AF26-7B4D8349C176}">
      <dgm:prSet/>
      <dgm:spPr/>
      <dgm:t>
        <a:bodyPr/>
        <a:lstStyle/>
        <a:p>
          <a:endParaRPr lang="en-US"/>
        </a:p>
      </dgm:t>
    </dgm:pt>
    <dgm:pt modelId="{932C55D5-4095-498B-A4CA-23519A2D8774}" type="pres">
      <dgm:prSet presAssocID="{F56B8B8A-0581-497A-87E4-5E0314C9A446}" presName="diagram" presStyleCnt="0">
        <dgm:presLayoutVars>
          <dgm:dir/>
          <dgm:resizeHandles val="exact"/>
        </dgm:presLayoutVars>
      </dgm:prSet>
      <dgm:spPr/>
      <dgm:t>
        <a:bodyPr/>
        <a:lstStyle/>
        <a:p>
          <a:endParaRPr lang="en-US"/>
        </a:p>
      </dgm:t>
    </dgm:pt>
    <dgm:pt modelId="{532D79EE-0041-48F0-BB66-D642A594B382}" type="pres">
      <dgm:prSet presAssocID="{744ECBD7-E952-49AB-89A6-6C7B2E3B6643}" presName="node" presStyleLbl="node1" presStyleIdx="0" presStyleCnt="4" custScaleX="51540" custScaleY="64726">
        <dgm:presLayoutVars>
          <dgm:bulletEnabled val="1"/>
        </dgm:presLayoutVars>
      </dgm:prSet>
      <dgm:spPr/>
      <dgm:t>
        <a:bodyPr/>
        <a:lstStyle/>
        <a:p>
          <a:endParaRPr lang="en-US"/>
        </a:p>
      </dgm:t>
    </dgm:pt>
    <dgm:pt modelId="{8FAC6C91-39CE-437E-A40F-3BF91382746F}" type="pres">
      <dgm:prSet presAssocID="{CE8DC6C4-4F9E-404A-A29F-E2533E0B208C}" presName="sibTrans" presStyleCnt="0"/>
      <dgm:spPr/>
    </dgm:pt>
    <dgm:pt modelId="{1D87CE4D-FA12-480B-9415-226FEC81424B}" type="pres">
      <dgm:prSet presAssocID="{A460FC0D-8EF3-4D3A-8E8B-B932A327207C}" presName="node" presStyleLbl="node1" presStyleIdx="1" presStyleCnt="4" custScaleX="52628" custScaleY="67355">
        <dgm:presLayoutVars>
          <dgm:bulletEnabled val="1"/>
        </dgm:presLayoutVars>
      </dgm:prSet>
      <dgm:spPr/>
      <dgm:t>
        <a:bodyPr/>
        <a:lstStyle/>
        <a:p>
          <a:endParaRPr lang="en-US"/>
        </a:p>
      </dgm:t>
    </dgm:pt>
    <dgm:pt modelId="{D3C56648-34FF-4B29-A1A9-26459CC47269}" type="pres">
      <dgm:prSet presAssocID="{C9D56760-C50B-48DA-B84B-F5DA5824C56A}" presName="sibTrans" presStyleCnt="0"/>
      <dgm:spPr/>
    </dgm:pt>
    <dgm:pt modelId="{3227C767-9560-49B7-8BAD-76CF8BBEF207}" type="pres">
      <dgm:prSet presAssocID="{4E22E3D2-FDE3-4B45-92E2-CD9102378956}" presName="node" presStyleLbl="node1" presStyleIdx="2" presStyleCnt="4" custScaleX="62357" custScaleY="67355">
        <dgm:presLayoutVars>
          <dgm:bulletEnabled val="1"/>
        </dgm:presLayoutVars>
      </dgm:prSet>
      <dgm:spPr/>
      <dgm:t>
        <a:bodyPr/>
        <a:lstStyle/>
        <a:p>
          <a:endParaRPr lang="en-US"/>
        </a:p>
      </dgm:t>
    </dgm:pt>
    <dgm:pt modelId="{1201EE0C-0FBC-4200-BA9A-50E7004945CD}" type="pres">
      <dgm:prSet presAssocID="{D34D7A64-6594-49A1-B4D1-E4CD64E68AC4}" presName="sibTrans" presStyleCnt="0"/>
      <dgm:spPr/>
    </dgm:pt>
    <dgm:pt modelId="{ECC3405D-7E24-413E-98E0-BA6E0657C9E9}" type="pres">
      <dgm:prSet presAssocID="{C50C9765-69DA-404C-A4BC-3DA6C1998922}" presName="node" presStyleLbl="node1" presStyleIdx="3" presStyleCnt="4" custScaleX="59986" custScaleY="65857">
        <dgm:presLayoutVars>
          <dgm:bulletEnabled val="1"/>
        </dgm:presLayoutVars>
      </dgm:prSet>
      <dgm:spPr/>
      <dgm:t>
        <a:bodyPr/>
        <a:lstStyle/>
        <a:p>
          <a:endParaRPr lang="en-US"/>
        </a:p>
      </dgm:t>
    </dgm:pt>
  </dgm:ptLst>
  <dgm:cxnLst>
    <dgm:cxn modelId="{E283B83B-0CD2-4508-9A40-E9B4D7EDCBC8}" type="presOf" srcId="{744ECBD7-E952-49AB-89A6-6C7B2E3B6643}" destId="{532D79EE-0041-48F0-BB66-D642A594B382}" srcOrd="0" destOrd="0" presId="urn:microsoft.com/office/officeart/2005/8/layout/default"/>
    <dgm:cxn modelId="{45133497-AADB-4550-A05A-140F5EC1E719}" type="presOf" srcId="{A460FC0D-8EF3-4D3A-8E8B-B932A327207C}" destId="{1D87CE4D-FA12-480B-9415-226FEC81424B}" srcOrd="0" destOrd="0" presId="urn:microsoft.com/office/officeart/2005/8/layout/default"/>
    <dgm:cxn modelId="{5D6B5483-9144-437F-A350-AB8525438322}" type="presOf" srcId="{F56B8B8A-0581-497A-87E4-5E0314C9A446}" destId="{932C55D5-4095-498B-A4CA-23519A2D8774}" srcOrd="0" destOrd="0" presId="urn:microsoft.com/office/officeart/2005/8/layout/default"/>
    <dgm:cxn modelId="{74C86688-143E-44E3-B98F-33DCFBD07AC2}" type="presOf" srcId="{C50C9765-69DA-404C-A4BC-3DA6C1998922}" destId="{ECC3405D-7E24-413E-98E0-BA6E0657C9E9}" srcOrd="0" destOrd="0" presId="urn:microsoft.com/office/officeart/2005/8/layout/default"/>
    <dgm:cxn modelId="{DC638EE6-1A1E-4852-918C-231C6ECFA28E}" srcId="{F56B8B8A-0581-497A-87E4-5E0314C9A446}" destId="{4E22E3D2-FDE3-4B45-92E2-CD9102378956}" srcOrd="2" destOrd="0" parTransId="{3B80E1B3-ABF4-4A59-9D52-732087287F0E}" sibTransId="{D34D7A64-6594-49A1-B4D1-E4CD64E68AC4}"/>
    <dgm:cxn modelId="{3FB6297C-8775-47BF-9C85-BC13D066EE40}" srcId="{F56B8B8A-0581-497A-87E4-5E0314C9A446}" destId="{744ECBD7-E952-49AB-89A6-6C7B2E3B6643}" srcOrd="0" destOrd="0" parTransId="{303453A5-1157-4F5F-BE8A-2ADE84DB639A}" sibTransId="{CE8DC6C4-4F9E-404A-A29F-E2533E0B208C}"/>
    <dgm:cxn modelId="{79AC0588-AD1F-4EF3-B028-E175528DB070}" type="presOf" srcId="{4E22E3D2-FDE3-4B45-92E2-CD9102378956}" destId="{3227C767-9560-49B7-8BAD-76CF8BBEF207}" srcOrd="0" destOrd="0" presId="urn:microsoft.com/office/officeart/2005/8/layout/default"/>
    <dgm:cxn modelId="{8BB699F3-A354-41DA-AF26-7B4D8349C176}" srcId="{F56B8B8A-0581-497A-87E4-5E0314C9A446}" destId="{C50C9765-69DA-404C-A4BC-3DA6C1998922}" srcOrd="3" destOrd="0" parTransId="{2800731F-A71C-42DF-B58C-AAD7D7700A8D}" sibTransId="{8EA02D2F-7C1A-4C74-A5AA-1EB61CC68309}"/>
    <dgm:cxn modelId="{93D6B57D-7412-4535-A955-31B98DBBAEB2}" srcId="{F56B8B8A-0581-497A-87E4-5E0314C9A446}" destId="{A460FC0D-8EF3-4D3A-8E8B-B932A327207C}" srcOrd="1" destOrd="0" parTransId="{806D89AB-5FBE-478A-9D71-9D426C554EF7}" sibTransId="{C9D56760-C50B-48DA-B84B-F5DA5824C56A}"/>
    <dgm:cxn modelId="{B1F45D0B-56B1-4E13-8673-0E3FCAEE3993}" type="presParOf" srcId="{932C55D5-4095-498B-A4CA-23519A2D8774}" destId="{532D79EE-0041-48F0-BB66-D642A594B382}" srcOrd="0" destOrd="0" presId="urn:microsoft.com/office/officeart/2005/8/layout/default"/>
    <dgm:cxn modelId="{DC47127E-05B3-46AF-9E30-C083CAA42F40}" type="presParOf" srcId="{932C55D5-4095-498B-A4CA-23519A2D8774}" destId="{8FAC6C91-39CE-437E-A40F-3BF91382746F}" srcOrd="1" destOrd="0" presId="urn:microsoft.com/office/officeart/2005/8/layout/default"/>
    <dgm:cxn modelId="{B594D62E-D90D-4412-ADB2-138CB8B2871B}" type="presParOf" srcId="{932C55D5-4095-498B-A4CA-23519A2D8774}" destId="{1D87CE4D-FA12-480B-9415-226FEC81424B}" srcOrd="2" destOrd="0" presId="urn:microsoft.com/office/officeart/2005/8/layout/default"/>
    <dgm:cxn modelId="{41409286-EB74-4399-A525-AC654F44FB61}" type="presParOf" srcId="{932C55D5-4095-498B-A4CA-23519A2D8774}" destId="{D3C56648-34FF-4B29-A1A9-26459CC47269}" srcOrd="3" destOrd="0" presId="urn:microsoft.com/office/officeart/2005/8/layout/default"/>
    <dgm:cxn modelId="{240BBECC-1C75-4403-B42A-25B7F99A92B6}" type="presParOf" srcId="{932C55D5-4095-498B-A4CA-23519A2D8774}" destId="{3227C767-9560-49B7-8BAD-76CF8BBEF207}" srcOrd="4" destOrd="0" presId="urn:microsoft.com/office/officeart/2005/8/layout/default"/>
    <dgm:cxn modelId="{A09AE356-D428-447B-918A-4CA9C01487CE}" type="presParOf" srcId="{932C55D5-4095-498B-A4CA-23519A2D8774}" destId="{1201EE0C-0FBC-4200-BA9A-50E7004945CD}" srcOrd="5" destOrd="0" presId="urn:microsoft.com/office/officeart/2005/8/layout/default"/>
    <dgm:cxn modelId="{7C40723A-3EAF-40FD-97D8-7C0905340A98}" type="presParOf" srcId="{932C55D5-4095-498B-A4CA-23519A2D8774}" destId="{ECC3405D-7E24-413E-98E0-BA6E0657C9E9}"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2B625-FDD2-4922-BF4E-2DC43B5AFB86}">
      <dsp:nvSpPr>
        <dsp:cNvPr id="0" name=""/>
        <dsp:cNvSpPr/>
      </dsp:nvSpPr>
      <dsp:spPr>
        <a:xfrm rot="16200000">
          <a:off x="547718" y="17090"/>
          <a:ext cx="2406984" cy="2435634"/>
        </a:xfrm>
        <a:prstGeom prst="upArrow">
          <a:avLst>
            <a:gd name="adj1" fmla="val 50000"/>
            <a:gd name="adj2" fmla="val 3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Independent risk</a:t>
          </a:r>
        </a:p>
      </dsp:txBody>
      <dsp:txXfrm rot="5400000">
        <a:off x="954615" y="633161"/>
        <a:ext cx="2014412" cy="1203492"/>
      </dsp:txXfrm>
    </dsp:sp>
    <dsp:sp modelId="{C1F5E080-3EC4-4410-852A-6E8FD42A13FB}">
      <dsp:nvSpPr>
        <dsp:cNvPr id="0" name=""/>
        <dsp:cNvSpPr/>
      </dsp:nvSpPr>
      <dsp:spPr>
        <a:xfrm rot="5400000">
          <a:off x="3465280" y="39484"/>
          <a:ext cx="2210655" cy="2435634"/>
        </a:xfrm>
        <a:prstGeom prst="upArrow">
          <a:avLst>
            <a:gd name="adj1" fmla="val 50000"/>
            <a:gd name="adj2" fmla="val 3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Positively Correlated risk</a:t>
          </a:r>
        </a:p>
      </dsp:txBody>
      <dsp:txXfrm rot="-5400000">
        <a:off x="3352791" y="704638"/>
        <a:ext cx="2048769" cy="1105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D79EE-0041-48F0-BB66-D642A594B382}">
      <dsp:nvSpPr>
        <dsp:cNvPr id="0" name=""/>
        <dsp:cNvSpPr/>
      </dsp:nvSpPr>
      <dsp:spPr>
        <a:xfrm>
          <a:off x="2055" y="493769"/>
          <a:ext cx="1622102" cy="1222260"/>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Hail</a:t>
          </a:r>
        </a:p>
      </dsp:txBody>
      <dsp:txXfrm>
        <a:off x="2055" y="493769"/>
        <a:ext cx="1622102" cy="1222260"/>
      </dsp:txXfrm>
    </dsp:sp>
    <dsp:sp modelId="{1D87CE4D-FA12-480B-9415-226FEC81424B}">
      <dsp:nvSpPr>
        <dsp:cNvPr id="0" name=""/>
        <dsp:cNvSpPr/>
      </dsp:nvSpPr>
      <dsp:spPr>
        <a:xfrm>
          <a:off x="1938884" y="468947"/>
          <a:ext cx="1656344" cy="1271905"/>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Yield</a:t>
          </a:r>
        </a:p>
      </dsp:txBody>
      <dsp:txXfrm>
        <a:off x="1938884" y="468947"/>
        <a:ext cx="1656344" cy="1271905"/>
      </dsp:txXfrm>
    </dsp:sp>
    <dsp:sp modelId="{3227C767-9560-49B7-8BAD-76CF8BBEF207}">
      <dsp:nvSpPr>
        <dsp:cNvPr id="0" name=""/>
        <dsp:cNvSpPr/>
      </dsp:nvSpPr>
      <dsp:spPr>
        <a:xfrm>
          <a:off x="3909955" y="468947"/>
          <a:ext cx="1962542" cy="1271905"/>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Revenue</a:t>
          </a:r>
        </a:p>
      </dsp:txBody>
      <dsp:txXfrm>
        <a:off x="3909955" y="468947"/>
        <a:ext cx="1962542" cy="1271905"/>
      </dsp:txXfrm>
    </dsp:sp>
    <dsp:sp modelId="{ECC3405D-7E24-413E-98E0-BA6E0657C9E9}">
      <dsp:nvSpPr>
        <dsp:cNvPr id="0" name=""/>
        <dsp:cNvSpPr/>
      </dsp:nvSpPr>
      <dsp:spPr>
        <a:xfrm>
          <a:off x="6187224" y="483091"/>
          <a:ext cx="1887920" cy="1243617"/>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Price</a:t>
          </a:r>
        </a:p>
      </dsp:txBody>
      <dsp:txXfrm>
        <a:off x="6187224" y="483091"/>
        <a:ext cx="1887920" cy="1243617"/>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0.10015</cdr:x>
      <cdr:y>0.24311</cdr:y>
    </cdr:from>
    <cdr:to>
      <cdr:x>0.40784</cdr:x>
      <cdr:y>0.38847</cdr:y>
    </cdr:to>
    <cdr:sp macro="" textlink="">
      <cdr:nvSpPr>
        <cdr:cNvPr id="2" name="TextBox 1"/>
        <cdr:cNvSpPr txBox="1"/>
      </cdr:nvSpPr>
      <cdr:spPr>
        <a:xfrm xmlns:a="http://schemas.openxmlformats.org/drawingml/2006/main">
          <a:off x="657226" y="923926"/>
          <a:ext cx="2019300" cy="552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1980-1995 Avg.</a:t>
          </a:r>
          <a:r>
            <a:rPr lang="en-US" sz="1100" baseline="0" dirty="0"/>
            <a:t> =1.48</a:t>
          </a:r>
          <a:endParaRPr lang="en-US" sz="1100" dirty="0"/>
        </a:p>
      </cdr:txBody>
    </cdr:sp>
  </cdr:relSizeAnchor>
  <cdr:relSizeAnchor xmlns:cdr="http://schemas.openxmlformats.org/drawingml/2006/chartDrawing">
    <cdr:from>
      <cdr:x>0.64006</cdr:x>
      <cdr:y>0.3584</cdr:y>
    </cdr:from>
    <cdr:to>
      <cdr:x>0.94775</cdr:x>
      <cdr:y>0.45363</cdr:y>
    </cdr:to>
    <cdr:sp macro="" textlink="">
      <cdr:nvSpPr>
        <cdr:cNvPr id="3" name="TextBox 2"/>
        <cdr:cNvSpPr txBox="1"/>
      </cdr:nvSpPr>
      <cdr:spPr>
        <a:xfrm xmlns:a="http://schemas.openxmlformats.org/drawingml/2006/main">
          <a:off x="4200526" y="1362076"/>
          <a:ext cx="201930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1996-2018 Avg. =</a:t>
          </a:r>
          <a:r>
            <a:rPr lang="en-US" sz="1100" baseline="0" dirty="0"/>
            <a:t> 0.83</a:t>
          </a:r>
        </a:p>
        <a:p xmlns:a="http://schemas.openxmlformats.org/drawingml/2006/main">
          <a:endParaRPr lang="en-US" sz="1100" baseline="0" dirty="0"/>
        </a:p>
        <a:p xmlns:a="http://schemas.openxmlformats.org/drawingml/2006/main">
          <a:endParaRPr lang="en-US" sz="1100" baseline="0" dirty="0"/>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3539C-5D45-4DA0-9C4C-AAC756D0149D}" type="datetimeFigureOut">
              <a:rPr lang="en-US" smtClean="0"/>
              <a:t>2/20/2020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44B1F-AD2C-4988-B283-8553BB087811}" type="slidenum">
              <a:rPr lang="en-US" smtClean="0"/>
              <a:t>‹#›</a:t>
            </a:fld>
            <a:endParaRPr lang="en-US" dirty="0"/>
          </a:p>
        </p:txBody>
      </p:sp>
    </p:spTree>
    <p:extLst>
      <p:ext uri="{BB962C8B-B14F-4D97-AF65-F5344CB8AC3E}">
        <p14:creationId xmlns:p14="http://schemas.microsoft.com/office/powerpoint/2010/main" val="3833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28444-648C-484B-B2B1-7C999E45C311}" type="slidenum">
              <a:rPr lang="en-US" altLang="en-US"/>
              <a:pPr/>
              <a:t>16</a:t>
            </a:fld>
            <a:endParaRPr lang="en-US" alt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8568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10BF4-1649-49B8-9EA3-1F1E19EC3692}" type="slidenum">
              <a:rPr lang="en-US" altLang="en-US"/>
              <a:pPr/>
              <a:t>17</a:t>
            </a:fld>
            <a:endParaRPr lang="en-US" alt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13712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59EACB-8631-4AA7-9AD9-C2CEF23EDEEA}" type="slidenum">
              <a:rPr lang="en-US" altLang="en-US"/>
              <a:pPr/>
              <a:t>18</a:t>
            </a:fld>
            <a:endParaRPr lang="en-US" alt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7855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1782" y="569311"/>
            <a:ext cx="5655018" cy="2040759"/>
          </a:xfrm>
        </p:spPr>
        <p:txBody>
          <a:body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3031782" y="2890346"/>
            <a:ext cx="5655017" cy="274845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Picture Placeholder 2"/>
          <p:cNvSpPr>
            <a:spLocks noGrp="1"/>
          </p:cNvSpPr>
          <p:nvPr>
            <p:ph type="pic" idx="14"/>
          </p:nvPr>
        </p:nvSpPr>
        <p:spPr>
          <a:xfrm>
            <a:off x="0" y="0"/>
            <a:ext cx="2758966" cy="5940101"/>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422242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g.jpg"/>
          <p:cNvPicPr>
            <a:picLocks noChangeAspect="1"/>
          </p:cNvPicPr>
          <p:nvPr userDrawn="1"/>
        </p:nvPicPr>
        <p:blipFill>
          <a:blip r:embed="rId2" cstate="email">
            <a:alphaModFix amt="60000"/>
            <a:extLst>
              <a:ext uri="{28A0092B-C50C-407E-A947-70E740481C1C}">
                <a14:useLocalDpi xmlns:a14="http://schemas.microsoft.com/office/drawing/2010/main" val="0"/>
              </a:ext>
            </a:extLst>
          </a:blip>
          <a:stretch>
            <a:fillRect/>
          </a:stretch>
        </p:blipFill>
        <p:spPr>
          <a:xfrm>
            <a:off x="0" y="-19707"/>
            <a:ext cx="9144000" cy="6877707"/>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532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4794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0287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593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401086" y="430146"/>
            <a:ext cx="8397229" cy="5182226"/>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7116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F5D3AC-5898-41F4-89A1-C4C92118E5A4}"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4DC53-F821-42C5-90D1-941C71EBEDC0}" type="slidenum">
              <a:rPr lang="en-US" smtClean="0"/>
              <a:t>‹#›</a:t>
            </a:fld>
            <a:endParaRPr lang="en-US" dirty="0"/>
          </a:p>
        </p:txBody>
      </p:sp>
    </p:spTree>
    <p:extLst>
      <p:ext uri="{BB962C8B-B14F-4D97-AF65-F5344CB8AC3E}">
        <p14:creationId xmlns:p14="http://schemas.microsoft.com/office/powerpoint/2010/main" val="1839051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5D3AC-5898-41F4-89A1-C4C92118E5A4}"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4DC53-F821-42C5-90D1-941C71EBEDC0}" type="slidenum">
              <a:rPr lang="en-US" smtClean="0"/>
              <a:t>‹#›</a:t>
            </a:fld>
            <a:endParaRPr lang="en-US" dirty="0"/>
          </a:p>
        </p:txBody>
      </p:sp>
    </p:spTree>
    <p:extLst>
      <p:ext uri="{BB962C8B-B14F-4D97-AF65-F5344CB8AC3E}">
        <p14:creationId xmlns:p14="http://schemas.microsoft.com/office/powerpoint/2010/main" val="2402026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F5D3AC-5898-41F4-89A1-C4C92118E5A4}"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4DC53-F821-42C5-90D1-941C71EBEDC0}" type="slidenum">
              <a:rPr lang="en-US" smtClean="0"/>
              <a:t>‹#›</a:t>
            </a:fld>
            <a:endParaRPr lang="en-US" dirty="0"/>
          </a:p>
        </p:txBody>
      </p:sp>
    </p:spTree>
    <p:extLst>
      <p:ext uri="{BB962C8B-B14F-4D97-AF65-F5344CB8AC3E}">
        <p14:creationId xmlns:p14="http://schemas.microsoft.com/office/powerpoint/2010/main" val="1664114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F5D3AC-5898-41F4-89A1-C4C92118E5A4}" type="datetimeFigureOut">
              <a:rPr lang="en-US" smtClean="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4DC53-F821-42C5-90D1-941C71EBEDC0}" type="slidenum">
              <a:rPr lang="en-US" smtClean="0"/>
              <a:t>‹#›</a:t>
            </a:fld>
            <a:endParaRPr lang="en-US" dirty="0"/>
          </a:p>
        </p:txBody>
      </p:sp>
    </p:spTree>
    <p:extLst>
      <p:ext uri="{BB962C8B-B14F-4D97-AF65-F5344CB8AC3E}">
        <p14:creationId xmlns:p14="http://schemas.microsoft.com/office/powerpoint/2010/main" val="877267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F5D3AC-5898-41F4-89A1-C4C92118E5A4}" type="datetimeFigureOut">
              <a:rPr lang="en-US" smtClean="0"/>
              <a:t>2/20/2020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4DC53-F821-42C5-90D1-941C71EBEDC0}" type="slidenum">
              <a:rPr lang="en-US" smtClean="0"/>
              <a:t>‹#›</a:t>
            </a:fld>
            <a:endParaRPr lang="en-US" dirty="0"/>
          </a:p>
        </p:txBody>
      </p:sp>
    </p:spTree>
    <p:extLst>
      <p:ext uri="{BB962C8B-B14F-4D97-AF65-F5344CB8AC3E}">
        <p14:creationId xmlns:p14="http://schemas.microsoft.com/office/powerpoint/2010/main" val="232861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3338" y="274639"/>
            <a:ext cx="8123462"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563338" y="1600201"/>
            <a:ext cx="8123462" cy="395072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2"/>
          <p:cNvSpPr>
            <a:spLocks noGrp="1"/>
          </p:cNvSpPr>
          <p:nvPr>
            <p:ph type="pic" idx="13"/>
          </p:nvPr>
        </p:nvSpPr>
        <p:spPr>
          <a:xfrm>
            <a:off x="6234386" y="1600201"/>
            <a:ext cx="2452414" cy="2988015"/>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2313228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F5D3AC-5898-41F4-89A1-C4C92118E5A4}" type="datetimeFigureOut">
              <a:rPr lang="en-US" smtClean="0"/>
              <a:t>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4DC53-F821-42C5-90D1-941C71EBEDC0}" type="slidenum">
              <a:rPr lang="en-US" smtClean="0"/>
              <a:t>‹#›</a:t>
            </a:fld>
            <a:endParaRPr lang="en-US" dirty="0"/>
          </a:p>
        </p:txBody>
      </p:sp>
    </p:spTree>
    <p:extLst>
      <p:ext uri="{BB962C8B-B14F-4D97-AF65-F5344CB8AC3E}">
        <p14:creationId xmlns:p14="http://schemas.microsoft.com/office/powerpoint/2010/main" val="3015101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5D3AC-5898-41F4-89A1-C4C92118E5A4}" type="datetimeFigureOut">
              <a:rPr lang="en-US" smtClean="0"/>
              <a:t>2/20/2020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4DC53-F821-42C5-90D1-941C71EBEDC0}" type="slidenum">
              <a:rPr lang="en-US" smtClean="0"/>
              <a:t>‹#›</a:t>
            </a:fld>
            <a:endParaRPr lang="en-US" dirty="0"/>
          </a:p>
        </p:txBody>
      </p:sp>
    </p:spTree>
    <p:extLst>
      <p:ext uri="{BB962C8B-B14F-4D97-AF65-F5344CB8AC3E}">
        <p14:creationId xmlns:p14="http://schemas.microsoft.com/office/powerpoint/2010/main" val="1437719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F5D3AC-5898-41F4-89A1-C4C92118E5A4}" type="datetimeFigureOut">
              <a:rPr lang="en-US" smtClean="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4DC53-F821-42C5-90D1-941C71EBEDC0}" type="slidenum">
              <a:rPr lang="en-US" smtClean="0"/>
              <a:t>‹#›</a:t>
            </a:fld>
            <a:endParaRPr lang="en-US" dirty="0"/>
          </a:p>
        </p:txBody>
      </p:sp>
    </p:spTree>
    <p:extLst>
      <p:ext uri="{BB962C8B-B14F-4D97-AF65-F5344CB8AC3E}">
        <p14:creationId xmlns:p14="http://schemas.microsoft.com/office/powerpoint/2010/main" val="1865039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F5D3AC-5898-41F4-89A1-C4C92118E5A4}" type="datetimeFigureOut">
              <a:rPr lang="en-US" smtClean="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4DC53-F821-42C5-90D1-941C71EBEDC0}" type="slidenum">
              <a:rPr lang="en-US" smtClean="0"/>
              <a:t>‹#›</a:t>
            </a:fld>
            <a:endParaRPr lang="en-US" dirty="0"/>
          </a:p>
        </p:txBody>
      </p:sp>
    </p:spTree>
    <p:extLst>
      <p:ext uri="{BB962C8B-B14F-4D97-AF65-F5344CB8AC3E}">
        <p14:creationId xmlns:p14="http://schemas.microsoft.com/office/powerpoint/2010/main" val="2687281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5D3AC-5898-41F4-89A1-C4C92118E5A4}"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4DC53-F821-42C5-90D1-941C71EBEDC0}" type="slidenum">
              <a:rPr lang="en-US" smtClean="0"/>
              <a:t>‹#›</a:t>
            </a:fld>
            <a:endParaRPr lang="en-US" dirty="0"/>
          </a:p>
        </p:txBody>
      </p:sp>
    </p:spTree>
    <p:extLst>
      <p:ext uri="{BB962C8B-B14F-4D97-AF65-F5344CB8AC3E}">
        <p14:creationId xmlns:p14="http://schemas.microsoft.com/office/powerpoint/2010/main" val="1466083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5D3AC-5898-41F4-89A1-C4C92118E5A4}"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4DC53-F821-42C5-90D1-941C71EBEDC0}" type="slidenum">
              <a:rPr lang="en-US" smtClean="0"/>
              <a:t>‹#›</a:t>
            </a:fld>
            <a:endParaRPr lang="en-US" dirty="0"/>
          </a:p>
        </p:txBody>
      </p:sp>
    </p:spTree>
    <p:extLst>
      <p:ext uri="{BB962C8B-B14F-4D97-AF65-F5344CB8AC3E}">
        <p14:creationId xmlns:p14="http://schemas.microsoft.com/office/powerpoint/2010/main" val="242331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402" y="4501931"/>
            <a:ext cx="7675313" cy="1267044"/>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819402" y="3011380"/>
            <a:ext cx="7675314" cy="13955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Picture Placeholder 2"/>
          <p:cNvSpPr>
            <a:spLocks noGrp="1"/>
          </p:cNvSpPr>
          <p:nvPr>
            <p:ph type="pic" idx="13"/>
          </p:nvPr>
        </p:nvSpPr>
        <p:spPr>
          <a:xfrm>
            <a:off x="819401" y="378937"/>
            <a:ext cx="7675313" cy="2417007"/>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411427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9458" y="274639"/>
            <a:ext cx="8287342"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99458" y="1600201"/>
            <a:ext cx="4097003"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2039" y="1600201"/>
            <a:ext cx="3954763"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625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58966" y="274637"/>
            <a:ext cx="5927834" cy="741363"/>
          </a:xfrm>
        </p:spPr>
        <p:txBody>
          <a:bodyPr>
            <a:noAutofit/>
          </a:bodyPr>
          <a:lstStyle>
            <a:lvl1pPr>
              <a:defRPr sz="3800"/>
            </a:lvl1pPr>
          </a:lstStyle>
          <a:p>
            <a:r>
              <a:rPr lang="en-US" smtClean="0"/>
              <a:t>Click to edit Master title style</a:t>
            </a:r>
            <a:endParaRPr lang="en-US" dirty="0"/>
          </a:p>
        </p:txBody>
      </p:sp>
      <p:sp>
        <p:nvSpPr>
          <p:cNvPr id="3" name="Text Placeholder 2"/>
          <p:cNvSpPr>
            <a:spLocks noGrp="1"/>
          </p:cNvSpPr>
          <p:nvPr>
            <p:ph type="body" idx="1"/>
          </p:nvPr>
        </p:nvSpPr>
        <p:spPr>
          <a:xfrm>
            <a:off x="2758966" y="1215232"/>
            <a:ext cx="299544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58966" y="1854994"/>
            <a:ext cx="2995448"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929586" y="1215232"/>
            <a:ext cx="275721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929586" y="1854994"/>
            <a:ext cx="2757214"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idx="13"/>
          </p:nvPr>
        </p:nvSpPr>
        <p:spPr>
          <a:xfrm>
            <a:off x="155267" y="274637"/>
            <a:ext cx="2452414" cy="2623723"/>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2" name="Picture Placeholder 2"/>
          <p:cNvSpPr>
            <a:spLocks noGrp="1"/>
          </p:cNvSpPr>
          <p:nvPr>
            <p:ph type="pic" idx="14"/>
          </p:nvPr>
        </p:nvSpPr>
        <p:spPr>
          <a:xfrm>
            <a:off x="155267" y="3116479"/>
            <a:ext cx="2452414" cy="2598308"/>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31364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11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216723" y="348214"/>
            <a:ext cx="3890524" cy="5233432"/>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7" name="Content Placeholder 2"/>
          <p:cNvSpPr>
            <a:spLocks noGrp="1"/>
          </p:cNvSpPr>
          <p:nvPr>
            <p:ph idx="1"/>
          </p:nvPr>
        </p:nvSpPr>
        <p:spPr>
          <a:xfrm>
            <a:off x="4363309" y="348214"/>
            <a:ext cx="4435005" cy="53051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1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901" y="273049"/>
            <a:ext cx="5050305" cy="116205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5964622" y="273052"/>
            <a:ext cx="2722179" cy="53802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60901" y="1435102"/>
            <a:ext cx="5050305" cy="42182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5385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703" y="4800601"/>
            <a:ext cx="7939097"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747703" y="402898"/>
            <a:ext cx="7939097" cy="43246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47703" y="5367338"/>
            <a:ext cx="7939097" cy="4396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434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16" cstate="email">
            <a:alphaModFix amt="60000"/>
            <a:extLst>
              <a:ext uri="{28A0092B-C50C-407E-A947-70E740481C1C}">
                <a14:useLocalDpi xmlns:a14="http://schemas.microsoft.com/office/drawing/2010/main" val="0"/>
              </a:ext>
            </a:extLst>
          </a:blip>
          <a:stretch>
            <a:fillRect/>
          </a:stretch>
        </p:blipFill>
        <p:spPr>
          <a:xfrm>
            <a:off x="0" y="-19707"/>
            <a:ext cx="9144000" cy="6877707"/>
          </a:xfrm>
          <a:prstGeom prst="rect">
            <a:avLst/>
          </a:prstGeom>
        </p:spPr>
      </p:pic>
      <p:sp>
        <p:nvSpPr>
          <p:cNvPr id="2" name="Title Placeholder 1"/>
          <p:cNvSpPr>
            <a:spLocks noGrp="1"/>
          </p:cNvSpPr>
          <p:nvPr>
            <p:ph type="title"/>
          </p:nvPr>
        </p:nvSpPr>
        <p:spPr>
          <a:xfrm>
            <a:off x="686248" y="274639"/>
            <a:ext cx="8000552"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6248" y="1600201"/>
            <a:ext cx="8000552" cy="39507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2" y="6031382"/>
            <a:ext cx="9143998" cy="917899"/>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74160" y="6077775"/>
            <a:ext cx="5920239" cy="825112"/>
          </a:xfrm>
          <a:prstGeom prst="rect">
            <a:avLst/>
          </a:prstGeom>
        </p:spPr>
      </p:pic>
    </p:spTree>
    <p:extLst>
      <p:ext uri="{BB962C8B-B14F-4D97-AF65-F5344CB8AC3E}">
        <p14:creationId xmlns:p14="http://schemas.microsoft.com/office/powerpoint/2010/main" val="30717521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4" r:id="rId8"/>
    <p:sldLayoutId id="2147483685" r:id="rId9"/>
    <p:sldLayoutId id="2147483686" r:id="rId10"/>
    <p:sldLayoutId id="2147483687" r:id="rId11"/>
    <p:sldLayoutId id="2147483690" r:id="rId12"/>
    <p:sldLayoutId id="2147483688" r:id="rId13"/>
    <p:sldLayoutId id="2147483673" r:id="rId14"/>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D2E2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4565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4565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456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5D3AC-5898-41F4-89A1-C4C92118E5A4}" type="datetimeFigureOut">
              <a:rPr lang="en-US" smtClean="0"/>
              <a:t>2/20/2020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Agricultural Economics Department</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4DC53-F821-42C5-90D1-941C71EBEDC0}" type="slidenum">
              <a:rPr lang="en-US" smtClean="0"/>
              <a:t>‹#›</a:t>
            </a:fld>
            <a:endParaRPr lang="en-US" dirty="0"/>
          </a:p>
        </p:txBody>
      </p:sp>
    </p:spTree>
    <p:extLst>
      <p:ext uri="{BB962C8B-B14F-4D97-AF65-F5344CB8AC3E}">
        <p14:creationId xmlns:p14="http://schemas.microsoft.com/office/powerpoint/2010/main" val="35359460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hyperlink" Target="https://www.ncdc.noaa.gov/billions/"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8356" y="175491"/>
            <a:ext cx="8133735" cy="1681018"/>
          </a:xfrm>
        </p:spPr>
        <p:txBody>
          <a:bodyPr>
            <a:normAutofit/>
          </a:bodyPr>
          <a:lstStyle/>
          <a:p>
            <a:pPr algn="l"/>
            <a:r>
              <a:rPr lang="en-US" sz="4000" b="1" dirty="0"/>
              <a:t>The Impact of Natural Disasters on Agricultural </a:t>
            </a:r>
            <a:r>
              <a:rPr lang="en-US" sz="4000" b="1" dirty="0" smtClean="0"/>
              <a:t>Economics</a:t>
            </a:r>
            <a:endParaRPr lang="en-US" b="1" dirty="0">
              <a:solidFill>
                <a:schemeClr val="tx1"/>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a:xfrm>
            <a:off x="514108" y="4286715"/>
            <a:ext cx="5245509" cy="1561824"/>
          </a:xfrm>
        </p:spPr>
        <p:txBody>
          <a:bodyPr>
            <a:normAutofit fontScale="62500" lnSpcReduction="20000"/>
          </a:bodyPr>
          <a:lstStyle/>
          <a:p>
            <a:pPr algn="l"/>
            <a:r>
              <a:rPr lang="en-US" sz="5000" b="1" dirty="0" smtClean="0">
                <a:solidFill>
                  <a:schemeClr val="tx1"/>
                </a:solidFill>
                <a:effectLst>
                  <a:outerShdw blurRad="38100" dist="38100" dir="2700000" algn="tl">
                    <a:srgbClr val="000000">
                      <a:alpha val="43137"/>
                    </a:srgbClr>
                  </a:outerShdw>
                </a:effectLst>
              </a:rPr>
              <a:t>Keith </a:t>
            </a:r>
            <a:r>
              <a:rPr lang="en-US" sz="5000" b="1" dirty="0">
                <a:solidFill>
                  <a:schemeClr val="tx1"/>
                </a:solidFill>
                <a:effectLst>
                  <a:outerShdw blurRad="38100" dist="38100" dir="2700000" algn="tl">
                    <a:srgbClr val="000000">
                      <a:alpha val="43137"/>
                    </a:srgbClr>
                  </a:outerShdw>
                </a:effectLst>
              </a:rPr>
              <a:t>Coble</a:t>
            </a:r>
          </a:p>
          <a:p>
            <a:pPr algn="l"/>
            <a:r>
              <a:rPr lang="en-US" sz="5000" b="1" dirty="0">
                <a:solidFill>
                  <a:schemeClr val="tx1"/>
                </a:solidFill>
                <a:effectLst>
                  <a:outerShdw blurRad="38100" dist="38100" dir="2700000" algn="tl">
                    <a:srgbClr val="000000">
                      <a:alpha val="43137"/>
                    </a:srgbClr>
                  </a:outerShdw>
                </a:effectLst>
              </a:rPr>
              <a:t>@DrKeithHCoble</a:t>
            </a:r>
          </a:p>
          <a:p>
            <a:pPr algn="l"/>
            <a:r>
              <a:rPr lang="en-US" sz="5000" b="1" dirty="0" smtClean="0">
                <a:solidFill>
                  <a:schemeClr val="tx1"/>
                </a:solidFill>
                <a:effectLst>
                  <a:outerShdw blurRad="38100" dist="38100" dir="2700000" algn="tl">
                    <a:srgbClr val="000000">
                      <a:alpha val="43137"/>
                    </a:srgbClr>
                  </a:outerShdw>
                </a:effectLst>
              </a:rPr>
              <a:t>coble@agecon.msstate.edu</a:t>
            </a:r>
            <a:endParaRPr lang="en-US" sz="5000" dirty="0"/>
          </a:p>
        </p:txBody>
      </p:sp>
      <p:sp>
        <p:nvSpPr>
          <p:cNvPr id="2" name="AutoShape 2" descr="Image result for mississippi extension flooding 20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2"/>
          <a:stretch>
            <a:fillRect/>
          </a:stretch>
        </p:blipFill>
        <p:spPr>
          <a:xfrm>
            <a:off x="4617200" y="1871662"/>
            <a:ext cx="4204970" cy="3003550"/>
          </a:xfrm>
          <a:prstGeom prst="rect">
            <a:avLst/>
          </a:prstGeom>
        </p:spPr>
      </p:pic>
    </p:spTree>
    <p:extLst>
      <p:ext uri="{BB962C8B-B14F-4D97-AF65-F5344CB8AC3E}">
        <p14:creationId xmlns:p14="http://schemas.microsoft.com/office/powerpoint/2010/main" val="112694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Public versus Private</a:t>
            </a:r>
            <a:endParaRPr lang="en-US" b="1" dirty="0"/>
          </a:p>
        </p:txBody>
      </p:sp>
      <p:sp>
        <p:nvSpPr>
          <p:cNvPr id="5" name="Content Placeholder 4"/>
          <p:cNvSpPr>
            <a:spLocks noGrp="1"/>
          </p:cNvSpPr>
          <p:nvPr>
            <p:ph sz="half" idx="1"/>
          </p:nvPr>
        </p:nvSpPr>
        <p:spPr/>
        <p:txBody>
          <a:bodyPr/>
          <a:lstStyle/>
          <a:p>
            <a:r>
              <a:rPr lang="en-US" dirty="0" smtClean="0"/>
              <a:t>Private</a:t>
            </a:r>
          </a:p>
          <a:p>
            <a:pPr lvl="1"/>
            <a:r>
              <a:rPr lang="en-US" dirty="0" smtClean="0"/>
              <a:t>Innovation</a:t>
            </a:r>
          </a:p>
          <a:p>
            <a:pPr lvl="1"/>
            <a:r>
              <a:rPr lang="en-US" dirty="0" smtClean="0"/>
              <a:t>Can tap into world reinsurance market</a:t>
            </a:r>
          </a:p>
          <a:p>
            <a:pPr lvl="1"/>
            <a:r>
              <a:rPr lang="en-US" dirty="0" smtClean="0"/>
              <a:t>Avoids moral hazards and adverse selection</a:t>
            </a:r>
            <a:endParaRPr lang="en-US" dirty="0"/>
          </a:p>
        </p:txBody>
      </p:sp>
      <p:sp>
        <p:nvSpPr>
          <p:cNvPr id="6" name="Content Placeholder 5"/>
          <p:cNvSpPr>
            <a:spLocks noGrp="1"/>
          </p:cNvSpPr>
          <p:nvPr>
            <p:ph sz="half" idx="2"/>
          </p:nvPr>
        </p:nvSpPr>
        <p:spPr/>
        <p:txBody>
          <a:bodyPr/>
          <a:lstStyle/>
          <a:p>
            <a:r>
              <a:rPr lang="en-US" dirty="0" smtClean="0"/>
              <a:t>Public</a:t>
            </a:r>
          </a:p>
          <a:p>
            <a:pPr lvl="1"/>
            <a:r>
              <a:rPr lang="en-US" dirty="0" smtClean="0"/>
              <a:t>Subsidized</a:t>
            </a:r>
          </a:p>
          <a:p>
            <a:pPr lvl="1"/>
            <a:r>
              <a:rPr lang="en-US" dirty="0" smtClean="0"/>
              <a:t>Can tap into U.S. treasury</a:t>
            </a:r>
          </a:p>
          <a:p>
            <a:pPr lvl="1"/>
            <a:r>
              <a:rPr lang="en-US" dirty="0" smtClean="0"/>
              <a:t>Rarely can solve the moral hazard and adverse selection problems</a:t>
            </a:r>
          </a:p>
          <a:p>
            <a:endParaRPr lang="en-US" dirty="0"/>
          </a:p>
        </p:txBody>
      </p:sp>
    </p:spTree>
    <p:extLst>
      <p:ext uri="{BB962C8B-B14F-4D97-AF65-F5344CB8AC3E}">
        <p14:creationId xmlns:p14="http://schemas.microsoft.com/office/powerpoint/2010/main" val="334253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00000"/>
                </a:solidFill>
                <a:effectLst>
                  <a:outerShdw blurRad="38100" dist="38100" dir="2700000" algn="tl">
                    <a:srgbClr val="000000">
                      <a:alpha val="43137"/>
                    </a:srgbClr>
                  </a:outerShdw>
                </a:effectLst>
              </a:rPr>
              <a:t>Deceiving ourselves about ag </a:t>
            </a:r>
            <a:r>
              <a:rPr lang="en-US" b="1" dirty="0" smtClean="0">
                <a:solidFill>
                  <a:srgbClr val="800000"/>
                </a:solidFill>
                <a:effectLst>
                  <a:outerShdw blurRad="38100" dist="38100" dir="2700000" algn="tl">
                    <a:srgbClr val="000000">
                      <a:alpha val="43137"/>
                    </a:srgbClr>
                  </a:outerShdw>
                </a:effectLst>
              </a:rPr>
              <a:t>risk</a:t>
            </a:r>
            <a:endParaRPr lang="en-US" dirty="0">
              <a:solidFill>
                <a:srgbClr val="800000"/>
              </a:solidFill>
            </a:endParaRPr>
          </a:p>
        </p:txBody>
      </p:sp>
      <p:sp>
        <p:nvSpPr>
          <p:cNvPr id="3" name="Content Placeholder 2"/>
          <p:cNvSpPr>
            <a:spLocks noGrp="1"/>
          </p:cNvSpPr>
          <p:nvPr>
            <p:ph idx="1"/>
          </p:nvPr>
        </p:nvSpPr>
        <p:spPr/>
        <p:txBody>
          <a:bodyPr>
            <a:normAutofit fontScale="77500" lnSpcReduction="20000"/>
          </a:bodyPr>
          <a:lstStyle/>
          <a:p>
            <a:r>
              <a:rPr lang="en-US" dirty="0">
                <a:latin typeface="Georgia" panose="02040502050405020303" pitchFamily="18" charset="0"/>
              </a:rPr>
              <a:t>“It's easier to fool people than to convince them that they have been fooled.”  	― Mark Twain</a:t>
            </a:r>
          </a:p>
          <a:p>
            <a:endParaRPr lang="en-US" dirty="0">
              <a:latin typeface="Georgia" panose="02040502050405020303" pitchFamily="18" charset="0"/>
            </a:endParaRPr>
          </a:p>
          <a:p>
            <a:r>
              <a:rPr lang="en-US" dirty="0">
                <a:latin typeface="Georgia" panose="02040502050405020303" pitchFamily="18" charset="0"/>
              </a:rPr>
              <a:t>Why, sometimes I've believed as many as six impossible things before breakfast. - </a:t>
            </a:r>
            <a:r>
              <a:rPr lang="en-US" i="1" dirty="0">
                <a:latin typeface="Georgia" panose="02040502050405020303" pitchFamily="18" charset="0"/>
              </a:rPr>
              <a:t>Alice in Wonderland.</a:t>
            </a:r>
            <a:endParaRPr lang="en-US" dirty="0">
              <a:latin typeface="Georgia" panose="02040502050405020303" pitchFamily="18" charset="0"/>
            </a:endParaRPr>
          </a:p>
          <a:p>
            <a:endParaRPr lang="en-US" dirty="0">
              <a:latin typeface="Georgia" panose="02040502050405020303" pitchFamily="18" charset="0"/>
            </a:endParaRPr>
          </a:p>
          <a:p>
            <a:r>
              <a:rPr lang="en-US" dirty="0">
                <a:latin typeface="Georgia" panose="02040502050405020303" pitchFamily="18" charset="0"/>
              </a:rPr>
              <a:t>The creature we study in economics is similar to Mr. Spock from Star Trek … The world I study is full of people more like Homer Simpson — Robert Thaler</a:t>
            </a:r>
          </a:p>
          <a:p>
            <a:endParaRPr lang="en-US" dirty="0"/>
          </a:p>
        </p:txBody>
      </p:sp>
    </p:spTree>
    <p:extLst>
      <p:ext uri="{BB962C8B-B14F-4D97-AF65-F5344CB8AC3E}">
        <p14:creationId xmlns:p14="http://schemas.microsoft.com/office/powerpoint/2010/main" val="35948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338" y="274639"/>
            <a:ext cx="5214542" cy="1143000"/>
          </a:xfrm>
        </p:spPr>
        <p:txBody>
          <a:bodyPr>
            <a:normAutofit fontScale="90000"/>
          </a:bodyPr>
          <a:lstStyle/>
          <a:p>
            <a:pPr algn="l"/>
            <a:r>
              <a:rPr lang="en-US" b="1" dirty="0" smtClean="0"/>
              <a:t>Cost and Benefit of Conservation and Disaster Prevention</a:t>
            </a:r>
            <a:endParaRPr lang="en-US" b="1" dirty="0"/>
          </a:p>
        </p:txBody>
      </p:sp>
      <p:sp>
        <p:nvSpPr>
          <p:cNvPr id="3" name="Content Placeholder 2"/>
          <p:cNvSpPr>
            <a:spLocks noGrp="1"/>
          </p:cNvSpPr>
          <p:nvPr>
            <p:ph idx="1"/>
          </p:nvPr>
        </p:nvSpPr>
        <p:spPr>
          <a:xfrm>
            <a:off x="563338" y="2139696"/>
            <a:ext cx="8123462" cy="3411226"/>
          </a:xfrm>
        </p:spPr>
        <p:txBody>
          <a:bodyPr/>
          <a:lstStyle/>
          <a:p>
            <a:r>
              <a:rPr lang="en-US" b="1" dirty="0"/>
              <a:t>Short Run versus Long </a:t>
            </a:r>
            <a:r>
              <a:rPr lang="en-US" b="1" dirty="0" smtClean="0"/>
              <a:t>Run</a:t>
            </a:r>
          </a:p>
          <a:p>
            <a:pPr lvl="1"/>
            <a:r>
              <a:rPr lang="en-US" b="1" dirty="0" smtClean="0"/>
              <a:t>Discount rates and risk aversion</a:t>
            </a:r>
          </a:p>
          <a:p>
            <a:pPr lvl="1"/>
            <a:r>
              <a:rPr lang="en-US" b="1" dirty="0" smtClean="0"/>
              <a:t>Uncertainty</a:t>
            </a:r>
          </a:p>
          <a:p>
            <a:r>
              <a:rPr lang="en-US" b="1" dirty="0" smtClean="0"/>
              <a:t>Personal versus social benefits</a:t>
            </a:r>
          </a:p>
          <a:p>
            <a:r>
              <a:rPr lang="en-US" b="1" dirty="0" smtClean="0"/>
              <a:t>Reversibility</a:t>
            </a:r>
          </a:p>
          <a:p>
            <a:pPr marL="0" indent="0">
              <a:buNone/>
            </a:pPr>
            <a:endParaRPr lang="en-US" b="1" dirty="0" smtClean="0"/>
          </a:p>
          <a:p>
            <a:endParaRPr lang="en-US" b="1" dirty="0" smtClean="0"/>
          </a:p>
          <a:p>
            <a:endParaRPr lang="en-US" dirty="0"/>
          </a:p>
        </p:txBody>
      </p:sp>
      <p:pic>
        <p:nvPicPr>
          <p:cNvPr id="5" name="Picture 2" descr="Image result for mississippi state s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880" y="-648725"/>
            <a:ext cx="3366120" cy="240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43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Soil Health as an Example</a:t>
            </a:r>
            <a:endParaRPr lang="en-US" b="1" dirty="0"/>
          </a:p>
        </p:txBody>
      </p:sp>
      <p:sp>
        <p:nvSpPr>
          <p:cNvPr id="3" name="Content Placeholder 2"/>
          <p:cNvSpPr>
            <a:spLocks noGrp="1"/>
          </p:cNvSpPr>
          <p:nvPr>
            <p:ph idx="1"/>
          </p:nvPr>
        </p:nvSpPr>
        <p:spPr>
          <a:xfrm>
            <a:off x="387752" y="1271017"/>
            <a:ext cx="8299048" cy="4279906"/>
          </a:xfrm>
        </p:spPr>
        <p:txBody>
          <a:bodyPr>
            <a:noAutofit/>
          </a:bodyPr>
          <a:lstStyle/>
          <a:p>
            <a:r>
              <a:rPr lang="en-US" sz="2800" dirty="0" smtClean="0"/>
              <a:t>Long term vs Short-term Planning</a:t>
            </a:r>
          </a:p>
          <a:p>
            <a:r>
              <a:rPr lang="en-US" sz="2800" dirty="0" smtClean="0"/>
              <a:t>Current </a:t>
            </a:r>
            <a:r>
              <a:rPr lang="en-US" sz="2800" dirty="0"/>
              <a:t>soil health policy may crowd-out privately optimal behavior. </a:t>
            </a:r>
            <a:r>
              <a:rPr lang="en-US" sz="2800" dirty="0" smtClean="0"/>
              <a:t>Optimal </a:t>
            </a:r>
            <a:r>
              <a:rPr lang="en-US" sz="2800" dirty="0"/>
              <a:t>policy depends on whether society and landowners value the future differently. </a:t>
            </a:r>
            <a:endParaRPr lang="en-US" sz="2800" dirty="0" smtClean="0"/>
          </a:p>
          <a:p>
            <a:r>
              <a:rPr lang="en-US" sz="2800" dirty="0" smtClean="0"/>
              <a:t>Farmers probably don’t know enough their own soil health. </a:t>
            </a:r>
          </a:p>
          <a:p>
            <a:r>
              <a:rPr lang="en-US" sz="2800" dirty="0" smtClean="0"/>
              <a:t>We </a:t>
            </a:r>
            <a:r>
              <a:rPr lang="en-US" sz="2800" dirty="0"/>
              <a:t>still do not know much about how soil health evolves over time in response to production practices. </a:t>
            </a:r>
            <a:endParaRPr lang="en-US" sz="2000" dirty="0"/>
          </a:p>
        </p:txBody>
      </p:sp>
    </p:spTree>
    <p:extLst>
      <p:ext uri="{BB962C8B-B14F-4D97-AF65-F5344CB8AC3E}">
        <p14:creationId xmlns:p14="http://schemas.microsoft.com/office/powerpoint/2010/main" val="3055050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291631127"/>
              </p:ext>
            </p:extLst>
          </p:nvPr>
        </p:nvGraphicFramePr>
        <p:xfrm>
          <a:off x="256032" y="274640"/>
          <a:ext cx="8741663" cy="549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713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Why good loss experience? Good weather, risk pool, production systems, or better crop insurance program</a:t>
            </a:r>
            <a:endParaRPr lang="en-US" sz="3200" dirty="0"/>
          </a:p>
        </p:txBody>
      </p:sp>
      <p:sp>
        <p:nvSpPr>
          <p:cNvPr id="3" name="Content Placeholder 2"/>
          <p:cNvSpPr>
            <a:spLocks noGrp="1"/>
          </p:cNvSpPr>
          <p:nvPr>
            <p:ph idx="1"/>
          </p:nvPr>
        </p:nvSpPr>
        <p:spPr/>
        <p:txBody>
          <a:bodyPr/>
          <a:lstStyle/>
          <a:p>
            <a:endParaRPr lang="en-US" dirty="0"/>
          </a:p>
        </p:txBody>
      </p:sp>
      <p:graphicFrame>
        <p:nvGraphicFramePr>
          <p:cNvPr id="5" name="Chart 4"/>
          <p:cNvGraphicFramePr>
            <a:graphicFrameLocks/>
          </p:cNvGraphicFramePr>
          <p:nvPr>
            <p:extLst/>
          </p:nvPr>
        </p:nvGraphicFramePr>
        <p:xfrm>
          <a:off x="0" y="1600201"/>
          <a:ext cx="9144000" cy="4355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914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762000" y="1722438"/>
            <a:ext cx="7924800" cy="4678362"/>
          </a:xfrm>
        </p:spPr>
        <p:txBody>
          <a:bodyPr/>
          <a:lstStyle/>
          <a:p>
            <a:pPr marL="609600" indent="-609600">
              <a:lnSpc>
                <a:spcPct val="90000"/>
              </a:lnSpc>
              <a:buFontTx/>
              <a:buAutoNum type="arabicPeriod"/>
            </a:pPr>
            <a:r>
              <a:rPr lang="en-US" altLang="en-US" sz="2400" i="1" dirty="0"/>
              <a:t>Ex ante</a:t>
            </a:r>
            <a:r>
              <a:rPr lang="en-US" altLang="en-US" sz="2400" dirty="0"/>
              <a:t> insurance institutionalizes premiums and indemnity structures for insurable risks.  More time is available to define and implement the program than an </a:t>
            </a:r>
            <a:r>
              <a:rPr lang="en-US" altLang="en-US" sz="2400" i="1" dirty="0"/>
              <a:t>ex post</a:t>
            </a:r>
            <a:r>
              <a:rPr lang="en-US" altLang="en-US" sz="2400" dirty="0"/>
              <a:t> program.  </a:t>
            </a:r>
          </a:p>
          <a:p>
            <a:pPr marL="609600" indent="-609600">
              <a:lnSpc>
                <a:spcPct val="90000"/>
              </a:lnSpc>
              <a:buFontTx/>
              <a:buAutoNum type="arabicPeriod"/>
            </a:pPr>
            <a:r>
              <a:rPr lang="en-US" altLang="en-US" sz="2400" dirty="0"/>
              <a:t>A standing program is costly and, if premiums are charged, government costs are reduced.  </a:t>
            </a:r>
          </a:p>
          <a:p>
            <a:pPr marL="609600" indent="-609600">
              <a:lnSpc>
                <a:spcPct val="90000"/>
              </a:lnSpc>
              <a:buFontTx/>
              <a:buAutoNum type="arabicPeriod"/>
            </a:pPr>
            <a:r>
              <a:rPr lang="en-US" altLang="en-US" sz="2400" dirty="0"/>
              <a:t>However, if producers are unwilling to pay for insurance, then government objectives are thwarted</a:t>
            </a:r>
          </a:p>
          <a:p>
            <a:pPr marL="609600" indent="-609600">
              <a:lnSpc>
                <a:spcPct val="90000"/>
              </a:lnSpc>
              <a:buFontTx/>
              <a:buNone/>
            </a:pPr>
            <a:r>
              <a:rPr lang="en-US" altLang="en-US" sz="2400" dirty="0"/>
              <a:t>	- generally, the low willingness to pay for insurance is a function of either low probabilities of occurrence or low economic costs of an occurrence, or both. </a:t>
            </a:r>
          </a:p>
        </p:txBody>
      </p:sp>
      <p:sp>
        <p:nvSpPr>
          <p:cNvPr id="74760" name="Text Box 8"/>
          <p:cNvSpPr txBox="1">
            <a:spLocks noChangeArrowheads="1"/>
          </p:cNvSpPr>
          <p:nvPr/>
        </p:nvSpPr>
        <p:spPr bwMode="auto">
          <a:xfrm>
            <a:off x="834263" y="441008"/>
            <a:ext cx="70661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t>Ex Ante Indemnification</a:t>
            </a:r>
          </a:p>
        </p:txBody>
      </p:sp>
    </p:spTree>
    <p:extLst>
      <p:ext uri="{BB962C8B-B14F-4D97-AF65-F5344CB8AC3E}">
        <p14:creationId xmlns:p14="http://schemas.microsoft.com/office/powerpoint/2010/main" val="3288016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Effect transition="in" filter="fade">
                                      <p:cBhvr>
                                        <p:cTn id="7" dur="2000"/>
                                        <p:tgtEl>
                                          <p:spTgt spid="747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754">
                                            <p:txEl>
                                              <p:pRg st="1" end="1"/>
                                            </p:txEl>
                                          </p:spTgt>
                                        </p:tgtEl>
                                        <p:attrNameLst>
                                          <p:attrName>style.visibility</p:attrName>
                                        </p:attrNameLst>
                                      </p:cBhvr>
                                      <p:to>
                                        <p:strVal val="visible"/>
                                      </p:to>
                                    </p:set>
                                    <p:animEffect transition="in" filter="fade">
                                      <p:cBhvr>
                                        <p:cTn id="12" dur="2000"/>
                                        <p:tgtEl>
                                          <p:spTgt spid="747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4754">
                                            <p:txEl>
                                              <p:pRg st="2" end="2"/>
                                            </p:txEl>
                                          </p:spTgt>
                                        </p:tgtEl>
                                        <p:attrNameLst>
                                          <p:attrName>style.visibility</p:attrName>
                                        </p:attrNameLst>
                                      </p:cBhvr>
                                      <p:to>
                                        <p:strVal val="visible"/>
                                      </p:to>
                                    </p:set>
                                    <p:animEffect transition="in" filter="fade">
                                      <p:cBhvr>
                                        <p:cTn id="17" dur="2000"/>
                                        <p:tgtEl>
                                          <p:spTgt spid="747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754">
                                            <p:txEl>
                                              <p:pRg st="3" end="3"/>
                                            </p:txEl>
                                          </p:spTgt>
                                        </p:tgtEl>
                                        <p:attrNameLst>
                                          <p:attrName>style.visibility</p:attrName>
                                        </p:attrNameLst>
                                      </p:cBhvr>
                                      <p:to>
                                        <p:strVal val="visible"/>
                                      </p:to>
                                    </p:set>
                                    <p:animEffect transition="in" filter="fade">
                                      <p:cBhvr>
                                        <p:cTn id="22" dur="2000"/>
                                        <p:tgtEl>
                                          <p:spTgt spid="747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533400" y="1000062"/>
            <a:ext cx="8253984" cy="4998402"/>
          </a:xfrm>
        </p:spPr>
        <p:txBody>
          <a:bodyPr/>
          <a:lstStyle/>
          <a:p>
            <a:pPr marL="609600" indent="-609600">
              <a:lnSpc>
                <a:spcPct val="80000"/>
              </a:lnSpc>
              <a:buFontTx/>
              <a:buAutoNum type="arabicPeriod"/>
            </a:pPr>
            <a:r>
              <a:rPr lang="en-US" altLang="en-US" sz="2000" dirty="0"/>
              <a:t>do not require significant </a:t>
            </a:r>
            <a:r>
              <a:rPr lang="en-US" altLang="en-US" sz="2000" i="1" dirty="0"/>
              <a:t>a priori</a:t>
            </a:r>
            <a:r>
              <a:rPr lang="en-US" altLang="en-US" sz="2000" dirty="0"/>
              <a:t> institutional infrastructure or producer enrollment.  </a:t>
            </a:r>
          </a:p>
          <a:p>
            <a:pPr marL="609600" indent="-609600">
              <a:lnSpc>
                <a:spcPct val="80000"/>
              </a:lnSpc>
              <a:buFontTx/>
              <a:buAutoNum type="arabicPeriod"/>
            </a:pPr>
            <a:r>
              <a:rPr lang="en-US" altLang="en-US" sz="2000" dirty="0"/>
              <a:t>Avoids the creation of institutions and program costs for a low probability event.  </a:t>
            </a:r>
          </a:p>
          <a:p>
            <a:pPr marL="609600" indent="-609600">
              <a:lnSpc>
                <a:spcPct val="80000"/>
              </a:lnSpc>
              <a:buFontTx/>
              <a:buAutoNum type="arabicPeriod"/>
            </a:pPr>
            <a:r>
              <a:rPr lang="en-US" altLang="en-US" sz="2000" dirty="0"/>
              <a:t>the hurried nature of </a:t>
            </a:r>
            <a:r>
              <a:rPr lang="en-US" altLang="en-US" sz="2000" i="1" dirty="0"/>
              <a:t>ex post</a:t>
            </a:r>
            <a:r>
              <a:rPr lang="en-US" altLang="en-US" sz="2000" dirty="0"/>
              <a:t> indemnification and the tendency for each event to differ makes it difficult to either efficiently or equably indemnify rare, but often costly, events.  </a:t>
            </a:r>
          </a:p>
          <a:p>
            <a:pPr marL="609600" indent="-609600">
              <a:lnSpc>
                <a:spcPct val="80000"/>
              </a:lnSpc>
              <a:buFontTx/>
              <a:buAutoNum type="arabicPeriod"/>
            </a:pPr>
            <a:r>
              <a:rPr lang="en-US" altLang="en-US" sz="2000" dirty="0"/>
              <a:t>a completely </a:t>
            </a:r>
            <a:r>
              <a:rPr lang="en-US" altLang="en-US" sz="2000" i="1" dirty="0"/>
              <a:t>ad hoc</a:t>
            </a:r>
            <a:r>
              <a:rPr lang="en-US" altLang="en-US" sz="2000" dirty="0"/>
              <a:t> program also precludes incentive structures to induce preventive measures. </a:t>
            </a:r>
          </a:p>
          <a:p>
            <a:pPr marL="609600" indent="-609600">
              <a:lnSpc>
                <a:spcPct val="80000"/>
              </a:lnSpc>
              <a:buFontTx/>
              <a:buAutoNum type="arabicPeriod"/>
            </a:pPr>
            <a:r>
              <a:rPr lang="en-US" altLang="en-US" sz="2000" dirty="0"/>
              <a:t>A related issue is the demand for protection for extremely low probability risks.  </a:t>
            </a:r>
          </a:p>
          <a:p>
            <a:pPr marL="990600" lvl="1" indent="-533400">
              <a:lnSpc>
                <a:spcPct val="80000"/>
              </a:lnSpc>
              <a:buFontTx/>
              <a:buNone/>
            </a:pPr>
            <a:r>
              <a:rPr lang="en-US" altLang="en-US" sz="1800" dirty="0"/>
              <a:t>	- decision makers often make large errors in subjective assessments </a:t>
            </a:r>
          </a:p>
          <a:p>
            <a:pPr marL="990600" lvl="1" indent="-533400">
              <a:lnSpc>
                <a:spcPct val="80000"/>
              </a:lnSpc>
              <a:buFontTx/>
              <a:buNone/>
            </a:pPr>
            <a:r>
              <a:rPr lang="en-US" altLang="en-US" sz="1800" dirty="0"/>
              <a:t>	- insurance demand?</a:t>
            </a:r>
          </a:p>
          <a:p>
            <a:pPr marL="990600" lvl="1" indent="-533400">
              <a:lnSpc>
                <a:spcPct val="80000"/>
              </a:lnSpc>
              <a:buFontTx/>
              <a:buNone/>
            </a:pPr>
            <a:r>
              <a:rPr lang="en-US" altLang="en-US" sz="1800" dirty="0"/>
              <a:t>	- penalties and incentive structures (Bonus/Malus systems)? </a:t>
            </a:r>
          </a:p>
        </p:txBody>
      </p:sp>
      <p:sp>
        <p:nvSpPr>
          <p:cNvPr id="69640" name="Text Box 8"/>
          <p:cNvSpPr txBox="1">
            <a:spLocks noChangeArrowheads="1"/>
          </p:cNvSpPr>
          <p:nvPr/>
        </p:nvSpPr>
        <p:spPr bwMode="auto">
          <a:xfrm>
            <a:off x="898270" y="184976"/>
            <a:ext cx="68466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t>Ex Post Indemnification</a:t>
            </a:r>
          </a:p>
        </p:txBody>
      </p:sp>
    </p:spTree>
    <p:extLst>
      <p:ext uri="{BB962C8B-B14F-4D97-AF65-F5344CB8AC3E}">
        <p14:creationId xmlns:p14="http://schemas.microsoft.com/office/powerpoint/2010/main" val="611076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fade">
                                      <p:cBhvr>
                                        <p:cTn id="7" dur="2000"/>
                                        <p:tgtEl>
                                          <p:spTgt spid="696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34">
                                            <p:txEl>
                                              <p:pRg st="1" end="1"/>
                                            </p:txEl>
                                          </p:spTgt>
                                        </p:tgtEl>
                                        <p:attrNameLst>
                                          <p:attrName>style.visibility</p:attrName>
                                        </p:attrNameLst>
                                      </p:cBhvr>
                                      <p:to>
                                        <p:strVal val="visible"/>
                                      </p:to>
                                    </p:set>
                                    <p:animEffect transition="in" filter="fade">
                                      <p:cBhvr>
                                        <p:cTn id="12" dur="2000"/>
                                        <p:tgtEl>
                                          <p:spTgt spid="696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634">
                                            <p:txEl>
                                              <p:pRg st="2" end="2"/>
                                            </p:txEl>
                                          </p:spTgt>
                                        </p:tgtEl>
                                        <p:attrNameLst>
                                          <p:attrName>style.visibility</p:attrName>
                                        </p:attrNameLst>
                                      </p:cBhvr>
                                      <p:to>
                                        <p:strVal val="visible"/>
                                      </p:to>
                                    </p:set>
                                    <p:animEffect transition="in" filter="fade">
                                      <p:cBhvr>
                                        <p:cTn id="17" dur="2000"/>
                                        <p:tgtEl>
                                          <p:spTgt spid="696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634">
                                            <p:txEl>
                                              <p:pRg st="3" end="3"/>
                                            </p:txEl>
                                          </p:spTgt>
                                        </p:tgtEl>
                                        <p:attrNameLst>
                                          <p:attrName>style.visibility</p:attrName>
                                        </p:attrNameLst>
                                      </p:cBhvr>
                                      <p:to>
                                        <p:strVal val="visible"/>
                                      </p:to>
                                    </p:set>
                                    <p:animEffect transition="in" filter="fade">
                                      <p:cBhvr>
                                        <p:cTn id="22" dur="2000"/>
                                        <p:tgtEl>
                                          <p:spTgt spid="6963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634">
                                            <p:txEl>
                                              <p:pRg st="4" end="4"/>
                                            </p:txEl>
                                          </p:spTgt>
                                        </p:tgtEl>
                                        <p:attrNameLst>
                                          <p:attrName>style.visibility</p:attrName>
                                        </p:attrNameLst>
                                      </p:cBhvr>
                                      <p:to>
                                        <p:strVal val="visible"/>
                                      </p:to>
                                    </p:set>
                                    <p:animEffect transition="in" filter="fade">
                                      <p:cBhvr>
                                        <p:cTn id="27" dur="2000"/>
                                        <p:tgtEl>
                                          <p:spTgt spid="69634">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9634">
                                            <p:txEl>
                                              <p:pRg st="5" end="5"/>
                                            </p:txEl>
                                          </p:spTgt>
                                        </p:tgtEl>
                                        <p:attrNameLst>
                                          <p:attrName>style.visibility</p:attrName>
                                        </p:attrNameLst>
                                      </p:cBhvr>
                                      <p:to>
                                        <p:strVal val="visible"/>
                                      </p:to>
                                    </p:set>
                                    <p:animEffect transition="in" filter="fade">
                                      <p:cBhvr>
                                        <p:cTn id="30" dur="2000"/>
                                        <p:tgtEl>
                                          <p:spTgt spid="69634">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9634">
                                            <p:txEl>
                                              <p:pRg st="6" end="6"/>
                                            </p:txEl>
                                          </p:spTgt>
                                        </p:tgtEl>
                                        <p:attrNameLst>
                                          <p:attrName>style.visibility</p:attrName>
                                        </p:attrNameLst>
                                      </p:cBhvr>
                                      <p:to>
                                        <p:strVal val="visible"/>
                                      </p:to>
                                    </p:set>
                                    <p:animEffect transition="in" filter="fade">
                                      <p:cBhvr>
                                        <p:cTn id="33" dur="2000"/>
                                        <p:tgtEl>
                                          <p:spTgt spid="69634">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634">
                                            <p:txEl>
                                              <p:pRg st="7" end="7"/>
                                            </p:txEl>
                                          </p:spTgt>
                                        </p:tgtEl>
                                        <p:attrNameLst>
                                          <p:attrName>style.visibility</p:attrName>
                                        </p:attrNameLst>
                                      </p:cBhvr>
                                      <p:to>
                                        <p:strVal val="visible"/>
                                      </p:to>
                                    </p:set>
                                    <p:animEffect transition="in" filter="fade">
                                      <p:cBhvr>
                                        <p:cTn id="36" dur="2000"/>
                                        <p:tgtEl>
                                          <p:spTgt spid="696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256032" y="1005840"/>
            <a:ext cx="8430768" cy="5394960"/>
          </a:xfrm>
        </p:spPr>
        <p:txBody>
          <a:bodyPr/>
          <a:lstStyle/>
          <a:p>
            <a:pPr marL="609600" indent="-609600">
              <a:lnSpc>
                <a:spcPct val="90000"/>
              </a:lnSpc>
            </a:pPr>
            <a:r>
              <a:rPr lang="en-US" altLang="en-US" sz="2400" dirty="0"/>
              <a:t>Manageable risks with high probability of occurrence and available effective management strategies are seldom deemed insurable.</a:t>
            </a:r>
          </a:p>
          <a:p>
            <a:pPr marL="990600" lvl="1" indent="-533400">
              <a:lnSpc>
                <a:spcPct val="90000"/>
              </a:lnSpc>
            </a:pPr>
            <a:r>
              <a:rPr lang="en-US" altLang="en-US" sz="2000" dirty="0"/>
              <a:t>Insuring a risk that has effective management remedies would likely be fraught with moral hazard issues as insurance would provide a strong incentive to shirk good management </a:t>
            </a:r>
          </a:p>
          <a:p>
            <a:pPr marL="990600" lvl="1" indent="-533400">
              <a:lnSpc>
                <a:spcPct val="90000"/>
              </a:lnSpc>
            </a:pPr>
            <a:r>
              <a:rPr lang="en-US" altLang="en-US" sz="2000" dirty="0"/>
              <a:t>In some instances producers may require education, training or decision aids which the government may support or develop.  </a:t>
            </a:r>
          </a:p>
          <a:p>
            <a:pPr marL="990600" lvl="1" indent="-533400">
              <a:lnSpc>
                <a:spcPct val="90000"/>
              </a:lnSpc>
            </a:pPr>
            <a:r>
              <a:rPr lang="en-US" altLang="en-US" sz="2000" dirty="0"/>
              <a:t>Group management or spatial eradication programs tend to have high initial costs but strong long-run benefits/cost ratios.  They also have potential for free-rider problems. </a:t>
            </a:r>
          </a:p>
        </p:txBody>
      </p:sp>
      <p:sp>
        <p:nvSpPr>
          <p:cNvPr id="76808" name="Text Box 8"/>
          <p:cNvSpPr txBox="1">
            <a:spLocks noChangeArrowheads="1"/>
          </p:cNvSpPr>
          <p:nvPr/>
        </p:nvSpPr>
        <p:spPr bwMode="auto">
          <a:xfrm>
            <a:off x="916559" y="331280"/>
            <a:ext cx="7569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t>Ex Ante Indemnification</a:t>
            </a:r>
          </a:p>
        </p:txBody>
      </p:sp>
    </p:spTree>
    <p:extLst>
      <p:ext uri="{BB962C8B-B14F-4D97-AF65-F5344CB8AC3E}">
        <p14:creationId xmlns:p14="http://schemas.microsoft.com/office/powerpoint/2010/main" val="1645952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Effect transition="in" filter="fade">
                                      <p:cBhvr>
                                        <p:cTn id="7" dur="2000"/>
                                        <p:tgtEl>
                                          <p:spTgt spid="7680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802">
                                            <p:txEl>
                                              <p:pRg st="1" end="1"/>
                                            </p:txEl>
                                          </p:spTgt>
                                        </p:tgtEl>
                                        <p:attrNameLst>
                                          <p:attrName>style.visibility</p:attrName>
                                        </p:attrNameLst>
                                      </p:cBhvr>
                                      <p:to>
                                        <p:strVal val="visible"/>
                                      </p:to>
                                    </p:set>
                                    <p:animEffect transition="in" filter="fade">
                                      <p:cBhvr>
                                        <p:cTn id="10" dur="2000"/>
                                        <p:tgtEl>
                                          <p:spTgt spid="7680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802">
                                            <p:txEl>
                                              <p:pRg st="2" end="2"/>
                                            </p:txEl>
                                          </p:spTgt>
                                        </p:tgtEl>
                                        <p:attrNameLst>
                                          <p:attrName>style.visibility</p:attrName>
                                        </p:attrNameLst>
                                      </p:cBhvr>
                                      <p:to>
                                        <p:strVal val="visible"/>
                                      </p:to>
                                    </p:set>
                                    <p:animEffect transition="in" filter="fade">
                                      <p:cBhvr>
                                        <p:cTn id="13" dur="2000"/>
                                        <p:tgtEl>
                                          <p:spTgt spid="7680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802">
                                            <p:txEl>
                                              <p:pRg st="3" end="3"/>
                                            </p:txEl>
                                          </p:spTgt>
                                        </p:tgtEl>
                                        <p:attrNameLst>
                                          <p:attrName>style.visibility</p:attrName>
                                        </p:attrNameLst>
                                      </p:cBhvr>
                                      <p:to>
                                        <p:strVal val="visible"/>
                                      </p:to>
                                    </p:set>
                                    <p:animEffect transition="in" filter="fade">
                                      <p:cBhvr>
                                        <p:cTn id="16" dur="2000"/>
                                        <p:tgtEl>
                                          <p:spTgt spid="768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The Future</a:t>
            </a:r>
            <a:endParaRPr lang="en-US" b="1" dirty="0"/>
          </a:p>
        </p:txBody>
      </p:sp>
      <p:sp>
        <p:nvSpPr>
          <p:cNvPr id="6" name="Content Placeholder 5"/>
          <p:cNvSpPr>
            <a:spLocks noGrp="1"/>
          </p:cNvSpPr>
          <p:nvPr>
            <p:ph idx="1"/>
          </p:nvPr>
        </p:nvSpPr>
        <p:spPr/>
        <p:txBody>
          <a:bodyPr/>
          <a:lstStyle/>
          <a:p>
            <a:r>
              <a:rPr lang="en-US" dirty="0" smtClean="0"/>
              <a:t>Likely to face more severe events</a:t>
            </a:r>
          </a:p>
          <a:p>
            <a:r>
              <a:rPr lang="en-US" dirty="0" smtClean="0"/>
              <a:t>Can government incentivize mitigation rather than disincentivize it?</a:t>
            </a:r>
          </a:p>
          <a:p>
            <a:r>
              <a:rPr lang="en-US" dirty="0" smtClean="0"/>
              <a:t>Can public and private complement?</a:t>
            </a:r>
          </a:p>
          <a:p>
            <a:r>
              <a:rPr lang="en-US" dirty="0" smtClean="0"/>
              <a:t>Technology</a:t>
            </a:r>
          </a:p>
          <a:p>
            <a:pPr lvl="1"/>
            <a:r>
              <a:rPr lang="en-US" dirty="0" smtClean="0"/>
              <a:t>Rainfall maps and basis risk</a:t>
            </a:r>
          </a:p>
          <a:p>
            <a:pPr lvl="1"/>
            <a:r>
              <a:rPr lang="en-US" dirty="0" smtClean="0"/>
              <a:t>Ground truth, soil mapping, etc.</a:t>
            </a:r>
          </a:p>
          <a:p>
            <a:endParaRPr lang="en-US" dirty="0" smtClean="0"/>
          </a:p>
          <a:p>
            <a:endParaRPr lang="en-US" dirty="0" smtClean="0"/>
          </a:p>
        </p:txBody>
      </p:sp>
    </p:spTree>
    <p:extLst>
      <p:ext uri="{BB962C8B-B14F-4D97-AF65-F5344CB8AC3E}">
        <p14:creationId xmlns:p14="http://schemas.microsoft.com/office/powerpoint/2010/main" val="200557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3408" y="640398"/>
            <a:ext cx="8883321" cy="5330633"/>
          </a:xfrm>
        </p:spPr>
      </p:pic>
    </p:spTree>
    <p:extLst>
      <p:ext uri="{BB962C8B-B14F-4D97-AF65-F5344CB8AC3E}">
        <p14:creationId xmlns:p14="http://schemas.microsoft.com/office/powerpoint/2010/main" val="2990324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
        <p:nvSpPr>
          <p:cNvPr id="5" name="Text Placeholder 4"/>
          <p:cNvSpPr>
            <a:spLocks noGrp="1"/>
          </p:cNvSpPr>
          <p:nvPr>
            <p:ph type="body" idx="1"/>
          </p:nvPr>
        </p:nvSpPr>
        <p:spPr/>
        <p:txBody>
          <a:bodyPr/>
          <a:lstStyle/>
          <a:p>
            <a:endParaRPr lang="en-US" dirty="0"/>
          </a:p>
        </p:txBody>
      </p:sp>
      <p:sp>
        <p:nvSpPr>
          <p:cNvPr id="3" name="AutoShape 2" descr="Image result for mississippi extension flooding 20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2"/>
          <a:stretch>
            <a:fillRect/>
          </a:stretch>
        </p:blipFill>
        <p:spPr>
          <a:xfrm>
            <a:off x="5289088" y="86302"/>
            <a:ext cx="3680865" cy="2629189"/>
          </a:xfrm>
          <a:prstGeom prst="rect">
            <a:avLst/>
          </a:prstGeom>
        </p:spPr>
      </p:pic>
      <p:sp>
        <p:nvSpPr>
          <p:cNvPr id="6" name="AutoShape 4" descr="Image result for mississippi extension cr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307975" y="465138"/>
            <a:ext cx="3381678" cy="22503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7384" y="1805456"/>
            <a:ext cx="3473061" cy="2601443"/>
          </a:xfrm>
          <a:prstGeom prst="rect">
            <a:avLst/>
          </a:prstGeom>
        </p:spPr>
      </p:pic>
    </p:spTree>
    <p:extLst>
      <p:ext uri="{BB962C8B-B14F-4D97-AF65-F5344CB8AC3E}">
        <p14:creationId xmlns:p14="http://schemas.microsoft.com/office/powerpoint/2010/main" val="249402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59625910"/>
              </p:ext>
            </p:extLst>
          </p:nvPr>
        </p:nvGraphicFramePr>
        <p:xfrm>
          <a:off x="597137" y="82615"/>
          <a:ext cx="8055864" cy="516604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57200" y="5264265"/>
            <a:ext cx="8513064" cy="646331"/>
          </a:xfrm>
          <a:prstGeom prst="rect">
            <a:avLst/>
          </a:prstGeom>
        </p:spPr>
        <p:txBody>
          <a:bodyPr wrap="square">
            <a:spAutoFit/>
          </a:bodyPr>
          <a:lstStyle/>
          <a:p>
            <a:r>
              <a:rPr lang="en-US" dirty="0"/>
              <a:t>NOAA National Centers for Environmental Information (NCEI) U.S. Billion-Dollar Weather and Climate Disasters (2020). </a:t>
            </a:r>
            <a:r>
              <a:rPr lang="en-US" dirty="0">
                <a:hlinkClick r:id="rId3"/>
              </a:rPr>
              <a:t>https://www.ncdc.noaa.gov/billions/</a:t>
            </a:r>
            <a:endParaRPr lang="en-US" dirty="0"/>
          </a:p>
        </p:txBody>
      </p:sp>
    </p:spTree>
    <p:extLst>
      <p:ext uri="{BB962C8B-B14F-4D97-AF65-F5344CB8AC3E}">
        <p14:creationId xmlns:p14="http://schemas.microsoft.com/office/powerpoint/2010/main" val="108333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636" y="0"/>
            <a:ext cx="8251164" cy="6029698"/>
          </a:xfrm>
        </p:spPr>
      </p:pic>
    </p:spTree>
    <p:extLst>
      <p:ext uri="{BB962C8B-B14F-4D97-AF65-F5344CB8AC3E}">
        <p14:creationId xmlns:p14="http://schemas.microsoft.com/office/powerpoint/2010/main" val="179967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Private and Public Risk Management Provisions</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i="1" dirty="0"/>
              <a:t>The revolutionary idea that defines the boundary between modern times and the past is the mastery of risk….Risk management guides us over the vast range of decision making from allocating wealth to safeguarding public health, from waging a war to planning a family, from paying insurance premiums to wearing a seatbelt; from planting corn to marketing cornflakes.</a:t>
            </a:r>
            <a:endParaRPr lang="en-US" dirty="0"/>
          </a:p>
          <a:p>
            <a:pPr marL="0" indent="0">
              <a:buNone/>
            </a:pPr>
            <a:r>
              <a:rPr lang="en-US" i="1" dirty="0"/>
              <a:t>	Peter Bernstein in “Against the Gods: The Remarkable Story of Risk</a:t>
            </a:r>
            <a:endParaRPr lang="en-US" dirty="0"/>
          </a:p>
          <a:p>
            <a:endParaRPr lang="en-US" dirty="0"/>
          </a:p>
        </p:txBody>
      </p:sp>
    </p:spTree>
    <p:extLst>
      <p:ext uri="{BB962C8B-B14F-4D97-AF65-F5344CB8AC3E}">
        <p14:creationId xmlns:p14="http://schemas.microsoft.com/office/powerpoint/2010/main" val="385220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338" y="250786"/>
            <a:ext cx="8123462" cy="1143000"/>
          </a:xfrm>
        </p:spPr>
        <p:txBody>
          <a:bodyPr>
            <a:normAutofit fontScale="90000"/>
          </a:bodyPr>
          <a:lstStyle/>
          <a:p>
            <a:r>
              <a:rPr lang="en-US" b="1" dirty="0"/>
              <a:t>Approaches to Risk Management?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8282974"/>
              </p:ext>
            </p:extLst>
          </p:nvPr>
        </p:nvGraphicFramePr>
        <p:xfrm>
          <a:off x="563562" y="1590261"/>
          <a:ext cx="8123237" cy="4267200"/>
        </p:xfrm>
        <a:graphic>
          <a:graphicData uri="http://schemas.openxmlformats.org/drawingml/2006/table">
            <a:tbl>
              <a:tblPr>
                <a:tableStyleId>{5C22544A-7EE6-4342-B048-85BDC9FD1C3A}</a:tableStyleId>
              </a:tblPr>
              <a:tblGrid>
                <a:gridCol w="8123237">
                  <a:extLst>
                    <a:ext uri="{9D8B030D-6E8A-4147-A177-3AD203B41FA5}">
                      <a16:colId xmlns:a16="http://schemas.microsoft.com/office/drawing/2014/main" val="70702390"/>
                    </a:ext>
                  </a:extLst>
                </a:gridCol>
              </a:tblGrid>
              <a:tr h="4198289">
                <a:tc>
                  <a:txBody>
                    <a:bodyPr/>
                    <a:lstStyle/>
                    <a:p>
                      <a:pPr marL="285750" marR="0" indent="-285750" algn="l">
                        <a:spcBef>
                          <a:spcPts val="0"/>
                        </a:spcBef>
                        <a:spcAft>
                          <a:spcPts val="0"/>
                        </a:spcAft>
                        <a:buFont typeface="Arial" panose="020B0604020202020204" pitchFamily="34" charset="0"/>
                        <a:buChar char="•"/>
                      </a:pPr>
                      <a:r>
                        <a:rPr lang="en-US" sz="4000" u="none" strike="noStrike" dirty="0" smtClean="0">
                          <a:effectLst/>
                        </a:rPr>
                        <a:t>Risk avoidance – don’t drive</a:t>
                      </a:r>
                    </a:p>
                    <a:p>
                      <a:pPr marL="285750" marR="0" indent="-285750" algn="l">
                        <a:spcBef>
                          <a:spcPts val="0"/>
                        </a:spcBef>
                        <a:spcAft>
                          <a:spcPts val="0"/>
                        </a:spcAft>
                        <a:buFont typeface="Arial" panose="020B0604020202020204" pitchFamily="34" charset="0"/>
                        <a:buChar char="•"/>
                      </a:pPr>
                      <a:r>
                        <a:rPr lang="en-US" sz="4000" u="none" strike="noStrike" dirty="0" smtClean="0">
                          <a:effectLst/>
                        </a:rPr>
                        <a:t>Loss prevention – Wear your seat belt</a:t>
                      </a:r>
                    </a:p>
                    <a:p>
                      <a:pPr marL="285750" marR="0" indent="-285750" algn="l">
                        <a:spcBef>
                          <a:spcPts val="0"/>
                        </a:spcBef>
                        <a:spcAft>
                          <a:spcPts val="0"/>
                        </a:spcAft>
                        <a:buFont typeface="Arial" panose="020B0604020202020204" pitchFamily="34" charset="0"/>
                        <a:buChar char="•"/>
                      </a:pPr>
                      <a:r>
                        <a:rPr lang="en-US" sz="4000" u="none" strike="noStrike" dirty="0" smtClean="0">
                          <a:effectLst/>
                        </a:rPr>
                        <a:t>Risk retention – Don’t pay for insurance on an old car</a:t>
                      </a:r>
                    </a:p>
                    <a:p>
                      <a:pPr marL="285750" marR="0" indent="-285750" algn="l">
                        <a:spcBef>
                          <a:spcPts val="0"/>
                        </a:spcBef>
                        <a:spcAft>
                          <a:spcPts val="0"/>
                        </a:spcAft>
                        <a:buFont typeface="Arial" panose="020B0604020202020204" pitchFamily="34" charset="0"/>
                        <a:buChar char="•"/>
                      </a:pPr>
                      <a:r>
                        <a:rPr lang="en-US" sz="4000" u="none" strike="noStrike" dirty="0" smtClean="0">
                          <a:effectLst/>
                        </a:rPr>
                        <a:t>Risk transfer – insurance or futures markets</a:t>
                      </a:r>
                      <a:endParaRPr lang="en-US" sz="4400" b="1" u="sng" dirty="0">
                        <a:effectLst/>
                        <a:latin typeface="Times New Roman" panose="02020603050405020304" pitchFamily="18" charset="0"/>
                        <a:ea typeface="Times New Roman" panose="02020603050405020304" pitchFamily="18" charset="0"/>
                      </a:endParaRPr>
                    </a:p>
                  </a:txBody>
                  <a:tcPr marL="167883" marR="167883" marT="0" marB="0"/>
                </a:tc>
                <a:extLst>
                  <a:ext uri="{0D108BD9-81ED-4DB2-BD59-A6C34878D82A}">
                    <a16:rowId xmlns:a16="http://schemas.microsoft.com/office/drawing/2014/main" val="2559160153"/>
                  </a:ext>
                </a:extLst>
              </a:tr>
            </a:tbl>
          </a:graphicData>
        </a:graphic>
      </p:graphicFrame>
    </p:spTree>
    <p:extLst>
      <p:ext uri="{BB962C8B-B14F-4D97-AF65-F5344CB8AC3E}">
        <p14:creationId xmlns:p14="http://schemas.microsoft.com/office/powerpoint/2010/main" val="162241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338" y="250786"/>
            <a:ext cx="8123462" cy="1143000"/>
          </a:xfrm>
        </p:spPr>
        <p:txBody>
          <a:bodyPr>
            <a:normAutofit fontScale="90000"/>
          </a:bodyPr>
          <a:lstStyle/>
          <a:p>
            <a:r>
              <a:rPr lang="en-US" b="1" dirty="0"/>
              <a:t>Approaches to </a:t>
            </a:r>
            <a:r>
              <a:rPr lang="en-US" b="1" dirty="0" smtClean="0"/>
              <a:t>Farm Risk </a:t>
            </a:r>
            <a:r>
              <a:rPr lang="en-US" b="1" dirty="0"/>
              <a:t>Management?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6318950"/>
              </p:ext>
            </p:extLst>
          </p:nvPr>
        </p:nvGraphicFramePr>
        <p:xfrm>
          <a:off x="563562" y="1590261"/>
          <a:ext cx="8123237" cy="4198289"/>
        </p:xfrm>
        <a:graphic>
          <a:graphicData uri="http://schemas.openxmlformats.org/drawingml/2006/table">
            <a:tbl>
              <a:tblPr>
                <a:tableStyleId>{5C22544A-7EE6-4342-B048-85BDC9FD1C3A}</a:tableStyleId>
              </a:tblPr>
              <a:tblGrid>
                <a:gridCol w="8123237">
                  <a:extLst>
                    <a:ext uri="{9D8B030D-6E8A-4147-A177-3AD203B41FA5}">
                      <a16:colId xmlns:a16="http://schemas.microsoft.com/office/drawing/2014/main" val="70702390"/>
                    </a:ext>
                  </a:extLst>
                </a:gridCol>
              </a:tblGrid>
              <a:tr h="4198289">
                <a:tc>
                  <a:txBody>
                    <a:bodyPr/>
                    <a:lstStyle/>
                    <a:p>
                      <a:pPr marL="285750" marR="0" indent="-285750" algn="l">
                        <a:spcBef>
                          <a:spcPts val="0"/>
                        </a:spcBef>
                        <a:spcAft>
                          <a:spcPts val="0"/>
                        </a:spcAft>
                        <a:buFont typeface="Arial" panose="020B0604020202020204" pitchFamily="34" charset="0"/>
                        <a:buChar char="•"/>
                      </a:pPr>
                      <a:r>
                        <a:rPr lang="en-US" sz="4000" u="none" strike="noStrike" dirty="0" smtClean="0">
                          <a:effectLst/>
                        </a:rPr>
                        <a:t>Risk avoidance – Don’t farm</a:t>
                      </a:r>
                    </a:p>
                    <a:p>
                      <a:pPr marL="285750" marR="0" indent="-285750" algn="l">
                        <a:spcBef>
                          <a:spcPts val="0"/>
                        </a:spcBef>
                        <a:spcAft>
                          <a:spcPts val="0"/>
                        </a:spcAft>
                        <a:buFont typeface="Arial" panose="020B0604020202020204" pitchFamily="34" charset="0"/>
                        <a:buChar char="•"/>
                      </a:pPr>
                      <a:r>
                        <a:rPr lang="en-US" sz="4000" u="none" strike="noStrike" dirty="0" smtClean="0">
                          <a:effectLst/>
                        </a:rPr>
                        <a:t>Loss prevention – Develop on-farm water storage</a:t>
                      </a:r>
                    </a:p>
                    <a:p>
                      <a:pPr marL="285750" marR="0" indent="-285750" algn="l">
                        <a:spcBef>
                          <a:spcPts val="0"/>
                        </a:spcBef>
                        <a:spcAft>
                          <a:spcPts val="0"/>
                        </a:spcAft>
                        <a:buFont typeface="Arial" panose="020B0604020202020204" pitchFamily="34" charset="0"/>
                        <a:buChar char="•"/>
                      </a:pPr>
                      <a:r>
                        <a:rPr lang="en-US" sz="4000" u="none" strike="noStrike" dirty="0" smtClean="0">
                          <a:effectLst/>
                        </a:rPr>
                        <a:t>Risk retention –</a:t>
                      </a:r>
                      <a:r>
                        <a:rPr lang="en-US" sz="4000" u="none" strike="noStrike" baseline="0" dirty="0" smtClean="0">
                          <a:effectLst/>
                        </a:rPr>
                        <a:t> Personal saving</a:t>
                      </a:r>
                      <a:endParaRPr lang="en-US" sz="4000" u="none" strike="noStrike" dirty="0" smtClean="0">
                        <a:effectLst/>
                      </a:endParaRPr>
                    </a:p>
                    <a:p>
                      <a:pPr marL="285750" marR="0" indent="-285750" algn="l">
                        <a:spcBef>
                          <a:spcPts val="0"/>
                        </a:spcBef>
                        <a:spcAft>
                          <a:spcPts val="0"/>
                        </a:spcAft>
                        <a:buFont typeface="Arial" panose="020B0604020202020204" pitchFamily="34" charset="0"/>
                        <a:buChar char="•"/>
                      </a:pPr>
                      <a:r>
                        <a:rPr lang="en-US" sz="4000" u="none" strike="noStrike" dirty="0" smtClean="0">
                          <a:effectLst/>
                        </a:rPr>
                        <a:t>Risk transfer – insurance or futures markets</a:t>
                      </a:r>
                      <a:endParaRPr lang="en-US" sz="4400" b="1" u="sng" dirty="0">
                        <a:effectLst/>
                        <a:latin typeface="Times New Roman" panose="02020603050405020304" pitchFamily="18" charset="0"/>
                        <a:ea typeface="Times New Roman" panose="02020603050405020304" pitchFamily="18" charset="0"/>
                      </a:endParaRPr>
                    </a:p>
                  </a:txBody>
                  <a:tcPr marL="167883" marR="167883" marT="0" marB="0"/>
                </a:tc>
                <a:extLst>
                  <a:ext uri="{0D108BD9-81ED-4DB2-BD59-A6C34878D82A}">
                    <a16:rowId xmlns:a16="http://schemas.microsoft.com/office/drawing/2014/main" val="2559160153"/>
                  </a:ext>
                </a:extLst>
              </a:tr>
            </a:tbl>
          </a:graphicData>
        </a:graphic>
      </p:graphicFrame>
    </p:spTree>
    <p:extLst>
      <p:ext uri="{BB962C8B-B14F-4D97-AF65-F5344CB8AC3E}">
        <p14:creationId xmlns:p14="http://schemas.microsoft.com/office/powerpoint/2010/main" val="95793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Agricultural Risk is Difficult to Assess Relative to Other </a:t>
            </a:r>
            <a:r>
              <a:rPr lang="en-US" b="1" dirty="0"/>
              <a:t>R</a:t>
            </a:r>
            <a:r>
              <a:rPr lang="en-US" b="1" dirty="0" smtClean="0"/>
              <a:t>isks </a:t>
            </a:r>
            <a:endParaRPr lang="en-US" b="1" dirty="0"/>
          </a:p>
        </p:txBody>
      </p:sp>
      <p:sp>
        <p:nvSpPr>
          <p:cNvPr id="5" name="Content Placeholder 4"/>
          <p:cNvSpPr>
            <a:spLocks noGrp="1"/>
          </p:cNvSpPr>
          <p:nvPr>
            <p:ph idx="1"/>
          </p:nvPr>
        </p:nvSpPr>
        <p:spPr/>
        <p:txBody>
          <a:bodyPr/>
          <a:lstStyle/>
          <a:p>
            <a:r>
              <a:rPr lang="en-US" dirty="0" smtClean="0"/>
              <a:t>Risk is a function of:</a:t>
            </a:r>
          </a:p>
          <a:p>
            <a:pPr lvl="1"/>
            <a:r>
              <a:rPr lang="en-US" dirty="0" smtClean="0"/>
              <a:t>Weather over entire season</a:t>
            </a:r>
          </a:p>
          <a:p>
            <a:pPr lvl="1"/>
            <a:r>
              <a:rPr lang="en-US" dirty="0" smtClean="0"/>
              <a:t>Management decisions</a:t>
            </a:r>
          </a:p>
          <a:p>
            <a:pPr lvl="1"/>
            <a:r>
              <a:rPr lang="en-US" dirty="0" smtClean="0"/>
              <a:t>Variety</a:t>
            </a:r>
          </a:p>
          <a:p>
            <a:pPr lvl="1"/>
            <a:r>
              <a:rPr lang="en-US" dirty="0" smtClean="0"/>
              <a:t>Soils</a:t>
            </a:r>
          </a:p>
          <a:p>
            <a:pPr lvl="1"/>
            <a:r>
              <a:rPr lang="en-US" dirty="0" smtClean="0"/>
              <a:t>Production system</a:t>
            </a:r>
          </a:p>
          <a:p>
            <a:pPr lvl="1"/>
            <a:r>
              <a:rPr lang="en-US" dirty="0" smtClean="0"/>
              <a:t>Markets</a:t>
            </a:r>
          </a:p>
          <a:p>
            <a:pPr lvl="1"/>
            <a:endParaRPr lang="en-US" dirty="0"/>
          </a:p>
        </p:txBody>
      </p:sp>
      <p:pic>
        <p:nvPicPr>
          <p:cNvPr id="8" name="Picture Placeholder 7"/>
          <p:cNvPicPr>
            <a:picLocks noGrp="1" noChangeAspect="1"/>
          </p:cNvPicPr>
          <p:nvPr>
            <p:ph type="pic" idx="13"/>
          </p:nvPr>
        </p:nvPicPr>
        <p:blipFill>
          <a:blip r:embed="rId2"/>
          <a:srcRect l="22685" r="22685"/>
          <a:stretch>
            <a:fillRect/>
          </a:stretch>
        </p:blipFill>
        <p:spPr>
          <a:xfrm>
            <a:off x="6234385" y="1600201"/>
            <a:ext cx="2678705" cy="3263727"/>
          </a:xfrm>
          <a:prstGeom prst="rect">
            <a:avLst/>
          </a:prstGeom>
        </p:spPr>
      </p:pic>
    </p:spTree>
    <p:extLst>
      <p:ext uri="{BB962C8B-B14F-4D97-AF65-F5344CB8AC3E}">
        <p14:creationId xmlns:p14="http://schemas.microsoft.com/office/powerpoint/2010/main" val="344223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448" y="418724"/>
            <a:ext cx="8000552" cy="1143000"/>
          </a:xfrm>
        </p:spPr>
        <p:txBody>
          <a:bodyPr>
            <a:noAutofit/>
          </a:bodyPr>
          <a:lstStyle/>
          <a:p>
            <a:r>
              <a:rPr lang="en-US" sz="3600" b="1" dirty="0"/>
              <a:t>Agricultural Crop Risk</a:t>
            </a:r>
            <a:br>
              <a:rPr lang="en-US" sz="3600" b="1" dirty="0"/>
            </a:br>
            <a:r>
              <a:rPr lang="en-US" sz="3600" b="1" dirty="0"/>
              <a:t>Spectrum of Risk Independence</a:t>
            </a:r>
          </a:p>
        </p:txBody>
      </p:sp>
      <p:graphicFrame>
        <p:nvGraphicFramePr>
          <p:cNvPr id="4" name="Content Placeholder 3"/>
          <p:cNvGraphicFramePr>
            <a:graphicFrameLocks noGrp="1"/>
          </p:cNvGraphicFramePr>
          <p:nvPr>
            <p:ph idx="1"/>
          </p:nvPr>
        </p:nvGraphicFramePr>
        <p:xfrm>
          <a:off x="1143000" y="1600200"/>
          <a:ext cx="64770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nvPr>
        </p:nvGraphicFramePr>
        <p:xfrm>
          <a:off x="304800" y="3962400"/>
          <a:ext cx="8077200"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5"/>
          <p:cNvSpPr/>
          <p:nvPr/>
        </p:nvSpPr>
        <p:spPr>
          <a:xfrm>
            <a:off x="228600" y="2133600"/>
            <a:ext cx="1447800" cy="1447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a:t>Insurance</a:t>
            </a:r>
          </a:p>
        </p:txBody>
      </p:sp>
      <p:sp>
        <p:nvSpPr>
          <p:cNvPr id="8" name="Rectangle 7"/>
          <p:cNvSpPr/>
          <p:nvPr/>
        </p:nvSpPr>
        <p:spPr>
          <a:xfrm>
            <a:off x="6934200" y="2155303"/>
            <a:ext cx="1447800" cy="1447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t>Futures Markets</a:t>
            </a:r>
          </a:p>
        </p:txBody>
      </p:sp>
      <p:sp>
        <p:nvSpPr>
          <p:cNvPr id="3" name="Slide Number Placeholder 2"/>
          <p:cNvSpPr>
            <a:spLocks noGrp="1"/>
          </p:cNvSpPr>
          <p:nvPr>
            <p:ph type="sldNum" sz="quarter" idx="4294967295"/>
          </p:nvPr>
        </p:nvSpPr>
        <p:spPr/>
        <p:txBody>
          <a:bodyPr/>
          <a:lstStyle/>
          <a:p>
            <a:fld id="{68BA18E9-391C-4C81-BAD8-AA11C7999AD1}" type="slidenum">
              <a:rPr lang="en-US" smtClean="0"/>
              <a:t>9</a:t>
            </a:fld>
            <a:endParaRPr lang="en-US" dirty="0"/>
          </a:p>
        </p:txBody>
      </p:sp>
    </p:spTree>
    <p:extLst>
      <p:ext uri="{BB962C8B-B14F-4D97-AF65-F5344CB8AC3E}">
        <p14:creationId xmlns:p14="http://schemas.microsoft.com/office/powerpoint/2010/main" val="4035458636"/>
      </p:ext>
    </p:extLst>
  </p:cSld>
  <p:clrMapOvr>
    <a:masterClrMapping/>
  </p:clrMapOvr>
</p:sld>
</file>

<file path=ppt/theme/theme1.xml><?xml version="1.0" encoding="utf-8"?>
<a:theme xmlns:a="http://schemas.openxmlformats.org/drawingml/2006/main" name="MSU_Maroon&amp;Grey">
  <a:themeElements>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MSU_Maroon&amp;Grey.thmx</Template>
  <TotalTime>18424</TotalTime>
  <Words>832</Words>
  <Application>Microsoft Office PowerPoint</Application>
  <PresentationFormat>On-screen Show (4:3)</PresentationFormat>
  <Paragraphs>103</Paragraphs>
  <Slides>20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Century Gothic</vt:lpstr>
      <vt:lpstr>Georgia</vt:lpstr>
      <vt:lpstr>Palatino Linotype</vt:lpstr>
      <vt:lpstr>Times New Roman</vt:lpstr>
      <vt:lpstr>MSU_Maroon&amp;Grey</vt:lpstr>
      <vt:lpstr>Custom Design</vt:lpstr>
      <vt:lpstr>The Impact of Natural Disasters on Agricultural Economics</vt:lpstr>
      <vt:lpstr>PowerPoint Presentation</vt:lpstr>
      <vt:lpstr>PowerPoint Presentation</vt:lpstr>
      <vt:lpstr>PowerPoint Presentation</vt:lpstr>
      <vt:lpstr>Private and Public Risk Management Provisions</vt:lpstr>
      <vt:lpstr>Approaches to Risk Management? </vt:lpstr>
      <vt:lpstr>Approaches to Farm Risk Management? </vt:lpstr>
      <vt:lpstr>Agricultural Risk is Difficult to Assess Relative to Other Risks </vt:lpstr>
      <vt:lpstr>Agricultural Crop Risk Spectrum of Risk Independence</vt:lpstr>
      <vt:lpstr>Public versus Private</vt:lpstr>
      <vt:lpstr>Deceiving ourselves about ag risk</vt:lpstr>
      <vt:lpstr>Cost and Benefit of Conservation and Disaster Prevention</vt:lpstr>
      <vt:lpstr>Soil Health as an Example</vt:lpstr>
      <vt:lpstr>PowerPoint Presentation</vt:lpstr>
      <vt:lpstr>Why good loss experience? Good weather, risk pool, production systems, or better crop insurance program</vt:lpstr>
      <vt:lpstr>PowerPoint Presentation</vt:lpstr>
      <vt:lpstr>PowerPoint Presentation</vt:lpstr>
      <vt:lpstr>PowerPoint Presentation</vt:lpstr>
      <vt:lpstr>The Future</vt:lpstr>
      <vt:lpstr>Thank You</vt:lpstr>
    </vt:vector>
  </TitlesOfParts>
  <Company>Mississippi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Rowe</dc:creator>
  <cp:lastModifiedBy>Coble, Keith</cp:lastModifiedBy>
  <cp:revision>249</cp:revision>
  <dcterms:created xsi:type="dcterms:W3CDTF">2015-07-09T18:42:12Z</dcterms:created>
  <dcterms:modified xsi:type="dcterms:W3CDTF">2020-02-20T12:27:43Z</dcterms:modified>
</cp:coreProperties>
</file>