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1" r:id="rId6"/>
    <p:sldId id="269" r:id="rId7"/>
    <p:sldId id="260" r:id="rId8"/>
    <p:sldId id="270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87665" autoAdjust="0"/>
  </p:normalViewPr>
  <p:slideViewPr>
    <p:cSldViewPr snapToGrid="0">
      <p:cViewPr>
        <p:scale>
          <a:sx n="85" d="100"/>
          <a:sy n="85" d="100"/>
        </p:scale>
        <p:origin x="309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w Cen MT Condensed Extra Bold" panose="020B08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Sheet2!$B$2:$D$2</c:f>
              <c:strCache>
                <c:ptCount val="3"/>
                <c:pt idx="0">
                  <c:v>Heavy Alcohol Use</c:v>
                </c:pt>
                <c:pt idx="1">
                  <c:v>Illicit Drug Use</c:v>
                </c:pt>
                <c:pt idx="2">
                  <c:v>Substance Use Disorder</c:v>
                </c:pt>
              </c:strCache>
            </c:strRef>
          </c:cat>
          <c:val>
            <c:numRef>
              <c:f>Sheet2!$B$3:$D$3</c:f>
              <c:numCache>
                <c:formatCode>General</c:formatCode>
                <c:ptCount val="3"/>
                <c:pt idx="0">
                  <c:v>6.6</c:v>
                </c:pt>
                <c:pt idx="1">
                  <c:v>2.7</c:v>
                </c:pt>
                <c:pt idx="2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38-4E23-816C-8688434D5A7F}"/>
            </c:ext>
          </c:extLst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Farming and related occupations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w Cen MT Condensed Extra Bold" panose="020B08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Sheet2!$B$2:$D$2</c:f>
              <c:strCache>
                <c:ptCount val="3"/>
                <c:pt idx="0">
                  <c:v>Heavy Alcohol Use</c:v>
                </c:pt>
                <c:pt idx="1">
                  <c:v>Illicit Drug Use</c:v>
                </c:pt>
                <c:pt idx="2">
                  <c:v>Substance Use Disorder</c:v>
                </c:pt>
              </c:strCache>
            </c:strRef>
          </c:cat>
          <c:val>
            <c:numRef>
              <c:f>Sheet2!$B$4:$D$4</c:f>
              <c:numCache>
                <c:formatCode>General</c:formatCode>
                <c:ptCount val="3"/>
                <c:pt idx="0">
                  <c:v>9.4</c:v>
                </c:pt>
                <c:pt idx="1">
                  <c:v>5.7</c:v>
                </c:pt>
                <c:pt idx="2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38-4E23-816C-8688434D5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9086367"/>
        <c:axId val="2039093023"/>
      </c:barChart>
      <c:catAx>
        <c:axId val="2039086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w Cen MT Condensed Extra Bold" panose="020B0803020202020204" pitchFamily="34" charset="0"/>
                <a:ea typeface="+mn-ea"/>
                <a:cs typeface="+mn-cs"/>
              </a:defRPr>
            </a:pPr>
            <a:endParaRPr lang="en-US"/>
          </a:p>
        </c:txPr>
        <c:crossAx val="2039093023"/>
        <c:crosses val="autoZero"/>
        <c:auto val="1"/>
        <c:lblAlgn val="ctr"/>
        <c:lblOffset val="100"/>
        <c:noMultiLvlLbl val="0"/>
      </c:catAx>
      <c:valAx>
        <c:axId val="20390930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39086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w Cen MT Condensed Extra Bold" panose="020B08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674B9-1989-43CF-8E61-FBA627E0884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0B58-B9FE-4BC8-B10B-C2A91D7B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3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B58-B9FE-4BC8-B10B-C2A91D7B97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7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B58-B9FE-4BC8-B10B-C2A91D7B97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1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B58-B9FE-4BC8-B10B-C2A91D7B97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50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B58-B9FE-4BC8-B10B-C2A91D7B97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45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B58-B9FE-4BC8-B10B-C2A91D7B97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61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B58-B9FE-4BC8-B10B-C2A91D7B97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85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B58-B9FE-4BC8-B10B-C2A91D7B97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14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B58-B9FE-4BC8-B10B-C2A91D7B97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72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0B58-B9FE-4BC8-B10B-C2A91D7B97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5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0C3A-A0C7-4536-9F1B-13CA08CA67B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7ABB-41F1-43C3-B726-2CB9A6E5A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4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0C3A-A0C7-4536-9F1B-13CA08CA67B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7ABB-41F1-43C3-B726-2CB9A6E5A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0C3A-A0C7-4536-9F1B-13CA08CA67B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7ABB-41F1-43C3-B726-2CB9A6E5A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7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0C3A-A0C7-4536-9F1B-13CA08CA67B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7ABB-41F1-43C3-B726-2CB9A6E5A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0C3A-A0C7-4536-9F1B-13CA08CA67B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7ABB-41F1-43C3-B726-2CB9A6E5A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0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0C3A-A0C7-4536-9F1B-13CA08CA67B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7ABB-41F1-43C3-B726-2CB9A6E5A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0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0C3A-A0C7-4536-9F1B-13CA08CA67B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7ABB-41F1-43C3-B726-2CB9A6E5A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3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0C3A-A0C7-4536-9F1B-13CA08CA67B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7ABB-41F1-43C3-B726-2CB9A6E5A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0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0C3A-A0C7-4536-9F1B-13CA08CA67B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7ABB-41F1-43C3-B726-2CB9A6E5A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2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0C3A-A0C7-4536-9F1B-13CA08CA67B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7ABB-41F1-43C3-B726-2CB9A6E5A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3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0C3A-A0C7-4536-9F1B-13CA08CA67B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7ABB-41F1-43C3-B726-2CB9A6E5A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90C3A-A0C7-4536-9F1B-13CA08CA67B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77ABB-41F1-43C3-B726-2CB9A6E5A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0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farmstress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arm Field and Blue 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6429" cy="817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833" y="125187"/>
            <a:ext cx="11925299" cy="1638299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latin typeface="Tw Cen MT Condensed Extra Bold" panose="020B0803020202020204" pitchFamily="34" charset="0"/>
              </a:rPr>
              <a:t>Sustainable Agriculture </a:t>
            </a:r>
            <a:r>
              <a:rPr lang="en-US" sz="4400" dirty="0" smtClean="0">
                <a:latin typeface="Tw Cen MT Condensed Extra Bold" panose="020B0803020202020204" pitchFamily="34" charset="0"/>
              </a:rPr>
              <a:t>Means </a:t>
            </a:r>
            <a:r>
              <a:rPr lang="en-US" sz="4400" dirty="0">
                <a:latin typeface="Tw Cen MT Condensed Extra Bold" panose="020B0803020202020204" pitchFamily="34" charset="0"/>
              </a:rPr>
              <a:t>Sustaining Farmers: </a:t>
            </a:r>
            <a:r>
              <a:rPr lang="en-US" dirty="0" smtClean="0">
                <a:latin typeface="Tw Cen MT Condensed Extra Bold" panose="020B0803020202020204" pitchFamily="34" charset="0"/>
              </a:rPr>
              <a:t/>
            </a:r>
            <a:br>
              <a:rPr lang="en-US" dirty="0" smtClean="0">
                <a:latin typeface="Tw Cen MT Condensed Extra Bold" panose="020B0803020202020204" pitchFamily="34" charset="0"/>
              </a:rPr>
            </a:br>
            <a:r>
              <a:rPr lang="en-US" sz="4000" dirty="0" smtClean="0">
                <a:latin typeface="Tw Cen MT Condensed Extra Bold" panose="020B0803020202020204" pitchFamily="34" charset="0"/>
              </a:rPr>
              <a:t>Surveying </a:t>
            </a:r>
            <a:r>
              <a:rPr lang="en-US" sz="4000" dirty="0">
                <a:latin typeface="Tw Cen MT Condensed Extra Bold" panose="020B0803020202020204" pitchFamily="34" charset="0"/>
              </a:rPr>
              <a:t>the Field of </a:t>
            </a:r>
            <a:r>
              <a:rPr lang="en-US" sz="4000" dirty="0" smtClean="0">
                <a:latin typeface="Tw Cen MT Condensed Extra Bold" panose="020B0803020202020204" pitchFamily="34" charset="0"/>
              </a:rPr>
              <a:t>Farm </a:t>
            </a:r>
            <a:r>
              <a:rPr lang="en-US" sz="4000" dirty="0">
                <a:latin typeface="Tw Cen MT Condensed Extra Bold" panose="020B0803020202020204" pitchFamily="34" charset="0"/>
              </a:rPr>
              <a:t>Stress Research and </a:t>
            </a:r>
            <a:r>
              <a:rPr lang="en-US" sz="4000" dirty="0" smtClean="0">
                <a:latin typeface="Tw Cen MT Condensed Extra Bold" panose="020B0803020202020204" pitchFamily="34" charset="0"/>
              </a:rPr>
              <a:t>Outreach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484" y="2368155"/>
            <a:ext cx="4735285" cy="165576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latin typeface="Tw Cen MT Condensed Extra Bold" panose="020B0803020202020204" pitchFamily="34" charset="0"/>
              </a:rPr>
              <a:t>Dr. Courtney Cuthbertson (they/them)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latin typeface="Tw Cen MT Condensed Extra Bold" panose="020B0803020202020204" pitchFamily="34" charset="0"/>
              </a:rPr>
              <a:t>University of Illinois</a:t>
            </a:r>
          </a:p>
          <a:p>
            <a:pPr algn="l">
              <a:spcBef>
                <a:spcPts val="0"/>
              </a:spcBef>
            </a:pPr>
            <a:endParaRPr lang="en-US" dirty="0">
              <a:latin typeface="Tw Cen MT Condensed Extra Bold" panose="020B0803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latin typeface="Tw Cen MT Condensed Extra Bold" panose="020B0803020202020204" pitchFamily="34" charset="0"/>
              </a:rPr>
              <a:t>USDA Agricultural Outlook Forum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latin typeface="Tw Cen MT Condensed Extra Bold" panose="020B0803020202020204" pitchFamily="34" charset="0"/>
              </a:rPr>
              <a:t>February 25, 2022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Stigma is another barrier to care.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Negative beliefs about mental health, illness, people</a:t>
            </a:r>
          </a:p>
          <a:p>
            <a:r>
              <a:rPr lang="en-US" dirty="0" smtClean="0">
                <a:latin typeface="Tw Cen MT Condensed Extra Bold" panose="020B0803020202020204" pitchFamily="34" charset="0"/>
              </a:rPr>
              <a:t>Lead to isolation, negative self-perceptions</a:t>
            </a:r>
          </a:p>
          <a:p>
            <a:r>
              <a:rPr lang="en-US" dirty="0" smtClean="0">
                <a:latin typeface="Tw Cen MT Condensed Extra Bold" panose="020B0803020202020204" pitchFamily="34" charset="0"/>
              </a:rPr>
              <a:t>Contributes to less help-seeking</a:t>
            </a:r>
          </a:p>
          <a:p>
            <a:r>
              <a:rPr lang="en-US" dirty="0" smtClean="0">
                <a:latin typeface="Tw Cen MT Condensed Extra Bold" panose="020B0803020202020204" pitchFamily="34" charset="0"/>
              </a:rPr>
              <a:t>Values of stoicism, independence, aspects of</a:t>
            </a:r>
          </a:p>
          <a:p>
            <a:pPr marL="0" indent="0">
              <a:buNone/>
            </a:pPr>
            <a:r>
              <a:rPr lang="en-US" dirty="0">
                <a:latin typeface="Tw Cen MT Condensed Extra Bold" panose="020B0803020202020204" pitchFamily="34" charset="0"/>
              </a:rPr>
              <a:t>	</a:t>
            </a:r>
            <a:r>
              <a:rPr lang="en-US" dirty="0" smtClean="0">
                <a:latin typeface="Tw Cen MT Condensed Extra Bold" panose="020B0803020202020204" pitchFamily="34" charset="0"/>
              </a:rPr>
              <a:t>masculinity decrease help-seeking in producers</a:t>
            </a:r>
          </a:p>
          <a:p>
            <a:endParaRPr lang="en-US" dirty="0" smtClean="0">
              <a:latin typeface="Tw Cen MT Condensed Extra Bold" panose="020B0803020202020204" pitchFamily="34" charset="0"/>
            </a:endParaRPr>
          </a:p>
        </p:txBody>
      </p:sp>
      <p:pic>
        <p:nvPicPr>
          <p:cNvPr id="6146" name="Picture 2" descr="green plants close-up photograph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72" r="35201" b="1"/>
          <a:stretch/>
        </p:blipFill>
        <p:spPr bwMode="auto">
          <a:xfrm flipH="1">
            <a:off x="8526922" y="-162685"/>
            <a:ext cx="6662494" cy="70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8456" y="6114184"/>
            <a:ext cx="7947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u="none" strike="noStrike" dirty="0" smtClean="0">
                <a:effectLst/>
                <a:latin typeface="Tw Cen MT Condensed Extra Bold" panose="020B0803020202020204" pitchFamily="34" charset="0"/>
              </a:rPr>
              <a:t>(Alston 2012; </a:t>
            </a:r>
            <a:r>
              <a:rPr lang="en-US" sz="1200" b="0" i="0" u="none" strike="noStrike" dirty="0" err="1" smtClean="0">
                <a:effectLst/>
                <a:latin typeface="Tw Cen MT Condensed Extra Bold" panose="020B0803020202020204" pitchFamily="34" charset="0"/>
              </a:rPr>
              <a:t>Weigel</a:t>
            </a:r>
            <a:r>
              <a:rPr lang="en-US" sz="1200" b="0" i="0" u="none" strike="noStrike" dirty="0" smtClean="0">
                <a:effectLst/>
                <a:latin typeface="Tw Cen MT Condensed Extra Bold" panose="020B0803020202020204" pitchFamily="34" charset="0"/>
              </a:rPr>
              <a:t> 2003; Creighton et al. 2017; </a:t>
            </a:r>
            <a:r>
              <a:rPr lang="en-US" sz="1200" b="0" i="0" u="none" strike="noStrike" dirty="0" err="1" smtClean="0">
                <a:effectLst/>
                <a:latin typeface="Tw Cen MT Condensed Extra Bold" panose="020B0803020202020204" pitchFamily="34" charset="0"/>
              </a:rPr>
              <a:t>Barlett</a:t>
            </a:r>
            <a:r>
              <a:rPr lang="en-US" sz="1200" b="0" i="0" u="none" strike="noStrike" dirty="0" smtClean="0">
                <a:effectLst/>
                <a:latin typeface="Tw Cen MT Condensed Extra Bold" panose="020B0803020202020204" pitchFamily="34" charset="0"/>
              </a:rPr>
              <a:t> and Conger 2004; </a:t>
            </a:r>
            <a:r>
              <a:rPr lang="en-US" sz="1200" b="0" i="0" u="none" strike="noStrike" dirty="0" err="1" smtClean="0">
                <a:effectLst/>
                <a:latin typeface="Tw Cen MT Condensed Extra Bold" panose="020B0803020202020204" pitchFamily="34" charset="0"/>
              </a:rPr>
              <a:t>Vayro</a:t>
            </a:r>
            <a:r>
              <a:rPr lang="en-US" sz="1200" b="0" i="0" u="none" strike="noStrike" dirty="0" smtClean="0">
                <a:effectLst/>
                <a:latin typeface="Tw Cen MT Condensed Extra Bold" panose="020B0803020202020204" pitchFamily="34" charset="0"/>
              </a:rPr>
              <a:t> et al. 2020; Roy, Tremblay, and Robertson 2014; Alston and Kent 2008.)</a:t>
            </a:r>
            <a:endParaRPr lang="en-US" sz="12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Outreach programs help producers.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DBD0CD9-9E40-4767-94D4-979A8A131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236" y="5258538"/>
            <a:ext cx="3379385" cy="76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359204" y="1851961"/>
            <a:ext cx="5680634" cy="4654075"/>
            <a:chOff x="3503572" y="1594615"/>
            <a:chExt cx="5680634" cy="465407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20DBB42-1617-4636-8223-51C35833AE3E}"/>
                </a:ext>
              </a:extLst>
            </p:cNvPr>
            <p:cNvSpPr/>
            <p:nvPr/>
          </p:nvSpPr>
          <p:spPr>
            <a:xfrm>
              <a:off x="4110789" y="1705789"/>
              <a:ext cx="4278948" cy="3644814"/>
            </a:xfrm>
            <a:prstGeom prst="ellipse">
              <a:avLst/>
            </a:prstGeom>
            <a:noFill/>
            <a:ln w="28575">
              <a:solidFill>
                <a:srgbClr val="13294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FA7834-2B38-4140-B67B-0B1FF9887D03}"/>
                </a:ext>
              </a:extLst>
            </p:cNvPr>
            <p:cNvSpPr txBox="1"/>
            <p:nvPr/>
          </p:nvSpPr>
          <p:spPr>
            <a:xfrm>
              <a:off x="3691739" y="2442652"/>
              <a:ext cx="177372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w Cen MT Condensed Extra Bold" panose="020B0803020202020204" pitchFamily="34" charset="0"/>
                </a:rPr>
                <a:t>Professional behavioral health services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E5E5A2-AC2F-49D7-81D4-C4D96D46B0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30" t="4337" r="56196" b="76416"/>
            <a:stretch/>
          </p:blipFill>
          <p:spPr>
            <a:xfrm>
              <a:off x="4409733" y="1605760"/>
              <a:ext cx="857810" cy="8530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8D2815-39F4-4756-B54C-E7DFFA476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961" t="52617" r="12626" b="28781"/>
            <a:stretch/>
          </p:blipFill>
          <p:spPr>
            <a:xfrm>
              <a:off x="7095688" y="1594615"/>
              <a:ext cx="886404" cy="8244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25EC5BE-BA1E-4CEF-BCD8-9E72F523AA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11" t="51088" r="57510" b="28602"/>
            <a:stretch/>
          </p:blipFill>
          <p:spPr>
            <a:xfrm>
              <a:off x="3862921" y="3890380"/>
              <a:ext cx="857810" cy="82667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A594A4-1053-43BA-A751-C7D64646215D}"/>
                </a:ext>
              </a:extLst>
            </p:cNvPr>
            <p:cNvSpPr txBox="1"/>
            <p:nvPr/>
          </p:nvSpPr>
          <p:spPr>
            <a:xfrm>
              <a:off x="5454996" y="5725470"/>
              <a:ext cx="177372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w Cen MT Condensed Extra Bold" panose="020B0803020202020204" pitchFamily="34" charset="0"/>
                </a:rPr>
                <a:t>Clearinghouse website and webinars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F32D64-BACE-4747-81AB-0486E59C2356}"/>
                </a:ext>
              </a:extLst>
            </p:cNvPr>
            <p:cNvSpPr txBox="1"/>
            <p:nvPr/>
          </p:nvSpPr>
          <p:spPr>
            <a:xfrm>
              <a:off x="3503572" y="4693415"/>
              <a:ext cx="15039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w Cen MT Condensed Extra Bold" panose="020B0803020202020204" pitchFamily="34" charset="0"/>
                </a:rPr>
                <a:t>Support groups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CB4BF4-E574-4B74-B0A2-24FBA34A202B}"/>
                </a:ext>
              </a:extLst>
            </p:cNvPr>
            <p:cNvSpPr txBox="1"/>
            <p:nvPr/>
          </p:nvSpPr>
          <p:spPr>
            <a:xfrm>
              <a:off x="7410486" y="4462479"/>
              <a:ext cx="17737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w Cen MT Condensed Extra Bold" panose="020B0803020202020204" pitchFamily="34" charset="0"/>
                </a:rPr>
                <a:t>Telephone helplines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D4C3E18-9811-47C0-854A-4CF77821F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91704" y="3611864"/>
              <a:ext cx="988656" cy="91479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78384F2-8763-41E0-93AE-E7BD98D40E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0553"/>
            <a:stretch/>
          </p:blipFill>
          <p:spPr>
            <a:xfrm>
              <a:off x="5847315" y="4795845"/>
              <a:ext cx="1105149" cy="9226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ED449A-0603-4930-9B21-11AC6B0149AA}"/>
                </a:ext>
              </a:extLst>
            </p:cNvPr>
            <p:cNvSpPr txBox="1"/>
            <p:nvPr/>
          </p:nvSpPr>
          <p:spPr>
            <a:xfrm>
              <a:off x="6735928" y="2424324"/>
              <a:ext cx="151674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w Cen MT Condensed Extra Bold" panose="020B0803020202020204" pitchFamily="34" charset="0"/>
                </a:rPr>
                <a:t>Training programs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39781" y="3181316"/>
              <a:ext cx="23889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Tw Cen MT Condensed Extra Bold" panose="020B0803020202020204" pitchFamily="34" charset="0"/>
                </a:rPr>
                <a:t>Farm and Ranch Stress Assistance Network</a:t>
              </a:r>
            </a:p>
            <a:p>
              <a:pPr algn="ctr"/>
              <a:r>
                <a:rPr lang="en-US" sz="2000" dirty="0" smtClean="0">
                  <a:latin typeface="Tw Cen MT Condensed Extra Bold" panose="020B0803020202020204" pitchFamily="34" charset="0"/>
                </a:rPr>
                <a:t>(FRSAN)</a:t>
              </a:r>
              <a:endParaRPr lang="en-US" sz="2000" dirty="0">
                <a:latin typeface="Tw Cen MT Condensed Extra Bold" panose="020B0803020202020204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19AF6CF-1704-43F6-AB27-3F4C49967B78}"/>
              </a:ext>
            </a:extLst>
          </p:cNvPr>
          <p:cNvSpPr/>
          <p:nvPr/>
        </p:nvSpPr>
        <p:spPr>
          <a:xfrm>
            <a:off x="8604564" y="6244426"/>
            <a:ext cx="26344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1600" dirty="0">
                <a:solidFill>
                  <a:srgbClr val="13294B"/>
                </a:solidFill>
                <a:latin typeface="Tw Cen MT Condensed Extra Bold" panose="020B0803020202020204" pitchFamily="34" charset="0"/>
              </a:rPr>
              <a:t>USDA-NIFA 2020-70028-32728​</a:t>
            </a:r>
            <a:endParaRPr lang="en-US" sz="1600" b="0" i="0" dirty="0">
              <a:solidFill>
                <a:srgbClr val="13294B"/>
              </a:solidFill>
              <a:effectLst/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Example: Mental health literacy training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w Cen MT Condensed Extra Bold" panose="020B0803020202020204" pitchFamily="34" charset="0"/>
              </a:rPr>
              <a:t>Mental Health First Aid (MHFA)</a:t>
            </a:r>
          </a:p>
          <a:p>
            <a:r>
              <a:rPr lang="en-US" dirty="0">
                <a:latin typeface="Tw Cen MT Condensed Extra Bold" panose="020B0803020202020204" pitchFamily="34" charset="0"/>
              </a:rPr>
              <a:t>Question. Persuade. Refer. (QPR)</a:t>
            </a:r>
          </a:p>
          <a:p>
            <a:r>
              <a:rPr lang="en-US" dirty="0">
                <a:latin typeface="Tw Cen MT Condensed Extra Bold" panose="020B0803020202020204" pitchFamily="34" charset="0"/>
              </a:rPr>
              <a:t>Communicating with Farmers under Stress</a:t>
            </a:r>
          </a:p>
          <a:p>
            <a:r>
              <a:rPr lang="en-US" dirty="0">
                <a:latin typeface="Tw Cen MT Condensed Extra Bold" panose="020B0803020202020204" pitchFamily="34" charset="0"/>
              </a:rPr>
              <a:t>Weathering the Storm</a:t>
            </a:r>
          </a:p>
          <a:p>
            <a:endParaRPr lang="en-US" dirty="0"/>
          </a:p>
        </p:txBody>
      </p:sp>
      <p:pic>
        <p:nvPicPr>
          <p:cNvPr id="4" name="Picture 2" descr="https://instructors.mentalhealthfirstaid.org/sites/default/files/uploads/MHF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84" y="4119399"/>
            <a:ext cx="2029064" cy="19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791" y="3937670"/>
            <a:ext cx="4812185" cy="1970339"/>
          </a:xfrm>
          <a:prstGeom prst="rect">
            <a:avLst/>
          </a:prstGeom>
          <a:ln>
            <a:solidFill>
              <a:scrgbClr r="0" g="0" b="0"/>
            </a:solidFill>
          </a:ln>
        </p:spPr>
      </p:pic>
    </p:spTree>
    <p:extLst>
      <p:ext uri="{BB962C8B-B14F-4D97-AF65-F5344CB8AC3E}">
        <p14:creationId xmlns:p14="http://schemas.microsoft.com/office/powerpoint/2010/main" val="18735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Remaining questions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What are effective ways to </a:t>
            </a:r>
          </a:p>
          <a:p>
            <a:pPr marL="0" indent="0">
              <a:buNone/>
            </a:pPr>
            <a:r>
              <a:rPr lang="en-US" dirty="0" smtClean="0">
                <a:latin typeface="Tw Cen MT Condensed Extra Bold" panose="020B0803020202020204" pitchFamily="34" charset="0"/>
              </a:rPr>
              <a:t>	deal with stigma?</a:t>
            </a:r>
            <a:endParaRPr lang="en-US" dirty="0">
              <a:latin typeface="Tw Cen MT Condensed Extra Bold" panose="020B0803020202020204" pitchFamily="34" charset="0"/>
            </a:endParaRPr>
          </a:p>
          <a:p>
            <a:r>
              <a:rPr lang="en-US" dirty="0" smtClean="0">
                <a:latin typeface="Tw Cen MT Condensed Extra Bold" panose="020B0803020202020204" pitchFamily="34" charset="0"/>
              </a:rPr>
              <a:t>How can we go upstream?</a:t>
            </a:r>
          </a:p>
          <a:p>
            <a:r>
              <a:rPr lang="en-US" dirty="0" smtClean="0">
                <a:latin typeface="Tw Cen MT Condensed Extra Bold" panose="020B0803020202020204" pitchFamily="34" charset="0"/>
              </a:rPr>
              <a:t>How can we create resources</a:t>
            </a:r>
          </a:p>
          <a:p>
            <a:pPr marL="0" indent="0">
              <a:buNone/>
            </a:pPr>
            <a:r>
              <a:rPr lang="en-US" dirty="0">
                <a:latin typeface="Tw Cen MT Condensed Extra Bold" panose="020B0803020202020204" pitchFamily="34" charset="0"/>
              </a:rPr>
              <a:t>	</a:t>
            </a:r>
            <a:r>
              <a:rPr lang="en-US" dirty="0" smtClean="0">
                <a:latin typeface="Tw Cen MT Condensed Extra Bold" panose="020B0803020202020204" pitchFamily="34" charset="0"/>
              </a:rPr>
              <a:t>inclusive of diversity in</a:t>
            </a:r>
          </a:p>
          <a:p>
            <a:pPr marL="0" indent="0">
              <a:buNone/>
            </a:pPr>
            <a:r>
              <a:rPr lang="en-US" dirty="0">
                <a:latin typeface="Tw Cen MT Condensed Extra Bold" panose="020B0803020202020204" pitchFamily="34" charset="0"/>
              </a:rPr>
              <a:t>	</a:t>
            </a:r>
            <a:r>
              <a:rPr lang="en-US" dirty="0" smtClean="0">
                <a:latin typeface="Tw Cen MT Condensed Extra Bold" panose="020B0803020202020204" pitchFamily="34" charset="0"/>
              </a:rPr>
              <a:t>agriculture?</a:t>
            </a:r>
          </a:p>
          <a:p>
            <a:endParaRPr lang="en-US" dirty="0">
              <a:latin typeface="Tw Cen MT Condensed Extra Bold" panose="020B0803020202020204" pitchFamily="34" charset="0"/>
            </a:endParaRPr>
          </a:p>
        </p:txBody>
      </p:sp>
      <p:pic>
        <p:nvPicPr>
          <p:cNvPr id="2050" name="Picture 2" descr="File:Cayoosh-creek.jp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02" y="0"/>
            <a:ext cx="9135526" cy="68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7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82" y="36512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What else should I know?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pic>
        <p:nvPicPr>
          <p:cNvPr id="3074" name="Picture 2" descr="face, mosaic, star, sun, sunrays, abstract, art, patt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39" y="-92561"/>
            <a:ext cx="9267417" cy="695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5516" y="1690687"/>
            <a:ext cx="10515600" cy="52149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Everyone always has mental health.</a:t>
            </a:r>
          </a:p>
          <a:p>
            <a:endParaRPr lang="en-US" dirty="0" smtClean="0">
              <a:latin typeface="Tw Cen MT Condensed Extra Bold" panose="020B0803020202020204" pitchFamily="34" charset="0"/>
            </a:endParaRPr>
          </a:p>
          <a:p>
            <a:r>
              <a:rPr lang="en-US" dirty="0" smtClean="0">
                <a:latin typeface="Tw Cen MT Condensed Extra Bold" panose="020B0803020202020204" pitchFamily="34" charset="0"/>
              </a:rPr>
              <a:t>Asking for help is a sign of strength.</a:t>
            </a:r>
          </a:p>
          <a:p>
            <a:endParaRPr lang="en-US" dirty="0" smtClean="0">
              <a:latin typeface="Tw Cen MT Condensed Extra Bold" panose="020B0803020202020204" pitchFamily="34" charset="0"/>
            </a:endParaRPr>
          </a:p>
          <a:p>
            <a:r>
              <a:rPr lang="en-US" dirty="0" smtClean="0">
                <a:latin typeface="Tw Cen MT Condensed Extra Bold" panose="020B0803020202020204" pitchFamily="34" charset="0"/>
              </a:rPr>
              <a:t>You don’t have to be in crisis</a:t>
            </a:r>
          </a:p>
          <a:p>
            <a:pPr marL="0" indent="0">
              <a:buNone/>
            </a:pPr>
            <a:r>
              <a:rPr lang="en-US" dirty="0">
                <a:latin typeface="Tw Cen MT Condensed Extra Bold" panose="020B0803020202020204" pitchFamily="34" charset="0"/>
              </a:rPr>
              <a:t>	</a:t>
            </a:r>
            <a:r>
              <a:rPr lang="en-US" dirty="0" smtClean="0">
                <a:latin typeface="Tw Cen MT Condensed Extra Bold" panose="020B0803020202020204" pitchFamily="34" charset="0"/>
              </a:rPr>
              <a:t>to ask for help.</a:t>
            </a:r>
          </a:p>
          <a:p>
            <a:endParaRPr lang="en-US" dirty="0" smtClean="0">
              <a:latin typeface="Tw Cen MT Condensed Extra Bold" panose="020B0803020202020204" pitchFamily="34" charset="0"/>
            </a:endParaRPr>
          </a:p>
          <a:p>
            <a:r>
              <a:rPr lang="en-US" dirty="0" smtClean="0">
                <a:latin typeface="Tw Cen MT Condensed Extra Bold" panose="020B0803020202020204" pitchFamily="34" charset="0"/>
              </a:rPr>
              <a:t>There are people who care and </a:t>
            </a:r>
          </a:p>
          <a:p>
            <a:pPr marL="0" indent="0">
              <a:buNone/>
            </a:pPr>
            <a:r>
              <a:rPr lang="en-US" dirty="0">
                <a:latin typeface="Tw Cen MT Condensed Extra Bold" panose="020B0803020202020204" pitchFamily="34" charset="0"/>
              </a:rPr>
              <a:t>	</a:t>
            </a:r>
            <a:r>
              <a:rPr lang="en-US" dirty="0" smtClean="0">
                <a:latin typeface="Tw Cen MT Condensed Extra Bold" panose="020B0803020202020204" pitchFamily="34" charset="0"/>
              </a:rPr>
              <a:t>want to help.</a:t>
            </a:r>
          </a:p>
          <a:p>
            <a:pPr marL="0" indent="0">
              <a:buNone/>
            </a:pPr>
            <a:endParaRPr lang="en-US" dirty="0" smtClean="0">
              <a:latin typeface="Tw Cen MT Condensed Extra Bold" panose="020B0803020202020204" pitchFamily="34" charset="0"/>
            </a:endParaRPr>
          </a:p>
          <a:p>
            <a:r>
              <a:rPr lang="en-US" dirty="0" smtClean="0">
                <a:latin typeface="Tw Cen MT Condensed Extra Bold" panose="020B0803020202020204" pitchFamily="34" charset="0"/>
              </a:rPr>
              <a:t>Finding the right mental health</a:t>
            </a:r>
          </a:p>
          <a:p>
            <a:pPr marL="0" indent="0">
              <a:buNone/>
            </a:pPr>
            <a:r>
              <a:rPr lang="en-US" dirty="0" smtClean="0">
                <a:latin typeface="Tw Cen MT Condensed Extra Bold" panose="020B0803020202020204" pitchFamily="34" charset="0"/>
              </a:rPr>
              <a:t>	provider can take time.</a:t>
            </a:r>
          </a:p>
          <a:p>
            <a:pPr marL="0" indent="0">
              <a:buNone/>
            </a:pPr>
            <a:endParaRPr lang="en-US" dirty="0" smtClean="0">
              <a:latin typeface="Tw Cen MT Condensed Extra Bold" panose="020B0803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Tw Cen MT Condensed Extra Bold" panose="020B0803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Tw Cen MT Condensed Extra Bold" panose="020B0803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Tw Cen MT Condensed Extra Bold" panose="020B0803020202020204" pitchFamily="34" charset="0"/>
            </a:endParaRPr>
          </a:p>
          <a:p>
            <a:endParaRPr lang="en-US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What can I do?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7249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w Cen MT Condensed Extra Bold" panose="020B0803020202020204" pitchFamily="34" charset="0"/>
              </a:rPr>
              <a:t>Connect with and listen to producers.</a:t>
            </a:r>
          </a:p>
          <a:p>
            <a:r>
              <a:rPr lang="en-US" sz="2400" dirty="0" smtClean="0">
                <a:latin typeface="Tw Cen MT Condensed Extra Bold" panose="020B0803020202020204" pitchFamily="34" charset="0"/>
              </a:rPr>
              <a:t>Start conversations about mental health in your community. </a:t>
            </a:r>
          </a:p>
          <a:p>
            <a:r>
              <a:rPr lang="en-US" sz="2400" dirty="0" smtClean="0">
                <a:latin typeface="Tw Cen MT Condensed Extra Bold" panose="020B0803020202020204" pitchFamily="34" charset="0"/>
              </a:rPr>
              <a:t>Visit </a:t>
            </a:r>
            <a:r>
              <a:rPr lang="en-US" sz="2400" dirty="0" smtClean="0">
                <a:latin typeface="Tw Cen MT Condensed Extra Bold" panose="020B0803020202020204" pitchFamily="34" charset="0"/>
                <a:hlinkClick r:id="rId2"/>
              </a:rPr>
              <a:t>www.farmstress.org</a:t>
            </a:r>
            <a:r>
              <a:rPr lang="en-US" sz="2400" dirty="0" smtClean="0">
                <a:latin typeface="Tw Cen MT Condensed Extra Bold" panose="020B0803020202020204" pitchFamily="34" charset="0"/>
              </a:rPr>
              <a:t> for a listing of useful resources.</a:t>
            </a:r>
          </a:p>
          <a:p>
            <a:pPr lvl="1"/>
            <a:r>
              <a:rPr lang="en-US" sz="2000" dirty="0" smtClean="0">
                <a:latin typeface="Tw Cen MT Condensed Extra Bold" panose="020B0803020202020204" pitchFamily="34" charset="0"/>
              </a:rPr>
              <a:t>Iowa Concern Hotline: 1-800-447-1985</a:t>
            </a:r>
          </a:p>
          <a:p>
            <a:r>
              <a:rPr lang="en-US" sz="2400" dirty="0" smtClean="0">
                <a:latin typeface="Tw Cen MT Condensed Extra Bold" panose="020B0803020202020204" pitchFamily="34" charset="0"/>
              </a:rPr>
              <a:t>Contact Cooperative Extension in your state 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Tw Cen MT Condensed Extra Bold" panose="020B0803020202020204" pitchFamily="34" charset="0"/>
              </a:rPr>
              <a:t>and ask about farm stress programs and resources.</a:t>
            </a:r>
          </a:p>
          <a:p>
            <a:r>
              <a:rPr lang="en-US" sz="2400" dirty="0" smtClean="0">
                <a:latin typeface="Tw Cen MT Condensed Extra Bold" panose="020B0803020202020204" pitchFamily="34" charset="0"/>
              </a:rPr>
              <a:t>Learn more about mental health.</a:t>
            </a:r>
          </a:p>
          <a:p>
            <a:r>
              <a:rPr lang="en-US" sz="2400" dirty="0" smtClean="0">
                <a:latin typeface="Tw Cen MT Condensed Extra Bold" panose="020B0803020202020204" pitchFamily="34" charset="0"/>
              </a:rPr>
              <a:t>Help host a training.</a:t>
            </a:r>
          </a:p>
          <a:p>
            <a:r>
              <a:rPr lang="en-US" sz="2400" dirty="0" smtClean="0">
                <a:latin typeface="Tw Cen MT Condensed Extra Bold" panose="020B0803020202020204" pitchFamily="34" charset="0"/>
              </a:rPr>
              <a:t>Share resources with others.</a:t>
            </a:r>
          </a:p>
          <a:p>
            <a:r>
              <a:rPr lang="en-US" sz="2400" dirty="0" smtClean="0">
                <a:latin typeface="Tw Cen MT Condensed Extra Bold" panose="020B0803020202020204" pitchFamily="34" charset="0"/>
              </a:rPr>
              <a:t>Advocate for more resources, programs, and </a:t>
            </a:r>
          </a:p>
          <a:p>
            <a:pPr marL="0" indent="0">
              <a:buNone/>
            </a:pPr>
            <a:r>
              <a:rPr lang="en-US" sz="2400" dirty="0">
                <a:latin typeface="Tw Cen MT Condensed Extra Bold" panose="020B0803020202020204" pitchFamily="34" charset="0"/>
              </a:rPr>
              <a:t>	</a:t>
            </a:r>
            <a:r>
              <a:rPr lang="en-US" sz="2400" dirty="0" smtClean="0">
                <a:latin typeface="Tw Cen MT Condensed Extra Bold" panose="020B0803020202020204" pitchFamily="34" charset="0"/>
              </a:rPr>
              <a:t>funding to support producer mental health.</a:t>
            </a:r>
            <a:endParaRPr lang="en-US" sz="2400" dirty="0" smtClean="0">
              <a:latin typeface="Tw Cen MT Condensed Extra Bold" panose="020B0803020202020204" pitchFamily="34" charset="0"/>
            </a:endParaRPr>
          </a:p>
        </p:txBody>
      </p:sp>
      <p:pic>
        <p:nvPicPr>
          <p:cNvPr id="4098" name="Picture 2" descr="orange fruit tree under blue sky during day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515" y="0"/>
            <a:ext cx="10281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landscape photography of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3088"/>
            <a:ext cx="12192000" cy="813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51" y="2230162"/>
            <a:ext cx="2583788" cy="1325563"/>
          </a:xfrm>
        </p:spPr>
        <p:txBody>
          <a:bodyPr/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Thank you.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6395" y="2030048"/>
            <a:ext cx="5374204" cy="2031459"/>
          </a:xfrm>
        </p:spPr>
        <p:txBody>
          <a:bodyPr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Tw Cen MT Condensed Extra Bold" panose="020B0803020202020204" pitchFamily="34" charset="0"/>
              </a:rPr>
              <a:t>Dr. Courtney Cuthbertson (they/them)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w Cen MT Condensed Extra Bold" panose="020B0803020202020204" pitchFamily="34" charset="0"/>
              </a:rPr>
              <a:t>Assistant Professor and Extension Specialist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w Cen MT Condensed Extra Bold" panose="020B0803020202020204" pitchFamily="34" charset="0"/>
              </a:rPr>
              <a:t>Human Development and Family Studies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w Cen MT Condensed Extra Bold" panose="020B0803020202020204" pitchFamily="34" charset="0"/>
              </a:rPr>
              <a:t>University of Illinois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w Cen MT Condensed Extra Bold" panose="020B0803020202020204" pitchFamily="34" charset="0"/>
              </a:rPr>
              <a:t>cuthbert@illinois.edu</a:t>
            </a:r>
            <a:endParaRPr lang="en-US" sz="24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050" y="1560654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No farming without farmers.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pic>
        <p:nvPicPr>
          <p:cNvPr id="9218" name="Picture 2" descr="https://images.unsplash.com/photo-1558373235-cabfa82b2337?ixlib=rb-1.2.1&amp;ixid=MnwxMjA3fDB8MHxwaG90by1wYWdlfHx8fGVufDB8fHx8&amp;auto=format&amp;fit=crop&amp;w=1000&amp;q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77" y="-59233"/>
            <a:ext cx="5424693" cy="691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4050" y="3843322"/>
            <a:ext cx="7581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w Cen MT Condensed Extra Bold" panose="020B0803020202020204" pitchFamily="34" charset="0"/>
              </a:rPr>
              <a:t>No health without mental health.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6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w Cen MT Condensed Extra Bold" panose="020B08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06" y="2352667"/>
            <a:ext cx="5162588" cy="215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" y="354759"/>
            <a:ext cx="11669486" cy="1325563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Tw Cen MT Condensed Extra Bold" panose="020B0803020202020204" pitchFamily="34" charset="0"/>
              </a:rPr>
              <a:t>Mental health is worse among producers.</a:t>
            </a:r>
            <a:endParaRPr lang="en-US" sz="4200" dirty="0">
              <a:latin typeface="Tw Cen MT Condensed Extra Bold" panose="020B0803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84835" y="1595585"/>
            <a:ext cx="2077016" cy="4166970"/>
            <a:chOff x="3744359" y="1614038"/>
            <a:chExt cx="2077016" cy="4166970"/>
          </a:xfrm>
        </p:grpSpPr>
        <p:sp>
          <p:nvSpPr>
            <p:cNvPr id="4" name="Text Placeholder 2">
              <a:extLst>
                <a:ext uri="{FF2B5EF4-FFF2-40B4-BE49-F238E27FC236}">
                  <a16:creationId xmlns:a16="http://schemas.microsoft.com/office/drawing/2014/main" id="{65A1705A-BCE0-4049-83F5-406EC7C98017}"/>
                </a:ext>
              </a:extLst>
            </p:cNvPr>
            <p:cNvSpPr txBox="1">
              <a:spLocks/>
            </p:cNvSpPr>
            <p:nvPr/>
          </p:nvSpPr>
          <p:spPr>
            <a:xfrm>
              <a:off x="3744359" y="1614038"/>
              <a:ext cx="2077016" cy="82391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3294B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3294B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3294B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3294B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3294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latin typeface="Tw Cen MT Condensed Extra Bold" panose="020B0803020202020204" pitchFamily="34" charset="0"/>
                  <a:cs typeface="Calibri"/>
                </a:rPr>
                <a:t>Agricultural community</a:t>
              </a:r>
              <a:endParaRPr lang="en-US" dirty="0">
                <a:latin typeface="Tw Cen MT Condensed Extra Bold" panose="020B0803020202020204" pitchFamily="34" charset="0"/>
              </a:endParaRPr>
            </a:p>
          </p:txBody>
        </p:sp>
        <p:sp>
          <p:nvSpPr>
            <p:cNvPr id="5" name="Content Placeholder 3">
              <a:extLst>
                <a:ext uri="{FF2B5EF4-FFF2-40B4-BE49-F238E27FC236}">
                  <a16:creationId xmlns:a16="http://schemas.microsoft.com/office/drawing/2014/main" id="{78494FD3-3DBF-4334-9FAC-388CFBE314EA}"/>
                </a:ext>
              </a:extLst>
            </p:cNvPr>
            <p:cNvSpPr txBox="1">
              <a:spLocks/>
            </p:cNvSpPr>
            <p:nvPr/>
          </p:nvSpPr>
          <p:spPr>
            <a:xfrm>
              <a:off x="4072427" y="2096420"/>
              <a:ext cx="1609916" cy="368458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3294B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3294B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3294B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3294B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3294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w Cen MT Condensed Extra Bold" panose="020B0803020202020204" pitchFamily="34" charset="0"/>
                <a:cs typeface="Calibri"/>
              </a:endParaRPr>
            </a:p>
            <a:p>
              <a:pPr marL="0" indent="0">
                <a:buNone/>
              </a:pPr>
              <a:r>
                <a:rPr lang="en-US" dirty="0" smtClean="0">
                  <a:latin typeface="Tw Cen MT Condensed Extra Bold" panose="020B0803020202020204" pitchFamily="34" charset="0"/>
                  <a:cs typeface="Calibri"/>
                </a:rPr>
                <a:t>8.7-58</a:t>
              </a:r>
              <a:r>
                <a:rPr lang="en-US" dirty="0">
                  <a:latin typeface="Tw Cen MT Condensed Extra Bold" panose="020B0803020202020204" pitchFamily="34" charset="0"/>
                  <a:cs typeface="Calibri"/>
                </a:rPr>
                <a:t>%</a:t>
              </a:r>
            </a:p>
            <a:p>
              <a:pPr marL="0" indent="0">
                <a:buNone/>
              </a:pPr>
              <a:endParaRPr lang="en-US" dirty="0">
                <a:latin typeface="Tw Cen MT Condensed Extra Bold" panose="020B0803020202020204" pitchFamily="34" charset="0"/>
                <a:cs typeface="Calibri"/>
              </a:endParaRPr>
            </a:p>
            <a:p>
              <a:pPr marL="0" indent="0">
                <a:buNone/>
              </a:pPr>
              <a:r>
                <a:rPr lang="en-US" dirty="0">
                  <a:latin typeface="Tw Cen MT Condensed Extra Bold" panose="020B0803020202020204" pitchFamily="34" charset="0"/>
                  <a:cs typeface="Calibri"/>
                </a:rPr>
                <a:t>27-71%</a:t>
              </a:r>
            </a:p>
            <a:p>
              <a:pPr marL="0" indent="0">
                <a:buNone/>
              </a:pPr>
              <a:endParaRPr lang="en-US" dirty="0">
                <a:latin typeface="Tw Cen MT Condensed Extra Bold" panose="020B0803020202020204" pitchFamily="34" charset="0"/>
                <a:cs typeface="Calibri"/>
              </a:endParaRPr>
            </a:p>
            <a:p>
              <a:pPr marL="0" indent="0">
                <a:buNone/>
              </a:pPr>
              <a:r>
                <a:rPr lang="en-US" dirty="0">
                  <a:latin typeface="Tw Cen MT Condensed Extra Bold" panose="020B0803020202020204" pitchFamily="34" charset="0"/>
                  <a:cs typeface="Calibri"/>
                </a:rPr>
                <a:t>36.1</a:t>
              </a:r>
            </a:p>
            <a:p>
              <a:pPr marL="0" indent="0">
                <a:buNone/>
              </a:pPr>
              <a:endParaRPr lang="en-US" dirty="0">
                <a:latin typeface="Tw Cen MT Condensed Extra Bold" panose="020B0803020202020204" pitchFamily="34" charset="0"/>
                <a:cs typeface="Calibri"/>
              </a:endParaRPr>
            </a:p>
          </p:txBody>
        </p:sp>
      </p:grp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A0EB171-F40E-43E1-8A18-F2D239D06C41}"/>
              </a:ext>
            </a:extLst>
          </p:cNvPr>
          <p:cNvSpPr txBox="1">
            <a:spLocks/>
          </p:cNvSpPr>
          <p:nvPr/>
        </p:nvSpPr>
        <p:spPr>
          <a:xfrm>
            <a:off x="3432582" y="1595585"/>
            <a:ext cx="1893700" cy="8164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w Cen MT Condensed Extra Bold" panose="020B0803020202020204" pitchFamily="34" charset="0"/>
                <a:cs typeface="Calibri"/>
              </a:rPr>
              <a:t>General population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F62EB97-9DCC-4AE1-A583-AA177D6AC4D6}"/>
              </a:ext>
            </a:extLst>
          </p:cNvPr>
          <p:cNvSpPr txBox="1">
            <a:spLocks/>
          </p:cNvSpPr>
          <p:nvPr/>
        </p:nvSpPr>
        <p:spPr>
          <a:xfrm>
            <a:off x="3734958" y="2077967"/>
            <a:ext cx="3473178" cy="3698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w Cen MT Condensed Extra Bold" panose="020B0803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w Cen MT Condensed Extra Bold" panose="020B0803020202020204" pitchFamily="34" charset="0"/>
                <a:cs typeface="Calibri"/>
              </a:rPr>
              <a:t>7.3%</a:t>
            </a:r>
            <a:endParaRPr lang="en-US" dirty="0">
              <a:latin typeface="Tw Cen MT Condensed Extra Bold" panose="020B0803020202020204" pitchFamily="34" charset="0"/>
            </a:endParaRPr>
          </a:p>
          <a:p>
            <a:pPr marL="0" indent="0">
              <a:buNone/>
            </a:pPr>
            <a:endParaRPr lang="en-US" dirty="0">
              <a:latin typeface="Tw Cen MT Condensed Extra Bold" panose="020B0803020202020204" pitchFamily="34" charset="0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Tw Cen MT Condensed Extra Bold" panose="020B0803020202020204" pitchFamily="34" charset="0"/>
                <a:cs typeface="Calibri"/>
              </a:rPr>
              <a:t>15.6%</a:t>
            </a:r>
          </a:p>
          <a:p>
            <a:pPr marL="0" indent="0">
              <a:buNone/>
            </a:pPr>
            <a:endParaRPr lang="en-US" dirty="0">
              <a:latin typeface="Tw Cen MT Condensed Extra Bold" panose="020B0803020202020204" pitchFamily="34" charset="0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Tw Cen MT Condensed Extra Bold" panose="020B0803020202020204" pitchFamily="34" charset="0"/>
                <a:cs typeface="Calibri"/>
              </a:rPr>
              <a:t>27.4 </a:t>
            </a:r>
            <a:r>
              <a:rPr lang="en-US" sz="1600" dirty="0">
                <a:latin typeface="Tw Cen MT Condensed Extra Bold" panose="020B0803020202020204" pitchFamily="34" charset="0"/>
                <a:cs typeface="Calibri"/>
              </a:rPr>
              <a:t>(all occupations)</a:t>
            </a:r>
            <a:endParaRPr lang="en-US" sz="1600" dirty="0">
              <a:latin typeface="Tw Cen MT Condensed Extra Bold" panose="020B0803020202020204" pitchFamily="34" charset="0"/>
              <a:cs typeface="Calibri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2F29CDC-A943-4645-9C10-A77D0055CFA3}"/>
              </a:ext>
            </a:extLst>
          </p:cNvPr>
          <p:cNvSpPr txBox="1">
            <a:spLocks/>
          </p:cNvSpPr>
          <p:nvPr/>
        </p:nvSpPr>
        <p:spPr>
          <a:xfrm>
            <a:off x="1780652" y="2580671"/>
            <a:ext cx="1595753" cy="449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Tw Cen MT Condensed Extra Bold" panose="020B0803020202020204" pitchFamily="34" charset="0"/>
                <a:cs typeface="Calibri"/>
              </a:rPr>
              <a:t>depression</a:t>
            </a:r>
            <a:endParaRPr lang="en-US" b="0" dirty="0">
              <a:latin typeface="Tw Cen MT Condensed Extra Bold" panose="020B0803020202020204" pitchFamily="34" charset="0"/>
              <a:cs typeface="Calibri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F347FB1-B8C7-489E-B805-A69C8F50DB24}"/>
              </a:ext>
            </a:extLst>
          </p:cNvPr>
          <p:cNvSpPr txBox="1">
            <a:spLocks/>
          </p:cNvSpPr>
          <p:nvPr/>
        </p:nvSpPr>
        <p:spPr>
          <a:xfrm>
            <a:off x="2186394" y="3532109"/>
            <a:ext cx="1206185" cy="5615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Tw Cen MT Condensed Extra Bold" panose="020B0803020202020204" pitchFamily="34" charset="0"/>
                <a:cs typeface="Calibri"/>
              </a:rPr>
              <a:t>anxiety</a:t>
            </a:r>
            <a:endParaRPr lang="en-US" b="0" dirty="0">
              <a:latin typeface="Tw Cen MT Condensed Extra Bold" panose="020B0803020202020204" pitchFamily="34" charset="0"/>
              <a:cs typeface="Calibri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91437C-C459-454E-83C5-6B34A363133C}"/>
              </a:ext>
            </a:extLst>
          </p:cNvPr>
          <p:cNvSpPr txBox="1">
            <a:spLocks/>
          </p:cNvSpPr>
          <p:nvPr/>
        </p:nvSpPr>
        <p:spPr>
          <a:xfrm>
            <a:off x="1331759" y="4617081"/>
            <a:ext cx="2075131" cy="5615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Tw Cen MT Condensed Extra Bold" panose="020B0803020202020204" pitchFamily="34" charset="0"/>
                <a:cs typeface="Calibri"/>
              </a:rPr>
              <a:t>suicide rate </a:t>
            </a:r>
            <a:r>
              <a:rPr lang="en-US" b="0" dirty="0">
                <a:latin typeface="Tw Cen MT Condensed Extra Bold" panose="020B0803020202020204" pitchFamily="34" charset="0"/>
                <a:cs typeface="Calibri"/>
              </a:rPr>
              <a:t>– men (per 100k)</a:t>
            </a:r>
            <a:endParaRPr lang="en-US" b="0" dirty="0">
              <a:latin typeface="Tw Cen MT Condensed Extra Bold" panose="020B08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A6347A-EE17-4F84-BED5-FB498998576B}"/>
              </a:ext>
            </a:extLst>
          </p:cNvPr>
          <p:cNvSpPr txBox="1"/>
          <p:nvPr/>
        </p:nvSpPr>
        <p:spPr>
          <a:xfrm>
            <a:off x="54261" y="6455073"/>
            <a:ext cx="880363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w Cen MT Condensed Extra Bold" panose="020B0803020202020204" pitchFamily="34" charset="0"/>
                <a:cs typeface="Calibri"/>
              </a:rPr>
              <a:t>(Reed &amp; Claunch, 2020; Rudolphi et al., 2020; Bjornestad et al., 2021; Terlizzi &amp; Villarroel</a:t>
            </a:r>
            <a:r>
              <a:rPr lang="en-US" sz="1200" dirty="0">
                <a:latin typeface="Tw Cen MT Condensed Extra Bold" panose="020B0803020202020204" pitchFamily="34" charset="0"/>
                <a:cs typeface="Calibri"/>
              </a:rPr>
              <a:t>, 2020; Weinberger et al., 2017; Peterson et al., </a:t>
            </a:r>
            <a:r>
              <a:rPr lang="en-US" sz="1200" dirty="0" smtClean="0">
                <a:latin typeface="Tw Cen MT Condensed Extra Bold" panose="020B0803020202020204" pitchFamily="34" charset="0"/>
                <a:cs typeface="Calibri"/>
              </a:rPr>
              <a:t>2020.)</a:t>
            </a:r>
            <a:endParaRPr lang="en-US" sz="1200" dirty="0">
              <a:latin typeface="Tw Cen MT Condensed Extra Bold" panose="020B0803020202020204" pitchFamily="34" charset="0"/>
              <a:cs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2819" y="2594286"/>
            <a:ext cx="3239933" cy="698769"/>
            <a:chOff x="7622819" y="2594286"/>
            <a:chExt cx="3239933" cy="698769"/>
          </a:xfrm>
        </p:grpSpPr>
        <p:sp>
          <p:nvSpPr>
            <p:cNvPr id="13" name="Right Arrow 12"/>
            <p:cNvSpPr/>
            <p:nvPr/>
          </p:nvSpPr>
          <p:spPr>
            <a:xfrm>
              <a:off x="7622819" y="2594286"/>
              <a:ext cx="813610" cy="4680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5">
              <a:extLst>
                <a:ext uri="{FF2B5EF4-FFF2-40B4-BE49-F238E27FC236}">
                  <a16:creationId xmlns:a16="http://schemas.microsoft.com/office/drawing/2014/main" id="{EF62EB97-9DCC-4AE1-A583-AA177D6AC4D6}"/>
                </a:ext>
              </a:extLst>
            </p:cNvPr>
            <p:cNvSpPr txBox="1">
              <a:spLocks/>
            </p:cNvSpPr>
            <p:nvPr/>
          </p:nvSpPr>
          <p:spPr>
            <a:xfrm>
              <a:off x="8752115" y="2594286"/>
              <a:ext cx="2110637" cy="69876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3294B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3294B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3294B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3294B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3294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>
                  <a:latin typeface="Tw Cen MT Condensed Extra Bold" panose="020B0803020202020204" pitchFamily="34" charset="0"/>
                  <a:cs typeface="Calibri"/>
                </a:rPr>
                <a:t>7-8x higher</a:t>
              </a:r>
              <a:endParaRPr lang="en-US" dirty="0" smtClean="0">
                <a:latin typeface="Tw Cen MT Condensed Extra Bold" panose="020B0803020202020204" pitchFamily="34" charset="0"/>
              </a:endParaRPr>
            </a:p>
            <a:p>
              <a:pPr marL="0" indent="0">
                <a:buNone/>
              </a:pPr>
              <a:endParaRPr lang="en-US" dirty="0">
                <a:latin typeface="Tw Cen MT Condensed Extra Bold" panose="020B0803020202020204" pitchFamily="34" charset="0"/>
                <a:cs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02457" y="3607800"/>
            <a:ext cx="3729572" cy="523220"/>
            <a:chOff x="7602457" y="3607800"/>
            <a:chExt cx="3729572" cy="523220"/>
          </a:xfrm>
        </p:grpSpPr>
        <p:sp>
          <p:nvSpPr>
            <p:cNvPr id="14" name="Right Arrow 13"/>
            <p:cNvSpPr/>
            <p:nvPr/>
          </p:nvSpPr>
          <p:spPr>
            <a:xfrm>
              <a:off x="7602457" y="3632433"/>
              <a:ext cx="813610" cy="4680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752115" y="3607800"/>
              <a:ext cx="25799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13294B"/>
                  </a:solidFill>
                  <a:latin typeface="Tw Cen MT Condensed Extra Bold" panose="020B0803020202020204" pitchFamily="34" charset="0"/>
                  <a:cs typeface="Calibri"/>
                </a:rPr>
                <a:t>4.5x higher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2819" y="4567907"/>
            <a:ext cx="2938817" cy="528990"/>
            <a:chOff x="7622819" y="4567907"/>
            <a:chExt cx="2938817" cy="528990"/>
          </a:xfrm>
        </p:grpSpPr>
        <p:sp>
          <p:nvSpPr>
            <p:cNvPr id="15" name="Right Arrow 14"/>
            <p:cNvSpPr/>
            <p:nvPr/>
          </p:nvSpPr>
          <p:spPr>
            <a:xfrm>
              <a:off x="7622819" y="4628811"/>
              <a:ext cx="813610" cy="4680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752115" y="4567907"/>
              <a:ext cx="18095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13294B"/>
                  </a:solidFill>
                  <a:latin typeface="Tw Cen MT Condensed Extra Bold" panose="020B0803020202020204" pitchFamily="34" charset="0"/>
                  <a:cs typeface="Calibri"/>
                </a:rPr>
                <a:t>1.3x higher</a:t>
              </a:r>
              <a:endParaRPr lang="en-US" sz="2800" dirty="0">
                <a:solidFill>
                  <a:srgbClr val="13294B"/>
                </a:solidFill>
                <a:latin typeface="Tw Cen MT Condensed Extra Bold" panose="020B0803020202020204" pitchFamily="34" charset="0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1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What about substance use?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735741"/>
              </p:ext>
            </p:extLst>
          </p:nvPr>
        </p:nvGraphicFramePr>
        <p:xfrm>
          <a:off x="211138" y="1360488"/>
          <a:ext cx="11753850" cy="451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CA6347A-EE17-4F84-BED5-FB498998576B}"/>
              </a:ext>
            </a:extLst>
          </p:cNvPr>
          <p:cNvSpPr txBox="1"/>
          <p:nvPr/>
        </p:nvSpPr>
        <p:spPr>
          <a:xfrm>
            <a:off x="115970" y="6401770"/>
            <a:ext cx="326114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Tw Cen MT Condensed Extra Bold" panose="020B0803020202020204" pitchFamily="34" charset="0"/>
                <a:cs typeface="Calibri"/>
              </a:rPr>
              <a:t>(SAMHSA 2015; Bush and Lipari 2015.)</a:t>
            </a:r>
            <a:endParaRPr lang="en-US" sz="1200" dirty="0">
              <a:latin typeface="Tw Cen MT Condensed Extra Bold" panose="020B0803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94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What explains this?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Increased stress</a:t>
            </a:r>
            <a:endParaRPr lang="en-US" dirty="0"/>
          </a:p>
          <a:p>
            <a:r>
              <a:rPr lang="en-US" dirty="0" smtClean="0">
                <a:latin typeface="Tw Cen MT Condensed Extra Bold" panose="020B0803020202020204" pitchFamily="34" charset="0"/>
              </a:rPr>
              <a:t>Poor physical health and experiencing injury</a:t>
            </a:r>
          </a:p>
          <a:p>
            <a:r>
              <a:rPr lang="en-US" dirty="0" smtClean="0">
                <a:latin typeface="Tw Cen MT Condensed Extra Bold" panose="020B0803020202020204" pitchFamily="34" charset="0"/>
              </a:rPr>
              <a:t>Poor sleep quality</a:t>
            </a:r>
          </a:p>
          <a:p>
            <a:r>
              <a:rPr lang="en-US" dirty="0" smtClean="0">
                <a:latin typeface="Tw Cen MT Condensed Extra Bold" panose="020B0803020202020204" pitchFamily="34" charset="0"/>
              </a:rPr>
              <a:t>Recent negative life events</a:t>
            </a:r>
          </a:p>
          <a:p>
            <a:r>
              <a:rPr lang="en-US" dirty="0" smtClean="0">
                <a:latin typeface="Tw Cen MT Condensed Extra Bold" panose="020B0803020202020204" pitchFamily="34" charset="0"/>
              </a:rPr>
              <a:t>Financial concerns</a:t>
            </a:r>
          </a:p>
          <a:p>
            <a:pPr marL="0" indent="0">
              <a:buNone/>
            </a:pPr>
            <a:endParaRPr lang="en-US" dirty="0">
              <a:latin typeface="Tw Cen MT Condensed Extra Bold" panose="020B0803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w Cen MT Condensed Extra Bold" panose="020B0803020202020204" pitchFamily="34" charset="0"/>
              </a:rPr>
              <a:t>Note: Higher suicide risk and rates have </a:t>
            </a:r>
            <a:r>
              <a:rPr lang="en-US" sz="2400" u="sng" dirty="0" smtClean="0">
                <a:latin typeface="Tw Cen MT Condensed Extra Bold" panose="020B0803020202020204" pitchFamily="34" charset="0"/>
              </a:rPr>
              <a:t>not</a:t>
            </a:r>
            <a:r>
              <a:rPr lang="en-US" sz="2400" dirty="0" smtClean="0">
                <a:latin typeface="Tw Cen MT Condensed Extra Bold" panose="020B0803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Tw Cen MT Condensed Extra Bold" panose="020B0803020202020204" pitchFamily="34" charset="0"/>
              </a:rPr>
              <a:t>been explained by higher rates of mental health problems.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A6347A-EE17-4F84-BED5-FB498998576B}"/>
              </a:ext>
            </a:extLst>
          </p:cNvPr>
          <p:cNvSpPr txBox="1"/>
          <p:nvPr/>
        </p:nvSpPr>
        <p:spPr>
          <a:xfrm>
            <a:off x="48652" y="6176963"/>
            <a:ext cx="78521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Tw Cen MT Condensed Extra Bold" panose="020B0803020202020204" pitchFamily="34" charset="0"/>
                <a:cs typeface="Calibri"/>
              </a:rPr>
              <a:t>(Hawes et al. 2019; Yazd et al. 2019; </a:t>
            </a:r>
            <a:r>
              <a:rPr lang="en-US" sz="1200" dirty="0" err="1" smtClean="0">
                <a:latin typeface="Tw Cen MT Condensed Extra Bold" panose="020B0803020202020204" pitchFamily="34" charset="0"/>
                <a:cs typeface="Calibri"/>
              </a:rPr>
              <a:t>Onuameze</a:t>
            </a:r>
            <a:r>
              <a:rPr lang="en-US" sz="1200" dirty="0" smtClean="0">
                <a:latin typeface="Tw Cen MT Condensed Extra Bold" panose="020B0803020202020204" pitchFamily="34" charset="0"/>
                <a:cs typeface="Calibri"/>
              </a:rPr>
              <a:t> et al. 2013; Roy et al. 2013; </a:t>
            </a:r>
            <a:r>
              <a:rPr lang="en-US" sz="1200" dirty="0" err="1" smtClean="0">
                <a:latin typeface="Tw Cen MT Condensed Extra Bold" panose="020B0803020202020204" pitchFamily="34" charset="0"/>
                <a:cs typeface="Calibri"/>
              </a:rPr>
              <a:t>Scarth</a:t>
            </a:r>
            <a:r>
              <a:rPr lang="en-US" sz="1200" dirty="0" smtClean="0">
                <a:latin typeface="Tw Cen MT Condensed Extra Bold" panose="020B0803020202020204" pitchFamily="34" charset="0"/>
                <a:cs typeface="Calibri"/>
              </a:rPr>
              <a:t> et al. 2000; Witt, Reed, and </a:t>
            </a:r>
            <a:r>
              <a:rPr lang="en-US" sz="1200" dirty="0" err="1" smtClean="0">
                <a:latin typeface="Tw Cen MT Condensed Extra Bold" panose="020B0803020202020204" pitchFamily="34" charset="0"/>
                <a:cs typeface="Calibri"/>
              </a:rPr>
              <a:t>Rayens</a:t>
            </a:r>
            <a:r>
              <a:rPr lang="en-US" sz="1200" dirty="0" smtClean="0">
                <a:latin typeface="Tw Cen MT Condensed Extra Bold" panose="020B0803020202020204" pitchFamily="34" charset="0"/>
                <a:cs typeface="Calibri"/>
              </a:rPr>
              <a:t> 2020; </a:t>
            </a:r>
            <a:r>
              <a:rPr lang="en-US" sz="1200" dirty="0" err="1" smtClean="0">
                <a:latin typeface="Tw Cen MT Condensed Extra Bold" panose="020B0803020202020204" pitchFamily="34" charset="0"/>
                <a:cs typeface="Calibri"/>
              </a:rPr>
              <a:t>Greig</a:t>
            </a:r>
            <a:r>
              <a:rPr lang="en-US" sz="1200" dirty="0" smtClean="0">
                <a:latin typeface="Tw Cen MT Condensed Extra Bold" panose="020B0803020202020204" pitchFamily="34" charset="0"/>
                <a:cs typeface="Calibri"/>
              </a:rPr>
              <a:t> et al. 2020; Judd et al. 2006; Bjornestad et al. 2021; Kennedy et al. 2021; Stain et al. 2008; Zhao et al. 2019; </a:t>
            </a:r>
            <a:r>
              <a:rPr lang="en-US" sz="1200" dirty="0" err="1" smtClean="0">
                <a:latin typeface="Tw Cen MT Condensed Extra Bold" panose="020B0803020202020204" pitchFamily="34" charset="0"/>
                <a:cs typeface="Calibri"/>
              </a:rPr>
              <a:t>Scheyett</a:t>
            </a:r>
            <a:r>
              <a:rPr lang="en-US" sz="1200" dirty="0" smtClean="0">
                <a:latin typeface="Tw Cen MT Condensed Extra Bold" panose="020B0803020202020204" pitchFamily="34" charset="0"/>
                <a:cs typeface="Calibri"/>
              </a:rPr>
              <a:t> et al. 2019; </a:t>
            </a:r>
            <a:r>
              <a:rPr lang="en-US" sz="1200" dirty="0" err="1" smtClean="0">
                <a:latin typeface="Tw Cen MT Condensed Extra Bold" panose="020B0803020202020204" pitchFamily="34" charset="0"/>
                <a:cs typeface="Calibri"/>
              </a:rPr>
              <a:t>Ringgenberg</a:t>
            </a:r>
            <a:r>
              <a:rPr lang="en-US" sz="1200" dirty="0" smtClean="0">
                <a:latin typeface="Tw Cen MT Condensed Extra Bold" panose="020B0803020202020204" pitchFamily="34" charset="0"/>
                <a:cs typeface="Calibri"/>
              </a:rPr>
              <a:t> et al. 2018.)</a:t>
            </a:r>
            <a:endParaRPr lang="en-US" sz="1200" dirty="0">
              <a:latin typeface="Tw Cen MT Condensed Extra Bold" panose="020B0803020202020204" pitchFamily="34" charset="0"/>
              <a:cs typeface="Calibri"/>
            </a:endParaRPr>
          </a:p>
        </p:txBody>
      </p:sp>
      <p:pic>
        <p:nvPicPr>
          <p:cNvPr id="8194" name="Picture 2" descr="pile of gray blo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789" y="0"/>
            <a:ext cx="6657689" cy="998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>
                <a:latin typeface="Tw Cen MT Condensed Extra Bold" panose="020B0803020202020204" pitchFamily="34" charset="0"/>
              </a:rPr>
              <a:t>What stressors impact mental health for farmers?</a:t>
            </a:r>
            <a:endParaRPr lang="en-US" sz="4200" dirty="0">
              <a:latin typeface="Tw Cen MT Condensed Extra Bold" panose="020B0803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Financial concerns</a:t>
            </a:r>
          </a:p>
          <a:p>
            <a:r>
              <a:rPr lang="en-US" dirty="0" smtClean="0">
                <a:latin typeface="Tw Cen MT Condensed Extra Bold" panose="020B0803020202020204" pitchFamily="34" charset="0"/>
              </a:rPr>
              <a:t>Work environment</a:t>
            </a:r>
          </a:p>
          <a:p>
            <a:r>
              <a:rPr lang="en-US" dirty="0" smtClean="0">
                <a:latin typeface="Tw Cen MT Condensed Extra Bold" panose="020B0803020202020204" pitchFamily="34" charset="0"/>
              </a:rPr>
              <a:t>Navigating potential problems</a:t>
            </a:r>
          </a:p>
          <a:p>
            <a:r>
              <a:rPr lang="en-US" dirty="0" smtClean="0">
                <a:latin typeface="Tw Cen MT Condensed Extra Bold" panose="020B0803020202020204" pitchFamily="34" charset="0"/>
              </a:rPr>
              <a:t>Managing farm wellbeing/survival</a:t>
            </a:r>
          </a:p>
          <a:p>
            <a:r>
              <a:rPr lang="en-US" dirty="0" smtClean="0">
                <a:latin typeface="Tw Cen MT Condensed Extra Bold" panose="020B0803020202020204" pitchFamily="34" charset="0"/>
              </a:rPr>
              <a:t>For migrant farmworkers: distance from family, working conditions, language barriers, fear of deportation, acculturation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6347A-EE17-4F84-BED5-FB498998576B}"/>
              </a:ext>
            </a:extLst>
          </p:cNvPr>
          <p:cNvSpPr txBox="1"/>
          <p:nvPr/>
        </p:nvSpPr>
        <p:spPr>
          <a:xfrm>
            <a:off x="228165" y="6267133"/>
            <a:ext cx="367065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Tw Cen MT Condensed Extra Bold" panose="020B0803020202020204" pitchFamily="34" charset="0"/>
                <a:cs typeface="Calibri"/>
              </a:rPr>
              <a:t>(Griffin et al. 2019; O’Connor et al. 2015) </a:t>
            </a:r>
            <a:endParaRPr lang="en-US" sz="1200" dirty="0">
              <a:latin typeface="Tw Cen MT Condensed Extra Bold" panose="020B0803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3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Impacts on agriculture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Higher risk of injury</a:t>
            </a:r>
          </a:p>
          <a:p>
            <a:r>
              <a:rPr lang="en-US" dirty="0" smtClean="0">
                <a:latin typeface="Tw Cen MT Condensed Extra Bold" panose="020B0803020202020204" pitchFamily="34" charset="0"/>
              </a:rPr>
              <a:t>Impacts on farm efficiency</a:t>
            </a:r>
          </a:p>
          <a:p>
            <a:r>
              <a:rPr lang="en-US" dirty="0" smtClean="0">
                <a:latin typeface="Tw Cen MT Condensed Extra Bold" panose="020B0803020202020204" pitchFamily="34" charset="0"/>
              </a:rPr>
              <a:t>Ripple effects on family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A6347A-EE17-4F84-BED5-FB498998576B}"/>
              </a:ext>
            </a:extLst>
          </p:cNvPr>
          <p:cNvSpPr txBox="1"/>
          <p:nvPr/>
        </p:nvSpPr>
        <p:spPr>
          <a:xfrm>
            <a:off x="755252" y="6048350"/>
            <a:ext cx="524725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Tw Cen MT Condensed Extra Bold" panose="020B0803020202020204" pitchFamily="34" charset="0"/>
                <a:cs typeface="Calibri"/>
              </a:rPr>
              <a:t>(</a:t>
            </a:r>
            <a:r>
              <a:rPr lang="en-US" sz="1200" dirty="0" err="1" smtClean="0">
                <a:latin typeface="Tw Cen MT Condensed Extra Bold" panose="020B0803020202020204" pitchFamily="34" charset="0"/>
                <a:cs typeface="Calibri"/>
              </a:rPr>
              <a:t>Stoneman</a:t>
            </a:r>
            <a:r>
              <a:rPr lang="en-US" sz="1200" dirty="0" smtClean="0">
                <a:latin typeface="Tw Cen MT Condensed Extra Bold" panose="020B0803020202020204" pitchFamily="34" charset="0"/>
                <a:cs typeface="Calibri"/>
              </a:rPr>
              <a:t> and Jinnah 2015; Xiao et al. 2013; </a:t>
            </a:r>
            <a:r>
              <a:rPr lang="en-US" sz="1200" dirty="0" err="1" smtClean="0">
                <a:latin typeface="Tw Cen MT Condensed Extra Bold" panose="020B0803020202020204" pitchFamily="34" charset="0"/>
                <a:cs typeface="Calibri"/>
              </a:rPr>
              <a:t>Hounsome</a:t>
            </a:r>
            <a:r>
              <a:rPr lang="en-US" sz="1200" dirty="0" smtClean="0">
                <a:latin typeface="Tw Cen MT Condensed Extra Bold" panose="020B0803020202020204" pitchFamily="34" charset="0"/>
                <a:cs typeface="Calibri"/>
              </a:rPr>
              <a:t> 2006.)</a:t>
            </a:r>
            <a:endParaRPr lang="en-US" sz="1200" dirty="0">
              <a:latin typeface="Tw Cen MT Condensed Extra Bold" panose="020B0803020202020204" pitchFamily="34" charset="0"/>
              <a:cs typeface="Calibri"/>
            </a:endParaRPr>
          </a:p>
        </p:txBody>
      </p:sp>
      <p:pic>
        <p:nvPicPr>
          <p:cNvPr id="7170" name="Picture 2" descr="Tractor Trouble... | Its all gone hay-wire in the Shropshire…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689" y="-38329"/>
            <a:ext cx="9253511" cy="694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9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906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w Cen MT Condensed Extra Bold" panose="020B0803020202020204" pitchFamily="34" charset="0"/>
              </a:rPr>
              <a:t>So producers should seek help, right?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54736"/>
            <a:ext cx="7402976" cy="5440327"/>
          </a:xfrm>
        </p:spPr>
      </p:pic>
    </p:spTree>
    <p:extLst>
      <p:ext uri="{BB962C8B-B14F-4D97-AF65-F5344CB8AC3E}">
        <p14:creationId xmlns:p14="http://schemas.microsoft.com/office/powerpoint/2010/main" val="25796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696</Words>
  <Application>Microsoft Office PowerPoint</Application>
  <PresentationFormat>Widescreen</PresentationFormat>
  <Paragraphs>126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Tw Cen MT Condensed Extra Bold</vt:lpstr>
      <vt:lpstr>Office Theme</vt:lpstr>
      <vt:lpstr>Sustainable Agriculture Means Sustaining Farmers:  Surveying the Field of Farm Stress Research and Outreach</vt:lpstr>
      <vt:lpstr>No farming without farmers.</vt:lpstr>
      <vt:lpstr>PowerPoint Presentation</vt:lpstr>
      <vt:lpstr>Mental health is worse among producers.</vt:lpstr>
      <vt:lpstr>What about substance use?</vt:lpstr>
      <vt:lpstr>What explains this?</vt:lpstr>
      <vt:lpstr>What stressors impact mental health for farmers?</vt:lpstr>
      <vt:lpstr>Impacts on agriculture</vt:lpstr>
      <vt:lpstr>So producers should seek help, right?</vt:lpstr>
      <vt:lpstr>Stigma is another barrier to care.</vt:lpstr>
      <vt:lpstr>Outreach programs help producers.</vt:lpstr>
      <vt:lpstr>Example: Mental health literacy training</vt:lpstr>
      <vt:lpstr>Remaining questions</vt:lpstr>
      <vt:lpstr>What else should I know?</vt:lpstr>
      <vt:lpstr>What can I do?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Cuthbertson, Courtney</dc:creator>
  <cp:lastModifiedBy>Cuthbertson, Courtney</cp:lastModifiedBy>
  <cp:revision>22</cp:revision>
  <dcterms:created xsi:type="dcterms:W3CDTF">2022-02-09T00:51:28Z</dcterms:created>
  <dcterms:modified xsi:type="dcterms:W3CDTF">2022-02-09T04:21:44Z</dcterms:modified>
</cp:coreProperties>
</file>