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2" r:id="rId6"/>
    <p:sldMasterId id="2147483687" r:id="rId7"/>
  </p:sldMasterIdLst>
  <p:notesMasterIdLst>
    <p:notesMasterId r:id="rId18"/>
  </p:notesMasterIdLst>
  <p:sldIdLst>
    <p:sldId id="271" r:id="rId8"/>
    <p:sldId id="266" r:id="rId9"/>
    <p:sldId id="269" r:id="rId10"/>
    <p:sldId id="270" r:id="rId11"/>
    <p:sldId id="260" r:id="rId12"/>
    <p:sldId id="261" r:id="rId13"/>
    <p:sldId id="264" r:id="rId14"/>
    <p:sldId id="265" r:id="rId15"/>
    <p:sldId id="272" r:id="rId16"/>
    <p:sldId id="259" r:id="rId1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C9CE4-AD70-4C4C-9AAF-F994AE91EBBC}" v="1" dt="2020-02-21T16:17:49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979" autoAdjust="0"/>
  </p:normalViewPr>
  <p:slideViewPr>
    <p:cSldViewPr snapToGrid="0">
      <p:cViewPr varScale="1">
        <p:scale>
          <a:sx n="59" d="100"/>
          <a:sy n="59" d="100"/>
        </p:scale>
        <p:origin x="21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A32740D-EA68-4DBA-8757-CEA018EFD54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1E8A081-37ED-4D41-AA47-E576406E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8A081-37ED-4D41-AA47-E576406E14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97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A081-37ED-4D41-AA47-E576406E14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2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8A081-37ED-4D41-AA47-E576406E14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47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8A081-37ED-4D41-AA47-E576406E14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00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8A081-37ED-4D41-AA47-E576406E14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4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8A081-37ED-4D41-AA47-E576406E14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2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8A081-37ED-4D41-AA47-E576406E14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93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8A081-37ED-4D41-AA47-E576406E14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00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3237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8A081-37ED-4D41-AA47-E576406E14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57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8A081-37ED-4D41-AA47-E576406E14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1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05450"/>
            <a:ext cx="7772400" cy="1606491"/>
          </a:xfrm>
        </p:spPr>
        <p:txBody>
          <a:bodyPr anchor="ctr" anchorCtr="0">
            <a:normAutofit/>
          </a:bodyPr>
          <a:lstStyle>
            <a:lvl1pPr algn="ctr">
              <a:defRPr sz="4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91635"/>
            <a:ext cx="6858000" cy="75920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44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ctr">
              <a:defRPr sz="4300" b="1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514601"/>
            <a:ext cx="8226365" cy="3352800"/>
          </a:xfrm>
        </p:spPr>
        <p:txBody>
          <a:bodyPr/>
          <a:lstStyle>
            <a:lvl1pPr>
              <a:defRPr sz="24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rgbClr val="003087"/>
                </a:solidFill>
              </a:defRPr>
            </a:lvl2pPr>
            <a:lvl3pPr>
              <a:defRPr sz="2000">
                <a:solidFill>
                  <a:srgbClr val="003087"/>
                </a:solidFill>
              </a:defRPr>
            </a:lvl3pPr>
            <a:lvl4pPr>
              <a:defRPr sz="1800">
                <a:solidFill>
                  <a:srgbClr val="003087"/>
                </a:solidFill>
              </a:defRPr>
            </a:lvl4pPr>
            <a:lvl5pPr>
              <a:defRPr sz="1800">
                <a:solidFill>
                  <a:srgbClr val="00308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8382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300" b="1" kern="1200">
                <a:solidFill>
                  <a:srgbClr val="00308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2068513"/>
            <a:ext cx="8229600" cy="446087"/>
          </a:xfrm>
        </p:spPr>
        <p:txBody>
          <a:bodyPr anchor="b">
            <a:noAutofit/>
          </a:bodyPr>
          <a:lstStyle>
            <a:lvl1pPr marL="0" indent="0">
              <a:buNone/>
              <a:defRPr sz="2700" b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Opening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524000"/>
            <a:ext cx="8229600" cy="446087"/>
          </a:xfrm>
        </p:spPr>
        <p:txBody>
          <a:bodyPr anchor="b">
            <a:noAutofit/>
          </a:bodyPr>
          <a:lstStyle>
            <a:lvl1pPr marL="0" indent="0">
              <a:buNone/>
              <a:defRPr sz="3000" b="0" baseline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75B5CB-4005-4C74-A329-28B35FFCD0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59288" y="1131888"/>
            <a:ext cx="914400" cy="914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412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4300" b="1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352800"/>
          </a:xfrm>
        </p:spPr>
        <p:txBody>
          <a:bodyPr/>
          <a:lstStyle>
            <a:lvl1pPr>
              <a:defRPr sz="24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rgbClr val="003087"/>
                </a:solidFill>
              </a:defRPr>
            </a:lvl2pPr>
            <a:lvl3pPr>
              <a:defRPr sz="2000">
                <a:solidFill>
                  <a:srgbClr val="003087"/>
                </a:solidFill>
              </a:defRPr>
            </a:lvl3pPr>
            <a:lvl4pPr>
              <a:defRPr sz="1800">
                <a:solidFill>
                  <a:srgbClr val="003087"/>
                </a:solidFill>
              </a:defRPr>
            </a:lvl4pPr>
            <a:lvl5pPr>
              <a:defRPr sz="1800">
                <a:solidFill>
                  <a:srgbClr val="00308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8382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300" b="1" kern="1200">
                <a:solidFill>
                  <a:srgbClr val="00308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Subtitle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648200" y="2514600"/>
            <a:ext cx="4038600" cy="3352800"/>
          </a:xfrm>
        </p:spPr>
        <p:txBody>
          <a:bodyPr/>
          <a:lstStyle>
            <a:lvl1pPr marL="0" indent="0">
              <a:buNone/>
              <a:defRPr sz="24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rgbClr val="003087"/>
                </a:solidFill>
              </a:defRPr>
            </a:lvl2pPr>
            <a:lvl3pPr>
              <a:defRPr sz="2000">
                <a:solidFill>
                  <a:srgbClr val="003087"/>
                </a:solidFill>
              </a:defRPr>
            </a:lvl3pPr>
            <a:lvl4pPr>
              <a:defRPr sz="1800">
                <a:solidFill>
                  <a:srgbClr val="003087"/>
                </a:solidFill>
              </a:defRPr>
            </a:lvl4pPr>
            <a:lvl5pPr>
              <a:defRPr sz="1800">
                <a:solidFill>
                  <a:srgbClr val="00308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2068513"/>
            <a:ext cx="4040188" cy="446087"/>
          </a:xfrm>
        </p:spPr>
        <p:txBody>
          <a:bodyPr anchor="b">
            <a:noAutofit/>
          </a:bodyPr>
          <a:lstStyle>
            <a:lvl1pPr marL="0" indent="0">
              <a:buNone/>
              <a:defRPr sz="2700" b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Opening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524000"/>
            <a:ext cx="4040188" cy="446087"/>
          </a:xfrm>
        </p:spPr>
        <p:txBody>
          <a:bodyPr anchor="b">
            <a:noAutofit/>
          </a:bodyPr>
          <a:lstStyle>
            <a:lvl1pPr marL="0" indent="0">
              <a:buNone/>
              <a:defRPr sz="3000" b="0" baseline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 1</a:t>
            </a:r>
          </a:p>
        </p:txBody>
      </p:sp>
    </p:spTree>
    <p:extLst>
      <p:ext uri="{BB962C8B-B14F-4D97-AF65-F5344CB8AC3E}">
        <p14:creationId xmlns:p14="http://schemas.microsoft.com/office/powerpoint/2010/main" val="3023163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Conten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4300" b="1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514601"/>
            <a:ext cx="4038600" cy="3352800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rgbClr val="003087"/>
                </a:solidFill>
              </a:defRPr>
            </a:lvl2pPr>
            <a:lvl3pPr>
              <a:defRPr sz="2000">
                <a:solidFill>
                  <a:srgbClr val="003087"/>
                </a:solidFill>
              </a:defRPr>
            </a:lvl3pPr>
            <a:lvl4pPr>
              <a:defRPr sz="1800">
                <a:solidFill>
                  <a:srgbClr val="003087"/>
                </a:solidFill>
              </a:defRPr>
            </a:lvl4pPr>
            <a:lvl5pPr>
              <a:defRPr sz="1800">
                <a:solidFill>
                  <a:srgbClr val="00308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Text here, paragraph text here. Text here, paragraph text here. Text here, paragraph text here.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8382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300" b="1" kern="1200">
                <a:solidFill>
                  <a:srgbClr val="00308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Subtitle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648200" y="2514600"/>
            <a:ext cx="4038600" cy="3352800"/>
          </a:xfrm>
        </p:spPr>
        <p:txBody>
          <a:bodyPr/>
          <a:lstStyle>
            <a:lvl1pPr marL="0" indent="0">
              <a:buNone/>
              <a:defRPr sz="24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rgbClr val="003087"/>
                </a:solidFill>
              </a:defRPr>
            </a:lvl2pPr>
            <a:lvl3pPr>
              <a:defRPr sz="2000">
                <a:solidFill>
                  <a:srgbClr val="003087"/>
                </a:solidFill>
              </a:defRPr>
            </a:lvl3pPr>
            <a:lvl4pPr>
              <a:defRPr sz="1800">
                <a:solidFill>
                  <a:srgbClr val="003087"/>
                </a:solidFill>
              </a:defRPr>
            </a:lvl4pPr>
            <a:lvl5pPr>
              <a:defRPr sz="1800">
                <a:solidFill>
                  <a:srgbClr val="00308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2068513"/>
            <a:ext cx="4040188" cy="446087"/>
          </a:xfrm>
        </p:spPr>
        <p:txBody>
          <a:bodyPr anchor="b">
            <a:noAutofit/>
          </a:bodyPr>
          <a:lstStyle>
            <a:lvl1pPr marL="0" indent="0">
              <a:buNone/>
              <a:defRPr sz="2700" b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Opening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524000"/>
            <a:ext cx="4040188" cy="446087"/>
          </a:xfrm>
        </p:spPr>
        <p:txBody>
          <a:bodyPr anchor="b">
            <a:noAutofit/>
          </a:bodyPr>
          <a:lstStyle>
            <a:lvl1pPr marL="0" indent="0">
              <a:buNone/>
              <a:defRPr sz="3000" b="0" baseline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 1</a:t>
            </a:r>
          </a:p>
        </p:txBody>
      </p:sp>
    </p:spTree>
    <p:extLst>
      <p:ext uri="{BB962C8B-B14F-4D97-AF65-F5344CB8AC3E}">
        <p14:creationId xmlns:p14="http://schemas.microsoft.com/office/powerpoint/2010/main" val="162797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56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066765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SLIDE TITLE</a:t>
            </a:r>
            <a:br>
              <a:rPr lang="en-US"/>
            </a:br>
            <a:r>
              <a:rPr lang="en-US" sz="3200"/>
              <a:t>Subtitle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562519"/>
            <a:ext cx="7886700" cy="40445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612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066765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SLIDE TITLE</a:t>
            </a:r>
            <a:br>
              <a:rPr lang="en-US"/>
            </a:br>
            <a:r>
              <a:rPr lang="en-US" sz="3200"/>
              <a:t>Subtitle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547445"/>
            <a:ext cx="3976216" cy="4381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4539134" y="1547445"/>
            <a:ext cx="3976216" cy="4381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309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2502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863196" y="998289"/>
            <a:ext cx="4652962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556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533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6989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6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7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9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86" r:id="rId3"/>
    <p:sldLayoutId id="2147483678" r:id="rId4"/>
    <p:sldLayoutId id="2147483680" r:id="rId5"/>
    <p:sldLayoutId id="214748368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6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BB796-CF33-4D73-9823-9DD2CDDC7E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E5BFE8-B023-4349-8A75-B31D316320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5486400" y="6553200"/>
            <a:ext cx="2133600" cy="152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23E5BFE8-B023-4349-8A75-B31D3163204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1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22619" y="1860153"/>
            <a:ext cx="4707279" cy="4381867"/>
          </a:xfrm>
        </p:spPr>
        <p:txBody>
          <a:bodyPr/>
          <a:lstStyle/>
          <a:p>
            <a:r>
              <a:rPr lang="en-US" dirty="0"/>
              <a:t>A Tale of Two Trade Deals</a:t>
            </a:r>
          </a:p>
          <a:p>
            <a:pPr lvl="1"/>
            <a:r>
              <a:rPr lang="en-US" dirty="0"/>
              <a:t>U.S. VS EU- differing objectives affecting SPS </a:t>
            </a:r>
          </a:p>
          <a:p>
            <a:pPr>
              <a:spcBef>
                <a:spcPts val="2400"/>
              </a:spcBef>
            </a:pPr>
            <a:r>
              <a:rPr lang="en-US" dirty="0"/>
              <a:t>Standards by Any Other Name Can Be Influenced</a:t>
            </a:r>
          </a:p>
          <a:p>
            <a:pPr lvl="1"/>
            <a:r>
              <a:rPr lang="en-US" dirty="0"/>
              <a:t>China using ISO standards to influence the system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87" y="2235994"/>
            <a:ext cx="3581294" cy="2386012"/>
          </a:xfrm>
        </p:spPr>
      </p:pic>
    </p:spTree>
    <p:extLst>
      <p:ext uri="{BB962C8B-B14F-4D97-AF65-F5344CB8AC3E}">
        <p14:creationId xmlns:p14="http://schemas.microsoft.com/office/powerpoint/2010/main" val="487498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2793464"/>
            <a:ext cx="2282340" cy="118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810124"/>
            <a:ext cx="2159706" cy="111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2787992"/>
            <a:ext cx="2141046" cy="111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738548"/>
            <a:ext cx="2225840" cy="115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4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Trade Agreements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669" y="4654233"/>
            <a:ext cx="783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have an SPS language </a:t>
            </a:r>
            <a:r>
              <a:rPr lang="en-US" b="1" u="sng" dirty="0"/>
              <a:t>BUT</a:t>
            </a:r>
            <a:r>
              <a:rPr lang="en-US" b="1" dirty="0"/>
              <a:t> </a:t>
            </a:r>
            <a:r>
              <a:rPr lang="en-US" dirty="0"/>
              <a:t>U.S. language emphasizes expanding and enhancing WTO SPS commitments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033690"/>
              </p:ext>
            </p:extLst>
          </p:nvPr>
        </p:nvGraphicFramePr>
        <p:xfrm>
          <a:off x="272481" y="1431890"/>
          <a:ext cx="8436091" cy="2801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920">
                  <a:extLst>
                    <a:ext uri="{9D8B030D-6E8A-4147-A177-3AD203B41FA5}">
                      <a16:colId xmlns:a16="http://schemas.microsoft.com/office/drawing/2014/main" val="2464415296"/>
                    </a:ext>
                  </a:extLst>
                </a:gridCol>
                <a:gridCol w="575943">
                  <a:extLst>
                    <a:ext uri="{9D8B030D-6E8A-4147-A177-3AD203B41FA5}">
                      <a16:colId xmlns:a16="http://schemas.microsoft.com/office/drawing/2014/main" val="1064429177"/>
                    </a:ext>
                  </a:extLst>
                </a:gridCol>
                <a:gridCol w="3928228">
                  <a:extLst>
                    <a:ext uri="{9D8B030D-6E8A-4147-A177-3AD203B41FA5}">
                      <a16:colId xmlns:a16="http://schemas.microsoft.com/office/drawing/2014/main" val="668225167"/>
                    </a:ext>
                  </a:extLst>
                </a:gridCol>
              </a:tblGrid>
              <a:tr h="472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U.S.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dirty="0"/>
                        <a:t>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439729"/>
                  </a:ext>
                </a:extLst>
              </a:tr>
              <a:tr h="1164766">
                <a:tc>
                  <a:txBody>
                    <a:bodyPr/>
                    <a:lstStyle/>
                    <a:p>
                      <a:r>
                        <a:rPr lang="en-US" dirty="0"/>
                        <a:t>U.S.</a:t>
                      </a:r>
                      <a:r>
                        <a:rPr lang="en-US" baseline="0" dirty="0"/>
                        <a:t> Mexico Canada Agreement (USMCA)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EU-Canada Comprehensive Economic and Trade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555087"/>
                  </a:ext>
                </a:extLst>
              </a:tr>
              <a:tr h="1164766">
                <a:tc>
                  <a:txBody>
                    <a:bodyPr/>
                    <a:lstStyle/>
                    <a:p>
                      <a:r>
                        <a:rPr lang="en-US" dirty="0"/>
                        <a:t>U.S.-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China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Economic and Trade</a:t>
                      </a:r>
                      <a:r>
                        <a:rPr lang="en-US" baseline="0" dirty="0"/>
                        <a:t> Agreement (Phase One)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EU-Japan Economic Partnership Agreeme</a:t>
                      </a:r>
                      <a:r>
                        <a:rPr lang="en-US" sz="1800" baseline="0" dirty="0"/>
                        <a:t>nt</a:t>
                      </a:r>
                      <a:endParaRPr lang="en-US" sz="180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345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4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776608"/>
              </p:ext>
            </p:extLst>
          </p:nvPr>
        </p:nvGraphicFramePr>
        <p:xfrm>
          <a:off x="237995" y="871833"/>
          <a:ext cx="866801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434">
                  <a:extLst>
                    <a:ext uri="{9D8B030D-6E8A-4147-A177-3AD203B41FA5}">
                      <a16:colId xmlns:a16="http://schemas.microsoft.com/office/drawing/2014/main" val="3683873759"/>
                    </a:ext>
                  </a:extLst>
                </a:gridCol>
                <a:gridCol w="6438576">
                  <a:extLst>
                    <a:ext uri="{9D8B030D-6E8A-4147-A177-3AD203B41FA5}">
                      <a16:colId xmlns:a16="http://schemas.microsoft.com/office/drawing/2014/main" val="3493589350"/>
                    </a:ext>
                  </a:extLst>
                </a:gridCol>
              </a:tblGrid>
              <a:tr h="42132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U.S.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200530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USMCA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“advance science-based decision making”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Science-based</a:t>
                      </a:r>
                      <a:r>
                        <a:rPr lang="en-US" dirty="0"/>
                        <a:t> joint risk assessments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“encourage the development and adoption of science-based international standards”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031686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China- Phase 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“To ensure mutual trust…”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“…and recognizing the importance of ensuring that SPS measures are </a:t>
                      </a:r>
                      <a:r>
                        <a:rPr lang="en-US" b="1" dirty="0"/>
                        <a:t>science-based</a:t>
                      </a:r>
                      <a:r>
                        <a:rPr lang="en-US" dirty="0"/>
                        <a:t>…”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“…</a:t>
                      </a:r>
                      <a:r>
                        <a:rPr lang="en-US" b="1" dirty="0"/>
                        <a:t>science- and risk-based regulatory frameworks </a:t>
                      </a:r>
                      <a:r>
                        <a:rPr lang="en-US" dirty="0"/>
                        <a:t>and efficient authorization processes…”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133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24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551533"/>
              </p:ext>
            </p:extLst>
          </p:nvPr>
        </p:nvGraphicFramePr>
        <p:xfrm>
          <a:off x="320040" y="709702"/>
          <a:ext cx="8503920" cy="4983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>
                  <a:extLst>
                    <a:ext uri="{9D8B030D-6E8A-4147-A177-3AD203B41FA5}">
                      <a16:colId xmlns:a16="http://schemas.microsoft.com/office/drawing/2014/main" val="817084321"/>
                    </a:ext>
                  </a:extLst>
                </a:gridCol>
                <a:gridCol w="4754880">
                  <a:extLst>
                    <a:ext uri="{9D8B030D-6E8A-4147-A177-3AD203B41FA5}">
                      <a16:colId xmlns:a16="http://schemas.microsoft.com/office/drawing/2014/main" val="13798663"/>
                    </a:ext>
                  </a:extLst>
                </a:gridCol>
              </a:tblGrid>
              <a:tr h="43606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25154"/>
                  </a:ext>
                </a:extLst>
              </a:tr>
              <a:tr h="2629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EU-Canada Comprehensive Economic and Trade Agreement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Science-based </a:t>
                      </a:r>
                      <a:r>
                        <a:rPr lang="en-US" b="1" u="sng" dirty="0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en-US" dirty="0"/>
                        <a:t> mentioned</a:t>
                      </a:r>
                    </a:p>
                    <a:p>
                      <a:pPr marL="2857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Information</a:t>
                      </a:r>
                      <a:r>
                        <a:rPr lang="en-US" baseline="0" dirty="0"/>
                        <a:t> may be exchanged regarding “</a:t>
                      </a:r>
                      <a:r>
                        <a:rPr lang="en-US" dirty="0"/>
                        <a:t>a risk analysis or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scientific opinion </a:t>
                      </a:r>
                      <a:r>
                        <a:rPr lang="en-US" dirty="0"/>
                        <a:t>that a Party has produced and that is relevant to this Chapter.“</a:t>
                      </a:r>
                    </a:p>
                    <a:p>
                      <a:pPr marL="2857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Creates</a:t>
                      </a:r>
                      <a:r>
                        <a:rPr lang="en-US" baseline="0" dirty="0"/>
                        <a:t> a Joint Management Committee for SPS Measures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464664"/>
                  </a:ext>
                </a:extLst>
              </a:tr>
              <a:tr h="1896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EU-Japan Economic Partnership Agreeme</a:t>
                      </a:r>
                      <a:r>
                        <a:rPr lang="en-US" sz="1800" b="1" baseline="0" dirty="0"/>
                        <a:t>nt</a:t>
                      </a:r>
                      <a:endParaRPr lang="en-US" sz="1800" b="1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Science-based </a:t>
                      </a:r>
                      <a:r>
                        <a:rPr lang="en-US" b="1" u="sng" dirty="0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en-US" dirty="0"/>
                        <a:t> mentioned</a:t>
                      </a:r>
                    </a:p>
                    <a:p>
                      <a:pPr marL="2857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“…international standards would be ineffective or inappropriate for the fulfilment of legitimate objectives pursued”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588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375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Global Influence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>
          <a:xfrm>
            <a:off x="276898" y="1924618"/>
            <a:ext cx="5336823" cy="3660971"/>
          </a:xfrm>
        </p:spPr>
        <p:txBody>
          <a:bodyPr>
            <a:normAutofit/>
          </a:bodyPr>
          <a:lstStyle/>
          <a:p>
            <a:r>
              <a:rPr lang="en-US" dirty="0"/>
              <a:t>EU weakening SPS approach</a:t>
            </a:r>
          </a:p>
          <a:p>
            <a:pPr lvl="1"/>
            <a:r>
              <a:rPr lang="en-US" dirty="0"/>
              <a:t>Banning ethoxyquin decision influenced Vietnam and Nicaragua </a:t>
            </a:r>
          </a:p>
          <a:p>
            <a:pPr lvl="1"/>
            <a:r>
              <a:rPr lang="en-US" dirty="0"/>
              <a:t>Banning formaldehyde in poultry feed</a:t>
            </a:r>
          </a:p>
          <a:p>
            <a:r>
              <a:rPr lang="en-US" dirty="0"/>
              <a:t>Pre-cautionary principle </a:t>
            </a:r>
          </a:p>
          <a:p>
            <a:pPr lvl="1"/>
            <a:r>
              <a:rPr lang="en-US" dirty="0"/>
              <a:t>When opinions overtake science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55" y="1272411"/>
            <a:ext cx="3976687" cy="2350412"/>
          </a:xfrm>
        </p:spPr>
      </p:pic>
    </p:spTree>
    <p:extLst>
      <p:ext uri="{BB962C8B-B14F-4D97-AF65-F5344CB8AC3E}">
        <p14:creationId xmlns:p14="http://schemas.microsoft.com/office/powerpoint/2010/main" val="134646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Global Effect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>
          <a:xfrm>
            <a:off x="393739" y="1912802"/>
            <a:ext cx="3976216" cy="31337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Inability to successfully challenge unscientific practices has led to U.S. businesses changing how they operate, increasing costs and in some cases reducing sustainability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64" y="1912802"/>
            <a:ext cx="3974158" cy="2649439"/>
          </a:xfrm>
        </p:spPr>
      </p:pic>
    </p:spTree>
    <p:extLst>
      <p:ext uri="{BB962C8B-B14F-4D97-AF65-F5344CB8AC3E}">
        <p14:creationId xmlns:p14="http://schemas.microsoft.com/office/powerpoint/2010/main" val="372574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International Organization For Standardization (ISO)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>
          <a:xfrm>
            <a:off x="628650" y="1547445"/>
            <a:ext cx="5995434" cy="4381867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2014- China submitted proposal to ISO to establish a new technical committee </a:t>
            </a:r>
            <a:r>
              <a:rPr lang="en-US" sz="2400" i="1" dirty="0"/>
              <a:t>to create international standards for feed machinery- ISO/TC 293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Three standards to be created in the areas of: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Terminology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Safety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Hygiene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Initiative led by Chinese feed machinery manufacturer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Secretariat for ISO/TC 293 is from this company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28" y="1352698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28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and China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>
          <a:xfrm>
            <a:off x="595784" y="1547637"/>
            <a:ext cx="3976216" cy="438186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No inherent need for intl. standards for feed machinery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Initial lack of engagement globally in ISO process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Threat of development of ISO standards that favor Chinese industry standards while disadvantaging competition with no safety improvements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580" y="1174668"/>
            <a:ext cx="3974937" cy="4383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44737" y="1967696"/>
            <a:ext cx="3967389" cy="297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3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07" y="2006018"/>
            <a:ext cx="3258657" cy="244399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if the U.S. Wasn’t Involved?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28650" y="1325565"/>
            <a:ext cx="4400550" cy="4660566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en-US" sz="2400" dirty="0">
                <a:cs typeface="Arial" panose="020B0604020202020204" pitchFamily="34" charset="0"/>
              </a:rPr>
              <a:t>We may have had </a:t>
            </a:r>
            <a:r>
              <a:rPr lang="en-US" sz="2400" b="1" u="sng" dirty="0">
                <a:cs typeface="Arial" panose="020B0604020202020204" pitchFamily="34" charset="0"/>
              </a:rPr>
              <a:t>56</a:t>
            </a:r>
            <a:r>
              <a:rPr lang="en-US" sz="2400" dirty="0">
                <a:cs typeface="Arial" panose="020B0604020202020204" pitchFamily="34" charset="0"/>
              </a:rPr>
              <a:t> individual standards to manage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/>
            </a:pPr>
            <a:r>
              <a:rPr lang="en-US" sz="2000" dirty="0">
                <a:cs typeface="Arial" panose="020B0604020202020204" pitchFamily="34" charset="0"/>
              </a:rPr>
              <a:t>9 Terminology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/>
            </a:pPr>
            <a:r>
              <a:rPr lang="en-US" sz="2000" dirty="0">
                <a:cs typeface="Arial" panose="020B0604020202020204" pitchFamily="34" charset="0"/>
              </a:rPr>
              <a:t>30 Safety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/>
            </a:pPr>
            <a:r>
              <a:rPr lang="en-US" sz="2000" dirty="0">
                <a:cs typeface="Arial" panose="020B0604020202020204" pitchFamily="34" charset="0"/>
              </a:rPr>
              <a:t>17 Hygiene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en-US" sz="2400" dirty="0">
                <a:cs typeface="Arial" panose="020B0604020202020204" pitchFamily="34" charset="0"/>
              </a:rPr>
              <a:t>The Chinese national standards could have become the international standards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en-US" sz="2400" dirty="0">
                <a:cs typeface="Arial" panose="020B0604020202020204" pitchFamily="34" charset="0"/>
              </a:rPr>
              <a:t>International trade in feed machinery could have been drastically affected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33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FIA">
      <a:dk1>
        <a:sysClr val="windowText" lastClr="000000"/>
      </a:dk1>
      <a:lt1>
        <a:srgbClr val="FFFFFF"/>
      </a:lt1>
      <a:dk2>
        <a:srgbClr val="262626"/>
      </a:dk2>
      <a:lt2>
        <a:srgbClr val="F2F2F2"/>
      </a:lt2>
      <a:accent1>
        <a:srgbClr val="003087"/>
      </a:accent1>
      <a:accent2>
        <a:srgbClr val="9A3324"/>
      </a:accent2>
      <a:accent3>
        <a:srgbClr val="224F26"/>
      </a:accent3>
      <a:accent4>
        <a:srgbClr val="CE6925"/>
      </a:accent4>
      <a:accent5>
        <a:srgbClr val="D1B11C"/>
      </a:accent5>
      <a:accent6>
        <a:srgbClr val="552D82"/>
      </a:accent6>
      <a:hlink>
        <a:srgbClr val="003087"/>
      </a:hlink>
      <a:folHlink>
        <a:srgbClr val="552D8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IA_PowerpointTemplate_Sept2019" id="{B3146F65-62AC-4408-9498-4E4CE107E59C}" vid="{2B77AF4E-44A3-4F5B-B03E-C7300EE9A098}"/>
    </a:ext>
  </a:extLst>
</a:theme>
</file>

<file path=ppt/theme/theme2.xml><?xml version="1.0" encoding="utf-8"?>
<a:theme xmlns:a="http://schemas.openxmlformats.org/drawingml/2006/main" name="Custom Design">
  <a:themeElements>
    <a:clrScheme name="AFIA">
      <a:dk1>
        <a:sysClr val="windowText" lastClr="000000"/>
      </a:dk1>
      <a:lt1>
        <a:srgbClr val="FFFFFF"/>
      </a:lt1>
      <a:dk2>
        <a:srgbClr val="262626"/>
      </a:dk2>
      <a:lt2>
        <a:srgbClr val="F2F2F2"/>
      </a:lt2>
      <a:accent1>
        <a:srgbClr val="003087"/>
      </a:accent1>
      <a:accent2>
        <a:srgbClr val="9A3324"/>
      </a:accent2>
      <a:accent3>
        <a:srgbClr val="224F26"/>
      </a:accent3>
      <a:accent4>
        <a:srgbClr val="CE6925"/>
      </a:accent4>
      <a:accent5>
        <a:srgbClr val="D1B11C"/>
      </a:accent5>
      <a:accent6>
        <a:srgbClr val="552D82"/>
      </a:accent6>
      <a:hlink>
        <a:srgbClr val="003087"/>
      </a:hlink>
      <a:folHlink>
        <a:srgbClr val="552D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IA_PowerpointTemplate_Sept2019" id="{B3146F65-62AC-4408-9498-4E4CE107E59C}" vid="{4729B1CC-074F-4276-8477-A6212245941E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IA_PowerpointTemplate_Sept2019" id="{B3146F65-62AC-4408-9498-4E4CE107E59C}" vid="{9F48786F-C84E-46F0-85C4-1AAF8C9B54FA}"/>
    </a:ext>
  </a:extLst>
</a:theme>
</file>

<file path=ppt/theme/theme4.xml><?xml version="1.0" encoding="utf-8"?>
<a:theme xmlns:a="http://schemas.openxmlformats.org/drawingml/2006/main" name="4_AFIA Inside Slide">
  <a:themeElements>
    <a:clrScheme name="AFI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3087"/>
      </a:accent1>
      <a:accent2>
        <a:srgbClr val="9A3324"/>
      </a:accent2>
      <a:accent3>
        <a:srgbClr val="699EFF"/>
      </a:accent3>
      <a:accent4>
        <a:srgbClr val="D99694"/>
      </a:accent4>
      <a:accent5>
        <a:srgbClr val="BFBFBF"/>
      </a:accent5>
      <a:accent6>
        <a:srgbClr val="7F7F7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F46690AC0D5B4F81A5F0C5FFFDF564" ma:contentTypeVersion="13" ma:contentTypeDescription="Create a new document." ma:contentTypeScope="" ma:versionID="1a3a0081888d2617556a22736cfb828a">
  <xsd:schema xmlns:xsd="http://www.w3.org/2001/XMLSchema" xmlns:xs="http://www.w3.org/2001/XMLSchema" xmlns:p="http://schemas.microsoft.com/office/2006/metadata/properties" xmlns:ns3="2b56421e-0fea-4542-9b30-a3efd6740e9e" xmlns:ns4="7a24e952-351b-4af4-996f-44a7b33138c8" targetNamespace="http://schemas.microsoft.com/office/2006/metadata/properties" ma:root="true" ma:fieldsID="ccc90a5e7f38872f2947b7263c3c43d6" ns3:_="" ns4:_="">
    <xsd:import namespace="2b56421e-0fea-4542-9b30-a3efd6740e9e"/>
    <xsd:import namespace="7a24e952-351b-4af4-996f-44a7b33138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6421e-0fea-4542-9b30-a3efd6740e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4e952-351b-4af4-996f-44a7b33138c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5166A4-1CA0-437C-AAB0-476C5653D2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A83DF4-4010-49C4-B8D8-B7080F2DDA34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7a24e952-351b-4af4-996f-44a7b33138c8"/>
    <ds:schemaRef ds:uri="2b56421e-0fea-4542-9b30-a3efd6740e9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F726B40-F37C-4F1B-90C7-DF05E9029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56421e-0fea-4542-9b30-a3efd6740e9e"/>
    <ds:schemaRef ds:uri="7a24e952-351b-4af4-996f-44a7b33138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AFIA_PowerpointTemplate_Sept2019 (1)</Template>
  <TotalTime>1448</TotalTime>
  <Words>429</Words>
  <Application>Microsoft Office PowerPoint</Application>
  <PresentationFormat>On-screen Show (4:3)</PresentationFormat>
  <Paragraphs>69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Wingdings</vt:lpstr>
      <vt:lpstr>Office Theme</vt:lpstr>
      <vt:lpstr>Custom Design</vt:lpstr>
      <vt:lpstr>1_Custom Design</vt:lpstr>
      <vt:lpstr>4_AFIA Inside Slide</vt:lpstr>
      <vt:lpstr>Today’s Presentation</vt:lpstr>
      <vt:lpstr>Trade Agreements</vt:lpstr>
      <vt:lpstr>PowerPoint Presentation</vt:lpstr>
      <vt:lpstr>PowerPoint Presentation</vt:lpstr>
      <vt:lpstr>EU Global Influence</vt:lpstr>
      <vt:lpstr>EU Global Effect</vt:lpstr>
      <vt:lpstr>International Organization For Standardization (ISO)</vt:lpstr>
      <vt:lpstr>ISO and China</vt:lpstr>
      <vt:lpstr>What if the U.S. Wasn’t Involved?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Tumbarello</dc:creator>
  <cp:lastModifiedBy>Bridget Rinker</cp:lastModifiedBy>
  <cp:revision>75</cp:revision>
  <cp:lastPrinted>2020-02-21T16:18:00Z</cp:lastPrinted>
  <dcterms:created xsi:type="dcterms:W3CDTF">2020-01-16T16:23:36Z</dcterms:created>
  <dcterms:modified xsi:type="dcterms:W3CDTF">2020-02-21T16:30:37Z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0x010100BAF46690AC0D5B4F81A5F0C5FFFDF564</vt:lpwstr>
  </property>
</Properties>
</file>