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709" r:id="rId2"/>
    <p:sldId id="1723" r:id="rId3"/>
    <p:sldId id="1711" r:id="rId4"/>
    <p:sldId id="1712" r:id="rId5"/>
    <p:sldId id="1724" r:id="rId6"/>
    <p:sldId id="1725" r:id="rId7"/>
    <p:sldId id="1726" r:id="rId8"/>
    <p:sldId id="1727" r:id="rId9"/>
    <p:sldId id="1728" r:id="rId10"/>
    <p:sldId id="1729" r:id="rId11"/>
    <p:sldId id="1730" r:id="rId12"/>
    <p:sldId id="1731" r:id="rId13"/>
    <p:sldId id="173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A942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85034" autoAdjust="0"/>
  </p:normalViewPr>
  <p:slideViewPr>
    <p:cSldViewPr snapToGrid="0">
      <p:cViewPr varScale="1">
        <p:scale>
          <a:sx n="106" d="100"/>
          <a:sy n="106" d="100"/>
        </p:scale>
        <p:origin x="81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EB8BA-EAF7-4000-8540-40516657F1F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65188-B41C-4819-A75D-1836A48AF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4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356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980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844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1218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092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54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590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74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89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018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201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54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9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5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2F87C-0CBA-426F-BFE2-0BAF328E8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4AB1F-E35B-41DA-9A91-AEAA5084E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28155-9E49-4FF5-BC8E-76BFB120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EEF67-EE36-49A3-9278-13D5A738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FB868-FE5B-4893-AC80-92A3157B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B65C-86EB-440C-B0FB-C963F47E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DF25A-E76D-4D02-A14D-139BA8BEC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FDD2C-9E68-44E0-B279-43E22FB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A53AF-3544-420C-8613-50A7D460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8B9FD-3E7E-4956-815E-457F03B9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9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9BDC4-B7B7-4AEF-8122-CD1069DA1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6F02D-3424-45BB-BAF6-D69B6B29B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36CC9-4439-4EA4-96E5-B88243DA7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637B5-44A0-467C-AAC1-147B8725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95ED8-2792-4653-81C0-C1635D71A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42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53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E018-F20E-4542-894A-A838F5F8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AA51B-29B0-4BF0-84B5-6C01499F2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5B061-0AB7-4B27-BA52-0413C6DDB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D01FC-300C-4345-BFE1-33AA4770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7540D-E5EA-433C-B811-14C194C5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1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B947-ECB2-49CE-A679-E0957E83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4564D-27AF-49B0-9FE3-7F61271DE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E5552-127E-4E61-85EC-C2B3A84E7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C4767-2F34-4B92-90A1-A5801E3E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CDD49-4F65-4ABC-90C8-F3E95EA0C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5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7FA4-7152-4755-AC00-D945DCF6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B1E20-1C0B-4AA4-BEB3-98A8B555B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57BD5-0B05-4232-9E66-F6B9F39D4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BA1F6-57B3-464C-A0F3-38702AF9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77578-1AD0-4B33-AF75-299D0291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69F23-35A7-4C98-B125-9D684A84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7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13D2-31ED-4C03-B308-8BEF00EA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D9F53-4986-42E6-AFBE-31C7F9C13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12923-C8A2-424F-B5C2-BC7E76437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92CBE-DA87-4E14-8C86-B35BB54EF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E319F-CEB4-4A7B-9C2F-CFC57DD7F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20880-F3C2-4EEE-8A01-B23AC6D6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7C4E34-9BDD-4B77-91FD-1081559C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8FF846-ACBD-4A7D-A83B-83F525A8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5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8B2F-6E69-4010-89E6-1737F078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1CE9D-A147-45BD-B292-802C7A53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D0028-7B71-4147-BA2A-41A1C00C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B155-7D6D-4E34-81EE-90E56794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9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928AE-B8CD-48B6-B445-984C76CD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333AA-C958-4C0D-9F20-E5A37F59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9C8EC-9BAC-44CC-8AB1-036646D1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2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9224-BE94-4223-837A-DD2CD10A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A69D0-5D94-4931-83DA-6DF6FB97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E9648-D82D-4663-9B66-49AEDD840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17331-8AE4-452D-9BF6-BF61BE50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2F90C-D587-43D9-BFB0-CAA89C42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2D970-546F-4187-8985-3B916F08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2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C8EB-656B-4A53-A1C7-72508341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EF561-F942-4611-B97D-6F525E63E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B1890-20BB-4349-9AB8-1DC940165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CD946-65DF-415B-81E8-4A18E8CDC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0CECD-58D7-40DE-877A-539162B9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509C4-6ACA-4ACC-97D4-B252E4DE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2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8EC771-612E-4170-8323-F780D1465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07B19-5A9E-4A4D-8271-E7982C9A3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69665-B1A6-4AE3-AB20-9288BF235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012BE-67AC-45AE-87B1-BF79F37A9F5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FCD73-B3D3-4B13-9914-94D45026D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521EA-27D8-4B3D-B310-9E959D4D4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A9A62-6DB3-4001-B54D-20011C6FD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5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C96B10DB-D026-F941-B190-7F43FB223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AE4EC4-9FA1-7B44-870E-A0F290934B1E}"/>
              </a:ext>
            </a:extLst>
          </p:cNvPr>
          <p:cNvGrpSpPr/>
          <p:nvPr/>
        </p:nvGrpSpPr>
        <p:grpSpPr>
          <a:xfrm>
            <a:off x="0" y="4589299"/>
            <a:ext cx="12192000" cy="1586584"/>
            <a:chOff x="0" y="651565"/>
            <a:chExt cx="12192000" cy="1586584"/>
          </a:xfrm>
        </p:grpSpPr>
        <p:sp>
          <p:nvSpPr>
            <p:cNvPr id="28" name="Google Shape;82;p19">
              <a:extLst>
                <a:ext uri="{FF2B5EF4-FFF2-40B4-BE49-F238E27FC236}">
                  <a16:creationId xmlns:a16="http://schemas.microsoft.com/office/drawing/2014/main" id="{D10646CF-BE00-2E42-A399-A5A98ED1B01F}"/>
                </a:ext>
              </a:extLst>
            </p:cNvPr>
            <p:cNvSpPr/>
            <p:nvPr/>
          </p:nvSpPr>
          <p:spPr>
            <a:xfrm>
              <a:off x="0" y="651565"/>
              <a:ext cx="12192000" cy="158658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4F0E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" name="Google Shape;83;p19">
              <a:extLst>
                <a:ext uri="{FF2B5EF4-FFF2-40B4-BE49-F238E27FC236}">
                  <a16:creationId xmlns:a16="http://schemas.microsoft.com/office/drawing/2014/main" id="{04842DD1-E72C-2644-874F-D4883EFDD809}"/>
                </a:ext>
              </a:extLst>
            </p:cNvPr>
            <p:cNvCxnSpPr/>
            <p:nvPr/>
          </p:nvCxnSpPr>
          <p:spPr>
            <a:xfrm>
              <a:off x="3865669" y="818474"/>
              <a:ext cx="0" cy="116460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0" name="Google Shape;84;p19">
              <a:extLst>
                <a:ext uri="{FF2B5EF4-FFF2-40B4-BE49-F238E27FC236}">
                  <a16:creationId xmlns:a16="http://schemas.microsoft.com/office/drawing/2014/main" id="{925A9472-E4D5-4E4A-AD67-50B075DCC5B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8705" y="1002954"/>
              <a:ext cx="3135237" cy="905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85;p19">
              <a:extLst>
                <a:ext uri="{FF2B5EF4-FFF2-40B4-BE49-F238E27FC236}">
                  <a16:creationId xmlns:a16="http://schemas.microsoft.com/office/drawing/2014/main" id="{F55FAFD7-4D98-5E44-A317-359AC6353C6A}"/>
                </a:ext>
              </a:extLst>
            </p:cNvPr>
            <p:cNvSpPr txBox="1"/>
            <p:nvPr/>
          </p:nvSpPr>
          <p:spPr>
            <a:xfrm>
              <a:off x="4027432" y="1027767"/>
              <a:ext cx="7686773" cy="6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2400"/>
              </a:pPr>
              <a:r>
                <a:rPr lang="en-US" sz="3600" dirty="0">
                  <a:solidFill>
                    <a:srgbClr val="1A1717"/>
                  </a:solidFill>
                  <a:latin typeface="Georgia" panose="02040502050405020303" pitchFamily="18" charset="0"/>
                  <a:ea typeface="Lora"/>
                  <a:cs typeface="Lora"/>
                  <a:sym typeface="Lora"/>
                </a:rPr>
                <a:t>USDA USFS Presentation</a:t>
              </a:r>
              <a:endParaRPr sz="3600" b="0" i="0" u="none" strike="noStrike" cap="none" dirty="0">
                <a:solidFill>
                  <a:srgbClr val="1A1717"/>
                </a:solidFill>
                <a:latin typeface="Georgia" panose="02040502050405020303" pitchFamily="18" charset="0"/>
                <a:ea typeface="Lora"/>
                <a:cs typeface="Lora"/>
                <a:sym typeface="Lora"/>
              </a:endParaRPr>
            </a:p>
          </p:txBody>
        </p:sp>
        <p:sp>
          <p:nvSpPr>
            <p:cNvPr id="32" name="Google Shape;86;p19">
              <a:extLst>
                <a:ext uri="{FF2B5EF4-FFF2-40B4-BE49-F238E27FC236}">
                  <a16:creationId xmlns:a16="http://schemas.microsoft.com/office/drawing/2014/main" id="{789AC2DC-27B9-3E4C-B31A-380143401FEC}"/>
                </a:ext>
              </a:extLst>
            </p:cNvPr>
            <p:cNvSpPr txBox="1"/>
            <p:nvPr/>
          </p:nvSpPr>
          <p:spPr>
            <a:xfrm>
              <a:off x="4027449" y="1459412"/>
              <a:ext cx="6881200" cy="5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defTabSz="1219170">
                <a:spcBef>
                  <a:spcPts val="1067"/>
                </a:spcBef>
              </a:pPr>
              <a:r>
                <a:rPr lang="en-US" sz="1400" kern="0" dirty="0">
                  <a:solidFill>
                    <a:srgbClr val="66615C"/>
                  </a:solidFill>
                  <a:latin typeface="Arial"/>
                  <a:cs typeface="Arial"/>
                </a:rPr>
                <a:t>Dan Porter | Forest Strategy Lead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4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EFDE72C1-31C0-1145-A02C-4AB710F88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r="35746" b="247"/>
          <a:stretch/>
        </p:blipFill>
        <p:spPr>
          <a:xfrm>
            <a:off x="6128951" y="0"/>
            <a:ext cx="6063049" cy="6858000"/>
          </a:xfrm>
          <a:prstGeom prst="rect">
            <a:avLst/>
          </a:prstGeom>
        </p:spPr>
      </p:pic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380D62-4CC5-45C2-9022-257B746ADE91}"/>
              </a:ext>
            </a:extLst>
          </p:cNvPr>
          <p:cNvGrpSpPr/>
          <p:nvPr/>
        </p:nvGrpSpPr>
        <p:grpSpPr>
          <a:xfrm>
            <a:off x="468555" y="197709"/>
            <a:ext cx="5100935" cy="573354"/>
            <a:chOff x="439284" y="1813943"/>
            <a:chExt cx="5100935" cy="5733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1F083B-DE21-4BC6-AA39-CCA403717DCE}"/>
                </a:ext>
              </a:extLst>
            </p:cNvPr>
            <p:cNvSpPr txBox="1"/>
            <p:nvPr/>
          </p:nvSpPr>
          <p:spPr>
            <a:xfrm>
              <a:off x="1028811" y="1928819"/>
              <a:ext cx="4511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sz="1200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SKILLED WORKFORCE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D63C11-0C70-47B3-826B-46EE6E6E27C4}"/>
                </a:ext>
              </a:extLst>
            </p:cNvPr>
            <p:cNvGrpSpPr/>
            <p:nvPr/>
          </p:nvGrpSpPr>
          <p:grpSpPr>
            <a:xfrm>
              <a:off x="439284" y="1813943"/>
              <a:ext cx="545868" cy="573354"/>
              <a:chOff x="439284" y="2514774"/>
              <a:chExt cx="545868" cy="57335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E1E059-EE4F-4C2D-8244-694F4874C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284" y="2539488"/>
                <a:ext cx="545868" cy="548640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Google Shape;364;p59">
                <a:extLst>
                  <a:ext uri="{FF2B5EF4-FFF2-40B4-BE49-F238E27FC236}">
                    <a16:creationId xmlns:a16="http://schemas.microsoft.com/office/drawing/2014/main" id="{59A2095E-30B2-4BE9-8B44-15B8B62F0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29" y="2514774"/>
                <a:ext cx="444842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3.</a:t>
                </a:r>
              </a:p>
            </p:txBody>
          </p:sp>
        </p:grpSp>
      </p:grpSp>
      <p:cxnSp>
        <p:nvCxnSpPr>
          <p:cNvPr id="15" name="Google Shape;150;p27">
            <a:extLst>
              <a:ext uri="{FF2B5EF4-FFF2-40B4-BE49-F238E27FC236}">
                <a16:creationId xmlns:a16="http://schemas.microsoft.com/office/drawing/2014/main" id="{7D9F207A-A973-F74A-9210-1D8E817D76F5}"/>
              </a:ext>
            </a:extLst>
          </p:cNvPr>
          <p:cNvCxnSpPr/>
          <p:nvPr/>
        </p:nvCxnSpPr>
        <p:spPr>
          <a:xfrm>
            <a:off x="551915" y="2352123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64;p59">
            <a:extLst>
              <a:ext uri="{FF2B5EF4-FFF2-40B4-BE49-F238E27FC236}">
                <a16:creationId xmlns:a16="http://schemas.microsoft.com/office/drawing/2014/main" id="{E442D67E-73EA-E845-8598-4EEC5B6C9AA1}"/>
              </a:ext>
            </a:extLst>
          </p:cNvPr>
          <p:cNvSpPr txBox="1">
            <a:spLocks/>
          </p:cNvSpPr>
          <p:nvPr/>
        </p:nvSpPr>
        <p:spPr>
          <a:xfrm>
            <a:off x="470077" y="1103390"/>
            <a:ext cx="4818615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Building a world class workforce of restoration professionals 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F41F4-0827-BC40-8458-0CD7AC559A8C}"/>
              </a:ext>
            </a:extLst>
          </p:cNvPr>
          <p:cNvSpPr txBox="1"/>
          <p:nvPr/>
        </p:nvSpPr>
        <p:spPr>
          <a:xfrm>
            <a:off x="491182" y="2786615"/>
            <a:ext cx="5390634" cy="1808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Dedicated, state-sponsored prescribed fire crew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prescribed fire burn boss certification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Prescribed fire liability claims fund pilot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Great partnership with CA air quality regulators</a:t>
            </a:r>
          </a:p>
        </p:txBody>
      </p:sp>
    </p:spTree>
    <p:extLst>
      <p:ext uri="{BB962C8B-B14F-4D97-AF65-F5344CB8AC3E}">
        <p14:creationId xmlns:p14="http://schemas.microsoft.com/office/powerpoint/2010/main" val="10591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cxnSp>
        <p:nvCxnSpPr>
          <p:cNvPr id="17" name="Google Shape;150;p27"/>
          <p:cNvCxnSpPr/>
          <p:nvPr/>
        </p:nvCxnSpPr>
        <p:spPr>
          <a:xfrm>
            <a:off x="551915" y="1462442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364;p59">
            <a:extLst>
              <a:ext uri="{FF2B5EF4-FFF2-40B4-BE49-F238E27FC236}">
                <a16:creationId xmlns:a16="http://schemas.microsoft.com/office/drawing/2014/main" id="{301C5A35-F53F-C34D-88D9-141D5372F082}"/>
              </a:ext>
            </a:extLst>
          </p:cNvPr>
          <p:cNvSpPr txBox="1">
            <a:spLocks/>
          </p:cNvSpPr>
          <p:nvPr/>
        </p:nvSpPr>
        <p:spPr>
          <a:xfrm>
            <a:off x="470076" y="399057"/>
            <a:ext cx="5893653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sym typeface="Lora"/>
              </a:rPr>
              <a:t>California PBA/Community-Based Burning Efforts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10510A-DB0B-9444-B78D-DABE36D7763F}"/>
              </a:ext>
            </a:extLst>
          </p:cNvPr>
          <p:cNvGrpSpPr/>
          <p:nvPr/>
        </p:nvGrpSpPr>
        <p:grpSpPr>
          <a:xfrm>
            <a:off x="470420" y="2108715"/>
            <a:ext cx="5383719" cy="793749"/>
            <a:chOff x="470420" y="1947759"/>
            <a:chExt cx="5383719" cy="79374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5FF0A1-570B-6848-86DE-DAB61B8141B7}"/>
                </a:ext>
              </a:extLst>
            </p:cNvPr>
            <p:cNvSpPr txBox="1"/>
            <p:nvPr/>
          </p:nvSpPr>
          <p:spPr>
            <a:xfrm>
              <a:off x="1342731" y="1948547"/>
              <a:ext cx="4511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BLUE: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group formed and burning</a:t>
              </a:r>
              <a:endParaRPr kumimoji="0" lang="en-US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FE935A-D5F9-934B-BB4B-F1770087C8EC}"/>
                </a:ext>
              </a:extLst>
            </p:cNvPr>
            <p:cNvSpPr/>
            <p:nvPr/>
          </p:nvSpPr>
          <p:spPr>
            <a:xfrm>
              <a:off x="470420" y="1947759"/>
              <a:ext cx="789739" cy="7937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4F0E9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D236FD6-EFB2-BC48-93DD-8E9953669FCF}"/>
              </a:ext>
            </a:extLst>
          </p:cNvPr>
          <p:cNvGrpSpPr/>
          <p:nvPr/>
        </p:nvGrpSpPr>
        <p:grpSpPr>
          <a:xfrm>
            <a:off x="465136" y="3386876"/>
            <a:ext cx="5230506" cy="793749"/>
            <a:chOff x="465136" y="3510928"/>
            <a:chExt cx="5230506" cy="79374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DFE935A-D5F9-934B-BB4B-F1770087C8EC}"/>
                </a:ext>
              </a:extLst>
            </p:cNvPr>
            <p:cNvSpPr/>
            <p:nvPr/>
          </p:nvSpPr>
          <p:spPr>
            <a:xfrm>
              <a:off x="465136" y="3510928"/>
              <a:ext cx="789739" cy="7937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4F0E9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3E8F57-9DD6-415F-88F0-71774999BC61}"/>
                </a:ext>
              </a:extLst>
            </p:cNvPr>
            <p:cNvSpPr txBox="1"/>
            <p:nvPr/>
          </p:nvSpPr>
          <p:spPr>
            <a:xfrm>
              <a:off x="1287023" y="3546017"/>
              <a:ext cx="4408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ORANGE: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group in formation</a:t>
              </a:r>
              <a:endParaRPr kumimoji="0" lang="en-US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64EE0E-AA2A-4A46-927E-344DC1FC2146}"/>
              </a:ext>
            </a:extLst>
          </p:cNvPr>
          <p:cNvGrpSpPr/>
          <p:nvPr/>
        </p:nvGrpSpPr>
        <p:grpSpPr>
          <a:xfrm>
            <a:off x="465136" y="4644949"/>
            <a:ext cx="5230506" cy="793749"/>
            <a:chOff x="465136" y="5208388"/>
            <a:chExt cx="5230506" cy="79374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7CC0D77-8C4B-4E74-88D2-15911794ABF5}"/>
                </a:ext>
              </a:extLst>
            </p:cNvPr>
            <p:cNvSpPr/>
            <p:nvPr/>
          </p:nvSpPr>
          <p:spPr>
            <a:xfrm>
              <a:off x="465136" y="5208388"/>
              <a:ext cx="789739" cy="79374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4F0E9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EF7B64-C922-C246-87DA-FF3203028F5F}"/>
                </a:ext>
              </a:extLst>
            </p:cNvPr>
            <p:cNvSpPr txBox="1"/>
            <p:nvPr/>
          </p:nvSpPr>
          <p:spPr>
            <a:xfrm>
              <a:off x="1287023" y="5257800"/>
              <a:ext cx="4408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sz="2000" b="1" kern="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YELLOW:</a:t>
              </a:r>
            </a:p>
            <a:p>
              <a:pPr lvl="0" defTabSz="1219170">
                <a:buClr>
                  <a:srgbClr val="000000"/>
                </a:buClr>
                <a:defRPr/>
              </a:pPr>
              <a:r>
                <a:rPr lang="en-US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</a:t>
              </a:r>
              <a:r>
                <a:rPr kumimoji="0" lang="en-US" sz="160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aving</a:t>
              </a:r>
              <a:r>
                <a:rPr kumimoji="0" lang="en-US" sz="160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conversations about forming</a:t>
              </a:r>
            </a:p>
          </p:txBody>
        </p:sp>
      </p:grp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9C8AAE82-7490-1544-A1FE-2ABF8C4F1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3"/>
          <a:stretch/>
        </p:blipFill>
        <p:spPr>
          <a:xfrm>
            <a:off x="6339016" y="91881"/>
            <a:ext cx="5700584" cy="66794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9106D5-5F4B-974A-9EFE-50AFBAA4C743}"/>
              </a:ext>
            </a:extLst>
          </p:cNvPr>
          <p:cNvSpPr txBox="1"/>
          <p:nvPr/>
        </p:nvSpPr>
        <p:spPr>
          <a:xfrm>
            <a:off x="416597" y="5935758"/>
            <a:ext cx="4188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Map created by Jeff Stackhouse, University of California</a:t>
            </a:r>
          </a:p>
          <a:p>
            <a:r>
              <a:rPr lang="en-US" sz="1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Cooperative Extension; Katie Roberti, California</a:t>
            </a:r>
          </a:p>
          <a:p>
            <a:r>
              <a:rPr lang="en-US" sz="1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Cattlemen’s Association; February 2022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9D79E7-5133-485D-AC82-6FA4FFEC8D3C}"/>
              </a:ext>
            </a:extLst>
          </p:cNvPr>
          <p:cNvGrpSpPr/>
          <p:nvPr/>
        </p:nvGrpSpPr>
        <p:grpSpPr>
          <a:xfrm>
            <a:off x="9489132" y="203200"/>
            <a:ext cx="5100935" cy="573354"/>
            <a:chOff x="439284" y="1813943"/>
            <a:chExt cx="5100935" cy="5733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3B0713-A1AA-4FB4-92F9-86EB2B6ECA0F}"/>
                </a:ext>
              </a:extLst>
            </p:cNvPr>
            <p:cNvSpPr txBox="1"/>
            <p:nvPr/>
          </p:nvSpPr>
          <p:spPr>
            <a:xfrm>
              <a:off x="1028811" y="1928819"/>
              <a:ext cx="4511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sz="1200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SKILLED WORKFORCE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4164241-1F7F-4624-9EA7-ECCA4CEA82B2}"/>
                </a:ext>
              </a:extLst>
            </p:cNvPr>
            <p:cNvGrpSpPr/>
            <p:nvPr/>
          </p:nvGrpSpPr>
          <p:grpSpPr>
            <a:xfrm>
              <a:off x="439284" y="1813943"/>
              <a:ext cx="545868" cy="573354"/>
              <a:chOff x="439284" y="2514774"/>
              <a:chExt cx="545868" cy="57335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703D801-6FF8-4228-B8EC-92E53E611D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284" y="2539488"/>
                <a:ext cx="545868" cy="548640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9" name="Google Shape;364;p59">
                <a:extLst>
                  <a:ext uri="{FF2B5EF4-FFF2-40B4-BE49-F238E27FC236}">
                    <a16:creationId xmlns:a16="http://schemas.microsoft.com/office/drawing/2014/main" id="{A775D044-A48E-4F2A-9C1A-97DBD442C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29" y="2514774"/>
                <a:ext cx="444842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3.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234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cxnSp>
        <p:nvCxnSpPr>
          <p:cNvPr id="17" name="Google Shape;150;p27"/>
          <p:cNvCxnSpPr/>
          <p:nvPr/>
        </p:nvCxnSpPr>
        <p:spPr>
          <a:xfrm>
            <a:off x="551915" y="1264730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364;p59">
            <a:extLst>
              <a:ext uri="{FF2B5EF4-FFF2-40B4-BE49-F238E27FC236}">
                <a16:creationId xmlns:a16="http://schemas.microsoft.com/office/drawing/2014/main" id="{301C5A35-F53F-C34D-88D9-141D5372F082}"/>
              </a:ext>
            </a:extLst>
          </p:cNvPr>
          <p:cNvSpPr txBox="1">
            <a:spLocks/>
          </p:cNvSpPr>
          <p:nvPr/>
        </p:nvSpPr>
        <p:spPr>
          <a:xfrm>
            <a:off x="470077" y="399057"/>
            <a:ext cx="5231794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tabLst/>
              <a:defRPr/>
            </a:pPr>
            <a:r>
              <a:rPr lang="en-US" sz="3200" kern="0" dirty="0">
                <a:latin typeface="Georgia" panose="02040502050405020303" pitchFamily="18" charset="0"/>
              </a:rPr>
              <a:t>Acknowledgements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94BC17-6569-B84A-BDF3-B586ED26293E}"/>
              </a:ext>
            </a:extLst>
          </p:cNvPr>
          <p:cNvGrpSpPr/>
          <p:nvPr/>
        </p:nvGrpSpPr>
        <p:grpSpPr>
          <a:xfrm>
            <a:off x="453043" y="1578165"/>
            <a:ext cx="5428773" cy="1981214"/>
            <a:chOff x="453043" y="1578165"/>
            <a:chExt cx="5428773" cy="198121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5DAB6D-D70A-5546-B41B-25750B8A735B}"/>
                </a:ext>
              </a:extLst>
            </p:cNvPr>
            <p:cNvSpPr txBox="1"/>
            <p:nvPr/>
          </p:nvSpPr>
          <p:spPr>
            <a:xfrm>
              <a:off x="453043" y="1578165"/>
              <a:ext cx="5404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STATE FUNDING &amp; POLICY LEADERSHIP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DCF78F-7686-C44E-8D6A-BDC1B804A7D5}"/>
                </a:ext>
              </a:extLst>
            </p:cNvPr>
            <p:cNvSpPr txBox="1"/>
            <p:nvPr/>
          </p:nvSpPr>
          <p:spPr>
            <a:xfrm>
              <a:off x="491182" y="2020496"/>
              <a:ext cx="5390634" cy="1538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Jessica Morse (CNRA)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Patrick Wright (CNRA)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Dan Adler (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GoBiz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Liz Forsburg (TNC)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01CB44-FE87-284C-83B4-E2DF5A94DAF6}"/>
              </a:ext>
            </a:extLst>
          </p:cNvPr>
          <p:cNvGrpSpPr/>
          <p:nvPr/>
        </p:nvGrpSpPr>
        <p:grpSpPr>
          <a:xfrm>
            <a:off x="6324600" y="1578165"/>
            <a:ext cx="5428773" cy="2781433"/>
            <a:chOff x="6324600" y="1578165"/>
            <a:chExt cx="5428773" cy="278143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7F61E2-BE24-6244-BCCC-EAD0731A0D69}"/>
                </a:ext>
              </a:extLst>
            </p:cNvPr>
            <p:cNvSpPr txBox="1"/>
            <p:nvPr/>
          </p:nvSpPr>
          <p:spPr>
            <a:xfrm>
              <a:off x="6324600" y="1578165"/>
              <a:ext cx="5404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LARGE-SCALE RESTORATION PROJECTS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03EAE-3B2E-9B47-A77B-1B7E2A9F51BB}"/>
                </a:ext>
              </a:extLst>
            </p:cNvPr>
            <p:cNvSpPr txBox="1"/>
            <p:nvPr/>
          </p:nvSpPr>
          <p:spPr>
            <a:xfrm>
              <a:off x="6362739" y="2020496"/>
              <a:ext cx="5390634" cy="233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U.S. Forest Service and regional partners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Placer County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Placer County Water Agency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Yuba Water Agency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Cal Fire, Sierra Nevada Conservancy, UC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F7B964-2A3F-9A44-B8B7-15774433755F}"/>
              </a:ext>
            </a:extLst>
          </p:cNvPr>
          <p:cNvGrpSpPr/>
          <p:nvPr/>
        </p:nvGrpSpPr>
        <p:grpSpPr>
          <a:xfrm>
            <a:off x="453043" y="3958284"/>
            <a:ext cx="5428773" cy="1981214"/>
            <a:chOff x="453043" y="3945927"/>
            <a:chExt cx="5428773" cy="198121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8427B9-B980-FC4A-A08B-F3D61BCADFEC}"/>
                </a:ext>
              </a:extLst>
            </p:cNvPr>
            <p:cNvSpPr txBox="1"/>
            <p:nvPr/>
          </p:nvSpPr>
          <p:spPr>
            <a:xfrm>
              <a:off x="453043" y="3945927"/>
              <a:ext cx="5404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MARKET INNOVATIONS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BCC629-B89E-B643-926E-6813DB2D8FF4}"/>
                </a:ext>
              </a:extLst>
            </p:cNvPr>
            <p:cNvSpPr txBox="1"/>
            <p:nvPr/>
          </p:nvSpPr>
          <p:spPr>
            <a:xfrm>
              <a:off x="491182" y="4388258"/>
              <a:ext cx="5390634" cy="1538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Bain and Company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Governor’s Office of Planning &amp; Research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USDA (Larry Swan, Steve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Ostoja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Market Lab (TNC)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B4BBDC-BF5C-2A40-B345-12433433D8D0}"/>
              </a:ext>
            </a:extLst>
          </p:cNvPr>
          <p:cNvGrpSpPr/>
          <p:nvPr/>
        </p:nvGrpSpPr>
        <p:grpSpPr>
          <a:xfrm>
            <a:off x="6324600" y="4366057"/>
            <a:ext cx="5428773" cy="1581104"/>
            <a:chOff x="6324600" y="4366057"/>
            <a:chExt cx="5428773" cy="158110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D526CC-2C3B-704D-A87D-82781C32CD2A}"/>
                </a:ext>
              </a:extLst>
            </p:cNvPr>
            <p:cNvSpPr txBox="1"/>
            <p:nvPr/>
          </p:nvSpPr>
          <p:spPr>
            <a:xfrm>
              <a:off x="6324600" y="4366057"/>
              <a:ext cx="5404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WORKFORCE DEVELOPMENT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DCC408-08F0-FF48-A1DD-2513B98ACDE1}"/>
                </a:ext>
              </a:extLst>
            </p:cNvPr>
            <p:cNvSpPr txBox="1"/>
            <p:nvPr/>
          </p:nvSpPr>
          <p:spPr>
            <a:xfrm>
              <a:off x="6362739" y="4808388"/>
              <a:ext cx="5390634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The Fire Restoration Group (Craig Thomas)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UC Cooperative Extension (L. Quinn-Davidson)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Dave Jones (former CA Insurance Commissioner)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1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C96B10DB-D026-F941-B190-7F43FB223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AE4EC4-9FA1-7B44-870E-A0F290934B1E}"/>
              </a:ext>
            </a:extLst>
          </p:cNvPr>
          <p:cNvGrpSpPr/>
          <p:nvPr/>
        </p:nvGrpSpPr>
        <p:grpSpPr>
          <a:xfrm>
            <a:off x="0" y="4589299"/>
            <a:ext cx="12192000" cy="1586584"/>
            <a:chOff x="0" y="651565"/>
            <a:chExt cx="12192000" cy="1586584"/>
          </a:xfrm>
        </p:grpSpPr>
        <p:sp>
          <p:nvSpPr>
            <p:cNvPr id="28" name="Google Shape;82;p19">
              <a:extLst>
                <a:ext uri="{FF2B5EF4-FFF2-40B4-BE49-F238E27FC236}">
                  <a16:creationId xmlns:a16="http://schemas.microsoft.com/office/drawing/2014/main" id="{D10646CF-BE00-2E42-A399-A5A98ED1B01F}"/>
                </a:ext>
              </a:extLst>
            </p:cNvPr>
            <p:cNvSpPr/>
            <p:nvPr/>
          </p:nvSpPr>
          <p:spPr>
            <a:xfrm>
              <a:off x="0" y="651565"/>
              <a:ext cx="12192000" cy="158658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4F0E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" name="Google Shape;83;p19">
              <a:extLst>
                <a:ext uri="{FF2B5EF4-FFF2-40B4-BE49-F238E27FC236}">
                  <a16:creationId xmlns:a16="http://schemas.microsoft.com/office/drawing/2014/main" id="{04842DD1-E72C-2644-874F-D4883EFDD809}"/>
                </a:ext>
              </a:extLst>
            </p:cNvPr>
            <p:cNvCxnSpPr/>
            <p:nvPr/>
          </p:nvCxnSpPr>
          <p:spPr>
            <a:xfrm>
              <a:off x="3865669" y="818474"/>
              <a:ext cx="0" cy="116460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0" name="Google Shape;84;p19">
              <a:extLst>
                <a:ext uri="{FF2B5EF4-FFF2-40B4-BE49-F238E27FC236}">
                  <a16:creationId xmlns:a16="http://schemas.microsoft.com/office/drawing/2014/main" id="{925A9472-E4D5-4E4A-AD67-50B075DCC5B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8705" y="1002954"/>
              <a:ext cx="3135237" cy="905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85;p19">
              <a:extLst>
                <a:ext uri="{FF2B5EF4-FFF2-40B4-BE49-F238E27FC236}">
                  <a16:creationId xmlns:a16="http://schemas.microsoft.com/office/drawing/2014/main" id="{F55FAFD7-4D98-5E44-A317-359AC6353C6A}"/>
                </a:ext>
              </a:extLst>
            </p:cNvPr>
            <p:cNvSpPr txBox="1"/>
            <p:nvPr/>
          </p:nvSpPr>
          <p:spPr>
            <a:xfrm>
              <a:off x="4027432" y="1027767"/>
              <a:ext cx="7686773" cy="6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2400"/>
              </a:pPr>
              <a:r>
                <a:rPr lang="en-US" sz="3600" dirty="0">
                  <a:solidFill>
                    <a:srgbClr val="1A1717"/>
                  </a:solidFill>
                  <a:latin typeface="Georgia" panose="02040502050405020303" pitchFamily="18" charset="0"/>
                  <a:ea typeface="Lora"/>
                  <a:cs typeface="Lora"/>
                  <a:sym typeface="Lora"/>
                </a:rPr>
                <a:t>Thank you!</a:t>
              </a:r>
              <a:endParaRPr sz="3600" b="0" i="0" u="none" strike="noStrike" cap="none" dirty="0">
                <a:solidFill>
                  <a:srgbClr val="1A1717"/>
                </a:solidFill>
                <a:latin typeface="Georgia" panose="02040502050405020303" pitchFamily="18" charset="0"/>
                <a:ea typeface="Lora"/>
                <a:cs typeface="Lora"/>
                <a:sym typeface="Lora"/>
              </a:endParaRPr>
            </a:p>
          </p:txBody>
        </p:sp>
        <p:sp>
          <p:nvSpPr>
            <p:cNvPr id="32" name="Google Shape;86;p19">
              <a:extLst>
                <a:ext uri="{FF2B5EF4-FFF2-40B4-BE49-F238E27FC236}">
                  <a16:creationId xmlns:a16="http://schemas.microsoft.com/office/drawing/2014/main" id="{789AC2DC-27B9-3E4C-B31A-380143401FEC}"/>
                </a:ext>
              </a:extLst>
            </p:cNvPr>
            <p:cNvSpPr txBox="1"/>
            <p:nvPr/>
          </p:nvSpPr>
          <p:spPr>
            <a:xfrm>
              <a:off x="4027449" y="1459412"/>
              <a:ext cx="6881200" cy="5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defTabSz="1219170">
                <a:spcBef>
                  <a:spcPts val="1067"/>
                </a:spcBef>
              </a:pPr>
              <a:r>
                <a:rPr lang="en-US" sz="1400" kern="0" dirty="0">
                  <a:solidFill>
                    <a:srgbClr val="66615C"/>
                  </a:solidFill>
                  <a:latin typeface="Arial"/>
                  <a:cs typeface="Arial"/>
                </a:rPr>
                <a:t>Dan Porter | Forest Strategy Lead  </a:t>
              </a:r>
              <a:r>
                <a:rPr lang="en-US" sz="1400" b="1" kern="0" dirty="0" err="1">
                  <a:solidFill>
                    <a:srgbClr val="48A942"/>
                  </a:solidFill>
                  <a:latin typeface="Arial"/>
                  <a:cs typeface="Arial"/>
                </a:rPr>
                <a:t>dporter@tnc.org</a:t>
              </a:r>
              <a:endParaRPr lang="en-US" sz="1400" b="1" kern="0" dirty="0">
                <a:solidFill>
                  <a:srgbClr val="48A942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1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cxnSp>
        <p:nvCxnSpPr>
          <p:cNvPr id="17" name="Google Shape;150;p27"/>
          <p:cNvCxnSpPr/>
          <p:nvPr/>
        </p:nvCxnSpPr>
        <p:spPr>
          <a:xfrm>
            <a:off x="551915" y="1264730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364;p59">
            <a:extLst>
              <a:ext uri="{FF2B5EF4-FFF2-40B4-BE49-F238E27FC236}">
                <a16:creationId xmlns:a16="http://schemas.microsoft.com/office/drawing/2014/main" id="{301C5A35-F53F-C34D-88D9-141D5372F082}"/>
              </a:ext>
            </a:extLst>
          </p:cNvPr>
          <p:cNvSpPr txBox="1">
            <a:spLocks/>
          </p:cNvSpPr>
          <p:nvPr/>
        </p:nvSpPr>
        <p:spPr>
          <a:xfrm>
            <a:off x="470077" y="399057"/>
            <a:ext cx="5231794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sym typeface="Lora"/>
              </a:rPr>
              <a:t>California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sym typeface="Lora"/>
              </a:rPr>
              <a:t> </a:t>
            </a:r>
            <a:r>
              <a:rPr kumimoji="0" lang="en-US" sz="18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sym typeface="Lora"/>
              </a:rPr>
              <a:t>(USFS Region 5)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10510A-DB0B-9444-B78D-DABE36D7763F}"/>
              </a:ext>
            </a:extLst>
          </p:cNvPr>
          <p:cNvGrpSpPr/>
          <p:nvPr/>
        </p:nvGrpSpPr>
        <p:grpSpPr>
          <a:xfrm>
            <a:off x="470420" y="2244642"/>
            <a:ext cx="5383719" cy="793749"/>
            <a:chOff x="470420" y="1947759"/>
            <a:chExt cx="5383719" cy="79374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5FF0A1-570B-6848-86DE-DAB61B8141B7}"/>
                </a:ext>
              </a:extLst>
            </p:cNvPr>
            <p:cNvSpPr txBox="1"/>
            <p:nvPr/>
          </p:nvSpPr>
          <p:spPr>
            <a:xfrm>
              <a:off x="1342731" y="1948547"/>
              <a:ext cx="4511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8A94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TREATMENTS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(bigger, more precise, faster)</a:t>
              </a:r>
              <a:endParaRPr kumimoji="0" lang="en-US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15B7147-C7A1-47A6-B193-C963B798E50B}"/>
                </a:ext>
              </a:extLst>
            </p:cNvPr>
            <p:cNvGrpSpPr/>
            <p:nvPr/>
          </p:nvGrpSpPr>
          <p:grpSpPr>
            <a:xfrm>
              <a:off x="470420" y="1947759"/>
              <a:ext cx="821888" cy="793749"/>
              <a:chOff x="316041" y="2436320"/>
              <a:chExt cx="821888" cy="79374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DFE935A-D5F9-934B-BB4B-F1770087C8EC}"/>
                  </a:ext>
                </a:extLst>
              </p:cNvPr>
              <p:cNvSpPr/>
              <p:nvPr/>
            </p:nvSpPr>
            <p:spPr>
              <a:xfrm>
                <a:off x="316041" y="2436320"/>
                <a:ext cx="789739" cy="793749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  <p:sp>
            <p:nvSpPr>
              <p:cNvPr id="38" name="Google Shape;364;p59">
                <a:extLst>
                  <a:ext uri="{FF2B5EF4-FFF2-40B4-BE49-F238E27FC236}">
                    <a16:creationId xmlns:a16="http://schemas.microsoft.com/office/drawing/2014/main" id="{301C5A35-F53F-C34D-88D9-141D5372F0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1432" y="2539488"/>
                <a:ext cx="796497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32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1.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92ED66A-E6AA-4B9F-BB85-AD2E5E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9000"/>
          </a:blip>
          <a:srcRect l="27813" r="22458"/>
          <a:stretch/>
        </p:blipFill>
        <p:spPr>
          <a:xfrm>
            <a:off x="6128950" y="0"/>
            <a:ext cx="6063049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236FD6-EFB2-BC48-93DD-8E9953669FCF}"/>
              </a:ext>
            </a:extLst>
          </p:cNvPr>
          <p:cNvGrpSpPr/>
          <p:nvPr/>
        </p:nvGrpSpPr>
        <p:grpSpPr>
          <a:xfrm>
            <a:off x="465136" y="3522803"/>
            <a:ext cx="5230506" cy="793749"/>
            <a:chOff x="465136" y="3510928"/>
            <a:chExt cx="5230506" cy="7937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BBA4F7-EFA4-41E1-B184-F9E587323960}"/>
                </a:ext>
              </a:extLst>
            </p:cNvPr>
            <p:cNvGrpSpPr/>
            <p:nvPr/>
          </p:nvGrpSpPr>
          <p:grpSpPr>
            <a:xfrm>
              <a:off x="465136" y="3510928"/>
              <a:ext cx="834430" cy="793749"/>
              <a:chOff x="310757" y="4866771"/>
              <a:chExt cx="834430" cy="79374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DFE935A-D5F9-934B-BB4B-F1770087C8EC}"/>
                  </a:ext>
                </a:extLst>
              </p:cNvPr>
              <p:cNvSpPr/>
              <p:nvPr/>
            </p:nvSpPr>
            <p:spPr>
              <a:xfrm>
                <a:off x="310757" y="4866771"/>
                <a:ext cx="789739" cy="793749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  <p:sp>
            <p:nvSpPr>
              <p:cNvPr id="42" name="Google Shape;364;p59">
                <a:extLst>
                  <a:ext uri="{FF2B5EF4-FFF2-40B4-BE49-F238E27FC236}">
                    <a16:creationId xmlns:a16="http://schemas.microsoft.com/office/drawing/2014/main" id="{301C5A35-F53F-C34D-88D9-141D5372F0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690" y="4967936"/>
                <a:ext cx="796497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lang="en-US" sz="3200" kern="0" dirty="0">
                    <a:solidFill>
                      <a:srgbClr val="FFFFFF"/>
                    </a:solidFill>
                    <a:latin typeface="Georgia" panose="02040502050405020303" pitchFamily="18" charset="0"/>
                  </a:rPr>
                  <a:t>2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.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3E8F57-9DD6-415F-88F0-71774999BC61}"/>
                </a:ext>
              </a:extLst>
            </p:cNvPr>
            <p:cNvSpPr txBox="1"/>
            <p:nvPr/>
          </p:nvSpPr>
          <p:spPr>
            <a:xfrm>
              <a:off x="1287023" y="3546017"/>
              <a:ext cx="4408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MARKET INNOVATIONS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(targeted public investments)</a:t>
              </a:r>
              <a:endParaRPr kumimoji="0" lang="en-US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64EE0E-AA2A-4A46-927E-344DC1FC2146}"/>
              </a:ext>
            </a:extLst>
          </p:cNvPr>
          <p:cNvGrpSpPr/>
          <p:nvPr/>
        </p:nvGrpSpPr>
        <p:grpSpPr>
          <a:xfrm>
            <a:off x="465136" y="4780876"/>
            <a:ext cx="5230506" cy="793749"/>
            <a:chOff x="465136" y="5208388"/>
            <a:chExt cx="5230506" cy="7937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CF67914-EB8D-4919-AB67-B0CE3B2F0635}"/>
                </a:ext>
              </a:extLst>
            </p:cNvPr>
            <p:cNvGrpSpPr/>
            <p:nvPr/>
          </p:nvGrpSpPr>
          <p:grpSpPr>
            <a:xfrm>
              <a:off x="465136" y="5208388"/>
              <a:ext cx="834430" cy="793749"/>
              <a:chOff x="310757" y="4866771"/>
              <a:chExt cx="834430" cy="79374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7CC0D77-8C4B-4E74-88D2-15911794ABF5}"/>
                  </a:ext>
                </a:extLst>
              </p:cNvPr>
              <p:cNvSpPr/>
              <p:nvPr/>
            </p:nvSpPr>
            <p:spPr>
              <a:xfrm>
                <a:off x="310757" y="4866771"/>
                <a:ext cx="789739" cy="793749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  <p:sp>
            <p:nvSpPr>
              <p:cNvPr id="23" name="Google Shape;364;p59">
                <a:extLst>
                  <a:ext uri="{FF2B5EF4-FFF2-40B4-BE49-F238E27FC236}">
                    <a16:creationId xmlns:a16="http://schemas.microsoft.com/office/drawing/2014/main" id="{81F54B3F-C54A-45B2-ABD3-5ED0E3D72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690" y="4932311"/>
                <a:ext cx="796497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3.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EF7B64-C922-C246-87DA-FF3203028F5F}"/>
                </a:ext>
              </a:extLst>
            </p:cNvPr>
            <p:cNvSpPr txBox="1"/>
            <p:nvPr/>
          </p:nvSpPr>
          <p:spPr>
            <a:xfrm>
              <a:off x="1287023" y="5257800"/>
              <a:ext cx="4408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sz="2000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SKILLED WORKFORCE</a:t>
              </a:r>
            </a:p>
            <a:p>
              <a:pPr lvl="0" defTabSz="1219170">
                <a:buClr>
                  <a:srgbClr val="000000"/>
                </a:buClr>
                <a:defRPr/>
              </a:pPr>
              <a:r>
                <a:rPr lang="en-US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(new public policy, project intermediaries)</a:t>
              </a:r>
              <a:endParaRPr kumimoji="0" lang="en-US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5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719D39D-5B64-4970-B049-54C57A77A779}"/>
              </a:ext>
            </a:extLst>
          </p:cNvPr>
          <p:cNvGrpSpPr/>
          <p:nvPr/>
        </p:nvGrpSpPr>
        <p:grpSpPr>
          <a:xfrm>
            <a:off x="6128950" y="0"/>
            <a:ext cx="6063049" cy="6858000"/>
            <a:chOff x="6128950" y="0"/>
            <a:chExt cx="6063049" cy="6858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35D6E2-9B0D-4E11-AFCA-7E19577EA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834" r="16867"/>
            <a:stretch/>
          </p:blipFill>
          <p:spPr>
            <a:xfrm>
              <a:off x="6128950" y="0"/>
              <a:ext cx="6063049" cy="6858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516892-63A8-4B04-AC6D-0B2BC9E09265}"/>
                </a:ext>
              </a:extLst>
            </p:cNvPr>
            <p:cNvSpPr txBox="1"/>
            <p:nvPr/>
          </p:nvSpPr>
          <p:spPr>
            <a:xfrm>
              <a:off x="6932391" y="6475912"/>
              <a:ext cx="5166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200" i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San Francisco – September 20, 2020, midday </a:t>
              </a:r>
              <a:endPara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10" name="Google Shape;150;p27">
            <a:extLst>
              <a:ext uri="{FF2B5EF4-FFF2-40B4-BE49-F238E27FC236}">
                <a16:creationId xmlns:a16="http://schemas.microsoft.com/office/drawing/2014/main" id="{4C0CE1E4-1D5A-C941-AB72-9E494C837DFB}"/>
              </a:ext>
            </a:extLst>
          </p:cNvPr>
          <p:cNvCxnSpPr/>
          <p:nvPr/>
        </p:nvCxnSpPr>
        <p:spPr>
          <a:xfrm>
            <a:off x="551915" y="1264730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364;p59">
            <a:extLst>
              <a:ext uri="{FF2B5EF4-FFF2-40B4-BE49-F238E27FC236}">
                <a16:creationId xmlns:a16="http://schemas.microsoft.com/office/drawing/2014/main" id="{8F814E01-20CE-AC48-8F65-3162D506E1C2}"/>
              </a:ext>
            </a:extLst>
          </p:cNvPr>
          <p:cNvSpPr txBox="1">
            <a:spLocks/>
          </p:cNvSpPr>
          <p:nvPr/>
        </p:nvSpPr>
        <p:spPr>
          <a:xfrm>
            <a:off x="470077" y="399057"/>
            <a:ext cx="5231794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Future of the West?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55032A-D70B-4349-A792-5A2558CF4738}"/>
              </a:ext>
            </a:extLst>
          </p:cNvPr>
          <p:cNvSpPr txBox="1"/>
          <p:nvPr/>
        </p:nvSpPr>
        <p:spPr>
          <a:xfrm>
            <a:off x="478825" y="1977757"/>
            <a:ext cx="542770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48A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 40 MILLION PEOPLE, AND GROWING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48A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WILDFIRE SUPPRESSION ($/YR.)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~$1B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(2006)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$4B</a:t>
            </a:r>
            <a:r>
              <a:rPr lang="en-US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(2022)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48A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 FUNDING: STRONG START, BUT STILL NOT SIZED FOR THE CRISIS AT HAND.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USFS 10-yr plan: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$5B/yr. need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Federal BIB: $655 M/yr.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 21/22 budget: $1B/yr.</a:t>
            </a:r>
          </a:p>
        </p:txBody>
      </p:sp>
    </p:spTree>
    <p:extLst>
      <p:ext uri="{BB962C8B-B14F-4D97-AF65-F5344CB8AC3E}">
        <p14:creationId xmlns:p14="http://schemas.microsoft.com/office/powerpoint/2010/main" val="416906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329EBC4-F876-43BB-A15C-83D45C496C75}"/>
              </a:ext>
            </a:extLst>
          </p:cNvPr>
          <p:cNvGrpSpPr/>
          <p:nvPr/>
        </p:nvGrpSpPr>
        <p:grpSpPr>
          <a:xfrm>
            <a:off x="0" y="2174789"/>
            <a:ext cx="12192000" cy="4683211"/>
            <a:chOff x="0" y="2174789"/>
            <a:chExt cx="12192000" cy="4683211"/>
          </a:xfrm>
        </p:grpSpPr>
        <p:pic>
          <p:nvPicPr>
            <p:cNvPr id="28" name="Picture 27" descr="A picture containing tree, outdoor, plant, forest&#10;&#10;Description automatically generated">
              <a:extLst>
                <a:ext uri="{FF2B5EF4-FFF2-40B4-BE49-F238E27FC236}">
                  <a16:creationId xmlns:a16="http://schemas.microsoft.com/office/drawing/2014/main" id="{CA73A423-D4D8-47A7-82B7-07A707CA5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9" t="1806" r="33255" b="-1"/>
            <a:stretch/>
          </p:blipFill>
          <p:spPr>
            <a:xfrm>
              <a:off x="0" y="2174789"/>
              <a:ext cx="12192000" cy="4683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676102-4E6B-4836-8760-77F5497B6D19}"/>
                </a:ext>
              </a:extLst>
            </p:cNvPr>
            <p:cNvSpPr txBox="1"/>
            <p:nvPr/>
          </p:nvSpPr>
          <p:spPr>
            <a:xfrm>
              <a:off x="8413349" y="6531573"/>
              <a:ext cx="3716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kern="0">
                  <a:solidFill>
                    <a:schemeClr val="bg1"/>
                  </a:solidFill>
                  <a:latin typeface="Georgia" panose="02040502050405020303" pitchFamily="18" charset="0"/>
                  <a:cs typeface="Arial"/>
                </a:defRPr>
              </a:lvl1pPr>
            </a:lstStyle>
            <a:p>
              <a:pPr algn="r"/>
              <a:r>
                <a:rPr lang="en-US" sz="1200" i="1" dirty="0">
                  <a:sym typeface="Arial"/>
                </a:rPr>
                <a:t>USFS Experimental Forest / Antelope Fire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380D62-4CC5-45C2-9022-257B746ADE91}"/>
              </a:ext>
            </a:extLst>
          </p:cNvPr>
          <p:cNvGrpSpPr/>
          <p:nvPr/>
        </p:nvGrpSpPr>
        <p:grpSpPr>
          <a:xfrm>
            <a:off x="468555" y="197709"/>
            <a:ext cx="5100935" cy="573354"/>
            <a:chOff x="439284" y="1813943"/>
            <a:chExt cx="5100935" cy="5733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1F083B-DE21-4BC6-AA39-CCA403717DCE}"/>
                </a:ext>
              </a:extLst>
            </p:cNvPr>
            <p:cNvSpPr txBox="1"/>
            <p:nvPr/>
          </p:nvSpPr>
          <p:spPr>
            <a:xfrm>
              <a:off x="1028811" y="1928819"/>
              <a:ext cx="4511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8A94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TREATMENTS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D63C11-0C70-47B3-826B-46EE6E6E27C4}"/>
                </a:ext>
              </a:extLst>
            </p:cNvPr>
            <p:cNvGrpSpPr/>
            <p:nvPr/>
          </p:nvGrpSpPr>
          <p:grpSpPr>
            <a:xfrm>
              <a:off x="439284" y="1813943"/>
              <a:ext cx="545868" cy="573354"/>
              <a:chOff x="439284" y="2514774"/>
              <a:chExt cx="545868" cy="57335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E1E059-EE4F-4C2D-8244-694F4874C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284" y="2539488"/>
                <a:ext cx="545868" cy="548640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Google Shape;364;p59">
                <a:extLst>
                  <a:ext uri="{FF2B5EF4-FFF2-40B4-BE49-F238E27FC236}">
                    <a16:creationId xmlns:a16="http://schemas.microsoft.com/office/drawing/2014/main" id="{59A2095E-30B2-4BE9-8B44-15B8B62F0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29" y="2514774"/>
                <a:ext cx="444842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1.</a:t>
                </a:r>
              </a:p>
            </p:txBody>
          </p:sp>
        </p:grpSp>
      </p:grpSp>
      <p:sp>
        <p:nvSpPr>
          <p:cNvPr id="47" name="Google Shape;364;p59">
            <a:extLst>
              <a:ext uri="{FF2B5EF4-FFF2-40B4-BE49-F238E27FC236}">
                <a16:creationId xmlns:a16="http://schemas.microsoft.com/office/drawing/2014/main" id="{ACBEA55D-9067-4CAF-AD40-09484EDE4CA5}"/>
              </a:ext>
            </a:extLst>
          </p:cNvPr>
          <p:cNvSpPr txBox="1">
            <a:spLocks/>
          </p:cNvSpPr>
          <p:nvPr/>
        </p:nvSpPr>
        <p:spPr>
          <a:xfrm>
            <a:off x="387179" y="1240801"/>
            <a:ext cx="10448926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tabLst/>
              <a:defRPr/>
            </a:pPr>
            <a:r>
              <a:rPr kumimoji="0" lang="en-US" sz="3000" i="1" u="none" strike="noStrike" kern="0" cap="none" spc="0" normalizeH="0" baseline="-2500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Georgia" panose="02040502050405020303" pitchFamily="18" charset="0"/>
                <a:sym typeface="Lora"/>
              </a:rPr>
              <a:t> But treatments must be strategic, and work </a:t>
            </a:r>
            <a:r>
              <a:rPr kumimoji="0" lang="en-US" sz="3000" i="1" u="sng" strike="noStrike" kern="0" cap="none" spc="0" normalizeH="0" baseline="-2500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Georgia" panose="02040502050405020303" pitchFamily="18" charset="0"/>
                <a:sym typeface="Lora"/>
              </a:rPr>
              <a:t>with</a:t>
            </a:r>
            <a:r>
              <a:rPr kumimoji="0" lang="en-US" sz="3000" i="1" u="none" strike="noStrike" kern="0" cap="none" spc="0" normalizeH="0" baseline="-2500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Georgia" panose="02040502050405020303" pitchFamily="18" charset="0"/>
                <a:sym typeface="Lora"/>
              </a:rPr>
              <a:t> novel fire regimes </a:t>
            </a:r>
          </a:p>
        </p:txBody>
      </p:sp>
      <p:cxnSp>
        <p:nvCxnSpPr>
          <p:cNvPr id="15" name="Google Shape;150;p27">
            <a:extLst>
              <a:ext uri="{FF2B5EF4-FFF2-40B4-BE49-F238E27FC236}">
                <a16:creationId xmlns:a16="http://schemas.microsoft.com/office/drawing/2014/main" id="{7D9F207A-A973-F74A-9210-1D8E817D76F5}"/>
              </a:ext>
            </a:extLst>
          </p:cNvPr>
          <p:cNvCxnSpPr/>
          <p:nvPr/>
        </p:nvCxnSpPr>
        <p:spPr>
          <a:xfrm>
            <a:off x="551915" y="1499506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64;p59">
            <a:extLst>
              <a:ext uri="{FF2B5EF4-FFF2-40B4-BE49-F238E27FC236}">
                <a16:creationId xmlns:a16="http://schemas.microsoft.com/office/drawing/2014/main" id="{E442D67E-73EA-E845-8598-4EEC5B6C9AA1}"/>
              </a:ext>
            </a:extLst>
          </p:cNvPr>
          <p:cNvSpPr txBox="1">
            <a:spLocks/>
          </p:cNvSpPr>
          <p:nvPr/>
        </p:nvSpPr>
        <p:spPr>
          <a:xfrm>
            <a:off x="470076" y="633833"/>
            <a:ext cx="10725145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Thinning + Prescribed Fire is Effective…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80966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82;p19">
            <a:extLst>
              <a:ext uri="{FF2B5EF4-FFF2-40B4-BE49-F238E27FC236}">
                <a16:creationId xmlns:a16="http://schemas.microsoft.com/office/drawing/2014/main" id="{59A6791C-083A-344E-B20B-50B9094BC9DD}"/>
              </a:ext>
            </a:extLst>
          </p:cNvPr>
          <p:cNvSpPr/>
          <p:nvPr/>
        </p:nvSpPr>
        <p:spPr>
          <a:xfrm>
            <a:off x="9218141" y="2176272"/>
            <a:ext cx="2971800" cy="4681728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4F0E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380D62-4CC5-45C2-9022-257B746ADE91}"/>
              </a:ext>
            </a:extLst>
          </p:cNvPr>
          <p:cNvGrpSpPr/>
          <p:nvPr/>
        </p:nvGrpSpPr>
        <p:grpSpPr>
          <a:xfrm>
            <a:off x="468555" y="197709"/>
            <a:ext cx="5100935" cy="573354"/>
            <a:chOff x="439284" y="1813943"/>
            <a:chExt cx="5100935" cy="5733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1F083B-DE21-4BC6-AA39-CCA403717DCE}"/>
                </a:ext>
              </a:extLst>
            </p:cNvPr>
            <p:cNvSpPr txBox="1"/>
            <p:nvPr/>
          </p:nvSpPr>
          <p:spPr>
            <a:xfrm>
              <a:off x="1028811" y="1928819"/>
              <a:ext cx="4511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8A94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TREATMENTS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D63C11-0C70-47B3-826B-46EE6E6E27C4}"/>
                </a:ext>
              </a:extLst>
            </p:cNvPr>
            <p:cNvGrpSpPr/>
            <p:nvPr/>
          </p:nvGrpSpPr>
          <p:grpSpPr>
            <a:xfrm>
              <a:off x="439284" y="1813943"/>
              <a:ext cx="545868" cy="573354"/>
              <a:chOff x="439284" y="2514774"/>
              <a:chExt cx="545868" cy="57335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E1E059-EE4F-4C2D-8244-694F4874C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284" y="2539488"/>
                <a:ext cx="545868" cy="548640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Google Shape;364;p59">
                <a:extLst>
                  <a:ext uri="{FF2B5EF4-FFF2-40B4-BE49-F238E27FC236}">
                    <a16:creationId xmlns:a16="http://schemas.microsoft.com/office/drawing/2014/main" id="{59A2095E-30B2-4BE9-8B44-15B8B62F0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29" y="2514774"/>
                <a:ext cx="444842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1.</a:t>
                </a:r>
              </a:p>
            </p:txBody>
          </p:sp>
        </p:grpSp>
      </p:grpSp>
      <p:sp>
        <p:nvSpPr>
          <p:cNvPr id="47" name="Google Shape;364;p59">
            <a:extLst>
              <a:ext uri="{FF2B5EF4-FFF2-40B4-BE49-F238E27FC236}">
                <a16:creationId xmlns:a16="http://schemas.microsoft.com/office/drawing/2014/main" id="{ACBEA55D-9067-4CAF-AD40-09484EDE4CA5}"/>
              </a:ext>
            </a:extLst>
          </p:cNvPr>
          <p:cNvSpPr txBox="1">
            <a:spLocks/>
          </p:cNvSpPr>
          <p:nvPr/>
        </p:nvSpPr>
        <p:spPr>
          <a:xfrm>
            <a:off x="387179" y="1240801"/>
            <a:ext cx="10448926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000" i="1" kern="0" baseline="-25000" dirty="0">
                <a:solidFill>
                  <a:srgbClr val="48A942"/>
                </a:solidFill>
                <a:latin typeface="Georgia" panose="02040502050405020303" pitchFamily="18" charset="0"/>
              </a:rPr>
              <a:t>Safeguarding rural water supplies</a:t>
            </a:r>
            <a:endParaRPr kumimoji="0" lang="en-US" sz="3000" i="1" u="none" strike="noStrike" kern="0" cap="none" spc="0" normalizeH="0" baseline="-25000" noProof="0" dirty="0">
              <a:ln>
                <a:noFill/>
              </a:ln>
              <a:solidFill>
                <a:srgbClr val="48A942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cxnSp>
        <p:nvCxnSpPr>
          <p:cNvPr id="15" name="Google Shape;150;p27">
            <a:extLst>
              <a:ext uri="{FF2B5EF4-FFF2-40B4-BE49-F238E27FC236}">
                <a16:creationId xmlns:a16="http://schemas.microsoft.com/office/drawing/2014/main" id="{7D9F207A-A973-F74A-9210-1D8E817D76F5}"/>
              </a:ext>
            </a:extLst>
          </p:cNvPr>
          <p:cNvCxnSpPr/>
          <p:nvPr/>
        </p:nvCxnSpPr>
        <p:spPr>
          <a:xfrm>
            <a:off x="551915" y="1499506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64;p59">
            <a:extLst>
              <a:ext uri="{FF2B5EF4-FFF2-40B4-BE49-F238E27FC236}">
                <a16:creationId xmlns:a16="http://schemas.microsoft.com/office/drawing/2014/main" id="{E442D67E-73EA-E845-8598-4EEC5B6C9AA1}"/>
              </a:ext>
            </a:extLst>
          </p:cNvPr>
          <p:cNvSpPr txBox="1">
            <a:spLocks/>
          </p:cNvSpPr>
          <p:nvPr/>
        </p:nvSpPr>
        <p:spPr>
          <a:xfrm>
            <a:off x="470076" y="633833"/>
            <a:ext cx="10725145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French Meadows Project – 28,000 acres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592CD4E-FABB-A746-8EF7-7E27461C5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1" r="5223" b="15010"/>
          <a:stretch/>
        </p:blipFill>
        <p:spPr bwMode="auto">
          <a:xfrm>
            <a:off x="-1" y="2179834"/>
            <a:ext cx="9354065" cy="467816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DE293F-E5B7-9444-B54B-E13A51A6D285}"/>
              </a:ext>
            </a:extLst>
          </p:cNvPr>
          <p:cNvGrpSpPr>
            <a:grpSpLocks noChangeAspect="1"/>
          </p:cNvGrpSpPr>
          <p:nvPr/>
        </p:nvGrpSpPr>
        <p:grpSpPr>
          <a:xfrm>
            <a:off x="10054827" y="2358170"/>
            <a:ext cx="1370802" cy="4321768"/>
            <a:chOff x="8987563" y="-1172273"/>
            <a:chExt cx="1958999" cy="6410554"/>
          </a:xfrm>
        </p:grpSpPr>
        <p:pic>
          <p:nvPicPr>
            <p:cNvPr id="19" name="object 4">
              <a:extLst>
                <a:ext uri="{FF2B5EF4-FFF2-40B4-BE49-F238E27FC236}">
                  <a16:creationId xmlns:a16="http://schemas.microsoft.com/office/drawing/2014/main" id="{43E6716B-10C1-7B45-9F32-51991E52C5C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88951" y="-1172273"/>
              <a:ext cx="1156222" cy="1193520"/>
            </a:xfrm>
            <a:prstGeom prst="rect">
              <a:avLst/>
            </a:prstGeom>
          </p:spPr>
        </p:pic>
        <p:pic>
          <p:nvPicPr>
            <p:cNvPr id="20" name="object 5">
              <a:extLst>
                <a:ext uri="{FF2B5EF4-FFF2-40B4-BE49-F238E27FC236}">
                  <a16:creationId xmlns:a16="http://schemas.microsoft.com/office/drawing/2014/main" id="{30EA811C-9F90-7448-BE4C-34EAD1019F8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9683" y="4044763"/>
              <a:ext cx="1114759" cy="1193518"/>
            </a:xfrm>
            <a:prstGeom prst="rect">
              <a:avLst/>
            </a:prstGeom>
          </p:spPr>
        </p:pic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64BECB98-FB87-D74B-BFB0-591252FEDB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48877" y="2924793"/>
              <a:ext cx="1836379" cy="720763"/>
            </a:xfrm>
            <a:prstGeom prst="rect">
              <a:avLst/>
            </a:prstGeom>
          </p:spPr>
        </p:pic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D3E7B6D3-0F16-AC40-A77D-A89B53F563F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87563" y="267091"/>
              <a:ext cx="1958999" cy="525461"/>
            </a:xfrm>
            <a:prstGeom prst="rect">
              <a:avLst/>
            </a:prstGeom>
          </p:spPr>
        </p:pic>
        <p:pic>
          <p:nvPicPr>
            <p:cNvPr id="23" name="object 8">
              <a:extLst>
                <a:ext uri="{FF2B5EF4-FFF2-40B4-BE49-F238E27FC236}">
                  <a16:creationId xmlns:a16="http://schemas.microsoft.com/office/drawing/2014/main" id="{964CBA84-7172-DB44-A4BA-C7F3608CE0C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50094" y="1185929"/>
              <a:ext cx="1433943" cy="1416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3">
            <a:extLst>
              <a:ext uri="{FF2B5EF4-FFF2-40B4-BE49-F238E27FC236}">
                <a16:creationId xmlns:a16="http://schemas.microsoft.com/office/drawing/2014/main" id="{DC09BD84-E9B7-2541-85AA-60389A5B8CB6}"/>
              </a:ext>
            </a:extLst>
          </p:cNvPr>
          <p:cNvPicPr/>
          <p:nvPr/>
        </p:nvPicPr>
        <p:blipFill rotWithShape="1">
          <a:blip r:embed="rId3" cstate="print"/>
          <a:srcRect t="14091" r="99" b="10717"/>
          <a:stretch/>
        </p:blipFill>
        <p:spPr>
          <a:xfrm>
            <a:off x="0" y="2174788"/>
            <a:ext cx="12192000" cy="4681637"/>
          </a:xfrm>
          <a:prstGeom prst="rect">
            <a:avLst/>
          </a:prstGeom>
        </p:spPr>
      </p:pic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380D62-4CC5-45C2-9022-257B746ADE91}"/>
              </a:ext>
            </a:extLst>
          </p:cNvPr>
          <p:cNvGrpSpPr/>
          <p:nvPr/>
        </p:nvGrpSpPr>
        <p:grpSpPr>
          <a:xfrm>
            <a:off x="468555" y="197709"/>
            <a:ext cx="5100935" cy="573354"/>
            <a:chOff x="439284" y="1813943"/>
            <a:chExt cx="5100935" cy="5733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1F083B-DE21-4BC6-AA39-CCA403717DCE}"/>
                </a:ext>
              </a:extLst>
            </p:cNvPr>
            <p:cNvSpPr txBox="1"/>
            <p:nvPr/>
          </p:nvSpPr>
          <p:spPr>
            <a:xfrm>
              <a:off x="1028811" y="1928819"/>
              <a:ext cx="4511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8A94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TREATMENTS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D63C11-0C70-47B3-826B-46EE6E6E27C4}"/>
                </a:ext>
              </a:extLst>
            </p:cNvPr>
            <p:cNvGrpSpPr/>
            <p:nvPr/>
          </p:nvGrpSpPr>
          <p:grpSpPr>
            <a:xfrm>
              <a:off x="439284" y="1813943"/>
              <a:ext cx="545868" cy="573354"/>
              <a:chOff x="439284" y="2514774"/>
              <a:chExt cx="545868" cy="57335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E1E059-EE4F-4C2D-8244-694F4874C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284" y="2539488"/>
                <a:ext cx="545868" cy="548640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Google Shape;364;p59">
                <a:extLst>
                  <a:ext uri="{FF2B5EF4-FFF2-40B4-BE49-F238E27FC236}">
                    <a16:creationId xmlns:a16="http://schemas.microsoft.com/office/drawing/2014/main" id="{59A2095E-30B2-4BE9-8B44-15B8B62F0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29" y="2514774"/>
                <a:ext cx="444842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1.</a:t>
                </a:r>
              </a:p>
            </p:txBody>
          </p:sp>
        </p:grpSp>
      </p:grpSp>
      <p:sp>
        <p:nvSpPr>
          <p:cNvPr id="47" name="Google Shape;364;p59">
            <a:extLst>
              <a:ext uri="{FF2B5EF4-FFF2-40B4-BE49-F238E27FC236}">
                <a16:creationId xmlns:a16="http://schemas.microsoft.com/office/drawing/2014/main" id="{ACBEA55D-9067-4CAF-AD40-09484EDE4CA5}"/>
              </a:ext>
            </a:extLst>
          </p:cNvPr>
          <p:cNvSpPr txBox="1">
            <a:spLocks/>
          </p:cNvSpPr>
          <p:nvPr/>
        </p:nvSpPr>
        <p:spPr>
          <a:xfrm>
            <a:off x="387179" y="1240801"/>
            <a:ext cx="10448926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000" i="1" kern="0" baseline="-25000" dirty="0">
                <a:solidFill>
                  <a:srgbClr val="48A942"/>
                </a:solidFill>
                <a:latin typeface="Georgia" panose="02040502050405020303" pitchFamily="18" charset="0"/>
              </a:rPr>
              <a:t>Precision management, for multiple beneficiaries, at scale</a:t>
            </a:r>
            <a:endParaRPr kumimoji="0" lang="en-US" sz="3000" i="1" u="none" strike="noStrike" kern="0" cap="none" spc="0" normalizeH="0" baseline="-25000" noProof="0" dirty="0">
              <a:ln>
                <a:noFill/>
              </a:ln>
              <a:solidFill>
                <a:srgbClr val="48A942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cxnSp>
        <p:nvCxnSpPr>
          <p:cNvPr id="15" name="Google Shape;150;p27">
            <a:extLst>
              <a:ext uri="{FF2B5EF4-FFF2-40B4-BE49-F238E27FC236}">
                <a16:creationId xmlns:a16="http://schemas.microsoft.com/office/drawing/2014/main" id="{7D9F207A-A973-F74A-9210-1D8E817D76F5}"/>
              </a:ext>
            </a:extLst>
          </p:cNvPr>
          <p:cNvCxnSpPr/>
          <p:nvPr/>
        </p:nvCxnSpPr>
        <p:spPr>
          <a:xfrm>
            <a:off x="551915" y="1499506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64;p59">
            <a:extLst>
              <a:ext uri="{FF2B5EF4-FFF2-40B4-BE49-F238E27FC236}">
                <a16:creationId xmlns:a16="http://schemas.microsoft.com/office/drawing/2014/main" id="{E442D67E-73EA-E845-8598-4EEC5B6C9AA1}"/>
              </a:ext>
            </a:extLst>
          </p:cNvPr>
          <p:cNvSpPr txBox="1">
            <a:spLocks/>
          </p:cNvSpPr>
          <p:nvPr/>
        </p:nvSpPr>
        <p:spPr>
          <a:xfrm>
            <a:off x="470076" y="633833"/>
            <a:ext cx="10725145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North Yuba Forest Partnership  – 275,000 acres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87634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2;p19">
            <a:extLst>
              <a:ext uri="{FF2B5EF4-FFF2-40B4-BE49-F238E27FC236}">
                <a16:creationId xmlns:a16="http://schemas.microsoft.com/office/drawing/2014/main" id="{63D458F0-92E7-6F43-8073-0B4B3E93A319}"/>
              </a:ext>
            </a:extLst>
          </p:cNvPr>
          <p:cNvSpPr/>
          <p:nvPr/>
        </p:nvSpPr>
        <p:spPr>
          <a:xfrm>
            <a:off x="0" y="2176272"/>
            <a:ext cx="12189941" cy="4681728"/>
          </a:xfrm>
          <a:prstGeom prst="rect">
            <a:avLst/>
          </a:prstGeom>
          <a:solidFill>
            <a:srgbClr val="E7E6E6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4F0E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380D62-4CC5-45C2-9022-257B746ADE91}"/>
              </a:ext>
            </a:extLst>
          </p:cNvPr>
          <p:cNvGrpSpPr/>
          <p:nvPr/>
        </p:nvGrpSpPr>
        <p:grpSpPr>
          <a:xfrm>
            <a:off x="468555" y="197709"/>
            <a:ext cx="5100935" cy="573354"/>
            <a:chOff x="439284" y="1813943"/>
            <a:chExt cx="5100935" cy="5733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1F083B-DE21-4BC6-AA39-CCA403717DCE}"/>
                </a:ext>
              </a:extLst>
            </p:cNvPr>
            <p:cNvSpPr txBox="1"/>
            <p:nvPr/>
          </p:nvSpPr>
          <p:spPr>
            <a:xfrm>
              <a:off x="1028811" y="1928819"/>
              <a:ext cx="4511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8A94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TREATMENTS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D63C11-0C70-47B3-826B-46EE6E6E27C4}"/>
                </a:ext>
              </a:extLst>
            </p:cNvPr>
            <p:cNvGrpSpPr/>
            <p:nvPr/>
          </p:nvGrpSpPr>
          <p:grpSpPr>
            <a:xfrm>
              <a:off x="439284" y="1813943"/>
              <a:ext cx="545868" cy="573354"/>
              <a:chOff x="439284" y="2514774"/>
              <a:chExt cx="545868" cy="57335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E1E059-EE4F-4C2D-8244-694F4874C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284" y="2539488"/>
                <a:ext cx="545868" cy="548640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Google Shape;364;p59">
                <a:extLst>
                  <a:ext uri="{FF2B5EF4-FFF2-40B4-BE49-F238E27FC236}">
                    <a16:creationId xmlns:a16="http://schemas.microsoft.com/office/drawing/2014/main" id="{59A2095E-30B2-4BE9-8B44-15B8B62F0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29" y="2514774"/>
                <a:ext cx="444842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1.</a:t>
                </a:r>
              </a:p>
            </p:txBody>
          </p:sp>
        </p:grpSp>
      </p:grpSp>
      <p:sp>
        <p:nvSpPr>
          <p:cNvPr id="47" name="Google Shape;364;p59">
            <a:extLst>
              <a:ext uri="{FF2B5EF4-FFF2-40B4-BE49-F238E27FC236}">
                <a16:creationId xmlns:a16="http://schemas.microsoft.com/office/drawing/2014/main" id="{ACBEA55D-9067-4CAF-AD40-09484EDE4CA5}"/>
              </a:ext>
            </a:extLst>
          </p:cNvPr>
          <p:cNvSpPr txBox="1">
            <a:spLocks/>
          </p:cNvSpPr>
          <p:nvPr/>
        </p:nvSpPr>
        <p:spPr>
          <a:xfrm>
            <a:off x="387179" y="1240801"/>
            <a:ext cx="10448926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000" i="1" kern="0" baseline="-25000" dirty="0">
                <a:solidFill>
                  <a:srgbClr val="48A942"/>
                </a:solidFill>
                <a:latin typeface="Georgia" panose="02040502050405020303" pitchFamily="18" charset="0"/>
              </a:rPr>
              <a:t>Precision management, for multiple beneficiaries, at scale</a:t>
            </a:r>
            <a:endParaRPr kumimoji="0" lang="en-US" sz="3000" i="1" u="none" strike="noStrike" kern="0" cap="none" spc="0" normalizeH="0" baseline="-25000" noProof="0" dirty="0">
              <a:ln>
                <a:noFill/>
              </a:ln>
              <a:solidFill>
                <a:srgbClr val="48A942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cxnSp>
        <p:nvCxnSpPr>
          <p:cNvPr id="15" name="Google Shape;150;p27">
            <a:extLst>
              <a:ext uri="{FF2B5EF4-FFF2-40B4-BE49-F238E27FC236}">
                <a16:creationId xmlns:a16="http://schemas.microsoft.com/office/drawing/2014/main" id="{7D9F207A-A973-F74A-9210-1D8E817D76F5}"/>
              </a:ext>
            </a:extLst>
          </p:cNvPr>
          <p:cNvCxnSpPr/>
          <p:nvPr/>
        </p:nvCxnSpPr>
        <p:spPr>
          <a:xfrm>
            <a:off x="551915" y="1499506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64;p59">
            <a:extLst>
              <a:ext uri="{FF2B5EF4-FFF2-40B4-BE49-F238E27FC236}">
                <a16:creationId xmlns:a16="http://schemas.microsoft.com/office/drawing/2014/main" id="{E442D67E-73EA-E845-8598-4EEC5B6C9AA1}"/>
              </a:ext>
            </a:extLst>
          </p:cNvPr>
          <p:cNvSpPr txBox="1">
            <a:spLocks/>
          </p:cNvSpPr>
          <p:nvPr/>
        </p:nvSpPr>
        <p:spPr>
          <a:xfrm>
            <a:off x="470076" y="633833"/>
            <a:ext cx="10725145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North Yuba Forest Partnership  – 275,000 acres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AA6753-7F3E-D34C-8128-E301AC0ECDC8}"/>
              </a:ext>
            </a:extLst>
          </p:cNvPr>
          <p:cNvSpPr txBox="1"/>
          <p:nvPr/>
        </p:nvSpPr>
        <p:spPr>
          <a:xfrm>
            <a:off x="416597" y="6479455"/>
            <a:ext cx="41880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www.vibrantplanet.net/landtender</a:t>
            </a: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E93E1-D374-9A4B-A25F-B88C943A2200}"/>
              </a:ext>
            </a:extLst>
          </p:cNvPr>
          <p:cNvSpPr txBox="1"/>
          <p:nvPr/>
        </p:nvSpPr>
        <p:spPr>
          <a:xfrm>
            <a:off x="491181" y="3219102"/>
            <a:ext cx="11309521" cy="1808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resolution baseline data on current forest conditions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 scenario planning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using PSW/TNC resilience pillars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Staged NEPA, with public input along the way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/ then approach for fuel reduction treatment prescriptions</a:t>
            </a:r>
          </a:p>
        </p:txBody>
      </p:sp>
    </p:spTree>
    <p:extLst>
      <p:ext uri="{BB962C8B-B14F-4D97-AF65-F5344CB8AC3E}">
        <p14:creationId xmlns:p14="http://schemas.microsoft.com/office/powerpoint/2010/main" val="13133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2;p19">
            <a:extLst>
              <a:ext uri="{FF2B5EF4-FFF2-40B4-BE49-F238E27FC236}">
                <a16:creationId xmlns:a16="http://schemas.microsoft.com/office/drawing/2014/main" id="{63D458F0-92E7-6F43-8073-0B4B3E93A319}"/>
              </a:ext>
            </a:extLst>
          </p:cNvPr>
          <p:cNvSpPr/>
          <p:nvPr/>
        </p:nvSpPr>
        <p:spPr>
          <a:xfrm>
            <a:off x="6129528" y="0"/>
            <a:ext cx="6062472" cy="6858000"/>
          </a:xfrm>
          <a:prstGeom prst="rect">
            <a:avLst/>
          </a:prstGeom>
          <a:solidFill>
            <a:srgbClr val="E7E6E6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4F0E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380D62-4CC5-45C2-9022-257B746ADE91}"/>
              </a:ext>
            </a:extLst>
          </p:cNvPr>
          <p:cNvGrpSpPr/>
          <p:nvPr/>
        </p:nvGrpSpPr>
        <p:grpSpPr>
          <a:xfrm>
            <a:off x="468555" y="197709"/>
            <a:ext cx="5100935" cy="573354"/>
            <a:chOff x="439284" y="1813943"/>
            <a:chExt cx="5100935" cy="5733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1F083B-DE21-4BC6-AA39-CCA403717DCE}"/>
                </a:ext>
              </a:extLst>
            </p:cNvPr>
            <p:cNvSpPr txBox="1"/>
            <p:nvPr/>
          </p:nvSpPr>
          <p:spPr>
            <a:xfrm>
              <a:off x="1028811" y="1928819"/>
              <a:ext cx="4511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sz="1200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MARKET INNOVATIONS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D63C11-0C70-47B3-826B-46EE6E6E27C4}"/>
                </a:ext>
              </a:extLst>
            </p:cNvPr>
            <p:cNvGrpSpPr/>
            <p:nvPr/>
          </p:nvGrpSpPr>
          <p:grpSpPr>
            <a:xfrm>
              <a:off x="439284" y="1813943"/>
              <a:ext cx="545868" cy="573354"/>
              <a:chOff x="439284" y="2514774"/>
              <a:chExt cx="545868" cy="57335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E1E059-EE4F-4C2D-8244-694F4874C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284" y="2539488"/>
                <a:ext cx="545868" cy="548640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Google Shape;364;p59">
                <a:extLst>
                  <a:ext uri="{FF2B5EF4-FFF2-40B4-BE49-F238E27FC236}">
                    <a16:creationId xmlns:a16="http://schemas.microsoft.com/office/drawing/2014/main" id="{59A2095E-30B2-4BE9-8B44-15B8B62F0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29" y="2514774"/>
                <a:ext cx="444842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2.</a:t>
                </a:r>
              </a:p>
            </p:txBody>
          </p:sp>
        </p:grpSp>
      </p:grpSp>
      <p:sp>
        <p:nvSpPr>
          <p:cNvPr id="47" name="Google Shape;364;p59">
            <a:extLst>
              <a:ext uri="{FF2B5EF4-FFF2-40B4-BE49-F238E27FC236}">
                <a16:creationId xmlns:a16="http://schemas.microsoft.com/office/drawing/2014/main" id="{ACBEA55D-9067-4CAF-AD40-09484EDE4CA5}"/>
              </a:ext>
            </a:extLst>
          </p:cNvPr>
          <p:cNvSpPr txBox="1">
            <a:spLocks/>
          </p:cNvSpPr>
          <p:nvPr/>
        </p:nvSpPr>
        <p:spPr>
          <a:xfrm>
            <a:off x="436607" y="2525904"/>
            <a:ext cx="10448926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000" i="1" kern="0" baseline="-25000" dirty="0">
                <a:solidFill>
                  <a:srgbClr val="48A942"/>
                </a:solidFill>
                <a:latin typeface="Georgia" panose="02040502050405020303" pitchFamily="18" charset="0"/>
              </a:rPr>
              <a:t>Takeaways:</a:t>
            </a:r>
            <a:endParaRPr kumimoji="0" lang="en-US" sz="3000" i="1" u="none" strike="noStrike" kern="0" cap="none" spc="0" normalizeH="0" baseline="-25000" noProof="0" dirty="0">
              <a:ln>
                <a:noFill/>
              </a:ln>
              <a:solidFill>
                <a:srgbClr val="48A942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cxnSp>
        <p:nvCxnSpPr>
          <p:cNvPr id="15" name="Google Shape;150;p27">
            <a:extLst>
              <a:ext uri="{FF2B5EF4-FFF2-40B4-BE49-F238E27FC236}">
                <a16:creationId xmlns:a16="http://schemas.microsoft.com/office/drawing/2014/main" id="{7D9F207A-A973-F74A-9210-1D8E817D76F5}"/>
              </a:ext>
            </a:extLst>
          </p:cNvPr>
          <p:cNvCxnSpPr/>
          <p:nvPr/>
        </p:nvCxnSpPr>
        <p:spPr>
          <a:xfrm>
            <a:off x="551915" y="2352123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64;p59">
            <a:extLst>
              <a:ext uri="{FF2B5EF4-FFF2-40B4-BE49-F238E27FC236}">
                <a16:creationId xmlns:a16="http://schemas.microsoft.com/office/drawing/2014/main" id="{E442D67E-73EA-E845-8598-4EEC5B6C9AA1}"/>
              </a:ext>
            </a:extLst>
          </p:cNvPr>
          <p:cNvSpPr txBox="1">
            <a:spLocks/>
          </p:cNvSpPr>
          <p:nvPr/>
        </p:nvSpPr>
        <p:spPr>
          <a:xfrm>
            <a:off x="470077" y="1103390"/>
            <a:ext cx="5078108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End markets analysis for the utilization of small diameter trees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DC5D42-D241-5A46-AFA5-D28198000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2"/>
          <a:stretch/>
        </p:blipFill>
        <p:spPr>
          <a:xfrm>
            <a:off x="6847826" y="296563"/>
            <a:ext cx="4861908" cy="6241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8F41F4-0827-BC40-8458-0CD7AC559A8C}"/>
              </a:ext>
            </a:extLst>
          </p:cNvPr>
          <p:cNvSpPr txBox="1"/>
          <p:nvPr/>
        </p:nvSpPr>
        <p:spPr>
          <a:xfrm>
            <a:off x="491182" y="3490950"/>
            <a:ext cx="5390634" cy="214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Co-locating proven, and scalable wood conversion technologies is necessary to achieve CA’s wildfire and forest resilience goals.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Targeted public investments and policies are needed spur investment in low-margin and/or higher risk business models. </a:t>
            </a:r>
          </a:p>
        </p:txBody>
      </p:sp>
    </p:spTree>
    <p:extLst>
      <p:ext uri="{BB962C8B-B14F-4D97-AF65-F5344CB8AC3E}">
        <p14:creationId xmlns:p14="http://schemas.microsoft.com/office/powerpoint/2010/main" val="40110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2;p19">
            <a:extLst>
              <a:ext uri="{FF2B5EF4-FFF2-40B4-BE49-F238E27FC236}">
                <a16:creationId xmlns:a16="http://schemas.microsoft.com/office/drawing/2014/main" id="{63D458F0-92E7-6F43-8073-0B4B3E93A319}"/>
              </a:ext>
            </a:extLst>
          </p:cNvPr>
          <p:cNvSpPr/>
          <p:nvPr/>
        </p:nvSpPr>
        <p:spPr>
          <a:xfrm>
            <a:off x="6129528" y="0"/>
            <a:ext cx="6062472" cy="6858000"/>
          </a:xfrm>
          <a:prstGeom prst="rect">
            <a:avLst/>
          </a:prstGeom>
          <a:solidFill>
            <a:srgbClr val="E7E6E6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4F0E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B93DA0EC-41CE-C347-BF46-6AA0C42E2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555067" y="0"/>
            <a:ext cx="11700933" cy="9144000"/>
          </a:xfrm>
        </p:spPr>
      </p:pic>
      <p:pic>
        <p:nvPicPr>
          <p:cNvPr id="8" name="Picture Placeholder 6" descr="A body of water&#10;&#10;Description automatically generated">
            <a:extLst>
              <a:ext uri="{FF2B5EF4-FFF2-40B4-BE49-F238E27FC236}">
                <a16:creationId xmlns:a16="http://schemas.microsoft.com/office/drawing/2014/main" id="{7E3F5EE5-04E9-014A-B521-0A9602C8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1" r="11151"/>
          <a:stretch>
            <a:fillRect/>
          </a:stretch>
        </p:blipFill>
        <p:spPr>
          <a:xfrm>
            <a:off x="4758267" y="203200"/>
            <a:ext cx="11700933" cy="9144000"/>
          </a:xfr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380D62-4CC5-45C2-9022-257B746ADE91}"/>
              </a:ext>
            </a:extLst>
          </p:cNvPr>
          <p:cNvGrpSpPr/>
          <p:nvPr/>
        </p:nvGrpSpPr>
        <p:grpSpPr>
          <a:xfrm>
            <a:off x="468555" y="197709"/>
            <a:ext cx="5100935" cy="573354"/>
            <a:chOff x="439284" y="1813943"/>
            <a:chExt cx="5100935" cy="5733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1F083B-DE21-4BC6-AA39-CCA403717DCE}"/>
                </a:ext>
              </a:extLst>
            </p:cNvPr>
            <p:cNvSpPr txBox="1"/>
            <p:nvPr/>
          </p:nvSpPr>
          <p:spPr>
            <a:xfrm>
              <a:off x="1028811" y="1928819"/>
              <a:ext cx="4511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9170">
                <a:buClr>
                  <a:srgbClr val="000000"/>
                </a:buClr>
                <a:defRPr/>
              </a:pPr>
              <a:r>
                <a:rPr lang="en-US" sz="1200" b="1" kern="0" dirty="0">
                  <a:solidFill>
                    <a:srgbClr val="48A94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MARKET INNOVATIONS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8A9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DD63C11-0C70-47B3-826B-46EE6E6E27C4}"/>
                </a:ext>
              </a:extLst>
            </p:cNvPr>
            <p:cNvGrpSpPr/>
            <p:nvPr/>
          </p:nvGrpSpPr>
          <p:grpSpPr>
            <a:xfrm>
              <a:off x="439284" y="1813943"/>
              <a:ext cx="545868" cy="573354"/>
              <a:chOff x="439284" y="2514774"/>
              <a:chExt cx="545868" cy="57335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E1E059-EE4F-4C2D-8244-694F4874C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284" y="2539488"/>
                <a:ext cx="545868" cy="548640"/>
              </a:xfrm>
              <a:prstGeom prst="ellipse">
                <a:avLst/>
              </a:prstGeom>
              <a:solidFill>
                <a:srgbClr val="48A94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4F0E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Google Shape;364;p59">
                <a:extLst>
                  <a:ext uri="{FF2B5EF4-FFF2-40B4-BE49-F238E27FC236}">
                    <a16:creationId xmlns:a16="http://schemas.microsoft.com/office/drawing/2014/main" id="{59A2095E-30B2-4BE9-8B44-15B8B62F0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29" y="2514774"/>
                <a:ext cx="444842" cy="54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defRPr sz="2400" b="0" i="0" u="none" strike="noStrike" cap="none">
                    <a:solidFill>
                      <a:srgbClr val="000000"/>
                    </a:solidFill>
                    <a:latin typeface="Lora Regular Roman"/>
                    <a:ea typeface="Lora Regular Roman"/>
                    <a:cs typeface="Lora Regular Roman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defRPr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Lora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 panose="02040502050405020303" pitchFamily="18" charset="0"/>
                    <a:sym typeface="Lora"/>
                  </a:rPr>
                  <a:t>2.</a:t>
                </a:r>
              </a:p>
            </p:txBody>
          </p:sp>
        </p:grpSp>
      </p:grpSp>
      <p:cxnSp>
        <p:nvCxnSpPr>
          <p:cNvPr id="15" name="Google Shape;150;p27">
            <a:extLst>
              <a:ext uri="{FF2B5EF4-FFF2-40B4-BE49-F238E27FC236}">
                <a16:creationId xmlns:a16="http://schemas.microsoft.com/office/drawing/2014/main" id="{7D9F207A-A973-F74A-9210-1D8E817D76F5}"/>
              </a:ext>
            </a:extLst>
          </p:cNvPr>
          <p:cNvCxnSpPr/>
          <p:nvPr/>
        </p:nvCxnSpPr>
        <p:spPr>
          <a:xfrm>
            <a:off x="551915" y="2352123"/>
            <a:ext cx="1070400" cy="0"/>
          </a:xfrm>
          <a:prstGeom prst="straightConnector1">
            <a:avLst/>
          </a:prstGeom>
          <a:noFill/>
          <a:ln w="19050" cap="flat" cmpd="sng">
            <a:solidFill>
              <a:srgbClr val="48A9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64;p59">
            <a:extLst>
              <a:ext uri="{FF2B5EF4-FFF2-40B4-BE49-F238E27FC236}">
                <a16:creationId xmlns:a16="http://schemas.microsoft.com/office/drawing/2014/main" id="{E442D67E-73EA-E845-8598-4EEC5B6C9AA1}"/>
              </a:ext>
            </a:extLst>
          </p:cNvPr>
          <p:cNvSpPr txBox="1">
            <a:spLocks/>
          </p:cNvSpPr>
          <p:nvPr/>
        </p:nvSpPr>
        <p:spPr>
          <a:xfrm>
            <a:off x="470077" y="1103390"/>
            <a:ext cx="4818615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ra"/>
              <a:buNone/>
              <a:defRPr sz="2400" b="0" i="0" u="none" strike="noStrike" cap="none">
                <a:solidFill>
                  <a:srgbClr val="000000"/>
                </a:solidFill>
                <a:latin typeface="Lora Regular Roman"/>
                <a:ea typeface="Lora Regular Roman"/>
                <a:cs typeface="Lora Regular Roman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Feedstock Aggregation / </a:t>
            </a:r>
          </a:p>
          <a:p>
            <a:pPr lvl="0" defTabSz="1219170">
              <a:lnSpc>
                <a:spcPct val="90000"/>
              </a:lnSpc>
              <a:defRPr/>
            </a:pPr>
            <a:r>
              <a:rPr lang="en-US" sz="3200" kern="0" dirty="0">
                <a:latin typeface="Georgia" panose="02040502050405020303" pitchFamily="18" charset="0"/>
              </a:rPr>
              <a:t>California Climate Catalyst Fund</a:t>
            </a:r>
            <a:endParaRPr kumimoji="0" lang="en-US" sz="18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sym typeface="Lor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F41F4-0827-BC40-8458-0CD7AC559A8C}"/>
              </a:ext>
            </a:extLst>
          </p:cNvPr>
          <p:cNvSpPr txBox="1"/>
          <p:nvPr/>
        </p:nvSpPr>
        <p:spPr>
          <a:xfrm>
            <a:off x="491182" y="2786615"/>
            <a:ext cx="5390634" cy="2757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of government approach(Jan 2021 report)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Feedstock aggregation pilots (OPR)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$47 m Climate Catalyst Fund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GoBiz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ts val="2460"/>
              </a:lnSpc>
              <a:spcAft>
                <a:spcPts val="1200"/>
              </a:spcAft>
              <a:buFont typeface="System Font Regular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Revolving loans</a:t>
            </a:r>
          </a:p>
          <a:p>
            <a:pPr marL="742950" lvl="1" indent="-285750">
              <a:lnSpc>
                <a:spcPts val="2460"/>
              </a:lnSpc>
              <a:spcAft>
                <a:spcPts val="1200"/>
              </a:spcAft>
              <a:buFont typeface="System Font Regular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more for industries aligned w-state goals</a:t>
            </a:r>
          </a:p>
          <a:p>
            <a:pPr marL="742950" lvl="1" indent="-285750">
              <a:lnSpc>
                <a:spcPts val="2460"/>
              </a:lnSpc>
              <a:spcAft>
                <a:spcPts val="1200"/>
              </a:spcAft>
              <a:buFont typeface="System Font Regular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4:1 private/public investment ratio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2F3DB5-3F1A-CE4B-A79E-A91FC4B3A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132" y="296562"/>
            <a:ext cx="4846971" cy="6240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42B986-26F7-9C4A-83EA-626E4683C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37" y="5940498"/>
            <a:ext cx="2545575" cy="5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575</Words>
  <Application>Microsoft Office PowerPoint</Application>
  <PresentationFormat>Widescreen</PresentationFormat>
  <Paragraphs>116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Lora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Scale Planning</dc:title>
  <dc:creator>Dan Porter</dc:creator>
  <cp:lastModifiedBy>Dan Porter</cp:lastModifiedBy>
  <cp:revision>69</cp:revision>
  <dcterms:created xsi:type="dcterms:W3CDTF">2022-02-01T16:40:20Z</dcterms:created>
  <dcterms:modified xsi:type="dcterms:W3CDTF">2022-02-02T21:24:42Z</dcterms:modified>
</cp:coreProperties>
</file>