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83" r:id="rId2"/>
    <p:sldId id="285" r:id="rId3"/>
    <p:sldId id="310" r:id="rId4"/>
    <p:sldId id="323" r:id="rId5"/>
    <p:sldId id="259" r:id="rId6"/>
    <p:sldId id="286" r:id="rId7"/>
    <p:sldId id="260" r:id="rId8"/>
    <p:sldId id="264" r:id="rId9"/>
    <p:sldId id="261" r:id="rId10"/>
    <p:sldId id="262"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322" r:id="rId26"/>
    <p:sldId id="319" r:id="rId27"/>
    <p:sldId id="257" r:id="rId28"/>
    <p:sldId id="258" r:id="rId29"/>
    <p:sldId id="282" r:id="rId30"/>
    <p:sldId id="287" r:id="rId31"/>
    <p:sldId id="280" r:id="rId32"/>
    <p:sldId id="279" r:id="rId3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01" autoAdjust="0"/>
    <p:restoredTop sz="69708" autoAdjust="0"/>
  </p:normalViewPr>
  <p:slideViewPr>
    <p:cSldViewPr snapToGrid="0" snapToObjects="1">
      <p:cViewPr varScale="1">
        <p:scale>
          <a:sx n="47" d="100"/>
          <a:sy n="47" d="100"/>
        </p:scale>
        <p:origin x="1804" y="3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p:scale>
          <a:sx n="80" d="100"/>
          <a:sy n="80" d="100"/>
        </p:scale>
        <p:origin x="210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82BD80-D30F-4463-8E9D-3AE13DAE990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E37F772-A299-4638-99B6-835F266B3AFE}">
      <dgm:prSet/>
      <dgm:spPr/>
      <dgm:t>
        <a:bodyPr/>
        <a:lstStyle/>
        <a:p>
          <a:r>
            <a:rPr lang="en-US" b="1" dirty="0"/>
            <a:t>Normally apply in the county where your base of operation is located</a:t>
          </a:r>
          <a:br>
            <a:rPr lang="en-US" b="1" dirty="0"/>
          </a:br>
          <a:endParaRPr lang="en-US" dirty="0"/>
        </a:p>
      </dgm:t>
    </dgm:pt>
    <dgm:pt modelId="{39D13124-CBC5-480F-A698-1E92A19A4003}" type="parTrans" cxnId="{4F9A8DFA-A7DA-40A5-B5C9-B3A56FC6DD41}">
      <dgm:prSet/>
      <dgm:spPr/>
      <dgm:t>
        <a:bodyPr/>
        <a:lstStyle/>
        <a:p>
          <a:endParaRPr lang="en-US"/>
        </a:p>
      </dgm:t>
    </dgm:pt>
    <dgm:pt modelId="{FCD463F7-2A37-49BA-B0F3-0315D3CA2AF3}" type="sibTrans" cxnId="{4F9A8DFA-A7DA-40A5-B5C9-B3A56FC6DD41}">
      <dgm:prSet/>
      <dgm:spPr/>
      <dgm:t>
        <a:bodyPr/>
        <a:lstStyle/>
        <a:p>
          <a:endParaRPr lang="en-US"/>
        </a:p>
      </dgm:t>
    </dgm:pt>
    <dgm:pt modelId="{EA2BC47D-F53E-4185-8C87-4B16324ABD54}">
      <dgm:prSet/>
      <dgm:spPr/>
      <dgm:t>
        <a:bodyPr/>
        <a:lstStyle/>
        <a:p>
          <a:r>
            <a:rPr lang="en-US" b="1" dirty="0"/>
            <a:t>Upon request, FSA staff will assist applicants in completing paperwork</a:t>
          </a:r>
          <a:br>
            <a:rPr lang="en-US" b="1" dirty="0"/>
          </a:br>
          <a:endParaRPr lang="en-US" dirty="0"/>
        </a:p>
      </dgm:t>
    </dgm:pt>
    <dgm:pt modelId="{328C7E24-F381-4AEE-A0CC-A2E8B5AEDE3E}" type="parTrans" cxnId="{F1627AA9-1CBC-41DD-B299-DCF01F6B661B}">
      <dgm:prSet/>
      <dgm:spPr/>
      <dgm:t>
        <a:bodyPr/>
        <a:lstStyle/>
        <a:p>
          <a:endParaRPr lang="en-US"/>
        </a:p>
      </dgm:t>
    </dgm:pt>
    <dgm:pt modelId="{E2418470-CA18-409D-8B92-7732E731C5B6}" type="sibTrans" cxnId="{F1627AA9-1CBC-41DD-B299-DCF01F6B661B}">
      <dgm:prSet/>
      <dgm:spPr/>
      <dgm:t>
        <a:bodyPr/>
        <a:lstStyle/>
        <a:p>
          <a:endParaRPr lang="en-US"/>
        </a:p>
      </dgm:t>
    </dgm:pt>
    <dgm:pt modelId="{ADC691FB-581E-4022-8F07-AD4CDF34CC22}">
      <dgm:prSet/>
      <dgm:spPr/>
      <dgm:t>
        <a:bodyPr/>
        <a:lstStyle/>
        <a:p>
          <a:r>
            <a:rPr lang="en-US" b="1" dirty="0"/>
            <a:t>Guaranteed Loans are applied for with your local ag lender.</a:t>
          </a:r>
          <a:endParaRPr lang="en-US" dirty="0"/>
        </a:p>
      </dgm:t>
    </dgm:pt>
    <dgm:pt modelId="{51F6588B-9EA9-47DE-BB22-0B86FBBB0487}" type="parTrans" cxnId="{6BBAAA3A-38D7-4441-BA33-725387147B47}">
      <dgm:prSet/>
      <dgm:spPr/>
      <dgm:t>
        <a:bodyPr/>
        <a:lstStyle/>
        <a:p>
          <a:endParaRPr lang="en-US"/>
        </a:p>
      </dgm:t>
    </dgm:pt>
    <dgm:pt modelId="{0C54C4F6-717D-4CBD-B499-B6C52A4E6A5F}" type="sibTrans" cxnId="{6BBAAA3A-38D7-4441-BA33-725387147B47}">
      <dgm:prSet/>
      <dgm:spPr/>
      <dgm:t>
        <a:bodyPr/>
        <a:lstStyle/>
        <a:p>
          <a:endParaRPr lang="en-US"/>
        </a:p>
      </dgm:t>
    </dgm:pt>
    <dgm:pt modelId="{FFFA4021-FE31-41B3-8343-019610A0A747}" type="pres">
      <dgm:prSet presAssocID="{4A82BD80-D30F-4463-8E9D-3AE13DAE990E}" presName="linear" presStyleCnt="0">
        <dgm:presLayoutVars>
          <dgm:animLvl val="lvl"/>
          <dgm:resizeHandles val="exact"/>
        </dgm:presLayoutVars>
      </dgm:prSet>
      <dgm:spPr/>
    </dgm:pt>
    <dgm:pt modelId="{D369CE56-7223-4C5B-A0FF-74066E15244A}" type="pres">
      <dgm:prSet presAssocID="{AE37F772-A299-4638-99B6-835F266B3AFE}" presName="parentText" presStyleLbl="node1" presStyleIdx="0" presStyleCnt="3">
        <dgm:presLayoutVars>
          <dgm:chMax val="0"/>
          <dgm:bulletEnabled val="1"/>
        </dgm:presLayoutVars>
      </dgm:prSet>
      <dgm:spPr/>
    </dgm:pt>
    <dgm:pt modelId="{E48901CB-C460-4D68-87B2-5CE6085C9125}" type="pres">
      <dgm:prSet presAssocID="{FCD463F7-2A37-49BA-B0F3-0315D3CA2AF3}" presName="spacer" presStyleCnt="0"/>
      <dgm:spPr/>
    </dgm:pt>
    <dgm:pt modelId="{B14CE09B-9DE3-432A-9E0F-6E60A5EDF471}" type="pres">
      <dgm:prSet presAssocID="{EA2BC47D-F53E-4185-8C87-4B16324ABD54}" presName="parentText" presStyleLbl="node1" presStyleIdx="1" presStyleCnt="3">
        <dgm:presLayoutVars>
          <dgm:chMax val="0"/>
          <dgm:bulletEnabled val="1"/>
        </dgm:presLayoutVars>
      </dgm:prSet>
      <dgm:spPr/>
    </dgm:pt>
    <dgm:pt modelId="{62748843-1844-4704-B0AB-0B3797974DD1}" type="pres">
      <dgm:prSet presAssocID="{E2418470-CA18-409D-8B92-7732E731C5B6}" presName="spacer" presStyleCnt="0"/>
      <dgm:spPr/>
    </dgm:pt>
    <dgm:pt modelId="{F1F1AA9F-E6D3-4890-A7BC-5683E6C9505A}" type="pres">
      <dgm:prSet presAssocID="{ADC691FB-581E-4022-8F07-AD4CDF34CC22}" presName="parentText" presStyleLbl="node1" presStyleIdx="2" presStyleCnt="3">
        <dgm:presLayoutVars>
          <dgm:chMax val="0"/>
          <dgm:bulletEnabled val="1"/>
        </dgm:presLayoutVars>
      </dgm:prSet>
      <dgm:spPr/>
    </dgm:pt>
  </dgm:ptLst>
  <dgm:cxnLst>
    <dgm:cxn modelId="{3A59F404-68CE-47F7-BD10-9BA5DAE68CA7}" type="presOf" srcId="{ADC691FB-581E-4022-8F07-AD4CDF34CC22}" destId="{F1F1AA9F-E6D3-4890-A7BC-5683E6C9505A}" srcOrd="0" destOrd="0" presId="urn:microsoft.com/office/officeart/2005/8/layout/vList2"/>
    <dgm:cxn modelId="{6BBAAA3A-38D7-4441-BA33-725387147B47}" srcId="{4A82BD80-D30F-4463-8E9D-3AE13DAE990E}" destId="{ADC691FB-581E-4022-8F07-AD4CDF34CC22}" srcOrd="2" destOrd="0" parTransId="{51F6588B-9EA9-47DE-BB22-0B86FBBB0487}" sibTransId="{0C54C4F6-717D-4CBD-B499-B6C52A4E6A5F}"/>
    <dgm:cxn modelId="{F3593A4D-C4D6-4B12-BE2E-D033F7C91C88}" type="presOf" srcId="{4A82BD80-D30F-4463-8E9D-3AE13DAE990E}" destId="{FFFA4021-FE31-41B3-8343-019610A0A747}" srcOrd="0" destOrd="0" presId="urn:microsoft.com/office/officeart/2005/8/layout/vList2"/>
    <dgm:cxn modelId="{F1627AA9-1CBC-41DD-B299-DCF01F6B661B}" srcId="{4A82BD80-D30F-4463-8E9D-3AE13DAE990E}" destId="{EA2BC47D-F53E-4185-8C87-4B16324ABD54}" srcOrd="1" destOrd="0" parTransId="{328C7E24-F381-4AEE-A0CC-A2E8B5AEDE3E}" sibTransId="{E2418470-CA18-409D-8B92-7732E731C5B6}"/>
    <dgm:cxn modelId="{555D44BD-A163-4194-89BC-00A5D6968F7A}" type="presOf" srcId="{AE37F772-A299-4638-99B6-835F266B3AFE}" destId="{D369CE56-7223-4C5B-A0FF-74066E15244A}" srcOrd="0" destOrd="0" presId="urn:microsoft.com/office/officeart/2005/8/layout/vList2"/>
    <dgm:cxn modelId="{1D8649C7-3BDB-4D7B-87B2-6EACC1EB2049}" type="presOf" srcId="{EA2BC47D-F53E-4185-8C87-4B16324ABD54}" destId="{B14CE09B-9DE3-432A-9E0F-6E60A5EDF471}" srcOrd="0" destOrd="0" presId="urn:microsoft.com/office/officeart/2005/8/layout/vList2"/>
    <dgm:cxn modelId="{4F9A8DFA-A7DA-40A5-B5C9-B3A56FC6DD41}" srcId="{4A82BD80-D30F-4463-8E9D-3AE13DAE990E}" destId="{AE37F772-A299-4638-99B6-835F266B3AFE}" srcOrd="0" destOrd="0" parTransId="{39D13124-CBC5-480F-A698-1E92A19A4003}" sibTransId="{FCD463F7-2A37-49BA-B0F3-0315D3CA2AF3}"/>
    <dgm:cxn modelId="{28B4E84A-5118-4D92-837C-F34D4146DF03}" type="presParOf" srcId="{FFFA4021-FE31-41B3-8343-019610A0A747}" destId="{D369CE56-7223-4C5B-A0FF-74066E15244A}" srcOrd="0" destOrd="0" presId="urn:microsoft.com/office/officeart/2005/8/layout/vList2"/>
    <dgm:cxn modelId="{FB4DA3F8-AEDE-41C0-91C2-3E8A79B18578}" type="presParOf" srcId="{FFFA4021-FE31-41B3-8343-019610A0A747}" destId="{E48901CB-C460-4D68-87B2-5CE6085C9125}" srcOrd="1" destOrd="0" presId="urn:microsoft.com/office/officeart/2005/8/layout/vList2"/>
    <dgm:cxn modelId="{F5AEDDF6-AF02-4E6E-861A-DBF512A30544}" type="presParOf" srcId="{FFFA4021-FE31-41B3-8343-019610A0A747}" destId="{B14CE09B-9DE3-432A-9E0F-6E60A5EDF471}" srcOrd="2" destOrd="0" presId="urn:microsoft.com/office/officeart/2005/8/layout/vList2"/>
    <dgm:cxn modelId="{1B2330EC-E7B8-4378-A662-CA8B1D9934F9}" type="presParOf" srcId="{FFFA4021-FE31-41B3-8343-019610A0A747}" destId="{62748843-1844-4704-B0AB-0B3797974DD1}" srcOrd="3" destOrd="0" presId="urn:microsoft.com/office/officeart/2005/8/layout/vList2"/>
    <dgm:cxn modelId="{86218452-DAD5-46B8-AFF4-9347DEFD1156}" type="presParOf" srcId="{FFFA4021-FE31-41B3-8343-019610A0A747}" destId="{F1F1AA9F-E6D3-4890-A7BC-5683E6C9505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9B2400E-6643-4917-96D6-3EDE3E70ED52}"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269065AB-2C85-48FA-8E61-6F7D3BACF760}">
      <dgm:prSet/>
      <dgm:spPr/>
      <dgm:t>
        <a:bodyPr/>
        <a:lstStyle/>
        <a:p>
          <a:r>
            <a:rPr lang="en-US"/>
            <a:t>Maximum FSA loan is 20 years</a:t>
          </a:r>
        </a:p>
      </dgm:t>
    </dgm:pt>
    <dgm:pt modelId="{AF6E18AD-A7BD-47E6-B7EC-0B8B0C4B9597}" type="parTrans" cxnId="{8DE127C3-7FAF-4F2B-85D4-EED802B5527F}">
      <dgm:prSet/>
      <dgm:spPr/>
      <dgm:t>
        <a:bodyPr/>
        <a:lstStyle/>
        <a:p>
          <a:endParaRPr lang="en-US"/>
        </a:p>
      </dgm:t>
    </dgm:pt>
    <dgm:pt modelId="{486DA8D3-6096-4942-AAEB-A7A213F57AE3}" type="sibTrans" cxnId="{8DE127C3-7FAF-4F2B-85D4-EED802B5527F}">
      <dgm:prSet/>
      <dgm:spPr/>
      <dgm:t>
        <a:bodyPr/>
        <a:lstStyle/>
        <a:p>
          <a:endParaRPr lang="en-US"/>
        </a:p>
      </dgm:t>
    </dgm:pt>
    <dgm:pt modelId="{372957C2-997B-4126-8E06-9224708C8E6C}">
      <dgm:prSet/>
      <dgm:spPr/>
      <dgm:t>
        <a:bodyPr/>
        <a:lstStyle/>
        <a:p>
          <a:r>
            <a:rPr lang="en-US" dirty="0"/>
            <a:t>Interest rate is 4% below regular direct Farm Ownership rate but no less than 1.5%</a:t>
          </a:r>
        </a:p>
      </dgm:t>
    </dgm:pt>
    <dgm:pt modelId="{6DDF41C0-0987-418A-88C7-B88476A57AFE}" type="parTrans" cxnId="{0DBC8AA7-F3D9-417A-8B61-E5EC71E3F2B7}">
      <dgm:prSet/>
      <dgm:spPr/>
      <dgm:t>
        <a:bodyPr/>
        <a:lstStyle/>
        <a:p>
          <a:endParaRPr lang="en-US"/>
        </a:p>
      </dgm:t>
    </dgm:pt>
    <dgm:pt modelId="{C78CBF18-7628-44EB-A6A6-3F175A464CC4}" type="sibTrans" cxnId="{0DBC8AA7-F3D9-417A-8B61-E5EC71E3F2B7}">
      <dgm:prSet/>
      <dgm:spPr/>
      <dgm:t>
        <a:bodyPr/>
        <a:lstStyle/>
        <a:p>
          <a:endParaRPr lang="en-US"/>
        </a:p>
      </dgm:t>
    </dgm:pt>
    <dgm:pt modelId="{FA018AAA-E178-4658-BB60-702EBEB47025}">
      <dgm:prSet/>
      <dgm:spPr/>
      <dgm:t>
        <a:bodyPr/>
        <a:lstStyle/>
        <a:p>
          <a:r>
            <a:rPr lang="en-US"/>
            <a:t>FSA can guarantee the balance with a term of no less than 30 years and no balloon payment due for the first 20 years</a:t>
          </a:r>
        </a:p>
      </dgm:t>
    </dgm:pt>
    <dgm:pt modelId="{F0EAEE8D-DF25-4ACE-83D6-88F1D0FC760D}" type="parTrans" cxnId="{06F1EF5C-ECC1-4EFC-AE62-0E3741A65A3D}">
      <dgm:prSet/>
      <dgm:spPr/>
      <dgm:t>
        <a:bodyPr/>
        <a:lstStyle/>
        <a:p>
          <a:endParaRPr lang="en-US"/>
        </a:p>
      </dgm:t>
    </dgm:pt>
    <dgm:pt modelId="{12DA3413-09AA-41B6-B62C-CA2B6955CC7C}" type="sibTrans" cxnId="{06F1EF5C-ECC1-4EFC-AE62-0E3741A65A3D}">
      <dgm:prSet/>
      <dgm:spPr/>
      <dgm:t>
        <a:bodyPr/>
        <a:lstStyle/>
        <a:p>
          <a:endParaRPr lang="en-US"/>
        </a:p>
      </dgm:t>
    </dgm:pt>
    <dgm:pt modelId="{868850C5-B124-412A-984B-09122AF5EE3D}">
      <dgm:prSet/>
      <dgm:spPr/>
      <dgm:t>
        <a:bodyPr/>
        <a:lstStyle/>
        <a:p>
          <a:r>
            <a:rPr lang="en-US"/>
            <a:t>No guarantee fee charged</a:t>
          </a:r>
        </a:p>
      </dgm:t>
    </dgm:pt>
    <dgm:pt modelId="{1C151CB8-871F-45E9-BAE6-1D12E5FB7D2B}" type="parTrans" cxnId="{029696E3-088F-4BD7-8E0D-85AA8E2EE63E}">
      <dgm:prSet/>
      <dgm:spPr/>
      <dgm:t>
        <a:bodyPr/>
        <a:lstStyle/>
        <a:p>
          <a:endParaRPr lang="en-US"/>
        </a:p>
      </dgm:t>
    </dgm:pt>
    <dgm:pt modelId="{153C04DD-42EC-45FE-A5E8-6B3DABE8E208}" type="sibTrans" cxnId="{029696E3-088F-4BD7-8E0D-85AA8E2EE63E}">
      <dgm:prSet/>
      <dgm:spPr/>
      <dgm:t>
        <a:bodyPr/>
        <a:lstStyle/>
        <a:p>
          <a:endParaRPr lang="en-US"/>
        </a:p>
      </dgm:t>
    </dgm:pt>
    <dgm:pt modelId="{A2EBD05E-78F4-4AF4-AB32-875737FF6B6A}">
      <dgm:prSet/>
      <dgm:spPr/>
      <dgm:t>
        <a:bodyPr/>
        <a:lstStyle/>
        <a:p>
          <a:r>
            <a:rPr lang="en-US"/>
            <a:t>There is no limit on the purchase price of the property</a:t>
          </a:r>
        </a:p>
      </dgm:t>
    </dgm:pt>
    <dgm:pt modelId="{EB8F3AB7-CB4C-4540-8DAB-AA726A237B7B}" type="parTrans" cxnId="{891446F5-58E9-44E8-BBEB-58D3F0A43871}">
      <dgm:prSet/>
      <dgm:spPr/>
      <dgm:t>
        <a:bodyPr/>
        <a:lstStyle/>
        <a:p>
          <a:endParaRPr lang="en-US"/>
        </a:p>
      </dgm:t>
    </dgm:pt>
    <dgm:pt modelId="{63C14CF8-0E77-44D3-BC2A-9561CEF310B6}" type="sibTrans" cxnId="{891446F5-58E9-44E8-BBEB-58D3F0A43871}">
      <dgm:prSet/>
      <dgm:spPr/>
      <dgm:t>
        <a:bodyPr/>
        <a:lstStyle/>
        <a:p>
          <a:endParaRPr lang="en-US"/>
        </a:p>
      </dgm:t>
    </dgm:pt>
    <dgm:pt modelId="{74CC55BE-1C1A-4936-878A-D7308C42473E}" type="pres">
      <dgm:prSet presAssocID="{89B2400E-6643-4917-96D6-3EDE3E70ED52}" presName="Name0" presStyleCnt="0">
        <dgm:presLayoutVars>
          <dgm:dir/>
          <dgm:animLvl val="lvl"/>
          <dgm:resizeHandles val="exact"/>
        </dgm:presLayoutVars>
      </dgm:prSet>
      <dgm:spPr/>
    </dgm:pt>
    <dgm:pt modelId="{36E7E5AD-52FE-456F-9AC5-015E71CC3C51}" type="pres">
      <dgm:prSet presAssocID="{A2EBD05E-78F4-4AF4-AB32-875737FF6B6A}" presName="boxAndChildren" presStyleCnt="0"/>
      <dgm:spPr/>
    </dgm:pt>
    <dgm:pt modelId="{A5AB1C0E-D6CE-47B5-BE50-43B1300F8155}" type="pres">
      <dgm:prSet presAssocID="{A2EBD05E-78F4-4AF4-AB32-875737FF6B6A}" presName="parentTextBox" presStyleLbl="node1" presStyleIdx="0" presStyleCnt="5"/>
      <dgm:spPr/>
    </dgm:pt>
    <dgm:pt modelId="{6E088FEC-1EFC-496B-A43B-2200A6360102}" type="pres">
      <dgm:prSet presAssocID="{153C04DD-42EC-45FE-A5E8-6B3DABE8E208}" presName="sp" presStyleCnt="0"/>
      <dgm:spPr/>
    </dgm:pt>
    <dgm:pt modelId="{972071D8-7643-4309-A3E9-F2D7277A01FE}" type="pres">
      <dgm:prSet presAssocID="{868850C5-B124-412A-984B-09122AF5EE3D}" presName="arrowAndChildren" presStyleCnt="0"/>
      <dgm:spPr/>
    </dgm:pt>
    <dgm:pt modelId="{C8AA8AAA-A4D3-49DD-A50F-790F4346BC56}" type="pres">
      <dgm:prSet presAssocID="{868850C5-B124-412A-984B-09122AF5EE3D}" presName="parentTextArrow" presStyleLbl="node1" presStyleIdx="1" presStyleCnt="5"/>
      <dgm:spPr/>
    </dgm:pt>
    <dgm:pt modelId="{0F30D5C8-79DD-464D-92B1-F48EF0803486}" type="pres">
      <dgm:prSet presAssocID="{12DA3413-09AA-41B6-B62C-CA2B6955CC7C}" presName="sp" presStyleCnt="0"/>
      <dgm:spPr/>
    </dgm:pt>
    <dgm:pt modelId="{0C2B3596-5BBA-413B-9596-663A697D79B3}" type="pres">
      <dgm:prSet presAssocID="{FA018AAA-E178-4658-BB60-702EBEB47025}" presName="arrowAndChildren" presStyleCnt="0"/>
      <dgm:spPr/>
    </dgm:pt>
    <dgm:pt modelId="{DB891583-24E7-4614-B1E2-4E7D90AFF4AD}" type="pres">
      <dgm:prSet presAssocID="{FA018AAA-E178-4658-BB60-702EBEB47025}" presName="parentTextArrow" presStyleLbl="node1" presStyleIdx="2" presStyleCnt="5"/>
      <dgm:spPr/>
    </dgm:pt>
    <dgm:pt modelId="{8775C873-0E3D-44FD-BD4A-ED9B06140D79}" type="pres">
      <dgm:prSet presAssocID="{C78CBF18-7628-44EB-A6A6-3F175A464CC4}" presName="sp" presStyleCnt="0"/>
      <dgm:spPr/>
    </dgm:pt>
    <dgm:pt modelId="{25ED5E43-339B-4200-A180-D60DC8292DB9}" type="pres">
      <dgm:prSet presAssocID="{372957C2-997B-4126-8E06-9224708C8E6C}" presName="arrowAndChildren" presStyleCnt="0"/>
      <dgm:spPr/>
    </dgm:pt>
    <dgm:pt modelId="{E04795C6-74EC-4EDC-BE0C-895BCDE65B50}" type="pres">
      <dgm:prSet presAssocID="{372957C2-997B-4126-8E06-9224708C8E6C}" presName="parentTextArrow" presStyleLbl="node1" presStyleIdx="3" presStyleCnt="5"/>
      <dgm:spPr/>
    </dgm:pt>
    <dgm:pt modelId="{DE3F3A15-1C51-4ED6-9D9E-B7EC4A7D9024}" type="pres">
      <dgm:prSet presAssocID="{486DA8D3-6096-4942-AAEB-A7A213F57AE3}" presName="sp" presStyleCnt="0"/>
      <dgm:spPr/>
    </dgm:pt>
    <dgm:pt modelId="{329ED199-1953-40CA-927B-A5DE53201E45}" type="pres">
      <dgm:prSet presAssocID="{269065AB-2C85-48FA-8E61-6F7D3BACF760}" presName="arrowAndChildren" presStyleCnt="0"/>
      <dgm:spPr/>
    </dgm:pt>
    <dgm:pt modelId="{D348E376-F3DF-456A-AA91-AAE1C05E9E86}" type="pres">
      <dgm:prSet presAssocID="{269065AB-2C85-48FA-8E61-6F7D3BACF760}" presName="parentTextArrow" presStyleLbl="node1" presStyleIdx="4" presStyleCnt="5"/>
      <dgm:spPr/>
    </dgm:pt>
  </dgm:ptLst>
  <dgm:cxnLst>
    <dgm:cxn modelId="{F3AD5B1E-4E17-48A8-88BD-C9273DFF95D0}" type="presOf" srcId="{372957C2-997B-4126-8E06-9224708C8E6C}" destId="{E04795C6-74EC-4EDC-BE0C-895BCDE65B50}" srcOrd="0" destOrd="0" presId="urn:microsoft.com/office/officeart/2005/8/layout/process4"/>
    <dgm:cxn modelId="{06F1EF5C-ECC1-4EFC-AE62-0E3741A65A3D}" srcId="{89B2400E-6643-4917-96D6-3EDE3E70ED52}" destId="{FA018AAA-E178-4658-BB60-702EBEB47025}" srcOrd="2" destOrd="0" parTransId="{F0EAEE8D-DF25-4ACE-83D6-88F1D0FC760D}" sibTransId="{12DA3413-09AA-41B6-B62C-CA2B6955CC7C}"/>
    <dgm:cxn modelId="{B3C6E546-9BC7-4525-B77E-0AD7B276D1E5}" type="presOf" srcId="{868850C5-B124-412A-984B-09122AF5EE3D}" destId="{C8AA8AAA-A4D3-49DD-A50F-790F4346BC56}" srcOrd="0" destOrd="0" presId="urn:microsoft.com/office/officeart/2005/8/layout/process4"/>
    <dgm:cxn modelId="{D34E9876-3793-47BF-B657-2EC64EF6096E}" type="presOf" srcId="{FA018AAA-E178-4658-BB60-702EBEB47025}" destId="{DB891583-24E7-4614-B1E2-4E7D90AFF4AD}" srcOrd="0" destOrd="0" presId="urn:microsoft.com/office/officeart/2005/8/layout/process4"/>
    <dgm:cxn modelId="{3A59D69A-822E-40DF-8200-9D1795B4BEB4}" type="presOf" srcId="{89B2400E-6643-4917-96D6-3EDE3E70ED52}" destId="{74CC55BE-1C1A-4936-878A-D7308C42473E}" srcOrd="0" destOrd="0" presId="urn:microsoft.com/office/officeart/2005/8/layout/process4"/>
    <dgm:cxn modelId="{0AC2B29E-7C7E-4456-99BE-9FBB0B60E100}" type="presOf" srcId="{269065AB-2C85-48FA-8E61-6F7D3BACF760}" destId="{D348E376-F3DF-456A-AA91-AAE1C05E9E86}" srcOrd="0" destOrd="0" presId="urn:microsoft.com/office/officeart/2005/8/layout/process4"/>
    <dgm:cxn modelId="{0DBC8AA7-F3D9-417A-8B61-E5EC71E3F2B7}" srcId="{89B2400E-6643-4917-96D6-3EDE3E70ED52}" destId="{372957C2-997B-4126-8E06-9224708C8E6C}" srcOrd="1" destOrd="0" parTransId="{6DDF41C0-0987-418A-88C7-B88476A57AFE}" sibTransId="{C78CBF18-7628-44EB-A6A6-3F175A464CC4}"/>
    <dgm:cxn modelId="{0E3C34AC-AB61-4AAA-8E2A-4E45FF166FA6}" type="presOf" srcId="{A2EBD05E-78F4-4AF4-AB32-875737FF6B6A}" destId="{A5AB1C0E-D6CE-47B5-BE50-43B1300F8155}" srcOrd="0" destOrd="0" presId="urn:microsoft.com/office/officeart/2005/8/layout/process4"/>
    <dgm:cxn modelId="{8DE127C3-7FAF-4F2B-85D4-EED802B5527F}" srcId="{89B2400E-6643-4917-96D6-3EDE3E70ED52}" destId="{269065AB-2C85-48FA-8E61-6F7D3BACF760}" srcOrd="0" destOrd="0" parTransId="{AF6E18AD-A7BD-47E6-B7EC-0B8B0C4B9597}" sibTransId="{486DA8D3-6096-4942-AAEB-A7A213F57AE3}"/>
    <dgm:cxn modelId="{029696E3-088F-4BD7-8E0D-85AA8E2EE63E}" srcId="{89B2400E-6643-4917-96D6-3EDE3E70ED52}" destId="{868850C5-B124-412A-984B-09122AF5EE3D}" srcOrd="3" destOrd="0" parTransId="{1C151CB8-871F-45E9-BAE6-1D12E5FB7D2B}" sibTransId="{153C04DD-42EC-45FE-A5E8-6B3DABE8E208}"/>
    <dgm:cxn modelId="{891446F5-58E9-44E8-BBEB-58D3F0A43871}" srcId="{89B2400E-6643-4917-96D6-3EDE3E70ED52}" destId="{A2EBD05E-78F4-4AF4-AB32-875737FF6B6A}" srcOrd="4" destOrd="0" parTransId="{EB8F3AB7-CB4C-4540-8DAB-AA726A237B7B}" sibTransId="{63C14CF8-0E77-44D3-BC2A-9561CEF310B6}"/>
    <dgm:cxn modelId="{06E4D4B9-EA3F-4E40-B7A4-A29CF51D581C}" type="presParOf" srcId="{74CC55BE-1C1A-4936-878A-D7308C42473E}" destId="{36E7E5AD-52FE-456F-9AC5-015E71CC3C51}" srcOrd="0" destOrd="0" presId="urn:microsoft.com/office/officeart/2005/8/layout/process4"/>
    <dgm:cxn modelId="{E9336FB1-FD02-44D4-8432-14C3C6167670}" type="presParOf" srcId="{36E7E5AD-52FE-456F-9AC5-015E71CC3C51}" destId="{A5AB1C0E-D6CE-47B5-BE50-43B1300F8155}" srcOrd="0" destOrd="0" presId="urn:microsoft.com/office/officeart/2005/8/layout/process4"/>
    <dgm:cxn modelId="{F19B42C6-F4DA-445D-9FB1-77838C84F519}" type="presParOf" srcId="{74CC55BE-1C1A-4936-878A-D7308C42473E}" destId="{6E088FEC-1EFC-496B-A43B-2200A6360102}" srcOrd="1" destOrd="0" presId="urn:microsoft.com/office/officeart/2005/8/layout/process4"/>
    <dgm:cxn modelId="{2C594EFF-C700-48A8-804A-54407E020D3D}" type="presParOf" srcId="{74CC55BE-1C1A-4936-878A-D7308C42473E}" destId="{972071D8-7643-4309-A3E9-F2D7277A01FE}" srcOrd="2" destOrd="0" presId="urn:microsoft.com/office/officeart/2005/8/layout/process4"/>
    <dgm:cxn modelId="{384CA1AE-8272-479F-ACFF-A24B24B1EA45}" type="presParOf" srcId="{972071D8-7643-4309-A3E9-F2D7277A01FE}" destId="{C8AA8AAA-A4D3-49DD-A50F-790F4346BC56}" srcOrd="0" destOrd="0" presId="urn:microsoft.com/office/officeart/2005/8/layout/process4"/>
    <dgm:cxn modelId="{1F8AAB1B-4126-45F0-B24B-849455A4EC07}" type="presParOf" srcId="{74CC55BE-1C1A-4936-878A-D7308C42473E}" destId="{0F30D5C8-79DD-464D-92B1-F48EF0803486}" srcOrd="3" destOrd="0" presId="urn:microsoft.com/office/officeart/2005/8/layout/process4"/>
    <dgm:cxn modelId="{4591E585-5D86-4358-85E0-E4C1D49B9514}" type="presParOf" srcId="{74CC55BE-1C1A-4936-878A-D7308C42473E}" destId="{0C2B3596-5BBA-413B-9596-663A697D79B3}" srcOrd="4" destOrd="0" presId="urn:microsoft.com/office/officeart/2005/8/layout/process4"/>
    <dgm:cxn modelId="{11A3D4E4-1BF9-4A68-96EA-F82D6A0AB0AC}" type="presParOf" srcId="{0C2B3596-5BBA-413B-9596-663A697D79B3}" destId="{DB891583-24E7-4614-B1E2-4E7D90AFF4AD}" srcOrd="0" destOrd="0" presId="urn:microsoft.com/office/officeart/2005/8/layout/process4"/>
    <dgm:cxn modelId="{1B21C3E6-8A82-4A28-8E21-EF4540F1B156}" type="presParOf" srcId="{74CC55BE-1C1A-4936-878A-D7308C42473E}" destId="{8775C873-0E3D-44FD-BD4A-ED9B06140D79}" srcOrd="5" destOrd="0" presId="urn:microsoft.com/office/officeart/2005/8/layout/process4"/>
    <dgm:cxn modelId="{DA8C34FC-F298-4FE8-B529-9F327F185B07}" type="presParOf" srcId="{74CC55BE-1C1A-4936-878A-D7308C42473E}" destId="{25ED5E43-339B-4200-A180-D60DC8292DB9}" srcOrd="6" destOrd="0" presId="urn:microsoft.com/office/officeart/2005/8/layout/process4"/>
    <dgm:cxn modelId="{30C67A1B-DF35-43F9-9CDC-4169A3CFE2B5}" type="presParOf" srcId="{25ED5E43-339B-4200-A180-D60DC8292DB9}" destId="{E04795C6-74EC-4EDC-BE0C-895BCDE65B50}" srcOrd="0" destOrd="0" presId="urn:microsoft.com/office/officeart/2005/8/layout/process4"/>
    <dgm:cxn modelId="{D8F645E0-E28A-4251-B34A-EA8CA5BD6F03}" type="presParOf" srcId="{74CC55BE-1C1A-4936-878A-D7308C42473E}" destId="{DE3F3A15-1C51-4ED6-9D9E-B7EC4A7D9024}" srcOrd="7" destOrd="0" presId="urn:microsoft.com/office/officeart/2005/8/layout/process4"/>
    <dgm:cxn modelId="{FC024B8E-B464-4827-B753-553CA6160732}" type="presParOf" srcId="{74CC55BE-1C1A-4936-878A-D7308C42473E}" destId="{329ED199-1953-40CA-927B-A5DE53201E45}" srcOrd="8" destOrd="0" presId="urn:microsoft.com/office/officeart/2005/8/layout/process4"/>
    <dgm:cxn modelId="{2AFDA105-3D13-4074-A657-27ECA1CFB84F}" type="presParOf" srcId="{329ED199-1953-40CA-927B-A5DE53201E45}" destId="{D348E376-F3DF-456A-AA91-AAE1C05E9E8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5A4D6DF-71A1-4A2B-B586-A7A205CBEE0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079B755-6C64-4EF4-BE26-148A2B26C446}">
      <dgm:prSet/>
      <dgm:spPr/>
      <dgm:t>
        <a:bodyPr/>
        <a:lstStyle/>
        <a:p>
          <a:r>
            <a:rPr lang="en-US" b="1"/>
            <a:t>Loan programs are funded by annual Congressional Appropriations</a:t>
          </a:r>
          <a:br>
            <a:rPr lang="en-US" b="1"/>
          </a:br>
          <a:endParaRPr lang="en-US"/>
        </a:p>
      </dgm:t>
    </dgm:pt>
    <dgm:pt modelId="{8A9FC123-25AD-4C6B-8186-4D319ACB6C0D}" type="parTrans" cxnId="{DA66BCE5-24A4-446E-80C4-C2BF3DDE17A7}">
      <dgm:prSet/>
      <dgm:spPr/>
      <dgm:t>
        <a:bodyPr/>
        <a:lstStyle/>
        <a:p>
          <a:endParaRPr lang="en-US"/>
        </a:p>
      </dgm:t>
    </dgm:pt>
    <dgm:pt modelId="{D646F425-34D6-414E-9D6A-3C1F903E25A3}" type="sibTrans" cxnId="{DA66BCE5-24A4-446E-80C4-C2BF3DDE17A7}">
      <dgm:prSet/>
      <dgm:spPr/>
      <dgm:t>
        <a:bodyPr/>
        <a:lstStyle/>
        <a:p>
          <a:endParaRPr lang="en-US"/>
        </a:p>
      </dgm:t>
    </dgm:pt>
    <dgm:pt modelId="{F692D0EF-040E-4B54-90FB-D2B09CD34FC6}">
      <dgm:prSet/>
      <dgm:spPr/>
      <dgm:t>
        <a:bodyPr/>
        <a:lstStyle/>
        <a:p>
          <a:r>
            <a:rPr lang="en-US" b="1"/>
            <a:t>Loan funds are allocated to states</a:t>
          </a:r>
          <a:br>
            <a:rPr lang="en-US" b="1"/>
          </a:br>
          <a:endParaRPr lang="en-US"/>
        </a:p>
      </dgm:t>
    </dgm:pt>
    <dgm:pt modelId="{80E68135-35C7-4DD0-9421-17C71F946C6E}" type="parTrans" cxnId="{288425C5-1C65-4AB2-82F7-895B433DDF3D}">
      <dgm:prSet/>
      <dgm:spPr/>
      <dgm:t>
        <a:bodyPr/>
        <a:lstStyle/>
        <a:p>
          <a:endParaRPr lang="en-US"/>
        </a:p>
      </dgm:t>
    </dgm:pt>
    <dgm:pt modelId="{134C97D4-4D57-48CB-B550-7DCD6C436F70}" type="sibTrans" cxnId="{288425C5-1C65-4AB2-82F7-895B433DDF3D}">
      <dgm:prSet/>
      <dgm:spPr/>
      <dgm:t>
        <a:bodyPr/>
        <a:lstStyle/>
        <a:p>
          <a:endParaRPr lang="en-US"/>
        </a:p>
      </dgm:t>
    </dgm:pt>
    <dgm:pt modelId="{CDD37610-1A7A-4300-B9E3-1F739A7CECF7}">
      <dgm:prSet/>
      <dgm:spPr/>
      <dgm:t>
        <a:bodyPr/>
        <a:lstStyle/>
        <a:p>
          <a:r>
            <a:rPr lang="en-US" b="1" dirty="0"/>
            <a:t>There are separate allocations of Socially Disadvantaged Applicants and Beginning Farmer targeted funds</a:t>
          </a:r>
          <a:endParaRPr lang="en-US" dirty="0"/>
        </a:p>
      </dgm:t>
    </dgm:pt>
    <dgm:pt modelId="{F2E923AB-123D-4D9A-9C4F-1E0F86A7575D}" type="parTrans" cxnId="{000B5F45-A34A-49B2-8283-713B343F398A}">
      <dgm:prSet/>
      <dgm:spPr/>
      <dgm:t>
        <a:bodyPr/>
        <a:lstStyle/>
        <a:p>
          <a:endParaRPr lang="en-US"/>
        </a:p>
      </dgm:t>
    </dgm:pt>
    <dgm:pt modelId="{EF141255-F4FB-430E-BDE4-4FC74293E18C}" type="sibTrans" cxnId="{000B5F45-A34A-49B2-8283-713B343F398A}">
      <dgm:prSet/>
      <dgm:spPr/>
      <dgm:t>
        <a:bodyPr/>
        <a:lstStyle/>
        <a:p>
          <a:endParaRPr lang="en-US"/>
        </a:p>
      </dgm:t>
    </dgm:pt>
    <dgm:pt modelId="{923E8D71-E791-48B2-B16A-C0CB0782B2A7}" type="pres">
      <dgm:prSet presAssocID="{D5A4D6DF-71A1-4A2B-B586-A7A205CBEE0C}" presName="linear" presStyleCnt="0">
        <dgm:presLayoutVars>
          <dgm:animLvl val="lvl"/>
          <dgm:resizeHandles val="exact"/>
        </dgm:presLayoutVars>
      </dgm:prSet>
      <dgm:spPr/>
    </dgm:pt>
    <dgm:pt modelId="{20C9AFB1-58CD-4669-A596-4B0E3862BD0D}" type="pres">
      <dgm:prSet presAssocID="{E079B755-6C64-4EF4-BE26-148A2B26C446}" presName="parentText" presStyleLbl="node1" presStyleIdx="0" presStyleCnt="3">
        <dgm:presLayoutVars>
          <dgm:chMax val="0"/>
          <dgm:bulletEnabled val="1"/>
        </dgm:presLayoutVars>
      </dgm:prSet>
      <dgm:spPr/>
    </dgm:pt>
    <dgm:pt modelId="{263A9EE2-0B49-4BC8-A506-CEF951DFAFF5}" type="pres">
      <dgm:prSet presAssocID="{D646F425-34D6-414E-9D6A-3C1F903E25A3}" presName="spacer" presStyleCnt="0"/>
      <dgm:spPr/>
    </dgm:pt>
    <dgm:pt modelId="{33F4262E-A2AC-4EF5-991E-7A01FCBA0F0D}" type="pres">
      <dgm:prSet presAssocID="{F692D0EF-040E-4B54-90FB-D2B09CD34FC6}" presName="parentText" presStyleLbl="node1" presStyleIdx="1" presStyleCnt="3">
        <dgm:presLayoutVars>
          <dgm:chMax val="0"/>
          <dgm:bulletEnabled val="1"/>
        </dgm:presLayoutVars>
      </dgm:prSet>
      <dgm:spPr/>
    </dgm:pt>
    <dgm:pt modelId="{4F1E1B3B-F0BA-4E37-889C-55C193C116B3}" type="pres">
      <dgm:prSet presAssocID="{134C97D4-4D57-48CB-B550-7DCD6C436F70}" presName="spacer" presStyleCnt="0"/>
      <dgm:spPr/>
    </dgm:pt>
    <dgm:pt modelId="{6A963E4B-9EA4-4126-9D26-906221284471}" type="pres">
      <dgm:prSet presAssocID="{CDD37610-1A7A-4300-B9E3-1F739A7CECF7}" presName="parentText" presStyleLbl="node1" presStyleIdx="2" presStyleCnt="3">
        <dgm:presLayoutVars>
          <dgm:chMax val="0"/>
          <dgm:bulletEnabled val="1"/>
        </dgm:presLayoutVars>
      </dgm:prSet>
      <dgm:spPr/>
    </dgm:pt>
  </dgm:ptLst>
  <dgm:cxnLst>
    <dgm:cxn modelId="{A3B2AC1B-C912-4798-B97D-D5C76D334ABA}" type="presOf" srcId="{CDD37610-1A7A-4300-B9E3-1F739A7CECF7}" destId="{6A963E4B-9EA4-4126-9D26-906221284471}" srcOrd="0" destOrd="0" presId="urn:microsoft.com/office/officeart/2005/8/layout/vList2"/>
    <dgm:cxn modelId="{DBE24721-E4EC-44AE-BE19-6AEDC6E155AA}" type="presOf" srcId="{E079B755-6C64-4EF4-BE26-148A2B26C446}" destId="{20C9AFB1-58CD-4669-A596-4B0E3862BD0D}" srcOrd="0" destOrd="0" presId="urn:microsoft.com/office/officeart/2005/8/layout/vList2"/>
    <dgm:cxn modelId="{000B5F45-A34A-49B2-8283-713B343F398A}" srcId="{D5A4D6DF-71A1-4A2B-B586-A7A205CBEE0C}" destId="{CDD37610-1A7A-4300-B9E3-1F739A7CECF7}" srcOrd="2" destOrd="0" parTransId="{F2E923AB-123D-4D9A-9C4F-1E0F86A7575D}" sibTransId="{EF141255-F4FB-430E-BDE4-4FC74293E18C}"/>
    <dgm:cxn modelId="{36569171-E905-452D-84AD-B9224C4BADB3}" type="presOf" srcId="{D5A4D6DF-71A1-4A2B-B586-A7A205CBEE0C}" destId="{923E8D71-E791-48B2-B16A-C0CB0782B2A7}" srcOrd="0" destOrd="0" presId="urn:microsoft.com/office/officeart/2005/8/layout/vList2"/>
    <dgm:cxn modelId="{288425C5-1C65-4AB2-82F7-895B433DDF3D}" srcId="{D5A4D6DF-71A1-4A2B-B586-A7A205CBEE0C}" destId="{F692D0EF-040E-4B54-90FB-D2B09CD34FC6}" srcOrd="1" destOrd="0" parTransId="{80E68135-35C7-4DD0-9421-17C71F946C6E}" sibTransId="{134C97D4-4D57-48CB-B550-7DCD6C436F70}"/>
    <dgm:cxn modelId="{F33056DF-5015-4948-8C1D-56FAC257BC0A}" type="presOf" srcId="{F692D0EF-040E-4B54-90FB-D2B09CD34FC6}" destId="{33F4262E-A2AC-4EF5-991E-7A01FCBA0F0D}" srcOrd="0" destOrd="0" presId="urn:microsoft.com/office/officeart/2005/8/layout/vList2"/>
    <dgm:cxn modelId="{DA66BCE5-24A4-446E-80C4-C2BF3DDE17A7}" srcId="{D5A4D6DF-71A1-4A2B-B586-A7A205CBEE0C}" destId="{E079B755-6C64-4EF4-BE26-148A2B26C446}" srcOrd="0" destOrd="0" parTransId="{8A9FC123-25AD-4C6B-8186-4D319ACB6C0D}" sibTransId="{D646F425-34D6-414E-9D6A-3C1F903E25A3}"/>
    <dgm:cxn modelId="{65DC6FCE-4D2A-4F21-B5B4-BB706B281D3B}" type="presParOf" srcId="{923E8D71-E791-48B2-B16A-C0CB0782B2A7}" destId="{20C9AFB1-58CD-4669-A596-4B0E3862BD0D}" srcOrd="0" destOrd="0" presId="urn:microsoft.com/office/officeart/2005/8/layout/vList2"/>
    <dgm:cxn modelId="{59EC842E-E627-4AEA-B246-4784AC4CAC7F}" type="presParOf" srcId="{923E8D71-E791-48B2-B16A-C0CB0782B2A7}" destId="{263A9EE2-0B49-4BC8-A506-CEF951DFAFF5}" srcOrd="1" destOrd="0" presId="urn:microsoft.com/office/officeart/2005/8/layout/vList2"/>
    <dgm:cxn modelId="{D4E1ECBE-F2C0-45F9-A0A9-4E8F3AFB6A45}" type="presParOf" srcId="{923E8D71-E791-48B2-B16A-C0CB0782B2A7}" destId="{33F4262E-A2AC-4EF5-991E-7A01FCBA0F0D}" srcOrd="2" destOrd="0" presId="urn:microsoft.com/office/officeart/2005/8/layout/vList2"/>
    <dgm:cxn modelId="{A78C6AA1-FB4C-4A1A-B02D-7817E0A3F2D4}" type="presParOf" srcId="{923E8D71-E791-48B2-B16A-C0CB0782B2A7}" destId="{4F1E1B3B-F0BA-4E37-889C-55C193C116B3}" srcOrd="3" destOrd="0" presId="urn:microsoft.com/office/officeart/2005/8/layout/vList2"/>
    <dgm:cxn modelId="{563F34D9-C87D-4D27-9D72-E5C026601B37}" type="presParOf" srcId="{923E8D71-E791-48B2-B16A-C0CB0782B2A7}" destId="{6A963E4B-9EA4-4126-9D26-90622128447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2FB719E-21C7-487A-88F6-FDE25B727B8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BC83C9E-85C9-4B35-BB7D-ECD408D5DB24}">
      <dgm:prSet/>
      <dgm:spPr/>
      <dgm:t>
        <a:bodyPr/>
        <a:lstStyle/>
        <a:p>
          <a:r>
            <a:rPr lang="en-US"/>
            <a:t>FSA does not have a specific SDA loan program, but rather targets funds in existing programs to applicants that meet the definition</a:t>
          </a:r>
        </a:p>
      </dgm:t>
    </dgm:pt>
    <dgm:pt modelId="{0E6FCB84-6A42-42D2-9EE3-89A35C3A79B7}" type="parTrans" cxnId="{5B325FCA-5FB7-4226-81C5-87616B8F7DDE}">
      <dgm:prSet/>
      <dgm:spPr/>
      <dgm:t>
        <a:bodyPr/>
        <a:lstStyle/>
        <a:p>
          <a:endParaRPr lang="en-US"/>
        </a:p>
      </dgm:t>
    </dgm:pt>
    <dgm:pt modelId="{AD2703A2-3E6D-4C48-9417-3E84B7736766}" type="sibTrans" cxnId="{5B325FCA-5FB7-4226-81C5-87616B8F7DDE}">
      <dgm:prSet/>
      <dgm:spPr/>
      <dgm:t>
        <a:bodyPr/>
        <a:lstStyle/>
        <a:p>
          <a:endParaRPr lang="en-US"/>
        </a:p>
      </dgm:t>
    </dgm:pt>
    <dgm:pt modelId="{647D1063-2AFE-4A35-A3F4-B346EC5A59AD}">
      <dgm:prSet/>
      <dgm:spPr>
        <a:solidFill>
          <a:schemeClr val="accent3">
            <a:lumMod val="75000"/>
          </a:schemeClr>
        </a:solidFill>
      </dgm:spPr>
      <dgm:t>
        <a:bodyPr/>
        <a:lstStyle/>
        <a:p>
          <a:r>
            <a:rPr lang="en-US"/>
            <a:t>The targets are set by law</a:t>
          </a:r>
        </a:p>
      </dgm:t>
    </dgm:pt>
    <dgm:pt modelId="{296DC900-2256-4A50-A8E8-B54160858CD6}" type="parTrans" cxnId="{AF54B8F6-EEE3-4C53-9DF0-CCDE107F07EA}">
      <dgm:prSet/>
      <dgm:spPr/>
      <dgm:t>
        <a:bodyPr/>
        <a:lstStyle/>
        <a:p>
          <a:endParaRPr lang="en-US"/>
        </a:p>
      </dgm:t>
    </dgm:pt>
    <dgm:pt modelId="{DFA9D23E-2D6D-47E9-ABB0-7B89967D23FB}" type="sibTrans" cxnId="{AF54B8F6-EEE3-4C53-9DF0-CCDE107F07EA}">
      <dgm:prSet/>
      <dgm:spPr/>
      <dgm:t>
        <a:bodyPr/>
        <a:lstStyle/>
        <a:p>
          <a:endParaRPr lang="en-US"/>
        </a:p>
      </dgm:t>
    </dgm:pt>
    <dgm:pt modelId="{9A64EE9B-9DDB-41BB-9E4E-81E34DDBD1FD}">
      <dgm:prSet/>
      <dgm:spPr/>
      <dgm:t>
        <a:bodyPr/>
        <a:lstStyle/>
        <a:p>
          <a:r>
            <a:rPr lang="en-US"/>
            <a:t>SDA loan applicants must meet loan program requirements</a:t>
          </a:r>
        </a:p>
      </dgm:t>
    </dgm:pt>
    <dgm:pt modelId="{BF76E85A-23E5-4C11-A3E6-D832F4E59081}" type="parTrans" cxnId="{BC07C9CC-DD44-4893-BB66-13C74718A6E3}">
      <dgm:prSet/>
      <dgm:spPr/>
      <dgm:t>
        <a:bodyPr/>
        <a:lstStyle/>
        <a:p>
          <a:endParaRPr lang="en-US"/>
        </a:p>
      </dgm:t>
    </dgm:pt>
    <dgm:pt modelId="{38350674-D011-494B-8622-E87778136E8E}" type="sibTrans" cxnId="{BC07C9CC-DD44-4893-BB66-13C74718A6E3}">
      <dgm:prSet/>
      <dgm:spPr/>
      <dgm:t>
        <a:bodyPr/>
        <a:lstStyle/>
        <a:p>
          <a:endParaRPr lang="en-US"/>
        </a:p>
      </dgm:t>
    </dgm:pt>
    <dgm:pt modelId="{58798BE8-5D4E-42C6-8E5D-D23F5C9CE346}" type="pres">
      <dgm:prSet presAssocID="{72FB719E-21C7-487A-88F6-FDE25B727B88}" presName="linear" presStyleCnt="0">
        <dgm:presLayoutVars>
          <dgm:animLvl val="lvl"/>
          <dgm:resizeHandles val="exact"/>
        </dgm:presLayoutVars>
      </dgm:prSet>
      <dgm:spPr/>
    </dgm:pt>
    <dgm:pt modelId="{26F4BB29-1489-4E62-BE96-0104AF33FF70}" type="pres">
      <dgm:prSet presAssocID="{DBC83C9E-85C9-4B35-BB7D-ECD408D5DB24}" presName="parentText" presStyleLbl="node1" presStyleIdx="0" presStyleCnt="3">
        <dgm:presLayoutVars>
          <dgm:chMax val="0"/>
          <dgm:bulletEnabled val="1"/>
        </dgm:presLayoutVars>
      </dgm:prSet>
      <dgm:spPr/>
    </dgm:pt>
    <dgm:pt modelId="{4B699E34-58FA-4459-A5A8-8B80AC17CD0E}" type="pres">
      <dgm:prSet presAssocID="{AD2703A2-3E6D-4C48-9417-3E84B7736766}" presName="spacer" presStyleCnt="0"/>
      <dgm:spPr/>
    </dgm:pt>
    <dgm:pt modelId="{6A1E072F-79B8-46DB-935F-AF37E8A978C3}" type="pres">
      <dgm:prSet presAssocID="{647D1063-2AFE-4A35-A3F4-B346EC5A59AD}" presName="parentText" presStyleLbl="node1" presStyleIdx="1" presStyleCnt="3">
        <dgm:presLayoutVars>
          <dgm:chMax val="0"/>
          <dgm:bulletEnabled val="1"/>
        </dgm:presLayoutVars>
      </dgm:prSet>
      <dgm:spPr/>
    </dgm:pt>
    <dgm:pt modelId="{657BE8EE-96AE-4862-B31B-2829480E1189}" type="pres">
      <dgm:prSet presAssocID="{DFA9D23E-2D6D-47E9-ABB0-7B89967D23FB}" presName="spacer" presStyleCnt="0"/>
      <dgm:spPr/>
    </dgm:pt>
    <dgm:pt modelId="{B4B5E2A2-1CBE-447E-8109-9ACC37045DFD}" type="pres">
      <dgm:prSet presAssocID="{9A64EE9B-9DDB-41BB-9E4E-81E34DDBD1FD}" presName="parentText" presStyleLbl="node1" presStyleIdx="2" presStyleCnt="3">
        <dgm:presLayoutVars>
          <dgm:chMax val="0"/>
          <dgm:bulletEnabled val="1"/>
        </dgm:presLayoutVars>
      </dgm:prSet>
      <dgm:spPr/>
    </dgm:pt>
  </dgm:ptLst>
  <dgm:cxnLst>
    <dgm:cxn modelId="{12463C64-9894-4A21-BC83-610B4E504752}" type="presOf" srcId="{DBC83C9E-85C9-4B35-BB7D-ECD408D5DB24}" destId="{26F4BB29-1489-4E62-BE96-0104AF33FF70}" srcOrd="0" destOrd="0" presId="urn:microsoft.com/office/officeart/2005/8/layout/vList2"/>
    <dgm:cxn modelId="{FCD05269-0997-4BF5-B32F-B55712C6CA86}" type="presOf" srcId="{72FB719E-21C7-487A-88F6-FDE25B727B88}" destId="{58798BE8-5D4E-42C6-8E5D-D23F5C9CE346}" srcOrd="0" destOrd="0" presId="urn:microsoft.com/office/officeart/2005/8/layout/vList2"/>
    <dgm:cxn modelId="{6686DC7D-4291-4E38-B603-89E0AB6A5987}" type="presOf" srcId="{647D1063-2AFE-4A35-A3F4-B346EC5A59AD}" destId="{6A1E072F-79B8-46DB-935F-AF37E8A978C3}" srcOrd="0" destOrd="0" presId="urn:microsoft.com/office/officeart/2005/8/layout/vList2"/>
    <dgm:cxn modelId="{ACAFBE97-4ED5-466A-80DF-CB1BFD78489C}" type="presOf" srcId="{9A64EE9B-9DDB-41BB-9E4E-81E34DDBD1FD}" destId="{B4B5E2A2-1CBE-447E-8109-9ACC37045DFD}" srcOrd="0" destOrd="0" presId="urn:microsoft.com/office/officeart/2005/8/layout/vList2"/>
    <dgm:cxn modelId="{5B325FCA-5FB7-4226-81C5-87616B8F7DDE}" srcId="{72FB719E-21C7-487A-88F6-FDE25B727B88}" destId="{DBC83C9E-85C9-4B35-BB7D-ECD408D5DB24}" srcOrd="0" destOrd="0" parTransId="{0E6FCB84-6A42-42D2-9EE3-89A35C3A79B7}" sibTransId="{AD2703A2-3E6D-4C48-9417-3E84B7736766}"/>
    <dgm:cxn modelId="{BC07C9CC-DD44-4893-BB66-13C74718A6E3}" srcId="{72FB719E-21C7-487A-88F6-FDE25B727B88}" destId="{9A64EE9B-9DDB-41BB-9E4E-81E34DDBD1FD}" srcOrd="2" destOrd="0" parTransId="{BF76E85A-23E5-4C11-A3E6-D832F4E59081}" sibTransId="{38350674-D011-494B-8622-E87778136E8E}"/>
    <dgm:cxn modelId="{AF54B8F6-EEE3-4C53-9DF0-CCDE107F07EA}" srcId="{72FB719E-21C7-487A-88F6-FDE25B727B88}" destId="{647D1063-2AFE-4A35-A3F4-B346EC5A59AD}" srcOrd="1" destOrd="0" parTransId="{296DC900-2256-4A50-A8E8-B54160858CD6}" sibTransId="{DFA9D23E-2D6D-47E9-ABB0-7B89967D23FB}"/>
    <dgm:cxn modelId="{42DC62DC-0D7F-4CF4-90A3-8724235274D4}" type="presParOf" srcId="{58798BE8-5D4E-42C6-8E5D-D23F5C9CE346}" destId="{26F4BB29-1489-4E62-BE96-0104AF33FF70}" srcOrd="0" destOrd="0" presId="urn:microsoft.com/office/officeart/2005/8/layout/vList2"/>
    <dgm:cxn modelId="{08575660-4A46-4A3B-B016-E7D2E7662599}" type="presParOf" srcId="{58798BE8-5D4E-42C6-8E5D-D23F5C9CE346}" destId="{4B699E34-58FA-4459-A5A8-8B80AC17CD0E}" srcOrd="1" destOrd="0" presId="urn:microsoft.com/office/officeart/2005/8/layout/vList2"/>
    <dgm:cxn modelId="{566FFAC4-5AE4-4F6A-B043-3EDA8DC61230}" type="presParOf" srcId="{58798BE8-5D4E-42C6-8E5D-D23F5C9CE346}" destId="{6A1E072F-79B8-46DB-935F-AF37E8A978C3}" srcOrd="2" destOrd="0" presId="urn:microsoft.com/office/officeart/2005/8/layout/vList2"/>
    <dgm:cxn modelId="{458654C9-0F5A-4610-A030-66E4DC567CB7}" type="presParOf" srcId="{58798BE8-5D4E-42C6-8E5D-D23F5C9CE346}" destId="{657BE8EE-96AE-4862-B31B-2829480E1189}" srcOrd="3" destOrd="0" presId="urn:microsoft.com/office/officeart/2005/8/layout/vList2"/>
    <dgm:cxn modelId="{F79B2326-6E08-4DB3-B635-2111F3F43A58}" type="presParOf" srcId="{58798BE8-5D4E-42C6-8E5D-D23F5C9CE346}" destId="{B4B5E2A2-1CBE-447E-8109-9ACC37045DF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003116B-9D5E-49E0-BB57-F7A3EBFD834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C62095B-C8DB-4D1D-9C90-194CA04F7B31}">
      <dgm:prSet custT="1"/>
      <dgm:spPr/>
      <dgm:t>
        <a:bodyPr/>
        <a:lstStyle/>
        <a:p>
          <a:r>
            <a:rPr lang="en-US" sz="1600" dirty="0"/>
            <a:t>A beginning farmer or rancher is an individual or entity who:</a:t>
          </a:r>
        </a:p>
      </dgm:t>
    </dgm:pt>
    <dgm:pt modelId="{DA91DF3E-1A4B-442A-B56E-7968069C9C23}" type="parTrans" cxnId="{2D701F53-9DB6-4559-8CE8-4E12040C3D7A}">
      <dgm:prSet/>
      <dgm:spPr/>
      <dgm:t>
        <a:bodyPr/>
        <a:lstStyle/>
        <a:p>
          <a:endParaRPr lang="en-US"/>
        </a:p>
      </dgm:t>
    </dgm:pt>
    <dgm:pt modelId="{8DBB4F45-C32B-4933-AB19-2EDE49852D82}" type="sibTrans" cxnId="{2D701F53-9DB6-4559-8CE8-4E12040C3D7A}">
      <dgm:prSet/>
      <dgm:spPr/>
      <dgm:t>
        <a:bodyPr/>
        <a:lstStyle/>
        <a:p>
          <a:endParaRPr lang="en-US"/>
        </a:p>
      </dgm:t>
    </dgm:pt>
    <dgm:pt modelId="{88DCBD20-2848-4CA6-9762-A9C8BE58DE04}">
      <dgm:prSet/>
      <dgm:spPr/>
      <dgm:t>
        <a:bodyPr/>
        <a:lstStyle/>
        <a:p>
          <a:r>
            <a:rPr lang="en-US"/>
            <a:t>(1) has not operated a farm or ranch for </a:t>
          </a:r>
        </a:p>
      </dgm:t>
    </dgm:pt>
    <dgm:pt modelId="{9A72483A-74EB-4702-A933-A201F5103CE0}" type="parTrans" cxnId="{1C2160B0-4C78-4AC5-A94B-01474BE1B98A}">
      <dgm:prSet/>
      <dgm:spPr/>
      <dgm:t>
        <a:bodyPr/>
        <a:lstStyle/>
        <a:p>
          <a:endParaRPr lang="en-US"/>
        </a:p>
      </dgm:t>
    </dgm:pt>
    <dgm:pt modelId="{CB27F135-9680-4DAC-AF0C-7CBDF9B5268B}" type="sibTrans" cxnId="{1C2160B0-4C78-4AC5-A94B-01474BE1B98A}">
      <dgm:prSet/>
      <dgm:spPr/>
      <dgm:t>
        <a:bodyPr/>
        <a:lstStyle/>
        <a:p>
          <a:endParaRPr lang="en-US"/>
        </a:p>
      </dgm:t>
    </dgm:pt>
    <dgm:pt modelId="{DC60ED53-B52A-4F00-8F3C-E62E08BAAE64}">
      <dgm:prSet custT="1"/>
      <dgm:spPr/>
      <dgm:t>
        <a:bodyPr/>
        <a:lstStyle/>
        <a:p>
          <a:r>
            <a:rPr lang="en-US" sz="1400" dirty="0"/>
            <a:t>more than 10 years</a:t>
          </a:r>
        </a:p>
      </dgm:t>
    </dgm:pt>
    <dgm:pt modelId="{5E4F69C1-CA78-49B3-9A10-84E92E40B064}" type="parTrans" cxnId="{7E44C750-62E8-4B21-8B35-6D6144CCCDF7}">
      <dgm:prSet/>
      <dgm:spPr/>
      <dgm:t>
        <a:bodyPr/>
        <a:lstStyle/>
        <a:p>
          <a:endParaRPr lang="en-US"/>
        </a:p>
      </dgm:t>
    </dgm:pt>
    <dgm:pt modelId="{39162592-5776-41B4-BDD3-FC775E56FF98}" type="sibTrans" cxnId="{7E44C750-62E8-4B21-8B35-6D6144CCCDF7}">
      <dgm:prSet/>
      <dgm:spPr/>
      <dgm:t>
        <a:bodyPr/>
        <a:lstStyle/>
        <a:p>
          <a:endParaRPr lang="en-US"/>
        </a:p>
      </dgm:t>
    </dgm:pt>
    <dgm:pt modelId="{ED33A8EA-4A7E-465C-8C94-035096B396F8}">
      <dgm:prSet custT="1"/>
      <dgm:spPr/>
      <dgm:t>
        <a:bodyPr/>
        <a:lstStyle/>
        <a:p>
          <a:r>
            <a:rPr lang="en-US" sz="1400" dirty="0"/>
            <a:t>(2) meets the loan eligibility requirements of  the program to which he/she is applying</a:t>
          </a:r>
        </a:p>
      </dgm:t>
    </dgm:pt>
    <dgm:pt modelId="{F432CBFF-E3B6-4A64-AAFF-3E8B76A0C087}" type="parTrans" cxnId="{E96B777E-43E5-43B9-B492-715D28712093}">
      <dgm:prSet/>
      <dgm:spPr/>
      <dgm:t>
        <a:bodyPr/>
        <a:lstStyle/>
        <a:p>
          <a:endParaRPr lang="en-US"/>
        </a:p>
      </dgm:t>
    </dgm:pt>
    <dgm:pt modelId="{22B63209-2B5A-406D-A068-A838074B38D7}" type="sibTrans" cxnId="{E96B777E-43E5-43B9-B492-715D28712093}">
      <dgm:prSet/>
      <dgm:spPr/>
      <dgm:t>
        <a:bodyPr/>
        <a:lstStyle/>
        <a:p>
          <a:endParaRPr lang="en-US"/>
        </a:p>
      </dgm:t>
    </dgm:pt>
    <dgm:pt modelId="{917ABCDD-BE55-4D4B-B3A4-50DF5DFB9CF0}">
      <dgm:prSet custT="1"/>
      <dgm:spPr/>
      <dgm:t>
        <a:bodyPr/>
        <a:lstStyle/>
        <a:p>
          <a:r>
            <a:rPr lang="en-US" sz="1100" dirty="0"/>
            <a:t>(</a:t>
          </a:r>
          <a:r>
            <a:rPr lang="en-US" sz="1400" dirty="0"/>
            <a:t>3) for an Farm Ownership loan, does not own a farm greater than 30 percent of the average sized farm in the county</a:t>
          </a:r>
        </a:p>
      </dgm:t>
    </dgm:pt>
    <dgm:pt modelId="{D898F632-BC25-40D1-ADAC-B7CE83F60D77}" type="parTrans" cxnId="{B40615A8-9014-40FA-A1E3-40378D70C9D4}">
      <dgm:prSet/>
      <dgm:spPr/>
      <dgm:t>
        <a:bodyPr/>
        <a:lstStyle/>
        <a:p>
          <a:endParaRPr lang="en-US"/>
        </a:p>
      </dgm:t>
    </dgm:pt>
    <dgm:pt modelId="{1B609C9C-EA75-488D-94A6-7C445193C57F}" type="sibTrans" cxnId="{B40615A8-9014-40FA-A1E3-40378D70C9D4}">
      <dgm:prSet/>
      <dgm:spPr/>
      <dgm:t>
        <a:bodyPr/>
        <a:lstStyle/>
        <a:p>
          <a:endParaRPr lang="en-US"/>
        </a:p>
      </dgm:t>
    </dgm:pt>
    <dgm:pt modelId="{B38BC9C6-7E4A-460F-A154-A8B5FEDF9D54}" type="pres">
      <dgm:prSet presAssocID="{1003116B-9D5E-49E0-BB57-F7A3EBFD8343}" presName="linear" presStyleCnt="0">
        <dgm:presLayoutVars>
          <dgm:dir/>
          <dgm:animLvl val="lvl"/>
          <dgm:resizeHandles val="exact"/>
        </dgm:presLayoutVars>
      </dgm:prSet>
      <dgm:spPr/>
    </dgm:pt>
    <dgm:pt modelId="{DD0D3B79-0335-4490-9356-061A39A5D20A}" type="pres">
      <dgm:prSet presAssocID="{6C62095B-C8DB-4D1D-9C90-194CA04F7B31}" presName="parentLin" presStyleCnt="0"/>
      <dgm:spPr/>
    </dgm:pt>
    <dgm:pt modelId="{73962834-0C6D-4122-B80A-ADC6BF4B28CB}" type="pres">
      <dgm:prSet presAssocID="{6C62095B-C8DB-4D1D-9C90-194CA04F7B31}" presName="parentLeftMargin" presStyleLbl="node1" presStyleIdx="0" presStyleCnt="4"/>
      <dgm:spPr/>
    </dgm:pt>
    <dgm:pt modelId="{F93933A2-C7A1-4BED-9FD7-B2129B83A669}" type="pres">
      <dgm:prSet presAssocID="{6C62095B-C8DB-4D1D-9C90-194CA04F7B31}" presName="parentText" presStyleLbl="node1" presStyleIdx="0" presStyleCnt="4">
        <dgm:presLayoutVars>
          <dgm:chMax val="0"/>
          <dgm:bulletEnabled val="1"/>
        </dgm:presLayoutVars>
      </dgm:prSet>
      <dgm:spPr/>
    </dgm:pt>
    <dgm:pt modelId="{B7D65632-D3D5-463C-A7F3-A3D6E873556D}" type="pres">
      <dgm:prSet presAssocID="{6C62095B-C8DB-4D1D-9C90-194CA04F7B31}" presName="negativeSpace" presStyleCnt="0"/>
      <dgm:spPr/>
    </dgm:pt>
    <dgm:pt modelId="{DE9ADB36-30B9-4E58-BCE9-B4BC6D141817}" type="pres">
      <dgm:prSet presAssocID="{6C62095B-C8DB-4D1D-9C90-194CA04F7B31}" presName="childText" presStyleLbl="conFgAcc1" presStyleIdx="0" presStyleCnt="4">
        <dgm:presLayoutVars>
          <dgm:bulletEnabled val="1"/>
        </dgm:presLayoutVars>
      </dgm:prSet>
      <dgm:spPr/>
    </dgm:pt>
    <dgm:pt modelId="{A7817EB2-00EA-4B3D-BA7B-4EF11DBA6721}" type="pres">
      <dgm:prSet presAssocID="{8DBB4F45-C32B-4933-AB19-2EDE49852D82}" presName="spaceBetweenRectangles" presStyleCnt="0"/>
      <dgm:spPr/>
    </dgm:pt>
    <dgm:pt modelId="{FB4BC1F5-FCD4-4BB3-B72A-55B9AF612FBF}" type="pres">
      <dgm:prSet presAssocID="{DC60ED53-B52A-4F00-8F3C-E62E08BAAE64}" presName="parentLin" presStyleCnt="0"/>
      <dgm:spPr/>
    </dgm:pt>
    <dgm:pt modelId="{8ACE7561-1441-468D-A2FF-E969CE85827D}" type="pres">
      <dgm:prSet presAssocID="{DC60ED53-B52A-4F00-8F3C-E62E08BAAE64}" presName="parentLeftMargin" presStyleLbl="node1" presStyleIdx="0" presStyleCnt="4"/>
      <dgm:spPr/>
    </dgm:pt>
    <dgm:pt modelId="{6812A1DC-8652-4172-ACBC-5C8B1F707E5D}" type="pres">
      <dgm:prSet presAssocID="{DC60ED53-B52A-4F00-8F3C-E62E08BAAE64}" presName="parentText" presStyleLbl="node1" presStyleIdx="1" presStyleCnt="4">
        <dgm:presLayoutVars>
          <dgm:chMax val="0"/>
          <dgm:bulletEnabled val="1"/>
        </dgm:presLayoutVars>
      </dgm:prSet>
      <dgm:spPr/>
    </dgm:pt>
    <dgm:pt modelId="{767BCEB6-BC8D-434E-AB7C-D41A6A536718}" type="pres">
      <dgm:prSet presAssocID="{DC60ED53-B52A-4F00-8F3C-E62E08BAAE64}" presName="negativeSpace" presStyleCnt="0"/>
      <dgm:spPr/>
    </dgm:pt>
    <dgm:pt modelId="{89CB4804-5506-4DD2-9AE8-F90CE26D6505}" type="pres">
      <dgm:prSet presAssocID="{DC60ED53-B52A-4F00-8F3C-E62E08BAAE64}" presName="childText" presStyleLbl="conFgAcc1" presStyleIdx="1" presStyleCnt="4">
        <dgm:presLayoutVars>
          <dgm:bulletEnabled val="1"/>
        </dgm:presLayoutVars>
      </dgm:prSet>
      <dgm:spPr/>
    </dgm:pt>
    <dgm:pt modelId="{61E0AA7A-81C2-4BDC-AE78-526195611236}" type="pres">
      <dgm:prSet presAssocID="{39162592-5776-41B4-BDD3-FC775E56FF98}" presName="spaceBetweenRectangles" presStyleCnt="0"/>
      <dgm:spPr/>
    </dgm:pt>
    <dgm:pt modelId="{1FBA92E3-8250-4E20-B172-37C8DD604012}" type="pres">
      <dgm:prSet presAssocID="{ED33A8EA-4A7E-465C-8C94-035096B396F8}" presName="parentLin" presStyleCnt="0"/>
      <dgm:spPr/>
    </dgm:pt>
    <dgm:pt modelId="{ABDF261C-54B4-4050-AB70-93F4076F4E14}" type="pres">
      <dgm:prSet presAssocID="{ED33A8EA-4A7E-465C-8C94-035096B396F8}" presName="parentLeftMargin" presStyleLbl="node1" presStyleIdx="1" presStyleCnt="4"/>
      <dgm:spPr/>
    </dgm:pt>
    <dgm:pt modelId="{DD36EAE8-37CB-4872-85EA-A943B4AFC6C6}" type="pres">
      <dgm:prSet presAssocID="{ED33A8EA-4A7E-465C-8C94-035096B396F8}" presName="parentText" presStyleLbl="node1" presStyleIdx="2" presStyleCnt="4">
        <dgm:presLayoutVars>
          <dgm:chMax val="0"/>
          <dgm:bulletEnabled val="1"/>
        </dgm:presLayoutVars>
      </dgm:prSet>
      <dgm:spPr/>
    </dgm:pt>
    <dgm:pt modelId="{4E3CC74F-F34C-44E7-8C22-7737D94A8BCD}" type="pres">
      <dgm:prSet presAssocID="{ED33A8EA-4A7E-465C-8C94-035096B396F8}" presName="negativeSpace" presStyleCnt="0"/>
      <dgm:spPr/>
    </dgm:pt>
    <dgm:pt modelId="{FC4A8C88-0FEA-462B-8C73-7A9CBC3529BA}" type="pres">
      <dgm:prSet presAssocID="{ED33A8EA-4A7E-465C-8C94-035096B396F8}" presName="childText" presStyleLbl="conFgAcc1" presStyleIdx="2" presStyleCnt="4">
        <dgm:presLayoutVars>
          <dgm:bulletEnabled val="1"/>
        </dgm:presLayoutVars>
      </dgm:prSet>
      <dgm:spPr/>
    </dgm:pt>
    <dgm:pt modelId="{F4AFBE14-1117-4229-8F9A-9725EDB7C258}" type="pres">
      <dgm:prSet presAssocID="{22B63209-2B5A-406D-A068-A838074B38D7}" presName="spaceBetweenRectangles" presStyleCnt="0"/>
      <dgm:spPr/>
    </dgm:pt>
    <dgm:pt modelId="{CC9F64CA-B61A-4F6D-9277-536D3B00949E}" type="pres">
      <dgm:prSet presAssocID="{917ABCDD-BE55-4D4B-B3A4-50DF5DFB9CF0}" presName="parentLin" presStyleCnt="0"/>
      <dgm:spPr/>
    </dgm:pt>
    <dgm:pt modelId="{989BC7F0-AC5E-4629-99E0-097E88200139}" type="pres">
      <dgm:prSet presAssocID="{917ABCDD-BE55-4D4B-B3A4-50DF5DFB9CF0}" presName="parentLeftMargin" presStyleLbl="node1" presStyleIdx="2" presStyleCnt="4"/>
      <dgm:spPr/>
    </dgm:pt>
    <dgm:pt modelId="{EE71A92D-319D-40A2-9D47-D389F3A7461F}" type="pres">
      <dgm:prSet presAssocID="{917ABCDD-BE55-4D4B-B3A4-50DF5DFB9CF0}" presName="parentText" presStyleLbl="node1" presStyleIdx="3" presStyleCnt="4">
        <dgm:presLayoutVars>
          <dgm:chMax val="0"/>
          <dgm:bulletEnabled val="1"/>
        </dgm:presLayoutVars>
      </dgm:prSet>
      <dgm:spPr/>
    </dgm:pt>
    <dgm:pt modelId="{7AB20C8A-7637-4FE2-AA7B-46A73F3E0F50}" type="pres">
      <dgm:prSet presAssocID="{917ABCDD-BE55-4D4B-B3A4-50DF5DFB9CF0}" presName="negativeSpace" presStyleCnt="0"/>
      <dgm:spPr/>
    </dgm:pt>
    <dgm:pt modelId="{3BBC1344-AB97-45D5-A4F2-728CFEC04058}" type="pres">
      <dgm:prSet presAssocID="{917ABCDD-BE55-4D4B-B3A4-50DF5DFB9CF0}" presName="childText" presStyleLbl="conFgAcc1" presStyleIdx="3" presStyleCnt="4">
        <dgm:presLayoutVars>
          <dgm:bulletEnabled val="1"/>
        </dgm:presLayoutVars>
      </dgm:prSet>
      <dgm:spPr/>
    </dgm:pt>
  </dgm:ptLst>
  <dgm:cxnLst>
    <dgm:cxn modelId="{1DA1E827-6BD4-4F2F-B705-AC2DE47C30A8}" type="presOf" srcId="{917ABCDD-BE55-4D4B-B3A4-50DF5DFB9CF0}" destId="{989BC7F0-AC5E-4629-99E0-097E88200139}" srcOrd="0" destOrd="0" presId="urn:microsoft.com/office/officeart/2005/8/layout/list1"/>
    <dgm:cxn modelId="{0953892F-1AB2-4D21-9455-83BA944C9419}" type="presOf" srcId="{6C62095B-C8DB-4D1D-9C90-194CA04F7B31}" destId="{F93933A2-C7A1-4BED-9FD7-B2129B83A669}" srcOrd="1" destOrd="0" presId="urn:microsoft.com/office/officeart/2005/8/layout/list1"/>
    <dgm:cxn modelId="{77CECB5B-1687-42C5-8B0C-B1B81949CD36}" type="presOf" srcId="{DC60ED53-B52A-4F00-8F3C-E62E08BAAE64}" destId="{8ACE7561-1441-468D-A2FF-E969CE85827D}" srcOrd="0" destOrd="0" presId="urn:microsoft.com/office/officeart/2005/8/layout/list1"/>
    <dgm:cxn modelId="{7E44C750-62E8-4B21-8B35-6D6144CCCDF7}" srcId="{1003116B-9D5E-49E0-BB57-F7A3EBFD8343}" destId="{DC60ED53-B52A-4F00-8F3C-E62E08BAAE64}" srcOrd="1" destOrd="0" parTransId="{5E4F69C1-CA78-49B3-9A10-84E92E40B064}" sibTransId="{39162592-5776-41B4-BDD3-FC775E56FF98}"/>
    <dgm:cxn modelId="{2E943E52-9CA6-43EE-A94B-06D4A701194F}" type="presOf" srcId="{ED33A8EA-4A7E-465C-8C94-035096B396F8}" destId="{ABDF261C-54B4-4050-AB70-93F4076F4E14}" srcOrd="0" destOrd="0" presId="urn:microsoft.com/office/officeart/2005/8/layout/list1"/>
    <dgm:cxn modelId="{2D701F53-9DB6-4559-8CE8-4E12040C3D7A}" srcId="{1003116B-9D5E-49E0-BB57-F7A3EBFD8343}" destId="{6C62095B-C8DB-4D1D-9C90-194CA04F7B31}" srcOrd="0" destOrd="0" parTransId="{DA91DF3E-1A4B-442A-B56E-7968069C9C23}" sibTransId="{8DBB4F45-C32B-4933-AB19-2EDE49852D82}"/>
    <dgm:cxn modelId="{90768773-B795-48BA-A5AD-4B88D0A14B27}" type="presOf" srcId="{ED33A8EA-4A7E-465C-8C94-035096B396F8}" destId="{DD36EAE8-37CB-4872-85EA-A943B4AFC6C6}" srcOrd="1" destOrd="0" presId="urn:microsoft.com/office/officeart/2005/8/layout/list1"/>
    <dgm:cxn modelId="{81ABC173-ACE7-49F8-BF02-22431ED2AA77}" type="presOf" srcId="{1003116B-9D5E-49E0-BB57-F7A3EBFD8343}" destId="{B38BC9C6-7E4A-460F-A154-A8B5FEDF9D54}" srcOrd="0" destOrd="0" presId="urn:microsoft.com/office/officeart/2005/8/layout/list1"/>
    <dgm:cxn modelId="{E96B777E-43E5-43B9-B492-715D28712093}" srcId="{1003116B-9D5E-49E0-BB57-F7A3EBFD8343}" destId="{ED33A8EA-4A7E-465C-8C94-035096B396F8}" srcOrd="2" destOrd="0" parTransId="{F432CBFF-E3B6-4A64-AAFF-3E8B76A0C087}" sibTransId="{22B63209-2B5A-406D-A068-A838074B38D7}"/>
    <dgm:cxn modelId="{7DD4F88B-DF92-4231-A7F2-410A277AB3CC}" type="presOf" srcId="{917ABCDD-BE55-4D4B-B3A4-50DF5DFB9CF0}" destId="{EE71A92D-319D-40A2-9D47-D389F3A7461F}" srcOrd="1" destOrd="0" presId="urn:microsoft.com/office/officeart/2005/8/layout/list1"/>
    <dgm:cxn modelId="{B40615A8-9014-40FA-A1E3-40378D70C9D4}" srcId="{1003116B-9D5E-49E0-BB57-F7A3EBFD8343}" destId="{917ABCDD-BE55-4D4B-B3A4-50DF5DFB9CF0}" srcOrd="3" destOrd="0" parTransId="{D898F632-BC25-40D1-ADAC-B7CE83F60D77}" sibTransId="{1B609C9C-EA75-488D-94A6-7C445193C57F}"/>
    <dgm:cxn modelId="{1C2160B0-4C78-4AC5-A94B-01474BE1B98A}" srcId="{6C62095B-C8DB-4D1D-9C90-194CA04F7B31}" destId="{88DCBD20-2848-4CA6-9762-A9C8BE58DE04}" srcOrd="0" destOrd="0" parTransId="{9A72483A-74EB-4702-A933-A201F5103CE0}" sibTransId="{CB27F135-9680-4DAC-AF0C-7CBDF9B5268B}"/>
    <dgm:cxn modelId="{301624BF-FD4D-4B12-B282-D5254EF65F57}" type="presOf" srcId="{88DCBD20-2848-4CA6-9762-A9C8BE58DE04}" destId="{DE9ADB36-30B9-4E58-BCE9-B4BC6D141817}" srcOrd="0" destOrd="0" presId="urn:microsoft.com/office/officeart/2005/8/layout/list1"/>
    <dgm:cxn modelId="{102A97C8-F0BF-43E8-A2A1-A9B1BC5CB0EB}" type="presOf" srcId="{6C62095B-C8DB-4D1D-9C90-194CA04F7B31}" destId="{73962834-0C6D-4122-B80A-ADC6BF4B28CB}" srcOrd="0" destOrd="0" presId="urn:microsoft.com/office/officeart/2005/8/layout/list1"/>
    <dgm:cxn modelId="{25E739DE-D447-48EA-9E35-8FAC81FA2DC6}" type="presOf" srcId="{DC60ED53-B52A-4F00-8F3C-E62E08BAAE64}" destId="{6812A1DC-8652-4172-ACBC-5C8B1F707E5D}" srcOrd="1" destOrd="0" presId="urn:microsoft.com/office/officeart/2005/8/layout/list1"/>
    <dgm:cxn modelId="{2A589CA3-6608-4D07-9DB6-0E31E14351AC}" type="presParOf" srcId="{B38BC9C6-7E4A-460F-A154-A8B5FEDF9D54}" destId="{DD0D3B79-0335-4490-9356-061A39A5D20A}" srcOrd="0" destOrd="0" presId="urn:microsoft.com/office/officeart/2005/8/layout/list1"/>
    <dgm:cxn modelId="{00C877DB-00CE-4930-B04B-24CF8D8CC633}" type="presParOf" srcId="{DD0D3B79-0335-4490-9356-061A39A5D20A}" destId="{73962834-0C6D-4122-B80A-ADC6BF4B28CB}" srcOrd="0" destOrd="0" presId="urn:microsoft.com/office/officeart/2005/8/layout/list1"/>
    <dgm:cxn modelId="{CBABE424-7578-40F9-8532-D14C4060AE4C}" type="presParOf" srcId="{DD0D3B79-0335-4490-9356-061A39A5D20A}" destId="{F93933A2-C7A1-4BED-9FD7-B2129B83A669}" srcOrd="1" destOrd="0" presId="urn:microsoft.com/office/officeart/2005/8/layout/list1"/>
    <dgm:cxn modelId="{6187DCB7-A8E1-4CBB-A5D8-F1F4D50C3F73}" type="presParOf" srcId="{B38BC9C6-7E4A-460F-A154-A8B5FEDF9D54}" destId="{B7D65632-D3D5-463C-A7F3-A3D6E873556D}" srcOrd="1" destOrd="0" presId="urn:microsoft.com/office/officeart/2005/8/layout/list1"/>
    <dgm:cxn modelId="{8F932AB6-737F-4728-AF4C-E9FDC5B253D6}" type="presParOf" srcId="{B38BC9C6-7E4A-460F-A154-A8B5FEDF9D54}" destId="{DE9ADB36-30B9-4E58-BCE9-B4BC6D141817}" srcOrd="2" destOrd="0" presId="urn:microsoft.com/office/officeart/2005/8/layout/list1"/>
    <dgm:cxn modelId="{163353C7-4674-4C8F-A3FD-16B2FF281CA9}" type="presParOf" srcId="{B38BC9C6-7E4A-460F-A154-A8B5FEDF9D54}" destId="{A7817EB2-00EA-4B3D-BA7B-4EF11DBA6721}" srcOrd="3" destOrd="0" presId="urn:microsoft.com/office/officeart/2005/8/layout/list1"/>
    <dgm:cxn modelId="{5872CC69-6109-46DA-B194-FA22AF18E525}" type="presParOf" srcId="{B38BC9C6-7E4A-460F-A154-A8B5FEDF9D54}" destId="{FB4BC1F5-FCD4-4BB3-B72A-55B9AF612FBF}" srcOrd="4" destOrd="0" presId="urn:microsoft.com/office/officeart/2005/8/layout/list1"/>
    <dgm:cxn modelId="{AA9075E7-BB18-4DA5-99A0-A58FCEE350CC}" type="presParOf" srcId="{FB4BC1F5-FCD4-4BB3-B72A-55B9AF612FBF}" destId="{8ACE7561-1441-468D-A2FF-E969CE85827D}" srcOrd="0" destOrd="0" presId="urn:microsoft.com/office/officeart/2005/8/layout/list1"/>
    <dgm:cxn modelId="{CC5F0AAA-7B92-40A9-80D6-A0789F213CA7}" type="presParOf" srcId="{FB4BC1F5-FCD4-4BB3-B72A-55B9AF612FBF}" destId="{6812A1DC-8652-4172-ACBC-5C8B1F707E5D}" srcOrd="1" destOrd="0" presId="urn:microsoft.com/office/officeart/2005/8/layout/list1"/>
    <dgm:cxn modelId="{9C773ACB-5CF4-445A-A08A-851ADFD8109B}" type="presParOf" srcId="{B38BC9C6-7E4A-460F-A154-A8B5FEDF9D54}" destId="{767BCEB6-BC8D-434E-AB7C-D41A6A536718}" srcOrd="5" destOrd="0" presId="urn:microsoft.com/office/officeart/2005/8/layout/list1"/>
    <dgm:cxn modelId="{7CE03A98-4F42-4128-8E65-C32054B2E79D}" type="presParOf" srcId="{B38BC9C6-7E4A-460F-A154-A8B5FEDF9D54}" destId="{89CB4804-5506-4DD2-9AE8-F90CE26D6505}" srcOrd="6" destOrd="0" presId="urn:microsoft.com/office/officeart/2005/8/layout/list1"/>
    <dgm:cxn modelId="{E2CCF497-26A5-4493-8D63-897E537A6DD3}" type="presParOf" srcId="{B38BC9C6-7E4A-460F-A154-A8B5FEDF9D54}" destId="{61E0AA7A-81C2-4BDC-AE78-526195611236}" srcOrd="7" destOrd="0" presId="urn:microsoft.com/office/officeart/2005/8/layout/list1"/>
    <dgm:cxn modelId="{BD6605C5-2845-4CBF-8B31-76CFE76530B5}" type="presParOf" srcId="{B38BC9C6-7E4A-460F-A154-A8B5FEDF9D54}" destId="{1FBA92E3-8250-4E20-B172-37C8DD604012}" srcOrd="8" destOrd="0" presId="urn:microsoft.com/office/officeart/2005/8/layout/list1"/>
    <dgm:cxn modelId="{B64FA5B3-F458-4709-9CEF-3A9BED719600}" type="presParOf" srcId="{1FBA92E3-8250-4E20-B172-37C8DD604012}" destId="{ABDF261C-54B4-4050-AB70-93F4076F4E14}" srcOrd="0" destOrd="0" presId="urn:microsoft.com/office/officeart/2005/8/layout/list1"/>
    <dgm:cxn modelId="{BF5AD2EA-AFB1-47A6-8379-A324D250885E}" type="presParOf" srcId="{1FBA92E3-8250-4E20-B172-37C8DD604012}" destId="{DD36EAE8-37CB-4872-85EA-A943B4AFC6C6}" srcOrd="1" destOrd="0" presId="urn:microsoft.com/office/officeart/2005/8/layout/list1"/>
    <dgm:cxn modelId="{0E5E8DD0-1CEA-4F87-B1FA-F04F3406A0E8}" type="presParOf" srcId="{B38BC9C6-7E4A-460F-A154-A8B5FEDF9D54}" destId="{4E3CC74F-F34C-44E7-8C22-7737D94A8BCD}" srcOrd="9" destOrd="0" presId="urn:microsoft.com/office/officeart/2005/8/layout/list1"/>
    <dgm:cxn modelId="{1E8EA709-1602-4984-80FD-B9D647DB5D9D}" type="presParOf" srcId="{B38BC9C6-7E4A-460F-A154-A8B5FEDF9D54}" destId="{FC4A8C88-0FEA-462B-8C73-7A9CBC3529BA}" srcOrd="10" destOrd="0" presId="urn:microsoft.com/office/officeart/2005/8/layout/list1"/>
    <dgm:cxn modelId="{21E55757-DBEC-48E7-99E3-53E40D89F533}" type="presParOf" srcId="{B38BC9C6-7E4A-460F-A154-A8B5FEDF9D54}" destId="{F4AFBE14-1117-4229-8F9A-9725EDB7C258}" srcOrd="11" destOrd="0" presId="urn:microsoft.com/office/officeart/2005/8/layout/list1"/>
    <dgm:cxn modelId="{C67908EA-E676-4953-AF66-8EB724DEB6BD}" type="presParOf" srcId="{B38BC9C6-7E4A-460F-A154-A8B5FEDF9D54}" destId="{CC9F64CA-B61A-4F6D-9277-536D3B00949E}" srcOrd="12" destOrd="0" presId="urn:microsoft.com/office/officeart/2005/8/layout/list1"/>
    <dgm:cxn modelId="{4EB00D39-EB55-4E2F-AD30-FCCB52066C96}" type="presParOf" srcId="{CC9F64CA-B61A-4F6D-9277-536D3B00949E}" destId="{989BC7F0-AC5E-4629-99E0-097E88200139}" srcOrd="0" destOrd="0" presId="urn:microsoft.com/office/officeart/2005/8/layout/list1"/>
    <dgm:cxn modelId="{DF6605E7-CB67-47F4-A7E9-C9979DEA95D9}" type="presParOf" srcId="{CC9F64CA-B61A-4F6D-9277-536D3B00949E}" destId="{EE71A92D-319D-40A2-9D47-D389F3A7461F}" srcOrd="1" destOrd="0" presId="urn:microsoft.com/office/officeart/2005/8/layout/list1"/>
    <dgm:cxn modelId="{732BA161-BBCA-412D-9289-D45D9C1F4352}" type="presParOf" srcId="{B38BC9C6-7E4A-460F-A154-A8B5FEDF9D54}" destId="{7AB20C8A-7637-4FE2-AA7B-46A73F3E0F50}" srcOrd="13" destOrd="0" presId="urn:microsoft.com/office/officeart/2005/8/layout/list1"/>
    <dgm:cxn modelId="{DF5A8106-CE71-4985-B6AF-9945E1F3D323}" type="presParOf" srcId="{B38BC9C6-7E4A-460F-A154-A8B5FEDF9D54}" destId="{3BBC1344-AB97-45D5-A4F2-728CFEC0405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A82BD80-D30F-4463-8E9D-3AE13DAE990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A2BC47D-F53E-4185-8C87-4B16324ABD54}">
      <dgm:prSet/>
      <dgm:spPr/>
      <dgm:t>
        <a:bodyPr/>
        <a:lstStyle/>
        <a:p>
          <a:r>
            <a:rPr lang="en-US" b="1" dirty="0"/>
            <a:t>Industrial Hemp</a:t>
          </a:r>
          <a:br>
            <a:rPr lang="en-US" b="1" dirty="0"/>
          </a:br>
          <a:endParaRPr lang="en-US" dirty="0"/>
        </a:p>
      </dgm:t>
    </dgm:pt>
    <dgm:pt modelId="{328C7E24-F381-4AEE-A0CC-A2E8B5AEDE3E}" type="parTrans" cxnId="{F1627AA9-1CBC-41DD-B299-DCF01F6B661B}">
      <dgm:prSet/>
      <dgm:spPr/>
      <dgm:t>
        <a:bodyPr/>
        <a:lstStyle/>
        <a:p>
          <a:endParaRPr lang="en-US"/>
        </a:p>
      </dgm:t>
    </dgm:pt>
    <dgm:pt modelId="{E2418470-CA18-409D-8B92-7732E731C5B6}" type="sibTrans" cxnId="{F1627AA9-1CBC-41DD-B299-DCF01F6B661B}">
      <dgm:prSet/>
      <dgm:spPr/>
      <dgm:t>
        <a:bodyPr/>
        <a:lstStyle/>
        <a:p>
          <a:endParaRPr lang="en-US"/>
        </a:p>
      </dgm:t>
    </dgm:pt>
    <dgm:pt modelId="{ADC691FB-581E-4022-8F07-AD4CDF34CC22}">
      <dgm:prSet/>
      <dgm:spPr/>
      <dgm:t>
        <a:bodyPr/>
        <a:lstStyle/>
        <a:p>
          <a:r>
            <a:rPr lang="en-US" b="1" dirty="0"/>
            <a:t>Additional ways to meet Farm Ownership eligibility</a:t>
          </a:r>
          <a:endParaRPr lang="en-US" dirty="0"/>
        </a:p>
      </dgm:t>
    </dgm:pt>
    <dgm:pt modelId="{51F6588B-9EA9-47DE-BB22-0B86FBBB0487}" type="parTrans" cxnId="{6BBAAA3A-38D7-4441-BA33-725387147B47}">
      <dgm:prSet/>
      <dgm:spPr/>
      <dgm:t>
        <a:bodyPr/>
        <a:lstStyle/>
        <a:p>
          <a:endParaRPr lang="en-US"/>
        </a:p>
      </dgm:t>
    </dgm:pt>
    <dgm:pt modelId="{0C54C4F6-717D-4CBD-B499-B6C52A4E6A5F}" type="sibTrans" cxnId="{6BBAAA3A-38D7-4441-BA33-725387147B47}">
      <dgm:prSet/>
      <dgm:spPr/>
      <dgm:t>
        <a:bodyPr/>
        <a:lstStyle/>
        <a:p>
          <a:endParaRPr lang="en-US"/>
        </a:p>
      </dgm:t>
    </dgm:pt>
    <dgm:pt modelId="{AE37F772-A299-4638-99B6-835F266B3AFE}">
      <dgm:prSet/>
      <dgm:spPr/>
      <dgm:t>
        <a:bodyPr/>
        <a:lstStyle/>
        <a:p>
          <a:r>
            <a:rPr lang="en-US" b="1" dirty="0"/>
            <a:t>Increased Loan Limits</a:t>
          </a:r>
          <a:br>
            <a:rPr lang="en-US" b="1" dirty="0"/>
          </a:br>
          <a:endParaRPr lang="en-US" dirty="0"/>
        </a:p>
      </dgm:t>
    </dgm:pt>
    <dgm:pt modelId="{FCD463F7-2A37-49BA-B0F3-0315D3CA2AF3}" type="sibTrans" cxnId="{4F9A8DFA-A7DA-40A5-B5C9-B3A56FC6DD41}">
      <dgm:prSet/>
      <dgm:spPr/>
      <dgm:t>
        <a:bodyPr/>
        <a:lstStyle/>
        <a:p>
          <a:endParaRPr lang="en-US"/>
        </a:p>
      </dgm:t>
    </dgm:pt>
    <dgm:pt modelId="{39D13124-CBC5-480F-A698-1E92A19A4003}" type="parTrans" cxnId="{4F9A8DFA-A7DA-40A5-B5C9-B3A56FC6DD41}">
      <dgm:prSet/>
      <dgm:spPr/>
      <dgm:t>
        <a:bodyPr/>
        <a:lstStyle/>
        <a:p>
          <a:endParaRPr lang="en-US"/>
        </a:p>
      </dgm:t>
    </dgm:pt>
    <dgm:pt modelId="{FFFA4021-FE31-41B3-8343-019610A0A747}" type="pres">
      <dgm:prSet presAssocID="{4A82BD80-D30F-4463-8E9D-3AE13DAE990E}" presName="linear" presStyleCnt="0">
        <dgm:presLayoutVars>
          <dgm:animLvl val="lvl"/>
          <dgm:resizeHandles val="exact"/>
        </dgm:presLayoutVars>
      </dgm:prSet>
      <dgm:spPr/>
    </dgm:pt>
    <dgm:pt modelId="{D369CE56-7223-4C5B-A0FF-74066E15244A}" type="pres">
      <dgm:prSet presAssocID="{AE37F772-A299-4638-99B6-835F266B3AFE}" presName="parentText" presStyleLbl="node1" presStyleIdx="0" presStyleCnt="3" custLinFactNeighborX="-938" custLinFactNeighborY="-35599">
        <dgm:presLayoutVars>
          <dgm:chMax val="0"/>
          <dgm:bulletEnabled val="1"/>
        </dgm:presLayoutVars>
      </dgm:prSet>
      <dgm:spPr/>
    </dgm:pt>
    <dgm:pt modelId="{E48901CB-C460-4D68-87B2-5CE6085C9125}" type="pres">
      <dgm:prSet presAssocID="{FCD463F7-2A37-49BA-B0F3-0315D3CA2AF3}" presName="spacer" presStyleCnt="0"/>
      <dgm:spPr/>
    </dgm:pt>
    <dgm:pt modelId="{B14CE09B-9DE3-432A-9E0F-6E60A5EDF471}" type="pres">
      <dgm:prSet presAssocID="{EA2BC47D-F53E-4185-8C87-4B16324ABD54}" presName="parentText" presStyleLbl="node1" presStyleIdx="1" presStyleCnt="3">
        <dgm:presLayoutVars>
          <dgm:chMax val="0"/>
          <dgm:bulletEnabled val="1"/>
        </dgm:presLayoutVars>
      </dgm:prSet>
      <dgm:spPr/>
    </dgm:pt>
    <dgm:pt modelId="{62748843-1844-4704-B0AB-0B3797974DD1}" type="pres">
      <dgm:prSet presAssocID="{E2418470-CA18-409D-8B92-7732E731C5B6}" presName="spacer" presStyleCnt="0"/>
      <dgm:spPr/>
    </dgm:pt>
    <dgm:pt modelId="{F1F1AA9F-E6D3-4890-A7BC-5683E6C9505A}" type="pres">
      <dgm:prSet presAssocID="{ADC691FB-581E-4022-8F07-AD4CDF34CC22}" presName="parentText" presStyleLbl="node1" presStyleIdx="2" presStyleCnt="3">
        <dgm:presLayoutVars>
          <dgm:chMax val="0"/>
          <dgm:bulletEnabled val="1"/>
        </dgm:presLayoutVars>
      </dgm:prSet>
      <dgm:spPr/>
    </dgm:pt>
  </dgm:ptLst>
  <dgm:cxnLst>
    <dgm:cxn modelId="{3A59F404-68CE-47F7-BD10-9BA5DAE68CA7}" type="presOf" srcId="{ADC691FB-581E-4022-8F07-AD4CDF34CC22}" destId="{F1F1AA9F-E6D3-4890-A7BC-5683E6C9505A}" srcOrd="0" destOrd="0" presId="urn:microsoft.com/office/officeart/2005/8/layout/vList2"/>
    <dgm:cxn modelId="{6BBAAA3A-38D7-4441-BA33-725387147B47}" srcId="{4A82BD80-D30F-4463-8E9D-3AE13DAE990E}" destId="{ADC691FB-581E-4022-8F07-AD4CDF34CC22}" srcOrd="2" destOrd="0" parTransId="{51F6588B-9EA9-47DE-BB22-0B86FBBB0487}" sibTransId="{0C54C4F6-717D-4CBD-B499-B6C52A4E6A5F}"/>
    <dgm:cxn modelId="{F3593A4D-C4D6-4B12-BE2E-D033F7C91C88}" type="presOf" srcId="{4A82BD80-D30F-4463-8E9D-3AE13DAE990E}" destId="{FFFA4021-FE31-41B3-8343-019610A0A747}" srcOrd="0" destOrd="0" presId="urn:microsoft.com/office/officeart/2005/8/layout/vList2"/>
    <dgm:cxn modelId="{F1627AA9-1CBC-41DD-B299-DCF01F6B661B}" srcId="{4A82BD80-D30F-4463-8E9D-3AE13DAE990E}" destId="{EA2BC47D-F53E-4185-8C87-4B16324ABD54}" srcOrd="1" destOrd="0" parTransId="{328C7E24-F381-4AEE-A0CC-A2E8B5AEDE3E}" sibTransId="{E2418470-CA18-409D-8B92-7732E731C5B6}"/>
    <dgm:cxn modelId="{555D44BD-A163-4194-89BC-00A5D6968F7A}" type="presOf" srcId="{AE37F772-A299-4638-99B6-835F266B3AFE}" destId="{D369CE56-7223-4C5B-A0FF-74066E15244A}" srcOrd="0" destOrd="0" presId="urn:microsoft.com/office/officeart/2005/8/layout/vList2"/>
    <dgm:cxn modelId="{1D8649C7-3BDB-4D7B-87B2-6EACC1EB2049}" type="presOf" srcId="{EA2BC47D-F53E-4185-8C87-4B16324ABD54}" destId="{B14CE09B-9DE3-432A-9E0F-6E60A5EDF471}" srcOrd="0" destOrd="0" presId="urn:microsoft.com/office/officeart/2005/8/layout/vList2"/>
    <dgm:cxn modelId="{4F9A8DFA-A7DA-40A5-B5C9-B3A56FC6DD41}" srcId="{4A82BD80-D30F-4463-8E9D-3AE13DAE990E}" destId="{AE37F772-A299-4638-99B6-835F266B3AFE}" srcOrd="0" destOrd="0" parTransId="{39D13124-CBC5-480F-A698-1E92A19A4003}" sibTransId="{FCD463F7-2A37-49BA-B0F3-0315D3CA2AF3}"/>
    <dgm:cxn modelId="{28B4E84A-5118-4D92-837C-F34D4146DF03}" type="presParOf" srcId="{FFFA4021-FE31-41B3-8343-019610A0A747}" destId="{D369CE56-7223-4C5B-A0FF-74066E15244A}" srcOrd="0" destOrd="0" presId="urn:microsoft.com/office/officeart/2005/8/layout/vList2"/>
    <dgm:cxn modelId="{FB4DA3F8-AEDE-41C0-91C2-3E8A79B18578}" type="presParOf" srcId="{FFFA4021-FE31-41B3-8343-019610A0A747}" destId="{E48901CB-C460-4D68-87B2-5CE6085C9125}" srcOrd="1" destOrd="0" presId="urn:microsoft.com/office/officeart/2005/8/layout/vList2"/>
    <dgm:cxn modelId="{F5AEDDF6-AF02-4E6E-861A-DBF512A30544}" type="presParOf" srcId="{FFFA4021-FE31-41B3-8343-019610A0A747}" destId="{B14CE09B-9DE3-432A-9E0F-6E60A5EDF471}" srcOrd="2" destOrd="0" presId="urn:microsoft.com/office/officeart/2005/8/layout/vList2"/>
    <dgm:cxn modelId="{1B2330EC-E7B8-4378-A662-CA8B1D9934F9}" type="presParOf" srcId="{FFFA4021-FE31-41B3-8343-019610A0A747}" destId="{62748843-1844-4704-B0AB-0B3797974DD1}" srcOrd="3" destOrd="0" presId="urn:microsoft.com/office/officeart/2005/8/layout/vList2"/>
    <dgm:cxn modelId="{86218452-DAD5-46B8-AFF4-9347DEFD1156}" type="presParOf" srcId="{FFFA4021-FE31-41B3-8343-019610A0A747}" destId="{F1F1AA9F-E6D3-4890-A7BC-5683E6C9505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A82BD80-D30F-4463-8E9D-3AE13DAE990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E37F772-A299-4638-99B6-835F266B3AFE}">
      <dgm:prSet/>
      <dgm:spPr/>
      <dgm:t>
        <a:bodyPr/>
        <a:lstStyle/>
        <a:p>
          <a:r>
            <a:rPr lang="en-US" b="1" dirty="0"/>
            <a:t>Increased Guaranteed Percentage for Socially Disadvantaged applicants from 90% to 95%</a:t>
          </a:r>
          <a:br>
            <a:rPr lang="en-US" b="1" dirty="0"/>
          </a:br>
          <a:endParaRPr lang="en-US" dirty="0"/>
        </a:p>
      </dgm:t>
    </dgm:pt>
    <dgm:pt modelId="{39D13124-CBC5-480F-A698-1E92A19A4003}" type="parTrans" cxnId="{4F9A8DFA-A7DA-40A5-B5C9-B3A56FC6DD41}">
      <dgm:prSet/>
      <dgm:spPr/>
      <dgm:t>
        <a:bodyPr/>
        <a:lstStyle/>
        <a:p>
          <a:endParaRPr lang="en-US"/>
        </a:p>
      </dgm:t>
    </dgm:pt>
    <dgm:pt modelId="{FCD463F7-2A37-49BA-B0F3-0315D3CA2AF3}" type="sibTrans" cxnId="{4F9A8DFA-A7DA-40A5-B5C9-B3A56FC6DD41}">
      <dgm:prSet/>
      <dgm:spPr/>
      <dgm:t>
        <a:bodyPr/>
        <a:lstStyle/>
        <a:p>
          <a:endParaRPr lang="en-US"/>
        </a:p>
      </dgm:t>
    </dgm:pt>
    <dgm:pt modelId="{EA2BC47D-F53E-4185-8C87-4B16324ABD54}">
      <dgm:prSet/>
      <dgm:spPr/>
      <dgm:t>
        <a:bodyPr/>
        <a:lstStyle/>
        <a:p>
          <a:r>
            <a:rPr lang="en-US" b="1" dirty="0"/>
            <a:t>Veteran Farmer definition updated</a:t>
          </a:r>
          <a:br>
            <a:rPr lang="en-US" b="1" dirty="0"/>
          </a:br>
          <a:endParaRPr lang="en-US" dirty="0"/>
        </a:p>
      </dgm:t>
    </dgm:pt>
    <dgm:pt modelId="{328C7E24-F381-4AEE-A0CC-A2E8B5AEDE3E}" type="parTrans" cxnId="{F1627AA9-1CBC-41DD-B299-DCF01F6B661B}">
      <dgm:prSet/>
      <dgm:spPr/>
      <dgm:t>
        <a:bodyPr/>
        <a:lstStyle/>
        <a:p>
          <a:endParaRPr lang="en-US"/>
        </a:p>
      </dgm:t>
    </dgm:pt>
    <dgm:pt modelId="{E2418470-CA18-409D-8B92-7732E731C5B6}" type="sibTrans" cxnId="{F1627AA9-1CBC-41DD-B299-DCF01F6B661B}">
      <dgm:prSet/>
      <dgm:spPr/>
      <dgm:t>
        <a:bodyPr/>
        <a:lstStyle/>
        <a:p>
          <a:endParaRPr lang="en-US"/>
        </a:p>
      </dgm:t>
    </dgm:pt>
    <dgm:pt modelId="{ADC691FB-581E-4022-8F07-AD4CDF34CC22}">
      <dgm:prSet/>
      <dgm:spPr/>
      <dgm:t>
        <a:bodyPr/>
        <a:lstStyle/>
        <a:p>
          <a:r>
            <a:rPr lang="en-US" b="1" dirty="0"/>
            <a:t>Microloans can now be $50,000 for Operating Loan (OL) and Farm Ownership  Loan(FO).</a:t>
          </a:r>
          <a:endParaRPr lang="en-US" dirty="0"/>
        </a:p>
      </dgm:t>
    </dgm:pt>
    <dgm:pt modelId="{51F6588B-9EA9-47DE-BB22-0B86FBBB0487}" type="parTrans" cxnId="{6BBAAA3A-38D7-4441-BA33-725387147B47}">
      <dgm:prSet/>
      <dgm:spPr/>
      <dgm:t>
        <a:bodyPr/>
        <a:lstStyle/>
        <a:p>
          <a:endParaRPr lang="en-US"/>
        </a:p>
      </dgm:t>
    </dgm:pt>
    <dgm:pt modelId="{0C54C4F6-717D-4CBD-B499-B6C52A4E6A5F}" type="sibTrans" cxnId="{6BBAAA3A-38D7-4441-BA33-725387147B47}">
      <dgm:prSet/>
      <dgm:spPr/>
      <dgm:t>
        <a:bodyPr/>
        <a:lstStyle/>
        <a:p>
          <a:endParaRPr lang="en-US"/>
        </a:p>
      </dgm:t>
    </dgm:pt>
    <dgm:pt modelId="{FFFA4021-FE31-41B3-8343-019610A0A747}" type="pres">
      <dgm:prSet presAssocID="{4A82BD80-D30F-4463-8E9D-3AE13DAE990E}" presName="linear" presStyleCnt="0">
        <dgm:presLayoutVars>
          <dgm:animLvl val="lvl"/>
          <dgm:resizeHandles val="exact"/>
        </dgm:presLayoutVars>
      </dgm:prSet>
      <dgm:spPr/>
    </dgm:pt>
    <dgm:pt modelId="{D369CE56-7223-4C5B-A0FF-74066E15244A}" type="pres">
      <dgm:prSet presAssocID="{AE37F772-A299-4638-99B6-835F266B3AFE}" presName="parentText" presStyleLbl="node1" presStyleIdx="0" presStyleCnt="3">
        <dgm:presLayoutVars>
          <dgm:chMax val="0"/>
          <dgm:bulletEnabled val="1"/>
        </dgm:presLayoutVars>
      </dgm:prSet>
      <dgm:spPr/>
    </dgm:pt>
    <dgm:pt modelId="{E48901CB-C460-4D68-87B2-5CE6085C9125}" type="pres">
      <dgm:prSet presAssocID="{FCD463F7-2A37-49BA-B0F3-0315D3CA2AF3}" presName="spacer" presStyleCnt="0"/>
      <dgm:spPr/>
    </dgm:pt>
    <dgm:pt modelId="{B14CE09B-9DE3-432A-9E0F-6E60A5EDF471}" type="pres">
      <dgm:prSet presAssocID="{EA2BC47D-F53E-4185-8C87-4B16324ABD54}" presName="parentText" presStyleLbl="node1" presStyleIdx="1" presStyleCnt="3">
        <dgm:presLayoutVars>
          <dgm:chMax val="0"/>
          <dgm:bulletEnabled val="1"/>
        </dgm:presLayoutVars>
      </dgm:prSet>
      <dgm:spPr/>
    </dgm:pt>
    <dgm:pt modelId="{62748843-1844-4704-B0AB-0B3797974DD1}" type="pres">
      <dgm:prSet presAssocID="{E2418470-CA18-409D-8B92-7732E731C5B6}" presName="spacer" presStyleCnt="0"/>
      <dgm:spPr/>
    </dgm:pt>
    <dgm:pt modelId="{F1F1AA9F-E6D3-4890-A7BC-5683E6C9505A}" type="pres">
      <dgm:prSet presAssocID="{ADC691FB-581E-4022-8F07-AD4CDF34CC22}" presName="parentText" presStyleLbl="node1" presStyleIdx="2" presStyleCnt="3" custLinFactNeighborY="-14768">
        <dgm:presLayoutVars>
          <dgm:chMax val="0"/>
          <dgm:bulletEnabled val="1"/>
        </dgm:presLayoutVars>
      </dgm:prSet>
      <dgm:spPr/>
    </dgm:pt>
  </dgm:ptLst>
  <dgm:cxnLst>
    <dgm:cxn modelId="{3A59F404-68CE-47F7-BD10-9BA5DAE68CA7}" type="presOf" srcId="{ADC691FB-581E-4022-8F07-AD4CDF34CC22}" destId="{F1F1AA9F-E6D3-4890-A7BC-5683E6C9505A}" srcOrd="0" destOrd="0" presId="urn:microsoft.com/office/officeart/2005/8/layout/vList2"/>
    <dgm:cxn modelId="{6BBAAA3A-38D7-4441-BA33-725387147B47}" srcId="{4A82BD80-D30F-4463-8E9D-3AE13DAE990E}" destId="{ADC691FB-581E-4022-8F07-AD4CDF34CC22}" srcOrd="2" destOrd="0" parTransId="{51F6588B-9EA9-47DE-BB22-0B86FBBB0487}" sibTransId="{0C54C4F6-717D-4CBD-B499-B6C52A4E6A5F}"/>
    <dgm:cxn modelId="{F3593A4D-C4D6-4B12-BE2E-D033F7C91C88}" type="presOf" srcId="{4A82BD80-D30F-4463-8E9D-3AE13DAE990E}" destId="{FFFA4021-FE31-41B3-8343-019610A0A747}" srcOrd="0" destOrd="0" presId="urn:microsoft.com/office/officeart/2005/8/layout/vList2"/>
    <dgm:cxn modelId="{F1627AA9-1CBC-41DD-B299-DCF01F6B661B}" srcId="{4A82BD80-D30F-4463-8E9D-3AE13DAE990E}" destId="{EA2BC47D-F53E-4185-8C87-4B16324ABD54}" srcOrd="1" destOrd="0" parTransId="{328C7E24-F381-4AEE-A0CC-A2E8B5AEDE3E}" sibTransId="{E2418470-CA18-409D-8B92-7732E731C5B6}"/>
    <dgm:cxn modelId="{555D44BD-A163-4194-89BC-00A5D6968F7A}" type="presOf" srcId="{AE37F772-A299-4638-99B6-835F266B3AFE}" destId="{D369CE56-7223-4C5B-A0FF-74066E15244A}" srcOrd="0" destOrd="0" presId="urn:microsoft.com/office/officeart/2005/8/layout/vList2"/>
    <dgm:cxn modelId="{1D8649C7-3BDB-4D7B-87B2-6EACC1EB2049}" type="presOf" srcId="{EA2BC47D-F53E-4185-8C87-4B16324ABD54}" destId="{B14CE09B-9DE3-432A-9E0F-6E60A5EDF471}" srcOrd="0" destOrd="0" presId="urn:microsoft.com/office/officeart/2005/8/layout/vList2"/>
    <dgm:cxn modelId="{4F9A8DFA-A7DA-40A5-B5C9-B3A56FC6DD41}" srcId="{4A82BD80-D30F-4463-8E9D-3AE13DAE990E}" destId="{AE37F772-A299-4638-99B6-835F266B3AFE}" srcOrd="0" destOrd="0" parTransId="{39D13124-CBC5-480F-A698-1E92A19A4003}" sibTransId="{FCD463F7-2A37-49BA-B0F3-0315D3CA2AF3}"/>
    <dgm:cxn modelId="{28B4E84A-5118-4D92-837C-F34D4146DF03}" type="presParOf" srcId="{FFFA4021-FE31-41B3-8343-019610A0A747}" destId="{D369CE56-7223-4C5B-A0FF-74066E15244A}" srcOrd="0" destOrd="0" presId="urn:microsoft.com/office/officeart/2005/8/layout/vList2"/>
    <dgm:cxn modelId="{FB4DA3F8-AEDE-41C0-91C2-3E8A79B18578}" type="presParOf" srcId="{FFFA4021-FE31-41B3-8343-019610A0A747}" destId="{E48901CB-C460-4D68-87B2-5CE6085C9125}" srcOrd="1" destOrd="0" presId="urn:microsoft.com/office/officeart/2005/8/layout/vList2"/>
    <dgm:cxn modelId="{F5AEDDF6-AF02-4E6E-861A-DBF512A30544}" type="presParOf" srcId="{FFFA4021-FE31-41B3-8343-019610A0A747}" destId="{B14CE09B-9DE3-432A-9E0F-6E60A5EDF471}" srcOrd="2" destOrd="0" presId="urn:microsoft.com/office/officeart/2005/8/layout/vList2"/>
    <dgm:cxn modelId="{1B2330EC-E7B8-4378-A662-CA8B1D9934F9}" type="presParOf" srcId="{FFFA4021-FE31-41B3-8343-019610A0A747}" destId="{62748843-1844-4704-B0AB-0B3797974DD1}" srcOrd="3" destOrd="0" presId="urn:microsoft.com/office/officeart/2005/8/layout/vList2"/>
    <dgm:cxn modelId="{86218452-DAD5-46B8-AFF4-9347DEFD1156}" type="presParOf" srcId="{FFFA4021-FE31-41B3-8343-019610A0A747}" destId="{F1F1AA9F-E6D3-4890-A7BC-5683E6C9505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D4F63C-BC8F-4564-A496-074E4C03EE1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3102904-E902-4B93-94C3-D9108D88214F}">
      <dgm:prSet/>
      <dgm:spPr/>
      <dgm:t>
        <a:bodyPr/>
        <a:lstStyle/>
        <a:p>
          <a:r>
            <a:rPr lang="en-US" b="1" dirty="0"/>
            <a:t>Direct Farm Ownership (FO) Loans</a:t>
          </a:r>
          <a:endParaRPr lang="en-US" dirty="0"/>
        </a:p>
      </dgm:t>
    </dgm:pt>
    <dgm:pt modelId="{DAB61E93-2E09-4D7F-9FA2-EAF857807B2D}" type="parTrans" cxnId="{51C92DEA-0041-4030-86FF-B4F584DC1BF2}">
      <dgm:prSet/>
      <dgm:spPr/>
      <dgm:t>
        <a:bodyPr/>
        <a:lstStyle/>
        <a:p>
          <a:endParaRPr lang="en-US"/>
        </a:p>
      </dgm:t>
    </dgm:pt>
    <dgm:pt modelId="{3B0AFB09-D3F1-49D8-85C7-F9D8B6F0180D}" type="sibTrans" cxnId="{51C92DEA-0041-4030-86FF-B4F584DC1BF2}">
      <dgm:prSet/>
      <dgm:spPr/>
      <dgm:t>
        <a:bodyPr/>
        <a:lstStyle/>
        <a:p>
          <a:endParaRPr lang="en-US"/>
        </a:p>
      </dgm:t>
    </dgm:pt>
    <dgm:pt modelId="{052E1F8D-A541-45D2-82C0-906A562A6083}">
      <dgm:prSet/>
      <dgm:spPr/>
      <dgm:t>
        <a:bodyPr/>
        <a:lstStyle/>
        <a:p>
          <a:r>
            <a:rPr lang="en-US" b="1"/>
            <a:t>Farm Operating (OL) Loans</a:t>
          </a:r>
          <a:endParaRPr lang="en-US"/>
        </a:p>
      </dgm:t>
    </dgm:pt>
    <dgm:pt modelId="{DCB0359D-0BFE-43DF-A5B0-DD04C8A7E674}" type="parTrans" cxnId="{D173D951-E13A-4161-BE04-8E73B7ECB6CC}">
      <dgm:prSet/>
      <dgm:spPr/>
      <dgm:t>
        <a:bodyPr/>
        <a:lstStyle/>
        <a:p>
          <a:endParaRPr lang="en-US"/>
        </a:p>
      </dgm:t>
    </dgm:pt>
    <dgm:pt modelId="{1B67C855-C1B5-466F-8EB7-1D39C1F0BD00}" type="sibTrans" cxnId="{D173D951-E13A-4161-BE04-8E73B7ECB6CC}">
      <dgm:prSet/>
      <dgm:spPr/>
      <dgm:t>
        <a:bodyPr/>
        <a:lstStyle/>
        <a:p>
          <a:endParaRPr lang="en-US"/>
        </a:p>
      </dgm:t>
    </dgm:pt>
    <dgm:pt modelId="{22AF1570-BFA6-4408-86D1-F5C6F4F618EC}">
      <dgm:prSet/>
      <dgm:spPr/>
      <dgm:t>
        <a:bodyPr/>
        <a:lstStyle/>
        <a:p>
          <a:r>
            <a:rPr lang="en-US" b="1" dirty="0"/>
            <a:t>EM Loans</a:t>
          </a:r>
          <a:br>
            <a:rPr lang="en-US" b="1" dirty="0"/>
          </a:br>
          <a:endParaRPr lang="en-US" dirty="0"/>
        </a:p>
      </dgm:t>
    </dgm:pt>
    <dgm:pt modelId="{02914FA8-74E2-4489-9FCA-BABE8B111CC5}" type="parTrans" cxnId="{F1604236-E506-4152-8DFF-5C9C2F66DA74}">
      <dgm:prSet/>
      <dgm:spPr/>
      <dgm:t>
        <a:bodyPr/>
        <a:lstStyle/>
        <a:p>
          <a:endParaRPr lang="en-US"/>
        </a:p>
      </dgm:t>
    </dgm:pt>
    <dgm:pt modelId="{28DF75C7-93A5-4C3C-B1C7-409328F6D1C3}" type="sibTrans" cxnId="{F1604236-E506-4152-8DFF-5C9C2F66DA74}">
      <dgm:prSet/>
      <dgm:spPr/>
      <dgm:t>
        <a:bodyPr/>
        <a:lstStyle/>
        <a:p>
          <a:endParaRPr lang="en-US"/>
        </a:p>
      </dgm:t>
    </dgm:pt>
    <dgm:pt modelId="{4EB1D0DB-A7A5-4049-87B8-78AABFDD22AB}">
      <dgm:prSet/>
      <dgm:spPr/>
      <dgm:t>
        <a:bodyPr/>
        <a:lstStyle/>
        <a:p>
          <a:r>
            <a:rPr lang="en-US" b="1" dirty="0"/>
            <a:t>Guaranteed Loans</a:t>
          </a:r>
          <a:br>
            <a:rPr lang="en-US" b="1" dirty="0"/>
          </a:br>
          <a:endParaRPr lang="en-US" dirty="0"/>
        </a:p>
      </dgm:t>
    </dgm:pt>
    <dgm:pt modelId="{10682AFD-4A71-41E7-B2EA-35EAC5E12C02}" type="parTrans" cxnId="{59782435-647D-4D33-B816-4329C7124143}">
      <dgm:prSet/>
      <dgm:spPr/>
      <dgm:t>
        <a:bodyPr/>
        <a:lstStyle/>
        <a:p>
          <a:endParaRPr lang="en-US"/>
        </a:p>
      </dgm:t>
    </dgm:pt>
    <dgm:pt modelId="{D8BB90AD-7023-4AF1-8A43-15EF75241ACB}" type="sibTrans" cxnId="{59782435-647D-4D33-B816-4329C7124143}">
      <dgm:prSet/>
      <dgm:spPr/>
      <dgm:t>
        <a:bodyPr/>
        <a:lstStyle/>
        <a:p>
          <a:endParaRPr lang="en-US"/>
        </a:p>
      </dgm:t>
    </dgm:pt>
    <dgm:pt modelId="{41406DAB-C564-4D9C-9F54-E30D5AE22ADB}" type="pres">
      <dgm:prSet presAssocID="{CED4F63C-BC8F-4564-A496-074E4C03EE17}" presName="linear" presStyleCnt="0">
        <dgm:presLayoutVars>
          <dgm:animLvl val="lvl"/>
          <dgm:resizeHandles val="exact"/>
        </dgm:presLayoutVars>
      </dgm:prSet>
      <dgm:spPr/>
    </dgm:pt>
    <dgm:pt modelId="{692792CC-3147-4F39-856F-EAF1C392F3C5}" type="pres">
      <dgm:prSet presAssocID="{C3102904-E902-4B93-94C3-D9108D88214F}" presName="parentText" presStyleLbl="node1" presStyleIdx="0" presStyleCnt="4">
        <dgm:presLayoutVars>
          <dgm:chMax val="0"/>
          <dgm:bulletEnabled val="1"/>
        </dgm:presLayoutVars>
      </dgm:prSet>
      <dgm:spPr/>
    </dgm:pt>
    <dgm:pt modelId="{63E62A7A-23AC-41E5-85B3-6835592EFC18}" type="pres">
      <dgm:prSet presAssocID="{3B0AFB09-D3F1-49D8-85C7-F9D8B6F0180D}" presName="spacer" presStyleCnt="0"/>
      <dgm:spPr/>
    </dgm:pt>
    <dgm:pt modelId="{92062CB8-CB25-46A1-93CA-79607737EFD4}" type="pres">
      <dgm:prSet presAssocID="{052E1F8D-A541-45D2-82C0-906A562A6083}" presName="parentText" presStyleLbl="node1" presStyleIdx="1" presStyleCnt="4">
        <dgm:presLayoutVars>
          <dgm:chMax val="0"/>
          <dgm:bulletEnabled val="1"/>
        </dgm:presLayoutVars>
      </dgm:prSet>
      <dgm:spPr/>
    </dgm:pt>
    <dgm:pt modelId="{CE8120FE-A553-45D0-AB5A-B9BC244FA7F7}" type="pres">
      <dgm:prSet presAssocID="{1B67C855-C1B5-466F-8EB7-1D39C1F0BD00}" presName="spacer" presStyleCnt="0"/>
      <dgm:spPr/>
    </dgm:pt>
    <dgm:pt modelId="{E8ED12EA-E29A-4CC8-99A1-37B515F68192}" type="pres">
      <dgm:prSet presAssocID="{22AF1570-BFA6-4408-86D1-F5C6F4F618EC}" presName="parentText" presStyleLbl="node1" presStyleIdx="2" presStyleCnt="4">
        <dgm:presLayoutVars>
          <dgm:chMax val="0"/>
          <dgm:bulletEnabled val="1"/>
        </dgm:presLayoutVars>
      </dgm:prSet>
      <dgm:spPr/>
    </dgm:pt>
    <dgm:pt modelId="{7A393543-1036-411E-BADF-4839F1F569AC}" type="pres">
      <dgm:prSet presAssocID="{28DF75C7-93A5-4C3C-B1C7-409328F6D1C3}" presName="spacer" presStyleCnt="0"/>
      <dgm:spPr/>
    </dgm:pt>
    <dgm:pt modelId="{874D7D57-064B-46B1-9AD1-23EFF5DF5857}" type="pres">
      <dgm:prSet presAssocID="{4EB1D0DB-A7A5-4049-87B8-78AABFDD22AB}" presName="parentText" presStyleLbl="node1" presStyleIdx="3" presStyleCnt="4">
        <dgm:presLayoutVars>
          <dgm:chMax val="0"/>
          <dgm:bulletEnabled val="1"/>
        </dgm:presLayoutVars>
      </dgm:prSet>
      <dgm:spPr/>
    </dgm:pt>
  </dgm:ptLst>
  <dgm:cxnLst>
    <dgm:cxn modelId="{E9164523-18DA-4912-ADF3-350C233E92F3}" type="presOf" srcId="{22AF1570-BFA6-4408-86D1-F5C6F4F618EC}" destId="{E8ED12EA-E29A-4CC8-99A1-37B515F68192}" srcOrd="0" destOrd="0" presId="urn:microsoft.com/office/officeart/2005/8/layout/vList2"/>
    <dgm:cxn modelId="{59782435-647D-4D33-B816-4329C7124143}" srcId="{CED4F63C-BC8F-4564-A496-074E4C03EE17}" destId="{4EB1D0DB-A7A5-4049-87B8-78AABFDD22AB}" srcOrd="3" destOrd="0" parTransId="{10682AFD-4A71-41E7-B2EA-35EAC5E12C02}" sibTransId="{D8BB90AD-7023-4AF1-8A43-15EF75241ACB}"/>
    <dgm:cxn modelId="{F1604236-E506-4152-8DFF-5C9C2F66DA74}" srcId="{CED4F63C-BC8F-4564-A496-074E4C03EE17}" destId="{22AF1570-BFA6-4408-86D1-F5C6F4F618EC}" srcOrd="2" destOrd="0" parTransId="{02914FA8-74E2-4489-9FCA-BABE8B111CC5}" sibTransId="{28DF75C7-93A5-4C3C-B1C7-409328F6D1C3}"/>
    <dgm:cxn modelId="{FACE8E3C-173A-42A2-91AD-EE0DADCFD39E}" type="presOf" srcId="{052E1F8D-A541-45D2-82C0-906A562A6083}" destId="{92062CB8-CB25-46A1-93CA-79607737EFD4}" srcOrd="0" destOrd="0" presId="urn:microsoft.com/office/officeart/2005/8/layout/vList2"/>
    <dgm:cxn modelId="{D173D951-E13A-4161-BE04-8E73B7ECB6CC}" srcId="{CED4F63C-BC8F-4564-A496-074E4C03EE17}" destId="{052E1F8D-A541-45D2-82C0-906A562A6083}" srcOrd="1" destOrd="0" parTransId="{DCB0359D-0BFE-43DF-A5B0-DD04C8A7E674}" sibTransId="{1B67C855-C1B5-466F-8EB7-1D39C1F0BD00}"/>
    <dgm:cxn modelId="{8CB4A973-D86C-4018-86A4-B5CA2D9B2AB5}" type="presOf" srcId="{4EB1D0DB-A7A5-4049-87B8-78AABFDD22AB}" destId="{874D7D57-064B-46B1-9AD1-23EFF5DF5857}" srcOrd="0" destOrd="0" presId="urn:microsoft.com/office/officeart/2005/8/layout/vList2"/>
    <dgm:cxn modelId="{9867FB9A-EAE4-4636-9DD0-F83FD4483981}" type="presOf" srcId="{C3102904-E902-4B93-94C3-D9108D88214F}" destId="{692792CC-3147-4F39-856F-EAF1C392F3C5}" srcOrd="0" destOrd="0" presId="urn:microsoft.com/office/officeart/2005/8/layout/vList2"/>
    <dgm:cxn modelId="{9E38ECC5-BDDC-40A7-AFE7-98D499647587}" type="presOf" srcId="{CED4F63C-BC8F-4564-A496-074E4C03EE17}" destId="{41406DAB-C564-4D9C-9F54-E30D5AE22ADB}" srcOrd="0" destOrd="0" presId="urn:microsoft.com/office/officeart/2005/8/layout/vList2"/>
    <dgm:cxn modelId="{51C92DEA-0041-4030-86FF-B4F584DC1BF2}" srcId="{CED4F63C-BC8F-4564-A496-074E4C03EE17}" destId="{C3102904-E902-4B93-94C3-D9108D88214F}" srcOrd="0" destOrd="0" parTransId="{DAB61E93-2E09-4D7F-9FA2-EAF857807B2D}" sibTransId="{3B0AFB09-D3F1-49D8-85C7-F9D8B6F0180D}"/>
    <dgm:cxn modelId="{09C47D73-977D-4E9D-9F49-331CBAC45720}" type="presParOf" srcId="{41406DAB-C564-4D9C-9F54-E30D5AE22ADB}" destId="{692792CC-3147-4F39-856F-EAF1C392F3C5}" srcOrd="0" destOrd="0" presId="urn:microsoft.com/office/officeart/2005/8/layout/vList2"/>
    <dgm:cxn modelId="{B565872D-6472-42B7-B471-208D98494E3D}" type="presParOf" srcId="{41406DAB-C564-4D9C-9F54-E30D5AE22ADB}" destId="{63E62A7A-23AC-41E5-85B3-6835592EFC18}" srcOrd="1" destOrd="0" presId="urn:microsoft.com/office/officeart/2005/8/layout/vList2"/>
    <dgm:cxn modelId="{A3E59C49-4ED4-44F8-BBAE-A7EE056FE7E1}" type="presParOf" srcId="{41406DAB-C564-4D9C-9F54-E30D5AE22ADB}" destId="{92062CB8-CB25-46A1-93CA-79607737EFD4}" srcOrd="2" destOrd="0" presId="urn:microsoft.com/office/officeart/2005/8/layout/vList2"/>
    <dgm:cxn modelId="{AF53BDAA-853D-4A88-89D0-9135446BCBB3}" type="presParOf" srcId="{41406DAB-C564-4D9C-9F54-E30D5AE22ADB}" destId="{CE8120FE-A553-45D0-AB5A-B9BC244FA7F7}" srcOrd="3" destOrd="0" presId="urn:microsoft.com/office/officeart/2005/8/layout/vList2"/>
    <dgm:cxn modelId="{16874D86-0B24-4AD3-A652-E53A255E1D64}" type="presParOf" srcId="{41406DAB-C564-4D9C-9F54-E30D5AE22ADB}" destId="{E8ED12EA-E29A-4CC8-99A1-37B515F68192}" srcOrd="4" destOrd="0" presId="urn:microsoft.com/office/officeart/2005/8/layout/vList2"/>
    <dgm:cxn modelId="{F893F10A-5915-4E1B-BE2D-D39E67567CD8}" type="presParOf" srcId="{41406DAB-C564-4D9C-9F54-E30D5AE22ADB}" destId="{7A393543-1036-411E-BADF-4839F1F569AC}" srcOrd="5" destOrd="0" presId="urn:microsoft.com/office/officeart/2005/8/layout/vList2"/>
    <dgm:cxn modelId="{7E3CEEC3-939D-4C68-A474-77773D05DE58}" type="presParOf" srcId="{41406DAB-C564-4D9C-9F54-E30D5AE22ADB}" destId="{874D7D57-064B-46B1-9AD1-23EFF5DF585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D4F63C-BC8F-4564-A496-074E4C03EE17}"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C3102904-E902-4B93-94C3-D9108D88214F}">
      <dgm:prSet custT="1"/>
      <dgm:spPr/>
      <dgm:t>
        <a:bodyPr/>
        <a:lstStyle/>
        <a:p>
          <a:r>
            <a:rPr lang="en-US" sz="2000" b="1" dirty="0"/>
            <a:t>Direct Farm Ownership (FO) Loans</a:t>
          </a:r>
        </a:p>
        <a:p>
          <a:r>
            <a:rPr lang="en-US" sz="2000" b="0" dirty="0"/>
            <a:t>Regular - $600,000</a:t>
          </a:r>
        </a:p>
        <a:p>
          <a:r>
            <a:rPr lang="en-US" sz="2000" b="0" dirty="0"/>
            <a:t>Microloan - $50,000</a:t>
          </a:r>
        </a:p>
      </dgm:t>
    </dgm:pt>
    <dgm:pt modelId="{DAB61E93-2E09-4D7F-9FA2-EAF857807B2D}" type="parTrans" cxnId="{51C92DEA-0041-4030-86FF-B4F584DC1BF2}">
      <dgm:prSet/>
      <dgm:spPr/>
      <dgm:t>
        <a:bodyPr/>
        <a:lstStyle/>
        <a:p>
          <a:endParaRPr lang="en-US"/>
        </a:p>
      </dgm:t>
    </dgm:pt>
    <dgm:pt modelId="{3B0AFB09-D3F1-49D8-85C7-F9D8B6F0180D}" type="sibTrans" cxnId="{51C92DEA-0041-4030-86FF-B4F584DC1BF2}">
      <dgm:prSet/>
      <dgm:spPr/>
      <dgm:t>
        <a:bodyPr/>
        <a:lstStyle/>
        <a:p>
          <a:endParaRPr lang="en-US"/>
        </a:p>
      </dgm:t>
    </dgm:pt>
    <dgm:pt modelId="{052E1F8D-A541-45D2-82C0-906A562A6083}">
      <dgm:prSet custT="1"/>
      <dgm:spPr/>
      <dgm:t>
        <a:bodyPr/>
        <a:lstStyle/>
        <a:p>
          <a:r>
            <a:rPr lang="en-US" sz="2000" b="1" dirty="0"/>
            <a:t>Direct Farm Operating (OL) Loans</a:t>
          </a:r>
        </a:p>
        <a:p>
          <a:r>
            <a:rPr lang="en-US" sz="2000" b="0" dirty="0"/>
            <a:t>Regular - $400,000</a:t>
          </a:r>
        </a:p>
        <a:p>
          <a:r>
            <a:rPr lang="en-US" sz="2000" b="0" dirty="0"/>
            <a:t>Microloan - $50,000</a:t>
          </a:r>
        </a:p>
        <a:p>
          <a:r>
            <a:rPr lang="en-US" sz="2000" b="0" dirty="0"/>
            <a:t>Youth Loan - $5,000</a:t>
          </a:r>
        </a:p>
      </dgm:t>
    </dgm:pt>
    <dgm:pt modelId="{DCB0359D-0BFE-43DF-A5B0-DD04C8A7E674}" type="parTrans" cxnId="{D173D951-E13A-4161-BE04-8E73B7ECB6CC}">
      <dgm:prSet/>
      <dgm:spPr/>
      <dgm:t>
        <a:bodyPr/>
        <a:lstStyle/>
        <a:p>
          <a:endParaRPr lang="en-US"/>
        </a:p>
      </dgm:t>
    </dgm:pt>
    <dgm:pt modelId="{1B67C855-C1B5-466F-8EB7-1D39C1F0BD00}" type="sibTrans" cxnId="{D173D951-E13A-4161-BE04-8E73B7ECB6CC}">
      <dgm:prSet/>
      <dgm:spPr/>
      <dgm:t>
        <a:bodyPr/>
        <a:lstStyle/>
        <a:p>
          <a:endParaRPr lang="en-US"/>
        </a:p>
      </dgm:t>
    </dgm:pt>
    <dgm:pt modelId="{22AF1570-BFA6-4408-86D1-F5C6F4F618EC}">
      <dgm:prSet custT="1"/>
      <dgm:spPr/>
      <dgm:t>
        <a:bodyPr/>
        <a:lstStyle/>
        <a:p>
          <a:r>
            <a:rPr lang="en-US" sz="2000" b="1" dirty="0"/>
            <a:t>Emergency (EM) Loans</a:t>
          </a:r>
        </a:p>
        <a:p>
          <a:r>
            <a:rPr lang="en-US" sz="2000" b="0" dirty="0"/>
            <a:t>$500,000</a:t>
          </a:r>
          <a:br>
            <a:rPr lang="en-US" sz="1900" b="1" dirty="0"/>
          </a:br>
          <a:endParaRPr lang="en-US" sz="1900" dirty="0"/>
        </a:p>
      </dgm:t>
    </dgm:pt>
    <dgm:pt modelId="{02914FA8-74E2-4489-9FCA-BABE8B111CC5}" type="parTrans" cxnId="{F1604236-E506-4152-8DFF-5C9C2F66DA74}">
      <dgm:prSet/>
      <dgm:spPr/>
      <dgm:t>
        <a:bodyPr/>
        <a:lstStyle/>
        <a:p>
          <a:endParaRPr lang="en-US"/>
        </a:p>
      </dgm:t>
    </dgm:pt>
    <dgm:pt modelId="{28DF75C7-93A5-4C3C-B1C7-409328F6D1C3}" type="sibTrans" cxnId="{F1604236-E506-4152-8DFF-5C9C2F66DA74}">
      <dgm:prSet/>
      <dgm:spPr/>
      <dgm:t>
        <a:bodyPr/>
        <a:lstStyle/>
        <a:p>
          <a:endParaRPr lang="en-US"/>
        </a:p>
      </dgm:t>
    </dgm:pt>
    <dgm:pt modelId="{4EB1D0DB-A7A5-4049-87B8-78AABFDD22AB}">
      <dgm:prSet custT="1"/>
      <dgm:spPr/>
      <dgm:t>
        <a:bodyPr/>
        <a:lstStyle/>
        <a:p>
          <a:r>
            <a:rPr lang="en-US" sz="2000" b="1" dirty="0"/>
            <a:t>Guaranteed Loans</a:t>
          </a:r>
        </a:p>
        <a:p>
          <a:r>
            <a:rPr lang="en-US" sz="2000" b="0" dirty="0"/>
            <a:t>$1,750,000 (adjusted annually based on inflation)</a:t>
          </a:r>
        </a:p>
        <a:p>
          <a:endParaRPr lang="en-US" sz="1900" dirty="0"/>
        </a:p>
      </dgm:t>
    </dgm:pt>
    <dgm:pt modelId="{10682AFD-4A71-41E7-B2EA-35EAC5E12C02}" type="parTrans" cxnId="{59782435-647D-4D33-B816-4329C7124143}">
      <dgm:prSet/>
      <dgm:spPr/>
      <dgm:t>
        <a:bodyPr/>
        <a:lstStyle/>
        <a:p>
          <a:endParaRPr lang="en-US"/>
        </a:p>
      </dgm:t>
    </dgm:pt>
    <dgm:pt modelId="{D8BB90AD-7023-4AF1-8A43-15EF75241ACB}" type="sibTrans" cxnId="{59782435-647D-4D33-B816-4329C7124143}">
      <dgm:prSet/>
      <dgm:spPr/>
      <dgm:t>
        <a:bodyPr/>
        <a:lstStyle/>
        <a:p>
          <a:endParaRPr lang="en-US"/>
        </a:p>
      </dgm:t>
    </dgm:pt>
    <dgm:pt modelId="{7E590B5F-24F5-4370-A072-DF5EFE2CE3DE}" type="pres">
      <dgm:prSet presAssocID="{CED4F63C-BC8F-4564-A496-074E4C03EE17}" presName="vert0" presStyleCnt="0">
        <dgm:presLayoutVars>
          <dgm:dir/>
          <dgm:animOne val="branch"/>
          <dgm:animLvl val="lvl"/>
        </dgm:presLayoutVars>
      </dgm:prSet>
      <dgm:spPr/>
    </dgm:pt>
    <dgm:pt modelId="{3FFB60BA-B89B-4536-A715-9DD8C52C931F}" type="pres">
      <dgm:prSet presAssocID="{C3102904-E902-4B93-94C3-D9108D88214F}" presName="thickLine" presStyleLbl="alignNode1" presStyleIdx="0" presStyleCnt="4"/>
      <dgm:spPr/>
    </dgm:pt>
    <dgm:pt modelId="{D47EF7F4-A4B3-4F5D-8D3F-0049A819DC02}" type="pres">
      <dgm:prSet presAssocID="{C3102904-E902-4B93-94C3-D9108D88214F}" presName="horz1" presStyleCnt="0"/>
      <dgm:spPr/>
    </dgm:pt>
    <dgm:pt modelId="{6476EC1D-9270-43D8-BD6A-C42A3FBEADDB}" type="pres">
      <dgm:prSet presAssocID="{C3102904-E902-4B93-94C3-D9108D88214F}" presName="tx1" presStyleLbl="revTx" presStyleIdx="0" presStyleCnt="4"/>
      <dgm:spPr/>
    </dgm:pt>
    <dgm:pt modelId="{3AAC5D42-74B9-4DCA-ACD1-5FAFCB0C15D3}" type="pres">
      <dgm:prSet presAssocID="{C3102904-E902-4B93-94C3-D9108D88214F}" presName="vert1" presStyleCnt="0"/>
      <dgm:spPr/>
    </dgm:pt>
    <dgm:pt modelId="{64FE0827-F01E-4C54-BD1C-FD926D39732C}" type="pres">
      <dgm:prSet presAssocID="{052E1F8D-A541-45D2-82C0-906A562A6083}" presName="thickLine" presStyleLbl="alignNode1" presStyleIdx="1" presStyleCnt="4"/>
      <dgm:spPr/>
    </dgm:pt>
    <dgm:pt modelId="{7579CD13-6AC8-4757-9D92-07B0819BF647}" type="pres">
      <dgm:prSet presAssocID="{052E1F8D-A541-45D2-82C0-906A562A6083}" presName="horz1" presStyleCnt="0"/>
      <dgm:spPr/>
    </dgm:pt>
    <dgm:pt modelId="{2C4F49A4-5D68-45BF-B8E5-6676781A7092}" type="pres">
      <dgm:prSet presAssocID="{052E1F8D-A541-45D2-82C0-906A562A6083}" presName="tx1" presStyleLbl="revTx" presStyleIdx="1" presStyleCnt="4" custScaleY="155008"/>
      <dgm:spPr/>
    </dgm:pt>
    <dgm:pt modelId="{A34A48E4-F768-4B8C-8241-8D85734C4EFB}" type="pres">
      <dgm:prSet presAssocID="{052E1F8D-A541-45D2-82C0-906A562A6083}" presName="vert1" presStyleCnt="0"/>
      <dgm:spPr/>
    </dgm:pt>
    <dgm:pt modelId="{9E311919-0364-4278-8F35-C8B756E2DF0C}" type="pres">
      <dgm:prSet presAssocID="{22AF1570-BFA6-4408-86D1-F5C6F4F618EC}" presName="thickLine" presStyleLbl="alignNode1" presStyleIdx="2" presStyleCnt="4"/>
      <dgm:spPr/>
    </dgm:pt>
    <dgm:pt modelId="{91D985A8-E14D-493C-9066-3719D867E4BF}" type="pres">
      <dgm:prSet presAssocID="{22AF1570-BFA6-4408-86D1-F5C6F4F618EC}" presName="horz1" presStyleCnt="0"/>
      <dgm:spPr/>
    </dgm:pt>
    <dgm:pt modelId="{ED59B740-C97B-476B-9FDA-27EF2C8D71B4}" type="pres">
      <dgm:prSet presAssocID="{22AF1570-BFA6-4408-86D1-F5C6F4F618EC}" presName="tx1" presStyleLbl="revTx" presStyleIdx="2" presStyleCnt="4"/>
      <dgm:spPr/>
    </dgm:pt>
    <dgm:pt modelId="{0400801E-BA02-46AC-BAFF-7148E21D021B}" type="pres">
      <dgm:prSet presAssocID="{22AF1570-BFA6-4408-86D1-F5C6F4F618EC}" presName="vert1" presStyleCnt="0"/>
      <dgm:spPr/>
    </dgm:pt>
    <dgm:pt modelId="{1B3A7A4B-FF6B-4705-843A-CDE299BA1EED}" type="pres">
      <dgm:prSet presAssocID="{4EB1D0DB-A7A5-4049-87B8-78AABFDD22AB}" presName="thickLine" presStyleLbl="alignNode1" presStyleIdx="3" presStyleCnt="4"/>
      <dgm:spPr/>
    </dgm:pt>
    <dgm:pt modelId="{DB95D4A5-27A0-4A4F-97A1-C22601117EA1}" type="pres">
      <dgm:prSet presAssocID="{4EB1D0DB-A7A5-4049-87B8-78AABFDD22AB}" presName="horz1" presStyleCnt="0"/>
      <dgm:spPr/>
    </dgm:pt>
    <dgm:pt modelId="{94C1AFD7-9723-46AD-8AB8-C3A6D8BEC071}" type="pres">
      <dgm:prSet presAssocID="{4EB1D0DB-A7A5-4049-87B8-78AABFDD22AB}" presName="tx1" presStyleLbl="revTx" presStyleIdx="3" presStyleCnt="4" custScaleY="148191"/>
      <dgm:spPr/>
    </dgm:pt>
    <dgm:pt modelId="{22768186-C733-4AA0-BCC5-505AADB634AA}" type="pres">
      <dgm:prSet presAssocID="{4EB1D0DB-A7A5-4049-87B8-78AABFDD22AB}" presName="vert1" presStyleCnt="0"/>
      <dgm:spPr/>
    </dgm:pt>
  </dgm:ptLst>
  <dgm:cxnLst>
    <dgm:cxn modelId="{59782435-647D-4D33-B816-4329C7124143}" srcId="{CED4F63C-BC8F-4564-A496-074E4C03EE17}" destId="{4EB1D0DB-A7A5-4049-87B8-78AABFDD22AB}" srcOrd="3" destOrd="0" parTransId="{10682AFD-4A71-41E7-B2EA-35EAC5E12C02}" sibTransId="{D8BB90AD-7023-4AF1-8A43-15EF75241ACB}"/>
    <dgm:cxn modelId="{F1604236-E506-4152-8DFF-5C9C2F66DA74}" srcId="{CED4F63C-BC8F-4564-A496-074E4C03EE17}" destId="{22AF1570-BFA6-4408-86D1-F5C6F4F618EC}" srcOrd="2" destOrd="0" parTransId="{02914FA8-74E2-4489-9FCA-BABE8B111CC5}" sibTransId="{28DF75C7-93A5-4C3C-B1C7-409328F6D1C3}"/>
    <dgm:cxn modelId="{02857937-8A9D-4DC5-81C5-FA932681DC99}" type="presOf" srcId="{C3102904-E902-4B93-94C3-D9108D88214F}" destId="{6476EC1D-9270-43D8-BD6A-C42A3FBEADDB}" srcOrd="0" destOrd="0" presId="urn:microsoft.com/office/officeart/2008/layout/LinedList"/>
    <dgm:cxn modelId="{A82B5061-01D7-47EE-AA3A-FC67EC835F7D}" type="presOf" srcId="{22AF1570-BFA6-4408-86D1-F5C6F4F618EC}" destId="{ED59B740-C97B-476B-9FDA-27EF2C8D71B4}" srcOrd="0" destOrd="0" presId="urn:microsoft.com/office/officeart/2008/layout/LinedList"/>
    <dgm:cxn modelId="{9293CC70-02C6-4228-9E5A-7B689AE9EC31}" type="presOf" srcId="{4EB1D0DB-A7A5-4049-87B8-78AABFDD22AB}" destId="{94C1AFD7-9723-46AD-8AB8-C3A6D8BEC071}" srcOrd="0" destOrd="0" presId="urn:microsoft.com/office/officeart/2008/layout/LinedList"/>
    <dgm:cxn modelId="{3AC20D71-1F8D-40FE-AABC-82937849EF54}" type="presOf" srcId="{052E1F8D-A541-45D2-82C0-906A562A6083}" destId="{2C4F49A4-5D68-45BF-B8E5-6676781A7092}" srcOrd="0" destOrd="0" presId="urn:microsoft.com/office/officeart/2008/layout/LinedList"/>
    <dgm:cxn modelId="{D173D951-E13A-4161-BE04-8E73B7ECB6CC}" srcId="{CED4F63C-BC8F-4564-A496-074E4C03EE17}" destId="{052E1F8D-A541-45D2-82C0-906A562A6083}" srcOrd="1" destOrd="0" parTransId="{DCB0359D-0BFE-43DF-A5B0-DD04C8A7E674}" sibTransId="{1B67C855-C1B5-466F-8EB7-1D39C1F0BD00}"/>
    <dgm:cxn modelId="{F17BAE56-F19A-4C33-8DC3-B2FE2FFBEA7F}" type="presOf" srcId="{CED4F63C-BC8F-4564-A496-074E4C03EE17}" destId="{7E590B5F-24F5-4370-A072-DF5EFE2CE3DE}" srcOrd="0" destOrd="0" presId="urn:microsoft.com/office/officeart/2008/layout/LinedList"/>
    <dgm:cxn modelId="{51C92DEA-0041-4030-86FF-B4F584DC1BF2}" srcId="{CED4F63C-BC8F-4564-A496-074E4C03EE17}" destId="{C3102904-E902-4B93-94C3-D9108D88214F}" srcOrd="0" destOrd="0" parTransId="{DAB61E93-2E09-4D7F-9FA2-EAF857807B2D}" sibTransId="{3B0AFB09-D3F1-49D8-85C7-F9D8B6F0180D}"/>
    <dgm:cxn modelId="{C7AC5E85-4405-47E4-A262-A955B0C91746}" type="presParOf" srcId="{7E590B5F-24F5-4370-A072-DF5EFE2CE3DE}" destId="{3FFB60BA-B89B-4536-A715-9DD8C52C931F}" srcOrd="0" destOrd="0" presId="urn:microsoft.com/office/officeart/2008/layout/LinedList"/>
    <dgm:cxn modelId="{F6DAF454-B312-4D40-ADA8-6013D58F815C}" type="presParOf" srcId="{7E590B5F-24F5-4370-A072-DF5EFE2CE3DE}" destId="{D47EF7F4-A4B3-4F5D-8D3F-0049A819DC02}" srcOrd="1" destOrd="0" presId="urn:microsoft.com/office/officeart/2008/layout/LinedList"/>
    <dgm:cxn modelId="{18CD336F-7FF9-413B-B302-3C1A010264F8}" type="presParOf" srcId="{D47EF7F4-A4B3-4F5D-8D3F-0049A819DC02}" destId="{6476EC1D-9270-43D8-BD6A-C42A3FBEADDB}" srcOrd="0" destOrd="0" presId="urn:microsoft.com/office/officeart/2008/layout/LinedList"/>
    <dgm:cxn modelId="{E29A8687-6D42-4145-B80C-457037A80DBD}" type="presParOf" srcId="{D47EF7F4-A4B3-4F5D-8D3F-0049A819DC02}" destId="{3AAC5D42-74B9-4DCA-ACD1-5FAFCB0C15D3}" srcOrd="1" destOrd="0" presId="urn:microsoft.com/office/officeart/2008/layout/LinedList"/>
    <dgm:cxn modelId="{1A158E09-6AFB-4B87-8487-B5E8D14056D8}" type="presParOf" srcId="{7E590B5F-24F5-4370-A072-DF5EFE2CE3DE}" destId="{64FE0827-F01E-4C54-BD1C-FD926D39732C}" srcOrd="2" destOrd="0" presId="urn:microsoft.com/office/officeart/2008/layout/LinedList"/>
    <dgm:cxn modelId="{475FC533-406E-40AB-95A3-387FA16B6890}" type="presParOf" srcId="{7E590B5F-24F5-4370-A072-DF5EFE2CE3DE}" destId="{7579CD13-6AC8-4757-9D92-07B0819BF647}" srcOrd="3" destOrd="0" presId="urn:microsoft.com/office/officeart/2008/layout/LinedList"/>
    <dgm:cxn modelId="{8E386D0A-098F-404C-AB4B-808426A994D5}" type="presParOf" srcId="{7579CD13-6AC8-4757-9D92-07B0819BF647}" destId="{2C4F49A4-5D68-45BF-B8E5-6676781A7092}" srcOrd="0" destOrd="0" presId="urn:microsoft.com/office/officeart/2008/layout/LinedList"/>
    <dgm:cxn modelId="{600B89F0-0C79-4401-A395-00B5F3BA87ED}" type="presParOf" srcId="{7579CD13-6AC8-4757-9D92-07B0819BF647}" destId="{A34A48E4-F768-4B8C-8241-8D85734C4EFB}" srcOrd="1" destOrd="0" presId="urn:microsoft.com/office/officeart/2008/layout/LinedList"/>
    <dgm:cxn modelId="{B281296F-E0F0-448B-9E6F-2258AE4192A1}" type="presParOf" srcId="{7E590B5F-24F5-4370-A072-DF5EFE2CE3DE}" destId="{9E311919-0364-4278-8F35-C8B756E2DF0C}" srcOrd="4" destOrd="0" presId="urn:microsoft.com/office/officeart/2008/layout/LinedList"/>
    <dgm:cxn modelId="{D0089660-8D8A-4497-9117-464BEF48CACE}" type="presParOf" srcId="{7E590B5F-24F5-4370-A072-DF5EFE2CE3DE}" destId="{91D985A8-E14D-493C-9066-3719D867E4BF}" srcOrd="5" destOrd="0" presId="urn:microsoft.com/office/officeart/2008/layout/LinedList"/>
    <dgm:cxn modelId="{1A8B2D16-99A4-4A1A-9640-E02E9FD9B41A}" type="presParOf" srcId="{91D985A8-E14D-493C-9066-3719D867E4BF}" destId="{ED59B740-C97B-476B-9FDA-27EF2C8D71B4}" srcOrd="0" destOrd="0" presId="urn:microsoft.com/office/officeart/2008/layout/LinedList"/>
    <dgm:cxn modelId="{FE4B75EB-78B7-4B60-99AF-1C975837C169}" type="presParOf" srcId="{91D985A8-E14D-493C-9066-3719D867E4BF}" destId="{0400801E-BA02-46AC-BAFF-7148E21D021B}" srcOrd="1" destOrd="0" presId="urn:microsoft.com/office/officeart/2008/layout/LinedList"/>
    <dgm:cxn modelId="{91D6815C-2E9C-448E-BC63-7DF45A657D23}" type="presParOf" srcId="{7E590B5F-24F5-4370-A072-DF5EFE2CE3DE}" destId="{1B3A7A4B-FF6B-4705-843A-CDE299BA1EED}" srcOrd="6" destOrd="0" presId="urn:microsoft.com/office/officeart/2008/layout/LinedList"/>
    <dgm:cxn modelId="{B234C790-5918-47E7-8FE8-C02FADD02B78}" type="presParOf" srcId="{7E590B5F-24F5-4370-A072-DF5EFE2CE3DE}" destId="{DB95D4A5-27A0-4A4F-97A1-C22601117EA1}" srcOrd="7" destOrd="0" presId="urn:microsoft.com/office/officeart/2008/layout/LinedList"/>
    <dgm:cxn modelId="{D6CDEE51-CB8F-49B6-BB13-2C13C398CB3B}" type="presParOf" srcId="{DB95D4A5-27A0-4A4F-97A1-C22601117EA1}" destId="{94C1AFD7-9723-46AD-8AB8-C3A6D8BEC071}" srcOrd="0" destOrd="0" presId="urn:microsoft.com/office/officeart/2008/layout/LinedList"/>
    <dgm:cxn modelId="{963860E0-8065-43B1-BCCB-2917BF83222B}" type="presParOf" srcId="{DB95D4A5-27A0-4A4F-97A1-C22601117EA1}" destId="{22768186-C733-4AA0-BCC5-505AADB634A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614B3C-5968-4C69-A735-3E49E23D88A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05994CF-3676-47AF-86F2-23793AFB7687}">
      <dgm:prSet custT="1"/>
      <dgm:spPr/>
      <dgm:t>
        <a:bodyPr/>
        <a:lstStyle/>
        <a:p>
          <a:pPr algn="l"/>
          <a:r>
            <a:rPr lang="en-US" sz="2400" b="1" dirty="0"/>
            <a:t>Not be delinquent on federal debt</a:t>
          </a:r>
          <a:endParaRPr lang="en-US" sz="2400" dirty="0"/>
        </a:p>
      </dgm:t>
    </dgm:pt>
    <dgm:pt modelId="{23C96FC1-D9F1-4D45-A987-51BF084B8430}" type="parTrans" cxnId="{492CB843-8090-4FD8-A196-BB2E18AE7ED1}">
      <dgm:prSet/>
      <dgm:spPr/>
      <dgm:t>
        <a:bodyPr/>
        <a:lstStyle/>
        <a:p>
          <a:endParaRPr lang="en-US"/>
        </a:p>
      </dgm:t>
    </dgm:pt>
    <dgm:pt modelId="{BFD1C417-500F-4D6C-8003-28A19F08B02C}" type="sibTrans" cxnId="{492CB843-8090-4FD8-A196-BB2E18AE7ED1}">
      <dgm:prSet/>
      <dgm:spPr/>
      <dgm:t>
        <a:bodyPr/>
        <a:lstStyle/>
        <a:p>
          <a:endParaRPr lang="en-US"/>
        </a:p>
      </dgm:t>
    </dgm:pt>
    <dgm:pt modelId="{3FC50703-F1E0-4CC0-99D2-83CD9F39F4F6}">
      <dgm:prSet custT="1"/>
      <dgm:spPr/>
      <dgm:t>
        <a:bodyPr/>
        <a:lstStyle/>
        <a:p>
          <a:pPr algn="l"/>
          <a:r>
            <a:rPr lang="en-US" sz="2400" b="1" dirty="0"/>
            <a:t>Not have caused the agency a loss by receiving debt forgiveness (some exceptions)         </a:t>
          </a:r>
          <a:endParaRPr lang="en-US" sz="2400" dirty="0"/>
        </a:p>
      </dgm:t>
    </dgm:pt>
    <dgm:pt modelId="{962AAE5B-E8E8-45EC-A006-742C4564DBA6}" type="parTrans" cxnId="{4D61197E-DCE0-442F-9750-C05CB4CE6718}">
      <dgm:prSet/>
      <dgm:spPr/>
      <dgm:t>
        <a:bodyPr/>
        <a:lstStyle/>
        <a:p>
          <a:endParaRPr lang="en-US"/>
        </a:p>
      </dgm:t>
    </dgm:pt>
    <dgm:pt modelId="{E5A13FD7-55B6-49BC-9FFB-5E97FEBB3CCB}" type="sibTrans" cxnId="{4D61197E-DCE0-442F-9750-C05CB4CE6718}">
      <dgm:prSet/>
      <dgm:spPr/>
      <dgm:t>
        <a:bodyPr/>
        <a:lstStyle/>
        <a:p>
          <a:endParaRPr lang="en-US"/>
        </a:p>
      </dgm:t>
    </dgm:pt>
    <dgm:pt modelId="{612249F9-EC8B-4911-A57A-D926B78E8412}">
      <dgm:prSet custT="1"/>
      <dgm:spPr/>
      <dgm:t>
        <a:bodyPr/>
        <a:lstStyle/>
        <a:p>
          <a:pPr algn="l"/>
          <a:r>
            <a:rPr lang="en-US" sz="2400" b="1" dirty="0"/>
            <a:t>Not have been convicted of planting, cultivating, growing, producing, harvesting, or storing a controlled substance within the last five years</a:t>
          </a:r>
          <a:endParaRPr lang="en-US" sz="2400" dirty="0"/>
        </a:p>
      </dgm:t>
    </dgm:pt>
    <dgm:pt modelId="{2120A020-ED6C-4004-9101-AB0E92A7C6AC}" type="parTrans" cxnId="{6E6B39A4-3741-470E-A59B-41D621370DD6}">
      <dgm:prSet/>
      <dgm:spPr/>
      <dgm:t>
        <a:bodyPr/>
        <a:lstStyle/>
        <a:p>
          <a:endParaRPr lang="en-US"/>
        </a:p>
      </dgm:t>
    </dgm:pt>
    <dgm:pt modelId="{1F1C2B5C-A64A-46D0-ABDB-8C72AF98C317}" type="sibTrans" cxnId="{6E6B39A4-3741-470E-A59B-41D621370DD6}">
      <dgm:prSet/>
      <dgm:spPr/>
      <dgm:t>
        <a:bodyPr/>
        <a:lstStyle/>
        <a:p>
          <a:endParaRPr lang="en-US"/>
        </a:p>
      </dgm:t>
    </dgm:pt>
    <dgm:pt modelId="{C4842FD3-ECA1-42B7-85EC-F10E0EBFA420}">
      <dgm:prSet custT="1"/>
      <dgm:spPr>
        <a:solidFill>
          <a:schemeClr val="bg1"/>
        </a:solidFill>
      </dgm:spPr>
      <dgm:t>
        <a:bodyPr/>
        <a:lstStyle/>
        <a:p>
          <a:r>
            <a:rPr lang="en-US" sz="2400" b="1" u="none" dirty="0">
              <a:solidFill>
                <a:schemeClr val="tx1"/>
              </a:solidFill>
            </a:rPr>
            <a:t>Direct and Guaranteed Applicants must: </a:t>
          </a:r>
          <a:endParaRPr lang="en-US" sz="2400" u="none" dirty="0"/>
        </a:p>
      </dgm:t>
    </dgm:pt>
    <dgm:pt modelId="{30D209E1-C549-4635-B595-675109BDB702}" type="sibTrans" cxnId="{1928F65E-02DF-41A4-948A-7AF140D3E981}">
      <dgm:prSet/>
      <dgm:spPr/>
      <dgm:t>
        <a:bodyPr/>
        <a:lstStyle/>
        <a:p>
          <a:endParaRPr lang="en-US"/>
        </a:p>
      </dgm:t>
    </dgm:pt>
    <dgm:pt modelId="{85A33323-0687-4E59-8F14-E2E9F855E447}" type="parTrans" cxnId="{1928F65E-02DF-41A4-948A-7AF140D3E981}">
      <dgm:prSet/>
      <dgm:spPr/>
      <dgm:t>
        <a:bodyPr/>
        <a:lstStyle/>
        <a:p>
          <a:endParaRPr lang="en-US"/>
        </a:p>
      </dgm:t>
    </dgm:pt>
    <dgm:pt modelId="{52E3C004-7379-4A86-96A2-9C5DC7AFA686}" type="pres">
      <dgm:prSet presAssocID="{4A614B3C-5968-4C69-A735-3E49E23D88A7}" presName="linear" presStyleCnt="0">
        <dgm:presLayoutVars>
          <dgm:animLvl val="lvl"/>
          <dgm:resizeHandles val="exact"/>
        </dgm:presLayoutVars>
      </dgm:prSet>
      <dgm:spPr/>
    </dgm:pt>
    <dgm:pt modelId="{AB3297AD-A2DC-4838-AB92-A823D55D68D4}" type="pres">
      <dgm:prSet presAssocID="{C4842FD3-ECA1-42B7-85EC-F10E0EBFA420}" presName="parentText" presStyleLbl="node1" presStyleIdx="0" presStyleCnt="1">
        <dgm:presLayoutVars>
          <dgm:chMax val="0"/>
          <dgm:bulletEnabled val="1"/>
        </dgm:presLayoutVars>
      </dgm:prSet>
      <dgm:spPr/>
    </dgm:pt>
    <dgm:pt modelId="{CAE41FDB-88CE-4150-A45E-BA38FD5D81D1}" type="pres">
      <dgm:prSet presAssocID="{C4842FD3-ECA1-42B7-85EC-F10E0EBFA420}" presName="childText" presStyleLbl="revTx" presStyleIdx="0" presStyleCnt="1">
        <dgm:presLayoutVars>
          <dgm:bulletEnabled val="1"/>
        </dgm:presLayoutVars>
      </dgm:prSet>
      <dgm:spPr/>
    </dgm:pt>
  </dgm:ptLst>
  <dgm:cxnLst>
    <dgm:cxn modelId="{1928F65E-02DF-41A4-948A-7AF140D3E981}" srcId="{4A614B3C-5968-4C69-A735-3E49E23D88A7}" destId="{C4842FD3-ECA1-42B7-85EC-F10E0EBFA420}" srcOrd="0" destOrd="0" parTransId="{85A33323-0687-4E59-8F14-E2E9F855E447}" sibTransId="{30D209E1-C549-4635-B595-675109BDB702}"/>
    <dgm:cxn modelId="{492CB843-8090-4FD8-A196-BB2E18AE7ED1}" srcId="{C4842FD3-ECA1-42B7-85EC-F10E0EBFA420}" destId="{205994CF-3676-47AF-86F2-23793AFB7687}" srcOrd="0" destOrd="0" parTransId="{23C96FC1-D9F1-4D45-A987-51BF084B8430}" sibTransId="{BFD1C417-500F-4D6C-8003-28A19F08B02C}"/>
    <dgm:cxn modelId="{5542F350-0BF7-4B2B-83FA-AB7768CA0A5A}" type="presOf" srcId="{612249F9-EC8B-4911-A57A-D926B78E8412}" destId="{CAE41FDB-88CE-4150-A45E-BA38FD5D81D1}" srcOrd="0" destOrd="2" presId="urn:microsoft.com/office/officeart/2005/8/layout/vList2"/>
    <dgm:cxn modelId="{86A19271-8F66-4B60-95A4-096A3F82C840}" type="presOf" srcId="{3FC50703-F1E0-4CC0-99D2-83CD9F39F4F6}" destId="{CAE41FDB-88CE-4150-A45E-BA38FD5D81D1}" srcOrd="0" destOrd="1" presId="urn:microsoft.com/office/officeart/2005/8/layout/vList2"/>
    <dgm:cxn modelId="{4D61197E-DCE0-442F-9750-C05CB4CE6718}" srcId="{C4842FD3-ECA1-42B7-85EC-F10E0EBFA420}" destId="{3FC50703-F1E0-4CC0-99D2-83CD9F39F4F6}" srcOrd="1" destOrd="0" parTransId="{962AAE5B-E8E8-45EC-A006-742C4564DBA6}" sibTransId="{E5A13FD7-55B6-49BC-9FFB-5E97FEBB3CCB}"/>
    <dgm:cxn modelId="{9661FD89-C263-4C3D-9DF5-E890A639D531}" type="presOf" srcId="{4A614B3C-5968-4C69-A735-3E49E23D88A7}" destId="{52E3C004-7379-4A86-96A2-9C5DC7AFA686}" srcOrd="0" destOrd="0" presId="urn:microsoft.com/office/officeart/2005/8/layout/vList2"/>
    <dgm:cxn modelId="{46155C95-5C1A-4277-8DE3-BCCE5817728B}" type="presOf" srcId="{205994CF-3676-47AF-86F2-23793AFB7687}" destId="{CAE41FDB-88CE-4150-A45E-BA38FD5D81D1}" srcOrd="0" destOrd="0" presId="urn:microsoft.com/office/officeart/2005/8/layout/vList2"/>
    <dgm:cxn modelId="{6E6B39A4-3741-470E-A59B-41D621370DD6}" srcId="{C4842FD3-ECA1-42B7-85EC-F10E0EBFA420}" destId="{612249F9-EC8B-4911-A57A-D926B78E8412}" srcOrd="2" destOrd="0" parTransId="{2120A020-ED6C-4004-9101-AB0E92A7C6AC}" sibTransId="{1F1C2B5C-A64A-46D0-ABDB-8C72AF98C317}"/>
    <dgm:cxn modelId="{9B716DC7-2E2F-4DD8-AD12-6D7E2BF28A17}" type="presOf" srcId="{C4842FD3-ECA1-42B7-85EC-F10E0EBFA420}" destId="{AB3297AD-A2DC-4838-AB92-A823D55D68D4}" srcOrd="0" destOrd="0" presId="urn:microsoft.com/office/officeart/2005/8/layout/vList2"/>
    <dgm:cxn modelId="{2FAF3AB4-9AB2-4F9D-A692-7F39AA3C2521}" type="presParOf" srcId="{52E3C004-7379-4A86-96A2-9C5DC7AFA686}" destId="{AB3297AD-A2DC-4838-AB92-A823D55D68D4}" srcOrd="0" destOrd="0" presId="urn:microsoft.com/office/officeart/2005/8/layout/vList2"/>
    <dgm:cxn modelId="{1552B121-3AD9-4A38-A520-55D7001FD440}" type="presParOf" srcId="{52E3C004-7379-4A86-96A2-9C5DC7AFA686}" destId="{CAE41FDB-88CE-4150-A45E-BA38FD5D81D1}"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C04E06C-3A65-4953-A8A6-1EFE9CB35F96}"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FD58AF30-7770-4A4E-8183-FB17606D0EDE}">
      <dgm:prSet/>
      <dgm:spPr/>
      <dgm:t>
        <a:bodyPr/>
        <a:lstStyle/>
        <a:p>
          <a:r>
            <a:rPr lang="en-US" b="1"/>
            <a:t>Purposes:</a:t>
          </a:r>
          <a:endParaRPr lang="en-US"/>
        </a:p>
      </dgm:t>
    </dgm:pt>
    <dgm:pt modelId="{6766B4CF-B07E-4921-A6C5-DB2CABEBE767}" type="parTrans" cxnId="{71F03CED-71E5-43E0-93B2-EEA7FEA78CF0}">
      <dgm:prSet/>
      <dgm:spPr/>
      <dgm:t>
        <a:bodyPr/>
        <a:lstStyle/>
        <a:p>
          <a:endParaRPr lang="en-US"/>
        </a:p>
      </dgm:t>
    </dgm:pt>
    <dgm:pt modelId="{2F11D077-3536-4A9C-9099-08A497747136}" type="sibTrans" cxnId="{71F03CED-71E5-43E0-93B2-EEA7FEA78CF0}">
      <dgm:prSet/>
      <dgm:spPr/>
      <dgm:t>
        <a:bodyPr/>
        <a:lstStyle/>
        <a:p>
          <a:endParaRPr lang="en-US"/>
        </a:p>
      </dgm:t>
    </dgm:pt>
    <dgm:pt modelId="{E3479AFD-7386-4D7F-A516-4CFB54465052}">
      <dgm:prSet/>
      <dgm:spPr/>
      <dgm:t>
        <a:bodyPr/>
        <a:lstStyle/>
        <a:p>
          <a:r>
            <a:rPr lang="en-US" b="1"/>
            <a:t>Purchase Equipment</a:t>
          </a:r>
          <a:endParaRPr lang="en-US"/>
        </a:p>
      </dgm:t>
    </dgm:pt>
    <dgm:pt modelId="{BADC8607-2576-45A5-B3BB-B657B78313AC}" type="parTrans" cxnId="{99995DA6-885A-4133-A1B9-9AF5E25520A7}">
      <dgm:prSet/>
      <dgm:spPr/>
      <dgm:t>
        <a:bodyPr/>
        <a:lstStyle/>
        <a:p>
          <a:endParaRPr lang="en-US"/>
        </a:p>
      </dgm:t>
    </dgm:pt>
    <dgm:pt modelId="{2050502F-D109-40B6-BD81-109FCE12D789}" type="sibTrans" cxnId="{99995DA6-885A-4133-A1B9-9AF5E25520A7}">
      <dgm:prSet/>
      <dgm:spPr/>
      <dgm:t>
        <a:bodyPr/>
        <a:lstStyle/>
        <a:p>
          <a:endParaRPr lang="en-US"/>
        </a:p>
      </dgm:t>
    </dgm:pt>
    <dgm:pt modelId="{1B1D37D9-EAF4-4E39-BECB-61AFFEB2F311}">
      <dgm:prSet/>
      <dgm:spPr/>
      <dgm:t>
        <a:bodyPr/>
        <a:lstStyle/>
        <a:p>
          <a:r>
            <a:rPr lang="en-US" b="1"/>
            <a:t>Purchase Livestock</a:t>
          </a:r>
          <a:endParaRPr lang="en-US"/>
        </a:p>
      </dgm:t>
    </dgm:pt>
    <dgm:pt modelId="{D24B6590-0231-43B6-870C-066F28EA70C7}" type="parTrans" cxnId="{D54D029B-269C-4401-ABCC-D774DE56256D}">
      <dgm:prSet/>
      <dgm:spPr/>
      <dgm:t>
        <a:bodyPr/>
        <a:lstStyle/>
        <a:p>
          <a:endParaRPr lang="en-US"/>
        </a:p>
      </dgm:t>
    </dgm:pt>
    <dgm:pt modelId="{CD874362-4489-4C9B-8267-59CBD70AC64A}" type="sibTrans" cxnId="{D54D029B-269C-4401-ABCC-D774DE56256D}">
      <dgm:prSet/>
      <dgm:spPr/>
      <dgm:t>
        <a:bodyPr/>
        <a:lstStyle/>
        <a:p>
          <a:endParaRPr lang="en-US"/>
        </a:p>
      </dgm:t>
    </dgm:pt>
    <dgm:pt modelId="{BF09A8EB-9095-416F-938A-89B044E6357B}">
      <dgm:prSet/>
      <dgm:spPr/>
      <dgm:t>
        <a:bodyPr/>
        <a:lstStyle/>
        <a:p>
          <a:r>
            <a:rPr lang="en-US" b="1"/>
            <a:t>Production Expenses</a:t>
          </a:r>
          <a:endParaRPr lang="en-US"/>
        </a:p>
      </dgm:t>
    </dgm:pt>
    <dgm:pt modelId="{6747D636-5402-43ED-867B-E4EBDBF8C7ED}" type="parTrans" cxnId="{71F9F634-7354-4165-84CA-75B4B587B0F8}">
      <dgm:prSet/>
      <dgm:spPr/>
      <dgm:t>
        <a:bodyPr/>
        <a:lstStyle/>
        <a:p>
          <a:endParaRPr lang="en-US"/>
        </a:p>
      </dgm:t>
    </dgm:pt>
    <dgm:pt modelId="{F645F8F1-1D83-4AB2-BC5A-11F42EB0D318}" type="sibTrans" cxnId="{71F9F634-7354-4165-84CA-75B4B587B0F8}">
      <dgm:prSet/>
      <dgm:spPr/>
      <dgm:t>
        <a:bodyPr/>
        <a:lstStyle/>
        <a:p>
          <a:endParaRPr lang="en-US"/>
        </a:p>
      </dgm:t>
    </dgm:pt>
    <dgm:pt modelId="{3D093839-9A3C-4DAF-B977-E4578C2108D6}">
      <dgm:prSet/>
      <dgm:spPr/>
      <dgm:t>
        <a:bodyPr/>
        <a:lstStyle/>
        <a:p>
          <a:r>
            <a:rPr lang="en-US" b="1"/>
            <a:t>Refinance operating expenses (other than FSA)</a:t>
          </a:r>
          <a:endParaRPr lang="en-US"/>
        </a:p>
      </dgm:t>
    </dgm:pt>
    <dgm:pt modelId="{38885628-374F-4F72-8AB9-B598775B6405}" type="parTrans" cxnId="{FCFAD262-23F7-451B-8B1C-39629D39174E}">
      <dgm:prSet/>
      <dgm:spPr/>
      <dgm:t>
        <a:bodyPr/>
        <a:lstStyle/>
        <a:p>
          <a:endParaRPr lang="en-US"/>
        </a:p>
      </dgm:t>
    </dgm:pt>
    <dgm:pt modelId="{33DFFB00-BB19-449A-AE44-823AE6424B00}" type="sibTrans" cxnId="{FCFAD262-23F7-451B-8B1C-39629D39174E}">
      <dgm:prSet/>
      <dgm:spPr/>
      <dgm:t>
        <a:bodyPr/>
        <a:lstStyle/>
        <a:p>
          <a:endParaRPr lang="en-US"/>
        </a:p>
      </dgm:t>
    </dgm:pt>
    <dgm:pt modelId="{509E7D00-233A-4400-A004-455824CDF228}">
      <dgm:prSet custT="1"/>
      <dgm:spPr/>
      <dgm:t>
        <a:bodyPr/>
        <a:lstStyle/>
        <a:p>
          <a:r>
            <a:rPr lang="en-US" sz="2000" b="1" dirty="0"/>
            <a:t>Operating Loans are repaid in 1 to 7 years </a:t>
          </a:r>
          <a:endParaRPr lang="en-US" sz="2000" dirty="0"/>
        </a:p>
      </dgm:t>
    </dgm:pt>
    <dgm:pt modelId="{C25DF7FE-167D-4E6C-B2F8-0D40A8AB7302}" type="parTrans" cxnId="{8EFA9F25-FA3F-4FCC-A72F-5FDC9A1868B8}">
      <dgm:prSet/>
      <dgm:spPr/>
      <dgm:t>
        <a:bodyPr/>
        <a:lstStyle/>
        <a:p>
          <a:endParaRPr lang="en-US"/>
        </a:p>
      </dgm:t>
    </dgm:pt>
    <dgm:pt modelId="{C76ED190-7C95-4218-BA06-2D9E55B96803}" type="sibTrans" cxnId="{8EFA9F25-FA3F-4FCC-A72F-5FDC9A1868B8}">
      <dgm:prSet/>
      <dgm:spPr/>
      <dgm:t>
        <a:bodyPr/>
        <a:lstStyle/>
        <a:p>
          <a:endParaRPr lang="en-US"/>
        </a:p>
      </dgm:t>
    </dgm:pt>
    <dgm:pt modelId="{3112D41D-D326-4ACD-B5EE-22A20FFB9FC1}" type="pres">
      <dgm:prSet presAssocID="{4C04E06C-3A65-4953-A8A6-1EFE9CB35F96}" presName="linear" presStyleCnt="0">
        <dgm:presLayoutVars>
          <dgm:dir/>
          <dgm:animLvl val="lvl"/>
          <dgm:resizeHandles val="exact"/>
        </dgm:presLayoutVars>
      </dgm:prSet>
      <dgm:spPr/>
    </dgm:pt>
    <dgm:pt modelId="{CD34CBDC-C223-4321-9B2C-8E8388C7F4FA}" type="pres">
      <dgm:prSet presAssocID="{FD58AF30-7770-4A4E-8183-FB17606D0EDE}" presName="parentLin" presStyleCnt="0"/>
      <dgm:spPr/>
    </dgm:pt>
    <dgm:pt modelId="{478E9DE4-352F-4992-AF90-D4BD4619F9FE}" type="pres">
      <dgm:prSet presAssocID="{FD58AF30-7770-4A4E-8183-FB17606D0EDE}" presName="parentLeftMargin" presStyleLbl="node1" presStyleIdx="0" presStyleCnt="2"/>
      <dgm:spPr/>
    </dgm:pt>
    <dgm:pt modelId="{0C9D2341-A25D-432F-8270-D7C22A7AC8A6}" type="pres">
      <dgm:prSet presAssocID="{FD58AF30-7770-4A4E-8183-FB17606D0EDE}" presName="parentText" presStyleLbl="node1" presStyleIdx="0" presStyleCnt="2">
        <dgm:presLayoutVars>
          <dgm:chMax val="0"/>
          <dgm:bulletEnabled val="1"/>
        </dgm:presLayoutVars>
      </dgm:prSet>
      <dgm:spPr/>
    </dgm:pt>
    <dgm:pt modelId="{0264CF3D-2D6A-4C79-A29E-D6D164455A35}" type="pres">
      <dgm:prSet presAssocID="{FD58AF30-7770-4A4E-8183-FB17606D0EDE}" presName="negativeSpace" presStyleCnt="0"/>
      <dgm:spPr/>
    </dgm:pt>
    <dgm:pt modelId="{31DB08BF-36BC-4BAB-B8AF-573DADC07E93}" type="pres">
      <dgm:prSet presAssocID="{FD58AF30-7770-4A4E-8183-FB17606D0EDE}" presName="childText" presStyleLbl="conFgAcc1" presStyleIdx="0" presStyleCnt="2">
        <dgm:presLayoutVars>
          <dgm:bulletEnabled val="1"/>
        </dgm:presLayoutVars>
      </dgm:prSet>
      <dgm:spPr/>
    </dgm:pt>
    <dgm:pt modelId="{68E1A556-CDB7-4AFB-908E-60AB58DCD3BD}" type="pres">
      <dgm:prSet presAssocID="{2F11D077-3536-4A9C-9099-08A497747136}" presName="spaceBetweenRectangles" presStyleCnt="0"/>
      <dgm:spPr/>
    </dgm:pt>
    <dgm:pt modelId="{31C67029-44B1-4CF2-8EAE-ED7D741892FC}" type="pres">
      <dgm:prSet presAssocID="{509E7D00-233A-4400-A004-455824CDF228}" presName="parentLin" presStyleCnt="0"/>
      <dgm:spPr/>
    </dgm:pt>
    <dgm:pt modelId="{1912FA91-30A2-4819-9CC2-1688DCF9FBE8}" type="pres">
      <dgm:prSet presAssocID="{509E7D00-233A-4400-A004-455824CDF228}" presName="parentLeftMargin" presStyleLbl="node1" presStyleIdx="0" presStyleCnt="2"/>
      <dgm:spPr/>
    </dgm:pt>
    <dgm:pt modelId="{AF624300-86E2-474E-989C-31F6E5EBC666}" type="pres">
      <dgm:prSet presAssocID="{509E7D00-233A-4400-A004-455824CDF228}" presName="parentText" presStyleLbl="node1" presStyleIdx="1" presStyleCnt="2">
        <dgm:presLayoutVars>
          <dgm:chMax val="0"/>
          <dgm:bulletEnabled val="1"/>
        </dgm:presLayoutVars>
      </dgm:prSet>
      <dgm:spPr/>
    </dgm:pt>
    <dgm:pt modelId="{BE4DC24D-1040-4E04-B001-8A6872F25731}" type="pres">
      <dgm:prSet presAssocID="{509E7D00-233A-4400-A004-455824CDF228}" presName="negativeSpace" presStyleCnt="0"/>
      <dgm:spPr/>
    </dgm:pt>
    <dgm:pt modelId="{2AD3453B-010B-4B39-BBA3-58E5995D0D55}" type="pres">
      <dgm:prSet presAssocID="{509E7D00-233A-4400-A004-455824CDF228}" presName="childText" presStyleLbl="conFgAcc1" presStyleIdx="1" presStyleCnt="2">
        <dgm:presLayoutVars>
          <dgm:bulletEnabled val="1"/>
        </dgm:presLayoutVars>
      </dgm:prSet>
      <dgm:spPr/>
    </dgm:pt>
  </dgm:ptLst>
  <dgm:cxnLst>
    <dgm:cxn modelId="{8EFA9F25-FA3F-4FCC-A72F-5FDC9A1868B8}" srcId="{4C04E06C-3A65-4953-A8A6-1EFE9CB35F96}" destId="{509E7D00-233A-4400-A004-455824CDF228}" srcOrd="1" destOrd="0" parTransId="{C25DF7FE-167D-4E6C-B2F8-0D40A8AB7302}" sibTransId="{C76ED190-7C95-4218-BA06-2D9E55B96803}"/>
    <dgm:cxn modelId="{B020192F-B495-4CA0-BC33-372867501C4D}" type="presOf" srcId="{3D093839-9A3C-4DAF-B977-E4578C2108D6}" destId="{31DB08BF-36BC-4BAB-B8AF-573DADC07E93}" srcOrd="0" destOrd="3" presId="urn:microsoft.com/office/officeart/2005/8/layout/list1"/>
    <dgm:cxn modelId="{71F9F634-7354-4165-84CA-75B4B587B0F8}" srcId="{FD58AF30-7770-4A4E-8183-FB17606D0EDE}" destId="{BF09A8EB-9095-416F-938A-89B044E6357B}" srcOrd="2" destOrd="0" parTransId="{6747D636-5402-43ED-867B-E4EBDBF8C7ED}" sibTransId="{F645F8F1-1D83-4AB2-BC5A-11F42EB0D318}"/>
    <dgm:cxn modelId="{51416B5C-40F1-4577-9119-BFEFAC56CDFE}" type="presOf" srcId="{4C04E06C-3A65-4953-A8A6-1EFE9CB35F96}" destId="{3112D41D-D326-4ACD-B5EE-22A20FFB9FC1}" srcOrd="0" destOrd="0" presId="urn:microsoft.com/office/officeart/2005/8/layout/list1"/>
    <dgm:cxn modelId="{FCFAD262-23F7-451B-8B1C-39629D39174E}" srcId="{FD58AF30-7770-4A4E-8183-FB17606D0EDE}" destId="{3D093839-9A3C-4DAF-B977-E4578C2108D6}" srcOrd="3" destOrd="0" parTransId="{38885628-374F-4F72-8AB9-B598775B6405}" sibTransId="{33DFFB00-BB19-449A-AE44-823AE6424B00}"/>
    <dgm:cxn modelId="{7D7CB448-D1EA-457A-BC62-C09F7A8E9C76}" type="presOf" srcId="{509E7D00-233A-4400-A004-455824CDF228}" destId="{AF624300-86E2-474E-989C-31F6E5EBC666}" srcOrd="1" destOrd="0" presId="urn:microsoft.com/office/officeart/2005/8/layout/list1"/>
    <dgm:cxn modelId="{A00CA14C-D266-4B2A-A12A-6490A2948E78}" type="presOf" srcId="{FD58AF30-7770-4A4E-8183-FB17606D0EDE}" destId="{0C9D2341-A25D-432F-8270-D7C22A7AC8A6}" srcOrd="1" destOrd="0" presId="urn:microsoft.com/office/officeart/2005/8/layout/list1"/>
    <dgm:cxn modelId="{C56FBD4D-A08D-4045-9EBA-41DD60372A6F}" type="presOf" srcId="{FD58AF30-7770-4A4E-8183-FB17606D0EDE}" destId="{478E9DE4-352F-4992-AF90-D4BD4619F9FE}" srcOrd="0" destOrd="0" presId="urn:microsoft.com/office/officeart/2005/8/layout/list1"/>
    <dgm:cxn modelId="{284A2E59-6F1B-4434-8522-619D6ED845FF}" type="presOf" srcId="{1B1D37D9-EAF4-4E39-BECB-61AFFEB2F311}" destId="{31DB08BF-36BC-4BAB-B8AF-573DADC07E93}" srcOrd="0" destOrd="1" presId="urn:microsoft.com/office/officeart/2005/8/layout/list1"/>
    <dgm:cxn modelId="{096F2088-7B9D-420B-B77B-F822449AC5BC}" type="presOf" srcId="{E3479AFD-7386-4D7F-A516-4CFB54465052}" destId="{31DB08BF-36BC-4BAB-B8AF-573DADC07E93}" srcOrd="0" destOrd="0" presId="urn:microsoft.com/office/officeart/2005/8/layout/list1"/>
    <dgm:cxn modelId="{D54D029B-269C-4401-ABCC-D774DE56256D}" srcId="{FD58AF30-7770-4A4E-8183-FB17606D0EDE}" destId="{1B1D37D9-EAF4-4E39-BECB-61AFFEB2F311}" srcOrd="1" destOrd="0" parTransId="{D24B6590-0231-43B6-870C-066F28EA70C7}" sibTransId="{CD874362-4489-4C9B-8267-59CBD70AC64A}"/>
    <dgm:cxn modelId="{99995DA6-885A-4133-A1B9-9AF5E25520A7}" srcId="{FD58AF30-7770-4A4E-8183-FB17606D0EDE}" destId="{E3479AFD-7386-4D7F-A516-4CFB54465052}" srcOrd="0" destOrd="0" parTransId="{BADC8607-2576-45A5-B3BB-B657B78313AC}" sibTransId="{2050502F-D109-40B6-BD81-109FCE12D789}"/>
    <dgm:cxn modelId="{3B5850BE-429B-40C0-A116-5003A3CAE329}" type="presOf" srcId="{BF09A8EB-9095-416F-938A-89B044E6357B}" destId="{31DB08BF-36BC-4BAB-B8AF-573DADC07E93}" srcOrd="0" destOrd="2" presId="urn:microsoft.com/office/officeart/2005/8/layout/list1"/>
    <dgm:cxn modelId="{D1A537C6-C125-4C3E-9608-AFBC92E47E29}" type="presOf" srcId="{509E7D00-233A-4400-A004-455824CDF228}" destId="{1912FA91-30A2-4819-9CC2-1688DCF9FBE8}" srcOrd="0" destOrd="0" presId="urn:microsoft.com/office/officeart/2005/8/layout/list1"/>
    <dgm:cxn modelId="{71F03CED-71E5-43E0-93B2-EEA7FEA78CF0}" srcId="{4C04E06C-3A65-4953-A8A6-1EFE9CB35F96}" destId="{FD58AF30-7770-4A4E-8183-FB17606D0EDE}" srcOrd="0" destOrd="0" parTransId="{6766B4CF-B07E-4921-A6C5-DB2CABEBE767}" sibTransId="{2F11D077-3536-4A9C-9099-08A497747136}"/>
    <dgm:cxn modelId="{DA179CE5-F1BB-46A5-8EF3-6BE1BD7F1A92}" type="presParOf" srcId="{3112D41D-D326-4ACD-B5EE-22A20FFB9FC1}" destId="{CD34CBDC-C223-4321-9B2C-8E8388C7F4FA}" srcOrd="0" destOrd="0" presId="urn:microsoft.com/office/officeart/2005/8/layout/list1"/>
    <dgm:cxn modelId="{DDD99940-6AD3-43DF-AB47-ABDFA7BE76A4}" type="presParOf" srcId="{CD34CBDC-C223-4321-9B2C-8E8388C7F4FA}" destId="{478E9DE4-352F-4992-AF90-D4BD4619F9FE}" srcOrd="0" destOrd="0" presId="urn:microsoft.com/office/officeart/2005/8/layout/list1"/>
    <dgm:cxn modelId="{44BBEBFD-DBE5-423B-B438-31F0DB91564D}" type="presParOf" srcId="{CD34CBDC-C223-4321-9B2C-8E8388C7F4FA}" destId="{0C9D2341-A25D-432F-8270-D7C22A7AC8A6}" srcOrd="1" destOrd="0" presId="urn:microsoft.com/office/officeart/2005/8/layout/list1"/>
    <dgm:cxn modelId="{D1C2A8A8-9442-475A-A9D4-F157D8C4372D}" type="presParOf" srcId="{3112D41D-D326-4ACD-B5EE-22A20FFB9FC1}" destId="{0264CF3D-2D6A-4C79-A29E-D6D164455A35}" srcOrd="1" destOrd="0" presId="urn:microsoft.com/office/officeart/2005/8/layout/list1"/>
    <dgm:cxn modelId="{1D923555-250C-474C-AD3D-1710F1A91912}" type="presParOf" srcId="{3112D41D-D326-4ACD-B5EE-22A20FFB9FC1}" destId="{31DB08BF-36BC-4BAB-B8AF-573DADC07E93}" srcOrd="2" destOrd="0" presId="urn:microsoft.com/office/officeart/2005/8/layout/list1"/>
    <dgm:cxn modelId="{3A5BB83A-F925-496F-91CD-3CC65913FF03}" type="presParOf" srcId="{3112D41D-D326-4ACD-B5EE-22A20FFB9FC1}" destId="{68E1A556-CDB7-4AFB-908E-60AB58DCD3BD}" srcOrd="3" destOrd="0" presId="urn:microsoft.com/office/officeart/2005/8/layout/list1"/>
    <dgm:cxn modelId="{48A49525-419C-43EF-9517-D783A78BFE29}" type="presParOf" srcId="{3112D41D-D326-4ACD-B5EE-22A20FFB9FC1}" destId="{31C67029-44B1-4CF2-8EAE-ED7D741892FC}" srcOrd="4" destOrd="0" presId="urn:microsoft.com/office/officeart/2005/8/layout/list1"/>
    <dgm:cxn modelId="{E2CBEBA1-68BF-4AFF-ADA1-E84C4D8AF80F}" type="presParOf" srcId="{31C67029-44B1-4CF2-8EAE-ED7D741892FC}" destId="{1912FA91-30A2-4819-9CC2-1688DCF9FBE8}" srcOrd="0" destOrd="0" presId="urn:microsoft.com/office/officeart/2005/8/layout/list1"/>
    <dgm:cxn modelId="{EE3C8CEF-A0C2-494E-B46B-ABE34BB6C2CD}" type="presParOf" srcId="{31C67029-44B1-4CF2-8EAE-ED7D741892FC}" destId="{AF624300-86E2-474E-989C-31F6E5EBC666}" srcOrd="1" destOrd="0" presId="urn:microsoft.com/office/officeart/2005/8/layout/list1"/>
    <dgm:cxn modelId="{732C4D0A-1876-4AF1-8E67-6E1965E0BB32}" type="presParOf" srcId="{3112D41D-D326-4ACD-B5EE-22A20FFB9FC1}" destId="{BE4DC24D-1040-4E04-B001-8A6872F25731}" srcOrd="5" destOrd="0" presId="urn:microsoft.com/office/officeart/2005/8/layout/list1"/>
    <dgm:cxn modelId="{65514D8E-5CD0-40B8-AC5C-44396874108F}" type="presParOf" srcId="{3112D41D-D326-4ACD-B5EE-22A20FFB9FC1}" destId="{2AD3453B-010B-4B39-BBA3-58E5995D0D5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FC23C14-9F07-4F7F-8B4D-9D19D716CD5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8A03B79-7468-45AF-9C28-FFA41515272E}">
      <dgm:prSet/>
      <dgm:spPr/>
      <dgm:t>
        <a:bodyPr/>
        <a:lstStyle/>
        <a:p>
          <a:r>
            <a:rPr lang="en-US" b="1" dirty="0"/>
            <a:t>Under the direct Operating Loan Program</a:t>
          </a:r>
          <a:endParaRPr lang="en-US" dirty="0"/>
        </a:p>
      </dgm:t>
    </dgm:pt>
    <dgm:pt modelId="{1808904D-7C15-44BD-8A55-C48A3AAAB09E}" type="parTrans" cxnId="{5987C803-E605-4A99-BC88-7765EC09306C}">
      <dgm:prSet/>
      <dgm:spPr/>
      <dgm:t>
        <a:bodyPr/>
        <a:lstStyle/>
        <a:p>
          <a:endParaRPr lang="en-US"/>
        </a:p>
      </dgm:t>
    </dgm:pt>
    <dgm:pt modelId="{25F2CE21-0461-4995-A3F7-E5C4B6299958}" type="sibTrans" cxnId="{5987C803-E605-4A99-BC88-7765EC09306C}">
      <dgm:prSet/>
      <dgm:spPr/>
      <dgm:t>
        <a:bodyPr/>
        <a:lstStyle/>
        <a:p>
          <a:endParaRPr lang="en-US"/>
        </a:p>
      </dgm:t>
    </dgm:pt>
    <dgm:pt modelId="{86047376-C6FE-4CBF-99B7-3A31D01BEF9C}">
      <dgm:prSet/>
      <dgm:spPr/>
      <dgm:t>
        <a:bodyPr/>
        <a:lstStyle/>
        <a:p>
          <a:r>
            <a:rPr lang="en-US" b="1"/>
            <a:t>Program Requirements</a:t>
          </a:r>
          <a:endParaRPr lang="en-US"/>
        </a:p>
      </dgm:t>
    </dgm:pt>
    <dgm:pt modelId="{D09646EF-9B22-40D1-A2AB-D2BEEF49C7DB}" type="parTrans" cxnId="{D9B06FAE-D034-43AC-8D99-F08D9BE3866D}">
      <dgm:prSet/>
      <dgm:spPr/>
      <dgm:t>
        <a:bodyPr/>
        <a:lstStyle/>
        <a:p>
          <a:endParaRPr lang="en-US"/>
        </a:p>
      </dgm:t>
    </dgm:pt>
    <dgm:pt modelId="{E792D23F-BE56-4F21-BDE4-FEB26FF67A7A}" type="sibTrans" cxnId="{D9B06FAE-D034-43AC-8D99-F08D9BE3866D}">
      <dgm:prSet/>
      <dgm:spPr/>
      <dgm:t>
        <a:bodyPr/>
        <a:lstStyle/>
        <a:p>
          <a:endParaRPr lang="en-US"/>
        </a:p>
      </dgm:t>
    </dgm:pt>
    <dgm:pt modelId="{F3496DAA-DDA5-46A4-93AD-595CC3EE1711}">
      <dgm:prSet/>
      <dgm:spPr/>
      <dgm:t>
        <a:bodyPr/>
        <a:lstStyle/>
        <a:p>
          <a:r>
            <a:rPr lang="en-US" b="1"/>
            <a:t>- Must meet eligibility requirements, </a:t>
          </a:r>
          <a:br>
            <a:rPr lang="en-US" b="1"/>
          </a:br>
          <a:r>
            <a:rPr lang="en-US" b="1"/>
            <a:t>be over 10 yrs. old and under 21</a:t>
          </a:r>
          <a:br>
            <a:rPr lang="en-US" b="1"/>
          </a:br>
          <a:endParaRPr lang="en-US"/>
        </a:p>
      </dgm:t>
    </dgm:pt>
    <dgm:pt modelId="{CA80C453-691C-4852-8BEB-F13B0EB7BC67}" type="parTrans" cxnId="{C414A911-829A-4F16-9822-EDB154905ED0}">
      <dgm:prSet/>
      <dgm:spPr/>
      <dgm:t>
        <a:bodyPr/>
        <a:lstStyle/>
        <a:p>
          <a:endParaRPr lang="en-US"/>
        </a:p>
      </dgm:t>
    </dgm:pt>
    <dgm:pt modelId="{08D00476-5B3F-4B0B-A04C-7C1F33C41E7F}" type="sibTrans" cxnId="{C414A911-829A-4F16-9822-EDB154905ED0}">
      <dgm:prSet/>
      <dgm:spPr/>
      <dgm:t>
        <a:bodyPr/>
        <a:lstStyle/>
        <a:p>
          <a:endParaRPr lang="en-US"/>
        </a:p>
      </dgm:t>
    </dgm:pt>
    <dgm:pt modelId="{3910F58B-FA69-4A42-8F15-A8263030A663}">
      <dgm:prSet/>
      <dgm:spPr/>
      <dgm:t>
        <a:bodyPr/>
        <a:lstStyle/>
        <a:p>
          <a:r>
            <a:rPr lang="en-US" b="1" dirty="0"/>
            <a:t>- Must have recommendation from advisor (4-H, Vo-Ag Teacher, Scout Leader, FFA Advisor, etc.)</a:t>
          </a:r>
          <a:endParaRPr lang="en-US" dirty="0"/>
        </a:p>
      </dgm:t>
    </dgm:pt>
    <dgm:pt modelId="{7E949DA9-8A91-48D3-B7AC-568E355C702D}" type="parTrans" cxnId="{81F21DC5-CB49-4783-97D0-FFCA500C0EEB}">
      <dgm:prSet/>
      <dgm:spPr/>
      <dgm:t>
        <a:bodyPr/>
        <a:lstStyle/>
        <a:p>
          <a:endParaRPr lang="en-US"/>
        </a:p>
      </dgm:t>
    </dgm:pt>
    <dgm:pt modelId="{DFEF92B7-8A91-4E32-AB55-6FAA0AFEF450}" type="sibTrans" cxnId="{81F21DC5-CB49-4783-97D0-FFCA500C0EEB}">
      <dgm:prSet/>
      <dgm:spPr/>
      <dgm:t>
        <a:bodyPr/>
        <a:lstStyle/>
        <a:p>
          <a:endParaRPr lang="en-US"/>
        </a:p>
      </dgm:t>
    </dgm:pt>
    <dgm:pt modelId="{80E0B799-2BD0-4A06-9FE0-39F889C23D45}" type="pres">
      <dgm:prSet presAssocID="{EFC23C14-9F07-4F7F-8B4D-9D19D716CD52}" presName="linear" presStyleCnt="0">
        <dgm:presLayoutVars>
          <dgm:animLvl val="lvl"/>
          <dgm:resizeHandles val="exact"/>
        </dgm:presLayoutVars>
      </dgm:prSet>
      <dgm:spPr/>
    </dgm:pt>
    <dgm:pt modelId="{B6DD82C2-CCD1-48E4-81D9-5F34931B0508}" type="pres">
      <dgm:prSet presAssocID="{48A03B79-7468-45AF-9C28-FFA41515272E}" presName="parentText" presStyleLbl="node1" presStyleIdx="0" presStyleCnt="4">
        <dgm:presLayoutVars>
          <dgm:chMax val="0"/>
          <dgm:bulletEnabled val="1"/>
        </dgm:presLayoutVars>
      </dgm:prSet>
      <dgm:spPr/>
    </dgm:pt>
    <dgm:pt modelId="{36BA7444-0D42-48D0-89D4-88B42714FBC7}" type="pres">
      <dgm:prSet presAssocID="{25F2CE21-0461-4995-A3F7-E5C4B6299958}" presName="spacer" presStyleCnt="0"/>
      <dgm:spPr/>
    </dgm:pt>
    <dgm:pt modelId="{0B577891-D383-46D5-B5CF-DED82410EC42}" type="pres">
      <dgm:prSet presAssocID="{86047376-C6FE-4CBF-99B7-3A31D01BEF9C}" presName="parentText" presStyleLbl="node1" presStyleIdx="1" presStyleCnt="4">
        <dgm:presLayoutVars>
          <dgm:chMax val="0"/>
          <dgm:bulletEnabled val="1"/>
        </dgm:presLayoutVars>
      </dgm:prSet>
      <dgm:spPr/>
    </dgm:pt>
    <dgm:pt modelId="{E7D38671-C99B-4A20-A70F-98CF23087B23}" type="pres">
      <dgm:prSet presAssocID="{E792D23F-BE56-4F21-BDE4-FEB26FF67A7A}" presName="spacer" presStyleCnt="0"/>
      <dgm:spPr/>
    </dgm:pt>
    <dgm:pt modelId="{95A1F751-7B0D-4BF4-B32C-64CBF39F5E84}" type="pres">
      <dgm:prSet presAssocID="{F3496DAA-DDA5-46A4-93AD-595CC3EE1711}" presName="parentText" presStyleLbl="node1" presStyleIdx="2" presStyleCnt="4">
        <dgm:presLayoutVars>
          <dgm:chMax val="0"/>
          <dgm:bulletEnabled val="1"/>
        </dgm:presLayoutVars>
      </dgm:prSet>
      <dgm:spPr/>
    </dgm:pt>
    <dgm:pt modelId="{B912B574-D86A-4A84-9E26-11612C408AD1}" type="pres">
      <dgm:prSet presAssocID="{08D00476-5B3F-4B0B-A04C-7C1F33C41E7F}" presName="spacer" presStyleCnt="0"/>
      <dgm:spPr/>
    </dgm:pt>
    <dgm:pt modelId="{20AEE7DF-AFEF-4857-BC90-70AFED4400F5}" type="pres">
      <dgm:prSet presAssocID="{3910F58B-FA69-4A42-8F15-A8263030A663}" presName="parentText" presStyleLbl="node1" presStyleIdx="3" presStyleCnt="4">
        <dgm:presLayoutVars>
          <dgm:chMax val="0"/>
          <dgm:bulletEnabled val="1"/>
        </dgm:presLayoutVars>
      </dgm:prSet>
      <dgm:spPr/>
    </dgm:pt>
  </dgm:ptLst>
  <dgm:cxnLst>
    <dgm:cxn modelId="{5987C803-E605-4A99-BC88-7765EC09306C}" srcId="{EFC23C14-9F07-4F7F-8B4D-9D19D716CD52}" destId="{48A03B79-7468-45AF-9C28-FFA41515272E}" srcOrd="0" destOrd="0" parTransId="{1808904D-7C15-44BD-8A55-C48A3AAAB09E}" sibTransId="{25F2CE21-0461-4995-A3F7-E5C4B6299958}"/>
    <dgm:cxn modelId="{C414A911-829A-4F16-9822-EDB154905ED0}" srcId="{EFC23C14-9F07-4F7F-8B4D-9D19D716CD52}" destId="{F3496DAA-DDA5-46A4-93AD-595CC3EE1711}" srcOrd="2" destOrd="0" parTransId="{CA80C453-691C-4852-8BEB-F13B0EB7BC67}" sibTransId="{08D00476-5B3F-4B0B-A04C-7C1F33C41E7F}"/>
    <dgm:cxn modelId="{9A977F18-6689-465C-BF19-2752213E1C2F}" type="presOf" srcId="{86047376-C6FE-4CBF-99B7-3A31D01BEF9C}" destId="{0B577891-D383-46D5-B5CF-DED82410EC42}" srcOrd="0" destOrd="0" presId="urn:microsoft.com/office/officeart/2005/8/layout/vList2"/>
    <dgm:cxn modelId="{9E159D2B-C9BF-4254-A2F6-DEC79539FD1E}" type="presOf" srcId="{48A03B79-7468-45AF-9C28-FFA41515272E}" destId="{B6DD82C2-CCD1-48E4-81D9-5F34931B0508}" srcOrd="0" destOrd="0" presId="urn:microsoft.com/office/officeart/2005/8/layout/vList2"/>
    <dgm:cxn modelId="{91920D40-025F-4116-A4CE-64FDA288E3DC}" type="presOf" srcId="{F3496DAA-DDA5-46A4-93AD-595CC3EE1711}" destId="{95A1F751-7B0D-4BF4-B32C-64CBF39F5E84}" srcOrd="0" destOrd="0" presId="urn:microsoft.com/office/officeart/2005/8/layout/vList2"/>
    <dgm:cxn modelId="{EC630355-0E05-45C2-A452-624542F64285}" type="presOf" srcId="{EFC23C14-9F07-4F7F-8B4D-9D19D716CD52}" destId="{80E0B799-2BD0-4A06-9FE0-39F889C23D45}" srcOrd="0" destOrd="0" presId="urn:microsoft.com/office/officeart/2005/8/layout/vList2"/>
    <dgm:cxn modelId="{D9B06FAE-D034-43AC-8D99-F08D9BE3866D}" srcId="{EFC23C14-9F07-4F7F-8B4D-9D19D716CD52}" destId="{86047376-C6FE-4CBF-99B7-3A31D01BEF9C}" srcOrd="1" destOrd="0" parTransId="{D09646EF-9B22-40D1-A2AB-D2BEEF49C7DB}" sibTransId="{E792D23F-BE56-4F21-BDE4-FEB26FF67A7A}"/>
    <dgm:cxn modelId="{81F21DC5-CB49-4783-97D0-FFCA500C0EEB}" srcId="{EFC23C14-9F07-4F7F-8B4D-9D19D716CD52}" destId="{3910F58B-FA69-4A42-8F15-A8263030A663}" srcOrd="3" destOrd="0" parTransId="{7E949DA9-8A91-48D3-B7AC-568E355C702D}" sibTransId="{DFEF92B7-8A91-4E32-AB55-6FAA0AFEF450}"/>
    <dgm:cxn modelId="{0FA2F5D9-FF7C-4BB2-8858-153658172B65}" type="presOf" srcId="{3910F58B-FA69-4A42-8F15-A8263030A663}" destId="{20AEE7DF-AFEF-4857-BC90-70AFED4400F5}" srcOrd="0" destOrd="0" presId="urn:microsoft.com/office/officeart/2005/8/layout/vList2"/>
    <dgm:cxn modelId="{7B11CD56-8488-437E-ACDA-3E0B1C37A602}" type="presParOf" srcId="{80E0B799-2BD0-4A06-9FE0-39F889C23D45}" destId="{B6DD82C2-CCD1-48E4-81D9-5F34931B0508}" srcOrd="0" destOrd="0" presId="urn:microsoft.com/office/officeart/2005/8/layout/vList2"/>
    <dgm:cxn modelId="{B54007AB-0AFB-48B0-9FF0-A8534203FEFC}" type="presParOf" srcId="{80E0B799-2BD0-4A06-9FE0-39F889C23D45}" destId="{36BA7444-0D42-48D0-89D4-88B42714FBC7}" srcOrd="1" destOrd="0" presId="urn:microsoft.com/office/officeart/2005/8/layout/vList2"/>
    <dgm:cxn modelId="{16FA1591-1B4E-47ED-8D4D-368C50F74565}" type="presParOf" srcId="{80E0B799-2BD0-4A06-9FE0-39F889C23D45}" destId="{0B577891-D383-46D5-B5CF-DED82410EC42}" srcOrd="2" destOrd="0" presId="urn:microsoft.com/office/officeart/2005/8/layout/vList2"/>
    <dgm:cxn modelId="{A54A3DA4-A5BD-417B-9147-620480E8D4B2}" type="presParOf" srcId="{80E0B799-2BD0-4A06-9FE0-39F889C23D45}" destId="{E7D38671-C99B-4A20-A70F-98CF23087B23}" srcOrd="3" destOrd="0" presId="urn:microsoft.com/office/officeart/2005/8/layout/vList2"/>
    <dgm:cxn modelId="{CF7E9A07-F1E4-41A7-92F0-063CA440CE3D}" type="presParOf" srcId="{80E0B799-2BD0-4A06-9FE0-39F889C23D45}" destId="{95A1F751-7B0D-4BF4-B32C-64CBF39F5E84}" srcOrd="4" destOrd="0" presId="urn:microsoft.com/office/officeart/2005/8/layout/vList2"/>
    <dgm:cxn modelId="{8B79A4F0-24C9-4712-B66C-E0548A91D295}" type="presParOf" srcId="{80E0B799-2BD0-4A06-9FE0-39F889C23D45}" destId="{B912B574-D86A-4A84-9E26-11612C408AD1}" srcOrd="5" destOrd="0" presId="urn:microsoft.com/office/officeart/2005/8/layout/vList2"/>
    <dgm:cxn modelId="{F80D7AF4-3C75-4AA9-80B1-19C1ABB2DAD4}" type="presParOf" srcId="{80E0B799-2BD0-4A06-9FE0-39F889C23D45}" destId="{20AEE7DF-AFEF-4857-BC90-70AFED4400F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3DB994C-1310-4DFD-B8A8-BEEAF3297E4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C88636F-A9D0-4E6D-A631-AB40F6C28952}">
      <dgm:prSet/>
      <dgm:spPr/>
      <dgm:t>
        <a:bodyPr/>
        <a:lstStyle/>
        <a:p>
          <a:r>
            <a:rPr lang="en-US" b="1" dirty="0"/>
            <a:t>Farm Ownership (FO) loans can be repaid in up to 40 years (Microloans are limited to 25 years)</a:t>
          </a:r>
          <a:endParaRPr lang="en-US" dirty="0"/>
        </a:p>
      </dgm:t>
    </dgm:pt>
    <dgm:pt modelId="{AFFB2427-1627-453D-9F5C-0381A55C448F}" type="parTrans" cxnId="{AE699600-619B-4A73-A092-0EBCD90CA8BA}">
      <dgm:prSet/>
      <dgm:spPr/>
      <dgm:t>
        <a:bodyPr/>
        <a:lstStyle/>
        <a:p>
          <a:endParaRPr lang="en-US"/>
        </a:p>
      </dgm:t>
    </dgm:pt>
    <dgm:pt modelId="{01E1AA7E-F575-45D6-B485-B505CBE4FE8E}" type="sibTrans" cxnId="{AE699600-619B-4A73-A092-0EBCD90CA8BA}">
      <dgm:prSet/>
      <dgm:spPr/>
      <dgm:t>
        <a:bodyPr/>
        <a:lstStyle/>
        <a:p>
          <a:endParaRPr lang="en-US"/>
        </a:p>
      </dgm:t>
    </dgm:pt>
    <dgm:pt modelId="{1696D370-F506-4BD3-A500-AC1F0AF154D6}">
      <dgm:prSet/>
      <dgm:spPr/>
      <dgm:t>
        <a:bodyPr/>
        <a:lstStyle/>
        <a:p>
          <a:r>
            <a:rPr lang="en-US" b="1"/>
            <a:t>Loan Purposes:</a:t>
          </a:r>
          <a:endParaRPr lang="en-US"/>
        </a:p>
      </dgm:t>
    </dgm:pt>
    <dgm:pt modelId="{899EB1AF-3556-458F-9FDF-6203FF5D13F2}" type="parTrans" cxnId="{36902DAB-3345-4D3A-9D75-6FF056E27254}">
      <dgm:prSet/>
      <dgm:spPr/>
      <dgm:t>
        <a:bodyPr/>
        <a:lstStyle/>
        <a:p>
          <a:endParaRPr lang="en-US"/>
        </a:p>
      </dgm:t>
    </dgm:pt>
    <dgm:pt modelId="{1E1F35DB-AC5F-4748-BFB3-DBADB4360EF7}" type="sibTrans" cxnId="{36902DAB-3345-4D3A-9D75-6FF056E27254}">
      <dgm:prSet/>
      <dgm:spPr/>
      <dgm:t>
        <a:bodyPr/>
        <a:lstStyle/>
        <a:p>
          <a:endParaRPr lang="en-US"/>
        </a:p>
      </dgm:t>
    </dgm:pt>
    <dgm:pt modelId="{EF46EC56-3F2A-4A89-8DE4-21A87957FCEE}">
      <dgm:prSet/>
      <dgm:spPr/>
      <dgm:t>
        <a:bodyPr/>
        <a:lstStyle/>
        <a:p>
          <a:r>
            <a:rPr lang="en-US" b="1"/>
            <a:t>Purchase Land</a:t>
          </a:r>
          <a:endParaRPr lang="en-US"/>
        </a:p>
      </dgm:t>
    </dgm:pt>
    <dgm:pt modelId="{45121211-C1ED-4133-9E8F-BC5F9E34BD42}" type="parTrans" cxnId="{E64EC43D-A860-4263-BCC6-34A79015D72E}">
      <dgm:prSet/>
      <dgm:spPr/>
      <dgm:t>
        <a:bodyPr/>
        <a:lstStyle/>
        <a:p>
          <a:endParaRPr lang="en-US"/>
        </a:p>
      </dgm:t>
    </dgm:pt>
    <dgm:pt modelId="{3D603FDD-110E-4A62-95ED-B52E86A906FF}" type="sibTrans" cxnId="{E64EC43D-A860-4263-BCC6-34A79015D72E}">
      <dgm:prSet/>
      <dgm:spPr/>
      <dgm:t>
        <a:bodyPr/>
        <a:lstStyle/>
        <a:p>
          <a:endParaRPr lang="en-US"/>
        </a:p>
      </dgm:t>
    </dgm:pt>
    <dgm:pt modelId="{58325C52-92C4-4620-85E4-069C3F673B8E}">
      <dgm:prSet/>
      <dgm:spPr/>
      <dgm:t>
        <a:bodyPr/>
        <a:lstStyle/>
        <a:p>
          <a:r>
            <a:rPr lang="en-US" b="1"/>
            <a:t>Make Capital Improvements</a:t>
          </a:r>
          <a:endParaRPr lang="en-US"/>
        </a:p>
      </dgm:t>
    </dgm:pt>
    <dgm:pt modelId="{6CD50F18-19CF-4F6C-9179-D827407122A5}" type="parTrans" cxnId="{142B731C-37D2-4DB4-AD0B-7A3147BD367E}">
      <dgm:prSet/>
      <dgm:spPr/>
      <dgm:t>
        <a:bodyPr/>
        <a:lstStyle/>
        <a:p>
          <a:endParaRPr lang="en-US"/>
        </a:p>
      </dgm:t>
    </dgm:pt>
    <dgm:pt modelId="{A5FF3EAB-307C-4EF4-A38D-3DBD8561D800}" type="sibTrans" cxnId="{142B731C-37D2-4DB4-AD0B-7A3147BD367E}">
      <dgm:prSet/>
      <dgm:spPr/>
      <dgm:t>
        <a:bodyPr/>
        <a:lstStyle/>
        <a:p>
          <a:endParaRPr lang="en-US"/>
        </a:p>
      </dgm:t>
    </dgm:pt>
    <dgm:pt modelId="{6A885818-EEBB-4833-BE8F-26A0AAEC4025}">
      <dgm:prSet/>
      <dgm:spPr/>
      <dgm:t>
        <a:bodyPr/>
        <a:lstStyle/>
        <a:p>
          <a:r>
            <a:rPr lang="en-US" b="1"/>
            <a:t>Promote Soil and Water Conservation</a:t>
          </a:r>
          <a:endParaRPr lang="en-US"/>
        </a:p>
      </dgm:t>
    </dgm:pt>
    <dgm:pt modelId="{54B39914-B8C2-4806-9434-3D1693BCC73E}" type="parTrans" cxnId="{DC08F3D3-9E99-46FE-93F4-AEF67ED63BE1}">
      <dgm:prSet/>
      <dgm:spPr/>
      <dgm:t>
        <a:bodyPr/>
        <a:lstStyle/>
        <a:p>
          <a:endParaRPr lang="en-US"/>
        </a:p>
      </dgm:t>
    </dgm:pt>
    <dgm:pt modelId="{83A8783A-D886-4FA5-B179-70524F73FB02}" type="sibTrans" cxnId="{DC08F3D3-9E99-46FE-93F4-AEF67ED63BE1}">
      <dgm:prSet/>
      <dgm:spPr/>
      <dgm:t>
        <a:bodyPr/>
        <a:lstStyle/>
        <a:p>
          <a:endParaRPr lang="en-US"/>
        </a:p>
      </dgm:t>
    </dgm:pt>
    <dgm:pt modelId="{41BD92D4-241F-487C-AC82-BA2588DA3B70}">
      <dgm:prSet/>
      <dgm:spPr/>
      <dgm:t>
        <a:bodyPr/>
        <a:lstStyle/>
        <a:p>
          <a:r>
            <a:rPr lang="en-US" b="1"/>
            <a:t>Loan closing and related expenses</a:t>
          </a:r>
          <a:endParaRPr lang="en-US"/>
        </a:p>
      </dgm:t>
    </dgm:pt>
    <dgm:pt modelId="{235E6014-19B1-456F-BCD4-A2168D50AFC8}" type="parTrans" cxnId="{87830DB4-FF9F-4888-A88F-12681EFC08CC}">
      <dgm:prSet/>
      <dgm:spPr/>
      <dgm:t>
        <a:bodyPr/>
        <a:lstStyle/>
        <a:p>
          <a:endParaRPr lang="en-US"/>
        </a:p>
      </dgm:t>
    </dgm:pt>
    <dgm:pt modelId="{0E0D78E8-CF0C-4117-A4DB-EE5B77C91B62}" type="sibTrans" cxnId="{87830DB4-FF9F-4888-A88F-12681EFC08CC}">
      <dgm:prSet/>
      <dgm:spPr/>
      <dgm:t>
        <a:bodyPr/>
        <a:lstStyle/>
        <a:p>
          <a:endParaRPr lang="en-US"/>
        </a:p>
      </dgm:t>
    </dgm:pt>
    <dgm:pt modelId="{6CC884C0-002A-44D2-A282-D93EB0C2F4F1}" type="pres">
      <dgm:prSet presAssocID="{03DB994C-1310-4DFD-B8A8-BEEAF3297E48}" presName="linear" presStyleCnt="0">
        <dgm:presLayoutVars>
          <dgm:animLvl val="lvl"/>
          <dgm:resizeHandles val="exact"/>
        </dgm:presLayoutVars>
      </dgm:prSet>
      <dgm:spPr/>
    </dgm:pt>
    <dgm:pt modelId="{52F208DD-7B26-4383-91ED-7669029BBAE2}" type="pres">
      <dgm:prSet presAssocID="{7C88636F-A9D0-4E6D-A631-AB40F6C28952}" presName="parentText" presStyleLbl="node1" presStyleIdx="0" presStyleCnt="2">
        <dgm:presLayoutVars>
          <dgm:chMax val="0"/>
          <dgm:bulletEnabled val="1"/>
        </dgm:presLayoutVars>
      </dgm:prSet>
      <dgm:spPr/>
    </dgm:pt>
    <dgm:pt modelId="{82C82A25-99D2-4BEF-A0B1-83F0BF339496}" type="pres">
      <dgm:prSet presAssocID="{01E1AA7E-F575-45D6-B485-B505CBE4FE8E}" presName="spacer" presStyleCnt="0"/>
      <dgm:spPr/>
    </dgm:pt>
    <dgm:pt modelId="{1F4A29D1-3C39-4535-95BA-916C197C839D}" type="pres">
      <dgm:prSet presAssocID="{1696D370-F506-4BD3-A500-AC1F0AF154D6}" presName="parentText" presStyleLbl="node1" presStyleIdx="1" presStyleCnt="2">
        <dgm:presLayoutVars>
          <dgm:chMax val="0"/>
          <dgm:bulletEnabled val="1"/>
        </dgm:presLayoutVars>
      </dgm:prSet>
      <dgm:spPr/>
    </dgm:pt>
    <dgm:pt modelId="{C438247B-4449-4226-9981-8CBA42FCF183}" type="pres">
      <dgm:prSet presAssocID="{1696D370-F506-4BD3-A500-AC1F0AF154D6}" presName="childText" presStyleLbl="revTx" presStyleIdx="0" presStyleCnt="1">
        <dgm:presLayoutVars>
          <dgm:bulletEnabled val="1"/>
        </dgm:presLayoutVars>
      </dgm:prSet>
      <dgm:spPr/>
    </dgm:pt>
  </dgm:ptLst>
  <dgm:cxnLst>
    <dgm:cxn modelId="{AE699600-619B-4A73-A092-0EBCD90CA8BA}" srcId="{03DB994C-1310-4DFD-B8A8-BEEAF3297E48}" destId="{7C88636F-A9D0-4E6D-A631-AB40F6C28952}" srcOrd="0" destOrd="0" parTransId="{AFFB2427-1627-453D-9F5C-0381A55C448F}" sibTransId="{01E1AA7E-F575-45D6-B485-B505CBE4FE8E}"/>
    <dgm:cxn modelId="{142B731C-37D2-4DB4-AD0B-7A3147BD367E}" srcId="{1696D370-F506-4BD3-A500-AC1F0AF154D6}" destId="{58325C52-92C4-4620-85E4-069C3F673B8E}" srcOrd="1" destOrd="0" parTransId="{6CD50F18-19CF-4F6C-9179-D827407122A5}" sibTransId="{A5FF3EAB-307C-4EF4-A38D-3DBD8561D800}"/>
    <dgm:cxn modelId="{E64EC43D-A860-4263-BCC6-34A79015D72E}" srcId="{1696D370-F506-4BD3-A500-AC1F0AF154D6}" destId="{EF46EC56-3F2A-4A89-8DE4-21A87957FCEE}" srcOrd="0" destOrd="0" parTransId="{45121211-C1ED-4133-9E8F-BC5F9E34BD42}" sibTransId="{3D603FDD-110E-4A62-95ED-B52E86A906FF}"/>
    <dgm:cxn modelId="{8595FC5E-3A1F-47C7-9924-153012D337F8}" type="presOf" srcId="{6A885818-EEBB-4833-BE8F-26A0AAEC4025}" destId="{C438247B-4449-4226-9981-8CBA42FCF183}" srcOrd="0" destOrd="2" presId="urn:microsoft.com/office/officeart/2005/8/layout/vList2"/>
    <dgm:cxn modelId="{62EB2F78-1567-40E0-83D0-9D912831693E}" type="presOf" srcId="{EF46EC56-3F2A-4A89-8DE4-21A87957FCEE}" destId="{C438247B-4449-4226-9981-8CBA42FCF183}" srcOrd="0" destOrd="0" presId="urn:microsoft.com/office/officeart/2005/8/layout/vList2"/>
    <dgm:cxn modelId="{E7D33D58-2537-4AD2-B3B0-5BB974DA1BEB}" type="presOf" srcId="{7C88636F-A9D0-4E6D-A631-AB40F6C28952}" destId="{52F208DD-7B26-4383-91ED-7669029BBAE2}" srcOrd="0" destOrd="0" presId="urn:microsoft.com/office/officeart/2005/8/layout/vList2"/>
    <dgm:cxn modelId="{D8958580-002B-4920-8B06-3C448E49C496}" type="presOf" srcId="{03DB994C-1310-4DFD-B8A8-BEEAF3297E48}" destId="{6CC884C0-002A-44D2-A282-D93EB0C2F4F1}" srcOrd="0" destOrd="0" presId="urn:microsoft.com/office/officeart/2005/8/layout/vList2"/>
    <dgm:cxn modelId="{F36F8289-8D17-4B62-B5AD-C126565FD934}" type="presOf" srcId="{41BD92D4-241F-487C-AC82-BA2588DA3B70}" destId="{C438247B-4449-4226-9981-8CBA42FCF183}" srcOrd="0" destOrd="3" presId="urn:microsoft.com/office/officeart/2005/8/layout/vList2"/>
    <dgm:cxn modelId="{76272991-451A-48AF-A15C-F1A1591F044C}" type="presOf" srcId="{1696D370-F506-4BD3-A500-AC1F0AF154D6}" destId="{1F4A29D1-3C39-4535-95BA-916C197C839D}" srcOrd="0" destOrd="0" presId="urn:microsoft.com/office/officeart/2005/8/layout/vList2"/>
    <dgm:cxn modelId="{65E13FA0-1A81-4EF4-B273-07D7B84CD3D5}" type="presOf" srcId="{58325C52-92C4-4620-85E4-069C3F673B8E}" destId="{C438247B-4449-4226-9981-8CBA42FCF183}" srcOrd="0" destOrd="1" presId="urn:microsoft.com/office/officeart/2005/8/layout/vList2"/>
    <dgm:cxn modelId="{36902DAB-3345-4D3A-9D75-6FF056E27254}" srcId="{03DB994C-1310-4DFD-B8A8-BEEAF3297E48}" destId="{1696D370-F506-4BD3-A500-AC1F0AF154D6}" srcOrd="1" destOrd="0" parTransId="{899EB1AF-3556-458F-9FDF-6203FF5D13F2}" sibTransId="{1E1F35DB-AC5F-4748-BFB3-DBADB4360EF7}"/>
    <dgm:cxn modelId="{87830DB4-FF9F-4888-A88F-12681EFC08CC}" srcId="{1696D370-F506-4BD3-A500-AC1F0AF154D6}" destId="{41BD92D4-241F-487C-AC82-BA2588DA3B70}" srcOrd="3" destOrd="0" parTransId="{235E6014-19B1-456F-BCD4-A2168D50AFC8}" sibTransId="{0E0D78E8-CF0C-4117-A4DB-EE5B77C91B62}"/>
    <dgm:cxn modelId="{DC08F3D3-9E99-46FE-93F4-AEF67ED63BE1}" srcId="{1696D370-F506-4BD3-A500-AC1F0AF154D6}" destId="{6A885818-EEBB-4833-BE8F-26A0AAEC4025}" srcOrd="2" destOrd="0" parTransId="{54B39914-B8C2-4806-9434-3D1693BCC73E}" sibTransId="{83A8783A-D886-4FA5-B179-70524F73FB02}"/>
    <dgm:cxn modelId="{56DD1D2D-D8F9-47AF-937E-978EA10518F6}" type="presParOf" srcId="{6CC884C0-002A-44D2-A282-D93EB0C2F4F1}" destId="{52F208DD-7B26-4383-91ED-7669029BBAE2}" srcOrd="0" destOrd="0" presId="urn:microsoft.com/office/officeart/2005/8/layout/vList2"/>
    <dgm:cxn modelId="{CBADEEA9-3C82-40F9-8283-C7094433CE0D}" type="presParOf" srcId="{6CC884C0-002A-44D2-A282-D93EB0C2F4F1}" destId="{82C82A25-99D2-4BEF-A0B1-83F0BF339496}" srcOrd="1" destOrd="0" presId="urn:microsoft.com/office/officeart/2005/8/layout/vList2"/>
    <dgm:cxn modelId="{DB6EE74E-01FF-4858-8B79-67E922DA2975}" type="presParOf" srcId="{6CC884C0-002A-44D2-A282-D93EB0C2F4F1}" destId="{1F4A29D1-3C39-4535-95BA-916C197C839D}" srcOrd="2" destOrd="0" presId="urn:microsoft.com/office/officeart/2005/8/layout/vList2"/>
    <dgm:cxn modelId="{9BDD63CD-2D52-4AD1-BA8D-B38210AF5E63}" type="presParOf" srcId="{6CC884C0-002A-44D2-A282-D93EB0C2F4F1}" destId="{C438247B-4449-4226-9981-8CBA42FCF183}"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2F88A2E-AD4C-4261-9120-7E9EFCD131E8}"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761EFF22-4DDD-4048-8F07-EDFAA191E702}">
      <dgm:prSet/>
      <dgm:spPr/>
      <dgm:t>
        <a:bodyPr/>
        <a:lstStyle/>
        <a:p>
          <a:r>
            <a:rPr lang="en-US"/>
            <a:t>FSA can loan can not exceed 50% of the total amount financed:</a:t>
          </a:r>
        </a:p>
      </dgm:t>
    </dgm:pt>
    <dgm:pt modelId="{22497AC1-9096-4441-8BC4-8877D833658C}" type="parTrans" cxnId="{CCD21832-1179-460A-ABD6-AAAF7F5A616F}">
      <dgm:prSet/>
      <dgm:spPr/>
      <dgm:t>
        <a:bodyPr/>
        <a:lstStyle/>
        <a:p>
          <a:endParaRPr lang="en-US"/>
        </a:p>
      </dgm:t>
    </dgm:pt>
    <dgm:pt modelId="{72713E8D-5041-4921-85D4-F32B0BB603EE}" type="sibTrans" cxnId="{CCD21832-1179-460A-ABD6-AAAF7F5A616F}">
      <dgm:prSet/>
      <dgm:spPr/>
      <dgm:t>
        <a:bodyPr/>
        <a:lstStyle/>
        <a:p>
          <a:endParaRPr lang="en-US"/>
        </a:p>
      </dgm:t>
    </dgm:pt>
    <dgm:pt modelId="{6488105A-A048-49AB-B80F-5BD72D18EBE0}">
      <dgm:prSet/>
      <dgm:spPr/>
      <dgm:t>
        <a:bodyPr/>
        <a:lstStyle/>
        <a:p>
          <a:r>
            <a:rPr lang="en-US" dirty="0"/>
            <a:t>- Interest rate is Farm Ownership rate minus 2% or a maximum of 2.5%</a:t>
          </a:r>
        </a:p>
      </dgm:t>
    </dgm:pt>
    <dgm:pt modelId="{59106E6E-D891-416E-8248-47F6DA5B57A3}" type="parTrans" cxnId="{4E011C25-70A1-4316-8705-695F1DB85B7C}">
      <dgm:prSet/>
      <dgm:spPr/>
      <dgm:t>
        <a:bodyPr/>
        <a:lstStyle/>
        <a:p>
          <a:endParaRPr lang="en-US"/>
        </a:p>
      </dgm:t>
    </dgm:pt>
    <dgm:pt modelId="{7F27D38E-76A2-416F-82F9-569E6D91D16A}" type="sibTrans" cxnId="{4E011C25-70A1-4316-8705-695F1DB85B7C}">
      <dgm:prSet/>
      <dgm:spPr/>
      <dgm:t>
        <a:bodyPr/>
        <a:lstStyle/>
        <a:p>
          <a:endParaRPr lang="en-US"/>
        </a:p>
      </dgm:t>
    </dgm:pt>
    <dgm:pt modelId="{BDE09971-5570-45A0-9FD1-5B4B03A83B1A}">
      <dgm:prSet/>
      <dgm:spPr/>
      <dgm:t>
        <a:bodyPr/>
        <a:lstStyle/>
        <a:p>
          <a:r>
            <a:rPr lang="en-US"/>
            <a:t>- Encouraged as a way to extend FSA loan funds and assist in the purchase of real estate.		</a:t>
          </a:r>
        </a:p>
      </dgm:t>
    </dgm:pt>
    <dgm:pt modelId="{0D63E897-80BF-438F-8C9D-0CF33134DE97}" type="parTrans" cxnId="{E648BA32-0D57-4336-9365-C423650EF4E4}">
      <dgm:prSet/>
      <dgm:spPr/>
      <dgm:t>
        <a:bodyPr/>
        <a:lstStyle/>
        <a:p>
          <a:endParaRPr lang="en-US"/>
        </a:p>
      </dgm:t>
    </dgm:pt>
    <dgm:pt modelId="{09A1F1D2-B961-4ED3-91C1-24FD2646FF98}" type="sibTrans" cxnId="{E648BA32-0D57-4336-9365-C423650EF4E4}">
      <dgm:prSet/>
      <dgm:spPr/>
      <dgm:t>
        <a:bodyPr/>
        <a:lstStyle/>
        <a:p>
          <a:endParaRPr lang="en-US"/>
        </a:p>
      </dgm:t>
    </dgm:pt>
    <dgm:pt modelId="{8F446E9C-1EF6-4C17-A686-D83402221E74}" type="pres">
      <dgm:prSet presAssocID="{C2F88A2E-AD4C-4261-9120-7E9EFCD131E8}" presName="Name0" presStyleCnt="0">
        <dgm:presLayoutVars>
          <dgm:dir/>
          <dgm:animLvl val="lvl"/>
          <dgm:resizeHandles val="exact"/>
        </dgm:presLayoutVars>
      </dgm:prSet>
      <dgm:spPr/>
    </dgm:pt>
    <dgm:pt modelId="{838D07A3-AF18-4A0E-8383-1B45ED2A140E}" type="pres">
      <dgm:prSet presAssocID="{6488105A-A048-49AB-B80F-5BD72D18EBE0}" presName="boxAndChildren" presStyleCnt="0"/>
      <dgm:spPr/>
    </dgm:pt>
    <dgm:pt modelId="{1DCBBB77-9C46-4C03-B6F3-6F403A2C9F1B}" type="pres">
      <dgm:prSet presAssocID="{6488105A-A048-49AB-B80F-5BD72D18EBE0}" presName="parentTextBox" presStyleLbl="node1" presStyleIdx="0" presStyleCnt="2"/>
      <dgm:spPr/>
    </dgm:pt>
    <dgm:pt modelId="{98D57776-0F2D-4E8A-AF13-F1C10527F835}" type="pres">
      <dgm:prSet presAssocID="{6488105A-A048-49AB-B80F-5BD72D18EBE0}" presName="entireBox" presStyleLbl="node1" presStyleIdx="0" presStyleCnt="2"/>
      <dgm:spPr/>
    </dgm:pt>
    <dgm:pt modelId="{560E970C-A6F0-4AA5-A708-A1BC9D0ABAEE}" type="pres">
      <dgm:prSet presAssocID="{6488105A-A048-49AB-B80F-5BD72D18EBE0}" presName="descendantBox" presStyleCnt="0"/>
      <dgm:spPr/>
    </dgm:pt>
    <dgm:pt modelId="{D490F04B-49CA-4EF6-8678-C4DE2CC9EDE0}" type="pres">
      <dgm:prSet presAssocID="{BDE09971-5570-45A0-9FD1-5B4B03A83B1A}" presName="childTextBox" presStyleLbl="fgAccFollowNode1" presStyleIdx="0" presStyleCnt="1">
        <dgm:presLayoutVars>
          <dgm:bulletEnabled val="1"/>
        </dgm:presLayoutVars>
      </dgm:prSet>
      <dgm:spPr/>
    </dgm:pt>
    <dgm:pt modelId="{921AB24E-5D75-41AB-9248-EF0F579A6059}" type="pres">
      <dgm:prSet presAssocID="{72713E8D-5041-4921-85D4-F32B0BB603EE}" presName="sp" presStyleCnt="0"/>
      <dgm:spPr/>
    </dgm:pt>
    <dgm:pt modelId="{5A90BE85-3244-4ABB-9B9B-1882E0FE8FA6}" type="pres">
      <dgm:prSet presAssocID="{761EFF22-4DDD-4048-8F07-EDFAA191E702}" presName="arrowAndChildren" presStyleCnt="0"/>
      <dgm:spPr/>
    </dgm:pt>
    <dgm:pt modelId="{A6A98EDD-14BC-43CD-ADFB-15AA20C3FD3A}" type="pres">
      <dgm:prSet presAssocID="{761EFF22-4DDD-4048-8F07-EDFAA191E702}" presName="parentTextArrow" presStyleLbl="node1" presStyleIdx="1" presStyleCnt="2"/>
      <dgm:spPr/>
    </dgm:pt>
  </dgm:ptLst>
  <dgm:cxnLst>
    <dgm:cxn modelId="{4E011C25-70A1-4316-8705-695F1DB85B7C}" srcId="{C2F88A2E-AD4C-4261-9120-7E9EFCD131E8}" destId="{6488105A-A048-49AB-B80F-5BD72D18EBE0}" srcOrd="1" destOrd="0" parTransId="{59106E6E-D891-416E-8248-47F6DA5B57A3}" sibTransId="{7F27D38E-76A2-416F-82F9-569E6D91D16A}"/>
    <dgm:cxn modelId="{CCD21832-1179-460A-ABD6-AAAF7F5A616F}" srcId="{C2F88A2E-AD4C-4261-9120-7E9EFCD131E8}" destId="{761EFF22-4DDD-4048-8F07-EDFAA191E702}" srcOrd="0" destOrd="0" parTransId="{22497AC1-9096-4441-8BC4-8877D833658C}" sibTransId="{72713E8D-5041-4921-85D4-F32B0BB603EE}"/>
    <dgm:cxn modelId="{E648BA32-0D57-4336-9365-C423650EF4E4}" srcId="{6488105A-A048-49AB-B80F-5BD72D18EBE0}" destId="{BDE09971-5570-45A0-9FD1-5B4B03A83B1A}" srcOrd="0" destOrd="0" parTransId="{0D63E897-80BF-438F-8C9D-0CF33134DE97}" sibTransId="{09A1F1D2-B961-4ED3-91C1-24FD2646FF98}"/>
    <dgm:cxn modelId="{20F9E348-D7D4-4E3B-BCBC-8E2D5908FF60}" type="presOf" srcId="{6488105A-A048-49AB-B80F-5BD72D18EBE0}" destId="{98D57776-0F2D-4E8A-AF13-F1C10527F835}" srcOrd="1" destOrd="0" presId="urn:microsoft.com/office/officeart/2005/8/layout/process4"/>
    <dgm:cxn modelId="{11A2186D-E051-4279-ADA6-F5364AF3F4C1}" type="presOf" srcId="{761EFF22-4DDD-4048-8F07-EDFAA191E702}" destId="{A6A98EDD-14BC-43CD-ADFB-15AA20C3FD3A}" srcOrd="0" destOrd="0" presId="urn:microsoft.com/office/officeart/2005/8/layout/process4"/>
    <dgm:cxn modelId="{2B9B41CB-97DC-4441-9E97-3491ACC8EF4C}" type="presOf" srcId="{6488105A-A048-49AB-B80F-5BD72D18EBE0}" destId="{1DCBBB77-9C46-4C03-B6F3-6F403A2C9F1B}" srcOrd="0" destOrd="0" presId="urn:microsoft.com/office/officeart/2005/8/layout/process4"/>
    <dgm:cxn modelId="{C4F6EBD6-1779-4A48-BDDB-273BC5AB6E35}" type="presOf" srcId="{BDE09971-5570-45A0-9FD1-5B4B03A83B1A}" destId="{D490F04B-49CA-4EF6-8678-C4DE2CC9EDE0}" srcOrd="0" destOrd="0" presId="urn:microsoft.com/office/officeart/2005/8/layout/process4"/>
    <dgm:cxn modelId="{43FE84F7-58F3-4050-8469-FDB9FFFC510F}" type="presOf" srcId="{C2F88A2E-AD4C-4261-9120-7E9EFCD131E8}" destId="{8F446E9C-1EF6-4C17-A686-D83402221E74}" srcOrd="0" destOrd="0" presId="urn:microsoft.com/office/officeart/2005/8/layout/process4"/>
    <dgm:cxn modelId="{81E220D5-BEC8-4CBD-84C9-7453074FF061}" type="presParOf" srcId="{8F446E9C-1EF6-4C17-A686-D83402221E74}" destId="{838D07A3-AF18-4A0E-8383-1B45ED2A140E}" srcOrd="0" destOrd="0" presId="urn:microsoft.com/office/officeart/2005/8/layout/process4"/>
    <dgm:cxn modelId="{F68E06F0-18C9-4FA9-A10B-F39F58CD3A76}" type="presParOf" srcId="{838D07A3-AF18-4A0E-8383-1B45ED2A140E}" destId="{1DCBBB77-9C46-4C03-B6F3-6F403A2C9F1B}" srcOrd="0" destOrd="0" presId="urn:microsoft.com/office/officeart/2005/8/layout/process4"/>
    <dgm:cxn modelId="{D0D26805-0843-4BC9-A01C-9E274F13BFA1}" type="presParOf" srcId="{838D07A3-AF18-4A0E-8383-1B45ED2A140E}" destId="{98D57776-0F2D-4E8A-AF13-F1C10527F835}" srcOrd="1" destOrd="0" presId="urn:microsoft.com/office/officeart/2005/8/layout/process4"/>
    <dgm:cxn modelId="{FB288DAE-F804-47D6-BD45-E8167E7C5E1C}" type="presParOf" srcId="{838D07A3-AF18-4A0E-8383-1B45ED2A140E}" destId="{560E970C-A6F0-4AA5-A708-A1BC9D0ABAEE}" srcOrd="2" destOrd="0" presId="urn:microsoft.com/office/officeart/2005/8/layout/process4"/>
    <dgm:cxn modelId="{EBBE15B2-D91A-40B1-9149-CAAA617AD7AC}" type="presParOf" srcId="{560E970C-A6F0-4AA5-A708-A1BC9D0ABAEE}" destId="{D490F04B-49CA-4EF6-8678-C4DE2CC9EDE0}" srcOrd="0" destOrd="0" presId="urn:microsoft.com/office/officeart/2005/8/layout/process4"/>
    <dgm:cxn modelId="{A0D190EA-EA28-40C0-878A-FAECC8AA1A96}" type="presParOf" srcId="{8F446E9C-1EF6-4C17-A686-D83402221E74}" destId="{921AB24E-5D75-41AB-9248-EF0F579A6059}" srcOrd="1" destOrd="0" presId="urn:microsoft.com/office/officeart/2005/8/layout/process4"/>
    <dgm:cxn modelId="{1CC77F46-AE8A-4164-9519-8309E05B5BF2}" type="presParOf" srcId="{8F446E9C-1EF6-4C17-A686-D83402221E74}" destId="{5A90BE85-3244-4ABB-9B9B-1882E0FE8FA6}" srcOrd="2" destOrd="0" presId="urn:microsoft.com/office/officeart/2005/8/layout/process4"/>
    <dgm:cxn modelId="{1A485467-AF95-4354-80D2-C6BDCABF31FC}" type="presParOf" srcId="{5A90BE85-3244-4ABB-9B9B-1882E0FE8FA6}" destId="{A6A98EDD-14BC-43CD-ADFB-15AA20C3FD3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271910B-D853-4187-980B-302847828FD4}"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68B9E34B-92A8-4859-AD16-C365B40C0A34}">
      <dgm:prSet/>
      <dgm:spPr/>
      <dgm:t>
        <a:bodyPr/>
        <a:lstStyle/>
        <a:p>
          <a:r>
            <a:rPr lang="en-US"/>
            <a:t>Applicants must:</a:t>
          </a:r>
        </a:p>
      </dgm:t>
    </dgm:pt>
    <dgm:pt modelId="{0428826A-A2C3-47F6-80EF-19C8D829B632}" type="parTrans" cxnId="{758E05C0-987F-4375-AC21-F24C642DAB06}">
      <dgm:prSet/>
      <dgm:spPr/>
      <dgm:t>
        <a:bodyPr/>
        <a:lstStyle/>
        <a:p>
          <a:endParaRPr lang="en-US"/>
        </a:p>
      </dgm:t>
    </dgm:pt>
    <dgm:pt modelId="{B48BB78E-4D8D-439A-964C-CA1F1D7F7D55}" type="sibTrans" cxnId="{758E05C0-987F-4375-AC21-F24C642DAB06}">
      <dgm:prSet/>
      <dgm:spPr/>
      <dgm:t>
        <a:bodyPr/>
        <a:lstStyle/>
        <a:p>
          <a:endParaRPr lang="en-US"/>
        </a:p>
      </dgm:t>
    </dgm:pt>
    <dgm:pt modelId="{B321CCF8-0300-445D-82B9-711F2590134D}">
      <dgm:prSet/>
      <dgm:spPr/>
      <dgm:t>
        <a:bodyPr/>
        <a:lstStyle/>
        <a:p>
          <a:r>
            <a:rPr lang="en-US" dirty="0"/>
            <a:t>- be Beginning Farmers or Socially Disadvantaged Applicants </a:t>
          </a:r>
          <a:br>
            <a:rPr lang="en-US" dirty="0"/>
          </a:br>
          <a:r>
            <a:rPr lang="en-US" dirty="0"/>
            <a:t>- provide a 5 % cash down payment</a:t>
          </a:r>
        </a:p>
      </dgm:t>
    </dgm:pt>
    <dgm:pt modelId="{58F45A6B-5B36-49C0-8A29-22D26CB0C635}" type="parTrans" cxnId="{98C922D9-FC5B-4B53-935C-00D237974C07}">
      <dgm:prSet/>
      <dgm:spPr/>
      <dgm:t>
        <a:bodyPr/>
        <a:lstStyle/>
        <a:p>
          <a:endParaRPr lang="en-US"/>
        </a:p>
      </dgm:t>
    </dgm:pt>
    <dgm:pt modelId="{676B34A3-6808-439C-B6B5-CA12021E23C4}" type="sibTrans" cxnId="{98C922D9-FC5B-4B53-935C-00D237974C07}">
      <dgm:prSet/>
      <dgm:spPr/>
      <dgm:t>
        <a:bodyPr/>
        <a:lstStyle/>
        <a:p>
          <a:endParaRPr lang="en-US"/>
        </a:p>
      </dgm:t>
    </dgm:pt>
    <dgm:pt modelId="{64B051B6-00F0-4446-B97D-EC0A81CADB4F}">
      <dgm:prSet/>
      <dgm:spPr/>
      <dgm:t>
        <a:bodyPr/>
        <a:lstStyle/>
        <a:p>
          <a:r>
            <a:rPr lang="en-US"/>
            <a:t>FSA can loan up to 45% of the least of:</a:t>
          </a:r>
        </a:p>
      </dgm:t>
    </dgm:pt>
    <dgm:pt modelId="{34EE27D1-AA04-4335-BC53-2B78A49730FF}" type="parTrans" cxnId="{3F147239-04C3-43B3-BA68-4962DD165117}">
      <dgm:prSet/>
      <dgm:spPr/>
      <dgm:t>
        <a:bodyPr/>
        <a:lstStyle/>
        <a:p>
          <a:endParaRPr lang="en-US"/>
        </a:p>
      </dgm:t>
    </dgm:pt>
    <dgm:pt modelId="{41199894-EB48-4AF6-AC8F-6423C4850A84}" type="sibTrans" cxnId="{3F147239-04C3-43B3-BA68-4962DD165117}">
      <dgm:prSet/>
      <dgm:spPr/>
      <dgm:t>
        <a:bodyPr/>
        <a:lstStyle/>
        <a:p>
          <a:endParaRPr lang="en-US"/>
        </a:p>
      </dgm:t>
    </dgm:pt>
    <dgm:pt modelId="{BBB60891-7FAA-478A-B917-99E47D6681F1}">
      <dgm:prSet/>
      <dgm:spPr/>
      <dgm:t>
        <a:bodyPr/>
        <a:lstStyle/>
        <a:p>
          <a:r>
            <a:rPr lang="en-US" dirty="0"/>
            <a:t>- purchase price, appraised value, or $667,000</a:t>
          </a:r>
        </a:p>
      </dgm:t>
    </dgm:pt>
    <dgm:pt modelId="{D9BCF9F5-2102-40CC-AB56-9DC2EE21E161}" type="parTrans" cxnId="{7ED14909-C471-441E-B5A1-02E9944F988A}">
      <dgm:prSet/>
      <dgm:spPr/>
      <dgm:t>
        <a:bodyPr/>
        <a:lstStyle/>
        <a:p>
          <a:endParaRPr lang="en-US"/>
        </a:p>
      </dgm:t>
    </dgm:pt>
    <dgm:pt modelId="{AADD25CF-8383-40B6-8F2D-169AA60DE0E6}" type="sibTrans" cxnId="{7ED14909-C471-441E-B5A1-02E9944F988A}">
      <dgm:prSet/>
      <dgm:spPr/>
      <dgm:t>
        <a:bodyPr/>
        <a:lstStyle/>
        <a:p>
          <a:endParaRPr lang="en-US"/>
        </a:p>
      </dgm:t>
    </dgm:pt>
    <dgm:pt modelId="{3D915E8B-47A3-411F-90D9-FAF9D48AD692}">
      <dgm:prSet/>
      <dgm:spPr/>
      <dgm:t>
        <a:bodyPr/>
        <a:lstStyle/>
        <a:p>
          <a:r>
            <a:rPr lang="en-US" dirty="0"/>
            <a:t>- Microloan Down Payment can not exceed $50,000		</a:t>
          </a:r>
        </a:p>
      </dgm:t>
    </dgm:pt>
    <dgm:pt modelId="{057A7379-11BB-4747-BEE4-92E333BE9340}" type="parTrans" cxnId="{72BCA08D-CB27-4554-88B0-467D822C0A51}">
      <dgm:prSet/>
      <dgm:spPr/>
      <dgm:t>
        <a:bodyPr/>
        <a:lstStyle/>
        <a:p>
          <a:endParaRPr lang="en-US"/>
        </a:p>
      </dgm:t>
    </dgm:pt>
    <dgm:pt modelId="{501BF10B-7DDE-44C2-9857-C3EF18A746BD}" type="sibTrans" cxnId="{72BCA08D-CB27-4554-88B0-467D822C0A51}">
      <dgm:prSet/>
      <dgm:spPr/>
      <dgm:t>
        <a:bodyPr/>
        <a:lstStyle/>
        <a:p>
          <a:endParaRPr lang="en-US"/>
        </a:p>
      </dgm:t>
    </dgm:pt>
    <dgm:pt modelId="{D02F9ACE-4CB9-41BF-A1D6-7120854A3A10}" type="pres">
      <dgm:prSet presAssocID="{9271910B-D853-4187-980B-302847828FD4}" presName="linear" presStyleCnt="0">
        <dgm:presLayoutVars>
          <dgm:animLvl val="lvl"/>
          <dgm:resizeHandles val="exact"/>
        </dgm:presLayoutVars>
      </dgm:prSet>
      <dgm:spPr/>
    </dgm:pt>
    <dgm:pt modelId="{7E9847A2-E9A0-4ABE-A3BD-A5885C153C1F}" type="pres">
      <dgm:prSet presAssocID="{68B9E34B-92A8-4859-AD16-C365B40C0A34}" presName="parentText" presStyleLbl="node1" presStyleIdx="0" presStyleCnt="4">
        <dgm:presLayoutVars>
          <dgm:chMax val="0"/>
          <dgm:bulletEnabled val="1"/>
        </dgm:presLayoutVars>
      </dgm:prSet>
      <dgm:spPr/>
    </dgm:pt>
    <dgm:pt modelId="{0CE43F33-511F-4017-A346-F08E9F160441}" type="pres">
      <dgm:prSet presAssocID="{B48BB78E-4D8D-439A-964C-CA1F1D7F7D55}" presName="spacer" presStyleCnt="0"/>
      <dgm:spPr/>
    </dgm:pt>
    <dgm:pt modelId="{1DD6711D-F992-49F7-B6C5-27005E8A9616}" type="pres">
      <dgm:prSet presAssocID="{B321CCF8-0300-445D-82B9-711F2590134D}" presName="parentText" presStyleLbl="node1" presStyleIdx="1" presStyleCnt="4">
        <dgm:presLayoutVars>
          <dgm:chMax val="0"/>
          <dgm:bulletEnabled val="1"/>
        </dgm:presLayoutVars>
      </dgm:prSet>
      <dgm:spPr/>
    </dgm:pt>
    <dgm:pt modelId="{1B215C29-6724-40FD-88EE-3EB8CFBB1A05}" type="pres">
      <dgm:prSet presAssocID="{676B34A3-6808-439C-B6B5-CA12021E23C4}" presName="spacer" presStyleCnt="0"/>
      <dgm:spPr/>
    </dgm:pt>
    <dgm:pt modelId="{BFCA07EC-E2E4-4641-82FF-0C05BD62F370}" type="pres">
      <dgm:prSet presAssocID="{64B051B6-00F0-4446-B97D-EC0A81CADB4F}" presName="parentText" presStyleLbl="node1" presStyleIdx="2" presStyleCnt="4">
        <dgm:presLayoutVars>
          <dgm:chMax val="0"/>
          <dgm:bulletEnabled val="1"/>
        </dgm:presLayoutVars>
      </dgm:prSet>
      <dgm:spPr/>
    </dgm:pt>
    <dgm:pt modelId="{0DD55A7D-E21A-481F-B03C-45EFE46D5F63}" type="pres">
      <dgm:prSet presAssocID="{41199894-EB48-4AF6-AC8F-6423C4850A84}" presName="spacer" presStyleCnt="0"/>
      <dgm:spPr/>
    </dgm:pt>
    <dgm:pt modelId="{5620A27D-6DDD-4E30-A32B-873677717E50}" type="pres">
      <dgm:prSet presAssocID="{BBB60891-7FAA-478A-B917-99E47D6681F1}" presName="parentText" presStyleLbl="node1" presStyleIdx="3" presStyleCnt="4">
        <dgm:presLayoutVars>
          <dgm:chMax val="0"/>
          <dgm:bulletEnabled val="1"/>
        </dgm:presLayoutVars>
      </dgm:prSet>
      <dgm:spPr/>
    </dgm:pt>
    <dgm:pt modelId="{DBAACAD3-5A98-40B9-A221-D92B739AFB80}" type="pres">
      <dgm:prSet presAssocID="{BBB60891-7FAA-478A-B917-99E47D6681F1}" presName="childText" presStyleLbl="revTx" presStyleIdx="0" presStyleCnt="1">
        <dgm:presLayoutVars>
          <dgm:bulletEnabled val="1"/>
        </dgm:presLayoutVars>
      </dgm:prSet>
      <dgm:spPr/>
    </dgm:pt>
  </dgm:ptLst>
  <dgm:cxnLst>
    <dgm:cxn modelId="{7ED14909-C471-441E-B5A1-02E9944F988A}" srcId="{9271910B-D853-4187-980B-302847828FD4}" destId="{BBB60891-7FAA-478A-B917-99E47D6681F1}" srcOrd="3" destOrd="0" parTransId="{D9BCF9F5-2102-40CC-AB56-9DC2EE21E161}" sibTransId="{AADD25CF-8383-40B6-8F2D-169AA60DE0E6}"/>
    <dgm:cxn modelId="{6D5F4616-A995-456A-AE45-9EC2C6F8D63E}" type="presOf" srcId="{64B051B6-00F0-4446-B97D-EC0A81CADB4F}" destId="{BFCA07EC-E2E4-4641-82FF-0C05BD62F370}" srcOrd="0" destOrd="0" presId="urn:microsoft.com/office/officeart/2005/8/layout/vList2"/>
    <dgm:cxn modelId="{8BE0B232-9AA2-4C2D-A679-D2317C4D42D4}" type="presOf" srcId="{3D915E8B-47A3-411F-90D9-FAF9D48AD692}" destId="{DBAACAD3-5A98-40B9-A221-D92B739AFB80}" srcOrd="0" destOrd="0" presId="urn:microsoft.com/office/officeart/2005/8/layout/vList2"/>
    <dgm:cxn modelId="{3F147239-04C3-43B3-BA68-4962DD165117}" srcId="{9271910B-D853-4187-980B-302847828FD4}" destId="{64B051B6-00F0-4446-B97D-EC0A81CADB4F}" srcOrd="2" destOrd="0" parTransId="{34EE27D1-AA04-4335-BC53-2B78A49730FF}" sibTransId="{41199894-EB48-4AF6-AC8F-6423C4850A84}"/>
    <dgm:cxn modelId="{92779946-4B3A-479F-9A73-0324C927D4D3}" type="presOf" srcId="{B321CCF8-0300-445D-82B9-711F2590134D}" destId="{1DD6711D-F992-49F7-B6C5-27005E8A9616}" srcOrd="0" destOrd="0" presId="urn:microsoft.com/office/officeart/2005/8/layout/vList2"/>
    <dgm:cxn modelId="{4FFD936F-7D3C-4311-8A57-D00E6B41A9AD}" type="presOf" srcId="{68B9E34B-92A8-4859-AD16-C365B40C0A34}" destId="{7E9847A2-E9A0-4ABE-A3BD-A5885C153C1F}" srcOrd="0" destOrd="0" presId="urn:microsoft.com/office/officeart/2005/8/layout/vList2"/>
    <dgm:cxn modelId="{72BCA08D-CB27-4554-88B0-467D822C0A51}" srcId="{BBB60891-7FAA-478A-B917-99E47D6681F1}" destId="{3D915E8B-47A3-411F-90D9-FAF9D48AD692}" srcOrd="0" destOrd="0" parTransId="{057A7379-11BB-4747-BEE4-92E333BE9340}" sibTransId="{501BF10B-7DDE-44C2-9857-C3EF18A746BD}"/>
    <dgm:cxn modelId="{118869AC-C902-4CD3-AACD-B673EC8C911C}" type="presOf" srcId="{9271910B-D853-4187-980B-302847828FD4}" destId="{D02F9ACE-4CB9-41BF-A1D6-7120854A3A10}" srcOrd="0" destOrd="0" presId="urn:microsoft.com/office/officeart/2005/8/layout/vList2"/>
    <dgm:cxn modelId="{758E05C0-987F-4375-AC21-F24C642DAB06}" srcId="{9271910B-D853-4187-980B-302847828FD4}" destId="{68B9E34B-92A8-4859-AD16-C365B40C0A34}" srcOrd="0" destOrd="0" parTransId="{0428826A-A2C3-47F6-80EF-19C8D829B632}" sibTransId="{B48BB78E-4D8D-439A-964C-CA1F1D7F7D55}"/>
    <dgm:cxn modelId="{98C922D9-FC5B-4B53-935C-00D237974C07}" srcId="{9271910B-D853-4187-980B-302847828FD4}" destId="{B321CCF8-0300-445D-82B9-711F2590134D}" srcOrd="1" destOrd="0" parTransId="{58F45A6B-5B36-49C0-8A29-22D26CB0C635}" sibTransId="{676B34A3-6808-439C-B6B5-CA12021E23C4}"/>
    <dgm:cxn modelId="{4C97B1F8-CD47-436D-8995-2C791BC39C06}" type="presOf" srcId="{BBB60891-7FAA-478A-B917-99E47D6681F1}" destId="{5620A27D-6DDD-4E30-A32B-873677717E50}" srcOrd="0" destOrd="0" presId="urn:microsoft.com/office/officeart/2005/8/layout/vList2"/>
    <dgm:cxn modelId="{D27B7E2F-D1C7-4A8F-9E34-759F95E8D1A8}" type="presParOf" srcId="{D02F9ACE-4CB9-41BF-A1D6-7120854A3A10}" destId="{7E9847A2-E9A0-4ABE-A3BD-A5885C153C1F}" srcOrd="0" destOrd="0" presId="urn:microsoft.com/office/officeart/2005/8/layout/vList2"/>
    <dgm:cxn modelId="{A3AD754F-0F7C-47B4-B9C3-5DCF7EC8460F}" type="presParOf" srcId="{D02F9ACE-4CB9-41BF-A1D6-7120854A3A10}" destId="{0CE43F33-511F-4017-A346-F08E9F160441}" srcOrd="1" destOrd="0" presId="urn:microsoft.com/office/officeart/2005/8/layout/vList2"/>
    <dgm:cxn modelId="{9BA96EC3-29B8-4747-A9EF-15F4C17CAFE3}" type="presParOf" srcId="{D02F9ACE-4CB9-41BF-A1D6-7120854A3A10}" destId="{1DD6711D-F992-49F7-B6C5-27005E8A9616}" srcOrd="2" destOrd="0" presId="urn:microsoft.com/office/officeart/2005/8/layout/vList2"/>
    <dgm:cxn modelId="{B1B1F71D-6C1F-40E9-815F-796A99069D90}" type="presParOf" srcId="{D02F9ACE-4CB9-41BF-A1D6-7120854A3A10}" destId="{1B215C29-6724-40FD-88EE-3EB8CFBB1A05}" srcOrd="3" destOrd="0" presId="urn:microsoft.com/office/officeart/2005/8/layout/vList2"/>
    <dgm:cxn modelId="{F4769EBD-DDF8-4377-BB4F-590DCA04606D}" type="presParOf" srcId="{D02F9ACE-4CB9-41BF-A1D6-7120854A3A10}" destId="{BFCA07EC-E2E4-4641-82FF-0C05BD62F370}" srcOrd="4" destOrd="0" presId="urn:microsoft.com/office/officeart/2005/8/layout/vList2"/>
    <dgm:cxn modelId="{1BE7E3BE-9505-40CD-ACE8-377BD8B1E727}" type="presParOf" srcId="{D02F9ACE-4CB9-41BF-A1D6-7120854A3A10}" destId="{0DD55A7D-E21A-481F-B03C-45EFE46D5F63}" srcOrd="5" destOrd="0" presId="urn:microsoft.com/office/officeart/2005/8/layout/vList2"/>
    <dgm:cxn modelId="{996D108B-E123-4F84-ABD5-88060F8ECA0F}" type="presParOf" srcId="{D02F9ACE-4CB9-41BF-A1D6-7120854A3A10}" destId="{5620A27D-6DDD-4E30-A32B-873677717E50}" srcOrd="6" destOrd="0" presId="urn:microsoft.com/office/officeart/2005/8/layout/vList2"/>
    <dgm:cxn modelId="{0DA409D0-074F-4348-B7C3-C2D20F445105}" type="presParOf" srcId="{D02F9ACE-4CB9-41BF-A1D6-7120854A3A10}" destId="{DBAACAD3-5A98-40B9-A221-D92B739AFB80}"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9CE56-7223-4C5B-A0FF-74066E15244A}">
      <dsp:nvSpPr>
        <dsp:cNvPr id="0" name=""/>
        <dsp:cNvSpPr/>
      </dsp:nvSpPr>
      <dsp:spPr>
        <a:xfrm>
          <a:off x="0" y="690831"/>
          <a:ext cx="5098256" cy="137475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t>Normally apply in the county where your base of operation is located</a:t>
          </a:r>
          <a:br>
            <a:rPr lang="en-US" sz="2500" b="1" kern="1200" dirty="0"/>
          </a:br>
          <a:endParaRPr lang="en-US" sz="2500" kern="1200" dirty="0"/>
        </a:p>
      </dsp:txBody>
      <dsp:txXfrm>
        <a:off x="67110" y="757941"/>
        <a:ext cx="4964036" cy="1240530"/>
      </dsp:txXfrm>
    </dsp:sp>
    <dsp:sp modelId="{B14CE09B-9DE3-432A-9E0F-6E60A5EDF471}">
      <dsp:nvSpPr>
        <dsp:cNvPr id="0" name=""/>
        <dsp:cNvSpPr/>
      </dsp:nvSpPr>
      <dsp:spPr>
        <a:xfrm>
          <a:off x="0" y="2137581"/>
          <a:ext cx="5098256" cy="1374750"/>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t>Upon request, FSA staff will assist applicants in completing paperwork</a:t>
          </a:r>
          <a:br>
            <a:rPr lang="en-US" sz="2500" b="1" kern="1200" dirty="0"/>
          </a:br>
          <a:endParaRPr lang="en-US" sz="2500" kern="1200" dirty="0"/>
        </a:p>
      </dsp:txBody>
      <dsp:txXfrm>
        <a:off x="67110" y="2204691"/>
        <a:ext cx="4964036" cy="1240530"/>
      </dsp:txXfrm>
    </dsp:sp>
    <dsp:sp modelId="{F1F1AA9F-E6D3-4890-A7BC-5683E6C9505A}">
      <dsp:nvSpPr>
        <dsp:cNvPr id="0" name=""/>
        <dsp:cNvSpPr/>
      </dsp:nvSpPr>
      <dsp:spPr>
        <a:xfrm>
          <a:off x="0" y="3584331"/>
          <a:ext cx="5098256" cy="137475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t>Guaranteed Loans are applied for with your local ag lender.</a:t>
          </a:r>
          <a:endParaRPr lang="en-US" sz="2500" kern="1200" dirty="0"/>
        </a:p>
      </dsp:txBody>
      <dsp:txXfrm>
        <a:off x="67110" y="3651441"/>
        <a:ext cx="4964036" cy="12405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AB1C0E-D6CE-47B5-BE50-43B1300F8155}">
      <dsp:nvSpPr>
        <dsp:cNvPr id="0" name=""/>
        <dsp:cNvSpPr/>
      </dsp:nvSpPr>
      <dsp:spPr>
        <a:xfrm>
          <a:off x="0" y="4851312"/>
          <a:ext cx="5098256" cy="79589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There is no limit on the purchase price of the property</a:t>
          </a:r>
        </a:p>
      </dsp:txBody>
      <dsp:txXfrm>
        <a:off x="0" y="4851312"/>
        <a:ext cx="5098256" cy="795898"/>
      </dsp:txXfrm>
    </dsp:sp>
    <dsp:sp modelId="{C8AA8AAA-A4D3-49DD-A50F-790F4346BC56}">
      <dsp:nvSpPr>
        <dsp:cNvPr id="0" name=""/>
        <dsp:cNvSpPr/>
      </dsp:nvSpPr>
      <dsp:spPr>
        <a:xfrm rot="10800000">
          <a:off x="0" y="3639159"/>
          <a:ext cx="5098256" cy="1224091"/>
        </a:xfrm>
        <a:prstGeom prst="upArrowCallout">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No guarantee fee charged</a:t>
          </a:r>
        </a:p>
      </dsp:txBody>
      <dsp:txXfrm rot="10800000">
        <a:off x="0" y="3639159"/>
        <a:ext cx="5098256" cy="795378"/>
      </dsp:txXfrm>
    </dsp:sp>
    <dsp:sp modelId="{DB891583-24E7-4614-B1E2-4E7D90AFF4AD}">
      <dsp:nvSpPr>
        <dsp:cNvPr id="0" name=""/>
        <dsp:cNvSpPr/>
      </dsp:nvSpPr>
      <dsp:spPr>
        <a:xfrm rot="10800000">
          <a:off x="0" y="2427006"/>
          <a:ext cx="5098256" cy="1224091"/>
        </a:xfrm>
        <a:prstGeom prst="upArrowCallou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FSA can guarantee the balance with a term of no less than 30 years and no balloon payment due for the first 20 years</a:t>
          </a:r>
        </a:p>
      </dsp:txBody>
      <dsp:txXfrm rot="10800000">
        <a:off x="0" y="2427006"/>
        <a:ext cx="5098256" cy="795378"/>
      </dsp:txXfrm>
    </dsp:sp>
    <dsp:sp modelId="{E04795C6-74EC-4EDC-BE0C-895BCDE65B50}">
      <dsp:nvSpPr>
        <dsp:cNvPr id="0" name=""/>
        <dsp:cNvSpPr/>
      </dsp:nvSpPr>
      <dsp:spPr>
        <a:xfrm rot="10800000">
          <a:off x="0" y="1214853"/>
          <a:ext cx="5098256" cy="1224091"/>
        </a:xfrm>
        <a:prstGeom prst="upArrowCallout">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Interest rate is 4% below regular direct Farm Ownership rate but no less than 1.5%</a:t>
          </a:r>
        </a:p>
      </dsp:txBody>
      <dsp:txXfrm rot="10800000">
        <a:off x="0" y="1214853"/>
        <a:ext cx="5098256" cy="795378"/>
      </dsp:txXfrm>
    </dsp:sp>
    <dsp:sp modelId="{D348E376-F3DF-456A-AA91-AAE1C05E9E86}">
      <dsp:nvSpPr>
        <dsp:cNvPr id="0" name=""/>
        <dsp:cNvSpPr/>
      </dsp:nvSpPr>
      <dsp:spPr>
        <a:xfrm rot="10800000">
          <a:off x="0" y="2700"/>
          <a:ext cx="5098256" cy="1224091"/>
        </a:xfrm>
        <a:prstGeom prst="upArrowCallou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Maximum FSA loan is 20 years</a:t>
          </a:r>
        </a:p>
      </dsp:txBody>
      <dsp:txXfrm rot="10800000">
        <a:off x="0" y="2700"/>
        <a:ext cx="5098256" cy="79537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C9AFB1-58CD-4669-A596-4B0E3862BD0D}">
      <dsp:nvSpPr>
        <dsp:cNvPr id="0" name=""/>
        <dsp:cNvSpPr/>
      </dsp:nvSpPr>
      <dsp:spPr>
        <a:xfrm>
          <a:off x="0" y="76581"/>
          <a:ext cx="5098256" cy="178425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a:t>Loan programs are funded by annual Congressional Appropriations</a:t>
          </a:r>
          <a:br>
            <a:rPr lang="en-US" sz="2500" b="1" kern="1200"/>
          </a:br>
          <a:endParaRPr lang="en-US" sz="2500" kern="1200"/>
        </a:p>
      </dsp:txBody>
      <dsp:txXfrm>
        <a:off x="87100" y="163681"/>
        <a:ext cx="4924056" cy="1610050"/>
      </dsp:txXfrm>
    </dsp:sp>
    <dsp:sp modelId="{33F4262E-A2AC-4EF5-991E-7A01FCBA0F0D}">
      <dsp:nvSpPr>
        <dsp:cNvPr id="0" name=""/>
        <dsp:cNvSpPr/>
      </dsp:nvSpPr>
      <dsp:spPr>
        <a:xfrm>
          <a:off x="0" y="1932831"/>
          <a:ext cx="5098256" cy="1784250"/>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a:t>Loan funds are allocated to states</a:t>
          </a:r>
          <a:br>
            <a:rPr lang="en-US" sz="2500" b="1" kern="1200"/>
          </a:br>
          <a:endParaRPr lang="en-US" sz="2500" kern="1200"/>
        </a:p>
      </dsp:txBody>
      <dsp:txXfrm>
        <a:off x="87100" y="2019931"/>
        <a:ext cx="4924056" cy="1610050"/>
      </dsp:txXfrm>
    </dsp:sp>
    <dsp:sp modelId="{6A963E4B-9EA4-4126-9D26-906221284471}">
      <dsp:nvSpPr>
        <dsp:cNvPr id="0" name=""/>
        <dsp:cNvSpPr/>
      </dsp:nvSpPr>
      <dsp:spPr>
        <a:xfrm>
          <a:off x="0" y="3789081"/>
          <a:ext cx="5098256" cy="178425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t>There are separate allocations of Socially Disadvantaged Applicants and Beginning Farmer targeted funds</a:t>
          </a:r>
          <a:endParaRPr lang="en-US" sz="2500" kern="1200" dirty="0"/>
        </a:p>
      </dsp:txBody>
      <dsp:txXfrm>
        <a:off x="87100" y="3876181"/>
        <a:ext cx="4924056" cy="161005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4BB29-1489-4E62-BE96-0104AF33FF70}">
      <dsp:nvSpPr>
        <dsp:cNvPr id="0" name=""/>
        <dsp:cNvSpPr/>
      </dsp:nvSpPr>
      <dsp:spPr>
        <a:xfrm>
          <a:off x="0" y="76581"/>
          <a:ext cx="5098256" cy="178425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FSA does not have a specific SDA loan program, but rather targets funds in existing programs to applicants that meet the definition</a:t>
          </a:r>
        </a:p>
      </dsp:txBody>
      <dsp:txXfrm>
        <a:off x="87100" y="163681"/>
        <a:ext cx="4924056" cy="1610050"/>
      </dsp:txXfrm>
    </dsp:sp>
    <dsp:sp modelId="{6A1E072F-79B8-46DB-935F-AF37E8A978C3}">
      <dsp:nvSpPr>
        <dsp:cNvPr id="0" name=""/>
        <dsp:cNvSpPr/>
      </dsp:nvSpPr>
      <dsp:spPr>
        <a:xfrm>
          <a:off x="0" y="1932831"/>
          <a:ext cx="5098256" cy="1784250"/>
        </a:xfrm>
        <a:prstGeom prst="round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The targets are set by law</a:t>
          </a:r>
        </a:p>
      </dsp:txBody>
      <dsp:txXfrm>
        <a:off x="87100" y="2019931"/>
        <a:ext cx="4924056" cy="1610050"/>
      </dsp:txXfrm>
    </dsp:sp>
    <dsp:sp modelId="{B4B5E2A2-1CBE-447E-8109-9ACC37045DFD}">
      <dsp:nvSpPr>
        <dsp:cNvPr id="0" name=""/>
        <dsp:cNvSpPr/>
      </dsp:nvSpPr>
      <dsp:spPr>
        <a:xfrm>
          <a:off x="0" y="3789081"/>
          <a:ext cx="5098256" cy="178425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SDA loan applicants must meet loan program requirements</a:t>
          </a:r>
        </a:p>
      </dsp:txBody>
      <dsp:txXfrm>
        <a:off x="87100" y="3876181"/>
        <a:ext cx="4924056" cy="161005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9ADB36-30B9-4E58-BCE9-B4BC6D141817}">
      <dsp:nvSpPr>
        <dsp:cNvPr id="0" name=""/>
        <dsp:cNvSpPr/>
      </dsp:nvSpPr>
      <dsp:spPr>
        <a:xfrm>
          <a:off x="0" y="421685"/>
          <a:ext cx="5098256" cy="15309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5681" tIns="562356" rIns="395681" bIns="192024" numCol="1" spcCol="1270" anchor="t" anchorCtr="0">
          <a:noAutofit/>
        </a:bodyPr>
        <a:lstStyle/>
        <a:p>
          <a:pPr marL="228600" lvl="1" indent="-228600" algn="l" defTabSz="1200150">
            <a:lnSpc>
              <a:spcPct val="90000"/>
            </a:lnSpc>
            <a:spcBef>
              <a:spcPct val="0"/>
            </a:spcBef>
            <a:spcAft>
              <a:spcPct val="15000"/>
            </a:spcAft>
            <a:buChar char="•"/>
          </a:pPr>
          <a:r>
            <a:rPr lang="en-US" sz="2700" kern="1200"/>
            <a:t>(1) has not operated a farm or ranch for </a:t>
          </a:r>
        </a:p>
      </dsp:txBody>
      <dsp:txXfrm>
        <a:off x="0" y="421685"/>
        <a:ext cx="5098256" cy="1530900"/>
      </dsp:txXfrm>
    </dsp:sp>
    <dsp:sp modelId="{F93933A2-C7A1-4BED-9FD7-B2129B83A669}">
      <dsp:nvSpPr>
        <dsp:cNvPr id="0" name=""/>
        <dsp:cNvSpPr/>
      </dsp:nvSpPr>
      <dsp:spPr>
        <a:xfrm>
          <a:off x="254912" y="23165"/>
          <a:ext cx="3568779" cy="797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891" tIns="0" rIns="134891" bIns="0" numCol="1" spcCol="1270" anchor="ctr" anchorCtr="0">
          <a:noAutofit/>
        </a:bodyPr>
        <a:lstStyle/>
        <a:p>
          <a:pPr marL="0" lvl="0" indent="0" algn="l" defTabSz="711200">
            <a:lnSpc>
              <a:spcPct val="90000"/>
            </a:lnSpc>
            <a:spcBef>
              <a:spcPct val="0"/>
            </a:spcBef>
            <a:spcAft>
              <a:spcPct val="35000"/>
            </a:spcAft>
            <a:buNone/>
          </a:pPr>
          <a:r>
            <a:rPr lang="en-US" sz="1600" kern="1200" dirty="0"/>
            <a:t>A beginning farmer or rancher is an individual or entity who:</a:t>
          </a:r>
        </a:p>
      </dsp:txBody>
      <dsp:txXfrm>
        <a:off x="293820" y="62073"/>
        <a:ext cx="3490963" cy="719224"/>
      </dsp:txXfrm>
    </dsp:sp>
    <dsp:sp modelId="{89CB4804-5506-4DD2-9AE8-F90CE26D6505}">
      <dsp:nvSpPr>
        <dsp:cNvPr id="0" name=""/>
        <dsp:cNvSpPr/>
      </dsp:nvSpPr>
      <dsp:spPr>
        <a:xfrm>
          <a:off x="0" y="2496905"/>
          <a:ext cx="5098256"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12A1DC-8652-4172-ACBC-5C8B1F707E5D}">
      <dsp:nvSpPr>
        <dsp:cNvPr id="0" name=""/>
        <dsp:cNvSpPr/>
      </dsp:nvSpPr>
      <dsp:spPr>
        <a:xfrm>
          <a:off x="254912" y="2098385"/>
          <a:ext cx="3568779" cy="797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891" tIns="0" rIns="134891" bIns="0" numCol="1" spcCol="1270" anchor="ctr" anchorCtr="0">
          <a:noAutofit/>
        </a:bodyPr>
        <a:lstStyle/>
        <a:p>
          <a:pPr marL="0" lvl="0" indent="0" algn="l" defTabSz="622300">
            <a:lnSpc>
              <a:spcPct val="90000"/>
            </a:lnSpc>
            <a:spcBef>
              <a:spcPct val="0"/>
            </a:spcBef>
            <a:spcAft>
              <a:spcPct val="35000"/>
            </a:spcAft>
            <a:buNone/>
          </a:pPr>
          <a:r>
            <a:rPr lang="en-US" sz="1400" kern="1200" dirty="0"/>
            <a:t>more than 10 years</a:t>
          </a:r>
        </a:p>
      </dsp:txBody>
      <dsp:txXfrm>
        <a:off x="293820" y="2137293"/>
        <a:ext cx="3490963" cy="719224"/>
      </dsp:txXfrm>
    </dsp:sp>
    <dsp:sp modelId="{FC4A8C88-0FEA-462B-8C73-7A9CBC3529BA}">
      <dsp:nvSpPr>
        <dsp:cNvPr id="0" name=""/>
        <dsp:cNvSpPr/>
      </dsp:nvSpPr>
      <dsp:spPr>
        <a:xfrm>
          <a:off x="0" y="3721626"/>
          <a:ext cx="5098256"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36EAE8-37CB-4872-85EA-A943B4AFC6C6}">
      <dsp:nvSpPr>
        <dsp:cNvPr id="0" name=""/>
        <dsp:cNvSpPr/>
      </dsp:nvSpPr>
      <dsp:spPr>
        <a:xfrm>
          <a:off x="254912" y="3323106"/>
          <a:ext cx="3568779" cy="797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891" tIns="0" rIns="134891" bIns="0" numCol="1" spcCol="1270" anchor="ctr" anchorCtr="0">
          <a:noAutofit/>
        </a:bodyPr>
        <a:lstStyle/>
        <a:p>
          <a:pPr marL="0" lvl="0" indent="0" algn="l" defTabSz="622300">
            <a:lnSpc>
              <a:spcPct val="90000"/>
            </a:lnSpc>
            <a:spcBef>
              <a:spcPct val="0"/>
            </a:spcBef>
            <a:spcAft>
              <a:spcPct val="35000"/>
            </a:spcAft>
            <a:buNone/>
          </a:pPr>
          <a:r>
            <a:rPr lang="en-US" sz="1400" kern="1200" dirty="0"/>
            <a:t>(2) meets the loan eligibility requirements of  the program to which he/she is applying</a:t>
          </a:r>
        </a:p>
      </dsp:txBody>
      <dsp:txXfrm>
        <a:off x="293820" y="3362014"/>
        <a:ext cx="3490963" cy="719224"/>
      </dsp:txXfrm>
    </dsp:sp>
    <dsp:sp modelId="{3BBC1344-AB97-45D5-A4F2-728CFEC04058}">
      <dsp:nvSpPr>
        <dsp:cNvPr id="0" name=""/>
        <dsp:cNvSpPr/>
      </dsp:nvSpPr>
      <dsp:spPr>
        <a:xfrm>
          <a:off x="0" y="4946346"/>
          <a:ext cx="5098256"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71A92D-319D-40A2-9D47-D389F3A7461F}">
      <dsp:nvSpPr>
        <dsp:cNvPr id="0" name=""/>
        <dsp:cNvSpPr/>
      </dsp:nvSpPr>
      <dsp:spPr>
        <a:xfrm>
          <a:off x="254912" y="4547826"/>
          <a:ext cx="3568779" cy="797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891" tIns="0" rIns="134891" bIns="0" numCol="1" spcCol="1270" anchor="ctr" anchorCtr="0">
          <a:noAutofit/>
        </a:bodyPr>
        <a:lstStyle/>
        <a:p>
          <a:pPr marL="0" lvl="0" indent="0" algn="l" defTabSz="488950">
            <a:lnSpc>
              <a:spcPct val="90000"/>
            </a:lnSpc>
            <a:spcBef>
              <a:spcPct val="0"/>
            </a:spcBef>
            <a:spcAft>
              <a:spcPct val="35000"/>
            </a:spcAft>
            <a:buNone/>
          </a:pPr>
          <a:r>
            <a:rPr lang="en-US" sz="1100" kern="1200" dirty="0"/>
            <a:t>(</a:t>
          </a:r>
          <a:r>
            <a:rPr lang="en-US" sz="1400" kern="1200" dirty="0"/>
            <a:t>3) for an Farm Ownership loan, does not own a farm greater than 30 percent of the average sized farm in the county</a:t>
          </a:r>
        </a:p>
      </dsp:txBody>
      <dsp:txXfrm>
        <a:off x="293820" y="4586734"/>
        <a:ext cx="3490963" cy="71922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9CE56-7223-4C5B-A0FF-74066E15244A}">
      <dsp:nvSpPr>
        <dsp:cNvPr id="0" name=""/>
        <dsp:cNvSpPr/>
      </dsp:nvSpPr>
      <dsp:spPr>
        <a:xfrm>
          <a:off x="0" y="663397"/>
          <a:ext cx="5099050" cy="13525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kern="1200" dirty="0"/>
            <a:t>Increased Loan Limits</a:t>
          </a:r>
          <a:br>
            <a:rPr lang="en-US" sz="3400" b="1" kern="1200" dirty="0"/>
          </a:br>
          <a:endParaRPr lang="en-US" sz="3400" kern="1200" dirty="0"/>
        </a:p>
      </dsp:txBody>
      <dsp:txXfrm>
        <a:off x="66025" y="729422"/>
        <a:ext cx="4967000" cy="1220470"/>
      </dsp:txXfrm>
    </dsp:sp>
    <dsp:sp modelId="{B14CE09B-9DE3-432A-9E0F-6E60A5EDF471}">
      <dsp:nvSpPr>
        <dsp:cNvPr id="0" name=""/>
        <dsp:cNvSpPr/>
      </dsp:nvSpPr>
      <dsp:spPr>
        <a:xfrm>
          <a:off x="0" y="2148696"/>
          <a:ext cx="5099050" cy="1352520"/>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kern="1200" dirty="0"/>
            <a:t>Industrial Hemp</a:t>
          </a:r>
          <a:br>
            <a:rPr lang="en-US" sz="3400" b="1" kern="1200" dirty="0"/>
          </a:br>
          <a:endParaRPr lang="en-US" sz="3400" kern="1200" dirty="0"/>
        </a:p>
      </dsp:txBody>
      <dsp:txXfrm>
        <a:off x="66025" y="2214721"/>
        <a:ext cx="4967000" cy="1220470"/>
      </dsp:txXfrm>
    </dsp:sp>
    <dsp:sp modelId="{F1F1AA9F-E6D3-4890-A7BC-5683E6C9505A}">
      <dsp:nvSpPr>
        <dsp:cNvPr id="0" name=""/>
        <dsp:cNvSpPr/>
      </dsp:nvSpPr>
      <dsp:spPr>
        <a:xfrm>
          <a:off x="0" y="3599136"/>
          <a:ext cx="5099050" cy="135252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kern="1200" dirty="0"/>
            <a:t>Additional ways to meet Farm Ownership eligibility</a:t>
          </a:r>
          <a:endParaRPr lang="en-US" sz="3400" kern="1200" dirty="0"/>
        </a:p>
      </dsp:txBody>
      <dsp:txXfrm>
        <a:off x="66025" y="3665161"/>
        <a:ext cx="4967000" cy="122047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9CE56-7223-4C5B-A0FF-74066E15244A}">
      <dsp:nvSpPr>
        <dsp:cNvPr id="0" name=""/>
        <dsp:cNvSpPr/>
      </dsp:nvSpPr>
      <dsp:spPr>
        <a:xfrm>
          <a:off x="0" y="76581"/>
          <a:ext cx="5098256" cy="178425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t>Increased Guaranteed Percentage for Socially Disadvantaged applicants from 90% to 95%</a:t>
          </a:r>
          <a:br>
            <a:rPr lang="en-US" sz="2500" b="1" kern="1200" dirty="0"/>
          </a:br>
          <a:endParaRPr lang="en-US" sz="2500" kern="1200" dirty="0"/>
        </a:p>
      </dsp:txBody>
      <dsp:txXfrm>
        <a:off x="87100" y="163681"/>
        <a:ext cx="4924056" cy="1610050"/>
      </dsp:txXfrm>
    </dsp:sp>
    <dsp:sp modelId="{B14CE09B-9DE3-432A-9E0F-6E60A5EDF471}">
      <dsp:nvSpPr>
        <dsp:cNvPr id="0" name=""/>
        <dsp:cNvSpPr/>
      </dsp:nvSpPr>
      <dsp:spPr>
        <a:xfrm>
          <a:off x="0" y="1932831"/>
          <a:ext cx="5098256" cy="1784250"/>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t>Veteran Farmer definition updated</a:t>
          </a:r>
          <a:br>
            <a:rPr lang="en-US" sz="2500" b="1" kern="1200" dirty="0"/>
          </a:br>
          <a:endParaRPr lang="en-US" sz="2500" kern="1200" dirty="0"/>
        </a:p>
      </dsp:txBody>
      <dsp:txXfrm>
        <a:off x="87100" y="2019931"/>
        <a:ext cx="4924056" cy="1610050"/>
      </dsp:txXfrm>
    </dsp:sp>
    <dsp:sp modelId="{F1F1AA9F-E6D3-4890-A7BC-5683E6C9505A}">
      <dsp:nvSpPr>
        <dsp:cNvPr id="0" name=""/>
        <dsp:cNvSpPr/>
      </dsp:nvSpPr>
      <dsp:spPr>
        <a:xfrm>
          <a:off x="0" y="3778448"/>
          <a:ext cx="5098256" cy="178425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t>Microloans can now be $50,000 for Operating Loan (OL) and Farm Ownership  Loan(FO).</a:t>
          </a:r>
          <a:endParaRPr lang="en-US" sz="2500" kern="1200" dirty="0"/>
        </a:p>
      </dsp:txBody>
      <dsp:txXfrm>
        <a:off x="87100" y="3865548"/>
        <a:ext cx="4924056" cy="1610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792CC-3147-4F39-856F-EAF1C392F3C5}">
      <dsp:nvSpPr>
        <dsp:cNvPr id="0" name=""/>
        <dsp:cNvSpPr/>
      </dsp:nvSpPr>
      <dsp:spPr>
        <a:xfrm>
          <a:off x="0" y="56915"/>
          <a:ext cx="5098256" cy="13127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kern="1200" dirty="0"/>
            <a:t>Direct Farm Ownership (FO) Loans</a:t>
          </a:r>
          <a:endParaRPr lang="en-US" sz="3300" kern="1200" dirty="0"/>
        </a:p>
      </dsp:txBody>
      <dsp:txXfrm>
        <a:off x="64083" y="120998"/>
        <a:ext cx="4970090" cy="1184574"/>
      </dsp:txXfrm>
    </dsp:sp>
    <dsp:sp modelId="{92062CB8-CB25-46A1-93CA-79607737EFD4}">
      <dsp:nvSpPr>
        <dsp:cNvPr id="0" name=""/>
        <dsp:cNvSpPr/>
      </dsp:nvSpPr>
      <dsp:spPr>
        <a:xfrm>
          <a:off x="0" y="1464695"/>
          <a:ext cx="5098256" cy="1312740"/>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kern="1200"/>
            <a:t>Farm Operating (OL) Loans</a:t>
          </a:r>
          <a:endParaRPr lang="en-US" sz="3300" kern="1200"/>
        </a:p>
      </dsp:txBody>
      <dsp:txXfrm>
        <a:off x="64083" y="1528778"/>
        <a:ext cx="4970090" cy="1184574"/>
      </dsp:txXfrm>
    </dsp:sp>
    <dsp:sp modelId="{E8ED12EA-E29A-4CC8-99A1-37B515F68192}">
      <dsp:nvSpPr>
        <dsp:cNvPr id="0" name=""/>
        <dsp:cNvSpPr/>
      </dsp:nvSpPr>
      <dsp:spPr>
        <a:xfrm>
          <a:off x="0" y="2872476"/>
          <a:ext cx="5098256" cy="1312740"/>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kern="1200" dirty="0"/>
            <a:t>EM Loans</a:t>
          </a:r>
          <a:br>
            <a:rPr lang="en-US" sz="3300" b="1" kern="1200" dirty="0"/>
          </a:br>
          <a:endParaRPr lang="en-US" sz="3300" kern="1200" dirty="0"/>
        </a:p>
      </dsp:txBody>
      <dsp:txXfrm>
        <a:off x="64083" y="2936559"/>
        <a:ext cx="4970090" cy="1184574"/>
      </dsp:txXfrm>
    </dsp:sp>
    <dsp:sp modelId="{874D7D57-064B-46B1-9AD1-23EFF5DF5857}">
      <dsp:nvSpPr>
        <dsp:cNvPr id="0" name=""/>
        <dsp:cNvSpPr/>
      </dsp:nvSpPr>
      <dsp:spPr>
        <a:xfrm>
          <a:off x="0" y="4280256"/>
          <a:ext cx="5098256" cy="131274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kern="1200" dirty="0"/>
            <a:t>Guaranteed Loans</a:t>
          </a:r>
          <a:br>
            <a:rPr lang="en-US" sz="3300" b="1" kern="1200" dirty="0"/>
          </a:br>
          <a:endParaRPr lang="en-US" sz="3300" kern="1200" dirty="0"/>
        </a:p>
      </dsp:txBody>
      <dsp:txXfrm>
        <a:off x="64083" y="4344339"/>
        <a:ext cx="4970090" cy="11845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B60BA-B89B-4536-A715-9DD8C52C931F}">
      <dsp:nvSpPr>
        <dsp:cNvPr id="0" name=""/>
        <dsp:cNvSpPr/>
      </dsp:nvSpPr>
      <dsp:spPr>
        <a:xfrm>
          <a:off x="0" y="3443"/>
          <a:ext cx="5098256"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76EC1D-9270-43D8-BD6A-C42A3FBEADDB}">
      <dsp:nvSpPr>
        <dsp:cNvPr id="0" name=""/>
        <dsp:cNvSpPr/>
      </dsp:nvSpPr>
      <dsp:spPr>
        <a:xfrm>
          <a:off x="0" y="3443"/>
          <a:ext cx="5098256" cy="1121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Direct Farm Ownership (FO) Loans</a:t>
          </a:r>
        </a:p>
        <a:p>
          <a:pPr marL="0" lvl="0" indent="0" algn="l" defTabSz="889000">
            <a:lnSpc>
              <a:spcPct val="90000"/>
            </a:lnSpc>
            <a:spcBef>
              <a:spcPct val="0"/>
            </a:spcBef>
            <a:spcAft>
              <a:spcPct val="35000"/>
            </a:spcAft>
            <a:buNone/>
          </a:pPr>
          <a:r>
            <a:rPr lang="en-US" sz="2000" b="0" kern="1200" dirty="0"/>
            <a:t>Regular - $600,000</a:t>
          </a:r>
        </a:p>
        <a:p>
          <a:pPr marL="0" lvl="0" indent="0" algn="l" defTabSz="889000">
            <a:lnSpc>
              <a:spcPct val="90000"/>
            </a:lnSpc>
            <a:spcBef>
              <a:spcPct val="0"/>
            </a:spcBef>
            <a:spcAft>
              <a:spcPct val="35000"/>
            </a:spcAft>
            <a:buNone/>
          </a:pPr>
          <a:r>
            <a:rPr lang="en-US" sz="2000" b="0" kern="1200" dirty="0"/>
            <a:t>Microloan - $50,000</a:t>
          </a:r>
        </a:p>
      </dsp:txBody>
      <dsp:txXfrm>
        <a:off x="0" y="3443"/>
        <a:ext cx="5098256" cy="1121430"/>
      </dsp:txXfrm>
    </dsp:sp>
    <dsp:sp modelId="{64FE0827-F01E-4C54-BD1C-FD926D39732C}">
      <dsp:nvSpPr>
        <dsp:cNvPr id="0" name=""/>
        <dsp:cNvSpPr/>
      </dsp:nvSpPr>
      <dsp:spPr>
        <a:xfrm>
          <a:off x="0" y="1124873"/>
          <a:ext cx="5098256"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4F49A4-5D68-45BF-B8E5-6676781A7092}">
      <dsp:nvSpPr>
        <dsp:cNvPr id="0" name=""/>
        <dsp:cNvSpPr/>
      </dsp:nvSpPr>
      <dsp:spPr>
        <a:xfrm>
          <a:off x="0" y="1124873"/>
          <a:ext cx="5093277" cy="1738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Direct Farm Operating (OL) Loans</a:t>
          </a:r>
        </a:p>
        <a:p>
          <a:pPr marL="0" lvl="0" indent="0" algn="l" defTabSz="889000">
            <a:lnSpc>
              <a:spcPct val="90000"/>
            </a:lnSpc>
            <a:spcBef>
              <a:spcPct val="0"/>
            </a:spcBef>
            <a:spcAft>
              <a:spcPct val="35000"/>
            </a:spcAft>
            <a:buNone/>
          </a:pPr>
          <a:r>
            <a:rPr lang="en-US" sz="2000" b="0" kern="1200" dirty="0"/>
            <a:t>Regular - $400,000</a:t>
          </a:r>
        </a:p>
        <a:p>
          <a:pPr marL="0" lvl="0" indent="0" algn="l" defTabSz="889000">
            <a:lnSpc>
              <a:spcPct val="90000"/>
            </a:lnSpc>
            <a:spcBef>
              <a:spcPct val="0"/>
            </a:spcBef>
            <a:spcAft>
              <a:spcPct val="35000"/>
            </a:spcAft>
            <a:buNone/>
          </a:pPr>
          <a:r>
            <a:rPr lang="en-US" sz="2000" b="0" kern="1200" dirty="0"/>
            <a:t>Microloan - $50,000</a:t>
          </a:r>
        </a:p>
        <a:p>
          <a:pPr marL="0" lvl="0" indent="0" algn="l" defTabSz="889000">
            <a:lnSpc>
              <a:spcPct val="90000"/>
            </a:lnSpc>
            <a:spcBef>
              <a:spcPct val="0"/>
            </a:spcBef>
            <a:spcAft>
              <a:spcPct val="35000"/>
            </a:spcAft>
            <a:buNone/>
          </a:pPr>
          <a:r>
            <a:rPr lang="en-US" sz="2000" b="0" kern="1200" dirty="0"/>
            <a:t>Youth Loan - $5,000</a:t>
          </a:r>
        </a:p>
      </dsp:txBody>
      <dsp:txXfrm>
        <a:off x="0" y="1124873"/>
        <a:ext cx="5093277" cy="1738306"/>
      </dsp:txXfrm>
    </dsp:sp>
    <dsp:sp modelId="{9E311919-0364-4278-8F35-C8B756E2DF0C}">
      <dsp:nvSpPr>
        <dsp:cNvPr id="0" name=""/>
        <dsp:cNvSpPr/>
      </dsp:nvSpPr>
      <dsp:spPr>
        <a:xfrm>
          <a:off x="0" y="2863179"/>
          <a:ext cx="5098256"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59B740-C97B-476B-9FDA-27EF2C8D71B4}">
      <dsp:nvSpPr>
        <dsp:cNvPr id="0" name=""/>
        <dsp:cNvSpPr/>
      </dsp:nvSpPr>
      <dsp:spPr>
        <a:xfrm>
          <a:off x="0" y="2863179"/>
          <a:ext cx="5098256" cy="1121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Emergency (EM) Loans</a:t>
          </a:r>
        </a:p>
        <a:p>
          <a:pPr marL="0" lvl="0" indent="0" algn="l" defTabSz="889000">
            <a:lnSpc>
              <a:spcPct val="90000"/>
            </a:lnSpc>
            <a:spcBef>
              <a:spcPct val="0"/>
            </a:spcBef>
            <a:spcAft>
              <a:spcPct val="35000"/>
            </a:spcAft>
            <a:buNone/>
          </a:pPr>
          <a:r>
            <a:rPr lang="en-US" sz="2000" b="0" kern="1200" dirty="0"/>
            <a:t>$500,000</a:t>
          </a:r>
          <a:br>
            <a:rPr lang="en-US" sz="1900" b="1" kern="1200" dirty="0"/>
          </a:br>
          <a:endParaRPr lang="en-US" sz="1900" kern="1200" dirty="0"/>
        </a:p>
      </dsp:txBody>
      <dsp:txXfrm>
        <a:off x="0" y="2863179"/>
        <a:ext cx="5098256" cy="1121430"/>
      </dsp:txXfrm>
    </dsp:sp>
    <dsp:sp modelId="{1B3A7A4B-FF6B-4705-843A-CDE299BA1EED}">
      <dsp:nvSpPr>
        <dsp:cNvPr id="0" name=""/>
        <dsp:cNvSpPr/>
      </dsp:nvSpPr>
      <dsp:spPr>
        <a:xfrm>
          <a:off x="0" y="3984610"/>
          <a:ext cx="5098256"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C1AFD7-9723-46AD-8AB8-C3A6D8BEC071}">
      <dsp:nvSpPr>
        <dsp:cNvPr id="0" name=""/>
        <dsp:cNvSpPr/>
      </dsp:nvSpPr>
      <dsp:spPr>
        <a:xfrm>
          <a:off x="0" y="3984610"/>
          <a:ext cx="5093277" cy="16618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Guaranteed Loans</a:t>
          </a:r>
        </a:p>
        <a:p>
          <a:pPr marL="0" lvl="0" indent="0" algn="l" defTabSz="889000">
            <a:lnSpc>
              <a:spcPct val="90000"/>
            </a:lnSpc>
            <a:spcBef>
              <a:spcPct val="0"/>
            </a:spcBef>
            <a:spcAft>
              <a:spcPct val="35000"/>
            </a:spcAft>
            <a:buNone/>
          </a:pPr>
          <a:r>
            <a:rPr lang="en-US" sz="2000" b="0" kern="1200" dirty="0"/>
            <a:t>$1,750,000 (adjusted annually based on inflation)</a:t>
          </a:r>
        </a:p>
        <a:p>
          <a:pPr marL="0" lvl="0" indent="0" algn="l" defTabSz="889000">
            <a:lnSpc>
              <a:spcPct val="90000"/>
            </a:lnSpc>
            <a:spcBef>
              <a:spcPct val="0"/>
            </a:spcBef>
            <a:spcAft>
              <a:spcPct val="35000"/>
            </a:spcAft>
            <a:buNone/>
          </a:pPr>
          <a:endParaRPr lang="en-US" sz="1900" kern="1200" dirty="0"/>
        </a:p>
      </dsp:txBody>
      <dsp:txXfrm>
        <a:off x="0" y="3984610"/>
        <a:ext cx="5093277" cy="16618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3297AD-A2DC-4838-AB92-A823D55D68D4}">
      <dsp:nvSpPr>
        <dsp:cNvPr id="0" name=""/>
        <dsp:cNvSpPr/>
      </dsp:nvSpPr>
      <dsp:spPr>
        <a:xfrm>
          <a:off x="0" y="601956"/>
          <a:ext cx="5098256" cy="1216800"/>
        </a:xfrm>
        <a:prstGeom prst="round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u="none" kern="1200" dirty="0">
              <a:solidFill>
                <a:schemeClr val="tx1"/>
              </a:solidFill>
            </a:rPr>
            <a:t>Direct and Guaranteed Applicants must: </a:t>
          </a:r>
          <a:endParaRPr lang="en-US" sz="2400" u="none" kern="1200" dirty="0"/>
        </a:p>
      </dsp:txBody>
      <dsp:txXfrm>
        <a:off x="59399" y="661355"/>
        <a:ext cx="4979458" cy="1098002"/>
      </dsp:txXfrm>
    </dsp:sp>
    <dsp:sp modelId="{CAE41FDB-88CE-4150-A45E-BA38FD5D81D1}">
      <dsp:nvSpPr>
        <dsp:cNvPr id="0" name=""/>
        <dsp:cNvSpPr/>
      </dsp:nvSpPr>
      <dsp:spPr>
        <a:xfrm>
          <a:off x="0" y="1818756"/>
          <a:ext cx="5098256" cy="322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87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b="1" kern="1200" dirty="0"/>
            <a:t>Not be delinquent on federal debt</a:t>
          </a:r>
          <a:endParaRPr lang="en-US" sz="2400" kern="1200" dirty="0"/>
        </a:p>
        <a:p>
          <a:pPr marL="228600" lvl="1" indent="-228600" algn="l" defTabSz="1066800">
            <a:lnSpc>
              <a:spcPct val="90000"/>
            </a:lnSpc>
            <a:spcBef>
              <a:spcPct val="0"/>
            </a:spcBef>
            <a:spcAft>
              <a:spcPct val="20000"/>
            </a:spcAft>
            <a:buChar char="•"/>
          </a:pPr>
          <a:r>
            <a:rPr lang="en-US" sz="2400" b="1" kern="1200" dirty="0"/>
            <a:t>Not have caused the agency a loss by receiving debt forgiveness (some exceptions)         </a:t>
          </a:r>
          <a:endParaRPr lang="en-US" sz="2400" kern="1200" dirty="0"/>
        </a:p>
        <a:p>
          <a:pPr marL="228600" lvl="1" indent="-228600" algn="l" defTabSz="1066800">
            <a:lnSpc>
              <a:spcPct val="90000"/>
            </a:lnSpc>
            <a:spcBef>
              <a:spcPct val="0"/>
            </a:spcBef>
            <a:spcAft>
              <a:spcPct val="20000"/>
            </a:spcAft>
            <a:buChar char="•"/>
          </a:pPr>
          <a:r>
            <a:rPr lang="en-US" sz="2400" b="1" kern="1200" dirty="0"/>
            <a:t>Not have been convicted of planting, cultivating, growing, producing, harvesting, or storing a controlled substance within the last five years</a:t>
          </a:r>
          <a:endParaRPr lang="en-US" sz="2400" kern="1200" dirty="0"/>
        </a:p>
      </dsp:txBody>
      <dsp:txXfrm>
        <a:off x="0" y="1818756"/>
        <a:ext cx="5098256" cy="32292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B08BF-36BC-4BAB-B8AF-573DADC07E93}">
      <dsp:nvSpPr>
        <dsp:cNvPr id="0" name=""/>
        <dsp:cNvSpPr/>
      </dsp:nvSpPr>
      <dsp:spPr>
        <a:xfrm>
          <a:off x="0" y="495305"/>
          <a:ext cx="5098256" cy="37107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5681" tIns="645668" rIns="395681" bIns="220472" numCol="1" spcCol="1270" anchor="t" anchorCtr="0">
          <a:noAutofit/>
        </a:bodyPr>
        <a:lstStyle/>
        <a:p>
          <a:pPr marL="285750" lvl="1" indent="-285750" algn="l" defTabSz="1377950">
            <a:lnSpc>
              <a:spcPct val="90000"/>
            </a:lnSpc>
            <a:spcBef>
              <a:spcPct val="0"/>
            </a:spcBef>
            <a:spcAft>
              <a:spcPct val="15000"/>
            </a:spcAft>
            <a:buChar char="•"/>
          </a:pPr>
          <a:r>
            <a:rPr lang="en-US" sz="3100" b="1" kern="1200"/>
            <a:t>Purchase Equipment</a:t>
          </a:r>
          <a:endParaRPr lang="en-US" sz="3100" kern="1200"/>
        </a:p>
        <a:p>
          <a:pPr marL="285750" lvl="1" indent="-285750" algn="l" defTabSz="1377950">
            <a:lnSpc>
              <a:spcPct val="90000"/>
            </a:lnSpc>
            <a:spcBef>
              <a:spcPct val="0"/>
            </a:spcBef>
            <a:spcAft>
              <a:spcPct val="15000"/>
            </a:spcAft>
            <a:buChar char="•"/>
          </a:pPr>
          <a:r>
            <a:rPr lang="en-US" sz="3100" b="1" kern="1200"/>
            <a:t>Purchase Livestock</a:t>
          </a:r>
          <a:endParaRPr lang="en-US" sz="3100" kern="1200"/>
        </a:p>
        <a:p>
          <a:pPr marL="285750" lvl="1" indent="-285750" algn="l" defTabSz="1377950">
            <a:lnSpc>
              <a:spcPct val="90000"/>
            </a:lnSpc>
            <a:spcBef>
              <a:spcPct val="0"/>
            </a:spcBef>
            <a:spcAft>
              <a:spcPct val="15000"/>
            </a:spcAft>
            <a:buChar char="•"/>
          </a:pPr>
          <a:r>
            <a:rPr lang="en-US" sz="3100" b="1" kern="1200"/>
            <a:t>Production Expenses</a:t>
          </a:r>
          <a:endParaRPr lang="en-US" sz="3100" kern="1200"/>
        </a:p>
        <a:p>
          <a:pPr marL="285750" lvl="1" indent="-285750" algn="l" defTabSz="1377950">
            <a:lnSpc>
              <a:spcPct val="90000"/>
            </a:lnSpc>
            <a:spcBef>
              <a:spcPct val="0"/>
            </a:spcBef>
            <a:spcAft>
              <a:spcPct val="15000"/>
            </a:spcAft>
            <a:buChar char="•"/>
          </a:pPr>
          <a:r>
            <a:rPr lang="en-US" sz="3100" b="1" kern="1200"/>
            <a:t>Refinance operating expenses (other than FSA)</a:t>
          </a:r>
          <a:endParaRPr lang="en-US" sz="3100" kern="1200"/>
        </a:p>
      </dsp:txBody>
      <dsp:txXfrm>
        <a:off x="0" y="495305"/>
        <a:ext cx="5098256" cy="3710700"/>
      </dsp:txXfrm>
    </dsp:sp>
    <dsp:sp modelId="{0C9D2341-A25D-432F-8270-D7C22A7AC8A6}">
      <dsp:nvSpPr>
        <dsp:cNvPr id="0" name=""/>
        <dsp:cNvSpPr/>
      </dsp:nvSpPr>
      <dsp:spPr>
        <a:xfrm>
          <a:off x="254912" y="37745"/>
          <a:ext cx="3568779" cy="9151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891" tIns="0" rIns="134891" bIns="0" numCol="1" spcCol="1270" anchor="ctr" anchorCtr="0">
          <a:noAutofit/>
        </a:bodyPr>
        <a:lstStyle/>
        <a:p>
          <a:pPr marL="0" lvl="0" indent="0" algn="l" defTabSz="1377950">
            <a:lnSpc>
              <a:spcPct val="90000"/>
            </a:lnSpc>
            <a:spcBef>
              <a:spcPct val="0"/>
            </a:spcBef>
            <a:spcAft>
              <a:spcPct val="35000"/>
            </a:spcAft>
            <a:buNone/>
          </a:pPr>
          <a:r>
            <a:rPr lang="en-US" sz="3100" b="1" kern="1200"/>
            <a:t>Purposes:</a:t>
          </a:r>
          <a:endParaRPr lang="en-US" sz="3100" kern="1200"/>
        </a:p>
      </dsp:txBody>
      <dsp:txXfrm>
        <a:off x="299584" y="82417"/>
        <a:ext cx="3479435" cy="825776"/>
      </dsp:txXfrm>
    </dsp:sp>
    <dsp:sp modelId="{2AD3453B-010B-4B39-BBA3-58E5995D0D55}">
      <dsp:nvSpPr>
        <dsp:cNvPr id="0" name=""/>
        <dsp:cNvSpPr/>
      </dsp:nvSpPr>
      <dsp:spPr>
        <a:xfrm>
          <a:off x="0" y="4830966"/>
          <a:ext cx="5098256" cy="781200"/>
        </a:xfrm>
        <a:prstGeom prst="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sp>
    <dsp:sp modelId="{AF624300-86E2-474E-989C-31F6E5EBC666}">
      <dsp:nvSpPr>
        <dsp:cNvPr id="0" name=""/>
        <dsp:cNvSpPr/>
      </dsp:nvSpPr>
      <dsp:spPr>
        <a:xfrm>
          <a:off x="254912" y="4373406"/>
          <a:ext cx="3568779" cy="91512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891" tIns="0" rIns="134891" bIns="0" numCol="1" spcCol="1270" anchor="ctr" anchorCtr="0">
          <a:noAutofit/>
        </a:bodyPr>
        <a:lstStyle/>
        <a:p>
          <a:pPr marL="0" lvl="0" indent="0" algn="l" defTabSz="889000">
            <a:lnSpc>
              <a:spcPct val="90000"/>
            </a:lnSpc>
            <a:spcBef>
              <a:spcPct val="0"/>
            </a:spcBef>
            <a:spcAft>
              <a:spcPct val="35000"/>
            </a:spcAft>
            <a:buNone/>
          </a:pPr>
          <a:r>
            <a:rPr lang="en-US" sz="2000" b="1" kern="1200" dirty="0"/>
            <a:t>Operating Loans are repaid in 1 to 7 years </a:t>
          </a:r>
          <a:endParaRPr lang="en-US" sz="2000" kern="1200" dirty="0"/>
        </a:p>
      </dsp:txBody>
      <dsp:txXfrm>
        <a:off x="299584" y="4418078"/>
        <a:ext cx="3479435" cy="8257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D82C2-CCD1-48E4-81D9-5F34931B0508}">
      <dsp:nvSpPr>
        <dsp:cNvPr id="0" name=""/>
        <dsp:cNvSpPr/>
      </dsp:nvSpPr>
      <dsp:spPr>
        <a:xfrm>
          <a:off x="0" y="36126"/>
          <a:ext cx="5098256" cy="134257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Under the direct Operating Loan Program</a:t>
          </a:r>
          <a:endParaRPr lang="en-US" sz="2400" kern="1200" dirty="0"/>
        </a:p>
      </dsp:txBody>
      <dsp:txXfrm>
        <a:off x="65539" y="101665"/>
        <a:ext cx="4967178" cy="1211496"/>
      </dsp:txXfrm>
    </dsp:sp>
    <dsp:sp modelId="{0B577891-D383-46D5-B5CF-DED82410EC42}">
      <dsp:nvSpPr>
        <dsp:cNvPr id="0" name=""/>
        <dsp:cNvSpPr/>
      </dsp:nvSpPr>
      <dsp:spPr>
        <a:xfrm>
          <a:off x="0" y="1447821"/>
          <a:ext cx="5098256" cy="1342574"/>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Program Requirements</a:t>
          </a:r>
          <a:endParaRPr lang="en-US" sz="2400" kern="1200"/>
        </a:p>
      </dsp:txBody>
      <dsp:txXfrm>
        <a:off x="65539" y="1513360"/>
        <a:ext cx="4967178" cy="1211496"/>
      </dsp:txXfrm>
    </dsp:sp>
    <dsp:sp modelId="{95A1F751-7B0D-4BF4-B32C-64CBF39F5E84}">
      <dsp:nvSpPr>
        <dsp:cNvPr id="0" name=""/>
        <dsp:cNvSpPr/>
      </dsp:nvSpPr>
      <dsp:spPr>
        <a:xfrm>
          <a:off x="0" y="2859516"/>
          <a:ext cx="5098256" cy="1342574"/>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 Must meet eligibility requirements, </a:t>
          </a:r>
          <a:br>
            <a:rPr lang="en-US" sz="2400" b="1" kern="1200"/>
          </a:br>
          <a:r>
            <a:rPr lang="en-US" sz="2400" b="1" kern="1200"/>
            <a:t>be over 10 yrs. old and under 21</a:t>
          </a:r>
          <a:br>
            <a:rPr lang="en-US" sz="2400" b="1" kern="1200"/>
          </a:br>
          <a:endParaRPr lang="en-US" sz="2400" kern="1200"/>
        </a:p>
      </dsp:txBody>
      <dsp:txXfrm>
        <a:off x="65539" y="2925055"/>
        <a:ext cx="4967178" cy="1211496"/>
      </dsp:txXfrm>
    </dsp:sp>
    <dsp:sp modelId="{20AEE7DF-AFEF-4857-BC90-70AFED4400F5}">
      <dsp:nvSpPr>
        <dsp:cNvPr id="0" name=""/>
        <dsp:cNvSpPr/>
      </dsp:nvSpPr>
      <dsp:spPr>
        <a:xfrm>
          <a:off x="0" y="4271211"/>
          <a:ext cx="5098256" cy="1342574"/>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 Must have recommendation from advisor (4-H, Vo-Ag Teacher, Scout Leader, FFA Advisor, etc.)</a:t>
          </a:r>
          <a:endParaRPr lang="en-US" sz="2400" kern="1200" dirty="0"/>
        </a:p>
      </dsp:txBody>
      <dsp:txXfrm>
        <a:off x="65539" y="4336750"/>
        <a:ext cx="4967178" cy="12114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F208DD-7B26-4383-91ED-7669029BBAE2}">
      <dsp:nvSpPr>
        <dsp:cNvPr id="0" name=""/>
        <dsp:cNvSpPr/>
      </dsp:nvSpPr>
      <dsp:spPr>
        <a:xfrm>
          <a:off x="0" y="32796"/>
          <a:ext cx="5098256" cy="19983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Farm Ownership (FO) loans can be repaid in up to 40 years (Microloans are limited to 25 years)</a:t>
          </a:r>
          <a:endParaRPr lang="en-US" sz="2800" kern="1200" dirty="0"/>
        </a:p>
      </dsp:txBody>
      <dsp:txXfrm>
        <a:off x="97552" y="130348"/>
        <a:ext cx="4903152" cy="1803256"/>
      </dsp:txXfrm>
    </dsp:sp>
    <dsp:sp modelId="{1F4A29D1-3C39-4535-95BA-916C197C839D}">
      <dsp:nvSpPr>
        <dsp:cNvPr id="0" name=""/>
        <dsp:cNvSpPr/>
      </dsp:nvSpPr>
      <dsp:spPr>
        <a:xfrm>
          <a:off x="0" y="2111796"/>
          <a:ext cx="5098256" cy="199836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Loan Purposes:</a:t>
          </a:r>
          <a:endParaRPr lang="en-US" sz="2800" kern="1200"/>
        </a:p>
      </dsp:txBody>
      <dsp:txXfrm>
        <a:off x="97552" y="2209348"/>
        <a:ext cx="4903152" cy="1803256"/>
      </dsp:txXfrm>
    </dsp:sp>
    <dsp:sp modelId="{C438247B-4449-4226-9981-8CBA42FCF183}">
      <dsp:nvSpPr>
        <dsp:cNvPr id="0" name=""/>
        <dsp:cNvSpPr/>
      </dsp:nvSpPr>
      <dsp:spPr>
        <a:xfrm>
          <a:off x="0" y="4110156"/>
          <a:ext cx="5098256" cy="150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87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b="1" kern="1200"/>
            <a:t>Purchase Land</a:t>
          </a:r>
          <a:endParaRPr lang="en-US" sz="2200" kern="1200"/>
        </a:p>
        <a:p>
          <a:pPr marL="228600" lvl="1" indent="-228600" algn="l" defTabSz="977900">
            <a:lnSpc>
              <a:spcPct val="90000"/>
            </a:lnSpc>
            <a:spcBef>
              <a:spcPct val="0"/>
            </a:spcBef>
            <a:spcAft>
              <a:spcPct val="20000"/>
            </a:spcAft>
            <a:buChar char="•"/>
          </a:pPr>
          <a:r>
            <a:rPr lang="en-US" sz="2200" b="1" kern="1200"/>
            <a:t>Make Capital Improvements</a:t>
          </a:r>
          <a:endParaRPr lang="en-US" sz="2200" kern="1200"/>
        </a:p>
        <a:p>
          <a:pPr marL="228600" lvl="1" indent="-228600" algn="l" defTabSz="977900">
            <a:lnSpc>
              <a:spcPct val="90000"/>
            </a:lnSpc>
            <a:spcBef>
              <a:spcPct val="0"/>
            </a:spcBef>
            <a:spcAft>
              <a:spcPct val="20000"/>
            </a:spcAft>
            <a:buChar char="•"/>
          </a:pPr>
          <a:r>
            <a:rPr lang="en-US" sz="2200" b="1" kern="1200"/>
            <a:t>Promote Soil and Water Conservation</a:t>
          </a:r>
          <a:endParaRPr lang="en-US" sz="2200" kern="1200"/>
        </a:p>
        <a:p>
          <a:pPr marL="228600" lvl="1" indent="-228600" algn="l" defTabSz="977900">
            <a:lnSpc>
              <a:spcPct val="90000"/>
            </a:lnSpc>
            <a:spcBef>
              <a:spcPct val="0"/>
            </a:spcBef>
            <a:spcAft>
              <a:spcPct val="20000"/>
            </a:spcAft>
            <a:buChar char="•"/>
          </a:pPr>
          <a:r>
            <a:rPr lang="en-US" sz="2200" b="1" kern="1200"/>
            <a:t>Loan closing and related expenses</a:t>
          </a:r>
          <a:endParaRPr lang="en-US" sz="2200" kern="1200"/>
        </a:p>
      </dsp:txBody>
      <dsp:txXfrm>
        <a:off x="0" y="4110156"/>
        <a:ext cx="5098256" cy="15069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57776-0F2D-4E8A-AF13-F1C10527F835}">
      <dsp:nvSpPr>
        <dsp:cNvPr id="0" name=""/>
        <dsp:cNvSpPr/>
      </dsp:nvSpPr>
      <dsp:spPr>
        <a:xfrm>
          <a:off x="0" y="3410021"/>
          <a:ext cx="5098256" cy="223734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 Interest rate is Farm Ownership rate minus 2% or a maximum of 2.5%</a:t>
          </a:r>
        </a:p>
      </dsp:txBody>
      <dsp:txXfrm>
        <a:off x="0" y="3410021"/>
        <a:ext cx="5098256" cy="1208165"/>
      </dsp:txXfrm>
    </dsp:sp>
    <dsp:sp modelId="{D490F04B-49CA-4EF6-8678-C4DE2CC9EDE0}">
      <dsp:nvSpPr>
        <dsp:cNvPr id="0" name=""/>
        <dsp:cNvSpPr/>
      </dsp:nvSpPr>
      <dsp:spPr>
        <a:xfrm>
          <a:off x="0" y="4573439"/>
          <a:ext cx="5098256" cy="1029177"/>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marL="0" lvl="0" indent="0" algn="ctr" defTabSz="1022350">
            <a:lnSpc>
              <a:spcPct val="90000"/>
            </a:lnSpc>
            <a:spcBef>
              <a:spcPct val="0"/>
            </a:spcBef>
            <a:spcAft>
              <a:spcPct val="35000"/>
            </a:spcAft>
            <a:buNone/>
          </a:pPr>
          <a:r>
            <a:rPr lang="en-US" sz="2300" kern="1200"/>
            <a:t>- Encouraged as a way to extend FSA loan funds and assist in the purchase of real estate.		</a:t>
          </a:r>
        </a:p>
      </dsp:txBody>
      <dsp:txXfrm>
        <a:off x="0" y="4573439"/>
        <a:ext cx="5098256" cy="1029177"/>
      </dsp:txXfrm>
    </dsp:sp>
    <dsp:sp modelId="{A6A98EDD-14BC-43CD-ADFB-15AA20C3FD3A}">
      <dsp:nvSpPr>
        <dsp:cNvPr id="0" name=""/>
        <dsp:cNvSpPr/>
      </dsp:nvSpPr>
      <dsp:spPr>
        <a:xfrm rot="10800000">
          <a:off x="0" y="2547"/>
          <a:ext cx="5098256" cy="3441033"/>
        </a:xfrm>
        <a:prstGeom prst="upArrowCallou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FSA can loan can not exceed 50% of the total amount financed:</a:t>
          </a:r>
        </a:p>
      </dsp:txBody>
      <dsp:txXfrm rot="10800000">
        <a:off x="0" y="2547"/>
        <a:ext cx="5098256" cy="22358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847A2-E9A0-4ABE-A3BD-A5885C153C1F}">
      <dsp:nvSpPr>
        <dsp:cNvPr id="0" name=""/>
        <dsp:cNvSpPr/>
      </dsp:nvSpPr>
      <dsp:spPr>
        <a:xfrm>
          <a:off x="0" y="60665"/>
          <a:ext cx="8175358" cy="75477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Applicants must:</a:t>
          </a:r>
        </a:p>
      </dsp:txBody>
      <dsp:txXfrm>
        <a:off x="36845" y="97510"/>
        <a:ext cx="8101668" cy="681087"/>
      </dsp:txXfrm>
    </dsp:sp>
    <dsp:sp modelId="{1DD6711D-F992-49F7-B6C5-27005E8A9616}">
      <dsp:nvSpPr>
        <dsp:cNvPr id="0" name=""/>
        <dsp:cNvSpPr/>
      </dsp:nvSpPr>
      <dsp:spPr>
        <a:xfrm>
          <a:off x="0" y="870163"/>
          <a:ext cx="8175358" cy="75477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 be Beginning Farmers or Socially Disadvantaged Applicants </a:t>
          </a:r>
          <a:br>
            <a:rPr lang="en-US" sz="1900" kern="1200" dirty="0"/>
          </a:br>
          <a:r>
            <a:rPr lang="en-US" sz="1900" kern="1200" dirty="0"/>
            <a:t>- provide a 5 % cash down payment</a:t>
          </a:r>
        </a:p>
      </dsp:txBody>
      <dsp:txXfrm>
        <a:off x="36845" y="907008"/>
        <a:ext cx="8101668" cy="681087"/>
      </dsp:txXfrm>
    </dsp:sp>
    <dsp:sp modelId="{BFCA07EC-E2E4-4641-82FF-0C05BD62F370}">
      <dsp:nvSpPr>
        <dsp:cNvPr id="0" name=""/>
        <dsp:cNvSpPr/>
      </dsp:nvSpPr>
      <dsp:spPr>
        <a:xfrm>
          <a:off x="0" y="1679661"/>
          <a:ext cx="8175358" cy="75477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FSA can loan up to 45% of the least of:</a:t>
          </a:r>
        </a:p>
      </dsp:txBody>
      <dsp:txXfrm>
        <a:off x="36845" y="1716506"/>
        <a:ext cx="8101668" cy="681087"/>
      </dsp:txXfrm>
    </dsp:sp>
    <dsp:sp modelId="{5620A27D-6DDD-4E30-A32B-873677717E50}">
      <dsp:nvSpPr>
        <dsp:cNvPr id="0" name=""/>
        <dsp:cNvSpPr/>
      </dsp:nvSpPr>
      <dsp:spPr>
        <a:xfrm>
          <a:off x="0" y="2489158"/>
          <a:ext cx="8175358" cy="75477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 purchase price, appraised value, or $667,000</a:t>
          </a:r>
        </a:p>
      </dsp:txBody>
      <dsp:txXfrm>
        <a:off x="36845" y="2526003"/>
        <a:ext cx="8101668" cy="681087"/>
      </dsp:txXfrm>
    </dsp:sp>
    <dsp:sp modelId="{DBAACAD3-5A98-40B9-A221-D92B739AFB80}">
      <dsp:nvSpPr>
        <dsp:cNvPr id="0" name=""/>
        <dsp:cNvSpPr/>
      </dsp:nvSpPr>
      <dsp:spPr>
        <a:xfrm>
          <a:off x="0" y="3243936"/>
          <a:ext cx="8175358"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568"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 Microloan Down Payment can not exceed $50,000		</a:t>
          </a:r>
        </a:p>
      </dsp:txBody>
      <dsp:txXfrm>
        <a:off x="0" y="3243936"/>
        <a:ext cx="8175358" cy="3146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D169B9F-52E8-EF4D-A299-586AF6666354}" type="datetimeFigureOut">
              <a:rPr lang="en-US" smtClean="0"/>
              <a:t>1/10/2020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F38C793-4009-1246-8FBD-BEC7499698DA}" type="slidenum">
              <a:rPr lang="en-US" smtClean="0"/>
              <a:t>‹#›</a:t>
            </a:fld>
            <a:endParaRPr lang="en-US"/>
          </a:p>
        </p:txBody>
      </p:sp>
    </p:spTree>
    <p:extLst>
      <p:ext uri="{BB962C8B-B14F-4D97-AF65-F5344CB8AC3E}">
        <p14:creationId xmlns:p14="http://schemas.microsoft.com/office/powerpoint/2010/main" val="11092833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newfarmers.usda.gov/mentorship"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i="1" dirty="0"/>
          </a:p>
        </p:txBody>
      </p:sp>
      <p:sp>
        <p:nvSpPr>
          <p:cNvPr id="4" name="Slide Number Placeholder 3"/>
          <p:cNvSpPr>
            <a:spLocks noGrp="1"/>
          </p:cNvSpPr>
          <p:nvPr>
            <p:ph type="sldNum" sz="quarter" idx="10"/>
          </p:nvPr>
        </p:nvSpPr>
        <p:spPr/>
        <p:txBody>
          <a:bodyPr/>
          <a:lstStyle/>
          <a:p>
            <a:fld id="{3F38C793-4009-1246-8FBD-BEC7499698DA}" type="slidenum">
              <a:rPr lang="en-US" smtClean="0"/>
              <a:t>1</a:t>
            </a:fld>
            <a:endParaRPr lang="en-US"/>
          </a:p>
        </p:txBody>
      </p:sp>
    </p:spTree>
    <p:extLst>
      <p:ext uri="{BB962C8B-B14F-4D97-AF65-F5344CB8AC3E}">
        <p14:creationId xmlns:p14="http://schemas.microsoft.com/office/powerpoint/2010/main" val="338506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950" dirty="0">
                <a:effectLst/>
              </a:rPr>
              <a:t>Kerry Planck of Wales, New York, has turned raising goats into a successful business, Alpine Made, where she makes skincare products from certified raw organic goat’s milk. </a:t>
            </a:r>
          </a:p>
          <a:p>
            <a:pPr marL="628650" lvl="1" indent="-171450">
              <a:buFont typeface="Arial" panose="020B0604020202020204" pitchFamily="34" charset="0"/>
              <a:buChar char="•"/>
            </a:pPr>
            <a:r>
              <a:rPr lang="en-US" sz="950" dirty="0">
                <a:effectLst/>
              </a:rPr>
              <a:t>While farming came easy for Planck, marketing a new business and getting product into the hands of customers proved to be more difficult until she found a mentor and assistance.</a:t>
            </a:r>
          </a:p>
          <a:p>
            <a:pPr marL="0" indent="0">
              <a:buFont typeface="Arial" panose="020B0604020202020204" pitchFamily="34" charset="0"/>
              <a:buNone/>
            </a:pPr>
            <a:endParaRPr lang="en-US" sz="950" dirty="0">
              <a:effectLst/>
            </a:endParaRPr>
          </a:p>
          <a:p>
            <a:pPr marL="171450" indent="-171450">
              <a:buFont typeface="Arial" panose="020B0604020202020204" pitchFamily="34" charset="0"/>
              <a:buChar char="•"/>
            </a:pPr>
            <a:r>
              <a:rPr lang="en-US" sz="950" dirty="0">
                <a:effectLst/>
              </a:rPr>
              <a:t>To build her business, Planck sought out resources in her community.</a:t>
            </a:r>
            <a:r>
              <a:rPr lang="en-US" sz="950" baseline="0" dirty="0">
                <a:effectLst/>
              </a:rPr>
              <a:t> </a:t>
            </a:r>
          </a:p>
          <a:p>
            <a:pPr marL="628650" lvl="1" indent="-171450">
              <a:buFont typeface="Arial" panose="020B0604020202020204" pitchFamily="34" charset="0"/>
              <a:buChar char="•"/>
            </a:pPr>
            <a:r>
              <a:rPr lang="en-US" sz="950" baseline="0" dirty="0">
                <a:effectLst/>
              </a:rPr>
              <a:t>FSA provided Planck with initial financing (she continues to work with us to support her working capital needs); </a:t>
            </a:r>
            <a:r>
              <a:rPr lang="en-US" sz="950" dirty="0">
                <a:effectLst/>
              </a:rPr>
              <a:t>and </a:t>
            </a:r>
          </a:p>
          <a:p>
            <a:pPr marL="628650" lvl="1" indent="-171450">
              <a:buFont typeface="Arial" panose="020B0604020202020204" pitchFamily="34" charset="0"/>
              <a:buChar char="•"/>
            </a:pPr>
            <a:r>
              <a:rPr lang="en-US" sz="950" dirty="0">
                <a:effectLst/>
              </a:rPr>
              <a:t>The Natural Resources Conservation Service (NRCS)</a:t>
            </a:r>
            <a:r>
              <a:rPr lang="en-US" sz="950" baseline="0" dirty="0">
                <a:effectLst/>
              </a:rPr>
              <a:t> helped with fencing and other farm infrastructure through the Environment Quality Incentives Program and the Conservation Stewardship Program. </a:t>
            </a:r>
            <a:endParaRPr lang="en-US" sz="950" dirty="0">
              <a:effectLst/>
            </a:endParaRPr>
          </a:p>
          <a:p>
            <a:endParaRPr lang="en-US" sz="950" dirty="0">
              <a:effectLst/>
            </a:endParaRPr>
          </a:p>
          <a:p>
            <a:pPr marL="171450" indent="-171450">
              <a:buFont typeface="Arial" panose="020B0604020202020204" pitchFamily="34" charset="0"/>
              <a:buChar char="•"/>
            </a:pPr>
            <a:r>
              <a:rPr lang="en-US" sz="950" dirty="0">
                <a:effectLst/>
              </a:rPr>
              <a:t>Planck also attended an event coordinated between the Small Business Administration (SBA) and SCORE, a network of volunteer mentors, and resource partner to the SBA and USDA. </a:t>
            </a:r>
          </a:p>
          <a:p>
            <a:pPr marL="628650" lvl="1" indent="-171450">
              <a:buFont typeface="Arial" panose="020B0604020202020204" pitchFamily="34" charset="0"/>
              <a:buChar char="•"/>
            </a:pPr>
            <a:r>
              <a:rPr lang="en-US" sz="950" dirty="0">
                <a:effectLst/>
              </a:rPr>
              <a:t>She sought out and was connected with a mentor</a:t>
            </a:r>
            <a:r>
              <a:rPr lang="en-US" sz="950" baseline="0" dirty="0">
                <a:effectLst/>
              </a:rPr>
              <a:t> – a </a:t>
            </a:r>
            <a:r>
              <a:rPr lang="en-US" sz="950" dirty="0">
                <a:effectLst/>
              </a:rPr>
              <a:t>businessman with expertise in sales, marketing and finance</a:t>
            </a:r>
            <a:r>
              <a:rPr lang="en-US" sz="950" baseline="0" dirty="0">
                <a:effectLst/>
              </a:rPr>
              <a:t> – who helped her market her product to the public. </a:t>
            </a:r>
          </a:p>
          <a:p>
            <a:pPr marL="628650" lvl="1" indent="-171450">
              <a:buFont typeface="Arial" panose="020B0604020202020204" pitchFamily="34" charset="0"/>
              <a:buChar char="•"/>
            </a:pPr>
            <a:r>
              <a:rPr lang="en-US" sz="950" dirty="0">
                <a:effectLst/>
              </a:rPr>
              <a:t>Planck also worked with the New York Small Business</a:t>
            </a:r>
            <a:r>
              <a:rPr lang="en-US" sz="950" baseline="0" dirty="0">
                <a:effectLst/>
              </a:rPr>
              <a:t> Development Center </a:t>
            </a:r>
            <a:r>
              <a:rPr lang="en-US" sz="950" dirty="0">
                <a:effectLst/>
              </a:rPr>
              <a:t>to help structure her business plan. She and her</a:t>
            </a:r>
            <a:r>
              <a:rPr lang="en-US" sz="950" baseline="0" dirty="0">
                <a:effectLst/>
              </a:rPr>
              <a:t> mentor </a:t>
            </a:r>
            <a:r>
              <a:rPr lang="en-US" sz="950" dirty="0">
                <a:effectLst/>
              </a:rPr>
              <a:t>worked through the financial aspects.</a:t>
            </a:r>
            <a:r>
              <a:rPr lang="en-US" sz="950" baseline="0" dirty="0">
                <a:effectLst/>
              </a:rPr>
              <a:t> For example, </a:t>
            </a:r>
            <a:r>
              <a:rPr lang="en-US" sz="950" dirty="0">
                <a:effectLst/>
              </a:rPr>
              <a:t>how to do projections, revenue versus expenses and the role of profit in business growth. Planck’s mentor advises her on when to be conservative, or when to seize worthwhile opportunities.</a:t>
            </a:r>
          </a:p>
          <a:p>
            <a:endParaRPr lang="en-US" sz="950" dirty="0">
              <a:effectLst/>
            </a:endParaRPr>
          </a:p>
          <a:p>
            <a:pPr marL="171450" indent="-171450">
              <a:buFont typeface="Arial" panose="020B0604020202020204" pitchFamily="34" charset="0"/>
              <a:buChar char="•"/>
            </a:pPr>
            <a:r>
              <a:rPr lang="en-US" sz="950" dirty="0">
                <a:effectLst/>
              </a:rPr>
              <a:t>Alpine Made now boasts a line of over 50 products which can be found in over 40 stores in western New York with plans to expand to stores in the eastern part of the state. </a:t>
            </a:r>
          </a:p>
          <a:p>
            <a:pPr marL="0" indent="0">
              <a:buFont typeface="Arial" panose="020B0604020202020204" pitchFamily="34" charset="0"/>
              <a:buNone/>
            </a:pPr>
            <a:endParaRPr lang="en-US" sz="950" dirty="0">
              <a:effectLst/>
            </a:endParaRPr>
          </a:p>
          <a:p>
            <a:pPr marL="171450" indent="-171450">
              <a:buFont typeface="Arial" panose="020B0604020202020204" pitchFamily="34" charset="0"/>
              <a:buChar char="•"/>
            </a:pPr>
            <a:r>
              <a:rPr lang="en-US" sz="950" dirty="0">
                <a:effectLst/>
              </a:rPr>
              <a:t>Farmers can sign up for a mentor or to become a mentee, and to learn more about the collaboration between SCORE and USDA at </a:t>
            </a:r>
            <a:r>
              <a:rPr lang="en-US" sz="950" dirty="0">
                <a:effectLst/>
                <a:hlinkClick r:id="rId3"/>
              </a:rPr>
              <a:t>www.newfarmers.usda.gov/mentorship</a:t>
            </a:r>
            <a:r>
              <a:rPr lang="en-US" sz="950" dirty="0">
                <a:effectLst/>
              </a:rPr>
              <a:t>, or by visiting an FSA county office. </a:t>
            </a:r>
            <a:endParaRPr lang="en-US" sz="950" dirty="0"/>
          </a:p>
          <a:p>
            <a:endParaRPr lang="en-US" dirty="0"/>
          </a:p>
        </p:txBody>
      </p:sp>
      <p:sp>
        <p:nvSpPr>
          <p:cNvPr id="4" name="Slide Number Placeholder 3"/>
          <p:cNvSpPr>
            <a:spLocks noGrp="1"/>
          </p:cNvSpPr>
          <p:nvPr>
            <p:ph type="sldNum" sz="quarter" idx="10"/>
          </p:nvPr>
        </p:nvSpPr>
        <p:spPr/>
        <p:txBody>
          <a:bodyPr/>
          <a:lstStyle/>
          <a:p>
            <a:fld id="{3F38C793-4009-1246-8FBD-BEC7499698DA}" type="slidenum">
              <a:rPr lang="en-US" smtClean="0"/>
              <a:t>30</a:t>
            </a:fld>
            <a:endParaRPr lang="en-US"/>
          </a:p>
        </p:txBody>
      </p:sp>
    </p:spTree>
    <p:extLst>
      <p:ext uri="{BB962C8B-B14F-4D97-AF65-F5344CB8AC3E}">
        <p14:creationId xmlns:p14="http://schemas.microsoft.com/office/powerpoint/2010/main" val="3886460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0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F38C793-4009-1246-8FBD-BEC7499698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0191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defTabSz="465887">
              <a:buFont typeface="Arial" panose="020B0604020202020204" pitchFamily="34" charset="0"/>
              <a:buChar char="•"/>
              <a:defRPr/>
            </a:pPr>
            <a:r>
              <a:rPr lang="en-US" sz="1200" dirty="0"/>
              <a:t>To find the office that services your county visit www.offices.usda.gov</a:t>
            </a:r>
            <a:r>
              <a:rPr lang="en-US" sz="1200" baseline="0" dirty="0"/>
              <a:t>. </a:t>
            </a:r>
            <a:endParaRPr lang="en-US" sz="1200" dirty="0"/>
          </a:p>
        </p:txBody>
      </p:sp>
      <p:sp>
        <p:nvSpPr>
          <p:cNvPr id="4" name="Slide Number Placeholder 3"/>
          <p:cNvSpPr>
            <a:spLocks noGrp="1"/>
          </p:cNvSpPr>
          <p:nvPr>
            <p:ph type="sldNum" sz="quarter" idx="10"/>
          </p:nvPr>
        </p:nvSpPr>
        <p:spPr/>
        <p:txBody>
          <a:bodyPr/>
          <a:lstStyle/>
          <a:p>
            <a:fld id="{3F38C793-4009-1246-8FBD-BEC7499698DA}" type="slidenum">
              <a:rPr lang="en-US" smtClean="0"/>
              <a:t>5</a:t>
            </a:fld>
            <a:endParaRPr lang="en-US"/>
          </a:p>
        </p:txBody>
      </p:sp>
    </p:spTree>
    <p:extLst>
      <p:ext uri="{BB962C8B-B14F-4D97-AF65-F5344CB8AC3E}">
        <p14:creationId xmlns:p14="http://schemas.microsoft.com/office/powerpoint/2010/main" val="4176404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local office can provide you with a listing</a:t>
            </a:r>
            <a:r>
              <a:rPr lang="en-US" baseline="0" dirty="0"/>
              <a:t> of local eligible lenders that participate in FSA’s guaranteed program.</a:t>
            </a:r>
            <a:endParaRPr lang="en-US" dirty="0"/>
          </a:p>
        </p:txBody>
      </p:sp>
      <p:sp>
        <p:nvSpPr>
          <p:cNvPr id="4" name="Slide Number Placeholder 3"/>
          <p:cNvSpPr>
            <a:spLocks noGrp="1"/>
          </p:cNvSpPr>
          <p:nvPr>
            <p:ph type="sldNum" sz="quarter" idx="10"/>
          </p:nvPr>
        </p:nvSpPr>
        <p:spPr/>
        <p:txBody>
          <a:bodyPr/>
          <a:lstStyle/>
          <a:p>
            <a:fld id="{3F38C793-4009-1246-8FBD-BEC7499698DA}" type="slidenum">
              <a:rPr lang="en-US" smtClean="0"/>
              <a:t>6</a:t>
            </a:fld>
            <a:endParaRPr lang="en-US"/>
          </a:p>
        </p:txBody>
      </p:sp>
    </p:spTree>
    <p:extLst>
      <p:ext uri="{BB962C8B-B14F-4D97-AF65-F5344CB8AC3E}">
        <p14:creationId xmlns:p14="http://schemas.microsoft.com/office/powerpoint/2010/main" val="636571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defTabSz="465887">
              <a:buFont typeface="Arial" panose="020B0604020202020204" pitchFamily="34" charset="0"/>
              <a:buChar char="•"/>
              <a:defRPr/>
            </a:pPr>
            <a:endParaRPr lang="en-US" sz="1200" dirty="0"/>
          </a:p>
        </p:txBody>
      </p:sp>
      <p:sp>
        <p:nvSpPr>
          <p:cNvPr id="4" name="Slide Number Placeholder 3"/>
          <p:cNvSpPr>
            <a:spLocks noGrp="1"/>
          </p:cNvSpPr>
          <p:nvPr>
            <p:ph type="sldNum" sz="quarter" idx="10"/>
          </p:nvPr>
        </p:nvSpPr>
        <p:spPr/>
        <p:txBody>
          <a:bodyPr/>
          <a:lstStyle/>
          <a:p>
            <a:fld id="{3F38C793-4009-1246-8FBD-BEC7499698DA}" type="slidenum">
              <a:rPr lang="en-US" smtClean="0"/>
              <a:t>7</a:t>
            </a:fld>
            <a:endParaRPr lang="en-US"/>
          </a:p>
        </p:txBody>
      </p:sp>
    </p:spTree>
    <p:extLst>
      <p:ext uri="{BB962C8B-B14F-4D97-AF65-F5344CB8AC3E}">
        <p14:creationId xmlns:p14="http://schemas.microsoft.com/office/powerpoint/2010/main" val="2351640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38C793-4009-1246-8FBD-BEC7499698DA}" type="slidenum">
              <a:rPr lang="en-US" smtClean="0"/>
              <a:t>25</a:t>
            </a:fld>
            <a:endParaRPr lang="en-US"/>
          </a:p>
        </p:txBody>
      </p:sp>
    </p:spTree>
    <p:extLst>
      <p:ext uri="{BB962C8B-B14F-4D97-AF65-F5344CB8AC3E}">
        <p14:creationId xmlns:p14="http://schemas.microsoft.com/office/powerpoint/2010/main" val="2615234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defTabSz="465887">
              <a:buFont typeface="Arial" panose="020B0604020202020204" pitchFamily="34" charset="0"/>
              <a:buChar char="•"/>
              <a:defRPr/>
            </a:pPr>
            <a:endParaRPr lang="en-US" sz="1200" dirty="0"/>
          </a:p>
        </p:txBody>
      </p:sp>
      <p:sp>
        <p:nvSpPr>
          <p:cNvPr id="4" name="Slide Number Placeholder 3"/>
          <p:cNvSpPr>
            <a:spLocks noGrp="1"/>
          </p:cNvSpPr>
          <p:nvPr>
            <p:ph type="sldNum" sz="quarter" idx="10"/>
          </p:nvPr>
        </p:nvSpPr>
        <p:spPr/>
        <p:txBody>
          <a:bodyPr/>
          <a:lstStyle/>
          <a:p>
            <a:fld id="{3F38C793-4009-1246-8FBD-BEC7499698DA}" type="slidenum">
              <a:rPr lang="en-US" smtClean="0"/>
              <a:t>27</a:t>
            </a:fld>
            <a:endParaRPr lang="en-US"/>
          </a:p>
        </p:txBody>
      </p:sp>
    </p:spTree>
    <p:extLst>
      <p:ext uri="{BB962C8B-B14F-4D97-AF65-F5344CB8AC3E}">
        <p14:creationId xmlns:p14="http://schemas.microsoft.com/office/powerpoint/2010/main" val="4085612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defTabSz="465887">
              <a:buFont typeface="Arial" panose="020B0604020202020204" pitchFamily="34" charset="0"/>
              <a:buChar char="•"/>
              <a:defRPr/>
            </a:pPr>
            <a:endParaRPr lang="en-US" sz="1200" dirty="0"/>
          </a:p>
        </p:txBody>
      </p:sp>
      <p:sp>
        <p:nvSpPr>
          <p:cNvPr id="4" name="Slide Number Placeholder 3"/>
          <p:cNvSpPr>
            <a:spLocks noGrp="1"/>
          </p:cNvSpPr>
          <p:nvPr>
            <p:ph type="sldNum" sz="quarter" idx="10"/>
          </p:nvPr>
        </p:nvSpPr>
        <p:spPr/>
        <p:txBody>
          <a:bodyPr/>
          <a:lstStyle/>
          <a:p>
            <a:fld id="{3F38C793-4009-1246-8FBD-BEC7499698DA}" type="slidenum">
              <a:rPr lang="en-US" smtClean="0"/>
              <a:t>28</a:t>
            </a:fld>
            <a:endParaRPr lang="en-US"/>
          </a:p>
        </p:txBody>
      </p:sp>
    </p:spTree>
    <p:extLst>
      <p:ext uri="{BB962C8B-B14F-4D97-AF65-F5344CB8AC3E}">
        <p14:creationId xmlns:p14="http://schemas.microsoft.com/office/powerpoint/2010/main" val="545431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FSA has taken steps to encourage a new generation of Americans to farm. </a:t>
            </a:r>
          </a:p>
          <a:p>
            <a:pPr marL="628650" lvl="1" indent="-171450">
              <a:buFont typeface="Arial" panose="020B0604020202020204" pitchFamily="34" charset="0"/>
              <a:buChar char="•"/>
            </a:pPr>
            <a:r>
              <a:rPr lang="en-US" dirty="0"/>
              <a:t>USDA Secretary Perdue signed a Memorandum of Understanding with SCORE, the nation’s largest volunteer network of expert business mentors, to support new and beginning farmers. </a:t>
            </a:r>
          </a:p>
          <a:p>
            <a:pPr marL="1085850" lvl="2" indent="-171450">
              <a:buFont typeface="Arial" panose="020B0604020202020204" pitchFamily="34" charset="0"/>
              <a:buChar char="•"/>
            </a:pPr>
            <a:r>
              <a:rPr lang="en-US" dirty="0"/>
              <a:t>The agreement provides new help and resources for beginning ranchers, veterans, women, socially disadvantaged Americans and others, providing tools to help them both grow and thrive in agri-business. </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SCORE matches business professionals and entrepreneurs</a:t>
            </a:r>
            <a:r>
              <a:rPr lang="en-US" baseline="0" dirty="0"/>
              <a:t> with beginning farmers and ranchers to mentor them through the process of starting up and maintaining a new business, and to establish farm operators who may want to grow their operation or transition in a different direction; </a:t>
            </a:r>
          </a:p>
          <a:p>
            <a:pPr marL="628650" lvl="1" indent="-171450">
              <a:buFont typeface="Arial" panose="020B0604020202020204" pitchFamily="34" charset="0"/>
              <a:buChar char="•"/>
            </a:pPr>
            <a:r>
              <a:rPr lang="en-US" baseline="0" dirty="0"/>
              <a:t>USDA and its partners across rural America are working with SCORE to support farming and ranching operations, and identify and recruit mentors with a wealth of agriculture experience. </a:t>
            </a:r>
            <a:endParaRPr lang="en-US" dirty="0"/>
          </a:p>
          <a:p>
            <a:pPr lvl="0"/>
            <a:endParaRPr lang="en-US" dirty="0"/>
          </a:p>
          <a:p>
            <a:pPr lvl="0"/>
            <a:r>
              <a:rPr lang="en-US" dirty="0"/>
              <a:t>For</a:t>
            </a:r>
            <a:r>
              <a:rPr lang="en-US" baseline="0" dirty="0"/>
              <a:t> more information or to</a:t>
            </a:r>
            <a:r>
              <a:rPr lang="en-US" dirty="0"/>
              <a:t> sign up to become a mentor or mentee</a:t>
            </a:r>
            <a:r>
              <a:rPr lang="en-US" baseline="0" dirty="0"/>
              <a:t>, visit: https://newfarmers.usda.gov/mentorship. </a:t>
            </a:r>
          </a:p>
          <a:p>
            <a:endParaRPr lang="en-US" dirty="0"/>
          </a:p>
        </p:txBody>
      </p:sp>
      <p:sp>
        <p:nvSpPr>
          <p:cNvPr id="4" name="Slide Number Placeholder 3"/>
          <p:cNvSpPr>
            <a:spLocks noGrp="1"/>
          </p:cNvSpPr>
          <p:nvPr>
            <p:ph type="sldNum" sz="quarter" idx="10"/>
          </p:nvPr>
        </p:nvSpPr>
        <p:spPr/>
        <p:txBody>
          <a:bodyPr/>
          <a:lstStyle/>
          <a:p>
            <a:fld id="{3F38C793-4009-1246-8FBD-BEC7499698DA}" type="slidenum">
              <a:rPr lang="en-US" smtClean="0"/>
              <a:t>29</a:t>
            </a:fld>
            <a:endParaRPr lang="en-US"/>
          </a:p>
        </p:txBody>
      </p:sp>
    </p:spTree>
    <p:extLst>
      <p:ext uri="{BB962C8B-B14F-4D97-AF65-F5344CB8AC3E}">
        <p14:creationId xmlns:p14="http://schemas.microsoft.com/office/powerpoint/2010/main" val="986490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E5F12C5-4E63-1D4F-876E-600AAEC46D79}" type="datetimeFigureOut">
              <a:rPr lang="en-US" smtClean="0"/>
              <a:t>1/10/2020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922CE67-1C38-2A4D-9352-2F527783C576}" type="slidenum">
              <a:rPr lang="en-US" smtClean="0"/>
              <a:t>‹#›</a:t>
            </a:fld>
            <a:endParaRPr lang="en-US"/>
          </a:p>
        </p:txBody>
      </p:sp>
    </p:spTree>
    <p:extLst>
      <p:ext uri="{BB962C8B-B14F-4D97-AF65-F5344CB8AC3E}">
        <p14:creationId xmlns:p14="http://schemas.microsoft.com/office/powerpoint/2010/main" val="2368053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E5F12C5-4E63-1D4F-876E-600AAEC46D79}" type="datetimeFigureOut">
              <a:rPr lang="en-US" smtClean="0"/>
              <a:t>1/10/2020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922CE67-1C38-2A4D-9352-2F527783C576}" type="slidenum">
              <a:rPr lang="en-US" smtClean="0"/>
              <a:t>‹#›</a:t>
            </a:fld>
            <a:endParaRPr lang="en-US"/>
          </a:p>
        </p:txBody>
      </p:sp>
    </p:spTree>
    <p:extLst>
      <p:ext uri="{BB962C8B-B14F-4D97-AF65-F5344CB8AC3E}">
        <p14:creationId xmlns:p14="http://schemas.microsoft.com/office/powerpoint/2010/main" val="40181729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FSA Slide Master 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33984"/>
          </a:xfrm>
          <a:prstGeom prst="rect">
            <a:avLst/>
          </a:prstGeom>
        </p:spPr>
      </p:pic>
    </p:spTree>
    <p:extLst>
      <p:ext uri="{BB962C8B-B14F-4D97-AF65-F5344CB8AC3E}">
        <p14:creationId xmlns:p14="http://schemas.microsoft.com/office/powerpoint/2010/main" val="3779250965"/>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newfarmers.usda.gov/mentorshi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farmers.gov/" TargetMode="External"/><Relationship Id="rId2" Type="http://schemas.openxmlformats.org/officeDocument/2006/relationships/hyperlink" Target="http://www.fsa.usda.gov/farmloans" TargetMode="External"/><Relationship Id="rId1" Type="http://schemas.openxmlformats.org/officeDocument/2006/relationships/slideLayout" Target="../slideLayouts/slideLayout2.xml"/><Relationship Id="rId4" Type="http://schemas.openxmlformats.org/officeDocument/2006/relationships/hyperlink" Target="http://www.newfarmers.usda.gov/mentoring"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covermesongs.com/2013/04/cover-me-qa-whats-your-favorite-cover-song.html"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SA Slide Master 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260"/>
            <a:ext cx="9144000" cy="6858000"/>
          </a:xfrm>
          <a:prstGeom prst="rect">
            <a:avLst/>
          </a:prstGeom>
        </p:spPr>
      </p:pic>
      <p:sp>
        <p:nvSpPr>
          <p:cNvPr id="7" name="TextBox 6"/>
          <p:cNvSpPr txBox="1"/>
          <p:nvPr/>
        </p:nvSpPr>
        <p:spPr>
          <a:xfrm>
            <a:off x="280422" y="1155568"/>
            <a:ext cx="3251916" cy="2000548"/>
          </a:xfrm>
          <a:prstGeom prst="rect">
            <a:avLst/>
          </a:prstGeom>
          <a:noFill/>
        </p:spPr>
        <p:txBody>
          <a:bodyPr wrap="none" rtlCol="0">
            <a:spAutoFit/>
          </a:bodyPr>
          <a:lstStyle/>
          <a:p>
            <a:pPr algn="ctr"/>
            <a:r>
              <a:rPr lang="en-US" sz="2800" b="1" dirty="0">
                <a:solidFill>
                  <a:schemeClr val="bg1"/>
                </a:solidFill>
              </a:rPr>
              <a:t>Farm Service Agency</a:t>
            </a:r>
          </a:p>
          <a:p>
            <a:pPr algn="ctr"/>
            <a:endParaRPr lang="en-US" sz="2400" dirty="0">
              <a:solidFill>
                <a:schemeClr val="bg1"/>
              </a:solidFill>
            </a:endParaRPr>
          </a:p>
          <a:p>
            <a:pPr algn="ctr"/>
            <a:r>
              <a:rPr lang="en-US" sz="2400" i="1" dirty="0">
                <a:solidFill>
                  <a:schemeClr val="bg1"/>
                </a:solidFill>
              </a:rPr>
              <a:t>Serving America’s </a:t>
            </a:r>
            <a:br>
              <a:rPr lang="en-US" sz="2400" i="1" dirty="0">
                <a:solidFill>
                  <a:schemeClr val="bg1"/>
                </a:solidFill>
              </a:rPr>
            </a:br>
            <a:r>
              <a:rPr lang="en-US" sz="2400" i="1" dirty="0">
                <a:solidFill>
                  <a:schemeClr val="bg1"/>
                </a:solidFill>
              </a:rPr>
              <a:t>Agricultural Community </a:t>
            </a:r>
            <a:br>
              <a:rPr lang="en-US" sz="2400" i="1" dirty="0">
                <a:solidFill>
                  <a:schemeClr val="bg1"/>
                </a:solidFill>
              </a:rPr>
            </a:br>
            <a:r>
              <a:rPr lang="en-US" sz="2400" i="1" dirty="0">
                <a:solidFill>
                  <a:schemeClr val="bg1"/>
                </a:solidFill>
              </a:rPr>
              <a:t>for More Than 80 Years</a:t>
            </a:r>
          </a:p>
        </p:txBody>
      </p:sp>
      <p:sp>
        <p:nvSpPr>
          <p:cNvPr id="9" name="Rectangle 8"/>
          <p:cNvSpPr/>
          <p:nvPr/>
        </p:nvSpPr>
        <p:spPr>
          <a:xfrm>
            <a:off x="3589376" y="1584960"/>
            <a:ext cx="5449521" cy="363728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7343" y="1737109"/>
            <a:ext cx="5223959" cy="3332731"/>
          </a:xfrm>
          <a:prstGeom prst="rect">
            <a:avLst/>
          </a:prstGeom>
        </p:spPr>
      </p:pic>
      <p:sp>
        <p:nvSpPr>
          <p:cNvPr id="8" name="TextBox 7"/>
          <p:cNvSpPr txBox="1"/>
          <p:nvPr/>
        </p:nvSpPr>
        <p:spPr>
          <a:xfrm>
            <a:off x="0" y="4236189"/>
            <a:ext cx="3691139" cy="954107"/>
          </a:xfrm>
          <a:prstGeom prst="rect">
            <a:avLst/>
          </a:prstGeom>
          <a:noFill/>
        </p:spPr>
        <p:txBody>
          <a:bodyPr wrap="none" rtlCol="0">
            <a:spAutoFit/>
          </a:bodyPr>
          <a:lstStyle/>
          <a:p>
            <a:r>
              <a:rPr lang="en-US" sz="2400" b="1" dirty="0">
                <a:solidFill>
                  <a:schemeClr val="bg1"/>
                </a:solidFill>
              </a:rPr>
              <a:t>Michael Moore</a:t>
            </a:r>
          </a:p>
          <a:p>
            <a:r>
              <a:rPr lang="en-US" sz="1600" i="1">
                <a:solidFill>
                  <a:schemeClr val="bg1"/>
                </a:solidFill>
              </a:rPr>
              <a:t>Assistant to Director </a:t>
            </a:r>
            <a:r>
              <a:rPr lang="en-US" sz="1600" i="1" dirty="0">
                <a:solidFill>
                  <a:schemeClr val="bg1"/>
                </a:solidFill>
              </a:rPr>
              <a:t>Loan Making Division</a:t>
            </a:r>
          </a:p>
          <a:p>
            <a:r>
              <a:rPr lang="en-US" sz="1600" i="1" dirty="0">
                <a:solidFill>
                  <a:schemeClr val="bg1"/>
                </a:solidFill>
              </a:rPr>
              <a:t>Washington, DC</a:t>
            </a:r>
          </a:p>
        </p:txBody>
      </p:sp>
    </p:spTree>
    <p:extLst>
      <p:ext uri="{BB962C8B-B14F-4D97-AF65-F5344CB8AC3E}">
        <p14:creationId xmlns:p14="http://schemas.microsoft.com/office/powerpoint/2010/main" val="961328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B91A51-0663-4AEF-ABA8-ED30ECA25A3E}"/>
              </a:ext>
            </a:extLst>
          </p:cNvPr>
          <p:cNvSpPr>
            <a:spLocks noGrp="1" noChangeArrowheads="1"/>
          </p:cNvSpPr>
          <p:nvPr>
            <p:ph idx="1"/>
          </p:nvPr>
        </p:nvSpPr>
        <p:spPr>
          <a:xfrm>
            <a:off x="3875489" y="871710"/>
            <a:ext cx="4810247" cy="5646208"/>
          </a:xfrm>
        </p:spPr>
        <p:txBody>
          <a:bodyPr anchor="ctr">
            <a:normAutofit/>
          </a:bodyPr>
          <a:lstStyle/>
          <a:p>
            <a:pPr eaLnBrk="1" hangingPunct="1">
              <a:buFont typeface="Wingdings" panose="05000000000000000000" pitchFamily="2" charset="2"/>
              <a:buNone/>
              <a:defRPr/>
            </a:pPr>
            <a:r>
              <a:rPr lang="en-US" altLang="en-US" sz="2800" b="1" dirty="0"/>
              <a:t>A Direct Loan Applicant Must:</a:t>
            </a:r>
          </a:p>
          <a:p>
            <a:pPr eaLnBrk="1" hangingPunct="1">
              <a:buFont typeface="Wingdings" panose="05000000000000000000" pitchFamily="2" charset="2"/>
              <a:buNone/>
              <a:defRPr/>
            </a:pPr>
            <a:endParaRPr lang="en-US" altLang="en-US" sz="2400" b="1" dirty="0"/>
          </a:p>
          <a:p>
            <a:pPr lvl="1" eaLnBrk="1" hangingPunct="1">
              <a:buFont typeface="Arial" panose="020B0604020202020204" pitchFamily="34" charset="0"/>
              <a:buChar char="•"/>
              <a:defRPr/>
            </a:pPr>
            <a:r>
              <a:rPr lang="en-US" altLang="en-US" sz="2400" b="1" dirty="0"/>
              <a:t>Meet general management eligibility criteria </a:t>
            </a:r>
          </a:p>
          <a:p>
            <a:pPr lvl="1" eaLnBrk="1" hangingPunct="1">
              <a:buFont typeface="Arial" panose="020B0604020202020204" pitchFamily="34" charset="0"/>
              <a:buChar char="•"/>
              <a:defRPr/>
            </a:pPr>
            <a:endParaRPr lang="en-US" altLang="en-US" sz="2400" b="1" dirty="0"/>
          </a:p>
          <a:p>
            <a:pPr lvl="1" eaLnBrk="1" hangingPunct="1">
              <a:buFont typeface="Arial" panose="020B0604020202020204" pitchFamily="34" charset="0"/>
              <a:buChar char="•"/>
              <a:defRPr/>
            </a:pPr>
            <a:r>
              <a:rPr lang="en-US" altLang="en-US" sz="2400" b="1" dirty="0"/>
              <a:t>Have applicable education, training, or farm experience that provides reasonable prospects of success (For an FO loan, must have participated in the operations of a farm or ranch for at least 3 years)</a:t>
            </a:r>
          </a:p>
        </p:txBody>
      </p:sp>
      <p:sp>
        <p:nvSpPr>
          <p:cNvPr id="5" name="Rectangle 2">
            <a:extLst>
              <a:ext uri="{FF2B5EF4-FFF2-40B4-BE49-F238E27FC236}">
                <a16:creationId xmlns:a16="http://schemas.microsoft.com/office/drawing/2014/main" id="{54F850BA-89B2-4F0D-8769-7CA372600B51}"/>
              </a:ext>
            </a:extLst>
          </p:cNvPr>
          <p:cNvSpPr txBox="1">
            <a:spLocks noChangeArrowheads="1"/>
          </p:cNvSpPr>
          <p:nvPr/>
        </p:nvSpPr>
        <p:spPr bwMode="auto">
          <a:xfrm>
            <a:off x="-10632" y="639762"/>
            <a:ext cx="3115340" cy="6244819"/>
          </a:xfrm>
          <a:prstGeom prst="rect">
            <a:avLst/>
          </a:prstGeom>
          <a:solidFill>
            <a:schemeClr val="accent2"/>
          </a:solidFill>
          <a:extLst/>
        </p:spPr>
        <p:txBody>
          <a:bodyPr vert="horz" lIns="91440" tIns="45720" rIns="91440" bIns="45720" numCol="1" anchor="ctr"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altLang="en-US" sz="3100" dirty="0">
                <a:solidFill>
                  <a:schemeClr val="bg1"/>
                </a:solidFill>
              </a:rPr>
              <a:t>Direct Loans</a:t>
            </a:r>
          </a:p>
        </p:txBody>
      </p:sp>
    </p:spTree>
    <p:extLst>
      <p:ext uri="{BB962C8B-B14F-4D97-AF65-F5344CB8AC3E}">
        <p14:creationId xmlns:p14="http://schemas.microsoft.com/office/powerpoint/2010/main" val="1694011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691B3E-7414-4F57-9B8A-AF786D146083}"/>
              </a:ext>
            </a:extLst>
          </p:cNvPr>
          <p:cNvSpPr>
            <a:spLocks noGrp="1" noChangeArrowheads="1"/>
          </p:cNvSpPr>
          <p:nvPr>
            <p:ph idx="1"/>
          </p:nvPr>
        </p:nvSpPr>
        <p:spPr>
          <a:xfrm>
            <a:off x="3832958" y="1073728"/>
            <a:ext cx="4810247" cy="5646208"/>
          </a:xfrm>
        </p:spPr>
        <p:txBody>
          <a:bodyPr anchor="ctr">
            <a:normAutofit lnSpcReduction="10000"/>
          </a:bodyPr>
          <a:lstStyle/>
          <a:p>
            <a:pPr>
              <a:buNone/>
              <a:defRPr/>
            </a:pPr>
            <a:r>
              <a:rPr lang="en-US" altLang="en-US" sz="2400" b="1" dirty="0"/>
              <a:t>A Direct Loan Applicant Must:</a:t>
            </a:r>
          </a:p>
          <a:p>
            <a:pPr eaLnBrk="1" hangingPunct="1">
              <a:buFont typeface="Wingdings" panose="05000000000000000000" pitchFamily="2" charset="2"/>
              <a:buNone/>
              <a:defRPr/>
            </a:pPr>
            <a:endParaRPr lang="en-US" altLang="en-US" b="1" dirty="0"/>
          </a:p>
          <a:p>
            <a:pPr lvl="1" eaLnBrk="1" hangingPunct="1">
              <a:defRPr/>
            </a:pPr>
            <a:r>
              <a:rPr lang="en-US" altLang="en-US" sz="2000" b="1" dirty="0"/>
              <a:t>Develop a realistic Farm Business Plan that projects repayment ability for the loan</a:t>
            </a:r>
          </a:p>
          <a:p>
            <a:pPr lvl="1" eaLnBrk="1" hangingPunct="1">
              <a:buFontTx/>
              <a:buNone/>
              <a:defRPr/>
            </a:pPr>
            <a:endParaRPr lang="en-US" altLang="en-US" sz="2000" b="1" dirty="0"/>
          </a:p>
          <a:p>
            <a:pPr lvl="1" eaLnBrk="1" hangingPunct="1">
              <a:defRPr/>
            </a:pPr>
            <a:r>
              <a:rPr lang="en-US" altLang="en-US" sz="2000" b="1" dirty="0"/>
              <a:t>Provide adequate collateral for the loan</a:t>
            </a:r>
          </a:p>
          <a:p>
            <a:pPr lvl="1" eaLnBrk="1" hangingPunct="1">
              <a:buFontTx/>
              <a:buNone/>
              <a:defRPr/>
            </a:pPr>
            <a:endParaRPr lang="en-US" altLang="en-US" sz="2000" b="1" dirty="0"/>
          </a:p>
          <a:p>
            <a:pPr lvl="1" eaLnBrk="1" hangingPunct="1">
              <a:defRPr/>
            </a:pPr>
            <a:r>
              <a:rPr lang="en-US" altLang="en-US" sz="2000" b="1" dirty="0"/>
              <a:t>Agree to take borrower training courses if needed and “graduate” to private sector credit when able to do so</a:t>
            </a:r>
          </a:p>
          <a:p>
            <a:pPr lvl="1" eaLnBrk="1" hangingPunct="1">
              <a:buFontTx/>
              <a:buNone/>
              <a:defRPr/>
            </a:pPr>
            <a:endParaRPr lang="en-US" altLang="en-US" sz="2000" b="1" dirty="0"/>
          </a:p>
          <a:p>
            <a:pPr lvl="1" eaLnBrk="1" hangingPunct="1">
              <a:defRPr/>
            </a:pPr>
            <a:r>
              <a:rPr lang="en-US" altLang="en-US" sz="2000" b="1" dirty="0"/>
              <a:t>Not exceed restriction on years of eligibility</a:t>
            </a:r>
          </a:p>
          <a:p>
            <a:pPr eaLnBrk="1" hangingPunct="1">
              <a:buFont typeface="Wingdings" panose="05000000000000000000" pitchFamily="2" charset="2"/>
              <a:buNone/>
              <a:defRPr/>
            </a:pPr>
            <a:endParaRPr lang="en-US" altLang="en-US" dirty="0"/>
          </a:p>
        </p:txBody>
      </p:sp>
      <p:sp>
        <p:nvSpPr>
          <p:cNvPr id="5" name="Rectangle 2">
            <a:extLst>
              <a:ext uri="{FF2B5EF4-FFF2-40B4-BE49-F238E27FC236}">
                <a16:creationId xmlns:a16="http://schemas.microsoft.com/office/drawing/2014/main" id="{54F850BA-89B2-4F0D-8769-7CA372600B51}"/>
              </a:ext>
            </a:extLst>
          </p:cNvPr>
          <p:cNvSpPr txBox="1">
            <a:spLocks noChangeArrowheads="1"/>
          </p:cNvSpPr>
          <p:nvPr/>
        </p:nvSpPr>
        <p:spPr bwMode="auto">
          <a:xfrm>
            <a:off x="-10632" y="639762"/>
            <a:ext cx="3115340" cy="6244819"/>
          </a:xfrm>
          <a:prstGeom prst="rect">
            <a:avLst/>
          </a:prstGeom>
          <a:solidFill>
            <a:schemeClr val="accent2"/>
          </a:solidFill>
          <a:extLst/>
        </p:spPr>
        <p:txBody>
          <a:bodyPr vert="horz" lIns="91440" tIns="45720" rIns="91440" bIns="45720" numCol="1" anchor="ctr"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altLang="en-US" sz="3100" dirty="0">
                <a:solidFill>
                  <a:schemeClr val="bg1"/>
                </a:solidFill>
              </a:rPr>
              <a:t>Direct Loans</a:t>
            </a:r>
          </a:p>
        </p:txBody>
      </p:sp>
    </p:spTree>
    <p:extLst>
      <p:ext uri="{BB962C8B-B14F-4D97-AF65-F5344CB8AC3E}">
        <p14:creationId xmlns:p14="http://schemas.microsoft.com/office/powerpoint/2010/main" val="2199850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Rectangle 3">
            <a:extLst>
              <a:ext uri="{FF2B5EF4-FFF2-40B4-BE49-F238E27FC236}">
                <a16:creationId xmlns:a16="http://schemas.microsoft.com/office/drawing/2014/main" id="{09B1654B-2E44-4CEA-8475-5E19F75A865B}"/>
              </a:ext>
            </a:extLst>
          </p:cNvPr>
          <p:cNvGraphicFramePr>
            <a:graphicFrameLocks noGrp="1"/>
          </p:cNvGraphicFramePr>
          <p:nvPr>
            <p:ph idx="1"/>
            <p:extLst>
              <p:ext uri="{D42A27DB-BD31-4B8C-83A1-F6EECF244321}">
                <p14:modId xmlns:p14="http://schemas.microsoft.com/office/powerpoint/2010/main" val="2606844061"/>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2">
            <a:extLst>
              <a:ext uri="{FF2B5EF4-FFF2-40B4-BE49-F238E27FC236}">
                <a16:creationId xmlns:a16="http://schemas.microsoft.com/office/drawing/2014/main" id="{54F850BA-89B2-4F0D-8769-7CA372600B51}"/>
              </a:ext>
            </a:extLst>
          </p:cNvPr>
          <p:cNvSpPr txBox="1">
            <a:spLocks noChangeArrowheads="1"/>
          </p:cNvSpPr>
          <p:nvPr/>
        </p:nvSpPr>
        <p:spPr bwMode="auto">
          <a:xfrm>
            <a:off x="-10632" y="639762"/>
            <a:ext cx="3115340" cy="6244819"/>
          </a:xfrm>
          <a:prstGeom prst="rect">
            <a:avLst/>
          </a:prstGeom>
          <a:solidFill>
            <a:schemeClr val="accent2"/>
          </a:solidFill>
          <a:extLst/>
        </p:spPr>
        <p:txBody>
          <a:bodyPr vert="horz" lIns="91440" tIns="45720" rIns="91440" bIns="45720" numCol="1" anchor="ctr"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altLang="en-US" sz="3100" dirty="0">
                <a:solidFill>
                  <a:schemeClr val="bg1"/>
                </a:solidFill>
              </a:rPr>
              <a:t>Direct Operating Loans</a:t>
            </a:r>
          </a:p>
        </p:txBody>
      </p:sp>
    </p:spTree>
    <p:extLst>
      <p:ext uri="{BB962C8B-B14F-4D97-AF65-F5344CB8AC3E}">
        <p14:creationId xmlns:p14="http://schemas.microsoft.com/office/powerpoint/2010/main" val="1607803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Rectangle 3">
            <a:extLst>
              <a:ext uri="{FF2B5EF4-FFF2-40B4-BE49-F238E27FC236}">
                <a16:creationId xmlns:a16="http://schemas.microsoft.com/office/drawing/2014/main" id="{AB0521C9-CFA0-4F6F-B20D-51BED943EDFD}"/>
              </a:ext>
            </a:extLst>
          </p:cNvPr>
          <p:cNvGraphicFramePr>
            <a:graphicFrameLocks noGrp="1"/>
          </p:cNvGraphicFramePr>
          <p:nvPr>
            <p:ph idx="1"/>
            <p:extLst>
              <p:ext uri="{D42A27DB-BD31-4B8C-83A1-F6EECF244321}">
                <p14:modId xmlns:p14="http://schemas.microsoft.com/office/powerpoint/2010/main" val="1446468340"/>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2">
            <a:extLst>
              <a:ext uri="{FF2B5EF4-FFF2-40B4-BE49-F238E27FC236}">
                <a16:creationId xmlns:a16="http://schemas.microsoft.com/office/drawing/2014/main" id="{54F850BA-89B2-4F0D-8769-7CA372600B51}"/>
              </a:ext>
            </a:extLst>
          </p:cNvPr>
          <p:cNvSpPr txBox="1">
            <a:spLocks noChangeArrowheads="1"/>
          </p:cNvSpPr>
          <p:nvPr/>
        </p:nvSpPr>
        <p:spPr bwMode="auto">
          <a:xfrm>
            <a:off x="-10632" y="639762"/>
            <a:ext cx="3115340" cy="6244819"/>
          </a:xfrm>
          <a:prstGeom prst="rect">
            <a:avLst/>
          </a:prstGeom>
          <a:solidFill>
            <a:schemeClr val="accent2"/>
          </a:solidFill>
          <a:extLst/>
        </p:spPr>
        <p:txBody>
          <a:bodyPr vert="horz" lIns="91440" tIns="45720" rIns="91440" bIns="45720" numCol="1" anchor="ctr"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altLang="en-US" sz="3100" dirty="0">
                <a:solidFill>
                  <a:schemeClr val="bg1"/>
                </a:solidFill>
              </a:rPr>
              <a:t>Youth Operating Loans</a:t>
            </a:r>
          </a:p>
        </p:txBody>
      </p:sp>
    </p:spTree>
    <p:extLst>
      <p:ext uri="{BB962C8B-B14F-4D97-AF65-F5344CB8AC3E}">
        <p14:creationId xmlns:p14="http://schemas.microsoft.com/office/powerpoint/2010/main" val="4103794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Rectangle 3">
            <a:extLst>
              <a:ext uri="{FF2B5EF4-FFF2-40B4-BE49-F238E27FC236}">
                <a16:creationId xmlns:a16="http://schemas.microsoft.com/office/drawing/2014/main" id="{2ABDCA40-457F-4B2D-9991-2B6A97DA9A7A}"/>
              </a:ext>
            </a:extLst>
          </p:cNvPr>
          <p:cNvGraphicFramePr>
            <a:graphicFrameLocks noGrp="1"/>
          </p:cNvGraphicFramePr>
          <p:nvPr>
            <p:ph idx="1"/>
            <p:extLst>
              <p:ext uri="{D42A27DB-BD31-4B8C-83A1-F6EECF244321}">
                <p14:modId xmlns:p14="http://schemas.microsoft.com/office/powerpoint/2010/main" val="2469669500"/>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2">
            <a:extLst>
              <a:ext uri="{FF2B5EF4-FFF2-40B4-BE49-F238E27FC236}">
                <a16:creationId xmlns:a16="http://schemas.microsoft.com/office/drawing/2014/main" id="{54F850BA-89B2-4F0D-8769-7CA372600B51}"/>
              </a:ext>
            </a:extLst>
          </p:cNvPr>
          <p:cNvSpPr txBox="1">
            <a:spLocks noChangeArrowheads="1"/>
          </p:cNvSpPr>
          <p:nvPr/>
        </p:nvSpPr>
        <p:spPr bwMode="auto">
          <a:xfrm>
            <a:off x="-10632" y="639762"/>
            <a:ext cx="3115340" cy="6244819"/>
          </a:xfrm>
          <a:prstGeom prst="rect">
            <a:avLst/>
          </a:prstGeom>
          <a:solidFill>
            <a:schemeClr val="accent2"/>
          </a:solidFill>
          <a:extLst/>
        </p:spPr>
        <p:txBody>
          <a:bodyPr vert="horz" lIns="91440" tIns="45720" rIns="91440" bIns="45720" numCol="1" anchor="ctr"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altLang="en-US" sz="3100" dirty="0">
                <a:solidFill>
                  <a:schemeClr val="bg1"/>
                </a:solidFill>
              </a:rPr>
              <a:t>Direct Farm Ownership Loans</a:t>
            </a:r>
          </a:p>
        </p:txBody>
      </p:sp>
    </p:spTree>
    <p:extLst>
      <p:ext uri="{BB962C8B-B14F-4D97-AF65-F5344CB8AC3E}">
        <p14:creationId xmlns:p14="http://schemas.microsoft.com/office/powerpoint/2010/main" val="2802396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Rectangle 3">
            <a:extLst>
              <a:ext uri="{FF2B5EF4-FFF2-40B4-BE49-F238E27FC236}">
                <a16:creationId xmlns:a16="http://schemas.microsoft.com/office/drawing/2014/main" id="{2E5E2BFC-52E0-4324-88A4-A6CEB03898C5}"/>
              </a:ext>
            </a:extLst>
          </p:cNvPr>
          <p:cNvGraphicFramePr>
            <a:graphicFrameLocks noGrp="1"/>
          </p:cNvGraphicFramePr>
          <p:nvPr>
            <p:ph idx="1"/>
            <p:extLst>
              <p:ext uri="{D42A27DB-BD31-4B8C-83A1-F6EECF244321}">
                <p14:modId xmlns:p14="http://schemas.microsoft.com/office/powerpoint/2010/main" val="3889061544"/>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2">
            <a:extLst>
              <a:ext uri="{FF2B5EF4-FFF2-40B4-BE49-F238E27FC236}">
                <a16:creationId xmlns:a16="http://schemas.microsoft.com/office/drawing/2014/main" id="{54F850BA-89B2-4F0D-8769-7CA372600B51}"/>
              </a:ext>
            </a:extLst>
          </p:cNvPr>
          <p:cNvSpPr txBox="1">
            <a:spLocks noChangeArrowheads="1"/>
          </p:cNvSpPr>
          <p:nvPr/>
        </p:nvSpPr>
        <p:spPr bwMode="auto">
          <a:xfrm>
            <a:off x="-10632" y="639762"/>
            <a:ext cx="3115340" cy="6244819"/>
          </a:xfrm>
          <a:prstGeom prst="rect">
            <a:avLst/>
          </a:prstGeom>
          <a:solidFill>
            <a:schemeClr val="accent2"/>
          </a:solidFill>
          <a:extLst/>
        </p:spPr>
        <p:txBody>
          <a:bodyPr vert="horz" lIns="91440" tIns="45720" rIns="91440" bIns="45720" numCol="1" anchor="ctr"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altLang="en-US" sz="3100" dirty="0">
                <a:solidFill>
                  <a:schemeClr val="bg1"/>
                </a:solidFill>
              </a:rPr>
              <a:t>Direct Farm Ownership Joint Financing Arrangements</a:t>
            </a:r>
          </a:p>
        </p:txBody>
      </p:sp>
    </p:spTree>
    <p:extLst>
      <p:ext uri="{BB962C8B-B14F-4D97-AF65-F5344CB8AC3E}">
        <p14:creationId xmlns:p14="http://schemas.microsoft.com/office/powerpoint/2010/main" val="3930158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Rectangle 3">
            <a:extLst>
              <a:ext uri="{FF2B5EF4-FFF2-40B4-BE49-F238E27FC236}">
                <a16:creationId xmlns:a16="http://schemas.microsoft.com/office/drawing/2014/main" id="{72BB3E1D-736A-4197-95F1-BAD7FFB9A028}"/>
              </a:ext>
            </a:extLst>
          </p:cNvPr>
          <p:cNvGraphicFramePr>
            <a:graphicFrameLocks noGrp="1"/>
          </p:cNvGraphicFramePr>
          <p:nvPr>
            <p:ph idx="1"/>
            <p:extLst>
              <p:ext uri="{D42A27DB-BD31-4B8C-83A1-F6EECF244321}">
                <p14:modId xmlns:p14="http://schemas.microsoft.com/office/powerpoint/2010/main" val="3019271272"/>
              </p:ext>
            </p:extLst>
          </p:nvPr>
        </p:nvGraphicFramePr>
        <p:xfrm>
          <a:off x="482599" y="643467"/>
          <a:ext cx="8175358" cy="3619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2">
            <a:extLst>
              <a:ext uri="{FF2B5EF4-FFF2-40B4-BE49-F238E27FC236}">
                <a16:creationId xmlns:a16="http://schemas.microsoft.com/office/drawing/2014/main" id="{54F850BA-89B2-4F0D-8769-7CA372600B51}"/>
              </a:ext>
            </a:extLst>
          </p:cNvPr>
          <p:cNvSpPr txBox="1">
            <a:spLocks noChangeArrowheads="1"/>
          </p:cNvSpPr>
          <p:nvPr/>
        </p:nvSpPr>
        <p:spPr bwMode="auto">
          <a:xfrm rot="5400000">
            <a:off x="3432533" y="1166046"/>
            <a:ext cx="2278932" cy="9144001"/>
          </a:xfrm>
          <a:prstGeom prst="rect">
            <a:avLst/>
          </a:prstGeom>
          <a:solidFill>
            <a:schemeClr val="accent2"/>
          </a:solidFill>
          <a:extLst/>
        </p:spPr>
        <p:txBody>
          <a:bodyPr vert="vert270" lIns="91440" tIns="45720" rIns="91440" bIns="45720" numCol="1" anchor="ctr"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altLang="en-US" sz="3100" dirty="0">
                <a:solidFill>
                  <a:schemeClr val="bg1"/>
                </a:solidFill>
              </a:rPr>
              <a:t>Direct Farm Ownership Down Payment Loans</a:t>
            </a:r>
          </a:p>
        </p:txBody>
      </p:sp>
    </p:spTree>
    <p:extLst>
      <p:ext uri="{BB962C8B-B14F-4D97-AF65-F5344CB8AC3E}">
        <p14:creationId xmlns:p14="http://schemas.microsoft.com/office/powerpoint/2010/main" val="543128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Rectangle 3">
            <a:extLst>
              <a:ext uri="{FF2B5EF4-FFF2-40B4-BE49-F238E27FC236}">
                <a16:creationId xmlns:a16="http://schemas.microsoft.com/office/drawing/2014/main" id="{FA8B6182-944B-4623-BAE4-9945CEE31F70}"/>
              </a:ext>
            </a:extLst>
          </p:cNvPr>
          <p:cNvGraphicFramePr>
            <a:graphicFrameLocks noGrp="1"/>
          </p:cNvGraphicFramePr>
          <p:nvPr>
            <p:ph idx="1"/>
            <p:extLst>
              <p:ext uri="{D42A27DB-BD31-4B8C-83A1-F6EECF244321}">
                <p14:modId xmlns:p14="http://schemas.microsoft.com/office/powerpoint/2010/main" val="2172859351"/>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2">
            <a:extLst>
              <a:ext uri="{FF2B5EF4-FFF2-40B4-BE49-F238E27FC236}">
                <a16:creationId xmlns:a16="http://schemas.microsoft.com/office/drawing/2014/main" id="{54F850BA-89B2-4F0D-8769-7CA372600B51}"/>
              </a:ext>
            </a:extLst>
          </p:cNvPr>
          <p:cNvSpPr txBox="1">
            <a:spLocks noChangeArrowheads="1"/>
          </p:cNvSpPr>
          <p:nvPr/>
        </p:nvSpPr>
        <p:spPr bwMode="auto">
          <a:xfrm>
            <a:off x="-10632" y="639762"/>
            <a:ext cx="3115340" cy="6244819"/>
          </a:xfrm>
          <a:prstGeom prst="rect">
            <a:avLst/>
          </a:prstGeom>
          <a:solidFill>
            <a:schemeClr val="accent2"/>
          </a:solidFill>
          <a:extLst/>
        </p:spPr>
        <p:txBody>
          <a:bodyPr vert="horz" lIns="91440" tIns="45720" rIns="91440" bIns="45720" numCol="1" anchor="ctr"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altLang="en-US" sz="3100" dirty="0">
                <a:solidFill>
                  <a:schemeClr val="bg1"/>
                </a:solidFill>
              </a:rPr>
              <a:t>Direct Farm Ownership Down Payment Loans</a:t>
            </a:r>
          </a:p>
        </p:txBody>
      </p:sp>
    </p:spTree>
    <p:extLst>
      <p:ext uri="{BB962C8B-B14F-4D97-AF65-F5344CB8AC3E}">
        <p14:creationId xmlns:p14="http://schemas.microsoft.com/office/powerpoint/2010/main" val="44872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03A02FB-FB87-4BFB-B24F-80FF4A34A8EE}"/>
              </a:ext>
            </a:extLst>
          </p:cNvPr>
          <p:cNvSpPr>
            <a:spLocks noGrp="1" noChangeArrowheads="1"/>
          </p:cNvSpPr>
          <p:nvPr>
            <p:ph type="title"/>
          </p:nvPr>
        </p:nvSpPr>
        <p:spPr bwMode="auto">
          <a:xfrm>
            <a:off x="712381" y="644969"/>
            <a:ext cx="5316279"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eaLnBrk="1" hangingPunct="1">
              <a:defRPr/>
            </a:pPr>
            <a:r>
              <a:rPr lang="en-US" altLang="en-US" b="1" dirty="0">
                <a:solidFill>
                  <a:schemeClr val="accent2"/>
                </a:solidFill>
              </a:rPr>
              <a:t>Emergency Loans</a:t>
            </a:r>
          </a:p>
        </p:txBody>
      </p:sp>
      <p:sp>
        <p:nvSpPr>
          <p:cNvPr id="5" name="Rectangle 3">
            <a:extLst>
              <a:ext uri="{FF2B5EF4-FFF2-40B4-BE49-F238E27FC236}">
                <a16:creationId xmlns:a16="http://schemas.microsoft.com/office/drawing/2014/main" id="{659A993D-2862-4B2A-B05D-1CAD0D7308D1}"/>
              </a:ext>
            </a:extLst>
          </p:cNvPr>
          <p:cNvSpPr>
            <a:spLocks noGrp="1" noChangeArrowheads="1"/>
          </p:cNvSpPr>
          <p:nvPr>
            <p:ph idx="1"/>
          </p:nvPr>
        </p:nvSpPr>
        <p:spPr>
          <a:xfrm>
            <a:off x="457200" y="1600200"/>
            <a:ext cx="5454502" cy="4525963"/>
          </a:xfrm>
        </p:spPr>
        <p:txBody>
          <a:bodyPr>
            <a:normAutofit/>
          </a:bodyPr>
          <a:lstStyle/>
          <a:p>
            <a:pPr lvl="1" eaLnBrk="1" hangingPunct="1">
              <a:buFontTx/>
              <a:buNone/>
              <a:defRPr/>
            </a:pPr>
            <a:r>
              <a:rPr lang="en-US" altLang="en-US" b="1" dirty="0"/>
              <a:t>  </a:t>
            </a:r>
            <a:r>
              <a:rPr lang="en-US" altLang="en-US" sz="2400" b="1" dirty="0"/>
              <a:t>Used for real estate and operating purposes where a disaster or quarantine has been declared</a:t>
            </a:r>
          </a:p>
          <a:p>
            <a:pPr eaLnBrk="1" hangingPunct="1">
              <a:defRPr/>
            </a:pPr>
            <a:r>
              <a:rPr lang="en-US" altLang="en-US" sz="2400" b="1" dirty="0"/>
              <a:t>Purposes:</a:t>
            </a:r>
          </a:p>
          <a:p>
            <a:pPr lvl="1">
              <a:buFont typeface="Courier New" panose="02070309020205020404" pitchFamily="49" charset="0"/>
              <a:buChar char="o"/>
              <a:defRPr/>
            </a:pPr>
            <a:r>
              <a:rPr lang="en-US" altLang="en-US" sz="2400" b="1" dirty="0"/>
              <a:t>Refinance Farm debts</a:t>
            </a:r>
          </a:p>
          <a:p>
            <a:pPr lvl="1">
              <a:buFont typeface="Courier New" panose="02070309020205020404" pitchFamily="49" charset="0"/>
              <a:buChar char="o"/>
              <a:defRPr/>
            </a:pPr>
            <a:r>
              <a:rPr lang="en-US" altLang="en-US" sz="2400" b="1" dirty="0"/>
              <a:t>Repair/replace farm property</a:t>
            </a:r>
          </a:p>
          <a:p>
            <a:pPr lvl="2">
              <a:buFont typeface="Courier New" panose="02070309020205020404" pitchFamily="49" charset="0"/>
              <a:buChar char="o"/>
              <a:defRPr/>
            </a:pPr>
            <a:r>
              <a:rPr lang="en-US" altLang="en-US" sz="2400" b="1" dirty="0"/>
              <a:t>Buildings</a:t>
            </a:r>
          </a:p>
          <a:p>
            <a:pPr lvl="2">
              <a:buFont typeface="Courier New" panose="02070309020205020404" pitchFamily="49" charset="0"/>
              <a:buChar char="o"/>
              <a:defRPr/>
            </a:pPr>
            <a:r>
              <a:rPr lang="en-US" altLang="en-US" sz="2400" b="1" dirty="0"/>
              <a:t>Machinery/Livestock</a:t>
            </a:r>
          </a:p>
          <a:p>
            <a:pPr lvl="2">
              <a:buFont typeface="Courier New" panose="02070309020205020404" pitchFamily="49" charset="0"/>
              <a:buChar char="o"/>
              <a:defRPr/>
            </a:pPr>
            <a:r>
              <a:rPr lang="en-US" altLang="en-US" sz="2400" b="1" dirty="0"/>
              <a:t>Feed</a:t>
            </a:r>
          </a:p>
          <a:p>
            <a:pPr lvl="2">
              <a:buFont typeface="Courier New" panose="02070309020205020404" pitchFamily="49" charset="0"/>
              <a:buChar char="o"/>
              <a:defRPr/>
            </a:pPr>
            <a:r>
              <a:rPr lang="en-US" altLang="en-US" sz="2400" b="1" dirty="0"/>
              <a:t>Other items</a:t>
            </a:r>
          </a:p>
          <a:p>
            <a:pPr eaLnBrk="1" hangingPunct="1">
              <a:buFont typeface="Wingdings" panose="05000000000000000000" pitchFamily="2" charset="2"/>
              <a:buNone/>
              <a:defRPr/>
            </a:pPr>
            <a:endParaRPr lang="en-US" altLang="en-US" dirty="0"/>
          </a:p>
        </p:txBody>
      </p:sp>
      <p:sp>
        <p:nvSpPr>
          <p:cNvPr id="6" name="Rectangle 2">
            <a:extLst>
              <a:ext uri="{FF2B5EF4-FFF2-40B4-BE49-F238E27FC236}">
                <a16:creationId xmlns:a16="http://schemas.microsoft.com/office/drawing/2014/main" id="{54F850BA-89B2-4F0D-8769-7CA372600B51}"/>
              </a:ext>
            </a:extLst>
          </p:cNvPr>
          <p:cNvSpPr txBox="1">
            <a:spLocks noChangeArrowheads="1"/>
          </p:cNvSpPr>
          <p:nvPr/>
        </p:nvSpPr>
        <p:spPr bwMode="auto">
          <a:xfrm>
            <a:off x="6028660" y="613181"/>
            <a:ext cx="3115340" cy="6244819"/>
          </a:xfrm>
          <a:prstGeom prst="rect">
            <a:avLst/>
          </a:prstGeom>
          <a:solidFill>
            <a:schemeClr val="accent2"/>
          </a:solidFill>
          <a:extLst/>
        </p:spPr>
        <p:txBody>
          <a:bodyPr vert="horz" lIns="91440" tIns="45720" rIns="91440" bIns="45720" numCol="1" anchor="ctr"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n-US" altLang="en-US" sz="3100" dirty="0">
              <a:solidFill>
                <a:schemeClr val="bg1"/>
              </a:solidFill>
            </a:endParaRPr>
          </a:p>
        </p:txBody>
      </p:sp>
    </p:spTree>
    <p:extLst>
      <p:ext uri="{BB962C8B-B14F-4D97-AF65-F5344CB8AC3E}">
        <p14:creationId xmlns:p14="http://schemas.microsoft.com/office/powerpoint/2010/main" val="3488064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23" y="639762"/>
            <a:ext cx="5603358" cy="1143000"/>
          </a:xfrm>
        </p:spPr>
        <p:txBody>
          <a:bodyPr/>
          <a:lstStyle/>
          <a:p>
            <a:r>
              <a:rPr lang="en-US" altLang="en-US" dirty="0">
                <a:solidFill>
                  <a:schemeClr val="accent2"/>
                </a:solidFill>
              </a:rPr>
              <a:t>Guaranteed Loans</a:t>
            </a:r>
            <a:endParaRPr lang="en-US" dirty="0"/>
          </a:p>
        </p:txBody>
      </p:sp>
      <p:sp>
        <p:nvSpPr>
          <p:cNvPr id="4" name="Rectangle 3">
            <a:extLst>
              <a:ext uri="{FF2B5EF4-FFF2-40B4-BE49-F238E27FC236}">
                <a16:creationId xmlns:a16="http://schemas.microsoft.com/office/drawing/2014/main" id="{45AA321C-5458-4BFB-AFF9-321E41FF06FA}"/>
              </a:ext>
            </a:extLst>
          </p:cNvPr>
          <p:cNvSpPr>
            <a:spLocks noGrp="1" noChangeArrowheads="1"/>
          </p:cNvSpPr>
          <p:nvPr>
            <p:ph idx="1"/>
          </p:nvPr>
        </p:nvSpPr>
        <p:spPr>
          <a:xfrm>
            <a:off x="457200" y="1600200"/>
            <a:ext cx="5443870" cy="4525963"/>
          </a:xfrm>
        </p:spPr>
        <p:txBody>
          <a:bodyPr>
            <a:normAutofit/>
          </a:bodyPr>
          <a:lstStyle/>
          <a:p>
            <a:pPr marL="0" indent="0" eaLnBrk="1" hangingPunct="1">
              <a:buNone/>
              <a:defRPr/>
            </a:pPr>
            <a:r>
              <a:rPr lang="en-US" altLang="en-US" sz="2800" b="1" dirty="0"/>
              <a:t>Guaranteed loans are:</a:t>
            </a:r>
          </a:p>
          <a:p>
            <a:pPr lvl="2">
              <a:buFont typeface="Arial" panose="020B0604020202020204" pitchFamily="34" charset="0"/>
              <a:buChar char="•"/>
              <a:defRPr/>
            </a:pPr>
            <a:r>
              <a:rPr lang="en-US" altLang="en-US" sz="2800" b="1" dirty="0"/>
              <a:t>Made and serviced by local agricultural lenders</a:t>
            </a:r>
          </a:p>
          <a:p>
            <a:pPr lvl="2">
              <a:buFont typeface="Arial" panose="020B0604020202020204" pitchFamily="34" charset="0"/>
              <a:buChar char="•"/>
              <a:defRPr/>
            </a:pPr>
            <a:r>
              <a:rPr lang="en-US" altLang="en-US" sz="2800" b="1" dirty="0"/>
              <a:t>Funded by the lender</a:t>
            </a:r>
          </a:p>
          <a:p>
            <a:pPr lvl="2">
              <a:buFont typeface="Arial" panose="020B0604020202020204" pitchFamily="34" charset="0"/>
              <a:buChar char="•"/>
              <a:defRPr/>
            </a:pPr>
            <a:r>
              <a:rPr lang="en-US" altLang="en-US" sz="2800" b="1" dirty="0"/>
              <a:t>Often used to help lenders continue with customers who have experienced setbacks</a:t>
            </a:r>
          </a:p>
          <a:p>
            <a:pPr eaLnBrk="1" hangingPunct="1">
              <a:buFont typeface="Wingdings" panose="05000000000000000000" pitchFamily="2" charset="2"/>
              <a:buNone/>
              <a:defRPr/>
            </a:pPr>
            <a:endParaRPr lang="en-US" altLang="en-US" dirty="0"/>
          </a:p>
        </p:txBody>
      </p:sp>
      <p:sp>
        <p:nvSpPr>
          <p:cNvPr id="5" name="Rectangle 2">
            <a:extLst>
              <a:ext uri="{FF2B5EF4-FFF2-40B4-BE49-F238E27FC236}">
                <a16:creationId xmlns:a16="http://schemas.microsoft.com/office/drawing/2014/main" id="{54F850BA-89B2-4F0D-8769-7CA372600B51}"/>
              </a:ext>
            </a:extLst>
          </p:cNvPr>
          <p:cNvSpPr txBox="1">
            <a:spLocks noChangeArrowheads="1"/>
          </p:cNvSpPr>
          <p:nvPr/>
        </p:nvSpPr>
        <p:spPr bwMode="auto">
          <a:xfrm>
            <a:off x="6028660" y="639762"/>
            <a:ext cx="3115340" cy="6244819"/>
          </a:xfrm>
          <a:prstGeom prst="rect">
            <a:avLst/>
          </a:prstGeom>
          <a:solidFill>
            <a:schemeClr val="accent2"/>
          </a:solidFill>
          <a:extLst/>
        </p:spPr>
        <p:txBody>
          <a:bodyPr vert="horz" lIns="91440" tIns="45720" rIns="91440" bIns="45720" numCol="1" anchor="ctr"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n-US" altLang="en-US" sz="3100" dirty="0">
              <a:solidFill>
                <a:schemeClr val="bg1"/>
              </a:solidFill>
            </a:endParaRPr>
          </a:p>
        </p:txBody>
      </p:sp>
    </p:spTree>
    <p:extLst>
      <p:ext uri="{BB962C8B-B14F-4D97-AF65-F5344CB8AC3E}">
        <p14:creationId xmlns:p14="http://schemas.microsoft.com/office/powerpoint/2010/main" val="899878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4"/>
          <p:cNvSpPr txBox="1"/>
          <p:nvPr/>
        </p:nvSpPr>
        <p:spPr>
          <a:xfrm>
            <a:off x="4105620" y="4154795"/>
            <a:ext cx="4563309" cy="24024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a:solidFill>
                  <a:schemeClr val="bg1"/>
                </a:solidFill>
              </a:rPr>
              <a:t>DIRECT FARM OWNERSHIP AND OPERATING LOANS</a:t>
            </a:r>
          </a:p>
          <a:p>
            <a:pPr marL="171450" lvl="1" indent="-171450" algn="l" defTabSz="800100">
              <a:lnSpc>
                <a:spcPct val="90000"/>
              </a:lnSpc>
              <a:spcBef>
                <a:spcPct val="0"/>
              </a:spcBef>
              <a:spcAft>
                <a:spcPct val="15000"/>
              </a:spcAft>
              <a:buChar char="••"/>
            </a:pPr>
            <a:r>
              <a:rPr lang="en-US" sz="1800" b="0" kern="1200" dirty="0">
                <a:solidFill>
                  <a:schemeClr val="bg1"/>
                </a:solidFill>
              </a:rPr>
              <a:t>GUARANTEED FARM OWNEHIP AND OPERATING</a:t>
            </a:r>
            <a:br>
              <a:rPr lang="en-US" sz="1800" b="0" kern="1200" dirty="0">
                <a:solidFill>
                  <a:schemeClr val="bg1"/>
                </a:solidFill>
              </a:rPr>
            </a:br>
            <a:r>
              <a:rPr lang="en-US" sz="1800" b="0" kern="1200" dirty="0">
                <a:solidFill>
                  <a:schemeClr val="bg1"/>
                </a:solidFill>
              </a:rPr>
              <a:t>   LOANS </a:t>
            </a:r>
          </a:p>
          <a:p>
            <a:pPr marL="171450" lvl="1" indent="-171450" algn="l" defTabSz="800100">
              <a:lnSpc>
                <a:spcPct val="90000"/>
              </a:lnSpc>
              <a:spcBef>
                <a:spcPct val="0"/>
              </a:spcBef>
              <a:spcAft>
                <a:spcPct val="15000"/>
              </a:spcAft>
              <a:buChar char="••"/>
            </a:pPr>
            <a:r>
              <a:rPr lang="en-US" sz="1800" b="0" kern="1200" dirty="0">
                <a:solidFill>
                  <a:schemeClr val="bg1"/>
                </a:solidFill>
              </a:rPr>
              <a:t>DIRECT AND GUARANTEED MICROLOANS</a:t>
            </a:r>
          </a:p>
          <a:p>
            <a:pPr marL="171450" lvl="1" indent="-171450" algn="l" defTabSz="800100">
              <a:lnSpc>
                <a:spcPct val="90000"/>
              </a:lnSpc>
              <a:spcBef>
                <a:spcPct val="0"/>
              </a:spcBef>
              <a:spcAft>
                <a:spcPct val="15000"/>
              </a:spcAft>
              <a:buChar char="••"/>
            </a:pPr>
            <a:r>
              <a:rPr lang="en-US" sz="1800" b="0" kern="1200" dirty="0">
                <a:solidFill>
                  <a:schemeClr val="bg1"/>
                </a:solidFill>
              </a:rPr>
              <a:t>DIRECT EMERGENCY LOANS</a:t>
            </a:r>
          </a:p>
          <a:p>
            <a:pPr marL="171450" lvl="1" indent="-171450" algn="l" defTabSz="800100">
              <a:lnSpc>
                <a:spcPct val="90000"/>
              </a:lnSpc>
              <a:spcBef>
                <a:spcPct val="0"/>
              </a:spcBef>
              <a:spcAft>
                <a:spcPct val="15000"/>
              </a:spcAft>
              <a:buChar char="••"/>
            </a:pPr>
            <a:r>
              <a:rPr lang="en-US" sz="1800" b="0" kern="1200" dirty="0">
                <a:solidFill>
                  <a:schemeClr val="bg1"/>
                </a:solidFill>
              </a:rPr>
              <a:t>DIRECT YOUTH LOANS</a:t>
            </a:r>
          </a:p>
          <a:p>
            <a:pPr marL="171450" lvl="1" indent="-171450" algn="l" defTabSz="800100">
              <a:lnSpc>
                <a:spcPct val="90000"/>
              </a:lnSpc>
              <a:spcBef>
                <a:spcPct val="0"/>
              </a:spcBef>
              <a:spcAft>
                <a:spcPct val="15000"/>
              </a:spcAft>
              <a:buChar char="••"/>
            </a:pPr>
            <a:r>
              <a:rPr lang="en-US" sz="1800" b="0" kern="1200" dirty="0">
                <a:solidFill>
                  <a:schemeClr val="bg1"/>
                </a:solidFill>
              </a:rPr>
              <a:t>GUARANTEED CONSERVATION LOANS </a:t>
            </a:r>
          </a:p>
        </p:txBody>
      </p:sp>
      <p:grpSp>
        <p:nvGrpSpPr>
          <p:cNvPr id="15" name="Group 14"/>
          <p:cNvGrpSpPr/>
          <p:nvPr/>
        </p:nvGrpSpPr>
        <p:grpSpPr>
          <a:xfrm>
            <a:off x="609600" y="1205008"/>
            <a:ext cx="2943128" cy="1765440"/>
            <a:chOff x="0" y="44"/>
            <a:chExt cx="2943128" cy="1765440"/>
          </a:xfrm>
        </p:grpSpPr>
        <p:sp>
          <p:nvSpPr>
            <p:cNvPr id="16" name="Rounded Rectangle 15"/>
            <p:cNvSpPr/>
            <p:nvPr/>
          </p:nvSpPr>
          <p:spPr>
            <a:xfrm>
              <a:off x="0" y="44"/>
              <a:ext cx="2943128" cy="176544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7" name="Rounded Rectangle 4"/>
            <p:cNvSpPr txBox="1"/>
            <p:nvPr/>
          </p:nvSpPr>
          <p:spPr>
            <a:xfrm>
              <a:off x="86182" y="86226"/>
              <a:ext cx="2770764" cy="15930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n-US" sz="3800" b="1" kern="1200" dirty="0"/>
                <a:t>Direct Loans</a:t>
              </a:r>
              <a:endParaRPr lang="en-US" sz="3800" kern="1200" dirty="0"/>
            </a:p>
          </p:txBody>
        </p:sp>
      </p:grpSp>
      <p:grpSp>
        <p:nvGrpSpPr>
          <p:cNvPr id="18" name="Group 17"/>
          <p:cNvGrpSpPr/>
          <p:nvPr/>
        </p:nvGrpSpPr>
        <p:grpSpPr>
          <a:xfrm>
            <a:off x="609600" y="3272075"/>
            <a:ext cx="2943128" cy="1765440"/>
            <a:chOff x="0" y="1853757"/>
            <a:chExt cx="2943128" cy="1765440"/>
          </a:xfrm>
        </p:grpSpPr>
        <p:sp>
          <p:nvSpPr>
            <p:cNvPr id="19" name="Rounded Rectangle 18"/>
            <p:cNvSpPr/>
            <p:nvPr/>
          </p:nvSpPr>
          <p:spPr>
            <a:xfrm>
              <a:off x="0" y="1853757"/>
              <a:ext cx="2943128" cy="1765440"/>
            </a:xfrm>
            <a:prstGeom prst="roundRect">
              <a:avLst/>
            </a:prstGeom>
          </p:spPr>
          <p:style>
            <a:lnRef idx="2">
              <a:schemeClr val="lt1">
                <a:hueOff val="0"/>
                <a:satOff val="0"/>
                <a:lumOff val="0"/>
                <a:alphaOff val="0"/>
              </a:schemeClr>
            </a:lnRef>
            <a:fillRef idx="1">
              <a:schemeClr val="accent2">
                <a:hueOff val="39038"/>
                <a:satOff val="-26876"/>
                <a:lumOff val="-6863"/>
                <a:alphaOff val="0"/>
              </a:schemeClr>
            </a:fillRef>
            <a:effectRef idx="0">
              <a:schemeClr val="accent2">
                <a:hueOff val="39038"/>
                <a:satOff val="-26876"/>
                <a:lumOff val="-6863"/>
                <a:alphaOff val="0"/>
              </a:schemeClr>
            </a:effectRef>
            <a:fontRef idx="minor">
              <a:schemeClr val="lt1"/>
            </a:fontRef>
          </p:style>
        </p:sp>
        <p:sp>
          <p:nvSpPr>
            <p:cNvPr id="20" name="Rounded Rectangle 4"/>
            <p:cNvSpPr txBox="1"/>
            <p:nvPr/>
          </p:nvSpPr>
          <p:spPr>
            <a:xfrm>
              <a:off x="86182" y="1939939"/>
              <a:ext cx="2770764" cy="15930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n-US" sz="3800" b="1" kern="1200" dirty="0"/>
                <a:t>Guaranteed Loans </a:t>
              </a:r>
              <a:endParaRPr lang="en-US" sz="3800" kern="1200" dirty="0"/>
            </a:p>
          </p:txBody>
        </p:sp>
      </p:grpSp>
      <p:grpSp>
        <p:nvGrpSpPr>
          <p:cNvPr id="21" name="Group 20"/>
          <p:cNvGrpSpPr/>
          <p:nvPr/>
        </p:nvGrpSpPr>
        <p:grpSpPr>
          <a:xfrm>
            <a:off x="3771159" y="1381553"/>
            <a:ext cx="5232229" cy="1412352"/>
            <a:chOff x="2943128" y="176590"/>
            <a:chExt cx="5232229" cy="1412352"/>
          </a:xfrm>
        </p:grpSpPr>
        <p:sp>
          <p:nvSpPr>
            <p:cNvPr id="22" name="Round Same Side Corner Rectangle 21"/>
            <p:cNvSpPr/>
            <p:nvPr/>
          </p:nvSpPr>
          <p:spPr>
            <a:xfrm rot="5400000">
              <a:off x="4853067" y="-1733349"/>
              <a:ext cx="1412352" cy="5232229"/>
            </a:xfrm>
            <a:prstGeom prst="round2SameRect">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23" name="Round Same Side Corner Rectangle 4"/>
            <p:cNvSpPr txBox="1"/>
            <p:nvPr/>
          </p:nvSpPr>
          <p:spPr>
            <a:xfrm>
              <a:off x="2943129" y="245534"/>
              <a:ext cx="5163284" cy="12744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b="1" kern="1200"/>
                <a:t>FSA makes and services direct loans and provides supervised credit</a:t>
              </a:r>
              <a:endParaRPr lang="en-US" sz="2000" kern="1200"/>
            </a:p>
            <a:p>
              <a:pPr marL="228600" lvl="1" indent="-228600" algn="l" defTabSz="889000">
                <a:lnSpc>
                  <a:spcPct val="90000"/>
                </a:lnSpc>
                <a:spcBef>
                  <a:spcPct val="0"/>
                </a:spcBef>
                <a:spcAft>
                  <a:spcPct val="15000"/>
                </a:spcAft>
                <a:buChar char="••"/>
              </a:pPr>
              <a:r>
                <a:rPr lang="en-US" sz="2000" b="1" kern="1200"/>
                <a:t>Funds come from the U.S. Treasury </a:t>
              </a:r>
              <a:endParaRPr lang="en-US" sz="2000" kern="1200"/>
            </a:p>
          </p:txBody>
        </p:sp>
      </p:grpSp>
      <p:grpSp>
        <p:nvGrpSpPr>
          <p:cNvPr id="24" name="Group 23"/>
          <p:cNvGrpSpPr/>
          <p:nvPr/>
        </p:nvGrpSpPr>
        <p:grpSpPr>
          <a:xfrm>
            <a:off x="3702215" y="3355965"/>
            <a:ext cx="5232229" cy="1412352"/>
            <a:chOff x="2943128" y="2030301"/>
            <a:chExt cx="5232229" cy="1412352"/>
          </a:xfrm>
        </p:grpSpPr>
        <p:sp>
          <p:nvSpPr>
            <p:cNvPr id="25" name="Round Same Side Corner Rectangle 24"/>
            <p:cNvSpPr/>
            <p:nvPr/>
          </p:nvSpPr>
          <p:spPr>
            <a:xfrm rot="5400000">
              <a:off x="4853067" y="120362"/>
              <a:ext cx="1412352" cy="5232229"/>
            </a:xfrm>
            <a:prstGeom prst="round2SameRect">
              <a:avLst/>
            </a:prstGeom>
          </p:spPr>
          <p:style>
            <a:lnRef idx="2">
              <a:schemeClr val="accent2">
                <a:tint val="40000"/>
                <a:alpha val="90000"/>
                <a:hueOff val="247198"/>
                <a:satOff val="-23816"/>
                <a:lumOff val="-2511"/>
                <a:alphaOff val="0"/>
              </a:schemeClr>
            </a:lnRef>
            <a:fillRef idx="1">
              <a:schemeClr val="accent2">
                <a:tint val="40000"/>
                <a:alpha val="90000"/>
                <a:hueOff val="247198"/>
                <a:satOff val="-23816"/>
                <a:lumOff val="-2511"/>
                <a:alphaOff val="0"/>
              </a:schemeClr>
            </a:fillRef>
            <a:effectRef idx="0">
              <a:schemeClr val="accent2">
                <a:tint val="40000"/>
                <a:alpha val="90000"/>
                <a:hueOff val="247198"/>
                <a:satOff val="-23816"/>
                <a:lumOff val="-2511"/>
                <a:alphaOff val="0"/>
              </a:schemeClr>
            </a:effectRef>
            <a:fontRef idx="minor">
              <a:schemeClr val="dk1">
                <a:hueOff val="0"/>
                <a:satOff val="0"/>
                <a:lumOff val="0"/>
                <a:alphaOff val="0"/>
              </a:schemeClr>
            </a:fontRef>
          </p:style>
        </p:sp>
        <p:sp>
          <p:nvSpPr>
            <p:cNvPr id="26" name="Round Same Side Corner Rectangle 4"/>
            <p:cNvSpPr txBox="1"/>
            <p:nvPr/>
          </p:nvSpPr>
          <p:spPr>
            <a:xfrm>
              <a:off x="2943129" y="2099246"/>
              <a:ext cx="5163284" cy="12744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b="1" kern="1200"/>
                <a:t>The lender makes and services the loan</a:t>
              </a:r>
              <a:endParaRPr lang="en-US" sz="2000" kern="1200"/>
            </a:p>
            <a:p>
              <a:pPr marL="228600" lvl="1" indent="-228600" algn="l" defTabSz="889000">
                <a:lnSpc>
                  <a:spcPct val="90000"/>
                </a:lnSpc>
                <a:spcBef>
                  <a:spcPct val="0"/>
                </a:spcBef>
                <a:spcAft>
                  <a:spcPct val="15000"/>
                </a:spcAft>
                <a:buChar char="••"/>
              </a:pPr>
              <a:r>
                <a:rPr lang="en-US" sz="2000" b="1" kern="1200"/>
                <a:t>FSA guarantees loans made by conventional lenders for up to 95 percent of any loss</a:t>
              </a:r>
              <a:r>
                <a:rPr lang="en-US" sz="2000" kern="1200"/>
                <a:t> </a:t>
              </a:r>
            </a:p>
          </p:txBody>
        </p:sp>
      </p:grpSp>
    </p:spTree>
    <p:extLst>
      <p:ext uri="{BB962C8B-B14F-4D97-AF65-F5344CB8AC3E}">
        <p14:creationId xmlns:p14="http://schemas.microsoft.com/office/powerpoint/2010/main" val="3157128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8497"/>
            <a:ext cx="6028660" cy="1143000"/>
          </a:xfrm>
        </p:spPr>
        <p:txBody>
          <a:bodyPr/>
          <a:lstStyle/>
          <a:p>
            <a:r>
              <a:rPr lang="en-US" altLang="en-US" b="1" dirty="0">
                <a:solidFill>
                  <a:schemeClr val="accent2"/>
                </a:solidFill>
              </a:rPr>
              <a:t>Guaranteed Loan Making</a:t>
            </a:r>
            <a:endParaRPr lang="en-US" dirty="0"/>
          </a:p>
        </p:txBody>
      </p:sp>
      <p:sp>
        <p:nvSpPr>
          <p:cNvPr id="4" name="Rectangle 3">
            <a:extLst>
              <a:ext uri="{FF2B5EF4-FFF2-40B4-BE49-F238E27FC236}">
                <a16:creationId xmlns:a16="http://schemas.microsoft.com/office/drawing/2014/main" id="{75A50529-F0DE-408D-ACBD-A44818A66866}"/>
              </a:ext>
            </a:extLst>
          </p:cNvPr>
          <p:cNvSpPr>
            <a:spLocks noGrp="1" noChangeArrowheads="1"/>
          </p:cNvSpPr>
          <p:nvPr>
            <p:ph idx="1"/>
          </p:nvPr>
        </p:nvSpPr>
        <p:spPr>
          <a:xfrm>
            <a:off x="457200" y="1600200"/>
            <a:ext cx="5071730" cy="4525963"/>
          </a:xfrm>
        </p:spPr>
        <p:txBody>
          <a:bodyPr>
            <a:normAutofit/>
          </a:bodyPr>
          <a:lstStyle/>
          <a:p>
            <a:pPr marL="0" indent="0" eaLnBrk="1" hangingPunct="1">
              <a:buNone/>
              <a:defRPr/>
            </a:pPr>
            <a:r>
              <a:rPr lang="en-US" altLang="en-US" sz="2800" b="1" dirty="0">
                <a:effectLst/>
              </a:rPr>
              <a:t>The interest rate a lender charges: </a:t>
            </a:r>
          </a:p>
          <a:p>
            <a:pPr eaLnBrk="1" hangingPunct="1">
              <a:buFont typeface="Wingdings" panose="05000000000000000000" pitchFamily="2" charset="2"/>
              <a:buNone/>
              <a:defRPr/>
            </a:pPr>
            <a:endParaRPr lang="en-US" altLang="en-US" sz="2800" b="1" dirty="0">
              <a:effectLst/>
            </a:endParaRPr>
          </a:p>
          <a:p>
            <a:pPr lvl="1">
              <a:buFont typeface="Arial" panose="020B0604020202020204" pitchFamily="34" charset="0"/>
              <a:buChar char="•"/>
              <a:defRPr/>
            </a:pPr>
            <a:r>
              <a:rPr lang="en-US" altLang="en-US" sz="2800" b="1" dirty="0">
                <a:effectLst/>
              </a:rPr>
              <a:t>Set by lender using defined rate index</a:t>
            </a:r>
          </a:p>
          <a:p>
            <a:pPr lvl="1">
              <a:buFont typeface="Arial" panose="020B0604020202020204" pitchFamily="34" charset="0"/>
              <a:buChar char="•"/>
              <a:defRPr/>
            </a:pPr>
            <a:endParaRPr lang="en-US" altLang="en-US" sz="2800" b="1" dirty="0">
              <a:effectLst/>
            </a:endParaRPr>
          </a:p>
          <a:p>
            <a:pPr lvl="1">
              <a:buFont typeface="Arial" panose="020B0604020202020204" pitchFamily="34" charset="0"/>
              <a:buChar char="•"/>
              <a:defRPr/>
            </a:pPr>
            <a:r>
              <a:rPr lang="en-US" altLang="en-US" sz="2800" b="1" dirty="0">
                <a:effectLst/>
              </a:rPr>
              <a:t>can be fixed or variable</a:t>
            </a:r>
          </a:p>
          <a:p>
            <a:pPr eaLnBrk="1" hangingPunct="1">
              <a:defRPr/>
            </a:pPr>
            <a:endParaRPr lang="en-US" altLang="en-US" dirty="0">
              <a:effectLst/>
            </a:endParaRPr>
          </a:p>
          <a:p>
            <a:pPr eaLnBrk="1" hangingPunct="1">
              <a:defRPr/>
            </a:pPr>
            <a:endParaRPr lang="en-US" altLang="en-US" dirty="0"/>
          </a:p>
        </p:txBody>
      </p:sp>
      <p:sp>
        <p:nvSpPr>
          <p:cNvPr id="5" name="Rectangle 2">
            <a:extLst>
              <a:ext uri="{FF2B5EF4-FFF2-40B4-BE49-F238E27FC236}">
                <a16:creationId xmlns:a16="http://schemas.microsoft.com/office/drawing/2014/main" id="{54F850BA-89B2-4F0D-8769-7CA372600B51}"/>
              </a:ext>
            </a:extLst>
          </p:cNvPr>
          <p:cNvSpPr txBox="1">
            <a:spLocks noChangeArrowheads="1"/>
          </p:cNvSpPr>
          <p:nvPr/>
        </p:nvSpPr>
        <p:spPr bwMode="auto">
          <a:xfrm>
            <a:off x="6028660" y="613181"/>
            <a:ext cx="3115340" cy="6244819"/>
          </a:xfrm>
          <a:prstGeom prst="rect">
            <a:avLst/>
          </a:prstGeom>
          <a:solidFill>
            <a:schemeClr val="accent2"/>
          </a:solidFill>
          <a:extLst/>
        </p:spPr>
        <p:txBody>
          <a:bodyPr vert="horz" lIns="91440" tIns="45720" rIns="91440" bIns="45720" numCol="1" anchor="ctr"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n-US" altLang="en-US" sz="3100" dirty="0">
              <a:solidFill>
                <a:schemeClr val="bg1"/>
              </a:solidFill>
            </a:endParaRPr>
          </a:p>
        </p:txBody>
      </p:sp>
    </p:spTree>
    <p:extLst>
      <p:ext uri="{BB962C8B-B14F-4D97-AF65-F5344CB8AC3E}">
        <p14:creationId xmlns:p14="http://schemas.microsoft.com/office/powerpoint/2010/main" val="2887497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Rectangle 3">
            <a:extLst>
              <a:ext uri="{FF2B5EF4-FFF2-40B4-BE49-F238E27FC236}">
                <a16:creationId xmlns:a16="http://schemas.microsoft.com/office/drawing/2014/main" id="{05459240-7D1A-4C9F-AE8A-1393DA547E48}"/>
              </a:ext>
            </a:extLst>
          </p:cNvPr>
          <p:cNvGraphicFramePr>
            <a:graphicFrameLocks noGrp="1"/>
          </p:cNvGraphicFramePr>
          <p:nvPr>
            <p:ph idx="1"/>
            <p:extLst>
              <p:ext uri="{D42A27DB-BD31-4B8C-83A1-F6EECF244321}">
                <p14:modId xmlns:p14="http://schemas.microsoft.com/office/powerpoint/2010/main" val="2404013720"/>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2">
            <a:extLst>
              <a:ext uri="{FF2B5EF4-FFF2-40B4-BE49-F238E27FC236}">
                <a16:creationId xmlns:a16="http://schemas.microsoft.com/office/drawing/2014/main" id="{54F850BA-89B2-4F0D-8769-7CA372600B51}"/>
              </a:ext>
            </a:extLst>
          </p:cNvPr>
          <p:cNvSpPr txBox="1">
            <a:spLocks noChangeArrowheads="1"/>
          </p:cNvSpPr>
          <p:nvPr/>
        </p:nvSpPr>
        <p:spPr bwMode="auto">
          <a:xfrm>
            <a:off x="-10632" y="639762"/>
            <a:ext cx="3115340" cy="6244819"/>
          </a:xfrm>
          <a:prstGeom prst="rect">
            <a:avLst/>
          </a:prstGeom>
          <a:solidFill>
            <a:schemeClr val="accent2"/>
          </a:solidFill>
          <a:extLst/>
        </p:spPr>
        <p:txBody>
          <a:bodyPr vert="horz" lIns="91440" tIns="45720" rIns="91440" bIns="45720" numCol="1" anchor="ctr"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altLang="en-US" sz="4800" dirty="0">
                <a:solidFill>
                  <a:schemeClr val="bg1"/>
                </a:solidFill>
              </a:rPr>
              <a:t>Program </a:t>
            </a:r>
          </a:p>
          <a:p>
            <a:pPr>
              <a:defRPr/>
            </a:pPr>
            <a:r>
              <a:rPr lang="en-US" altLang="en-US" sz="4800" dirty="0">
                <a:solidFill>
                  <a:schemeClr val="bg1"/>
                </a:solidFill>
              </a:rPr>
              <a:t>Funding</a:t>
            </a:r>
          </a:p>
        </p:txBody>
      </p:sp>
    </p:spTree>
    <p:extLst>
      <p:ext uri="{BB962C8B-B14F-4D97-AF65-F5344CB8AC3E}">
        <p14:creationId xmlns:p14="http://schemas.microsoft.com/office/powerpoint/2010/main" val="1297556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5D602FAE-2EDC-481C-A301-FF418A588028}"/>
              </a:ext>
            </a:extLst>
          </p:cNvPr>
          <p:cNvSpPr>
            <a:spLocks noGrp="1" noChangeArrowheads="1"/>
          </p:cNvSpPr>
          <p:nvPr>
            <p:ph type="title"/>
          </p:nvPr>
        </p:nvSpPr>
        <p:spPr bwMode="auto">
          <a:xfrm>
            <a:off x="4808763" y="634946"/>
            <a:ext cx="3845379" cy="145075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fontScale="90000"/>
          </a:bodyPr>
          <a:lstStyle/>
          <a:p>
            <a:pPr eaLnBrk="1" hangingPunct="1">
              <a:defRPr/>
            </a:pPr>
            <a:r>
              <a:rPr lang="en-US" altLang="en-US" sz="3400" dirty="0"/>
              <a:t>Socially Disadvantaged Applicant</a:t>
            </a:r>
            <a:br>
              <a:rPr lang="en-US" altLang="en-US" sz="3400" dirty="0"/>
            </a:br>
            <a:r>
              <a:rPr lang="en-US" altLang="en-US" sz="3400" dirty="0"/>
              <a:t>(SDA)</a:t>
            </a:r>
          </a:p>
        </p:txBody>
      </p:sp>
      <p:sp>
        <p:nvSpPr>
          <p:cNvPr id="5" name="Rectangle 3">
            <a:extLst>
              <a:ext uri="{FF2B5EF4-FFF2-40B4-BE49-F238E27FC236}">
                <a16:creationId xmlns:a16="http://schemas.microsoft.com/office/drawing/2014/main" id="{066D23B6-12E3-40EC-B005-7B90046D7BFC}"/>
              </a:ext>
            </a:extLst>
          </p:cNvPr>
          <p:cNvSpPr>
            <a:spLocks noGrp="1" noChangeArrowheads="1"/>
          </p:cNvSpPr>
          <p:nvPr>
            <p:ph idx="1"/>
          </p:nvPr>
        </p:nvSpPr>
        <p:spPr>
          <a:xfrm>
            <a:off x="4808763" y="2198914"/>
            <a:ext cx="3845379" cy="3670180"/>
          </a:xfrm>
        </p:spPr>
        <p:txBody>
          <a:bodyPr>
            <a:normAutofit lnSpcReduction="10000"/>
          </a:bodyPr>
          <a:lstStyle/>
          <a:p>
            <a:pPr eaLnBrk="1" hangingPunct="1">
              <a:buFont typeface="Wingdings" panose="05000000000000000000" pitchFamily="2" charset="2"/>
              <a:buNone/>
              <a:defRPr/>
            </a:pPr>
            <a:r>
              <a:rPr lang="en-US" altLang="en-US" sz="1600" dirty="0"/>
              <a:t>			</a:t>
            </a:r>
          </a:p>
          <a:p>
            <a:pPr eaLnBrk="1" hangingPunct="1">
              <a:buFont typeface="Wingdings" panose="05000000000000000000" pitchFamily="2" charset="2"/>
              <a:buNone/>
              <a:defRPr/>
            </a:pPr>
            <a:r>
              <a:rPr lang="en-US" altLang="en-US" sz="1600" dirty="0"/>
              <a:t>   As defined by law, an Socially Disadvantaged Applicant (SDA) is one who  is a member of a socially disadvantaged group whose members have been subjected to racial, ethnic, or gender prejudice because of their identity as a member of a group, without regard to their individual qualities.</a:t>
            </a:r>
          </a:p>
          <a:p>
            <a:pPr eaLnBrk="1" hangingPunct="1">
              <a:buFont typeface="Wingdings" panose="05000000000000000000" pitchFamily="2" charset="2"/>
              <a:buNone/>
              <a:defRPr/>
            </a:pPr>
            <a:endParaRPr lang="en-US" altLang="en-US" sz="1600" dirty="0"/>
          </a:p>
          <a:p>
            <a:pPr eaLnBrk="1" hangingPunct="1">
              <a:buFont typeface="Wingdings" panose="05000000000000000000" pitchFamily="2" charset="2"/>
              <a:buNone/>
              <a:defRPr/>
            </a:pPr>
            <a:r>
              <a:rPr lang="en-US" altLang="en-US" sz="1600" dirty="0"/>
              <a:t>   SDA groups are African Americans, American Indians, Alaskan Natives, Hispanics, Asians, Pacific Islanders, and Women.</a:t>
            </a:r>
          </a:p>
          <a:p>
            <a:pPr eaLnBrk="1" hangingPunct="1">
              <a:defRPr/>
            </a:pPr>
            <a:endParaRPr lang="en-US" altLang="en-US" sz="1600" dirty="0"/>
          </a:p>
        </p:txBody>
      </p:sp>
      <p:pic>
        <p:nvPicPr>
          <p:cNvPr id="6" name="Picture 5"/>
          <p:cNvPicPr>
            <a:picLocks noChangeAspect="1"/>
          </p:cNvPicPr>
          <p:nvPr/>
        </p:nvPicPr>
        <p:blipFill>
          <a:blip r:embed="rId2"/>
          <a:stretch>
            <a:fillRect/>
          </a:stretch>
        </p:blipFill>
        <p:spPr>
          <a:xfrm>
            <a:off x="602121" y="1532469"/>
            <a:ext cx="4090771" cy="4090771"/>
          </a:xfrm>
          <a:prstGeom prst="rect">
            <a:avLst/>
          </a:prstGeom>
        </p:spPr>
      </p:pic>
      <p:sp>
        <p:nvSpPr>
          <p:cNvPr id="7" name="Rectangle 2">
            <a:extLst>
              <a:ext uri="{FF2B5EF4-FFF2-40B4-BE49-F238E27FC236}">
                <a16:creationId xmlns:a16="http://schemas.microsoft.com/office/drawing/2014/main" id="{54F850BA-89B2-4F0D-8769-7CA372600B51}"/>
              </a:ext>
            </a:extLst>
          </p:cNvPr>
          <p:cNvSpPr txBox="1">
            <a:spLocks noChangeArrowheads="1"/>
          </p:cNvSpPr>
          <p:nvPr/>
        </p:nvSpPr>
        <p:spPr bwMode="auto">
          <a:xfrm rot="16200000">
            <a:off x="4156880" y="1908994"/>
            <a:ext cx="766446" cy="9207795"/>
          </a:xfrm>
          <a:prstGeom prst="rect">
            <a:avLst/>
          </a:prstGeom>
          <a:solidFill>
            <a:schemeClr val="accent2"/>
          </a:solidFill>
          <a:extLst/>
        </p:spPr>
        <p:txBody>
          <a:bodyPr vert="horz" lIns="91440" tIns="45720" rIns="91440" bIns="45720" numCol="1" anchor="ctr"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n-US" altLang="en-US" sz="3100" dirty="0">
              <a:solidFill>
                <a:schemeClr val="bg1"/>
              </a:solidFill>
            </a:endParaRPr>
          </a:p>
        </p:txBody>
      </p:sp>
    </p:spTree>
    <p:extLst>
      <p:ext uri="{BB962C8B-B14F-4D97-AF65-F5344CB8AC3E}">
        <p14:creationId xmlns:p14="http://schemas.microsoft.com/office/powerpoint/2010/main" val="2041124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Rectangle 3">
            <a:extLst>
              <a:ext uri="{FF2B5EF4-FFF2-40B4-BE49-F238E27FC236}">
                <a16:creationId xmlns:a16="http://schemas.microsoft.com/office/drawing/2014/main" id="{CB8498DE-A4BE-428B-96CD-3301619D3599}"/>
              </a:ext>
            </a:extLst>
          </p:cNvPr>
          <p:cNvGraphicFramePr>
            <a:graphicFrameLocks noGrp="1"/>
          </p:cNvGraphicFramePr>
          <p:nvPr>
            <p:ph idx="1"/>
            <p:extLst>
              <p:ext uri="{D42A27DB-BD31-4B8C-83A1-F6EECF244321}">
                <p14:modId xmlns:p14="http://schemas.microsoft.com/office/powerpoint/2010/main" val="2639946780"/>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2">
            <a:extLst>
              <a:ext uri="{FF2B5EF4-FFF2-40B4-BE49-F238E27FC236}">
                <a16:creationId xmlns:a16="http://schemas.microsoft.com/office/drawing/2014/main" id="{54F850BA-89B2-4F0D-8769-7CA372600B51}"/>
              </a:ext>
            </a:extLst>
          </p:cNvPr>
          <p:cNvSpPr txBox="1">
            <a:spLocks noChangeArrowheads="1"/>
          </p:cNvSpPr>
          <p:nvPr/>
        </p:nvSpPr>
        <p:spPr bwMode="auto">
          <a:xfrm>
            <a:off x="-10632" y="639762"/>
            <a:ext cx="3115340" cy="6244819"/>
          </a:xfrm>
          <a:prstGeom prst="rect">
            <a:avLst/>
          </a:prstGeom>
          <a:solidFill>
            <a:schemeClr val="accent2"/>
          </a:solidFill>
          <a:extLst/>
        </p:spPr>
        <p:txBody>
          <a:bodyPr vert="horz" lIns="91440" tIns="45720" rIns="91440" bIns="45720" numCol="1" anchor="ctr"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altLang="en-US" sz="3100" dirty="0">
                <a:solidFill>
                  <a:schemeClr val="bg1"/>
                </a:solidFill>
              </a:rPr>
              <a:t>Socially Disadvantaged Applicant</a:t>
            </a:r>
          </a:p>
        </p:txBody>
      </p:sp>
    </p:spTree>
    <p:extLst>
      <p:ext uri="{BB962C8B-B14F-4D97-AF65-F5344CB8AC3E}">
        <p14:creationId xmlns:p14="http://schemas.microsoft.com/office/powerpoint/2010/main" val="3106575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Rectangle 3">
            <a:extLst>
              <a:ext uri="{FF2B5EF4-FFF2-40B4-BE49-F238E27FC236}">
                <a16:creationId xmlns:a16="http://schemas.microsoft.com/office/drawing/2014/main" id="{009DC714-ED5C-4DB8-A53D-EA560865E734}"/>
              </a:ext>
            </a:extLst>
          </p:cNvPr>
          <p:cNvGraphicFramePr>
            <a:graphicFrameLocks noGrp="1"/>
          </p:cNvGraphicFramePr>
          <p:nvPr>
            <p:ph idx="1"/>
            <p:extLst>
              <p:ext uri="{D42A27DB-BD31-4B8C-83A1-F6EECF244321}">
                <p14:modId xmlns:p14="http://schemas.microsoft.com/office/powerpoint/2010/main" val="3261326015"/>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2">
            <a:extLst>
              <a:ext uri="{FF2B5EF4-FFF2-40B4-BE49-F238E27FC236}">
                <a16:creationId xmlns:a16="http://schemas.microsoft.com/office/drawing/2014/main" id="{54F850BA-89B2-4F0D-8769-7CA372600B51}"/>
              </a:ext>
            </a:extLst>
          </p:cNvPr>
          <p:cNvSpPr txBox="1">
            <a:spLocks noChangeArrowheads="1"/>
          </p:cNvSpPr>
          <p:nvPr/>
        </p:nvSpPr>
        <p:spPr bwMode="auto">
          <a:xfrm>
            <a:off x="-10632" y="639762"/>
            <a:ext cx="3115340" cy="6244819"/>
          </a:xfrm>
          <a:prstGeom prst="rect">
            <a:avLst/>
          </a:prstGeom>
          <a:solidFill>
            <a:schemeClr val="accent2"/>
          </a:solidFill>
          <a:extLst/>
        </p:spPr>
        <p:txBody>
          <a:bodyPr vert="horz" lIns="91440" tIns="45720" rIns="91440" bIns="45720" numCol="1" anchor="ctr"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altLang="en-US" sz="3100" dirty="0">
                <a:solidFill>
                  <a:schemeClr val="bg1"/>
                </a:solidFill>
              </a:rPr>
              <a:t>Beginning Farmer Loans</a:t>
            </a:r>
          </a:p>
        </p:txBody>
      </p:sp>
    </p:spTree>
    <p:extLst>
      <p:ext uri="{BB962C8B-B14F-4D97-AF65-F5344CB8AC3E}">
        <p14:creationId xmlns:p14="http://schemas.microsoft.com/office/powerpoint/2010/main" val="3541478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84CF72-A4FB-444B-8D42-5D5EBF98E8F1}"/>
              </a:ext>
            </a:extLst>
          </p:cNvPr>
          <p:cNvSpPr>
            <a:spLocks noGrp="1"/>
          </p:cNvSpPr>
          <p:nvPr>
            <p:ph type="title"/>
          </p:nvPr>
        </p:nvSpPr>
        <p:spPr>
          <a:xfrm>
            <a:off x="457200" y="621792"/>
            <a:ext cx="8229600" cy="1089474"/>
          </a:xfrm>
        </p:spPr>
        <p:txBody>
          <a:bodyPr>
            <a:normAutofit/>
          </a:bodyPr>
          <a:lstStyle/>
          <a:p>
            <a:r>
              <a:rPr lang="en-US" dirty="0"/>
              <a:t>FSA Beginning Farmer Activity</a:t>
            </a:r>
          </a:p>
        </p:txBody>
      </p:sp>
      <p:sp>
        <p:nvSpPr>
          <p:cNvPr id="4" name="Content Placeholder 3">
            <a:extLst>
              <a:ext uri="{FF2B5EF4-FFF2-40B4-BE49-F238E27FC236}">
                <a16:creationId xmlns:a16="http://schemas.microsoft.com/office/drawing/2014/main" id="{FCEF8682-6BCE-4D63-A3E7-3EE38FE653FE}"/>
              </a:ext>
            </a:extLst>
          </p:cNvPr>
          <p:cNvSpPr>
            <a:spLocks noGrp="1"/>
          </p:cNvSpPr>
          <p:nvPr>
            <p:ph idx="1"/>
          </p:nvPr>
        </p:nvSpPr>
        <p:spPr/>
        <p:txBody>
          <a:bodyPr/>
          <a:lstStyle/>
          <a:p>
            <a:endParaRPr lang="en-US" dirty="0"/>
          </a:p>
          <a:p>
            <a:endParaRPr lang="en-US" dirty="0"/>
          </a:p>
        </p:txBody>
      </p:sp>
      <p:pic>
        <p:nvPicPr>
          <p:cNvPr id="11" name="Picture 10">
            <a:extLst>
              <a:ext uri="{FF2B5EF4-FFF2-40B4-BE49-F238E27FC236}">
                <a16:creationId xmlns:a16="http://schemas.microsoft.com/office/drawing/2014/main" id="{BFCF947A-1A5E-44E3-B22C-D95472B7B712}"/>
              </a:ext>
            </a:extLst>
          </p:cNvPr>
          <p:cNvPicPr>
            <a:picLocks noChangeAspect="1"/>
          </p:cNvPicPr>
          <p:nvPr/>
        </p:nvPicPr>
        <p:blipFill>
          <a:blip r:embed="rId3"/>
          <a:stretch>
            <a:fillRect/>
          </a:stretch>
        </p:blipFill>
        <p:spPr>
          <a:xfrm>
            <a:off x="963168" y="1389888"/>
            <a:ext cx="7254240" cy="5442575"/>
          </a:xfrm>
          <a:prstGeom prst="rect">
            <a:avLst/>
          </a:prstGeom>
        </p:spPr>
      </p:pic>
    </p:spTree>
    <p:extLst>
      <p:ext uri="{BB962C8B-B14F-4D97-AF65-F5344CB8AC3E}">
        <p14:creationId xmlns:p14="http://schemas.microsoft.com/office/powerpoint/2010/main" val="209957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EC3639-FFB6-4D23-9B88-938FD696D0C9}"/>
              </a:ext>
            </a:extLst>
          </p:cNvPr>
          <p:cNvSpPr>
            <a:spLocks noGrp="1"/>
          </p:cNvSpPr>
          <p:nvPr>
            <p:ph type="title"/>
          </p:nvPr>
        </p:nvSpPr>
        <p:spPr>
          <a:xfrm>
            <a:off x="457200" y="646176"/>
            <a:ext cx="8229600" cy="1226835"/>
          </a:xfrm>
        </p:spPr>
        <p:txBody>
          <a:bodyPr>
            <a:normAutofit fontScale="90000"/>
          </a:bodyPr>
          <a:lstStyle/>
          <a:p>
            <a:r>
              <a:rPr lang="en-US" dirty="0"/>
              <a:t>FSA Socially Disadvantaged Farmer Activity</a:t>
            </a:r>
          </a:p>
        </p:txBody>
      </p:sp>
      <p:pic>
        <p:nvPicPr>
          <p:cNvPr id="7" name="Content Placeholder 6">
            <a:extLst>
              <a:ext uri="{FF2B5EF4-FFF2-40B4-BE49-F238E27FC236}">
                <a16:creationId xmlns:a16="http://schemas.microsoft.com/office/drawing/2014/main" id="{EC83B354-831E-495A-B61F-F5225890DF3E}"/>
              </a:ext>
            </a:extLst>
          </p:cNvPr>
          <p:cNvPicPr>
            <a:picLocks noGrp="1" noChangeAspect="1"/>
          </p:cNvPicPr>
          <p:nvPr>
            <p:ph idx="1"/>
          </p:nvPr>
        </p:nvPicPr>
        <p:blipFill>
          <a:blip r:embed="rId2"/>
          <a:stretch>
            <a:fillRect/>
          </a:stretch>
        </p:blipFill>
        <p:spPr>
          <a:xfrm>
            <a:off x="633984" y="1923426"/>
            <a:ext cx="7912608" cy="4948258"/>
          </a:xfrm>
          <a:prstGeom prst="rect">
            <a:avLst/>
          </a:prstGeom>
        </p:spPr>
      </p:pic>
    </p:spTree>
    <p:extLst>
      <p:ext uri="{BB962C8B-B14F-4D97-AF65-F5344CB8AC3E}">
        <p14:creationId xmlns:p14="http://schemas.microsoft.com/office/powerpoint/2010/main" val="64146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Rectangle 3">
            <a:extLst>
              <a:ext uri="{FF2B5EF4-FFF2-40B4-BE49-F238E27FC236}">
                <a16:creationId xmlns:a16="http://schemas.microsoft.com/office/drawing/2014/main" id="{5F6A8467-FF01-4A76-9FDC-7781C012F550}"/>
              </a:ext>
            </a:extLst>
          </p:cNvPr>
          <p:cNvGraphicFramePr>
            <a:graphicFrameLocks noGrp="1"/>
          </p:cNvGraphicFramePr>
          <p:nvPr>
            <p:ph idx="4294967295"/>
            <p:extLst>
              <p:ext uri="{D42A27DB-BD31-4B8C-83A1-F6EECF244321}">
                <p14:modId xmlns:p14="http://schemas.microsoft.com/office/powerpoint/2010/main" val="1388391967"/>
              </p:ext>
            </p:extLst>
          </p:nvPr>
        </p:nvGraphicFramePr>
        <p:xfrm>
          <a:off x="4044950" y="639763"/>
          <a:ext cx="5099050"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2">
            <a:extLst>
              <a:ext uri="{FF2B5EF4-FFF2-40B4-BE49-F238E27FC236}">
                <a16:creationId xmlns:a16="http://schemas.microsoft.com/office/drawing/2014/main" id="{54F850BA-89B2-4F0D-8769-7CA372600B51}"/>
              </a:ext>
            </a:extLst>
          </p:cNvPr>
          <p:cNvSpPr txBox="1">
            <a:spLocks noChangeArrowheads="1"/>
          </p:cNvSpPr>
          <p:nvPr/>
        </p:nvSpPr>
        <p:spPr bwMode="auto">
          <a:xfrm>
            <a:off x="-10632" y="639762"/>
            <a:ext cx="3115340" cy="6244819"/>
          </a:xfrm>
          <a:prstGeom prst="rect">
            <a:avLst/>
          </a:prstGeom>
          <a:solidFill>
            <a:schemeClr val="accent2"/>
          </a:solidFill>
          <a:extLst/>
        </p:spPr>
        <p:txBody>
          <a:bodyPr vert="horz" lIns="91440" tIns="45720" rIns="91440" bIns="45720" numCol="1" anchor="ctr"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altLang="en-US" sz="3100" dirty="0">
                <a:solidFill>
                  <a:schemeClr val="bg1"/>
                </a:solidFill>
              </a:rPr>
              <a:t>2018 Farm Bill Changes</a:t>
            </a:r>
          </a:p>
        </p:txBody>
      </p:sp>
    </p:spTree>
    <p:extLst>
      <p:ext uri="{BB962C8B-B14F-4D97-AF65-F5344CB8AC3E}">
        <p14:creationId xmlns:p14="http://schemas.microsoft.com/office/powerpoint/2010/main" val="1543121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Rectangle 3">
            <a:extLst>
              <a:ext uri="{FF2B5EF4-FFF2-40B4-BE49-F238E27FC236}">
                <a16:creationId xmlns:a16="http://schemas.microsoft.com/office/drawing/2014/main" id="{5F6A8467-FF01-4A76-9FDC-7781C012F550}"/>
              </a:ext>
            </a:extLst>
          </p:cNvPr>
          <p:cNvGraphicFramePr>
            <a:graphicFrameLocks noGrp="1"/>
          </p:cNvGraphicFramePr>
          <p:nvPr>
            <p:ph idx="1"/>
            <p:extLst>
              <p:ext uri="{D42A27DB-BD31-4B8C-83A1-F6EECF244321}">
                <p14:modId xmlns:p14="http://schemas.microsoft.com/office/powerpoint/2010/main" val="988058523"/>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54F850BA-89B2-4F0D-8769-7CA372600B51}"/>
              </a:ext>
            </a:extLst>
          </p:cNvPr>
          <p:cNvSpPr txBox="1">
            <a:spLocks noChangeArrowheads="1"/>
          </p:cNvSpPr>
          <p:nvPr/>
        </p:nvSpPr>
        <p:spPr bwMode="auto">
          <a:xfrm>
            <a:off x="-10632" y="639762"/>
            <a:ext cx="3115340" cy="6244819"/>
          </a:xfrm>
          <a:prstGeom prst="rect">
            <a:avLst/>
          </a:prstGeom>
          <a:solidFill>
            <a:schemeClr val="accent2"/>
          </a:solidFill>
          <a:extLst/>
        </p:spPr>
        <p:txBody>
          <a:bodyPr vert="horz" lIns="91440" tIns="45720" rIns="91440" bIns="45720" numCol="1" anchor="ctr"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altLang="en-US" sz="3100" dirty="0">
                <a:solidFill>
                  <a:schemeClr val="bg1"/>
                </a:solidFill>
              </a:rPr>
              <a:t>2018 Farm Bill Changes</a:t>
            </a:r>
          </a:p>
        </p:txBody>
      </p:sp>
    </p:spTree>
    <p:extLst>
      <p:ext uri="{BB962C8B-B14F-4D97-AF65-F5344CB8AC3E}">
        <p14:creationId xmlns:p14="http://schemas.microsoft.com/office/powerpoint/2010/main" val="1649347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609058"/>
            <a:ext cx="5151566" cy="6248942"/>
          </a:xfrm>
          <a:prstGeom prst="rect">
            <a:avLst/>
          </a:prstGeom>
        </p:spPr>
      </p:pic>
      <p:sp>
        <p:nvSpPr>
          <p:cNvPr id="6" name="Rectangle 5"/>
          <p:cNvSpPr/>
          <p:nvPr/>
        </p:nvSpPr>
        <p:spPr>
          <a:xfrm>
            <a:off x="5163733" y="610136"/>
            <a:ext cx="3980267" cy="6247864"/>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rPr>
              <a:t>In communities nationwide, USDA and its partners help farmers, ranchers and other producers manage risk and grow their businesses. </a:t>
            </a:r>
            <a:br>
              <a:rPr lang="en-US" sz="2400" b="1" dirty="0">
                <a:solidFill>
                  <a:schemeClr val="bg1"/>
                </a:solidFill>
              </a:rPr>
            </a:br>
            <a:br>
              <a:rPr lang="en-US" sz="2400" b="1" dirty="0">
                <a:solidFill>
                  <a:schemeClr val="bg1"/>
                </a:solidFill>
              </a:rPr>
            </a:br>
            <a:r>
              <a:rPr lang="en-US" sz="2400" b="1" dirty="0">
                <a:solidFill>
                  <a:schemeClr val="bg1"/>
                </a:solidFill>
              </a:rPr>
              <a:t>We’re here to support your needs.</a:t>
            </a:r>
          </a:p>
          <a:p>
            <a:pPr algn="ctr"/>
            <a:endParaRPr lang="en-US" sz="2400" b="1" dirty="0">
              <a:solidFill>
                <a:schemeClr val="bg1"/>
              </a:solidFill>
            </a:endParaRPr>
          </a:p>
          <a:p>
            <a:pPr algn="ctr"/>
            <a:r>
              <a:rPr lang="en-US" sz="2400" b="1" dirty="0">
                <a:solidFill>
                  <a:schemeClr val="bg1"/>
                </a:solidFill>
                <a:hlinkClick r:id="rId4"/>
              </a:rPr>
              <a:t>www.newfarmers.usda.gov/mentorship</a:t>
            </a:r>
            <a:r>
              <a:rPr lang="en-US" sz="2400" b="1" dirty="0">
                <a:solidFill>
                  <a:schemeClr val="bg1"/>
                </a:solidFill>
              </a:rPr>
              <a:t>. </a:t>
            </a:r>
          </a:p>
        </p:txBody>
      </p:sp>
    </p:spTree>
    <p:extLst>
      <p:ext uri="{BB962C8B-B14F-4D97-AF65-F5344CB8AC3E}">
        <p14:creationId xmlns:p14="http://schemas.microsoft.com/office/powerpoint/2010/main" val="541690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F4B73A-EAFF-4606-AA83-82E7E948EBD6}"/>
              </a:ext>
            </a:extLst>
          </p:cNvPr>
          <p:cNvSpPr>
            <a:spLocks noGrp="1"/>
          </p:cNvSpPr>
          <p:nvPr>
            <p:ph idx="1"/>
          </p:nvPr>
        </p:nvSpPr>
        <p:spPr>
          <a:xfrm>
            <a:off x="359664" y="2246377"/>
            <a:ext cx="8229600" cy="2606039"/>
          </a:xfrm>
        </p:spPr>
        <p:txBody>
          <a:bodyPr>
            <a:normAutofit fontScale="77500" lnSpcReduction="20000"/>
          </a:bodyPr>
          <a:lstStyle/>
          <a:p>
            <a:pPr marL="82296" indent="0">
              <a:buNone/>
            </a:pPr>
            <a:r>
              <a:rPr lang="en-US" sz="2000" dirty="0"/>
              <a:t>    </a:t>
            </a:r>
            <a:r>
              <a:rPr lang="en-US" sz="2600" dirty="0"/>
              <a:t>- Total Obligations were the third highest in Agency history</a:t>
            </a:r>
            <a:br>
              <a:rPr lang="en-US" sz="2600" dirty="0"/>
            </a:br>
            <a:br>
              <a:rPr lang="en-US" sz="2600" dirty="0"/>
            </a:br>
            <a:r>
              <a:rPr lang="en-US" sz="2600" dirty="0"/>
              <a:t>   -  Direct FO obligations totaled $1.47 billion - the highest in the Agency’s 	history</a:t>
            </a:r>
            <a:br>
              <a:rPr lang="en-US" sz="2600" dirty="0"/>
            </a:br>
            <a:br>
              <a:rPr lang="en-US" sz="2600" dirty="0"/>
            </a:br>
            <a:br>
              <a:rPr lang="en-US" sz="2600" dirty="0"/>
            </a:br>
            <a:r>
              <a:rPr lang="en-US" sz="2600" dirty="0"/>
              <a:t>     Total Guaranteed Obligations</a:t>
            </a:r>
            <a:br>
              <a:rPr lang="en-US" sz="2600" dirty="0"/>
            </a:br>
            <a:r>
              <a:rPr lang="en-US" sz="2600" dirty="0"/>
              <a:t>      $3.106 Billion</a:t>
            </a:r>
            <a:br>
              <a:rPr lang="en-US" sz="2600" dirty="0"/>
            </a:br>
            <a:r>
              <a:rPr lang="en-US" sz="2600" dirty="0"/>
              <a:t>      7,611 loans</a:t>
            </a:r>
            <a:br>
              <a:rPr lang="en-US" sz="2600" dirty="0"/>
            </a:br>
            <a:endParaRPr lang="en-US" sz="2600" dirty="0"/>
          </a:p>
        </p:txBody>
      </p:sp>
      <p:sp>
        <p:nvSpPr>
          <p:cNvPr id="3" name="Title 2">
            <a:extLst>
              <a:ext uri="{FF2B5EF4-FFF2-40B4-BE49-F238E27FC236}">
                <a16:creationId xmlns:a16="http://schemas.microsoft.com/office/drawing/2014/main" id="{55B71249-6866-4A91-9F4C-3EFDD4444B35}"/>
              </a:ext>
            </a:extLst>
          </p:cNvPr>
          <p:cNvSpPr>
            <a:spLocks noGrp="1"/>
          </p:cNvSpPr>
          <p:nvPr>
            <p:ph type="title"/>
          </p:nvPr>
        </p:nvSpPr>
        <p:spPr>
          <a:xfrm>
            <a:off x="457200" y="1353312"/>
            <a:ext cx="8477609" cy="5035296"/>
          </a:xfrm>
        </p:spPr>
        <p:txBody>
          <a:bodyPr>
            <a:normAutofit/>
          </a:bodyPr>
          <a:lstStyle/>
          <a:p>
            <a:pPr marL="285750" indent="-285750">
              <a:buFont typeface="Wingdings 3" charset="2"/>
              <a:buChar char=""/>
            </a:pPr>
            <a:r>
              <a:rPr lang="en-US" dirty="0"/>
              <a:t>FY 2019 Funding Highlights:</a:t>
            </a:r>
            <a:br>
              <a:rPr lang="en-US" dirty="0"/>
            </a:br>
            <a:br>
              <a:rPr lang="en-US" i="1" dirty="0"/>
            </a:br>
            <a:endParaRPr lang="en-US" sz="2400" i="1" dirty="0"/>
          </a:p>
        </p:txBody>
      </p:sp>
    </p:spTree>
    <p:extLst>
      <p:ext uri="{BB962C8B-B14F-4D97-AF65-F5344CB8AC3E}">
        <p14:creationId xmlns:p14="http://schemas.microsoft.com/office/powerpoint/2010/main" val="1493550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370" y="632770"/>
            <a:ext cx="3747494" cy="6247864"/>
          </a:xfrm>
          <a:prstGeom prst="rect">
            <a:avLst/>
          </a:prstGeom>
          <a:solidFill>
            <a:schemeClr val="accent3">
              <a:lumMod val="75000"/>
            </a:schemeClr>
          </a:solidFill>
        </p:spPr>
        <p:txBody>
          <a:bodyPr wrap="square" rtlCol="0">
            <a:spAutoFit/>
          </a:bodyPr>
          <a:lstStyle/>
          <a:p>
            <a:pPr algn="ctr"/>
            <a:br>
              <a:rPr lang="en-US" sz="2000" i="1" dirty="0"/>
            </a:br>
            <a:br>
              <a:rPr lang="en-US" sz="2000" i="1" dirty="0"/>
            </a:br>
            <a:r>
              <a:rPr lang="en-US" sz="2000" i="1" dirty="0"/>
              <a:t>“It’s tremendous what USDA has to offer for people like me – a woman farmer and organic producer;”</a:t>
            </a:r>
            <a:br>
              <a:rPr lang="en-US" sz="2000" i="1" dirty="0"/>
            </a:br>
            <a:br>
              <a:rPr lang="en-US" sz="2000" i="1" dirty="0"/>
            </a:br>
            <a:r>
              <a:rPr lang="en-US" sz="2000" i="1" dirty="0"/>
              <a:t>“A lot of new farms need help. They need to make sure they are growing their product and getting to market, the last thing they want to think about is the financial growth strategy. SCORE can provide tremendous support in that aspect.”  </a:t>
            </a:r>
            <a:br>
              <a:rPr lang="en-US" sz="2000" i="1" dirty="0"/>
            </a:br>
            <a:br>
              <a:rPr lang="en-US" sz="2000" i="1" dirty="0"/>
            </a:br>
            <a:r>
              <a:rPr lang="en-US" sz="2000" i="1" dirty="0"/>
              <a:t>-- Kerry Planck, Alpine Made</a:t>
            </a:r>
          </a:p>
          <a:p>
            <a:pPr algn="ctr"/>
            <a:endParaRPr lang="en-US" sz="2000" i="1" dirty="0"/>
          </a:p>
          <a:p>
            <a:pPr algn="ctr"/>
            <a:endParaRPr lang="en-US" sz="2000" i="1" dirty="0"/>
          </a:p>
          <a:p>
            <a:endParaRPr lang="en-US" sz="2000" dirty="0"/>
          </a:p>
        </p:txBody>
      </p:sp>
      <p:pic>
        <p:nvPicPr>
          <p:cNvPr id="6" name="Picture 5"/>
          <p:cNvPicPr>
            <a:picLocks noChangeAspect="1"/>
          </p:cNvPicPr>
          <p:nvPr/>
        </p:nvPicPr>
        <p:blipFill>
          <a:blip r:embed="rId3"/>
          <a:stretch>
            <a:fillRect/>
          </a:stretch>
        </p:blipFill>
        <p:spPr>
          <a:xfrm>
            <a:off x="3657124" y="655404"/>
            <a:ext cx="5486876" cy="6202596"/>
          </a:xfrm>
          <a:prstGeom prst="rect">
            <a:avLst/>
          </a:prstGeom>
        </p:spPr>
      </p:pic>
      <p:sp>
        <p:nvSpPr>
          <p:cNvPr id="7" name="Rectangle 6"/>
          <p:cNvSpPr/>
          <p:nvPr/>
        </p:nvSpPr>
        <p:spPr>
          <a:xfrm>
            <a:off x="69113" y="599160"/>
            <a:ext cx="9123218" cy="4479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USDA – SCORE SUCCESS STORY </a:t>
            </a:r>
          </a:p>
        </p:txBody>
      </p:sp>
    </p:spTree>
    <p:extLst>
      <p:ext uri="{BB962C8B-B14F-4D97-AF65-F5344CB8AC3E}">
        <p14:creationId xmlns:p14="http://schemas.microsoft.com/office/powerpoint/2010/main" val="29975188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37" y="614880"/>
            <a:ext cx="8229600" cy="1143000"/>
          </a:xfrm>
        </p:spPr>
        <p:txBody>
          <a:bodyPr/>
          <a:lstStyle/>
          <a:p>
            <a:r>
              <a:rPr lang="en-US" dirty="0"/>
              <a:t>Online Resources</a:t>
            </a:r>
          </a:p>
        </p:txBody>
      </p:sp>
      <p:sp>
        <p:nvSpPr>
          <p:cNvPr id="3" name="Content Placeholder 2"/>
          <p:cNvSpPr>
            <a:spLocks noGrp="1"/>
          </p:cNvSpPr>
          <p:nvPr>
            <p:ph idx="1"/>
          </p:nvPr>
        </p:nvSpPr>
        <p:spPr>
          <a:xfrm>
            <a:off x="510362" y="1376917"/>
            <a:ext cx="8229600" cy="5092995"/>
          </a:xfrm>
          <a:solidFill>
            <a:schemeClr val="accent3">
              <a:lumMod val="40000"/>
              <a:lumOff val="60000"/>
            </a:schemeClr>
          </a:solidFill>
        </p:spPr>
        <p:txBody>
          <a:bodyPr/>
          <a:lstStyle/>
          <a:p>
            <a:r>
              <a:rPr lang="en-US" sz="2800" dirty="0"/>
              <a:t>FSA Guide to Farm Loan Programs </a:t>
            </a:r>
          </a:p>
          <a:p>
            <a:r>
              <a:rPr lang="en-US" sz="2800" dirty="0"/>
              <a:t>FSA Loan Compass </a:t>
            </a:r>
          </a:p>
          <a:p>
            <a:r>
              <a:rPr lang="en-US" sz="2800" dirty="0"/>
              <a:t>Loan Application Forms</a:t>
            </a:r>
          </a:p>
          <a:p>
            <a:r>
              <a:rPr lang="en-US" sz="2800" dirty="0"/>
              <a:t>Farm Loan Account Information </a:t>
            </a:r>
          </a:p>
          <a:p>
            <a:r>
              <a:rPr lang="en-US" sz="2800" dirty="0"/>
              <a:t>SCORE – Free Ag Mentoring Service</a:t>
            </a:r>
          </a:p>
          <a:p>
            <a:endParaRPr lang="en-US" dirty="0"/>
          </a:p>
          <a:p>
            <a:r>
              <a:rPr lang="en-US" sz="2800" dirty="0"/>
              <a:t>Guide/Application Forms/ Compass:  </a:t>
            </a:r>
            <a:r>
              <a:rPr lang="en-US" sz="2800" dirty="0">
                <a:hlinkClick r:id="rId2"/>
              </a:rPr>
              <a:t>www.Fsa.usda.gov/farmloans</a:t>
            </a:r>
            <a:r>
              <a:rPr lang="en-US" sz="2800" dirty="0"/>
              <a:t>  </a:t>
            </a:r>
          </a:p>
          <a:p>
            <a:r>
              <a:rPr lang="en-US" sz="2800" dirty="0"/>
              <a:t>Loan Account Information</a:t>
            </a:r>
            <a:r>
              <a:rPr lang="en-US" sz="2800" dirty="0">
                <a:hlinkClick r:id="rId3"/>
              </a:rPr>
              <a:t>:  www.farmers.gov</a:t>
            </a:r>
            <a:r>
              <a:rPr lang="en-US" sz="2800" dirty="0"/>
              <a:t> </a:t>
            </a:r>
          </a:p>
          <a:p>
            <a:r>
              <a:rPr lang="en-US" sz="2800" dirty="0"/>
              <a:t>SCORE:  </a:t>
            </a:r>
            <a:r>
              <a:rPr lang="en-US" sz="2800" dirty="0">
                <a:hlinkClick r:id="rId4"/>
              </a:rPr>
              <a:t>www.newfarmers.usda.gov/mentoring</a:t>
            </a:r>
            <a:r>
              <a:rPr lang="en-US" sz="2800" dirty="0"/>
              <a:t> </a:t>
            </a:r>
          </a:p>
        </p:txBody>
      </p:sp>
    </p:spTree>
    <p:extLst>
      <p:ext uri="{BB962C8B-B14F-4D97-AF65-F5344CB8AC3E}">
        <p14:creationId xmlns:p14="http://schemas.microsoft.com/office/powerpoint/2010/main" val="1505867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151B2403-0815-45E9-8A88-B46456CB4A6E}"/>
              </a:ext>
            </a:extLst>
          </p:cNvPr>
          <p:cNvPicPr>
            <a:picLocks noChangeAspect="1" noChangeArrowheads="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bwMode="auto">
          <a:xfrm>
            <a:off x="2895600" y="2438400"/>
            <a:ext cx="3733800" cy="182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2542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F4B73A-EAFF-4606-AA83-82E7E948EBD6}"/>
              </a:ext>
            </a:extLst>
          </p:cNvPr>
          <p:cNvSpPr>
            <a:spLocks noGrp="1"/>
          </p:cNvSpPr>
          <p:nvPr>
            <p:ph idx="1"/>
          </p:nvPr>
        </p:nvSpPr>
        <p:spPr>
          <a:xfrm>
            <a:off x="457200" y="1999489"/>
            <a:ext cx="8229600" cy="4035552"/>
          </a:xfrm>
        </p:spPr>
        <p:txBody>
          <a:bodyPr>
            <a:normAutofit/>
          </a:bodyPr>
          <a:lstStyle/>
          <a:p>
            <a:pPr marL="82296" indent="0">
              <a:buNone/>
            </a:pPr>
            <a:r>
              <a:rPr lang="en-US" sz="2400" dirty="0"/>
              <a:t>- Operating under a Continuing Resolution (CR).</a:t>
            </a:r>
          </a:p>
          <a:p>
            <a:pPr>
              <a:buFontTx/>
              <a:buChar char="-"/>
            </a:pPr>
            <a:r>
              <a:rPr lang="en-US" sz="2400" dirty="0"/>
              <a:t>Unobligated direct and guaranteed OL funds from FY 2019 were carried over into FY 2020</a:t>
            </a:r>
          </a:p>
          <a:p>
            <a:r>
              <a:rPr lang="en-US" sz="2400" dirty="0"/>
              <a:t>FSA has received guaranteed loan funding under the CR</a:t>
            </a:r>
          </a:p>
          <a:p>
            <a:pPr lvl="1"/>
            <a:r>
              <a:rPr lang="en-US" sz="2400" dirty="0"/>
              <a:t>$390,775,000 for Guaranteed FO</a:t>
            </a:r>
          </a:p>
          <a:p>
            <a:pPr lvl="1"/>
            <a:r>
              <a:rPr lang="en-US" sz="2400" dirty="0"/>
              <a:t>$2,059,689,561 for Guaranteed OL</a:t>
            </a:r>
          </a:p>
          <a:p>
            <a:pPr lvl="2"/>
            <a:r>
              <a:rPr lang="en-US" dirty="0"/>
              <a:t>Guaranteed OL is much higher because it includes carryover from FY 2019</a:t>
            </a:r>
          </a:p>
        </p:txBody>
      </p:sp>
      <p:sp>
        <p:nvSpPr>
          <p:cNvPr id="3" name="Title 2">
            <a:extLst>
              <a:ext uri="{FF2B5EF4-FFF2-40B4-BE49-F238E27FC236}">
                <a16:creationId xmlns:a16="http://schemas.microsoft.com/office/drawing/2014/main" id="{55B71249-6866-4A91-9F4C-3EFDD4444B35}"/>
              </a:ext>
            </a:extLst>
          </p:cNvPr>
          <p:cNvSpPr>
            <a:spLocks noGrp="1"/>
          </p:cNvSpPr>
          <p:nvPr>
            <p:ph type="title"/>
          </p:nvPr>
        </p:nvSpPr>
        <p:spPr>
          <a:xfrm>
            <a:off x="457200" y="1353312"/>
            <a:ext cx="8477609" cy="524256"/>
          </a:xfrm>
        </p:spPr>
        <p:txBody>
          <a:bodyPr>
            <a:normAutofit/>
          </a:bodyPr>
          <a:lstStyle/>
          <a:p>
            <a:r>
              <a:rPr lang="en-US" sz="2400" dirty="0"/>
              <a:t>FY 2020 Funding Highlights:</a:t>
            </a:r>
          </a:p>
        </p:txBody>
      </p:sp>
    </p:spTree>
    <p:extLst>
      <p:ext uri="{BB962C8B-B14F-4D97-AF65-F5344CB8AC3E}">
        <p14:creationId xmlns:p14="http://schemas.microsoft.com/office/powerpoint/2010/main" val="422695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Rectangle 3">
            <a:extLst>
              <a:ext uri="{FF2B5EF4-FFF2-40B4-BE49-F238E27FC236}">
                <a16:creationId xmlns:a16="http://schemas.microsoft.com/office/drawing/2014/main" id="{5F6A8467-FF01-4A76-9FDC-7781C012F550}"/>
              </a:ext>
            </a:extLst>
          </p:cNvPr>
          <p:cNvGraphicFramePr>
            <a:graphicFrameLocks noGrp="1"/>
          </p:cNvGraphicFramePr>
          <p:nvPr>
            <p:ph idx="1"/>
            <p:extLst>
              <p:ext uri="{D42A27DB-BD31-4B8C-83A1-F6EECF244321}">
                <p14:modId xmlns:p14="http://schemas.microsoft.com/office/powerpoint/2010/main" val="3997611725"/>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a:extLst>
              <a:ext uri="{FF2B5EF4-FFF2-40B4-BE49-F238E27FC236}">
                <a16:creationId xmlns:a16="http://schemas.microsoft.com/office/drawing/2014/main" id="{54F850BA-89B2-4F0D-8769-7CA372600B51}"/>
              </a:ext>
            </a:extLst>
          </p:cNvPr>
          <p:cNvSpPr txBox="1">
            <a:spLocks noChangeArrowheads="1"/>
          </p:cNvSpPr>
          <p:nvPr/>
        </p:nvSpPr>
        <p:spPr bwMode="auto">
          <a:xfrm>
            <a:off x="0" y="639762"/>
            <a:ext cx="3115340" cy="6244819"/>
          </a:xfrm>
          <a:prstGeom prst="rect">
            <a:avLst/>
          </a:prstGeom>
          <a:solidFill>
            <a:schemeClr val="accent2"/>
          </a:solidFill>
          <a:extLst/>
        </p:spPr>
        <p:txBody>
          <a:bodyPr vert="horz" lIns="91440" tIns="45720" rIns="91440" bIns="45720" numCol="1" anchor="ctr"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altLang="en-US" sz="3100" dirty="0">
                <a:solidFill>
                  <a:schemeClr val="bg1"/>
                </a:solidFill>
              </a:rPr>
              <a:t>Loan Program Delivery</a:t>
            </a:r>
          </a:p>
        </p:txBody>
      </p:sp>
    </p:spTree>
    <p:extLst>
      <p:ext uri="{BB962C8B-B14F-4D97-AF65-F5344CB8AC3E}">
        <p14:creationId xmlns:p14="http://schemas.microsoft.com/office/powerpoint/2010/main" val="1259562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Rectangle 3">
            <a:extLst>
              <a:ext uri="{FF2B5EF4-FFF2-40B4-BE49-F238E27FC236}">
                <a16:creationId xmlns:a16="http://schemas.microsoft.com/office/drawing/2014/main" id="{B08F73F4-E1DE-4EC6-B41A-81DE36F13407}"/>
              </a:ext>
            </a:extLst>
          </p:cNvPr>
          <p:cNvGraphicFramePr>
            <a:graphicFrameLocks noGrp="1"/>
          </p:cNvGraphicFramePr>
          <p:nvPr>
            <p:ph idx="1"/>
            <p:extLst>
              <p:ext uri="{D42A27DB-BD31-4B8C-83A1-F6EECF244321}">
                <p14:modId xmlns:p14="http://schemas.microsoft.com/office/powerpoint/2010/main" val="108660001"/>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a:extLst>
              <a:ext uri="{FF2B5EF4-FFF2-40B4-BE49-F238E27FC236}">
                <a16:creationId xmlns:a16="http://schemas.microsoft.com/office/drawing/2014/main" id="{54F850BA-89B2-4F0D-8769-7CA372600B51}"/>
              </a:ext>
            </a:extLst>
          </p:cNvPr>
          <p:cNvSpPr txBox="1">
            <a:spLocks noChangeArrowheads="1"/>
          </p:cNvSpPr>
          <p:nvPr/>
        </p:nvSpPr>
        <p:spPr bwMode="auto">
          <a:xfrm>
            <a:off x="-10632" y="639762"/>
            <a:ext cx="3115340" cy="6244819"/>
          </a:xfrm>
          <a:prstGeom prst="rect">
            <a:avLst/>
          </a:prstGeom>
          <a:solidFill>
            <a:schemeClr val="accent2"/>
          </a:solidFill>
          <a:extLst/>
        </p:spPr>
        <p:txBody>
          <a:bodyPr vert="horz" lIns="91440" tIns="45720" rIns="91440" bIns="45720" numCol="1" anchor="ctr"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altLang="en-US" sz="3100" dirty="0">
                <a:solidFill>
                  <a:schemeClr val="bg1"/>
                </a:solidFill>
              </a:rPr>
              <a:t>Primary Loan Programs</a:t>
            </a:r>
          </a:p>
        </p:txBody>
      </p:sp>
    </p:spTree>
    <p:extLst>
      <p:ext uri="{BB962C8B-B14F-4D97-AF65-F5344CB8AC3E}">
        <p14:creationId xmlns:p14="http://schemas.microsoft.com/office/powerpoint/2010/main" val="1109544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Rectangle 3">
            <a:extLst>
              <a:ext uri="{FF2B5EF4-FFF2-40B4-BE49-F238E27FC236}">
                <a16:creationId xmlns:a16="http://schemas.microsoft.com/office/drawing/2014/main" id="{B08F73F4-E1DE-4EC6-B41A-81DE36F13407}"/>
              </a:ext>
            </a:extLst>
          </p:cNvPr>
          <p:cNvGraphicFramePr>
            <a:graphicFrameLocks noGrp="1"/>
          </p:cNvGraphicFramePr>
          <p:nvPr>
            <p:ph idx="1"/>
            <p:extLst>
              <p:ext uri="{D42A27DB-BD31-4B8C-83A1-F6EECF244321}">
                <p14:modId xmlns:p14="http://schemas.microsoft.com/office/powerpoint/2010/main" val="1238845009"/>
              </p:ext>
            </p:extLst>
          </p:nvPr>
        </p:nvGraphicFramePr>
        <p:xfrm>
          <a:off x="3652090" y="916209"/>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2">
            <a:extLst>
              <a:ext uri="{FF2B5EF4-FFF2-40B4-BE49-F238E27FC236}">
                <a16:creationId xmlns:a16="http://schemas.microsoft.com/office/drawing/2014/main" id="{54F850BA-89B2-4F0D-8769-7CA372600B51}"/>
              </a:ext>
            </a:extLst>
          </p:cNvPr>
          <p:cNvSpPr txBox="1">
            <a:spLocks noChangeArrowheads="1"/>
          </p:cNvSpPr>
          <p:nvPr/>
        </p:nvSpPr>
        <p:spPr bwMode="auto">
          <a:xfrm>
            <a:off x="-10632" y="622004"/>
            <a:ext cx="3115340" cy="6262577"/>
          </a:xfrm>
          <a:prstGeom prst="rect">
            <a:avLst/>
          </a:prstGeom>
          <a:solidFill>
            <a:schemeClr val="accent2"/>
          </a:solidFill>
          <a:extLst/>
        </p:spPr>
        <p:txBody>
          <a:bodyPr vert="horz" lIns="91440" tIns="45720" rIns="91440" bIns="45720" numCol="1" anchor="ctr"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altLang="en-US" sz="3100" dirty="0">
                <a:solidFill>
                  <a:schemeClr val="bg1"/>
                </a:solidFill>
              </a:rPr>
              <a:t>Maximum Loan Limits</a:t>
            </a:r>
          </a:p>
        </p:txBody>
      </p:sp>
    </p:spTree>
    <p:extLst>
      <p:ext uri="{BB962C8B-B14F-4D97-AF65-F5344CB8AC3E}">
        <p14:creationId xmlns:p14="http://schemas.microsoft.com/office/powerpoint/2010/main" val="1956603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C7923A-4C0C-48A1-9D00-A2B8CFB0F764}"/>
              </a:ext>
            </a:extLst>
          </p:cNvPr>
          <p:cNvSpPr>
            <a:spLocks noGrp="1" noChangeArrowheads="1"/>
          </p:cNvSpPr>
          <p:nvPr>
            <p:ph idx="1"/>
          </p:nvPr>
        </p:nvSpPr>
        <p:spPr>
          <a:xfrm>
            <a:off x="3556512" y="882342"/>
            <a:ext cx="5054088" cy="5646208"/>
          </a:xfrm>
        </p:spPr>
        <p:txBody>
          <a:bodyPr anchor="ctr">
            <a:normAutofit/>
          </a:bodyPr>
          <a:lstStyle/>
          <a:p>
            <a:pPr eaLnBrk="1" hangingPunct="1">
              <a:buFont typeface="Wingdings" panose="05000000000000000000" pitchFamily="2" charset="2"/>
              <a:buNone/>
              <a:defRPr/>
            </a:pPr>
            <a:r>
              <a:rPr lang="en-US" altLang="en-US" sz="2400" b="1" dirty="0"/>
              <a:t>Direct and Guaranteed applicants must:</a:t>
            </a:r>
          </a:p>
          <a:p>
            <a:pPr eaLnBrk="1" hangingPunct="1">
              <a:buFont typeface="Wingdings" panose="05000000000000000000" pitchFamily="2" charset="2"/>
              <a:buNone/>
              <a:defRPr/>
            </a:pPr>
            <a:endParaRPr lang="en-US" altLang="en-US" sz="2400" dirty="0"/>
          </a:p>
          <a:p>
            <a:pPr lvl="1">
              <a:buFont typeface="Arial" panose="020B0604020202020204" pitchFamily="34" charset="0"/>
              <a:buChar char="•"/>
              <a:defRPr/>
            </a:pPr>
            <a:r>
              <a:rPr lang="en-US" altLang="en-US" sz="2400" b="1" dirty="0"/>
              <a:t>Be unable to obtain sufficient credit elsewhere</a:t>
            </a:r>
          </a:p>
          <a:p>
            <a:pPr lvl="1">
              <a:buFont typeface="Arial" panose="020B0604020202020204" pitchFamily="34" charset="0"/>
              <a:buChar char="•"/>
              <a:defRPr/>
            </a:pPr>
            <a:r>
              <a:rPr lang="en-US" altLang="en-US" sz="2400" b="1" dirty="0"/>
              <a:t>Be a citizen or a legal resident alien </a:t>
            </a:r>
          </a:p>
          <a:p>
            <a:pPr lvl="1">
              <a:buFont typeface="Arial" panose="020B0604020202020204" pitchFamily="34" charset="0"/>
              <a:buChar char="•"/>
              <a:defRPr/>
            </a:pPr>
            <a:r>
              <a:rPr lang="en-US" altLang="en-US" sz="2400" b="1" dirty="0"/>
              <a:t>Possess legal capacity to incur the loan obligation</a:t>
            </a:r>
          </a:p>
          <a:p>
            <a:pPr lvl="1">
              <a:buFont typeface="Arial" panose="020B0604020202020204" pitchFamily="34" charset="0"/>
              <a:buChar char="•"/>
              <a:defRPr/>
            </a:pPr>
            <a:r>
              <a:rPr lang="en-US" altLang="en-US" sz="2400" b="1" dirty="0"/>
              <a:t>Have acceptable credit history</a:t>
            </a:r>
          </a:p>
          <a:p>
            <a:pPr lvl="1">
              <a:buFont typeface="Arial" panose="020B0604020202020204" pitchFamily="34" charset="0"/>
              <a:buChar char="•"/>
              <a:defRPr/>
            </a:pPr>
            <a:r>
              <a:rPr lang="en-US" altLang="en-US" sz="2400" b="1" dirty="0"/>
              <a:t>Be the owner-operator or tenant-operator of a family farm </a:t>
            </a:r>
          </a:p>
          <a:p>
            <a:pPr>
              <a:buFont typeface="Arial" panose="020B0604020202020204" pitchFamily="34" charset="0"/>
              <a:buChar char="•"/>
              <a:defRPr/>
            </a:pPr>
            <a:endParaRPr lang="en-US" altLang="en-US" dirty="0"/>
          </a:p>
        </p:txBody>
      </p:sp>
      <p:sp>
        <p:nvSpPr>
          <p:cNvPr id="5" name="Rectangle 2">
            <a:extLst>
              <a:ext uri="{FF2B5EF4-FFF2-40B4-BE49-F238E27FC236}">
                <a16:creationId xmlns:a16="http://schemas.microsoft.com/office/drawing/2014/main" id="{54F850BA-89B2-4F0D-8769-7CA372600B51}"/>
              </a:ext>
            </a:extLst>
          </p:cNvPr>
          <p:cNvSpPr txBox="1">
            <a:spLocks noChangeArrowheads="1"/>
          </p:cNvSpPr>
          <p:nvPr/>
        </p:nvSpPr>
        <p:spPr bwMode="auto">
          <a:xfrm>
            <a:off x="-10632" y="639762"/>
            <a:ext cx="3115340" cy="6244819"/>
          </a:xfrm>
          <a:prstGeom prst="rect">
            <a:avLst/>
          </a:prstGeom>
          <a:solidFill>
            <a:schemeClr val="accent2"/>
          </a:solidFill>
          <a:extLst/>
        </p:spPr>
        <p:txBody>
          <a:bodyPr vert="horz" lIns="91440" tIns="45720" rIns="91440" bIns="45720" numCol="1" anchor="ctr"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altLang="en-US" sz="3100" dirty="0">
                <a:solidFill>
                  <a:schemeClr val="bg1"/>
                </a:solidFill>
              </a:rPr>
              <a:t>General Eligibility Requirements</a:t>
            </a:r>
          </a:p>
        </p:txBody>
      </p:sp>
    </p:spTree>
    <p:extLst>
      <p:ext uri="{BB962C8B-B14F-4D97-AF65-F5344CB8AC3E}">
        <p14:creationId xmlns:p14="http://schemas.microsoft.com/office/powerpoint/2010/main" val="2889377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Rectangle 3">
            <a:extLst>
              <a:ext uri="{FF2B5EF4-FFF2-40B4-BE49-F238E27FC236}">
                <a16:creationId xmlns:a16="http://schemas.microsoft.com/office/drawing/2014/main" id="{E72480A7-A39A-434D-BA3A-F9F71D837644}"/>
              </a:ext>
            </a:extLst>
          </p:cNvPr>
          <p:cNvGraphicFramePr>
            <a:graphicFrameLocks noGrp="1"/>
          </p:cNvGraphicFramePr>
          <p:nvPr>
            <p:ph idx="1"/>
            <p:extLst>
              <p:ext uri="{D42A27DB-BD31-4B8C-83A1-F6EECF244321}">
                <p14:modId xmlns:p14="http://schemas.microsoft.com/office/powerpoint/2010/main" val="3596123210"/>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2">
            <a:extLst>
              <a:ext uri="{FF2B5EF4-FFF2-40B4-BE49-F238E27FC236}">
                <a16:creationId xmlns:a16="http://schemas.microsoft.com/office/drawing/2014/main" id="{54F850BA-89B2-4F0D-8769-7CA372600B51}"/>
              </a:ext>
            </a:extLst>
          </p:cNvPr>
          <p:cNvSpPr txBox="1">
            <a:spLocks noChangeArrowheads="1"/>
          </p:cNvSpPr>
          <p:nvPr/>
        </p:nvSpPr>
        <p:spPr bwMode="auto">
          <a:xfrm>
            <a:off x="-10632" y="613181"/>
            <a:ext cx="3115340" cy="6244819"/>
          </a:xfrm>
          <a:prstGeom prst="rect">
            <a:avLst/>
          </a:prstGeom>
          <a:solidFill>
            <a:schemeClr val="accent2"/>
          </a:solidFill>
          <a:extLst/>
        </p:spPr>
        <p:txBody>
          <a:bodyPr vert="horz" lIns="91440" tIns="45720" rIns="91440" bIns="45720" numCol="1" anchor="ctr"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altLang="en-US" sz="3100" dirty="0">
                <a:solidFill>
                  <a:schemeClr val="bg1"/>
                </a:solidFill>
              </a:rPr>
              <a:t>General Eligibility Requirements</a:t>
            </a:r>
          </a:p>
        </p:txBody>
      </p:sp>
    </p:spTree>
    <p:extLst>
      <p:ext uri="{BB962C8B-B14F-4D97-AF65-F5344CB8AC3E}">
        <p14:creationId xmlns:p14="http://schemas.microsoft.com/office/powerpoint/2010/main" val="40957991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3710</TotalTime>
  <Words>1686</Words>
  <Application>Microsoft Office PowerPoint</Application>
  <PresentationFormat>On-screen Show (4:3)</PresentationFormat>
  <Paragraphs>212</Paragraphs>
  <Slides>32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Courier New</vt:lpstr>
      <vt:lpstr>Wingdings</vt:lpstr>
      <vt:lpstr>Wingdings 3</vt:lpstr>
      <vt:lpstr>Office Theme</vt:lpstr>
      <vt:lpstr>PowerPoint Presentation</vt:lpstr>
      <vt:lpstr>PowerPoint Presentation</vt:lpstr>
      <vt:lpstr>FY 2019 Funding Highlights:  </vt:lpstr>
      <vt:lpstr>FY 2020 Funding Highlights: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Emergency Loans</vt:lpstr>
      <vt:lpstr>Guaranteed Loans</vt:lpstr>
      <vt:lpstr>Guaranteed Loan Making</vt:lpstr>
      <vt:lpstr>PowerPoint Presentation</vt:lpstr>
      <vt:lpstr>Socially Disadvantaged Applicant (SDA)</vt:lpstr>
      <vt:lpstr>PowerPoint Presentation</vt:lpstr>
      <vt:lpstr>PowerPoint Presentation</vt:lpstr>
      <vt:lpstr>FSA Beginning Farmer Activity</vt:lpstr>
      <vt:lpstr>FSA Socially Disadvantaged Farmer Activity</vt:lpstr>
      <vt:lpstr>PowerPoint Presentation</vt:lpstr>
      <vt:lpstr>PowerPoint Presentation</vt:lpstr>
      <vt:lpstr>PowerPoint Presentation</vt:lpstr>
      <vt:lpstr>PowerPoint Presentation</vt:lpstr>
      <vt:lpstr>Online Resources</vt:lpstr>
      <vt:lpstr>PowerPoint Presentation</vt:lpstr>
    </vt:vector>
  </TitlesOfParts>
  <Company>USDA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 Connelly</dc:creator>
  <cp:lastModifiedBy>Goldberg, Maria - OPPE, Washington, DC</cp:lastModifiedBy>
  <cp:revision>399</cp:revision>
  <cp:lastPrinted>2018-09-25T15:53:28Z</cp:lastPrinted>
  <dcterms:created xsi:type="dcterms:W3CDTF">2018-05-24T18:18:02Z</dcterms:created>
  <dcterms:modified xsi:type="dcterms:W3CDTF">2020-01-10T21:22:08Z</dcterms:modified>
</cp:coreProperties>
</file>