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308" r:id="rId3"/>
    <p:sldId id="305" r:id="rId4"/>
    <p:sldId id="306" r:id="rId5"/>
    <p:sldId id="311" r:id="rId6"/>
    <p:sldId id="282" r:id="rId7"/>
    <p:sldId id="309" r:id="rId8"/>
    <p:sldId id="312" r:id="rId9"/>
    <p:sldId id="335" r:id="rId10"/>
    <p:sldId id="315" r:id="rId11"/>
    <p:sldId id="336" r:id="rId12"/>
    <p:sldId id="307" r:id="rId13"/>
    <p:sldId id="318" r:id="rId14"/>
    <p:sldId id="314" r:id="rId15"/>
    <p:sldId id="337" r:id="rId16"/>
    <p:sldId id="273" r:id="rId17"/>
    <p:sldId id="326" r:id="rId18"/>
    <p:sldId id="329" r:id="rId19"/>
    <p:sldId id="342" r:id="rId20"/>
    <p:sldId id="341" r:id="rId21"/>
    <p:sldId id="343" r:id="rId22"/>
    <p:sldId id="349" r:id="rId23"/>
    <p:sldId id="346" r:id="rId24"/>
    <p:sldId id="345" r:id="rId25"/>
    <p:sldId id="344" r:id="rId26"/>
    <p:sldId id="347" r:id="rId27"/>
    <p:sldId id="317" r:id="rId28"/>
    <p:sldId id="348" r:id="rId29"/>
    <p:sldId id="276" r:id="rId30"/>
    <p:sldId id="316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rk, Dave" initials="TD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07" autoAdjust="0"/>
    <p:restoredTop sz="94759"/>
  </p:normalViewPr>
  <p:slideViewPr>
    <p:cSldViewPr snapToGrid="0">
      <p:cViewPr varScale="1">
        <p:scale>
          <a:sx n="170" d="100"/>
          <a:sy n="170" d="100"/>
        </p:scale>
        <p:origin x="192" y="2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commentAuthors" Target="commentAuthors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3261F4-22FC-4B47-82CC-45F07885A33A}" type="datetimeFigureOut">
              <a:rPr lang="en-US" smtClean="0"/>
              <a:t>1/24/22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383C1-9964-4786-B09E-F7C4D0417D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067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83C1-9964-4786-B09E-F7C4D0417D8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384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15EF4C-B96D-9E4B-AB6C-8175481AE80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205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83C1-9964-4786-B09E-F7C4D0417D8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68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83C1-9964-4786-B09E-F7C4D0417D8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495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83C1-9964-4786-B09E-F7C4D0417D8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420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83C1-9964-4786-B09E-F7C4D0417D8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540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83C1-9964-4786-B09E-F7C4D0417D8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8496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383C1-9964-4786-B09E-F7C4D0417D8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4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/>
              <a:t>1/24/22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1/24/22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1/24/22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1/24/22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1/24/22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1/24/22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1/24/22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1/24/22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1/24/22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1/24/22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1/24/22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1/24/22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1/24/22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1/24/22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1/24/22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1/24/22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/>
              <a:t>1/24/22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509A250-FF31-4206-8172-F9D3106AACB1}" type="datetimeFigureOut">
              <a:rPr lang="en-US"/>
              <a:t>1/24/22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/>
              <a:t>‹#›</a:t>
            </a:fld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4AE6CA4-10F4-4367-AC17-C09E9CCA263D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470" y="5840995"/>
            <a:ext cx="1109625" cy="1038609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jpe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2" Type="http://schemas.openxmlformats.org/officeDocument/2006/relationships/image" Target="../media/image35.jpg"/><Relationship Id="rId13" Type="http://schemas.openxmlformats.org/officeDocument/2006/relationships/image" Target="../media/image36.png"/><Relationship Id="rId14" Type="http://schemas.openxmlformats.org/officeDocument/2006/relationships/image" Target="../media/image37.png"/><Relationship Id="rId15" Type="http://schemas.openxmlformats.org/officeDocument/2006/relationships/image" Target="../media/image38.png"/><Relationship Id="rId16" Type="http://schemas.openxmlformats.org/officeDocument/2006/relationships/image" Target="../media/image39.png"/><Relationship Id="rId17" Type="http://schemas.openxmlformats.org/officeDocument/2006/relationships/image" Target="../media/image40.jpeg"/><Relationship Id="rId18" Type="http://schemas.openxmlformats.org/officeDocument/2006/relationships/image" Target="../media/image41.jpg"/><Relationship Id="rId19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G"/><Relationship Id="rId3" Type="http://schemas.openxmlformats.org/officeDocument/2006/relationships/image" Target="../media/image6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Relationship Id="rId3" Type="http://schemas.openxmlformats.org/officeDocument/2006/relationships/image" Target="../media/image6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arcg.is/0HGPHf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jpeg"/><Relationship Id="rId5" Type="http://schemas.openxmlformats.org/officeDocument/2006/relationships/image" Target="../media/image71.JP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ma.gov/emergency-managers/practitioners/case-study-library" TargetMode="External"/><Relationship Id="rId4" Type="http://schemas.openxmlformats.org/officeDocument/2006/relationships/hyperlink" Target="https://www.fema.gov/media-library/assets/documents/156338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urldefense.us/v3/__https:/www.nature.org/en-us/what-we-do/our-priorities/tackle-climate-change/climate-change-stories/nature-based-fema-hazard-mitigation-guidebook/__;!!BClRuOV5cvtbuNI!WtvPdY4aqxNjQVAtX3T9btT7SjLWoNHzzyoQFNKvzpLE1DLenvK1AUk43ld9UnXtffY8zr58$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4853" y="1769084"/>
            <a:ext cx="11439330" cy="1576873"/>
          </a:xfrm>
        </p:spPr>
        <p:txBody>
          <a:bodyPr/>
          <a:lstStyle/>
          <a:p>
            <a:r>
              <a:rPr lang="en-US" sz="4400" dirty="0" smtClean="0"/>
              <a:t>Developing Forest Resilience and Water Security in a Fire and Flood Affected Watershed</a:t>
            </a:r>
            <a:endParaRPr lang="en-US" sz="44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24853" y="3451202"/>
            <a:ext cx="9328747" cy="2187598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>
                <a:solidFill>
                  <a:schemeClr val="tx1"/>
                </a:solidFill>
              </a:rPr>
              <a:t>Garrett Altmann, </a:t>
            </a:r>
            <a:r>
              <a:rPr lang="en-US" dirty="0" err="1" smtClean="0">
                <a:solidFill>
                  <a:schemeClr val="tx1"/>
                </a:solidFill>
              </a:rPr>
              <a:t>M.sc.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err="1" smtClean="0">
                <a:solidFill>
                  <a:schemeClr val="tx1"/>
                </a:solidFill>
              </a:rPr>
              <a:t>Gis</a:t>
            </a:r>
            <a:r>
              <a:rPr lang="en-US" dirty="0" smtClean="0">
                <a:solidFill>
                  <a:schemeClr val="tx1"/>
                </a:solidFill>
              </a:rPr>
              <a:t> Coordinator/Project Manager, Department of Forestry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Santa </a:t>
            </a:r>
            <a:r>
              <a:rPr lang="en-US" dirty="0">
                <a:solidFill>
                  <a:schemeClr val="tx1"/>
                </a:solidFill>
              </a:rPr>
              <a:t>Clara </a:t>
            </a:r>
            <a:r>
              <a:rPr lang="en-US" dirty="0" smtClean="0">
                <a:solidFill>
                  <a:schemeClr val="tx1"/>
                </a:solidFill>
              </a:rPr>
              <a:t>Pueblo, NM </a:t>
            </a:r>
          </a:p>
        </p:txBody>
      </p:sp>
      <p:sp>
        <p:nvSpPr>
          <p:cNvPr id="5" name="Subtitle 3">
            <a:extLst>
              <a:ext uri="{FF2B5EF4-FFF2-40B4-BE49-F238E27FC236}">
                <a16:creationId xmlns:a16="http://schemas.microsoft.com/office/drawing/2014/main" xmlns="" id="{1348400E-8A5E-477F-8C44-6B6585626CAB}"/>
              </a:ext>
            </a:extLst>
          </p:cNvPr>
          <p:cNvSpPr txBox="1">
            <a:spLocks/>
          </p:cNvSpPr>
          <p:nvPr/>
        </p:nvSpPr>
        <p:spPr>
          <a:xfrm>
            <a:off x="375234" y="5383618"/>
            <a:ext cx="5401789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4034" y="5220377"/>
            <a:ext cx="1571853" cy="135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0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171F071-4F28-4395-B562-BD8FE3EB9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51" y="153866"/>
            <a:ext cx="5702104" cy="315349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5BEDF68-3C4C-47AB-BB03-8D69B8906BCE}"/>
              </a:ext>
            </a:extLst>
          </p:cNvPr>
          <p:cNvSpPr/>
          <p:nvPr/>
        </p:nvSpPr>
        <p:spPr>
          <a:xfrm>
            <a:off x="245851" y="3455409"/>
            <a:ext cx="463296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After the fires came the flooding….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2011-2014 debris </a:t>
            </a:r>
            <a:r>
              <a:rPr lang="en-US" sz="2400" dirty="0">
                <a:solidFill>
                  <a:srgbClr val="FFFFFF"/>
                </a:solidFill>
              </a:rPr>
              <a:t>f</a:t>
            </a:r>
            <a:r>
              <a:rPr lang="en-US" sz="2400" dirty="0" smtClean="0">
                <a:solidFill>
                  <a:srgbClr val="FFFFFF"/>
                </a:solidFill>
              </a:rPr>
              <a:t>lows resulted in &gt; $200M in estimated damages.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100% fish kill in watershed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1182" y="2910113"/>
            <a:ext cx="5710997" cy="380733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7" name="Group 6"/>
          <p:cNvGrpSpPr/>
          <p:nvPr/>
        </p:nvGrpSpPr>
        <p:grpSpPr>
          <a:xfrm>
            <a:off x="6846389" y="234707"/>
            <a:ext cx="4350065" cy="2405841"/>
            <a:chOff x="7611998" y="1393096"/>
            <a:chExt cx="4819010" cy="278130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5452B600-1C6B-4BB1-9326-562FED845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1998" y="1393096"/>
              <a:ext cx="4819010" cy="253400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611998" y="3897403"/>
              <a:ext cx="4819010" cy="276999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Simulated 2 year </a:t>
              </a:r>
              <a:r>
                <a:rPr lang="en-US" sz="1200" dirty="0" smtClean="0">
                  <a:solidFill>
                    <a:schemeClr val="bg1"/>
                  </a:solidFill>
                </a:rPr>
                <a:t>(50%) to </a:t>
              </a:r>
              <a:r>
                <a:rPr lang="en-US" sz="1200" dirty="0">
                  <a:solidFill>
                    <a:schemeClr val="bg1"/>
                  </a:solidFill>
                </a:rPr>
                <a:t>10,000 year </a:t>
              </a:r>
              <a:r>
                <a:rPr lang="en-US" sz="1200" dirty="0" smtClean="0">
                  <a:solidFill>
                    <a:schemeClr val="bg1"/>
                  </a:solidFill>
                </a:rPr>
                <a:t>(.</a:t>
              </a:r>
              <a:r>
                <a:rPr lang="en-US" sz="1200" dirty="0">
                  <a:solidFill>
                    <a:schemeClr val="bg1"/>
                  </a:solidFill>
                </a:rPr>
                <a:t>01% ACE) </a:t>
              </a:r>
              <a:r>
                <a:rPr lang="en-US" sz="1200" dirty="0" smtClean="0">
                  <a:solidFill>
                    <a:schemeClr val="bg1"/>
                  </a:solidFill>
                </a:rPr>
                <a:t>events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203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Debris inundation in ponds</a:t>
            </a:r>
            <a:endParaRPr lang="en-US" dirty="0"/>
          </a:p>
        </p:txBody>
      </p:sp>
      <p:pic>
        <p:nvPicPr>
          <p:cNvPr id="7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5700" y="3947954"/>
            <a:ext cx="3886200" cy="2590800"/>
          </a:xfrm>
          <a:ln w="285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692" y="1251293"/>
            <a:ext cx="3886199" cy="25907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292124" y="3443287"/>
            <a:ext cx="1532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ghdad" charset="-78"/>
                <a:ea typeface="Baghdad" charset="-78"/>
                <a:cs typeface="Baghdad" charset="-78"/>
              </a:rPr>
              <a:t>1</a:t>
            </a:r>
            <a:r>
              <a:rPr lang="en-US" sz="2000" baseline="30000" dirty="0">
                <a:latin typeface="Baghdad" charset="-78"/>
                <a:ea typeface="Baghdad" charset="-78"/>
                <a:cs typeface="Baghdad" charset="-78"/>
              </a:rPr>
              <a:t>st</a:t>
            </a:r>
            <a:r>
              <a:rPr lang="en-US" sz="2000" dirty="0">
                <a:latin typeface="Baghdad" charset="-78"/>
                <a:ea typeface="Baghdad" charset="-78"/>
                <a:cs typeface="Baghdad" charset="-78"/>
              </a:rPr>
              <a:t> Pond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5700" y="1240664"/>
            <a:ext cx="3886200" cy="25908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525700" y="3435067"/>
            <a:ext cx="1475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ghdad" charset="-78"/>
                <a:ea typeface="Baghdad" charset="-78"/>
                <a:cs typeface="Baghdad" charset="-78"/>
              </a:rPr>
              <a:t>2</a:t>
            </a:r>
            <a:r>
              <a:rPr lang="en-US" sz="2000" baseline="30000" dirty="0">
                <a:latin typeface="Baghdad" charset="-78"/>
                <a:ea typeface="Baghdad" charset="-78"/>
                <a:cs typeface="Baghdad" charset="-78"/>
              </a:rPr>
              <a:t>nd</a:t>
            </a:r>
            <a:r>
              <a:rPr lang="en-US" sz="2000" dirty="0">
                <a:latin typeface="Baghdad" charset="-78"/>
                <a:ea typeface="Baghdad" charset="-78"/>
                <a:cs typeface="Baghdad" charset="-78"/>
              </a:rPr>
              <a:t> Pond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691" y="3959623"/>
            <a:ext cx="3886200" cy="25908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292124" y="6182186"/>
            <a:ext cx="1375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ghdad" charset="-78"/>
                <a:ea typeface="Baghdad" charset="-78"/>
                <a:cs typeface="Baghdad" charset="-78"/>
              </a:rPr>
              <a:t>3</a:t>
            </a:r>
            <a:r>
              <a:rPr lang="en-US" sz="2000" baseline="30000" dirty="0">
                <a:latin typeface="Baghdad" charset="-78"/>
                <a:ea typeface="Baghdad" charset="-78"/>
                <a:cs typeface="Baghdad" charset="-78"/>
              </a:rPr>
              <a:t>rd</a:t>
            </a:r>
            <a:r>
              <a:rPr lang="en-US" sz="2000" dirty="0">
                <a:latin typeface="Baghdad" charset="-78"/>
                <a:ea typeface="Baghdad" charset="-78"/>
                <a:cs typeface="Baghdad" charset="-78"/>
              </a:rPr>
              <a:t> Pond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25700" y="6193855"/>
            <a:ext cx="1375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ghdad" charset="-78"/>
                <a:ea typeface="Baghdad" charset="-78"/>
                <a:cs typeface="Baghdad" charset="-78"/>
              </a:rPr>
              <a:t>4</a:t>
            </a:r>
            <a:r>
              <a:rPr lang="en-US" sz="2000" baseline="30000" dirty="0">
                <a:latin typeface="Baghdad" charset="-78"/>
                <a:ea typeface="Baghdad" charset="-78"/>
                <a:cs typeface="Baghdad" charset="-78"/>
              </a:rPr>
              <a:t>th</a:t>
            </a:r>
            <a:r>
              <a:rPr lang="en-US" sz="2000" dirty="0">
                <a:latin typeface="Baghdad" charset="-78"/>
                <a:ea typeface="Baghdad" charset="-78"/>
                <a:cs typeface="Baghdad" charset="-78"/>
              </a:rPr>
              <a:t> Pond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9664108" y="189497"/>
            <a:ext cx="2398486" cy="3758457"/>
          </a:xfrm>
        </p:spPr>
        <p:txBody>
          <a:bodyPr/>
          <a:lstStyle/>
          <a:p>
            <a:r>
              <a:rPr lang="en-US" dirty="0" smtClean="0"/>
              <a:t>All four dams eventually failed and breached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4136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Declarations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75201" y="1853248"/>
            <a:ext cx="8946541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Santa Clara Pueblo received </a:t>
            </a:r>
            <a:r>
              <a:rPr lang="en-US" sz="2400" dirty="0" smtClean="0"/>
              <a:t>five (5) </a:t>
            </a:r>
            <a:r>
              <a:rPr lang="en-US" sz="2400" dirty="0"/>
              <a:t>Presidential Disaster </a:t>
            </a:r>
            <a:r>
              <a:rPr lang="en-US" sz="2400" dirty="0" smtClean="0"/>
              <a:t>Declarations from flooding:</a:t>
            </a:r>
            <a:endParaRPr lang="en-US" sz="2400" dirty="0"/>
          </a:p>
          <a:p>
            <a:pPr lvl="0"/>
            <a:endParaRPr lang="en-US" sz="2400" dirty="0"/>
          </a:p>
          <a:p>
            <a:pPr lvl="0"/>
            <a:r>
              <a:rPr lang="en-US" sz="2400" dirty="0"/>
              <a:t>DR-4047-NM, August 19-24, 2011 </a:t>
            </a:r>
          </a:p>
          <a:p>
            <a:pPr lvl="0"/>
            <a:r>
              <a:rPr lang="en-US" sz="2400" dirty="0"/>
              <a:t>DR-4079-NM, June 22-July 12, 2012</a:t>
            </a:r>
          </a:p>
          <a:p>
            <a:pPr lvl="0"/>
            <a:r>
              <a:rPr lang="en-US" sz="2400" dirty="0">
                <a:solidFill>
                  <a:srgbClr val="FFC000"/>
                </a:solidFill>
              </a:rPr>
              <a:t>DR-4147-SCP, July 19-21, 2013  (tribal declaration)</a:t>
            </a:r>
          </a:p>
          <a:p>
            <a:r>
              <a:rPr lang="en-US" sz="2400" dirty="0">
                <a:solidFill>
                  <a:srgbClr val="FFC000"/>
                </a:solidFill>
              </a:rPr>
              <a:t>DR-4151-SCP, September 13-16, 2013 (tribal declaration)</a:t>
            </a:r>
          </a:p>
          <a:p>
            <a:pPr lvl="0"/>
            <a:r>
              <a:rPr lang="en-US" sz="2400" dirty="0"/>
              <a:t>DR-4197-NM, July 27- August 5, </a:t>
            </a:r>
            <a:r>
              <a:rPr lang="en-US" sz="2400" dirty="0" smtClean="0"/>
              <a:t>2014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748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Recovery strategies: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3310" y="1516743"/>
            <a:ext cx="10289367" cy="4710636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Implemented the National Disaster Recovery Framework (NDRF)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he FEMA NDRF identified partners, resources, roles and responsibilities.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Collaboration - federal, state, tribal, and non-governmental agencies. </a:t>
            </a:r>
          </a:p>
          <a:p>
            <a:endParaRPr lang="en-US" dirty="0"/>
          </a:p>
          <a:p>
            <a:pPr marL="342900" lvl="1" indent="-342900"/>
            <a:r>
              <a:rPr lang="en-US" sz="2100" dirty="0"/>
              <a:t>Flood mitigation to protect </a:t>
            </a:r>
            <a:r>
              <a:rPr lang="en-US" sz="2100" dirty="0" smtClean="0"/>
              <a:t>community</a:t>
            </a:r>
          </a:p>
          <a:p>
            <a:pPr marL="342900" lvl="1" indent="-342900"/>
            <a:endParaRPr lang="en-US" sz="2100" dirty="0"/>
          </a:p>
          <a:p>
            <a:pPr marL="342900" lvl="1" indent="-342900"/>
            <a:r>
              <a:rPr lang="en-US" sz="2100" dirty="0" smtClean="0"/>
              <a:t>Temporary road for emergency access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Developed a ‘top-down</a:t>
            </a:r>
            <a:r>
              <a:rPr lang="en-US" dirty="0"/>
              <a:t>’ approach to treating the </a:t>
            </a:r>
            <a:r>
              <a:rPr lang="en-US" dirty="0" smtClean="0"/>
              <a:t>watershed:</a:t>
            </a:r>
          </a:p>
          <a:p>
            <a:pPr lvl="1"/>
            <a:r>
              <a:rPr lang="en-US" dirty="0" smtClean="0"/>
              <a:t>Mitigated remaining wildfire potential with Rx fuel breaks, thinning, logging </a:t>
            </a:r>
          </a:p>
          <a:p>
            <a:pPr lvl="1"/>
            <a:r>
              <a:rPr lang="en-US" dirty="0" smtClean="0"/>
              <a:t>Sediment source stabilization, primarily in ephemeral tributaries (2012-2018)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reek &amp; riparian restoration (2018 </a:t>
            </a:r>
            <a:r>
              <a:rPr lang="mr-IN" dirty="0" smtClean="0"/>
              <a:t>–</a:t>
            </a:r>
            <a:r>
              <a:rPr lang="en-US" dirty="0" smtClean="0"/>
              <a:t> current)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0522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Partnerships</a:t>
            </a:r>
          </a:p>
        </p:txBody>
      </p:sp>
      <p:pic>
        <p:nvPicPr>
          <p:cNvPr id="6" name="Picture 59" descr="1000px-USGS_logo_green_svg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972" y="2837413"/>
            <a:ext cx="3601649" cy="1044934"/>
          </a:xfrm>
          <a:prstGeom prst="rect">
            <a:avLst/>
          </a:prstGeom>
          <a:solidFill>
            <a:schemeClr val="tx1"/>
          </a:solidFill>
          <a:ln w="127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7" name="Picture 55" descr="1000px-US-NationalParkService-ShadedLogo_svg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50825" y="1437346"/>
            <a:ext cx="1367966" cy="129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0" descr="Bureau_of_indian_affairs_seal_n11288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80798" y="1447279"/>
            <a:ext cx="1682143" cy="122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3" descr="fsshield.g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4863" y="1490595"/>
            <a:ext cx="1701679" cy="127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7" descr="New_DOE_Logo_Color_042808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089"/>
          <a:stretch>
            <a:fillRect/>
          </a:stretch>
        </p:blipFill>
        <p:spPr bwMode="auto">
          <a:xfrm>
            <a:off x="4209126" y="4220076"/>
            <a:ext cx="1090259" cy="84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0" y="2590800"/>
            <a:ext cx="3061467" cy="922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9144000" y="2514600"/>
            <a:ext cx="2641600" cy="129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25" name="Picture 82" descr="santa_clara_th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972" y="5189162"/>
            <a:ext cx="791597" cy="63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2114" y="4905342"/>
            <a:ext cx="1769269" cy="97837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0835" y="2796165"/>
            <a:ext cx="927784" cy="10102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876" y="5120465"/>
            <a:ext cx="3807509" cy="7706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9359" y="4873777"/>
            <a:ext cx="3107532" cy="9179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4228" y="2851956"/>
            <a:ext cx="1082142" cy="101443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445" y="2851956"/>
            <a:ext cx="2206773" cy="110338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235" y="1533869"/>
            <a:ext cx="2985680" cy="1056931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56" descr="1000px-NOAA_logo_svg.png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972" y="4184865"/>
            <a:ext cx="1166055" cy="84575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4826" y="4243862"/>
            <a:ext cx="3827929" cy="57418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4845" y="2940242"/>
            <a:ext cx="2566073" cy="115473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655" y="4096731"/>
            <a:ext cx="918520" cy="91852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0841" y="4147571"/>
            <a:ext cx="1248327" cy="149190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0023" y="4128960"/>
            <a:ext cx="828581" cy="82858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7064" y="1501510"/>
            <a:ext cx="1485030" cy="111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5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578" y="149736"/>
            <a:ext cx="8725787" cy="6620085"/>
          </a:xfrm>
        </p:spPr>
      </p:pic>
      <p:sp>
        <p:nvSpPr>
          <p:cNvPr id="5" name="TextBox 4"/>
          <p:cNvSpPr txBox="1"/>
          <p:nvPr/>
        </p:nvSpPr>
        <p:spPr>
          <a:xfrm>
            <a:off x="3603109" y="3355323"/>
            <a:ext cx="1124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USFS Lands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39630" y="2401216"/>
            <a:ext cx="82586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Nat’l</a:t>
            </a:r>
          </a:p>
          <a:p>
            <a:r>
              <a:rPr lang="en-US" sz="1400" b="1" dirty="0" smtClean="0"/>
              <a:t>Park </a:t>
            </a:r>
          </a:p>
          <a:p>
            <a:r>
              <a:rPr lang="en-US" sz="1400" b="1" dirty="0" smtClean="0"/>
              <a:t>Service</a:t>
            </a:r>
          </a:p>
          <a:p>
            <a:r>
              <a:rPr lang="en-US" sz="1400" b="1" dirty="0" smtClean="0"/>
              <a:t>Lands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383525" y="1726013"/>
            <a:ext cx="11240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USFS Lands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17743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Naturalistic Approach…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926" y="1533173"/>
            <a:ext cx="10712170" cy="5154706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1900" dirty="0" smtClean="0"/>
              <a:t>Develop nature based solutions (NBS) to increase resilience </a:t>
            </a:r>
            <a:r>
              <a:rPr lang="en-US" sz="1900" dirty="0"/>
              <a:t>to variable </a:t>
            </a:r>
            <a:r>
              <a:rPr lang="en-US" sz="1900" dirty="0" smtClean="0"/>
              <a:t>climate events</a:t>
            </a:r>
          </a:p>
          <a:p>
            <a:pPr lvl="1">
              <a:spcBef>
                <a:spcPts val="600"/>
              </a:spcBef>
            </a:pPr>
            <a:r>
              <a:rPr lang="en-US" sz="1700" dirty="0" smtClean="0"/>
              <a:t>Fires, floods, prolonged drought</a:t>
            </a:r>
          </a:p>
          <a:p>
            <a:pPr>
              <a:spcBef>
                <a:spcPts val="600"/>
              </a:spcBef>
            </a:pPr>
            <a:endParaRPr lang="en-US" sz="1900" dirty="0"/>
          </a:p>
          <a:p>
            <a:pPr marL="342900" lvl="1" indent="-342900">
              <a:spcBef>
                <a:spcPts val="600"/>
              </a:spcBef>
            </a:pPr>
            <a:r>
              <a:rPr lang="en-US" sz="1900" dirty="0" smtClean="0"/>
              <a:t>Prioritize ecosystem services to </a:t>
            </a:r>
            <a:r>
              <a:rPr lang="en-US" sz="1900" dirty="0"/>
              <a:t>mitigate flooding, </a:t>
            </a:r>
            <a:r>
              <a:rPr lang="en-US" sz="1900" dirty="0" smtClean="0"/>
              <a:t>increase water security, and access.</a:t>
            </a:r>
          </a:p>
          <a:p>
            <a:pPr marL="342900" lvl="1" indent="-342900">
              <a:spcBef>
                <a:spcPts val="600"/>
              </a:spcBef>
            </a:pPr>
            <a:endParaRPr lang="en-US" sz="1900" dirty="0"/>
          </a:p>
          <a:p>
            <a:pPr marL="342900" lvl="1" indent="-342900">
              <a:spcBef>
                <a:spcPts val="600"/>
              </a:spcBef>
            </a:pPr>
            <a:r>
              <a:rPr lang="en-US" sz="1900" dirty="0" smtClean="0"/>
              <a:t>Sustainably increase ecological, cultural, recreational, and economic value.</a:t>
            </a:r>
          </a:p>
          <a:p>
            <a:pPr marL="742950" lvl="2" indent="-342900">
              <a:spcBef>
                <a:spcPts val="600"/>
              </a:spcBef>
            </a:pPr>
            <a:r>
              <a:rPr lang="en-US" dirty="0"/>
              <a:t>Support reintroduction of native Rio Grande Cutthroat Trout</a:t>
            </a:r>
          </a:p>
          <a:p>
            <a:pPr marL="342900" lvl="1" indent="-342900">
              <a:spcBef>
                <a:spcPts val="600"/>
              </a:spcBef>
            </a:pPr>
            <a:endParaRPr lang="en-US" sz="1900" dirty="0" smtClean="0"/>
          </a:p>
          <a:p>
            <a:pPr>
              <a:spcBef>
                <a:spcPts val="600"/>
              </a:spcBef>
            </a:pPr>
            <a:endParaRPr lang="en-US" dirty="0" smtClean="0"/>
          </a:p>
          <a:p>
            <a:pPr>
              <a:spcBef>
                <a:spcPts val="600"/>
              </a:spcBef>
            </a:pPr>
            <a:endParaRPr lang="en-US" dirty="0" smtClean="0"/>
          </a:p>
          <a:p>
            <a:pPr>
              <a:spcBef>
                <a:spcPts val="600"/>
              </a:spcBef>
            </a:pPr>
            <a:endParaRPr lang="en-US" dirty="0"/>
          </a:p>
          <a:p>
            <a:pPr marL="457200" lvl="1" indent="0">
              <a:spcBef>
                <a:spcPts val="600"/>
              </a:spcBef>
              <a:buNone/>
            </a:pPr>
            <a:endParaRPr lang="en-US" sz="1200" dirty="0"/>
          </a:p>
          <a:p>
            <a:pPr>
              <a:spcBef>
                <a:spcPts val="600"/>
              </a:spcBef>
            </a:pPr>
            <a:endParaRPr lang="en-US" dirty="0">
              <a:solidFill>
                <a:srgbClr val="FFFF00"/>
              </a:solidFill>
            </a:endParaRPr>
          </a:p>
          <a:p>
            <a:pPr>
              <a:spcBef>
                <a:spcPts val="600"/>
              </a:spcBef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12" y="4110526"/>
            <a:ext cx="10646019" cy="223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9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Strategies: Erosion </a:t>
            </a:r>
            <a:r>
              <a:rPr lang="en-US" dirty="0"/>
              <a:t>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556732"/>
            <a:ext cx="8946541" cy="4195481"/>
          </a:xfrm>
        </p:spPr>
        <p:txBody>
          <a:bodyPr/>
          <a:lstStyle/>
          <a:p>
            <a:r>
              <a:rPr lang="en-US" dirty="0" smtClean="0"/>
              <a:t>Low-tech structures </a:t>
            </a:r>
            <a:r>
              <a:rPr lang="en-US" dirty="0"/>
              <a:t>are constructed in tributaries to reduce sediment transport, minimize head cutting, and aggrade incised channels.  </a:t>
            </a:r>
          </a:p>
          <a:p>
            <a:r>
              <a:rPr lang="en-US" dirty="0"/>
              <a:t>The structures are cost-effective, being built by hand and using on-site materials. Over 5,300 structures have been built in </a:t>
            </a:r>
            <a:r>
              <a:rPr lang="en-US" dirty="0" smtClean="0"/>
              <a:t>28 </a:t>
            </a:r>
            <a:r>
              <a:rPr lang="en-US" dirty="0"/>
              <a:t>tributaries since 2014. </a:t>
            </a:r>
            <a:endParaRPr lang="en-US" b="1" dirty="0"/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394" y="3757659"/>
            <a:ext cx="4668873" cy="26244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3681" y="3753348"/>
            <a:ext cx="1970567" cy="26287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023" y="3757659"/>
            <a:ext cx="1973404" cy="262446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718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114" y="2242546"/>
            <a:ext cx="5258577" cy="34999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 Mitigation: </a:t>
            </a:r>
            <a:r>
              <a:rPr lang="en-US" dirty="0" smtClean="0"/>
              <a:t>Road Crossings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6111" y="1225431"/>
            <a:ext cx="10385712" cy="1503719"/>
          </a:xfrm>
        </p:spPr>
        <p:txBody>
          <a:bodyPr/>
          <a:lstStyle/>
          <a:p>
            <a:r>
              <a:rPr lang="en-US" dirty="0" smtClean="0"/>
              <a:t>Cylindrical CMP culverts upgraded to bottomless </a:t>
            </a:r>
            <a:r>
              <a:rPr lang="en-US" dirty="0"/>
              <a:t>culverts </a:t>
            </a:r>
            <a:r>
              <a:rPr lang="en-US" dirty="0" smtClean="0"/>
              <a:t>to convey </a:t>
            </a:r>
            <a:r>
              <a:rPr lang="en-US" dirty="0"/>
              <a:t>100-year flood events, facilitate meandering, floodplain connectivity, and fish </a:t>
            </a:r>
            <a:r>
              <a:rPr lang="en-US" dirty="0" smtClean="0"/>
              <a:t>passage.</a:t>
            </a:r>
            <a:endParaRPr lang="en-US" b="1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93476" y="5726711"/>
            <a:ext cx="3355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Pre-existing 48” CMP Culvert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628"/>
          <a:stretch/>
        </p:blipFill>
        <p:spPr>
          <a:xfrm>
            <a:off x="6210238" y="2101332"/>
            <a:ext cx="5780126" cy="36456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06380" y="5726711"/>
            <a:ext cx="3587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24’x 7’ bottomless arch culvert</a:t>
            </a:r>
            <a:endParaRPr lang="en-US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xmlns="" id="{E7762253-C968-424A-A159-C799D671FDD5}"/>
              </a:ext>
            </a:extLst>
          </p:cNvPr>
          <p:cNvSpPr/>
          <p:nvPr/>
        </p:nvSpPr>
        <p:spPr>
          <a:xfrm>
            <a:off x="4511190" y="3811858"/>
            <a:ext cx="2176993" cy="3638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36073" y="1888979"/>
            <a:ext cx="2312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Before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55867" y="1888979"/>
            <a:ext cx="2312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231581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Mitigation: Road </a:t>
            </a:r>
            <a:r>
              <a:rPr lang="en-US" dirty="0"/>
              <a:t>C</a:t>
            </a:r>
            <a:r>
              <a:rPr lang="en-US" dirty="0" smtClean="0"/>
              <a:t>rossings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666" y="2406535"/>
            <a:ext cx="5209081" cy="3906811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751" y="2395109"/>
            <a:ext cx="5181600" cy="38861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8040" y="1992753"/>
            <a:ext cx="2312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Before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67834" y="1992753"/>
            <a:ext cx="2312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After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43964" y="1101388"/>
            <a:ext cx="8647178" cy="1503719"/>
          </a:xfrm>
        </p:spPr>
        <p:txBody>
          <a:bodyPr/>
          <a:lstStyle/>
          <a:p>
            <a:r>
              <a:rPr lang="en-US" dirty="0" smtClean="0"/>
              <a:t>Ephemeral tributary crossing upgrade with bottomless culvert</a:t>
            </a:r>
          </a:p>
          <a:p>
            <a:r>
              <a:rPr lang="en-US" dirty="0"/>
              <a:t>Cylindrical culverts </a:t>
            </a:r>
            <a:r>
              <a:rPr lang="en-US" dirty="0" smtClean="0"/>
              <a:t>may </a:t>
            </a:r>
            <a:r>
              <a:rPr lang="en-US" dirty="0"/>
              <a:t>be </a:t>
            </a:r>
            <a:r>
              <a:rPr lang="en-US" dirty="0" smtClean="0"/>
              <a:t>a more cost-effective </a:t>
            </a:r>
            <a:r>
              <a:rPr lang="en-US" dirty="0"/>
              <a:t>substitution when set below grade to maintain natural bottom.</a:t>
            </a:r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10893" y="6281308"/>
            <a:ext cx="3847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Pre-existing 36”x40’ CMP Culvert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15304" y="6281308"/>
            <a:ext cx="3406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6’x 3’x 58’ Bottomless Culvert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829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Overview Santa Clara Pueblo </a:t>
            </a:r>
            <a:r>
              <a:rPr lang="en-US" sz="2400" dirty="0" smtClean="0"/>
              <a:t>and Watershed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Fire </a:t>
            </a:r>
            <a:r>
              <a:rPr lang="en-US" sz="2400" dirty="0" smtClean="0"/>
              <a:t>&amp; </a:t>
            </a:r>
            <a:r>
              <a:rPr lang="en-US" sz="2400" dirty="0"/>
              <a:t>Flood </a:t>
            </a:r>
            <a:r>
              <a:rPr lang="en-US" sz="2400" dirty="0" smtClean="0"/>
              <a:t>History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Disaster Declarations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Naturalistic Approach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Recovery </a:t>
            </a:r>
            <a:r>
              <a:rPr lang="en-US" sz="2400" dirty="0" smtClean="0"/>
              <a:t>Strategies: Engineering With Nature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Goals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Challenges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Conclusion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789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688" y="428547"/>
            <a:ext cx="10842170" cy="1400530"/>
          </a:xfrm>
        </p:spPr>
        <p:txBody>
          <a:bodyPr/>
          <a:lstStyle/>
          <a:p>
            <a:r>
              <a:rPr lang="en-US" dirty="0" smtClean="0"/>
              <a:t>Flood Mitigation: embankment armor</a:t>
            </a:r>
            <a:endParaRPr lang="en-US" dirty="0"/>
          </a:p>
        </p:txBody>
      </p:sp>
      <p:pic>
        <p:nvPicPr>
          <p:cNvPr id="4" name="Content Placeholder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2162702"/>
            <a:ext cx="5181600" cy="388620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160" y="2162702"/>
            <a:ext cx="5181600" cy="3886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8040" y="1748919"/>
            <a:ext cx="2312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Before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67834" y="1748919"/>
            <a:ext cx="2312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After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34687" y="1300592"/>
            <a:ext cx="10645955" cy="1503719"/>
          </a:xfrm>
        </p:spPr>
        <p:txBody>
          <a:bodyPr/>
          <a:lstStyle/>
          <a:p>
            <a:r>
              <a:rPr lang="en-US" dirty="0" smtClean="0"/>
              <a:t>Maximizes integration of </a:t>
            </a:r>
            <a:r>
              <a:rPr lang="en-US" dirty="0" err="1" smtClean="0"/>
              <a:t>bankfull</a:t>
            </a:r>
            <a:r>
              <a:rPr lang="en-US" dirty="0" smtClean="0"/>
              <a:t> channel with on-site rocks and woody debris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838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4" y="400466"/>
            <a:ext cx="9894080" cy="1400530"/>
          </a:xfrm>
        </p:spPr>
        <p:txBody>
          <a:bodyPr/>
          <a:lstStyle/>
          <a:p>
            <a:r>
              <a:rPr lang="en-US" dirty="0" smtClean="0"/>
              <a:t>Water Storage: Beaver </a:t>
            </a:r>
            <a:r>
              <a:rPr lang="en-US" dirty="0"/>
              <a:t>D</a:t>
            </a:r>
            <a:r>
              <a:rPr lang="en-US" dirty="0" smtClean="0"/>
              <a:t>am </a:t>
            </a:r>
            <a:r>
              <a:rPr lang="en-US" dirty="0"/>
              <a:t>A</a:t>
            </a:r>
            <a:r>
              <a:rPr lang="en-US" dirty="0" smtClean="0"/>
              <a:t>nalogs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30" y="1910639"/>
            <a:ext cx="10058400" cy="35822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629" y="4061745"/>
            <a:ext cx="3512682" cy="26345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19425" y="1873179"/>
            <a:ext cx="3643085" cy="273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20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mitigation: gabion dams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06" y="2486252"/>
            <a:ext cx="5364539" cy="402340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414" y="1270001"/>
            <a:ext cx="5234819" cy="3926114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716205" y="1269103"/>
            <a:ext cx="5127245" cy="1217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 smtClean="0"/>
              <a:t>USACE constructed post-fire to attenuate flood energy and increase village evacuation time.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376777" y="5292508"/>
            <a:ext cx="4755679" cy="121714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 smtClean="0"/>
              <a:t>5-to-30 year lifespan</a:t>
            </a:r>
          </a:p>
          <a:p>
            <a:r>
              <a:rPr lang="en-US" dirty="0" smtClean="0"/>
              <a:t>Ecologically disconnected</a:t>
            </a:r>
          </a:p>
          <a:p>
            <a:r>
              <a:rPr lang="en-US" dirty="0" smtClean="0"/>
              <a:t>Being evaluated for </a:t>
            </a:r>
            <a:r>
              <a:rPr lang="en-US" dirty="0" err="1" smtClean="0"/>
              <a:t>earthern</a:t>
            </a:r>
            <a:r>
              <a:rPr lang="en-US" dirty="0" smtClean="0"/>
              <a:t> dam conversion through USACE EWN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981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Storage: Off-channel ponds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333525"/>
            <a:ext cx="8946541" cy="42330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Pond Conceptual design for NRCS VPA-HIP Project “conservation trials”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2648" y="1756828"/>
            <a:ext cx="10058400" cy="300323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  <p:sp>
        <p:nvSpPr>
          <p:cNvPr id="10" name="Freeform 9"/>
          <p:cNvSpPr/>
          <p:nvPr/>
        </p:nvSpPr>
        <p:spPr>
          <a:xfrm rot="21114135">
            <a:off x="2870315" y="3264671"/>
            <a:ext cx="1737749" cy="839318"/>
          </a:xfrm>
          <a:custGeom>
            <a:avLst/>
            <a:gdLst>
              <a:gd name="connsiteX0" fmla="*/ 1497874 w 1645920"/>
              <a:gd name="connsiteY0" fmla="*/ 191589 h 570492"/>
              <a:gd name="connsiteX1" fmla="*/ 1497874 w 1645920"/>
              <a:gd name="connsiteY1" fmla="*/ 191589 h 570492"/>
              <a:gd name="connsiteX2" fmla="*/ 1567543 w 1645920"/>
              <a:gd name="connsiteY2" fmla="*/ 235132 h 570492"/>
              <a:gd name="connsiteX3" fmla="*/ 1602377 w 1645920"/>
              <a:gd name="connsiteY3" fmla="*/ 243840 h 570492"/>
              <a:gd name="connsiteX4" fmla="*/ 1637212 w 1645920"/>
              <a:gd name="connsiteY4" fmla="*/ 278675 h 570492"/>
              <a:gd name="connsiteX5" fmla="*/ 1645920 w 1645920"/>
              <a:gd name="connsiteY5" fmla="*/ 313509 h 570492"/>
              <a:gd name="connsiteX6" fmla="*/ 1637212 w 1645920"/>
              <a:gd name="connsiteY6" fmla="*/ 348343 h 570492"/>
              <a:gd name="connsiteX7" fmla="*/ 1628503 w 1645920"/>
              <a:gd name="connsiteY7" fmla="*/ 374469 h 570492"/>
              <a:gd name="connsiteX8" fmla="*/ 1584960 w 1645920"/>
              <a:gd name="connsiteY8" fmla="*/ 426720 h 570492"/>
              <a:gd name="connsiteX9" fmla="*/ 1558834 w 1645920"/>
              <a:gd name="connsiteY9" fmla="*/ 444138 h 570492"/>
              <a:gd name="connsiteX10" fmla="*/ 1532709 w 1645920"/>
              <a:gd name="connsiteY10" fmla="*/ 452846 h 570492"/>
              <a:gd name="connsiteX11" fmla="*/ 1506583 w 1645920"/>
              <a:gd name="connsiteY11" fmla="*/ 470263 h 570492"/>
              <a:gd name="connsiteX12" fmla="*/ 1454332 w 1645920"/>
              <a:gd name="connsiteY12" fmla="*/ 487680 h 570492"/>
              <a:gd name="connsiteX13" fmla="*/ 1428206 w 1645920"/>
              <a:gd name="connsiteY13" fmla="*/ 496389 h 570492"/>
              <a:gd name="connsiteX14" fmla="*/ 1349829 w 1645920"/>
              <a:gd name="connsiteY14" fmla="*/ 522515 h 570492"/>
              <a:gd name="connsiteX15" fmla="*/ 1323703 w 1645920"/>
              <a:gd name="connsiteY15" fmla="*/ 531223 h 570492"/>
              <a:gd name="connsiteX16" fmla="*/ 1236617 w 1645920"/>
              <a:gd name="connsiteY16" fmla="*/ 548640 h 570492"/>
              <a:gd name="connsiteX17" fmla="*/ 1210492 w 1645920"/>
              <a:gd name="connsiteY17" fmla="*/ 557349 h 570492"/>
              <a:gd name="connsiteX18" fmla="*/ 896983 w 1645920"/>
              <a:gd name="connsiteY18" fmla="*/ 557349 h 570492"/>
              <a:gd name="connsiteX19" fmla="*/ 714103 w 1645920"/>
              <a:gd name="connsiteY19" fmla="*/ 539932 h 570492"/>
              <a:gd name="connsiteX20" fmla="*/ 618309 w 1645920"/>
              <a:gd name="connsiteY20" fmla="*/ 531223 h 570492"/>
              <a:gd name="connsiteX21" fmla="*/ 539932 w 1645920"/>
              <a:gd name="connsiteY21" fmla="*/ 513806 h 570492"/>
              <a:gd name="connsiteX22" fmla="*/ 513806 w 1645920"/>
              <a:gd name="connsiteY22" fmla="*/ 505098 h 570492"/>
              <a:gd name="connsiteX23" fmla="*/ 452846 w 1645920"/>
              <a:gd name="connsiteY23" fmla="*/ 487680 h 570492"/>
              <a:gd name="connsiteX24" fmla="*/ 400594 w 1645920"/>
              <a:gd name="connsiteY24" fmla="*/ 461555 h 570492"/>
              <a:gd name="connsiteX25" fmla="*/ 374469 w 1645920"/>
              <a:gd name="connsiteY25" fmla="*/ 444138 h 570492"/>
              <a:gd name="connsiteX26" fmla="*/ 357052 w 1645920"/>
              <a:gd name="connsiteY26" fmla="*/ 426720 h 570492"/>
              <a:gd name="connsiteX27" fmla="*/ 330926 w 1645920"/>
              <a:gd name="connsiteY27" fmla="*/ 418012 h 570492"/>
              <a:gd name="connsiteX28" fmla="*/ 313509 w 1645920"/>
              <a:gd name="connsiteY28" fmla="*/ 365760 h 570492"/>
              <a:gd name="connsiteX29" fmla="*/ 296092 w 1645920"/>
              <a:gd name="connsiteY29" fmla="*/ 243840 h 570492"/>
              <a:gd name="connsiteX30" fmla="*/ 278674 w 1645920"/>
              <a:gd name="connsiteY30" fmla="*/ 226423 h 570492"/>
              <a:gd name="connsiteX31" fmla="*/ 261257 w 1645920"/>
              <a:gd name="connsiteY31" fmla="*/ 200298 h 570492"/>
              <a:gd name="connsiteX32" fmla="*/ 235132 w 1645920"/>
              <a:gd name="connsiteY32" fmla="*/ 191589 h 570492"/>
              <a:gd name="connsiteX33" fmla="*/ 191589 w 1645920"/>
              <a:gd name="connsiteY33" fmla="*/ 156755 h 570492"/>
              <a:gd name="connsiteX34" fmla="*/ 156754 w 1645920"/>
              <a:gd name="connsiteY34" fmla="*/ 148046 h 570492"/>
              <a:gd name="connsiteX35" fmla="*/ 104503 w 1645920"/>
              <a:gd name="connsiteY35" fmla="*/ 130629 h 570492"/>
              <a:gd name="connsiteX36" fmla="*/ 52252 w 1645920"/>
              <a:gd name="connsiteY36" fmla="*/ 113212 h 570492"/>
              <a:gd name="connsiteX37" fmla="*/ 26126 w 1645920"/>
              <a:gd name="connsiteY37" fmla="*/ 104503 h 570492"/>
              <a:gd name="connsiteX38" fmla="*/ 0 w 1645920"/>
              <a:gd name="connsiteY38" fmla="*/ 52252 h 570492"/>
              <a:gd name="connsiteX39" fmla="*/ 8709 w 1645920"/>
              <a:gd name="connsiteY39" fmla="*/ 26126 h 570492"/>
              <a:gd name="connsiteX40" fmla="*/ 60960 w 1645920"/>
              <a:gd name="connsiteY40" fmla="*/ 8709 h 570492"/>
              <a:gd name="connsiteX41" fmla="*/ 87086 w 1645920"/>
              <a:gd name="connsiteY41" fmla="*/ 0 h 570492"/>
              <a:gd name="connsiteX42" fmla="*/ 209006 w 1645920"/>
              <a:gd name="connsiteY42" fmla="*/ 17418 h 570492"/>
              <a:gd name="connsiteX43" fmla="*/ 261257 w 1645920"/>
              <a:gd name="connsiteY43" fmla="*/ 34835 h 570492"/>
              <a:gd name="connsiteX44" fmla="*/ 313509 w 1645920"/>
              <a:gd name="connsiteY44" fmla="*/ 52252 h 570492"/>
              <a:gd name="connsiteX45" fmla="*/ 339634 w 1645920"/>
              <a:gd name="connsiteY45" fmla="*/ 69669 h 570492"/>
              <a:gd name="connsiteX46" fmla="*/ 383177 w 1645920"/>
              <a:gd name="connsiteY46" fmla="*/ 78378 h 570492"/>
              <a:gd name="connsiteX47" fmla="*/ 574766 w 1645920"/>
              <a:gd name="connsiteY47" fmla="*/ 87086 h 570492"/>
              <a:gd name="connsiteX48" fmla="*/ 644434 w 1645920"/>
              <a:gd name="connsiteY48" fmla="*/ 69669 h 570492"/>
              <a:gd name="connsiteX49" fmla="*/ 748937 w 1645920"/>
              <a:gd name="connsiteY49" fmla="*/ 78378 h 570492"/>
              <a:gd name="connsiteX50" fmla="*/ 783772 w 1645920"/>
              <a:gd name="connsiteY50" fmla="*/ 87086 h 570492"/>
              <a:gd name="connsiteX51" fmla="*/ 975360 w 1645920"/>
              <a:gd name="connsiteY51" fmla="*/ 113212 h 570492"/>
              <a:gd name="connsiteX52" fmla="*/ 1027612 w 1645920"/>
              <a:gd name="connsiteY52" fmla="*/ 130629 h 570492"/>
              <a:gd name="connsiteX53" fmla="*/ 1053737 w 1645920"/>
              <a:gd name="connsiteY53" fmla="*/ 139338 h 570492"/>
              <a:gd name="connsiteX54" fmla="*/ 1088572 w 1645920"/>
              <a:gd name="connsiteY54" fmla="*/ 148046 h 570492"/>
              <a:gd name="connsiteX55" fmla="*/ 1132114 w 1645920"/>
              <a:gd name="connsiteY55" fmla="*/ 156755 h 570492"/>
              <a:gd name="connsiteX56" fmla="*/ 1445623 w 1645920"/>
              <a:gd name="connsiteY56" fmla="*/ 174172 h 570492"/>
              <a:gd name="connsiteX57" fmla="*/ 1497874 w 1645920"/>
              <a:gd name="connsiteY57" fmla="*/ 191589 h 57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645920" h="570492">
                <a:moveTo>
                  <a:pt x="1497874" y="191589"/>
                </a:moveTo>
                <a:lnTo>
                  <a:pt x="1497874" y="191589"/>
                </a:lnTo>
                <a:cubicBezTo>
                  <a:pt x="1521097" y="206103"/>
                  <a:pt x="1543048" y="222885"/>
                  <a:pt x="1567543" y="235132"/>
                </a:cubicBezTo>
                <a:cubicBezTo>
                  <a:pt x="1578248" y="240485"/>
                  <a:pt x="1592228" y="237497"/>
                  <a:pt x="1602377" y="243840"/>
                </a:cubicBezTo>
                <a:cubicBezTo>
                  <a:pt x="1616302" y="252543"/>
                  <a:pt x="1637212" y="278675"/>
                  <a:pt x="1637212" y="278675"/>
                </a:cubicBezTo>
                <a:cubicBezTo>
                  <a:pt x="1640115" y="290286"/>
                  <a:pt x="1645920" y="301540"/>
                  <a:pt x="1645920" y="313509"/>
                </a:cubicBezTo>
                <a:cubicBezTo>
                  <a:pt x="1645920" y="325478"/>
                  <a:pt x="1640500" y="336835"/>
                  <a:pt x="1637212" y="348343"/>
                </a:cubicBezTo>
                <a:cubicBezTo>
                  <a:pt x="1634690" y="357170"/>
                  <a:pt x="1632608" y="366258"/>
                  <a:pt x="1628503" y="374469"/>
                </a:cubicBezTo>
                <a:cubicBezTo>
                  <a:pt x="1618716" y="394044"/>
                  <a:pt x="1601471" y="412961"/>
                  <a:pt x="1584960" y="426720"/>
                </a:cubicBezTo>
                <a:cubicBezTo>
                  <a:pt x="1576919" y="433421"/>
                  <a:pt x="1568196" y="439457"/>
                  <a:pt x="1558834" y="444138"/>
                </a:cubicBezTo>
                <a:cubicBezTo>
                  <a:pt x="1550624" y="448243"/>
                  <a:pt x="1541417" y="449943"/>
                  <a:pt x="1532709" y="452846"/>
                </a:cubicBezTo>
                <a:cubicBezTo>
                  <a:pt x="1524000" y="458652"/>
                  <a:pt x="1516147" y="466012"/>
                  <a:pt x="1506583" y="470263"/>
                </a:cubicBezTo>
                <a:cubicBezTo>
                  <a:pt x="1489806" y="477719"/>
                  <a:pt x="1471749" y="481874"/>
                  <a:pt x="1454332" y="487680"/>
                </a:cubicBezTo>
                <a:lnTo>
                  <a:pt x="1428206" y="496389"/>
                </a:lnTo>
                <a:lnTo>
                  <a:pt x="1349829" y="522515"/>
                </a:lnTo>
                <a:cubicBezTo>
                  <a:pt x="1341120" y="525418"/>
                  <a:pt x="1332609" y="528996"/>
                  <a:pt x="1323703" y="531223"/>
                </a:cubicBezTo>
                <a:cubicBezTo>
                  <a:pt x="1271739" y="544215"/>
                  <a:pt x="1300675" y="537964"/>
                  <a:pt x="1236617" y="548640"/>
                </a:cubicBezTo>
                <a:cubicBezTo>
                  <a:pt x="1227909" y="551543"/>
                  <a:pt x="1219397" y="555123"/>
                  <a:pt x="1210492" y="557349"/>
                </a:cubicBezTo>
                <a:cubicBezTo>
                  <a:pt x="1102016" y="584470"/>
                  <a:pt x="1039688" y="561953"/>
                  <a:pt x="896983" y="557349"/>
                </a:cubicBezTo>
                <a:lnTo>
                  <a:pt x="714103" y="539932"/>
                </a:lnTo>
                <a:lnTo>
                  <a:pt x="618309" y="531223"/>
                </a:lnTo>
                <a:cubicBezTo>
                  <a:pt x="588364" y="525234"/>
                  <a:pt x="568641" y="522008"/>
                  <a:pt x="539932" y="513806"/>
                </a:cubicBezTo>
                <a:cubicBezTo>
                  <a:pt x="531106" y="511284"/>
                  <a:pt x="522632" y="507620"/>
                  <a:pt x="513806" y="505098"/>
                </a:cubicBezTo>
                <a:cubicBezTo>
                  <a:pt x="500785" y="501378"/>
                  <a:pt x="466766" y="494640"/>
                  <a:pt x="452846" y="487680"/>
                </a:cubicBezTo>
                <a:cubicBezTo>
                  <a:pt x="385326" y="453920"/>
                  <a:pt x="466256" y="483441"/>
                  <a:pt x="400594" y="461555"/>
                </a:cubicBezTo>
                <a:cubicBezTo>
                  <a:pt x="391886" y="455749"/>
                  <a:pt x="382642" y="450676"/>
                  <a:pt x="374469" y="444138"/>
                </a:cubicBezTo>
                <a:cubicBezTo>
                  <a:pt x="368058" y="439009"/>
                  <a:pt x="364093" y="430944"/>
                  <a:pt x="357052" y="426720"/>
                </a:cubicBezTo>
                <a:cubicBezTo>
                  <a:pt x="349181" y="421997"/>
                  <a:pt x="339635" y="420915"/>
                  <a:pt x="330926" y="418012"/>
                </a:cubicBezTo>
                <a:cubicBezTo>
                  <a:pt x="325120" y="400595"/>
                  <a:pt x="315171" y="384044"/>
                  <a:pt x="313509" y="365760"/>
                </a:cubicBezTo>
                <a:cubicBezTo>
                  <a:pt x="313375" y="364287"/>
                  <a:pt x="312246" y="270762"/>
                  <a:pt x="296092" y="243840"/>
                </a:cubicBezTo>
                <a:cubicBezTo>
                  <a:pt x="291868" y="236799"/>
                  <a:pt x="283803" y="232834"/>
                  <a:pt x="278674" y="226423"/>
                </a:cubicBezTo>
                <a:cubicBezTo>
                  <a:pt x="272136" y="218250"/>
                  <a:pt x="269430" y="206836"/>
                  <a:pt x="261257" y="200298"/>
                </a:cubicBezTo>
                <a:cubicBezTo>
                  <a:pt x="254089" y="194564"/>
                  <a:pt x="243840" y="194492"/>
                  <a:pt x="235132" y="191589"/>
                </a:cubicBezTo>
                <a:cubicBezTo>
                  <a:pt x="221087" y="177545"/>
                  <a:pt x="210812" y="164993"/>
                  <a:pt x="191589" y="156755"/>
                </a:cubicBezTo>
                <a:cubicBezTo>
                  <a:pt x="180588" y="152040"/>
                  <a:pt x="168218" y="151485"/>
                  <a:pt x="156754" y="148046"/>
                </a:cubicBezTo>
                <a:cubicBezTo>
                  <a:pt x="139169" y="142771"/>
                  <a:pt x="121920" y="136435"/>
                  <a:pt x="104503" y="130629"/>
                </a:cubicBezTo>
                <a:lnTo>
                  <a:pt x="52252" y="113212"/>
                </a:lnTo>
                <a:lnTo>
                  <a:pt x="26126" y="104503"/>
                </a:lnTo>
                <a:cubicBezTo>
                  <a:pt x="17320" y="91294"/>
                  <a:pt x="0" y="70279"/>
                  <a:pt x="0" y="52252"/>
                </a:cubicBezTo>
                <a:cubicBezTo>
                  <a:pt x="0" y="43072"/>
                  <a:pt x="1239" y="31462"/>
                  <a:pt x="8709" y="26126"/>
                </a:cubicBezTo>
                <a:cubicBezTo>
                  <a:pt x="23648" y="15455"/>
                  <a:pt x="43543" y="14515"/>
                  <a:pt x="60960" y="8709"/>
                </a:cubicBezTo>
                <a:lnTo>
                  <a:pt x="87086" y="0"/>
                </a:lnTo>
                <a:cubicBezTo>
                  <a:pt x="124781" y="4189"/>
                  <a:pt x="170879" y="7019"/>
                  <a:pt x="209006" y="17418"/>
                </a:cubicBezTo>
                <a:cubicBezTo>
                  <a:pt x="226718" y="22249"/>
                  <a:pt x="243840" y="29029"/>
                  <a:pt x="261257" y="34835"/>
                </a:cubicBezTo>
                <a:cubicBezTo>
                  <a:pt x="261262" y="34837"/>
                  <a:pt x="313505" y="52249"/>
                  <a:pt x="313509" y="52252"/>
                </a:cubicBezTo>
                <a:cubicBezTo>
                  <a:pt x="322217" y="58058"/>
                  <a:pt x="329834" y="65994"/>
                  <a:pt x="339634" y="69669"/>
                </a:cubicBezTo>
                <a:cubicBezTo>
                  <a:pt x="353493" y="74866"/>
                  <a:pt x="368416" y="77285"/>
                  <a:pt x="383177" y="78378"/>
                </a:cubicBezTo>
                <a:cubicBezTo>
                  <a:pt x="446931" y="83100"/>
                  <a:pt x="510903" y="84183"/>
                  <a:pt x="574766" y="87086"/>
                </a:cubicBezTo>
                <a:cubicBezTo>
                  <a:pt x="595379" y="80215"/>
                  <a:pt x="623421" y="69669"/>
                  <a:pt x="644434" y="69669"/>
                </a:cubicBezTo>
                <a:cubicBezTo>
                  <a:pt x="679389" y="69669"/>
                  <a:pt x="714103" y="75475"/>
                  <a:pt x="748937" y="78378"/>
                </a:cubicBezTo>
                <a:cubicBezTo>
                  <a:pt x="760549" y="81281"/>
                  <a:pt x="771923" y="85393"/>
                  <a:pt x="783772" y="87086"/>
                </a:cubicBezTo>
                <a:cubicBezTo>
                  <a:pt x="837156" y="94712"/>
                  <a:pt x="925414" y="96564"/>
                  <a:pt x="975360" y="113212"/>
                </a:cubicBezTo>
                <a:lnTo>
                  <a:pt x="1027612" y="130629"/>
                </a:lnTo>
                <a:cubicBezTo>
                  <a:pt x="1036320" y="133532"/>
                  <a:pt x="1044832" y="137112"/>
                  <a:pt x="1053737" y="139338"/>
                </a:cubicBezTo>
                <a:cubicBezTo>
                  <a:pt x="1065349" y="142241"/>
                  <a:pt x="1076888" y="145450"/>
                  <a:pt x="1088572" y="148046"/>
                </a:cubicBezTo>
                <a:cubicBezTo>
                  <a:pt x="1103021" y="151257"/>
                  <a:pt x="1117427" y="154919"/>
                  <a:pt x="1132114" y="156755"/>
                </a:cubicBezTo>
                <a:cubicBezTo>
                  <a:pt x="1232796" y="169340"/>
                  <a:pt x="1348644" y="170293"/>
                  <a:pt x="1445623" y="174172"/>
                </a:cubicBezTo>
                <a:cubicBezTo>
                  <a:pt x="1494556" y="193745"/>
                  <a:pt x="1489165" y="188686"/>
                  <a:pt x="1497874" y="191589"/>
                </a:cubicBezTo>
                <a:close/>
              </a:path>
            </a:pathLst>
          </a:custGeom>
          <a:gradFill flip="none" rotWithShape="1">
            <a:gsLst>
              <a:gs pos="89000">
                <a:schemeClr val="bg2">
                  <a:lumMod val="20000"/>
                  <a:lumOff val="80000"/>
                  <a:shade val="30000"/>
                  <a:satMod val="115000"/>
                  <a:alpha val="54000"/>
                </a:schemeClr>
              </a:gs>
              <a:gs pos="0">
                <a:schemeClr val="bg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bg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>
            <a:off x="4616560" y="3247380"/>
            <a:ext cx="1210492" cy="367768"/>
          </a:xfrm>
          <a:custGeom>
            <a:avLst/>
            <a:gdLst>
              <a:gd name="connsiteX0" fmla="*/ 801189 w 1210492"/>
              <a:gd name="connsiteY0" fmla="*/ 0 h 461554"/>
              <a:gd name="connsiteX1" fmla="*/ 801189 w 1210492"/>
              <a:gd name="connsiteY1" fmla="*/ 0 h 461554"/>
              <a:gd name="connsiteX2" fmla="*/ 731520 w 1210492"/>
              <a:gd name="connsiteY2" fmla="*/ 34834 h 461554"/>
              <a:gd name="connsiteX3" fmla="*/ 687977 w 1210492"/>
              <a:gd name="connsiteY3" fmla="*/ 78377 h 461554"/>
              <a:gd name="connsiteX4" fmla="*/ 618309 w 1210492"/>
              <a:gd name="connsiteY4" fmla="*/ 87086 h 461554"/>
              <a:gd name="connsiteX5" fmla="*/ 548640 w 1210492"/>
              <a:gd name="connsiteY5" fmla="*/ 104503 h 461554"/>
              <a:gd name="connsiteX6" fmla="*/ 531223 w 1210492"/>
              <a:gd name="connsiteY6" fmla="*/ 130628 h 461554"/>
              <a:gd name="connsiteX7" fmla="*/ 513806 w 1210492"/>
              <a:gd name="connsiteY7" fmla="*/ 182880 h 461554"/>
              <a:gd name="connsiteX8" fmla="*/ 487680 w 1210492"/>
              <a:gd name="connsiteY8" fmla="*/ 191588 h 461554"/>
              <a:gd name="connsiteX9" fmla="*/ 391886 w 1210492"/>
              <a:gd name="connsiteY9" fmla="*/ 182880 h 461554"/>
              <a:gd name="connsiteX10" fmla="*/ 78377 w 1210492"/>
              <a:gd name="connsiteY10" fmla="*/ 200297 h 461554"/>
              <a:gd name="connsiteX11" fmla="*/ 0 w 1210492"/>
              <a:gd name="connsiteY11" fmla="*/ 243840 h 461554"/>
              <a:gd name="connsiteX12" fmla="*/ 8709 w 1210492"/>
              <a:gd name="connsiteY12" fmla="*/ 322217 h 461554"/>
              <a:gd name="connsiteX13" fmla="*/ 43543 w 1210492"/>
              <a:gd name="connsiteY13" fmla="*/ 391886 h 461554"/>
              <a:gd name="connsiteX14" fmla="*/ 60960 w 1210492"/>
              <a:gd name="connsiteY14" fmla="*/ 418011 h 461554"/>
              <a:gd name="connsiteX15" fmla="*/ 87086 w 1210492"/>
              <a:gd name="connsiteY15" fmla="*/ 426720 h 461554"/>
              <a:gd name="connsiteX16" fmla="*/ 113212 w 1210492"/>
              <a:gd name="connsiteY16" fmla="*/ 444137 h 461554"/>
              <a:gd name="connsiteX17" fmla="*/ 191589 w 1210492"/>
              <a:gd name="connsiteY17" fmla="*/ 461554 h 461554"/>
              <a:gd name="connsiteX18" fmla="*/ 304800 w 1210492"/>
              <a:gd name="connsiteY18" fmla="*/ 452846 h 461554"/>
              <a:gd name="connsiteX19" fmla="*/ 435429 w 1210492"/>
              <a:gd name="connsiteY19" fmla="*/ 444137 h 461554"/>
              <a:gd name="connsiteX20" fmla="*/ 487680 w 1210492"/>
              <a:gd name="connsiteY20" fmla="*/ 426720 h 461554"/>
              <a:gd name="connsiteX21" fmla="*/ 513806 w 1210492"/>
              <a:gd name="connsiteY21" fmla="*/ 400594 h 461554"/>
              <a:gd name="connsiteX22" fmla="*/ 539932 w 1210492"/>
              <a:gd name="connsiteY22" fmla="*/ 383177 h 461554"/>
              <a:gd name="connsiteX23" fmla="*/ 566057 w 1210492"/>
              <a:gd name="connsiteY23" fmla="*/ 374468 h 461554"/>
              <a:gd name="connsiteX24" fmla="*/ 775063 w 1210492"/>
              <a:gd name="connsiteY24" fmla="*/ 365760 h 461554"/>
              <a:gd name="connsiteX25" fmla="*/ 844732 w 1210492"/>
              <a:gd name="connsiteY25" fmla="*/ 348343 h 461554"/>
              <a:gd name="connsiteX26" fmla="*/ 879566 w 1210492"/>
              <a:gd name="connsiteY26" fmla="*/ 296091 h 461554"/>
              <a:gd name="connsiteX27" fmla="*/ 888274 w 1210492"/>
              <a:gd name="connsiteY27" fmla="*/ 243840 h 461554"/>
              <a:gd name="connsiteX28" fmla="*/ 905692 w 1210492"/>
              <a:gd name="connsiteY28" fmla="*/ 226423 h 461554"/>
              <a:gd name="connsiteX29" fmla="*/ 1053737 w 1210492"/>
              <a:gd name="connsiteY29" fmla="*/ 217714 h 461554"/>
              <a:gd name="connsiteX30" fmla="*/ 1132114 w 1210492"/>
              <a:gd name="connsiteY30" fmla="*/ 209006 h 461554"/>
              <a:gd name="connsiteX31" fmla="*/ 1158240 w 1210492"/>
              <a:gd name="connsiteY31" fmla="*/ 200297 h 461554"/>
              <a:gd name="connsiteX32" fmla="*/ 1184366 w 1210492"/>
              <a:gd name="connsiteY32" fmla="*/ 182880 h 461554"/>
              <a:gd name="connsiteX33" fmla="*/ 1210492 w 1210492"/>
              <a:gd name="connsiteY33" fmla="*/ 130628 h 461554"/>
              <a:gd name="connsiteX34" fmla="*/ 1193074 w 1210492"/>
              <a:gd name="connsiteY34" fmla="*/ 78377 h 461554"/>
              <a:gd name="connsiteX35" fmla="*/ 1114697 w 1210492"/>
              <a:gd name="connsiteY35" fmla="*/ 34834 h 461554"/>
              <a:gd name="connsiteX36" fmla="*/ 888274 w 1210492"/>
              <a:gd name="connsiteY36" fmla="*/ 26126 h 461554"/>
              <a:gd name="connsiteX37" fmla="*/ 801189 w 1210492"/>
              <a:gd name="connsiteY37" fmla="*/ 0 h 461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210492" h="461554">
                <a:moveTo>
                  <a:pt x="801189" y="0"/>
                </a:moveTo>
                <a:lnTo>
                  <a:pt x="801189" y="0"/>
                </a:lnTo>
                <a:cubicBezTo>
                  <a:pt x="777966" y="11611"/>
                  <a:pt x="752791" y="19945"/>
                  <a:pt x="731520" y="34834"/>
                </a:cubicBezTo>
                <a:cubicBezTo>
                  <a:pt x="696930" y="59047"/>
                  <a:pt x="734179" y="65776"/>
                  <a:pt x="687977" y="78377"/>
                </a:cubicBezTo>
                <a:cubicBezTo>
                  <a:pt x="665398" y="84535"/>
                  <a:pt x="641440" y="83527"/>
                  <a:pt x="618309" y="87086"/>
                </a:cubicBezTo>
                <a:cubicBezTo>
                  <a:pt x="579271" y="93092"/>
                  <a:pt x="580432" y="93905"/>
                  <a:pt x="548640" y="104503"/>
                </a:cubicBezTo>
                <a:cubicBezTo>
                  <a:pt x="542834" y="113211"/>
                  <a:pt x="535474" y="121064"/>
                  <a:pt x="531223" y="130628"/>
                </a:cubicBezTo>
                <a:cubicBezTo>
                  <a:pt x="523767" y="147405"/>
                  <a:pt x="531223" y="177075"/>
                  <a:pt x="513806" y="182880"/>
                </a:cubicBezTo>
                <a:lnTo>
                  <a:pt x="487680" y="191588"/>
                </a:lnTo>
                <a:cubicBezTo>
                  <a:pt x="455749" y="188685"/>
                  <a:pt x="423949" y="182880"/>
                  <a:pt x="391886" y="182880"/>
                </a:cubicBezTo>
                <a:cubicBezTo>
                  <a:pt x="168756" y="182880"/>
                  <a:pt x="205275" y="179147"/>
                  <a:pt x="78377" y="200297"/>
                </a:cubicBezTo>
                <a:cubicBezTo>
                  <a:pt x="14442" y="221609"/>
                  <a:pt x="39108" y="204732"/>
                  <a:pt x="0" y="243840"/>
                </a:cubicBezTo>
                <a:cubicBezTo>
                  <a:pt x="2903" y="269966"/>
                  <a:pt x="3554" y="296441"/>
                  <a:pt x="8709" y="322217"/>
                </a:cubicBezTo>
                <a:cubicBezTo>
                  <a:pt x="22579" y="391568"/>
                  <a:pt x="15892" y="357322"/>
                  <a:pt x="43543" y="391886"/>
                </a:cubicBezTo>
                <a:cubicBezTo>
                  <a:pt x="50081" y="400059"/>
                  <a:pt x="52787" y="411473"/>
                  <a:pt x="60960" y="418011"/>
                </a:cubicBezTo>
                <a:cubicBezTo>
                  <a:pt x="68128" y="423746"/>
                  <a:pt x="78875" y="422615"/>
                  <a:pt x="87086" y="426720"/>
                </a:cubicBezTo>
                <a:cubicBezTo>
                  <a:pt x="96447" y="431401"/>
                  <a:pt x="103851" y="439456"/>
                  <a:pt x="113212" y="444137"/>
                </a:cubicBezTo>
                <a:cubicBezTo>
                  <a:pt x="134654" y="454858"/>
                  <a:pt x="171514" y="458208"/>
                  <a:pt x="191589" y="461554"/>
                </a:cubicBezTo>
                <a:lnTo>
                  <a:pt x="304800" y="452846"/>
                </a:lnTo>
                <a:cubicBezTo>
                  <a:pt x="348329" y="449737"/>
                  <a:pt x="392228" y="450309"/>
                  <a:pt x="435429" y="444137"/>
                </a:cubicBezTo>
                <a:cubicBezTo>
                  <a:pt x="453604" y="441541"/>
                  <a:pt x="487680" y="426720"/>
                  <a:pt x="487680" y="426720"/>
                </a:cubicBezTo>
                <a:cubicBezTo>
                  <a:pt x="496389" y="418011"/>
                  <a:pt x="504345" y="408478"/>
                  <a:pt x="513806" y="400594"/>
                </a:cubicBezTo>
                <a:cubicBezTo>
                  <a:pt x="521847" y="393894"/>
                  <a:pt x="530571" y="387858"/>
                  <a:pt x="539932" y="383177"/>
                </a:cubicBezTo>
                <a:cubicBezTo>
                  <a:pt x="548142" y="379072"/>
                  <a:pt x="556903" y="375146"/>
                  <a:pt x="566057" y="374468"/>
                </a:cubicBezTo>
                <a:cubicBezTo>
                  <a:pt x="635596" y="369317"/>
                  <a:pt x="705394" y="368663"/>
                  <a:pt x="775063" y="365760"/>
                </a:cubicBezTo>
                <a:cubicBezTo>
                  <a:pt x="798286" y="359954"/>
                  <a:pt x="831454" y="368260"/>
                  <a:pt x="844732" y="348343"/>
                </a:cubicBezTo>
                <a:lnTo>
                  <a:pt x="879566" y="296091"/>
                </a:lnTo>
                <a:cubicBezTo>
                  <a:pt x="882469" y="278674"/>
                  <a:pt x="882074" y="260373"/>
                  <a:pt x="888274" y="243840"/>
                </a:cubicBezTo>
                <a:cubicBezTo>
                  <a:pt x="891157" y="236152"/>
                  <a:pt x="897582" y="227704"/>
                  <a:pt x="905692" y="226423"/>
                </a:cubicBezTo>
                <a:cubicBezTo>
                  <a:pt x="954521" y="218713"/>
                  <a:pt x="1004449" y="221505"/>
                  <a:pt x="1053737" y="217714"/>
                </a:cubicBezTo>
                <a:cubicBezTo>
                  <a:pt x="1079946" y="215698"/>
                  <a:pt x="1105988" y="211909"/>
                  <a:pt x="1132114" y="209006"/>
                </a:cubicBezTo>
                <a:cubicBezTo>
                  <a:pt x="1140823" y="206103"/>
                  <a:pt x="1150029" y="204402"/>
                  <a:pt x="1158240" y="200297"/>
                </a:cubicBezTo>
                <a:cubicBezTo>
                  <a:pt x="1167601" y="195616"/>
                  <a:pt x="1176965" y="190281"/>
                  <a:pt x="1184366" y="182880"/>
                </a:cubicBezTo>
                <a:cubicBezTo>
                  <a:pt x="1201247" y="165999"/>
                  <a:pt x="1203409" y="151876"/>
                  <a:pt x="1210492" y="130628"/>
                </a:cubicBezTo>
                <a:cubicBezTo>
                  <a:pt x="1204686" y="113211"/>
                  <a:pt x="1208350" y="88561"/>
                  <a:pt x="1193074" y="78377"/>
                </a:cubicBezTo>
                <a:cubicBezTo>
                  <a:pt x="1179567" y="69372"/>
                  <a:pt x="1140341" y="36603"/>
                  <a:pt x="1114697" y="34834"/>
                </a:cubicBezTo>
                <a:cubicBezTo>
                  <a:pt x="1039346" y="29637"/>
                  <a:pt x="963748" y="29029"/>
                  <a:pt x="888274" y="26126"/>
                </a:cubicBezTo>
                <a:cubicBezTo>
                  <a:pt x="833269" y="7790"/>
                  <a:pt x="815703" y="4354"/>
                  <a:pt x="801189" y="0"/>
                </a:cubicBezTo>
                <a:close/>
              </a:path>
            </a:pathLst>
          </a:custGeom>
          <a:gradFill flip="none" rotWithShape="1">
            <a:gsLst>
              <a:gs pos="89000">
                <a:schemeClr val="bg2">
                  <a:lumMod val="20000"/>
                  <a:lumOff val="80000"/>
                  <a:shade val="30000"/>
                  <a:satMod val="115000"/>
                  <a:alpha val="54000"/>
                </a:schemeClr>
              </a:gs>
              <a:gs pos="0">
                <a:schemeClr val="bg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bg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 12"/>
          <p:cNvSpPr/>
          <p:nvPr/>
        </p:nvSpPr>
        <p:spPr>
          <a:xfrm>
            <a:off x="4616560" y="3174202"/>
            <a:ext cx="712069" cy="78425"/>
          </a:xfrm>
          <a:custGeom>
            <a:avLst/>
            <a:gdLst>
              <a:gd name="connsiteX0" fmla="*/ 712069 w 712069"/>
              <a:gd name="connsiteY0" fmla="*/ 8756 h 78425"/>
              <a:gd name="connsiteX1" fmla="*/ 712069 w 712069"/>
              <a:gd name="connsiteY1" fmla="*/ 8756 h 78425"/>
              <a:gd name="connsiteX2" fmla="*/ 555315 w 712069"/>
              <a:gd name="connsiteY2" fmla="*/ 26174 h 78425"/>
              <a:gd name="connsiteX3" fmla="*/ 459521 w 712069"/>
              <a:gd name="connsiteY3" fmla="*/ 34882 h 78425"/>
              <a:gd name="connsiteX4" fmla="*/ 398561 w 712069"/>
              <a:gd name="connsiteY4" fmla="*/ 43591 h 78425"/>
              <a:gd name="connsiteX5" fmla="*/ 363726 w 712069"/>
              <a:gd name="connsiteY5" fmla="*/ 52299 h 78425"/>
              <a:gd name="connsiteX6" fmla="*/ 267932 w 712069"/>
              <a:gd name="connsiteY6" fmla="*/ 69716 h 78425"/>
              <a:gd name="connsiteX7" fmla="*/ 102469 w 712069"/>
              <a:gd name="connsiteY7" fmla="*/ 78425 h 78425"/>
              <a:gd name="connsiteX8" fmla="*/ 50218 w 712069"/>
              <a:gd name="connsiteY8" fmla="*/ 69716 h 78425"/>
              <a:gd name="connsiteX9" fmla="*/ 76344 w 712069"/>
              <a:gd name="connsiteY9" fmla="*/ 26174 h 78425"/>
              <a:gd name="connsiteX10" fmla="*/ 241806 w 712069"/>
              <a:gd name="connsiteY10" fmla="*/ 17465 h 78425"/>
              <a:gd name="connsiteX11" fmla="*/ 355018 w 712069"/>
              <a:gd name="connsiteY11" fmla="*/ 17465 h 78425"/>
              <a:gd name="connsiteX12" fmla="*/ 564024 w 712069"/>
              <a:gd name="connsiteY12" fmla="*/ 8756 h 78425"/>
              <a:gd name="connsiteX13" fmla="*/ 677235 w 712069"/>
              <a:gd name="connsiteY13" fmla="*/ 8756 h 78425"/>
              <a:gd name="connsiteX14" fmla="*/ 712069 w 712069"/>
              <a:gd name="connsiteY14" fmla="*/ 8756 h 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12069" h="78425">
                <a:moveTo>
                  <a:pt x="712069" y="8756"/>
                </a:moveTo>
                <a:lnTo>
                  <a:pt x="712069" y="8756"/>
                </a:lnTo>
                <a:cubicBezTo>
                  <a:pt x="659818" y="14562"/>
                  <a:pt x="607672" y="21415"/>
                  <a:pt x="555315" y="26174"/>
                </a:cubicBezTo>
                <a:cubicBezTo>
                  <a:pt x="523384" y="29077"/>
                  <a:pt x="491388" y="31341"/>
                  <a:pt x="459521" y="34882"/>
                </a:cubicBezTo>
                <a:cubicBezTo>
                  <a:pt x="439120" y="37149"/>
                  <a:pt x="418756" y="39919"/>
                  <a:pt x="398561" y="43591"/>
                </a:cubicBezTo>
                <a:cubicBezTo>
                  <a:pt x="386785" y="45732"/>
                  <a:pt x="375410" y="49703"/>
                  <a:pt x="363726" y="52299"/>
                </a:cubicBezTo>
                <a:cubicBezTo>
                  <a:pt x="346516" y="56123"/>
                  <a:pt x="282716" y="68533"/>
                  <a:pt x="267932" y="69716"/>
                </a:cubicBezTo>
                <a:cubicBezTo>
                  <a:pt x="212877" y="74120"/>
                  <a:pt x="157623" y="75522"/>
                  <a:pt x="102469" y="78425"/>
                </a:cubicBezTo>
                <a:cubicBezTo>
                  <a:pt x="85052" y="75522"/>
                  <a:pt x="67455" y="73546"/>
                  <a:pt x="50218" y="69716"/>
                </a:cubicBezTo>
                <a:cubicBezTo>
                  <a:pt x="44320" y="68405"/>
                  <a:pt x="-74957" y="34138"/>
                  <a:pt x="76344" y="26174"/>
                </a:cubicBezTo>
                <a:lnTo>
                  <a:pt x="241806" y="17465"/>
                </a:lnTo>
                <a:cubicBezTo>
                  <a:pt x="418569" y="-7788"/>
                  <a:pt x="197938" y="17465"/>
                  <a:pt x="355018" y="17465"/>
                </a:cubicBezTo>
                <a:cubicBezTo>
                  <a:pt x="424747" y="17465"/>
                  <a:pt x="494355" y="11659"/>
                  <a:pt x="564024" y="8756"/>
                </a:cubicBezTo>
                <a:cubicBezTo>
                  <a:pt x="634207" y="-2940"/>
                  <a:pt x="601487" y="-2898"/>
                  <a:pt x="677235" y="8756"/>
                </a:cubicBezTo>
                <a:cubicBezTo>
                  <a:pt x="694687" y="11441"/>
                  <a:pt x="706263" y="8756"/>
                  <a:pt x="712069" y="8756"/>
                </a:cubicBezTo>
                <a:close/>
              </a:path>
            </a:pathLst>
          </a:custGeom>
          <a:gradFill flip="none" rotWithShape="1">
            <a:gsLst>
              <a:gs pos="89000">
                <a:schemeClr val="bg2">
                  <a:lumMod val="20000"/>
                  <a:lumOff val="80000"/>
                  <a:shade val="30000"/>
                  <a:satMod val="115000"/>
                  <a:alpha val="54000"/>
                </a:schemeClr>
              </a:gs>
              <a:gs pos="0">
                <a:schemeClr val="bg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bg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104292" y="4909213"/>
            <a:ext cx="8946541" cy="168317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 smtClean="0"/>
              <a:t>Similar to an oxbow lake, off-channel ponds are located in floodplains.</a:t>
            </a:r>
          </a:p>
          <a:p>
            <a:r>
              <a:rPr lang="en-US" dirty="0" smtClean="0"/>
              <a:t>Attenuate </a:t>
            </a:r>
            <a:r>
              <a:rPr lang="en-US" dirty="0"/>
              <a:t>flood energy and </a:t>
            </a:r>
            <a:r>
              <a:rPr lang="en-US" dirty="0" smtClean="0"/>
              <a:t>scalable.</a:t>
            </a:r>
          </a:p>
          <a:p>
            <a:r>
              <a:rPr lang="en-US" dirty="0"/>
              <a:t>C</a:t>
            </a:r>
            <a:r>
              <a:rPr lang="en-US" dirty="0" smtClean="0"/>
              <a:t>an be placed as </a:t>
            </a:r>
            <a:r>
              <a:rPr lang="en-US" dirty="0"/>
              <a:t>maintainable sediment </a:t>
            </a:r>
            <a:r>
              <a:rPr lang="en-US" dirty="0" smtClean="0"/>
              <a:t>retention </a:t>
            </a:r>
            <a:r>
              <a:rPr lang="en-US" dirty="0"/>
              <a:t>basins. </a:t>
            </a:r>
          </a:p>
          <a:p>
            <a:r>
              <a:rPr lang="en-US" dirty="0"/>
              <a:t>Increase water storage, create habitat, and provide recreation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231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714231"/>
          </a:xfrm>
        </p:spPr>
        <p:txBody>
          <a:bodyPr/>
          <a:lstStyle/>
          <a:p>
            <a:r>
              <a:rPr lang="en-US" dirty="0"/>
              <a:t>Water Storage: </a:t>
            </a:r>
            <a:r>
              <a:rPr lang="en-US" dirty="0" smtClean="0"/>
              <a:t>off-channel </a:t>
            </a:r>
            <a:r>
              <a:rPr lang="en-US" dirty="0"/>
              <a:t>ponds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063" y="2052638"/>
            <a:ext cx="5983931" cy="4487948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104293" y="1333525"/>
            <a:ext cx="8946541" cy="423304"/>
          </a:xfrm>
        </p:spPr>
        <p:txBody>
          <a:bodyPr/>
          <a:lstStyle/>
          <a:p>
            <a:r>
              <a:rPr lang="en-US" dirty="0"/>
              <a:t>4</a:t>
            </a:r>
            <a:r>
              <a:rPr lang="en-US" baseline="30000" dirty="0"/>
              <a:t>nd</a:t>
            </a:r>
            <a:r>
              <a:rPr lang="en-US" dirty="0"/>
              <a:t> Pond basin (post-sediment removal)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7258923" y="1333525"/>
            <a:ext cx="4436965" cy="3838675"/>
            <a:chOff x="7267632" y="1973576"/>
            <a:chExt cx="4436965" cy="38386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628373" y="2061230"/>
              <a:ext cx="3390280" cy="4111761"/>
            </a:xfrm>
            <a:prstGeom prst="rect">
              <a:avLst/>
            </a:prstGeom>
          </p:spPr>
        </p:pic>
        <p:grpSp>
          <p:nvGrpSpPr>
            <p:cNvPr id="52" name="Group 51"/>
            <p:cNvGrpSpPr/>
            <p:nvPr/>
          </p:nvGrpSpPr>
          <p:grpSpPr>
            <a:xfrm>
              <a:off x="7357415" y="1973576"/>
              <a:ext cx="4347182" cy="3479148"/>
              <a:chOff x="7357415" y="1973576"/>
              <a:chExt cx="4347182" cy="3479148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7877603" y="1973576"/>
                <a:ext cx="29883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Conceptual scale model</a:t>
                </a:r>
                <a:endParaRPr lang="en-US" b="1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10045421" y="3003732"/>
                <a:ext cx="113043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Secondary</a:t>
                </a:r>
              </a:p>
              <a:p>
                <a:r>
                  <a:rPr lang="en-US" sz="1400" dirty="0" smtClean="0"/>
                  <a:t>pond</a:t>
                </a:r>
                <a:endParaRPr lang="en-US" sz="14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0316075" y="3602287"/>
                <a:ext cx="138852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Beaver ponds</a:t>
                </a:r>
              </a:p>
              <a:p>
                <a:r>
                  <a:rPr lang="en-US" sz="1400" dirty="0" smtClean="0"/>
                  <a:t>&amp; wetlands</a:t>
                </a:r>
                <a:endParaRPr lang="en-US" sz="1400" dirty="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9292133" y="3594942"/>
                <a:ext cx="566057" cy="254247"/>
              </a:xfrm>
              <a:prstGeom prst="ellipse">
                <a:avLst/>
              </a:prstGeom>
              <a:noFill/>
              <a:ln w="12700"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9644623" y="3863897"/>
                <a:ext cx="289583" cy="124629"/>
              </a:xfrm>
              <a:prstGeom prst="ellipse">
                <a:avLst/>
              </a:prstGeom>
              <a:noFill/>
              <a:ln w="12700"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9797023" y="4016297"/>
                <a:ext cx="289583" cy="124629"/>
              </a:xfrm>
              <a:prstGeom prst="ellipse">
                <a:avLst/>
              </a:prstGeom>
              <a:noFill/>
              <a:ln w="12700"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8920357" y="4181512"/>
                <a:ext cx="1381883" cy="1271212"/>
              </a:xfrm>
              <a:prstGeom prst="ellipse">
                <a:avLst/>
              </a:prstGeom>
              <a:noFill/>
              <a:ln w="12700">
                <a:solidFill>
                  <a:schemeClr val="bg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7704430" y="2657505"/>
                <a:ext cx="95410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Diversion</a:t>
                </a:r>
              </a:p>
              <a:p>
                <a:r>
                  <a:rPr lang="en-US" sz="1400" dirty="0" smtClean="0"/>
                  <a:t>structure</a:t>
                </a:r>
                <a:endParaRPr lang="en-US" sz="14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435976" y="3495980"/>
                <a:ext cx="90281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solidFill>
                      <a:srgbClr val="FFFF00"/>
                    </a:solidFill>
                  </a:rPr>
                  <a:t>Primary </a:t>
                </a:r>
              </a:p>
              <a:p>
                <a:r>
                  <a:rPr lang="en-US" sz="1400" dirty="0" smtClean="0">
                    <a:solidFill>
                      <a:srgbClr val="FFFF00"/>
                    </a:solidFill>
                  </a:rPr>
                  <a:t>channel</a:t>
                </a:r>
                <a:endParaRPr lang="en-US" sz="1400" dirty="0">
                  <a:solidFill>
                    <a:srgbClr val="FFFF00"/>
                  </a:solidFill>
                </a:endParaRP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>
                <a:off x="8649164" y="3087111"/>
                <a:ext cx="662014" cy="29157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Elbow Connector 26"/>
              <p:cNvCxnSpPr/>
              <p:nvPr/>
            </p:nvCxnSpPr>
            <p:spPr>
              <a:xfrm rot="16200000" flipH="1">
                <a:off x="8849974" y="3935600"/>
                <a:ext cx="1375387" cy="179748"/>
              </a:xfrm>
              <a:prstGeom prst="bentConnector3">
                <a:avLst/>
              </a:prstGeom>
              <a:ln w="22225">
                <a:solidFill>
                  <a:schemeClr val="bg2">
                    <a:lumMod val="20000"/>
                    <a:lumOff val="80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Elbow Connector 29"/>
              <p:cNvCxnSpPr/>
              <p:nvPr/>
            </p:nvCxnSpPr>
            <p:spPr>
              <a:xfrm rot="10800000" flipV="1">
                <a:off x="7357415" y="4713169"/>
                <a:ext cx="2198175" cy="308992"/>
              </a:xfrm>
              <a:prstGeom prst="bentConnector3">
                <a:avLst>
                  <a:gd name="adj1" fmla="val 50000"/>
                </a:avLst>
              </a:prstGeom>
              <a:ln w="22225">
                <a:solidFill>
                  <a:schemeClr val="bg2">
                    <a:lumMod val="20000"/>
                    <a:lumOff val="80000"/>
                  </a:schemeClr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V="1">
                <a:off x="7534950" y="3554736"/>
                <a:ext cx="1237239" cy="960473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9237464" y="4662991"/>
                <a:ext cx="100219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Primary</a:t>
                </a:r>
              </a:p>
              <a:p>
                <a:r>
                  <a:rPr lang="en-US" dirty="0" smtClean="0"/>
                  <a:t>Pond</a:t>
                </a:r>
                <a:endParaRPr lang="en-US" dirty="0"/>
              </a:p>
            </p:txBody>
          </p:sp>
          <p:cxnSp>
            <p:nvCxnSpPr>
              <p:cNvPr id="41" name="Straight Arrow Connector 40"/>
              <p:cNvCxnSpPr>
                <a:stCxn id="15" idx="1"/>
              </p:cNvCxnSpPr>
              <p:nvPr/>
            </p:nvCxnSpPr>
            <p:spPr>
              <a:xfrm flipH="1">
                <a:off x="9934143" y="3863897"/>
                <a:ext cx="381932" cy="4217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>
                <a:stCxn id="15" idx="1"/>
              </p:cNvCxnSpPr>
              <p:nvPr/>
            </p:nvCxnSpPr>
            <p:spPr>
              <a:xfrm flipH="1">
                <a:off x="10086543" y="3863897"/>
                <a:ext cx="229532" cy="19457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flipH="1">
                <a:off x="9710710" y="3337779"/>
                <a:ext cx="283277" cy="24245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Content Placeholder 2"/>
          <p:cNvSpPr txBox="1">
            <a:spLocks/>
          </p:cNvSpPr>
          <p:nvPr/>
        </p:nvSpPr>
        <p:spPr>
          <a:xfrm>
            <a:off x="7170331" y="5246089"/>
            <a:ext cx="3686882" cy="152919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 smtClean="0"/>
              <a:t>Pond(s) </a:t>
            </a:r>
            <a:r>
              <a:rPr lang="en-US" dirty="0"/>
              <a:t>excavated below grade</a:t>
            </a:r>
          </a:p>
          <a:p>
            <a:r>
              <a:rPr lang="en-US" dirty="0"/>
              <a:t>No dam</a:t>
            </a:r>
          </a:p>
          <a:p>
            <a:r>
              <a:rPr lang="en-US" dirty="0"/>
              <a:t>Attenuates flood energy</a:t>
            </a:r>
          </a:p>
          <a:p>
            <a:r>
              <a:rPr lang="en-US" dirty="0"/>
              <a:t>Can integrate recreation </a:t>
            </a:r>
            <a:r>
              <a:rPr lang="en-US" dirty="0" smtClean="0"/>
              <a:t>access</a:t>
            </a:r>
          </a:p>
          <a:p>
            <a:r>
              <a:rPr lang="en-US" dirty="0" smtClean="0"/>
              <a:t>Scalable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97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542" y="295964"/>
            <a:ext cx="10554789" cy="1400530"/>
          </a:xfrm>
        </p:spPr>
        <p:txBody>
          <a:bodyPr/>
          <a:lstStyle/>
          <a:p>
            <a:r>
              <a:rPr lang="en-US" dirty="0" smtClean="0"/>
              <a:t>Reforestation: public participation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560" y="2153695"/>
            <a:ext cx="5594349" cy="4195762"/>
          </a:xfr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25"/>
          <a:stretch/>
        </p:blipFill>
        <p:spPr>
          <a:xfrm rot="5400000">
            <a:off x="7561439" y="1282172"/>
            <a:ext cx="3432087" cy="346560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07607" y="1034304"/>
            <a:ext cx="6648919" cy="11193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 smtClean="0"/>
              <a:t>Community involvement and youth integration can create valuable learning opportunities, while developing a connection or sense of ownership for natural resources. </a:t>
            </a:r>
            <a:endParaRPr lang="en-US" dirty="0"/>
          </a:p>
        </p:txBody>
      </p:sp>
      <p:pic>
        <p:nvPicPr>
          <p:cNvPr id="7" name="image105.jpe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14457" y="5006454"/>
            <a:ext cx="3275580" cy="165825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73556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46110" y="1597120"/>
            <a:ext cx="10326689" cy="46295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800" dirty="0" smtClean="0"/>
              <a:t>Expand naturalistic approach to Rio Grande and neighboring watersheds</a:t>
            </a:r>
          </a:p>
          <a:p>
            <a:endParaRPr lang="en-US" sz="1800" dirty="0"/>
          </a:p>
          <a:p>
            <a:r>
              <a:rPr lang="en-US" sz="1800" dirty="0" smtClean="0"/>
              <a:t>Participate in co-</a:t>
            </a:r>
            <a:r>
              <a:rPr lang="en-US" sz="1800" dirty="0"/>
              <a:t>s</a:t>
            </a:r>
            <a:r>
              <a:rPr lang="en-US" sz="1800" dirty="0" smtClean="0"/>
              <a:t>tewardship on federal lands utilizing the Tribal Forest Protection Act, 638, and our established MOU’s with USFS and NPS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/>
              <a:t>Develop proof of concepts and continue to innovate with new strategies:</a:t>
            </a:r>
            <a:endParaRPr lang="en-US" sz="18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u="sng" dirty="0"/>
              <a:t>NRCS </a:t>
            </a:r>
            <a:r>
              <a:rPr lang="en-US" u="sng" dirty="0" smtClean="0"/>
              <a:t>Volunteer </a:t>
            </a:r>
            <a:r>
              <a:rPr lang="en-US" u="sng" dirty="0"/>
              <a:t>Public Access </a:t>
            </a:r>
            <a:r>
              <a:rPr lang="mr-IN" u="sng" dirty="0"/>
              <a:t>–</a:t>
            </a:r>
            <a:r>
              <a:rPr lang="en-US" u="sng" dirty="0"/>
              <a:t> Habitat Incentive Program (</a:t>
            </a:r>
            <a:r>
              <a:rPr lang="en-US" u="sng" dirty="0" smtClean="0"/>
              <a:t>VPA-HIP)</a:t>
            </a:r>
            <a:r>
              <a:rPr lang="en-US" dirty="0" smtClean="0"/>
              <a:t> is funding the </a:t>
            </a:r>
            <a:r>
              <a:rPr lang="en-US" dirty="0"/>
              <a:t>design and </a:t>
            </a:r>
            <a:r>
              <a:rPr lang="en-US" dirty="0" smtClean="0"/>
              <a:t>construction </a:t>
            </a:r>
            <a:r>
              <a:rPr lang="en-US" dirty="0"/>
              <a:t>off-channel pond “conservation </a:t>
            </a:r>
            <a:r>
              <a:rPr lang="en-US" dirty="0" smtClean="0"/>
              <a:t>trials”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USACE Engineering with Nature (EWN) program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Share concepts to support national &amp; regional efforts, such as the NM 50-year water plan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Share </a:t>
            </a:r>
            <a:r>
              <a:rPr lang="en-US" dirty="0"/>
              <a:t>our story </a:t>
            </a:r>
            <a:r>
              <a:rPr lang="en-US" dirty="0" smtClean="0"/>
              <a:t>through outreach, tours, and via </a:t>
            </a:r>
            <a:r>
              <a:rPr lang="en-US" dirty="0"/>
              <a:t>Story Map: </a:t>
            </a:r>
            <a:r>
              <a:rPr lang="en-US" dirty="0">
                <a:hlinkClick r:id="rId2"/>
              </a:rPr>
              <a:t>https://arcg.is/0HGPHf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Restore the Santa Clara Canyon for future generations to enjoy.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81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305" y="443412"/>
            <a:ext cx="9404723" cy="1400530"/>
          </a:xfrm>
        </p:spPr>
        <p:txBody>
          <a:bodyPr/>
          <a:lstStyle/>
          <a:p>
            <a:r>
              <a:rPr lang="en-US" dirty="0" smtClean="0"/>
              <a:t>Challenges</a:t>
            </a:r>
            <a:r>
              <a:rPr lang="en-US" dirty="0"/>
              <a:t>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9013" y="1441066"/>
            <a:ext cx="11037856" cy="4923504"/>
          </a:xfrm>
        </p:spPr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Funding and non-federal cost share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Limited bioengineering design examples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Design vs. Construction Costs may exceed typical ratio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Finding </a:t>
            </a:r>
            <a:r>
              <a:rPr lang="en-US" dirty="0"/>
              <a:t>contractors proficient in natural based </a:t>
            </a:r>
            <a:r>
              <a:rPr lang="en-US" dirty="0" smtClean="0"/>
              <a:t>restoration</a:t>
            </a:r>
            <a:br>
              <a:rPr lang="en-US" dirty="0" smtClean="0"/>
            </a:br>
            <a:endParaRPr lang="en-US" dirty="0"/>
          </a:p>
          <a:p>
            <a:r>
              <a:rPr lang="en-US" dirty="0"/>
              <a:t>Quantifying ecosystem services (Earth Economics)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Cultural </a:t>
            </a:r>
            <a:r>
              <a:rPr lang="en-US" dirty="0"/>
              <a:t>limitations for quantifying surface </a:t>
            </a:r>
            <a:r>
              <a:rPr lang="en-US" dirty="0" smtClean="0"/>
              <a:t>discharge and subsurface </a:t>
            </a:r>
            <a:r>
              <a:rPr lang="en-US" dirty="0"/>
              <a:t>water 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NEPA and Sec. 404 Waters of the U.S. permitting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6227" y="1068748"/>
            <a:ext cx="5488356" cy="202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2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4293" y="1591364"/>
            <a:ext cx="8946541" cy="419548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Nature based solutions offer an effective way to increase water security and resilience to climate change</a:t>
            </a:r>
            <a:r>
              <a:rPr lang="en-US" dirty="0" smtClean="0"/>
              <a:t>.</a:t>
            </a:r>
          </a:p>
          <a:p>
            <a:r>
              <a:rPr lang="en-US" dirty="0" smtClean="0"/>
              <a:t>Maximizing ecosystem services facilitates resource sustainability, habitat diversity, wildlife prevalence, recreation opportunity, and economic value.</a:t>
            </a:r>
          </a:p>
          <a:p>
            <a:r>
              <a:rPr lang="en-US" dirty="0" smtClean="0"/>
              <a:t>NBS can be scaled to accommodate different environments </a:t>
            </a:r>
          </a:p>
          <a:p>
            <a:r>
              <a:rPr lang="en-US" dirty="0" smtClean="0"/>
              <a:t>NBS can integrate both scientific and traditional ecological knowledge.</a:t>
            </a:r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Lastly, remember to keep it simple</a:t>
            </a:r>
            <a:r>
              <a:rPr lang="mr-IN" dirty="0" smtClean="0">
                <a:sym typeface="Wingdings" panose="05000000000000000000" pitchFamily="2" charset="2"/>
              </a:rPr>
              <a:t>…</a:t>
            </a:r>
            <a:r>
              <a:rPr lang="en-US" dirty="0" smtClean="0">
                <a:sym typeface="Wingdings" panose="05000000000000000000" pitchFamily="2" charset="2"/>
              </a:rPr>
              <a:t>.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/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				</a:t>
            </a:r>
            <a:r>
              <a:rPr lang="en-US" b="1" dirty="0" smtClean="0">
                <a:sym typeface="Wingdings" panose="05000000000000000000" pitchFamily="2" charset="2"/>
              </a:rPr>
              <a:t>“If it’s good for the planet, it’s good for us.”</a:t>
            </a:r>
          </a:p>
          <a:p>
            <a:pPr marL="457200" lvl="1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- Santiago Naranjo, Santa Clara Pueblo Tribal Member and Forestry Tech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514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4633" y="2899087"/>
            <a:ext cx="3817972" cy="28634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015" y="2680633"/>
            <a:ext cx="5092906" cy="1574808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you!!</a:t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Questions</a:t>
            </a:r>
            <a:r>
              <a:rPr lang="en-US" dirty="0"/>
              <a:t>?</a:t>
            </a:r>
          </a:p>
        </p:txBody>
      </p:sp>
      <p:pic>
        <p:nvPicPr>
          <p:cNvPr id="6" name="Content Placeholder 4"/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2793" y="420914"/>
            <a:ext cx="6353569" cy="2914709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82" y="3721583"/>
            <a:ext cx="3357639" cy="251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6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68840" y="294449"/>
            <a:ext cx="9404723" cy="1400530"/>
          </a:xfrm>
        </p:spPr>
        <p:txBody>
          <a:bodyPr>
            <a:noAutofit/>
          </a:bodyPr>
          <a:lstStyle/>
          <a:p>
            <a:r>
              <a:rPr lang="en-US" dirty="0"/>
              <a:t>Overview</a:t>
            </a:r>
            <a:r>
              <a:rPr lang="en-US" sz="4000" dirty="0"/>
              <a:t>: Santa Clara Pueblo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113948" y="1359134"/>
            <a:ext cx="4501595" cy="4997869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 err="1" smtClean="0"/>
              <a:t>Kha’p’o</a:t>
            </a:r>
            <a:r>
              <a:rPr lang="en-US" sz="2000" dirty="0" smtClean="0"/>
              <a:t> </a:t>
            </a:r>
            <a:r>
              <a:rPr lang="en-US" sz="2000" dirty="0" err="1" smtClean="0"/>
              <a:t>Owingeh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-</a:t>
            </a:r>
            <a:r>
              <a:rPr lang="en-US" sz="2000" dirty="0" smtClean="0"/>
              <a:t>valley where the wild roses grow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dirty="0" smtClean="0"/>
              <a:t>Federally </a:t>
            </a:r>
            <a:r>
              <a:rPr lang="en-US" sz="2000" dirty="0"/>
              <a:t>recognized Native American Tribe </a:t>
            </a:r>
          </a:p>
          <a:p>
            <a:endParaRPr lang="en-US" sz="2000" dirty="0" smtClean="0"/>
          </a:p>
          <a:p>
            <a:r>
              <a:rPr lang="en-US" sz="2000" dirty="0" smtClean="0"/>
              <a:t>Self Governance Tribe</a:t>
            </a:r>
          </a:p>
          <a:p>
            <a:endParaRPr lang="en-US" sz="2000" dirty="0"/>
          </a:p>
          <a:p>
            <a:r>
              <a:rPr lang="en-US" sz="2000" dirty="0"/>
              <a:t>Located on the Rio Grande in Northern New Mexico</a:t>
            </a:r>
          </a:p>
          <a:p>
            <a:endParaRPr lang="en-US" sz="2000" dirty="0"/>
          </a:p>
          <a:p>
            <a:r>
              <a:rPr lang="en-US" sz="2000" dirty="0"/>
              <a:t>Population: </a:t>
            </a:r>
            <a:r>
              <a:rPr lang="en-US" sz="2000" dirty="0" smtClean="0"/>
              <a:t>~3,500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Area: 90 square </a:t>
            </a:r>
            <a:r>
              <a:rPr lang="en-US" sz="2000" dirty="0" smtClean="0"/>
              <a:t>miles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		 (58,000 acres) 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04299" y="470378"/>
            <a:ext cx="4661769" cy="6439282"/>
          </a:xfrm>
        </p:spPr>
      </p:pic>
    </p:spTree>
    <p:extLst>
      <p:ext uri="{BB962C8B-B14F-4D97-AF65-F5344CB8AC3E}">
        <p14:creationId xmlns:p14="http://schemas.microsoft.com/office/powerpoint/2010/main" val="273672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170" y="1574637"/>
            <a:ext cx="10929256" cy="484864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Haring, C. P., Altmann, G. L., </a:t>
            </a:r>
            <a:r>
              <a:rPr lang="en-US" dirty="0" err="1"/>
              <a:t>Suedel</a:t>
            </a:r>
            <a:r>
              <a:rPr lang="en-US" dirty="0"/>
              <a:t>, B. C., &amp; Brown, S. W. </a:t>
            </a:r>
            <a:r>
              <a:rPr lang="en-US" dirty="0" smtClean="0"/>
              <a:t>(2021). </a:t>
            </a:r>
            <a:r>
              <a:rPr lang="en-US" b="1" dirty="0" smtClean="0"/>
              <a:t>Using </a:t>
            </a:r>
            <a:r>
              <a:rPr lang="en-US" b="1" dirty="0"/>
              <a:t>Engineering with Nature® (EWN®) Principles to Manage Erosion of Watersheds Damaged by Large-scale </a:t>
            </a:r>
            <a:r>
              <a:rPr lang="en-US" b="1" dirty="0" smtClean="0"/>
              <a:t>Wildfires</a:t>
            </a:r>
            <a:r>
              <a:rPr lang="en-US" dirty="0" smtClean="0"/>
              <a:t>. </a:t>
            </a:r>
            <a:r>
              <a:rPr lang="en-US" i="1" dirty="0" smtClean="0"/>
              <a:t>Integrated </a:t>
            </a:r>
            <a:r>
              <a:rPr lang="en-US" i="1" dirty="0"/>
              <a:t>Environmental Assessment and Management (IEAM)</a:t>
            </a:r>
            <a:r>
              <a:rPr lang="en-US" dirty="0"/>
              <a:t>, DOI: </a:t>
            </a:r>
            <a:r>
              <a:rPr lang="en-US" dirty="0" smtClean="0"/>
              <a:t>10.1002/ieam.4453</a:t>
            </a:r>
            <a:r>
              <a:rPr lang="en-US" dirty="0"/>
              <a:t> 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Promoting Nature-Based Mitigation Through FEMA Mitigation Grants (2021), </a:t>
            </a:r>
            <a:r>
              <a:rPr lang="en-US" dirty="0"/>
              <a:t>The Nature </a:t>
            </a:r>
            <a:r>
              <a:rPr lang="en-US" dirty="0" smtClean="0"/>
              <a:t>Conservancy (Santa </a:t>
            </a:r>
            <a:r>
              <a:rPr lang="en-US" dirty="0"/>
              <a:t>Clara Pueblo featured in Case Studies)  </a:t>
            </a:r>
            <a:r>
              <a:rPr lang="en-US" dirty="0">
                <a:hlinkClick r:id="rId2"/>
              </a:rPr>
              <a:t>https://www.nature.org/en-us/what-we-do/our-priorities/tackle-climate-change/climate-change-stories/nature-based-fema-hazard-mitigation-guidebook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FEMA</a:t>
            </a:r>
            <a:r>
              <a:rPr lang="en-US" dirty="0"/>
              <a:t> </a:t>
            </a:r>
            <a:r>
              <a:rPr lang="en-US" dirty="0" smtClean="0"/>
              <a:t>IRC </a:t>
            </a:r>
            <a:r>
              <a:rPr lang="en-US" dirty="0"/>
              <a:t>case studies </a:t>
            </a:r>
            <a:r>
              <a:rPr lang="en-US" dirty="0" smtClean="0"/>
              <a:t>(2) and </a:t>
            </a:r>
            <a:r>
              <a:rPr lang="en-US" dirty="0"/>
              <a:t>(1) Teaching </a:t>
            </a:r>
            <a:r>
              <a:rPr lang="en-US" dirty="0" smtClean="0"/>
              <a:t>Note </a:t>
            </a:r>
            <a:r>
              <a:rPr lang="en-US" dirty="0"/>
              <a:t>- available online at </a:t>
            </a:r>
            <a:r>
              <a:rPr lang="en-US" dirty="0">
                <a:hlinkClick r:id="rId3"/>
              </a:rPr>
              <a:t>FEMA Case Study Library | </a:t>
            </a:r>
            <a:r>
              <a:rPr lang="en-US" dirty="0" smtClean="0">
                <a:hlinkClick r:id="rId3"/>
              </a:rPr>
              <a:t>FEMA.gov</a:t>
            </a:r>
            <a:r>
              <a:rPr lang="en-US" dirty="0" smtClean="0"/>
              <a:t>, used </a:t>
            </a:r>
            <a:r>
              <a:rPr lang="en-US" dirty="0"/>
              <a:t>in disaster recovery trainings offered to disaster recovery personnel at the federal, state, tribal, and local levels to promote learning through story telling</a:t>
            </a:r>
            <a:r>
              <a:rPr lang="en-US" dirty="0" smtClean="0"/>
              <a:t>.</a:t>
            </a:r>
          </a:p>
          <a:p>
            <a:r>
              <a:rPr lang="en-US" dirty="0" smtClean="0"/>
              <a:t>FEMA</a:t>
            </a:r>
            <a:r>
              <a:rPr lang="en-US" dirty="0"/>
              <a:t>: Job Aids for Bioengineering Stabilization Methods</a:t>
            </a:r>
          </a:p>
          <a:p>
            <a:pPr lvl="2"/>
            <a:r>
              <a:rPr lang="en-US" dirty="0"/>
              <a:t>Shoreline stabilization, Streambank Stabilization, Wildfire Mitigation (</a:t>
            </a:r>
            <a:r>
              <a:rPr lang="en-US" dirty="0" smtClean="0"/>
              <a:t>2018) </a:t>
            </a: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</a:t>
            </a:r>
            <a:r>
              <a:rPr lang="en-US" dirty="0" smtClean="0">
                <a:hlinkClick r:id="rId4"/>
              </a:rPr>
              <a:t>www.fema.gov/media-library/assets/documents/156338</a:t>
            </a:r>
            <a:endParaRPr lang="en-US" dirty="0"/>
          </a:p>
          <a:p>
            <a:r>
              <a:rPr lang="en-US" dirty="0"/>
              <a:t>USACE</a:t>
            </a:r>
          </a:p>
          <a:p>
            <a:pPr lvl="1"/>
            <a:r>
              <a:rPr lang="en-US" dirty="0"/>
              <a:t>Manual: Engineering with Nature Using Native Plant Communities (2014)</a:t>
            </a:r>
          </a:p>
          <a:p>
            <a:pPr lvl="1"/>
            <a:r>
              <a:rPr lang="en-US" dirty="0"/>
              <a:t>Report: Incorporating Ecosystem Goods and Services in Environmental Planning – Definitions, Classification and Operational Approaches (2013)</a:t>
            </a:r>
          </a:p>
          <a:p>
            <a:pPr lvl="1"/>
            <a:endParaRPr lang="en-US" dirty="0"/>
          </a:p>
          <a:p>
            <a:r>
              <a:rPr lang="en-US" dirty="0"/>
              <a:t>State of Colorado, Water Conservation Board</a:t>
            </a:r>
          </a:p>
          <a:p>
            <a:pPr lvl="1"/>
            <a:r>
              <a:rPr lang="en-US" dirty="0"/>
              <a:t>Living Streambanks- A Manual of Bioengineering Treatments for Colorado Streams (2016)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02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Santa Clara Creek Watershed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18064" y="1764740"/>
            <a:ext cx="4396339" cy="41957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32,000 </a:t>
            </a:r>
            <a:r>
              <a:rPr lang="en-US" sz="2000" dirty="0"/>
              <a:t>acre </a:t>
            </a:r>
            <a:r>
              <a:rPr lang="en-US" sz="2000" dirty="0" smtClean="0"/>
              <a:t>watershed </a:t>
            </a:r>
            <a:endParaRPr lang="en-US" sz="2000" dirty="0"/>
          </a:p>
          <a:p>
            <a:r>
              <a:rPr lang="en-US" sz="2000" dirty="0" smtClean="0"/>
              <a:t>~24-mile </a:t>
            </a:r>
            <a:r>
              <a:rPr lang="en-US" sz="2000" dirty="0"/>
              <a:t>stream </a:t>
            </a:r>
          </a:p>
          <a:p>
            <a:r>
              <a:rPr lang="en-US" sz="2000" dirty="0" smtClean="0"/>
              <a:t>Flows </a:t>
            </a:r>
            <a:r>
              <a:rPr lang="en-US" sz="2000" dirty="0"/>
              <a:t>perennially from west to east</a:t>
            </a:r>
          </a:p>
          <a:p>
            <a:r>
              <a:rPr lang="en-US" sz="2000" dirty="0" smtClean="0"/>
              <a:t>Elevation gradient from 9,000 to 5,000’ </a:t>
            </a:r>
          </a:p>
          <a:p>
            <a:r>
              <a:rPr lang="en-US" sz="2000" dirty="0" smtClean="0"/>
              <a:t>Transcends </a:t>
            </a:r>
            <a:r>
              <a:rPr lang="en-US" sz="2000" dirty="0"/>
              <a:t>several bioclimatic </a:t>
            </a:r>
            <a:r>
              <a:rPr lang="en-US" sz="2000" dirty="0" smtClean="0"/>
              <a:t>zones</a:t>
            </a:r>
          </a:p>
          <a:p>
            <a:r>
              <a:rPr lang="en-US" sz="2000" dirty="0"/>
              <a:t>Central to the Pueblo </a:t>
            </a:r>
            <a:r>
              <a:rPr lang="en-US" sz="2000" dirty="0" smtClean="0"/>
              <a:t>lands, culture, and natural resources</a:t>
            </a:r>
            <a:endParaRPr lang="en-US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3089" y="1786881"/>
            <a:ext cx="7388885" cy="3945041"/>
          </a:xfrm>
          <a:ln w="285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8195" y="7173221"/>
            <a:ext cx="11862376" cy="6333388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596618" y="1911747"/>
            <a:ext cx="1010495" cy="3834929"/>
            <a:chOff x="5054440" y="1608080"/>
            <a:chExt cx="1077437" cy="3735930"/>
          </a:xfrm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5203864" y="1608080"/>
              <a:ext cx="0" cy="18442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054440" y="1792509"/>
              <a:ext cx="5934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North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14402" y="5067011"/>
              <a:ext cx="6174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1 mile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5178023" y="5229919"/>
              <a:ext cx="38528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6530861" y="1420766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”Water is life”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0155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590"/>
            <a:ext cx="12188825" cy="68562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24861" y="127590"/>
            <a:ext cx="574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Upper Santa Clara Watershed in 2010 (view south)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8722" y="4805401"/>
            <a:ext cx="198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Former 4</a:t>
            </a:r>
            <a:r>
              <a:rPr lang="en-US" b="1" baseline="30000" dirty="0" smtClean="0"/>
              <a:t>th</a:t>
            </a:r>
            <a:r>
              <a:rPr lang="en-US" b="1" dirty="0" smtClean="0"/>
              <a:t> Pond </a:t>
            </a:r>
            <a:endParaRPr lang="en-US" b="1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3183594" y="4472251"/>
            <a:ext cx="467833" cy="3331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731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 txBox="1">
            <a:spLocks/>
          </p:cNvSpPr>
          <p:nvPr/>
        </p:nvSpPr>
        <p:spPr>
          <a:xfrm>
            <a:off x="2277729" y="148858"/>
            <a:ext cx="7386084" cy="114004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Santa Clara </a:t>
            </a:r>
            <a:r>
              <a:rPr lang="en-US" dirty="0" smtClean="0"/>
              <a:t>Creek &amp; 4</a:t>
            </a:r>
            <a:r>
              <a:rPr lang="en-US" baseline="30000" dirty="0" smtClean="0"/>
              <a:t>th</a:t>
            </a:r>
            <a:r>
              <a:rPr lang="en-US" dirty="0" smtClean="0"/>
              <a:t> Pond (2005)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040" y="1418562"/>
            <a:ext cx="5527748" cy="41458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426" y="1288904"/>
            <a:ext cx="3898605" cy="292395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9721" y="3581253"/>
            <a:ext cx="5346994" cy="300768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766268" y="4715764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</a:t>
            </a:r>
            <a:r>
              <a:rPr lang="en-US" b="1" baseline="30000" dirty="0" smtClean="0"/>
              <a:t>th</a:t>
            </a:r>
            <a:r>
              <a:rPr lang="en-US" b="1" dirty="0" smtClean="0"/>
              <a:t> Pond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7122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Natural Disasters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1657" y="1396734"/>
            <a:ext cx="5489117" cy="471240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Unfortunately, natural disasters can strike unexpectedly….</a:t>
            </a:r>
          </a:p>
          <a:p>
            <a:endParaRPr lang="en-US" dirty="0"/>
          </a:p>
          <a:p>
            <a:r>
              <a:rPr lang="en-US" dirty="0" smtClean="0"/>
              <a:t>Since </a:t>
            </a:r>
            <a:r>
              <a:rPr lang="en-US" dirty="0"/>
              <a:t>1998, three </a:t>
            </a:r>
            <a:r>
              <a:rPr lang="en-US" dirty="0" smtClean="0"/>
              <a:t>major </a:t>
            </a:r>
            <a:r>
              <a:rPr lang="en-US" dirty="0"/>
              <a:t>wildfires have impacted Santa Clara </a:t>
            </a:r>
            <a:r>
              <a:rPr lang="en-US" dirty="0" smtClean="0"/>
              <a:t>Pueblo</a:t>
            </a:r>
          </a:p>
          <a:p>
            <a:endParaRPr lang="en-US" dirty="0"/>
          </a:p>
          <a:p>
            <a:r>
              <a:rPr lang="en-US" dirty="0" smtClean="0"/>
              <a:t>All fires started off reservation</a:t>
            </a:r>
          </a:p>
          <a:p>
            <a:endParaRPr lang="en-US" dirty="0" smtClean="0"/>
          </a:p>
          <a:p>
            <a:r>
              <a:rPr lang="en-US" dirty="0" smtClean="0"/>
              <a:t>90% of </a:t>
            </a:r>
            <a:r>
              <a:rPr lang="en-US" dirty="0"/>
              <a:t>t</a:t>
            </a:r>
            <a:r>
              <a:rPr lang="en-US" dirty="0" smtClean="0"/>
              <a:t>ribal forests and 60% of watershed burned by moderate-to-high severity fire</a:t>
            </a:r>
          </a:p>
          <a:p>
            <a:endParaRPr lang="en-US" dirty="0"/>
          </a:p>
          <a:p>
            <a:r>
              <a:rPr lang="en-US" dirty="0" smtClean="0"/>
              <a:t>Resulted in </a:t>
            </a:r>
            <a:r>
              <a:rPr lang="en-US" dirty="0"/>
              <a:t>h</a:t>
            </a:r>
            <a:r>
              <a:rPr lang="en-US" dirty="0" smtClean="0"/>
              <a:t>ydrophobic (water repellent) soils</a:t>
            </a:r>
          </a:p>
          <a:p>
            <a:endParaRPr lang="en-US" dirty="0"/>
          </a:p>
          <a:p>
            <a:r>
              <a:rPr lang="en-US" dirty="0" smtClean="0"/>
              <a:t>Followed by devastating erosion and flood events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79585EA-EA26-4989-9408-873F02E112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6916" y="1692639"/>
            <a:ext cx="5227832" cy="34862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6216916" y="5178867"/>
            <a:ext cx="5171826" cy="9302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 smtClean="0"/>
              <a:t>2011 Las </a:t>
            </a:r>
            <a:r>
              <a:rPr lang="en-US" sz="1200" dirty="0" err="1" smtClean="0"/>
              <a:t>Conchas</a:t>
            </a:r>
            <a:r>
              <a:rPr lang="en-US" sz="1200" dirty="0" smtClean="0"/>
              <a:t> Fire encroaching on nearby Los Alamos before advancing north through Santa Clara Pueblo tribal lands. </a:t>
            </a:r>
          </a:p>
          <a:p>
            <a:pPr marL="0" indent="0">
              <a:buNone/>
            </a:pP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125669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Fire History</a:t>
            </a: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509" y="1210844"/>
            <a:ext cx="10356402" cy="55139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284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406" y="2063287"/>
            <a:ext cx="5972120" cy="33593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904" y="2063287"/>
            <a:ext cx="5038978" cy="33593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008766" y="4515289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</a:t>
            </a:r>
            <a:r>
              <a:rPr lang="en-US" b="1" baseline="30000" dirty="0" smtClean="0"/>
              <a:t>th</a:t>
            </a:r>
            <a:r>
              <a:rPr lang="en-US" b="1" dirty="0" smtClean="0"/>
              <a:t> Pond </a:t>
            </a:r>
            <a:endParaRPr lang="en-US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853638" y="4182139"/>
            <a:ext cx="467833" cy="3331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667723" y="4384156"/>
            <a:ext cx="1149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4</a:t>
            </a:r>
            <a:r>
              <a:rPr lang="en-US" b="1" baseline="30000" dirty="0" smtClean="0"/>
              <a:t>th</a:t>
            </a:r>
            <a:r>
              <a:rPr lang="en-US" b="1" dirty="0" smtClean="0"/>
              <a:t> Pond </a:t>
            </a:r>
            <a:endParaRPr lang="en-US" b="1" dirty="0"/>
          </a:p>
        </p:txBody>
      </p:sp>
      <p:cxnSp>
        <p:nvCxnSpPr>
          <p:cNvPr id="12" name="Straight Arrow Connector 11"/>
          <p:cNvCxnSpPr>
            <a:stCxn id="11" idx="0"/>
          </p:cNvCxnSpPr>
          <p:nvPr/>
        </p:nvCxnSpPr>
        <p:spPr>
          <a:xfrm flipV="1">
            <a:off x="9242560" y="4051006"/>
            <a:ext cx="312565" cy="3331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 Placeholder 4"/>
          <p:cNvSpPr txBox="1">
            <a:spLocks/>
          </p:cNvSpPr>
          <p:nvPr/>
        </p:nvSpPr>
        <p:spPr>
          <a:xfrm>
            <a:off x="2321471" y="1408067"/>
            <a:ext cx="4396338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 smtClean="0"/>
              <a:t>Before Fire (2010)</a:t>
            </a:r>
            <a:endParaRPr lang="en-US" dirty="0"/>
          </a:p>
        </p:txBody>
      </p:sp>
      <p:sp>
        <p:nvSpPr>
          <p:cNvPr id="14" name="Text Placeholder 6"/>
          <p:cNvSpPr txBox="1">
            <a:spLocks/>
          </p:cNvSpPr>
          <p:nvPr/>
        </p:nvSpPr>
        <p:spPr>
          <a:xfrm>
            <a:off x="7733479" y="1451103"/>
            <a:ext cx="4396339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i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 smtClean="0"/>
              <a:t>After Fire (2013)</a:t>
            </a:r>
            <a:endParaRPr lang="en-US" dirty="0"/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Stand Replacing </a:t>
            </a:r>
            <a:r>
              <a:rPr lang="en-US" dirty="0"/>
              <a:t>C</a:t>
            </a:r>
            <a:r>
              <a:rPr lang="en-US" dirty="0" smtClean="0"/>
              <a:t>rown Fire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43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21511</TotalTime>
  <Words>903</Words>
  <Application>Microsoft Macintosh PowerPoint</Application>
  <PresentationFormat>Widescreen</PresentationFormat>
  <Paragraphs>210</Paragraphs>
  <Slides>30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Baghdad</vt:lpstr>
      <vt:lpstr>Calibri</vt:lpstr>
      <vt:lpstr>Century Gothic</vt:lpstr>
      <vt:lpstr>Mangal</vt:lpstr>
      <vt:lpstr>Wingdings</vt:lpstr>
      <vt:lpstr>Wingdings 3</vt:lpstr>
      <vt:lpstr>Arial</vt:lpstr>
      <vt:lpstr>Ion</vt:lpstr>
      <vt:lpstr>Developing Forest Resilience and Water Security in a Fire and Flood Affected Watershed</vt:lpstr>
      <vt:lpstr>Overview </vt:lpstr>
      <vt:lpstr>Overview: Santa Clara Pueblo  </vt:lpstr>
      <vt:lpstr>Santa Clara Creek Watershed</vt:lpstr>
      <vt:lpstr>PowerPoint Presentation</vt:lpstr>
      <vt:lpstr>PowerPoint Presentation</vt:lpstr>
      <vt:lpstr>Natural Disasters</vt:lpstr>
      <vt:lpstr>Fire History</vt:lpstr>
      <vt:lpstr>PowerPoint Presentation</vt:lpstr>
      <vt:lpstr>PowerPoint Presentation</vt:lpstr>
      <vt:lpstr>Debris inundation in ponds</vt:lpstr>
      <vt:lpstr>Disaster Declarations</vt:lpstr>
      <vt:lpstr>Recovery strategies:</vt:lpstr>
      <vt:lpstr>Collaborative Partnerships</vt:lpstr>
      <vt:lpstr>PowerPoint Presentation</vt:lpstr>
      <vt:lpstr>A Naturalistic Approach… </vt:lpstr>
      <vt:lpstr>Strategies: Erosion Control</vt:lpstr>
      <vt:lpstr>Flood Mitigation: Road Crossings</vt:lpstr>
      <vt:lpstr>Flood Mitigation: Road Crossings</vt:lpstr>
      <vt:lpstr>Flood Mitigation: embankment armor</vt:lpstr>
      <vt:lpstr>Water Storage: Beaver Dam Analogs</vt:lpstr>
      <vt:lpstr>Flood mitigation: gabion dams</vt:lpstr>
      <vt:lpstr>Water Storage: Off-channel ponds</vt:lpstr>
      <vt:lpstr>Water Storage: off-channel ponds</vt:lpstr>
      <vt:lpstr>Reforestation: public participation</vt:lpstr>
      <vt:lpstr>Goals</vt:lpstr>
      <vt:lpstr>Challenges </vt:lpstr>
      <vt:lpstr>Conclusion</vt:lpstr>
      <vt:lpstr>Thank you!!    Questions?</vt:lpstr>
      <vt:lpstr>Resources</vt:lpstr>
    </vt:vector>
  </TitlesOfParts>
  <Manager/>
  <Company>Microsoft</Company>
  <LinksUpToDate>false</LinksUpToDate>
  <SharedDoc>false</SharedDoc>
  <HyperlinkBase/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FEMA 4199 HMGP Flood Mitigation &amp; Creek Restoration Project</dc:title>
  <dc:subject/>
  <dc:creator>Garrett Altmann</dc:creator>
  <cp:keywords/>
  <dc:description/>
  <cp:lastModifiedBy>Garrett Altmann</cp:lastModifiedBy>
  <cp:revision>327</cp:revision>
  <cp:lastPrinted>2020-12-11T22:28:02Z</cp:lastPrinted>
  <dcterms:created xsi:type="dcterms:W3CDTF">2018-07-24T21:58:07Z</dcterms:created>
  <dcterms:modified xsi:type="dcterms:W3CDTF">2022-01-25T06:20:00Z</dcterms:modified>
  <cp:category/>
</cp:coreProperties>
</file>