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7" r:id="rId5"/>
    <p:sldId id="268" r:id="rId6"/>
    <p:sldId id="261" r:id="rId7"/>
    <p:sldId id="262" r:id="rId8"/>
    <p:sldId id="260" r:id="rId9"/>
    <p:sldId id="263" r:id="rId10"/>
    <p:sldId id="264" r:id="rId11"/>
    <p:sldId id="274" r:id="rId12"/>
    <p:sldId id="269" r:id="rId13"/>
    <p:sldId id="270" r:id="rId14"/>
    <p:sldId id="271" r:id="rId15"/>
    <p:sldId id="265" r:id="rId16"/>
    <p:sldId id="272" r:id="rId17"/>
    <p:sldId id="273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C3F39-625B-47AA-8DFA-C046408438D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98D86-EBA7-41CB-8D90-B85E4EA2A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5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93072-3164-4E12-AAA5-CF06E5635F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9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6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3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7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8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7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6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2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3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1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755D5-CBBB-4DE8-8D3D-FF499BFC7CC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85E0F-76A2-4135-A665-E759DD8C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0299" cy="693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99" y="-79513"/>
            <a:ext cx="12192000" cy="513805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74000">
                <a:schemeClr val="tx1">
                  <a:alpha val="64000"/>
                </a:schemeClr>
              </a:gs>
              <a:gs pos="48000">
                <a:schemeClr val="tx1">
                  <a:alpha val="29000"/>
                </a:schemeClr>
              </a:gs>
              <a:gs pos="100000">
                <a:schemeClr val="tx1">
                  <a:alpha val="2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447" y="2343606"/>
            <a:ext cx="1818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Washington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Department of 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Natural 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Resources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04077" y="2289403"/>
            <a:ext cx="0" cy="15243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64686" y="2156056"/>
            <a:ext cx="9627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Forests, Fire </a:t>
            </a:r>
            <a:r>
              <a:rPr lang="en-US" sz="6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and</a:t>
            </a:r>
            <a:r>
              <a:rPr lang="en-US" sz="5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Washington</a:t>
            </a:r>
            <a:endParaRPr lang="en-US" sz="54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2619" y="3173830"/>
            <a:ext cx="7444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O</a:t>
            </a:r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pportunities and planning efforts in Washington State to achieve cross-boundary fuels and fire management in the northwest. </a:t>
            </a: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-13326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45000">
                <a:schemeClr val="tx1">
                  <a:lumMod val="95000"/>
                  <a:lumOff val="5000"/>
                  <a:alpha val="50000"/>
                </a:schemeClr>
              </a:gs>
              <a:gs pos="93000">
                <a:schemeClr val="tx1">
                  <a:lumMod val="95000"/>
                  <a:lumOff val="5000"/>
                  <a:alpha val="73000"/>
                </a:schemeClr>
              </a:gs>
            </a:gsLst>
            <a:lin ang="108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BA37F2-1089-4A3F-BDA8-AE00D3BC4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59" y="1062266"/>
            <a:ext cx="8822492" cy="413378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Eastern Washington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Primarily fuels/wildfire reduction projects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Contribute to </a:t>
            </a:r>
            <a:r>
              <a:rPr lang="en-US" u="sng" dirty="0" smtClean="0">
                <a:solidFill>
                  <a:schemeClr val="bg1"/>
                </a:solidFill>
              </a:rPr>
              <a:t>DNR’s Forest Health 20 Year Strategic Plan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NEPA Planning Support, increasing scale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00B0F0"/>
                </a:solidFill>
              </a:rPr>
              <a:t>Western </a:t>
            </a:r>
            <a:r>
              <a:rPr lang="en-US" sz="2400" b="1" dirty="0">
                <a:solidFill>
                  <a:srgbClr val="00B0F0"/>
                </a:solidFill>
              </a:rPr>
              <a:t>Washington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Watershed and Forest Restoration</a:t>
            </a:r>
          </a:p>
          <a:p>
            <a:pPr lvl="1"/>
            <a:r>
              <a:rPr lang="en-US" u="sng" dirty="0" smtClean="0">
                <a:solidFill>
                  <a:schemeClr val="bg1"/>
                </a:solidFill>
              </a:rPr>
              <a:t>Salmon recovery</a:t>
            </a:r>
            <a:r>
              <a:rPr lang="en-US" dirty="0" smtClean="0">
                <a:solidFill>
                  <a:schemeClr val="bg1"/>
                </a:solidFill>
              </a:rPr>
              <a:t>, fish passage and habitat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Coordination at watershed level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Forest Roads, and recreation benefits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Complex social, economic, and political factors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459" y="146413"/>
            <a:ext cx="8961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Non-Commercial Restoration Projects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20" name="Rectangle 19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79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44"/>
            <a:ext cx="12192000" cy="692561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0" y="-37544"/>
            <a:ext cx="12192000" cy="687705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087" y="2851116"/>
            <a:ext cx="10515600" cy="109973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An Example of How it Works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67" name="Rectangle 66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18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2" y="0"/>
            <a:ext cx="1237421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1110" y="410965"/>
            <a:ext cx="968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Projects on the Landscape - All Partners Working Together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7279" cy="66346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31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87" y="238539"/>
            <a:ext cx="12376313" cy="601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9" y="-13328"/>
            <a:ext cx="9650894" cy="6816209"/>
          </a:xfrm>
        </p:spPr>
      </p:pic>
      <p:grpSp>
        <p:nvGrpSpPr>
          <p:cNvPr id="5" name="Group 4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2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935719"/>
              </p:ext>
            </p:extLst>
          </p:nvPr>
        </p:nvGraphicFramePr>
        <p:xfrm>
          <a:off x="2691008" y="781501"/>
          <a:ext cx="7089096" cy="54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5" imgW="5028993" imgH="3886200" progId="Acrobat.Document.DC">
                  <p:embed/>
                </p:oleObj>
              </mc:Choice>
              <mc:Fallback>
                <p:oleObj name="Acrobat Document" r:id="rId5" imgW="5028993" imgH="3886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1008" y="781501"/>
                        <a:ext cx="7089096" cy="5477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3301" y="174810"/>
            <a:ext cx="968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Shared Priorities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943600" y="2246243"/>
            <a:ext cx="2107096" cy="8150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0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-37544"/>
            <a:ext cx="12192000" cy="6463926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85162" y="340242"/>
            <a:ext cx="9911438" cy="55653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9600" b="1" dirty="0" smtClean="0">
                <a:solidFill>
                  <a:schemeClr val="bg1"/>
                </a:solidFill>
              </a:rPr>
              <a:t>COMMITMENT</a:t>
            </a:r>
            <a:r>
              <a:rPr lang="en-US" sz="4400" b="1" dirty="0" smtClean="0">
                <a:solidFill>
                  <a:schemeClr val="bg1"/>
                </a:solidFill>
              </a:rPr>
              <a:t/>
            </a:r>
            <a:br>
              <a:rPr lang="en-US" sz="44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Work across boundaries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Collaboration, Strong State/Federal/Tribal/Stakeholder Partnerships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Recognized shared goals and mission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Interagency working environment (wildland fire suppression, program development, etc.)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State, Federal and Private support and funding for implementation of all programs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Use of best available science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18" y="521901"/>
            <a:ext cx="3164961" cy="31649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337125" y="3778915"/>
            <a:ext cx="115177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George L. Geissler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State Forester | Deputy, Wildland Fire and Forest Resiliency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Department of Natural Resources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george.geissler@dnr.wa.gov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0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26968"/>
            <a:ext cx="12192000" cy="687705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2526" y="164874"/>
            <a:ext cx="6443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Washington’s Forest-scape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18" y="897310"/>
            <a:ext cx="9046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7.5 Million people, 4.5 million in the greater Seattle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Federal lands equal 12.2 million acres (28% of total lands).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DNR manages 5.6 million acres state lands (13% of total lands)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Private landowners own approximately 9.4 million acres (21% of total lands)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Eastern</a:t>
            </a:r>
            <a:r>
              <a:rPr lang="en-US" sz="2800" dirty="0" smtClean="0">
                <a:solidFill>
                  <a:schemeClr val="bg1"/>
                </a:solidFill>
              </a:rPr>
              <a:t> and </a:t>
            </a:r>
            <a:r>
              <a:rPr lang="en-US" sz="2800" dirty="0" smtClean="0">
                <a:solidFill>
                  <a:srgbClr val="00B0F0"/>
                </a:solidFill>
              </a:rPr>
              <a:t>Western</a:t>
            </a:r>
            <a:r>
              <a:rPr lang="en-US" sz="2800" dirty="0" smtClean="0">
                <a:solidFill>
                  <a:schemeClr val="bg1"/>
                </a:solidFill>
              </a:rPr>
              <a:t> Washington, two distinct ecological and political landscapes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755" y="255669"/>
            <a:ext cx="2671930" cy="2653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492" y="3364119"/>
            <a:ext cx="2690336" cy="3447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566442"/>
            <a:ext cx="3056012" cy="1862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5" y="4566442"/>
            <a:ext cx="4746530" cy="21192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20" name="Rectangle 19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19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16" name="Rectangle 15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64" y="618674"/>
            <a:ext cx="2926496" cy="35544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20" y="618674"/>
            <a:ext cx="4000721" cy="3563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0214" y="4706441"/>
            <a:ext cx="10345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Nearly 2.7 million acres in eastern Washington alone need treatment to be more resilient against insects, diseases and wildfires. </a:t>
            </a:r>
          </a:p>
        </p:txBody>
      </p:sp>
    </p:spTree>
    <p:extLst>
      <p:ext uri="{BB962C8B-B14F-4D97-AF65-F5344CB8AC3E}">
        <p14:creationId xmlns:p14="http://schemas.microsoft.com/office/powerpoint/2010/main" val="2082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13639"/>
            <a:ext cx="11988801" cy="687163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16" name="Rectangle 15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96916" y="3340389"/>
            <a:ext cx="8398165" cy="1083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6" y="3438525"/>
            <a:ext cx="3629191" cy="2729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4" y="2602633"/>
            <a:ext cx="5981700" cy="247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3258" y="1276516"/>
            <a:ext cx="10345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Wildland fire suppression costs have continued to increase due to wildland fire complexity and climatic conditions.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2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133" y="538597"/>
            <a:ext cx="5819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Washington’s Fire-scape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17" y="2616077"/>
            <a:ext cx="111145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Suppression in the state is fully interagency.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All IMTs are staffed by federal, state and local fire service personnel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Initial attack is coordinated using all partners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Heavy use of IA aviation (DNR, Federal and Contract)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Wildland fire suppression contactors are fully utilized for suppression and support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Over $1 Billion spent on wildland fire suppression since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44"/>
            <a:ext cx="12192000" cy="692561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0" y="-37544"/>
            <a:ext cx="12192000" cy="687705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Washington’s Path Forward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67" name="Rectangle 66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3907" y="1034498"/>
            <a:ext cx="8986285" cy="522807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State Forest Action Plan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Provides comprehensive analysis of issues faced </a:t>
            </a:r>
            <a:r>
              <a:rPr lang="en-US" dirty="0" smtClean="0">
                <a:solidFill>
                  <a:schemeClr val="bg1"/>
                </a:solidFill>
              </a:rPr>
              <a:t>statewide.  Complete analysis of western forest health and establish strategy.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Forest </a:t>
            </a:r>
            <a:r>
              <a:rPr lang="en-US" b="1" dirty="0">
                <a:solidFill>
                  <a:srgbClr val="FFFF00"/>
                </a:solidFill>
              </a:rPr>
              <a:t>Health Treatments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Priority watersheds designated by 20 Year Strategic Plan to manage for resilient landscapes and mitigate risks from wildfire, insect, disease and climate change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Improve the health of our forests and communities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Working directly with all partners to establish defined goals and outcomes, establish roles, report achievements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Forest Health Commitment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State investment in forest health on all lands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Increased staffing for forest health division, federal lands management, </a:t>
            </a:r>
            <a:r>
              <a:rPr lang="en-US" dirty="0" err="1" smtClean="0">
                <a:solidFill>
                  <a:schemeClr val="bg1"/>
                </a:solidFill>
              </a:rPr>
              <a:t>RxB</a:t>
            </a:r>
            <a:r>
              <a:rPr lang="en-US" dirty="0" smtClean="0">
                <a:solidFill>
                  <a:schemeClr val="bg1"/>
                </a:solidFill>
              </a:rPr>
              <a:t>, etc.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764"/>
          <a:stretch/>
        </p:blipFill>
        <p:spPr>
          <a:xfrm>
            <a:off x="9493099" y="2361576"/>
            <a:ext cx="2218055" cy="28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44"/>
            <a:ext cx="12192000" cy="692561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0" y="-37544"/>
            <a:ext cx="12192000" cy="687705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67" name="Rectangle 66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753" y="1816397"/>
            <a:ext cx="2571307" cy="316916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Washington’s Path Forward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39600" y="1325563"/>
            <a:ext cx="8986285" cy="522807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Focus on Suppression Preparedness and Safety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Interagency Training 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Increase numbers of firefighters available (DNR and Local Resources)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Increase aviation resources and improve availability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Improved coordination of federal, state and local resources</a:t>
            </a:r>
          </a:p>
          <a:p>
            <a:r>
              <a:rPr lang="en-US" sz="3000" b="1" dirty="0" smtClean="0">
                <a:solidFill>
                  <a:srgbClr val="FFFF00"/>
                </a:solidFill>
              </a:rPr>
              <a:t>Community Preparedness</a:t>
            </a:r>
            <a:endParaRPr lang="en-US" sz="3000" dirty="0" smtClean="0">
              <a:solidFill>
                <a:schemeClr val="bg1"/>
              </a:solidFill>
            </a:endParaRP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Planning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Partners involved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E</a:t>
            </a:r>
            <a:r>
              <a:rPr lang="en-US" sz="3000" dirty="0" smtClean="0">
                <a:solidFill>
                  <a:schemeClr val="bg1"/>
                </a:solidFill>
              </a:rPr>
              <a:t>ducation and outreach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Wildland Fire Commitment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State Funding for increase capacity, outreach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Increased staffing for state agency and cooperators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Engagement of all partners to implement strategy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091" y="1105785"/>
            <a:ext cx="11020744" cy="517680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Employ </a:t>
            </a:r>
            <a:r>
              <a:rPr lang="en-US" dirty="0">
                <a:solidFill>
                  <a:schemeClr val="bg1"/>
                </a:solidFill>
              </a:rPr>
              <a:t>“All Lands. All Hands” mindset.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USFS, State Agencies, Tribes and Collaboratives </a:t>
            </a:r>
            <a:r>
              <a:rPr lang="en-US" dirty="0">
                <a:solidFill>
                  <a:schemeClr val="bg1"/>
                </a:solidFill>
              </a:rPr>
              <a:t>are embracing the concept of Shared Stewardship</a:t>
            </a:r>
          </a:p>
          <a:p>
            <a:r>
              <a:rPr lang="en-US" dirty="0">
                <a:solidFill>
                  <a:schemeClr val="bg1"/>
                </a:solidFill>
              </a:rPr>
              <a:t>Use all the tools - all existing authorities and programs (USDA State and Private Forestry Programs, Cooperative Forestry, GNA, LSR, 2 Chiefs, etc.) and implement on the ground work using the best techniques and science (thinning, </a:t>
            </a:r>
            <a:r>
              <a:rPr lang="en-US" dirty="0" err="1">
                <a:solidFill>
                  <a:schemeClr val="bg1"/>
                </a:solidFill>
              </a:rPr>
              <a:t>RxB</a:t>
            </a:r>
            <a:r>
              <a:rPr lang="en-US" dirty="0">
                <a:solidFill>
                  <a:schemeClr val="bg1"/>
                </a:solidFill>
              </a:rPr>
              <a:t>, harvesting, etc.)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Work </a:t>
            </a:r>
            <a:r>
              <a:rPr lang="en-US" dirty="0">
                <a:solidFill>
                  <a:schemeClr val="bg1"/>
                </a:solidFill>
              </a:rPr>
              <a:t>together as equal partners with shared decision-making and priority </a:t>
            </a:r>
            <a:r>
              <a:rPr lang="en-US" dirty="0" smtClean="0">
                <a:solidFill>
                  <a:schemeClr val="bg1"/>
                </a:solidFill>
              </a:rPr>
              <a:t>setting while using unique strengths appropriately.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Co-managing wildfire and forest health risk</a:t>
            </a:r>
          </a:p>
          <a:p>
            <a:r>
              <a:rPr lang="en-US" dirty="0">
                <a:solidFill>
                  <a:schemeClr val="bg1"/>
                </a:solidFill>
              </a:rPr>
              <a:t>Targeting resources based on outcomes and performance measures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Use the best available science alongside </a:t>
            </a:r>
            <a:r>
              <a:rPr lang="en-US" dirty="0">
                <a:solidFill>
                  <a:schemeClr val="bg1"/>
                </a:solidFill>
              </a:rPr>
              <a:t>existing Forest Action Plans and strategies.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16" name="Rectangle 15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289560" y="32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How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9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44"/>
            <a:ext cx="12192000" cy="692561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0" y="-37544"/>
            <a:ext cx="12192000" cy="687705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64655"/>
            <a:ext cx="10515600" cy="109973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What do we mean by all of this?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" y="6426382"/>
            <a:ext cx="12191999" cy="444946"/>
            <a:chOff x="1" y="6420971"/>
            <a:chExt cx="12191999" cy="444946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0800" y="6420971"/>
              <a:ext cx="9601200" cy="437028"/>
            </a:xfrm>
            <a:prstGeom prst="rect">
              <a:avLst/>
            </a:prstGeom>
            <a:solidFill>
              <a:srgbClr val="003865"/>
            </a:solidFill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6420971"/>
              <a:ext cx="5714999" cy="444946"/>
            </a:xfrm>
            <a:prstGeom prst="rect">
              <a:avLst/>
            </a:prstGeom>
            <a:solidFill>
              <a:srgbClr val="003865"/>
            </a:solidFill>
          </p:spPr>
        </p:pic>
        <p:sp>
          <p:nvSpPr>
            <p:cNvPr id="67" name="Rectangle 66"/>
            <p:cNvSpPr/>
            <p:nvPr/>
          </p:nvSpPr>
          <p:spPr>
            <a:xfrm>
              <a:off x="2484120" y="6420971"/>
              <a:ext cx="8412480" cy="4370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4838" y="1041275"/>
            <a:ext cx="10962874" cy="5702181"/>
          </a:xfrm>
        </p:spPr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of </a:t>
            </a:r>
            <a:r>
              <a:rPr lang="en-US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Tribal Forest Protection Act of </a:t>
            </a:r>
            <a:r>
              <a:rPr lang="en-US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2004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Olympic NF - In </a:t>
            </a:r>
            <a:r>
              <a:rPr lang="en-US" dirty="0">
                <a:solidFill>
                  <a:schemeClr val="bg1"/>
                </a:solidFill>
              </a:rPr>
              <a:t>the interest of protecting water quality, a wastewater treatment plant was constructed on the NF; the Forest entered into a service contract with the Quinault Nation to run the plant.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of Joint Chiefs Landscape Restoration Partnership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Mitigate </a:t>
            </a:r>
            <a:r>
              <a:rPr lang="en-US" dirty="0">
                <a:solidFill>
                  <a:schemeClr val="bg1"/>
                </a:solidFill>
              </a:rPr>
              <a:t>wildfire threats to Colville National Forest land and adjacent private property in Ferry, Stevens and Pend Oreille counties. Project completed over a three-year period with $</a:t>
            </a:r>
            <a:r>
              <a:rPr lang="en-US" dirty="0" smtClean="0">
                <a:solidFill>
                  <a:schemeClr val="bg1"/>
                </a:solidFill>
              </a:rPr>
              <a:t>2.2 million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USDA FS funds</a:t>
            </a:r>
            <a:r>
              <a:rPr lang="en-US" dirty="0">
                <a:solidFill>
                  <a:schemeClr val="bg1"/>
                </a:solidFill>
              </a:rPr>
              <a:t>, and $</a:t>
            </a:r>
            <a:r>
              <a:rPr lang="en-US" dirty="0" smtClean="0">
                <a:solidFill>
                  <a:schemeClr val="bg1"/>
                </a:solidFill>
              </a:rPr>
              <a:t>1.5 million </a:t>
            </a:r>
            <a:r>
              <a:rPr lang="en-US" dirty="0">
                <a:solidFill>
                  <a:schemeClr val="bg1"/>
                </a:solidFill>
              </a:rPr>
              <a:t>of NRCS funds, leveraged with state agency and private landowner </a:t>
            </a:r>
            <a:r>
              <a:rPr lang="en-US" dirty="0" smtClean="0">
                <a:solidFill>
                  <a:schemeClr val="bg1"/>
                </a:solidFill>
              </a:rPr>
              <a:t>contributions.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And </a:t>
            </a:r>
            <a:r>
              <a:rPr lang="en-US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Other Grants and Programs used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such as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USDA State and Private Forestry (Forest Stewardship, Forest Health, SFA/VFA, Community Forestry, etc.)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Washington’s </a:t>
            </a:r>
            <a:r>
              <a:rPr lang="en-US" dirty="0">
                <a:solidFill>
                  <a:schemeClr val="bg1"/>
                </a:solidFill>
              </a:rPr>
              <a:t>All Lands Forest Restoration and Building Forest Partnerships </a:t>
            </a:r>
            <a:r>
              <a:rPr lang="en-US" dirty="0" smtClean="0">
                <a:solidFill>
                  <a:schemeClr val="bg1"/>
                </a:solidFill>
              </a:rPr>
              <a:t>Grant Programs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USDA Regional Conservation Partnership Program </a:t>
            </a:r>
            <a:r>
              <a:rPr lang="en-US" dirty="0" smtClean="0">
                <a:solidFill>
                  <a:schemeClr val="bg1"/>
                </a:solidFill>
              </a:rPr>
              <a:t>(with state match)</a:t>
            </a:r>
          </a:p>
        </p:txBody>
      </p:sp>
    </p:spTree>
    <p:extLst>
      <p:ext uri="{BB962C8B-B14F-4D97-AF65-F5344CB8AC3E}">
        <p14:creationId xmlns:p14="http://schemas.microsoft.com/office/powerpoint/2010/main" val="260753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792</Words>
  <Application>Microsoft Office PowerPoint</Application>
  <PresentationFormat>Widescreen</PresentationFormat>
  <Paragraphs>97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Washington’s Path Forward</vt:lpstr>
      <vt:lpstr>Washington’s Path Forward</vt:lpstr>
      <vt:lpstr>PowerPoint Presentation</vt:lpstr>
      <vt:lpstr>What do we mean by all of this?</vt:lpstr>
      <vt:lpstr>PowerPoint Presentation</vt:lpstr>
      <vt:lpstr>An Example of How it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Geissler</dc:creator>
  <cp:lastModifiedBy>Messegee, Kelli (DNR)</cp:lastModifiedBy>
  <cp:revision>6</cp:revision>
  <dcterms:created xsi:type="dcterms:W3CDTF">2022-02-01T14:06:38Z</dcterms:created>
  <dcterms:modified xsi:type="dcterms:W3CDTF">2022-02-02T20:59:42Z</dcterms:modified>
</cp:coreProperties>
</file>