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22"/>
  </p:notesMasterIdLst>
  <p:handoutMasterIdLst>
    <p:handoutMasterId r:id="rId23"/>
  </p:handoutMasterIdLst>
  <p:sldIdLst>
    <p:sldId id="385" r:id="rId2"/>
    <p:sldId id="493" r:id="rId3"/>
    <p:sldId id="494" r:id="rId4"/>
    <p:sldId id="495" r:id="rId5"/>
    <p:sldId id="418" r:id="rId6"/>
    <p:sldId id="496" r:id="rId7"/>
    <p:sldId id="491" r:id="rId8"/>
    <p:sldId id="492" r:id="rId9"/>
    <p:sldId id="498" r:id="rId10"/>
    <p:sldId id="499" r:id="rId11"/>
    <p:sldId id="497" r:id="rId12"/>
    <p:sldId id="383" r:id="rId13"/>
    <p:sldId id="275" r:id="rId14"/>
    <p:sldId id="501" r:id="rId15"/>
    <p:sldId id="502" r:id="rId16"/>
    <p:sldId id="503" r:id="rId17"/>
    <p:sldId id="405" r:id="rId18"/>
    <p:sldId id="490" r:id="rId19"/>
    <p:sldId id="500" r:id="rId20"/>
    <p:sldId id="504" r:id="rId2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gxin8023@gmail.com" initials="n" lastIdx="0" clrIdx="0">
    <p:extLst>
      <p:ext uri="{19B8F6BF-5375-455C-9EA6-DF929625EA0E}">
        <p15:presenceInfo xmlns:p15="http://schemas.microsoft.com/office/powerpoint/2012/main" userId="2f02ded2825634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482"/>
    <a:srgbClr val="6B1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81338" autoAdjust="0"/>
  </p:normalViewPr>
  <p:slideViewPr>
    <p:cSldViewPr snapToGrid="0">
      <p:cViewPr varScale="1">
        <p:scale>
          <a:sx n="66" d="100"/>
          <a:sy n="66" d="100"/>
        </p:scale>
        <p:origin x="336"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G:\My%20Drive\DOCUMENTS\RESEARCH\CONFERENCES\2020\AOF\China_TDM_Trad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My%20Drive\DOCUMENTS\RESEARCH\CONFERENCES\2020\AOF\China_TDM_Trad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My%20Drive\DOCUMENTS\TRADE_CENTER\PRESENTATIONS\C_FARE-CONGRESSIONALSTAFF-Sep20-2019\MonthlySoybeanExports-2017-Sep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My%20Drive\DOCUMENTS\RESEARCH\CONFERENCES\2020\AOF\China_TDM_Trad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My%20Drive\DOCUMENTS\RESEARCH\PAPERS\CHOICES\DATA_RESULTS\Copy%20of%20Excel-BubblePlot-JG2-CE2.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G:\My%20Drive\DOCUMENTS\PERSONAL\SANDLER\FTAs\DATA\TariffShocksFilev1.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G:\My%20Drive\DOCUMENTS\RESEARCH\CONFERENCES\2020\AOF\Share%20of%20World%20GDP-20200211.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file:///G:\Shared%20drives\OCE%20Crop-Livestock%20Model\US_EXPORT_DATA.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US Ag Imports, Exports and Trade Balance</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areaChart>
        <c:grouping val="standard"/>
        <c:varyColors val="0"/>
        <c:ser>
          <c:idx val="2"/>
          <c:order val="2"/>
          <c:tx>
            <c:strRef>
              <c:f>USTRADEBALANCE!$F$29</c:f>
              <c:strCache>
                <c:ptCount val="1"/>
                <c:pt idx="0">
                  <c:v>Trade Balance</c:v>
                </c:pt>
              </c:strCache>
            </c:strRef>
          </c:tx>
          <c:spPr>
            <a:solidFill>
              <a:schemeClr val="accent6">
                <a:lumMod val="60000"/>
                <a:lumOff val="40000"/>
              </a:schemeClr>
            </a:solidFill>
            <a:ln w="19050">
              <a:solidFill>
                <a:schemeClr val="bg1">
                  <a:lumMod val="50000"/>
                </a:schemeClr>
              </a:solidFill>
            </a:ln>
            <a:effectLst/>
          </c:spPr>
          <c:val>
            <c:numRef>
              <c:f>USTRADEBALANCE!$G$29:$Z$29</c:f>
              <c:numCache>
                <c:formatCode>General</c:formatCode>
                <c:ptCount val="20"/>
                <c:pt idx="0">
                  <c:v>12.086647999999997</c:v>
                </c:pt>
                <c:pt idx="1">
                  <c:v>14.143123000000003</c:v>
                </c:pt>
                <c:pt idx="2">
                  <c:v>11.131870999999997</c:v>
                </c:pt>
                <c:pt idx="3">
                  <c:v>11.939247000000002</c:v>
                </c:pt>
                <c:pt idx="4">
                  <c:v>7.1958960000000047</c:v>
                </c:pt>
                <c:pt idx="5">
                  <c:v>3.6523210000000006</c:v>
                </c:pt>
                <c:pt idx="6">
                  <c:v>5.4918529999999919</c:v>
                </c:pt>
                <c:pt idx="7">
                  <c:v>17.924494999999993</c:v>
                </c:pt>
                <c:pt idx="8">
                  <c:v>34.099203000000003</c:v>
                </c:pt>
                <c:pt idx="9">
                  <c:v>26.60472200000001</c:v>
                </c:pt>
                <c:pt idx="10">
                  <c:v>33.801622000000009</c:v>
                </c:pt>
                <c:pt idx="11">
                  <c:v>37.311395999999988</c:v>
                </c:pt>
                <c:pt idx="12">
                  <c:v>38.310952999999984</c:v>
                </c:pt>
                <c:pt idx="13">
                  <c:v>39.977715000000003</c:v>
                </c:pt>
                <c:pt idx="14">
                  <c:v>38.031019000000001</c:v>
                </c:pt>
                <c:pt idx="15">
                  <c:v>19.248520000000013</c:v>
                </c:pt>
                <c:pt idx="16">
                  <c:v>20.272369999999995</c:v>
                </c:pt>
                <c:pt idx="17">
                  <c:v>17.174351999999985</c:v>
                </c:pt>
                <c:pt idx="18">
                  <c:v>10.789588000000009</c:v>
                </c:pt>
                <c:pt idx="19">
                  <c:v>5.3849390000000028</c:v>
                </c:pt>
              </c:numCache>
            </c:numRef>
          </c:val>
          <c:extLst>
            <c:ext xmlns:c16="http://schemas.microsoft.com/office/drawing/2014/chart" uri="{C3380CC4-5D6E-409C-BE32-E72D297353CC}">
              <c16:uniqueId val="{00000000-4CF5-40D2-A415-66D4E11F6FB4}"/>
            </c:ext>
          </c:extLst>
        </c:ser>
        <c:dLbls>
          <c:showLegendKey val="0"/>
          <c:showVal val="0"/>
          <c:showCatName val="0"/>
          <c:showSerName val="0"/>
          <c:showPercent val="0"/>
          <c:showBubbleSize val="0"/>
        </c:dLbls>
        <c:axId val="452640736"/>
        <c:axId val="452639424"/>
      </c:areaChart>
      <c:lineChart>
        <c:grouping val="standard"/>
        <c:varyColors val="0"/>
        <c:ser>
          <c:idx val="0"/>
          <c:order val="0"/>
          <c:tx>
            <c:strRef>
              <c:f>USTRADEBALANCE!$F$27</c:f>
              <c:strCache>
                <c:ptCount val="1"/>
                <c:pt idx="0">
                  <c:v>Imports</c:v>
                </c:pt>
              </c:strCache>
            </c:strRef>
          </c:tx>
          <c:spPr>
            <a:ln w="22225" cap="rnd">
              <a:solidFill>
                <a:schemeClr val="accent1"/>
              </a:solidFill>
              <a:round/>
            </a:ln>
            <a:effectLst/>
          </c:spPr>
          <c:marker>
            <c:symbol val="none"/>
          </c:marker>
          <c:cat>
            <c:numRef>
              <c:f>USTRADEBALANCE!$G$26:$Z$26</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USTRADEBALANCE!$G$27:$Z$27</c:f>
              <c:numCache>
                <c:formatCode>General</c:formatCode>
                <c:ptCount val="20"/>
                <c:pt idx="0">
                  <c:v>39.178803000000002</c:v>
                </c:pt>
                <c:pt idx="1">
                  <c:v>39.535772999999999</c:v>
                </c:pt>
                <c:pt idx="2">
                  <c:v>42.012351000000002</c:v>
                </c:pt>
                <c:pt idx="3">
                  <c:v>47.453440999999998</c:v>
                </c:pt>
                <c:pt idx="4">
                  <c:v>54.222183999999999</c:v>
                </c:pt>
                <c:pt idx="5">
                  <c:v>59.530025999999999</c:v>
                </c:pt>
                <c:pt idx="6">
                  <c:v>65.458526000000006</c:v>
                </c:pt>
                <c:pt idx="7">
                  <c:v>72.067293000000006</c:v>
                </c:pt>
                <c:pt idx="8">
                  <c:v>80.662204000000003</c:v>
                </c:pt>
                <c:pt idx="9">
                  <c:v>71.849210999999997</c:v>
                </c:pt>
                <c:pt idx="10">
                  <c:v>82.018479999999997</c:v>
                </c:pt>
                <c:pt idx="11">
                  <c:v>99.133053000000004</c:v>
                </c:pt>
                <c:pt idx="12">
                  <c:v>103.23925800000001</c:v>
                </c:pt>
                <c:pt idx="13">
                  <c:v>104.378349</c:v>
                </c:pt>
                <c:pt idx="14">
                  <c:v>111.959005</c:v>
                </c:pt>
                <c:pt idx="15">
                  <c:v>113.808359</c:v>
                </c:pt>
                <c:pt idx="16">
                  <c:v>114.405891</c:v>
                </c:pt>
                <c:pt idx="17">
                  <c:v>120.985708</c:v>
                </c:pt>
                <c:pt idx="18">
                  <c:v>128.80698799999999</c:v>
                </c:pt>
                <c:pt idx="19">
                  <c:v>131.272716</c:v>
                </c:pt>
              </c:numCache>
            </c:numRef>
          </c:val>
          <c:smooth val="0"/>
          <c:extLst>
            <c:ext xmlns:c16="http://schemas.microsoft.com/office/drawing/2014/chart" uri="{C3380CC4-5D6E-409C-BE32-E72D297353CC}">
              <c16:uniqueId val="{00000001-4CF5-40D2-A415-66D4E11F6FB4}"/>
            </c:ext>
          </c:extLst>
        </c:ser>
        <c:ser>
          <c:idx val="1"/>
          <c:order val="1"/>
          <c:tx>
            <c:strRef>
              <c:f>USTRADEBALANCE!$F$28</c:f>
              <c:strCache>
                <c:ptCount val="1"/>
                <c:pt idx="0">
                  <c:v>Exports</c:v>
                </c:pt>
              </c:strCache>
            </c:strRef>
          </c:tx>
          <c:spPr>
            <a:ln w="22225" cap="rnd">
              <a:solidFill>
                <a:schemeClr val="accent2"/>
              </a:solidFill>
              <a:round/>
            </a:ln>
            <a:effectLst/>
          </c:spPr>
          <c:marker>
            <c:symbol val="none"/>
          </c:marker>
          <c:cat>
            <c:numRef>
              <c:f>USTRADEBALANCE!$G$26:$Z$26</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USTRADEBALANCE!$G$28:$Z$28</c:f>
              <c:numCache>
                <c:formatCode>General</c:formatCode>
                <c:ptCount val="20"/>
                <c:pt idx="0">
                  <c:v>51.265450999999999</c:v>
                </c:pt>
                <c:pt idx="1">
                  <c:v>53.678896000000002</c:v>
                </c:pt>
                <c:pt idx="2">
                  <c:v>53.144221999999999</c:v>
                </c:pt>
                <c:pt idx="3">
                  <c:v>59.392688</c:v>
                </c:pt>
                <c:pt idx="4">
                  <c:v>61.418080000000003</c:v>
                </c:pt>
                <c:pt idx="5">
                  <c:v>63.182347</c:v>
                </c:pt>
                <c:pt idx="6">
                  <c:v>70.950378999999998</c:v>
                </c:pt>
                <c:pt idx="7">
                  <c:v>89.991788</c:v>
                </c:pt>
                <c:pt idx="8">
                  <c:v>114.76140700000001</c:v>
                </c:pt>
                <c:pt idx="9">
                  <c:v>98.453933000000006</c:v>
                </c:pt>
                <c:pt idx="10">
                  <c:v>115.82010200000001</c:v>
                </c:pt>
                <c:pt idx="11">
                  <c:v>136.44444899999999</c:v>
                </c:pt>
                <c:pt idx="12">
                  <c:v>141.55021099999999</c:v>
                </c:pt>
                <c:pt idx="13">
                  <c:v>144.356064</c:v>
                </c:pt>
                <c:pt idx="14">
                  <c:v>149.99002400000001</c:v>
                </c:pt>
                <c:pt idx="15">
                  <c:v>133.05687900000001</c:v>
                </c:pt>
                <c:pt idx="16">
                  <c:v>134.67826099999999</c:v>
                </c:pt>
                <c:pt idx="17">
                  <c:v>138.16005999999999</c:v>
                </c:pt>
                <c:pt idx="18">
                  <c:v>139.596576</c:v>
                </c:pt>
                <c:pt idx="19">
                  <c:v>136.65765500000001</c:v>
                </c:pt>
              </c:numCache>
            </c:numRef>
          </c:val>
          <c:smooth val="0"/>
          <c:extLst>
            <c:ext xmlns:c16="http://schemas.microsoft.com/office/drawing/2014/chart" uri="{C3380CC4-5D6E-409C-BE32-E72D297353CC}">
              <c16:uniqueId val="{00000002-4CF5-40D2-A415-66D4E11F6FB4}"/>
            </c:ext>
          </c:extLst>
        </c:ser>
        <c:dLbls>
          <c:showLegendKey val="0"/>
          <c:showVal val="0"/>
          <c:showCatName val="0"/>
          <c:showSerName val="0"/>
          <c:showPercent val="0"/>
          <c:showBubbleSize val="0"/>
        </c:dLbls>
        <c:marker val="1"/>
        <c:smooth val="0"/>
        <c:axId val="452640736"/>
        <c:axId val="452639424"/>
      </c:lineChart>
      <c:catAx>
        <c:axId val="452640736"/>
        <c:scaling>
          <c:orientation val="minMax"/>
        </c:scaling>
        <c:delete val="0"/>
        <c:axPos val="b"/>
        <c:numFmt formatCode="General" sourceLinked="1"/>
        <c:majorTickMark val="out"/>
        <c:minorTickMark val="none"/>
        <c:tickLblPos val="nextTo"/>
        <c:spPr>
          <a:noFill/>
          <a:ln w="28575" cap="flat" cmpd="sng" algn="ctr">
            <a:solidFill>
              <a:schemeClr val="bg1">
                <a:lumMod val="50000"/>
              </a:schemeClr>
            </a:solidFill>
            <a:round/>
          </a:ln>
          <a:effectLst/>
        </c:spPr>
        <c:txPr>
          <a:bodyPr rot="-5400000" spcFirstLastPara="1" vertOverflow="ellipsis"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452639424"/>
        <c:crosses val="autoZero"/>
        <c:auto val="1"/>
        <c:lblAlgn val="ctr"/>
        <c:lblOffset val="100"/>
        <c:noMultiLvlLbl val="0"/>
      </c:catAx>
      <c:valAx>
        <c:axId val="452639424"/>
        <c:scaling>
          <c:orientation val="minMax"/>
        </c:scaling>
        <c:delete val="0"/>
        <c:axPos val="l"/>
        <c:numFmt formatCode="&quot;$&quot;#,##0" sourceLinked="0"/>
        <c:majorTickMark val="none"/>
        <c:minorTickMark val="none"/>
        <c:tickLblPos val="nextTo"/>
        <c:spPr>
          <a:noFill/>
          <a:ln w="25400">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45264073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US-China Ag Imports, Exports and Trade Balance</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areaChart>
        <c:grouping val="standard"/>
        <c:varyColors val="0"/>
        <c:ser>
          <c:idx val="2"/>
          <c:order val="2"/>
          <c:tx>
            <c:strRef>
              <c:f>USTRADEBALANCE!$F$30</c:f>
              <c:strCache>
                <c:ptCount val="1"/>
                <c:pt idx="0">
                  <c:v>China Trade Balance</c:v>
                </c:pt>
              </c:strCache>
            </c:strRef>
          </c:tx>
          <c:spPr>
            <a:solidFill>
              <a:schemeClr val="accent6">
                <a:lumMod val="60000"/>
                <a:lumOff val="40000"/>
              </a:schemeClr>
            </a:solidFill>
            <a:ln w="19050">
              <a:solidFill>
                <a:schemeClr val="bg1">
                  <a:lumMod val="50000"/>
                </a:schemeClr>
              </a:solidFill>
            </a:ln>
            <a:effectLst/>
          </c:spPr>
          <c:cat>
            <c:numRef>
              <c:f>USTRADEBALANCE!$G$26:$Z$26</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USTRADEBALANCE!$G$30:$Z$30</c:f>
              <c:numCache>
                <c:formatCode>#,##0</c:formatCode>
                <c:ptCount val="20"/>
                <c:pt idx="0">
                  <c:v>0.90553399999999995</c:v>
                </c:pt>
                <c:pt idx="1">
                  <c:v>1.1197379999999999</c:v>
                </c:pt>
                <c:pt idx="2">
                  <c:v>1.060238</c:v>
                </c:pt>
                <c:pt idx="3">
                  <c:v>3.7253679999999996</c:v>
                </c:pt>
                <c:pt idx="4">
                  <c:v>3.9300369999999996</c:v>
                </c:pt>
                <c:pt idx="5">
                  <c:v>3.3596969999999997</c:v>
                </c:pt>
                <c:pt idx="6">
                  <c:v>4.4460860000000002</c:v>
                </c:pt>
                <c:pt idx="7">
                  <c:v>5.3960000000000008</c:v>
                </c:pt>
                <c:pt idx="8">
                  <c:v>8.6663890000000006</c:v>
                </c:pt>
                <c:pt idx="9">
                  <c:v>10.233651</c:v>
                </c:pt>
                <c:pt idx="10">
                  <c:v>14.194691000000001</c:v>
                </c:pt>
                <c:pt idx="11">
                  <c:v>14.9039</c:v>
                </c:pt>
                <c:pt idx="12">
                  <c:v>21.324752</c:v>
                </c:pt>
                <c:pt idx="13">
                  <c:v>21.076301000000001</c:v>
                </c:pt>
                <c:pt idx="14">
                  <c:v>19.937374000000002</c:v>
                </c:pt>
                <c:pt idx="15">
                  <c:v>15.869695</c:v>
                </c:pt>
                <c:pt idx="16">
                  <c:v>17.056671000000001</c:v>
                </c:pt>
                <c:pt idx="17">
                  <c:v>14.979115</c:v>
                </c:pt>
                <c:pt idx="18">
                  <c:v>4.2472099999999999</c:v>
                </c:pt>
                <c:pt idx="19">
                  <c:v>10.228693999999999</c:v>
                </c:pt>
              </c:numCache>
            </c:numRef>
          </c:val>
          <c:extLst>
            <c:ext xmlns:c16="http://schemas.microsoft.com/office/drawing/2014/chart" uri="{C3380CC4-5D6E-409C-BE32-E72D297353CC}">
              <c16:uniqueId val="{00000000-C9A7-472E-9CA4-D6B27D9ECDB7}"/>
            </c:ext>
          </c:extLst>
        </c:ser>
        <c:dLbls>
          <c:showLegendKey val="0"/>
          <c:showVal val="0"/>
          <c:showCatName val="0"/>
          <c:showSerName val="0"/>
          <c:showPercent val="0"/>
          <c:showBubbleSize val="0"/>
        </c:dLbls>
        <c:axId val="452640736"/>
        <c:axId val="452639424"/>
      </c:areaChart>
      <c:lineChart>
        <c:grouping val="standard"/>
        <c:varyColors val="0"/>
        <c:ser>
          <c:idx val="0"/>
          <c:order val="0"/>
          <c:tx>
            <c:strRef>
              <c:f>USTRADEBALANCE!$F$27</c:f>
              <c:strCache>
                <c:ptCount val="1"/>
                <c:pt idx="0">
                  <c:v>Imports</c:v>
                </c:pt>
              </c:strCache>
            </c:strRef>
          </c:tx>
          <c:spPr>
            <a:ln w="22225" cap="rnd">
              <a:solidFill>
                <a:schemeClr val="accent1"/>
              </a:solidFill>
              <a:round/>
            </a:ln>
            <a:effectLst/>
          </c:spPr>
          <c:marker>
            <c:symbol val="none"/>
          </c:marker>
          <c:cat>
            <c:numRef>
              <c:f>USTRADEBALANCE!$G$26:$Z$26</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USTRADEBALANCE!$E$7:$X$7</c:f>
              <c:numCache>
                <c:formatCode>#,##0.00</c:formatCode>
                <c:ptCount val="20"/>
                <c:pt idx="0">
                  <c:v>0.81059300000000001</c:v>
                </c:pt>
                <c:pt idx="1">
                  <c:v>0.81895200000000001</c:v>
                </c:pt>
                <c:pt idx="2">
                  <c:v>1.0075240000000001</c:v>
                </c:pt>
                <c:pt idx="3">
                  <c:v>1.2913159999999999</c:v>
                </c:pt>
                <c:pt idx="4">
                  <c:v>1.6124069999999999</c:v>
                </c:pt>
                <c:pt idx="5">
                  <c:v>1.873483</c:v>
                </c:pt>
                <c:pt idx="6">
                  <c:v>2.2660749999999998</c:v>
                </c:pt>
                <c:pt idx="7">
                  <c:v>2.9181919999999999</c:v>
                </c:pt>
                <c:pt idx="8">
                  <c:v>3.4483830000000002</c:v>
                </c:pt>
                <c:pt idx="9">
                  <c:v>2.8756270000000002</c:v>
                </c:pt>
                <c:pt idx="10">
                  <c:v>3.3690190000000002</c:v>
                </c:pt>
                <c:pt idx="11">
                  <c:v>3.9936660000000002</c:v>
                </c:pt>
                <c:pt idx="12">
                  <c:v>4.5347049999999998</c:v>
                </c:pt>
                <c:pt idx="13">
                  <c:v>4.4224839999999999</c:v>
                </c:pt>
                <c:pt idx="14">
                  <c:v>4.2818569999999996</c:v>
                </c:pt>
                <c:pt idx="15">
                  <c:v>4.3604810000000001</c:v>
                </c:pt>
                <c:pt idx="16">
                  <c:v>4.33779</c:v>
                </c:pt>
                <c:pt idx="17">
                  <c:v>4.4967779999999999</c:v>
                </c:pt>
                <c:pt idx="18">
                  <c:v>4.8994150000000003</c:v>
                </c:pt>
                <c:pt idx="19">
                  <c:v>3.6207009999999999</c:v>
                </c:pt>
              </c:numCache>
            </c:numRef>
          </c:val>
          <c:smooth val="0"/>
          <c:extLst>
            <c:ext xmlns:c16="http://schemas.microsoft.com/office/drawing/2014/chart" uri="{C3380CC4-5D6E-409C-BE32-E72D297353CC}">
              <c16:uniqueId val="{00000001-C9A7-472E-9CA4-D6B27D9ECDB7}"/>
            </c:ext>
          </c:extLst>
        </c:ser>
        <c:ser>
          <c:idx val="1"/>
          <c:order val="1"/>
          <c:tx>
            <c:strRef>
              <c:f>USTRADEBALANCE!$F$28</c:f>
              <c:strCache>
                <c:ptCount val="1"/>
                <c:pt idx="0">
                  <c:v>Exports</c:v>
                </c:pt>
              </c:strCache>
            </c:strRef>
          </c:tx>
          <c:spPr>
            <a:ln w="22225" cap="rnd">
              <a:solidFill>
                <a:schemeClr val="accent2"/>
              </a:solidFill>
              <a:round/>
            </a:ln>
            <a:effectLst/>
          </c:spPr>
          <c:marker>
            <c:symbol val="none"/>
          </c:marker>
          <c:cat>
            <c:numRef>
              <c:f>USTRADEBALANCE!$G$26:$Z$26</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USTRADEBALANCE!$E$20:$X$20</c:f>
              <c:numCache>
                <c:formatCode>#,##0.0</c:formatCode>
                <c:ptCount val="20"/>
                <c:pt idx="0">
                  <c:v>1.716127</c:v>
                </c:pt>
                <c:pt idx="1">
                  <c:v>1.93869</c:v>
                </c:pt>
                <c:pt idx="2">
                  <c:v>2.0677620000000001</c:v>
                </c:pt>
                <c:pt idx="3">
                  <c:v>5.0166839999999997</c:v>
                </c:pt>
                <c:pt idx="4">
                  <c:v>5.5424439999999997</c:v>
                </c:pt>
                <c:pt idx="5">
                  <c:v>5.2331799999999999</c:v>
                </c:pt>
                <c:pt idx="6">
                  <c:v>6.712161</c:v>
                </c:pt>
                <c:pt idx="7">
                  <c:v>8.3141920000000002</c:v>
                </c:pt>
                <c:pt idx="8">
                  <c:v>12.114772</c:v>
                </c:pt>
                <c:pt idx="9">
                  <c:v>13.109278</c:v>
                </c:pt>
                <c:pt idx="10">
                  <c:v>17.56371</c:v>
                </c:pt>
                <c:pt idx="11">
                  <c:v>18.897566000000001</c:v>
                </c:pt>
                <c:pt idx="12">
                  <c:v>25.859456999999999</c:v>
                </c:pt>
                <c:pt idx="13">
                  <c:v>25.498785000000002</c:v>
                </c:pt>
                <c:pt idx="14">
                  <c:v>24.219231000000001</c:v>
                </c:pt>
                <c:pt idx="15">
                  <c:v>20.230176</c:v>
                </c:pt>
                <c:pt idx="16">
                  <c:v>21.394461</c:v>
                </c:pt>
                <c:pt idx="17">
                  <c:v>19.475892999999999</c:v>
                </c:pt>
                <c:pt idx="18">
                  <c:v>9.1466250000000002</c:v>
                </c:pt>
                <c:pt idx="19">
                  <c:v>13.849394999999999</c:v>
                </c:pt>
              </c:numCache>
            </c:numRef>
          </c:val>
          <c:smooth val="0"/>
          <c:extLst>
            <c:ext xmlns:c16="http://schemas.microsoft.com/office/drawing/2014/chart" uri="{C3380CC4-5D6E-409C-BE32-E72D297353CC}">
              <c16:uniqueId val="{00000002-C9A7-472E-9CA4-D6B27D9ECDB7}"/>
            </c:ext>
          </c:extLst>
        </c:ser>
        <c:dLbls>
          <c:showLegendKey val="0"/>
          <c:showVal val="0"/>
          <c:showCatName val="0"/>
          <c:showSerName val="0"/>
          <c:showPercent val="0"/>
          <c:showBubbleSize val="0"/>
        </c:dLbls>
        <c:marker val="1"/>
        <c:smooth val="0"/>
        <c:axId val="452640736"/>
        <c:axId val="452639424"/>
      </c:lineChart>
      <c:catAx>
        <c:axId val="4526407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28575" cap="flat" cmpd="sng" algn="ctr">
            <a:solidFill>
              <a:schemeClr val="bg1">
                <a:lumMod val="50000"/>
              </a:schemeClr>
            </a:solidFill>
            <a:round/>
          </a:ln>
          <a:effectLst/>
        </c:spPr>
        <c:txPr>
          <a:bodyPr rot="-5400000" spcFirstLastPara="1" vertOverflow="ellipsis"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452639424"/>
        <c:crosses val="autoZero"/>
        <c:auto val="1"/>
        <c:lblAlgn val="ctr"/>
        <c:lblOffset val="100"/>
        <c:noMultiLvlLbl val="0"/>
      </c:catAx>
      <c:valAx>
        <c:axId val="452639424"/>
        <c:scaling>
          <c:orientation val="minMax"/>
        </c:scaling>
        <c:delete val="0"/>
        <c:axPos val="l"/>
        <c:majorGridlines>
          <c:spPr>
            <a:ln w="9525" cap="flat" cmpd="sng" algn="ctr">
              <a:solidFill>
                <a:schemeClr val="dk1">
                  <a:lumMod val="15000"/>
                  <a:lumOff val="85000"/>
                </a:schemeClr>
              </a:solidFill>
              <a:round/>
            </a:ln>
            <a:effectLst/>
          </c:spPr>
        </c:majorGridlines>
        <c:numFmt formatCode="&quot;$&quot;#,##0" sourceLinked="0"/>
        <c:majorTickMark val="none"/>
        <c:minorTickMark val="none"/>
        <c:tickLblPos val="nextTo"/>
        <c:spPr>
          <a:noFill/>
          <a:ln w="25400">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45264073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0845000359992"/>
          <c:y val="7.3272637795275597E-2"/>
          <c:w val="0.86313203212441336"/>
          <c:h val="0.75612122703412077"/>
        </c:manualLayout>
      </c:layout>
      <c:lineChart>
        <c:grouping val="standard"/>
        <c:varyColors val="0"/>
        <c:ser>
          <c:idx val="3"/>
          <c:order val="0"/>
          <c:tx>
            <c:strRef>
              <c:f>Soybeans!$C$41</c:f>
              <c:strCache>
                <c:ptCount val="1"/>
                <c:pt idx="0">
                  <c:v>2016/17</c:v>
                </c:pt>
              </c:strCache>
            </c:strRef>
          </c:tx>
          <c:spPr>
            <a:ln w="28575" cap="rnd">
              <a:solidFill>
                <a:schemeClr val="bg1">
                  <a:lumMod val="50000"/>
                </a:schemeClr>
              </a:solidFill>
              <a:round/>
            </a:ln>
            <a:effectLst/>
          </c:spPr>
          <c:marker>
            <c:symbol val="circle"/>
            <c:size val="5"/>
            <c:spPr>
              <a:solidFill>
                <a:schemeClr val="accent4"/>
              </a:solidFill>
              <a:ln w="9525">
                <a:solidFill>
                  <a:schemeClr val="accent4"/>
                </a:solidFill>
              </a:ln>
              <a:effectLst/>
            </c:spPr>
          </c:marker>
          <c:cat>
            <c:strRef>
              <c:f>Soybeans!$D$39:$O$40</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Soybeans!$D$41:$O$41</c:f>
              <c:numCache>
                <c:formatCode>General</c:formatCode>
                <c:ptCount val="12"/>
                <c:pt idx="0">
                  <c:v>1.0179229999999999</c:v>
                </c:pt>
                <c:pt idx="1">
                  <c:v>3.4997050000000001</c:v>
                </c:pt>
                <c:pt idx="2">
                  <c:v>3.177057</c:v>
                </c:pt>
                <c:pt idx="3">
                  <c:v>2.3089040000000001</c:v>
                </c:pt>
                <c:pt idx="4">
                  <c:v>1.7587090000000001</c:v>
                </c:pt>
                <c:pt idx="5">
                  <c:v>1.053261</c:v>
                </c:pt>
                <c:pt idx="6">
                  <c:v>0.48208299999999998</c:v>
                </c:pt>
                <c:pt idx="7">
                  <c:v>0.26437100000000002</c:v>
                </c:pt>
                <c:pt idx="8">
                  <c:v>0.15140200000000001</c:v>
                </c:pt>
                <c:pt idx="9">
                  <c:v>0.131464</c:v>
                </c:pt>
                <c:pt idx="10">
                  <c:v>0.19158</c:v>
                </c:pt>
                <c:pt idx="11">
                  <c:v>0.455426</c:v>
                </c:pt>
              </c:numCache>
            </c:numRef>
          </c:val>
          <c:smooth val="0"/>
          <c:extLst>
            <c:ext xmlns:c16="http://schemas.microsoft.com/office/drawing/2014/chart" uri="{C3380CC4-5D6E-409C-BE32-E72D297353CC}">
              <c16:uniqueId val="{00000000-9714-4AA5-A19F-DF0D405AF703}"/>
            </c:ext>
          </c:extLst>
        </c:ser>
        <c:ser>
          <c:idx val="0"/>
          <c:order val="1"/>
          <c:tx>
            <c:strRef>
              <c:f>Soybeans!$C$42</c:f>
              <c:strCache>
                <c:ptCount val="1"/>
                <c:pt idx="0">
                  <c:v>2017/18</c:v>
                </c:pt>
              </c:strCache>
            </c:strRef>
          </c:tx>
          <c:spPr>
            <a:ln w="28575" cap="rnd">
              <a:solidFill>
                <a:schemeClr val="accent1"/>
              </a:solidFill>
              <a:round/>
            </a:ln>
            <a:effectLst/>
          </c:spPr>
          <c:marker>
            <c:symbol val="circle"/>
            <c:size val="5"/>
            <c:spPr>
              <a:solidFill>
                <a:schemeClr val="accent5">
                  <a:lumMod val="75000"/>
                </a:schemeClr>
              </a:solidFill>
              <a:ln w="9525">
                <a:solidFill>
                  <a:schemeClr val="accent1"/>
                </a:solidFill>
              </a:ln>
              <a:effectLst/>
            </c:spPr>
          </c:marker>
          <c:cat>
            <c:strRef>
              <c:f>Soybeans!$D$39:$O$40</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Soybeans!$D$42:$O$42</c:f>
              <c:numCache>
                <c:formatCode>General</c:formatCode>
                <c:ptCount val="12"/>
                <c:pt idx="0">
                  <c:v>1.0976189999999999</c:v>
                </c:pt>
                <c:pt idx="1">
                  <c:v>2.6980240000000002</c:v>
                </c:pt>
                <c:pt idx="2">
                  <c:v>2.4359359999999999</c:v>
                </c:pt>
                <c:pt idx="3">
                  <c:v>1.504542</c:v>
                </c:pt>
                <c:pt idx="4">
                  <c:v>1.2387159999999999</c:v>
                </c:pt>
                <c:pt idx="5">
                  <c:v>0.79715899999999995</c:v>
                </c:pt>
                <c:pt idx="6">
                  <c:v>0.40817799999999999</c:v>
                </c:pt>
                <c:pt idx="7">
                  <c:v>0.15287600000000001</c:v>
                </c:pt>
                <c:pt idx="8">
                  <c:v>0.20871799999999999</c:v>
                </c:pt>
                <c:pt idx="9">
                  <c:v>0.10047300000000001</c:v>
                </c:pt>
                <c:pt idx="10">
                  <c:v>4.5301000000000001E-2</c:v>
                </c:pt>
                <c:pt idx="11">
                  <c:v>4.5952E-2</c:v>
                </c:pt>
              </c:numCache>
            </c:numRef>
          </c:val>
          <c:smooth val="0"/>
          <c:extLst>
            <c:ext xmlns:c16="http://schemas.microsoft.com/office/drawing/2014/chart" uri="{C3380CC4-5D6E-409C-BE32-E72D297353CC}">
              <c16:uniqueId val="{00000001-9714-4AA5-A19F-DF0D405AF703}"/>
            </c:ext>
          </c:extLst>
        </c:ser>
        <c:ser>
          <c:idx val="1"/>
          <c:order val="2"/>
          <c:tx>
            <c:strRef>
              <c:f>Soybeans!$C$43</c:f>
              <c:strCache>
                <c:ptCount val="1"/>
                <c:pt idx="0">
                  <c:v>2018/19</c:v>
                </c:pt>
              </c:strCache>
            </c:strRef>
          </c:tx>
          <c:spPr>
            <a:ln w="28575" cap="rnd">
              <a:solidFill>
                <a:schemeClr val="accent2"/>
              </a:solidFill>
              <a:round/>
            </a:ln>
            <a:effectLst/>
          </c:spPr>
          <c:marker>
            <c:symbol val="circle"/>
            <c:size val="5"/>
            <c:spPr>
              <a:solidFill>
                <a:schemeClr val="accent4">
                  <a:lumMod val="75000"/>
                </a:schemeClr>
              </a:solidFill>
              <a:ln w="9525">
                <a:solidFill>
                  <a:schemeClr val="accent2"/>
                </a:solidFill>
              </a:ln>
              <a:effectLst/>
            </c:spPr>
          </c:marker>
          <c:cat>
            <c:strRef>
              <c:f>Soybeans!$D$39:$O$40</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Soybeans!$D$43:$O$43</c:f>
              <c:numCache>
                <c:formatCode>General</c:formatCode>
                <c:ptCount val="12"/>
                <c:pt idx="0">
                  <c:v>0</c:v>
                </c:pt>
                <c:pt idx="1">
                  <c:v>9.7604999999999997E-2</c:v>
                </c:pt>
                <c:pt idx="2">
                  <c:v>0</c:v>
                </c:pt>
                <c:pt idx="3">
                  <c:v>2.4251000000000002E-2</c:v>
                </c:pt>
                <c:pt idx="4">
                  <c:v>0.47201900000000002</c:v>
                </c:pt>
                <c:pt idx="5">
                  <c:v>0.73311099999999996</c:v>
                </c:pt>
                <c:pt idx="6">
                  <c:v>0.491008</c:v>
                </c:pt>
                <c:pt idx="7">
                  <c:v>0.187056</c:v>
                </c:pt>
                <c:pt idx="8">
                  <c:v>0.434444</c:v>
                </c:pt>
                <c:pt idx="9">
                  <c:v>0.60103099999999998</c:v>
                </c:pt>
                <c:pt idx="10">
                  <c:v>0.681199</c:v>
                </c:pt>
                <c:pt idx="11">
                  <c:v>0.94481999999999999</c:v>
                </c:pt>
              </c:numCache>
            </c:numRef>
          </c:val>
          <c:smooth val="0"/>
          <c:extLst>
            <c:ext xmlns:c16="http://schemas.microsoft.com/office/drawing/2014/chart" uri="{C3380CC4-5D6E-409C-BE32-E72D297353CC}">
              <c16:uniqueId val="{00000002-9714-4AA5-A19F-DF0D405AF703}"/>
            </c:ext>
          </c:extLst>
        </c:ser>
        <c:ser>
          <c:idx val="2"/>
          <c:order val="3"/>
          <c:tx>
            <c:strRef>
              <c:f>Soybeans!$C$44</c:f>
              <c:strCache>
                <c:ptCount val="1"/>
                <c:pt idx="0">
                  <c:v>2019/20</c:v>
                </c:pt>
              </c:strCache>
            </c:strRef>
          </c:tx>
          <c:spPr>
            <a:ln w="28575" cap="rnd">
              <a:solidFill>
                <a:schemeClr val="accent6">
                  <a:lumMod val="75000"/>
                </a:schemeClr>
              </a:solidFill>
              <a:prstDash val="sysDash"/>
              <a:round/>
            </a:ln>
            <a:effectLst/>
          </c:spPr>
          <c:marker>
            <c:symbol val="circle"/>
            <c:size val="5"/>
            <c:spPr>
              <a:solidFill>
                <a:schemeClr val="tx1"/>
              </a:solidFill>
              <a:ln w="9525">
                <a:solidFill>
                  <a:schemeClr val="bg2">
                    <a:lumMod val="10000"/>
                  </a:schemeClr>
                </a:solidFill>
              </a:ln>
              <a:effectLst/>
            </c:spPr>
          </c:marker>
          <c:cat>
            <c:strRef>
              <c:f>Soybeans!$D$39:$O$40</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Soybeans!$D$44:$G$44</c:f>
              <c:numCache>
                <c:formatCode>General</c:formatCode>
                <c:ptCount val="4"/>
                <c:pt idx="0">
                  <c:v>0.33727099999999999</c:v>
                </c:pt>
                <c:pt idx="1">
                  <c:v>0.63416600000000001</c:v>
                </c:pt>
                <c:pt idx="2">
                  <c:v>1.5289999999999999</c:v>
                </c:pt>
                <c:pt idx="3">
                  <c:v>0.94399999999999995</c:v>
                </c:pt>
              </c:numCache>
            </c:numRef>
          </c:val>
          <c:smooth val="0"/>
          <c:extLst>
            <c:ext xmlns:c16="http://schemas.microsoft.com/office/drawing/2014/chart" uri="{C3380CC4-5D6E-409C-BE32-E72D297353CC}">
              <c16:uniqueId val="{00000003-9714-4AA5-A19F-DF0D405AF703}"/>
            </c:ext>
          </c:extLst>
        </c:ser>
        <c:dLbls>
          <c:showLegendKey val="0"/>
          <c:showVal val="0"/>
          <c:showCatName val="0"/>
          <c:showSerName val="0"/>
          <c:showPercent val="0"/>
          <c:showBubbleSize val="0"/>
        </c:dLbls>
        <c:marker val="1"/>
        <c:smooth val="0"/>
        <c:axId val="587447456"/>
        <c:axId val="587454016"/>
      </c:lineChart>
      <c:catAx>
        <c:axId val="587447456"/>
        <c:scaling>
          <c:orientation val="minMax"/>
        </c:scaling>
        <c:delete val="0"/>
        <c:axPos val="b"/>
        <c:numFmt formatCode="General" sourceLinked="1"/>
        <c:majorTickMark val="none"/>
        <c:minorTickMark val="none"/>
        <c:tickLblPos val="nextTo"/>
        <c:spPr>
          <a:noFill/>
          <a:ln w="25400" cap="flat" cmpd="sng" algn="ctr">
            <a:solidFill>
              <a:schemeClr val="bg1">
                <a:lumMod val="50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87454016"/>
        <c:crosses val="autoZero"/>
        <c:auto val="1"/>
        <c:lblAlgn val="ctr"/>
        <c:lblOffset val="100"/>
        <c:noMultiLvlLbl val="0"/>
      </c:catAx>
      <c:valAx>
        <c:axId val="587454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a:t>$ Billion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quot;$&quot;#,##0.0" sourceLinked="0"/>
        <c:majorTickMark val="none"/>
        <c:minorTickMark val="none"/>
        <c:tickLblPos val="nextTo"/>
        <c:spPr>
          <a:noFill/>
          <a:ln w="25400">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87447456"/>
        <c:crosses val="autoZero"/>
        <c:crossBetween val="between"/>
      </c:valAx>
      <c:spPr>
        <a:noFill/>
        <a:ln>
          <a:noFill/>
        </a:ln>
        <a:effectLst/>
      </c:spPr>
    </c:plotArea>
    <c:legend>
      <c:legendPos val="b"/>
      <c:layout>
        <c:manualLayout>
          <c:xMode val="edge"/>
          <c:yMode val="edge"/>
          <c:x val="5.1381464954943508E-2"/>
          <c:y val="0.92252049889112697"/>
          <c:w val="0.87375840976547436"/>
          <c:h val="5.2980732059655332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tx>
            <c:strRef>
              <c:f>Sheet2!$A$3:$B$3</c:f>
              <c:strCache>
                <c:ptCount val="2"/>
                <c:pt idx="0">
                  <c:v>EU28/BRAR/AUNZ</c:v>
                </c:pt>
                <c:pt idx="1">
                  <c:v>MY2018/19</c:v>
                </c:pt>
              </c:strCache>
            </c:strRef>
          </c:tx>
          <c:spPr>
            <a:solidFill>
              <a:schemeClr val="accent6"/>
            </a:solidFill>
            <a:ln w="25400">
              <a:solidFill>
                <a:schemeClr val="tx1"/>
              </a:solidFill>
            </a:ln>
            <a:effectLst/>
          </c:spPr>
          <c:cat>
            <c:strRef>
              <c:f>Sheet2!$C$1:$N$1</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Sheet2!$C$3:$N$3</c:f>
              <c:numCache>
                <c:formatCode>General</c:formatCode>
                <c:ptCount val="12"/>
                <c:pt idx="0">
                  <c:v>6.38</c:v>
                </c:pt>
                <c:pt idx="1">
                  <c:v>5.78</c:v>
                </c:pt>
                <c:pt idx="2">
                  <c:v>5.26</c:v>
                </c:pt>
                <c:pt idx="3">
                  <c:v>5.05</c:v>
                </c:pt>
                <c:pt idx="4">
                  <c:v>7.11</c:v>
                </c:pt>
                <c:pt idx="5">
                  <c:v>3.63</c:v>
                </c:pt>
                <c:pt idx="6">
                  <c:v>4.37</c:v>
                </c:pt>
                <c:pt idx="7">
                  <c:v>5.98</c:v>
                </c:pt>
                <c:pt idx="8">
                  <c:v>6.17</c:v>
                </c:pt>
                <c:pt idx="9">
                  <c:v>5.55</c:v>
                </c:pt>
                <c:pt idx="10">
                  <c:v>6.78</c:v>
                </c:pt>
                <c:pt idx="11">
                  <c:v>6.51</c:v>
                </c:pt>
              </c:numCache>
            </c:numRef>
          </c:val>
          <c:extLst>
            <c:ext xmlns:c16="http://schemas.microsoft.com/office/drawing/2014/chart" uri="{C3380CC4-5D6E-409C-BE32-E72D297353CC}">
              <c16:uniqueId val="{00000000-21A9-44FF-AC66-10280393EA6C}"/>
            </c:ext>
          </c:extLst>
        </c:ser>
        <c:ser>
          <c:idx val="2"/>
          <c:order val="2"/>
          <c:tx>
            <c:strRef>
              <c:f>Sheet2!$A$4:$B$4</c:f>
              <c:strCache>
                <c:ptCount val="2"/>
                <c:pt idx="0">
                  <c:v>EU28/BRAR/AUNZ</c:v>
                </c:pt>
                <c:pt idx="1">
                  <c:v>starting</c:v>
                </c:pt>
              </c:strCache>
            </c:strRef>
          </c:tx>
          <c:spPr>
            <a:solidFill>
              <a:schemeClr val="bg1"/>
            </a:solidFill>
            <a:ln>
              <a:noFill/>
            </a:ln>
            <a:effectLst/>
          </c:spPr>
          <c:cat>
            <c:strRef>
              <c:f>Sheet2!$C$1:$N$1</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Sheet2!$C$4:$N$4</c:f>
              <c:numCache>
                <c:formatCode>General</c:formatCode>
                <c:ptCount val="12"/>
                <c:pt idx="0">
                  <c:v>4.51</c:v>
                </c:pt>
                <c:pt idx="1">
                  <c:v>3.08</c:v>
                </c:pt>
                <c:pt idx="2">
                  <c:v>3.09</c:v>
                </c:pt>
                <c:pt idx="3">
                  <c:v>2.66</c:v>
                </c:pt>
                <c:pt idx="4">
                  <c:v>2.72</c:v>
                </c:pt>
                <c:pt idx="5">
                  <c:v>2.4900000000000002</c:v>
                </c:pt>
                <c:pt idx="6">
                  <c:v>3.29</c:v>
                </c:pt>
                <c:pt idx="7">
                  <c:v>5.1100000000000003</c:v>
                </c:pt>
                <c:pt idx="8">
                  <c:v>5.94</c:v>
                </c:pt>
                <c:pt idx="9">
                  <c:v>5.6</c:v>
                </c:pt>
                <c:pt idx="10">
                  <c:v>6.43</c:v>
                </c:pt>
                <c:pt idx="11">
                  <c:v>5.93</c:v>
                </c:pt>
              </c:numCache>
            </c:numRef>
          </c:val>
          <c:extLst>
            <c:ext xmlns:c16="http://schemas.microsoft.com/office/drawing/2014/chart" uri="{C3380CC4-5D6E-409C-BE32-E72D297353CC}">
              <c16:uniqueId val="{00000001-21A9-44FF-AC66-10280393EA6C}"/>
            </c:ext>
          </c:extLst>
        </c:ser>
        <c:dLbls>
          <c:showLegendKey val="0"/>
          <c:showVal val="0"/>
          <c:showCatName val="0"/>
          <c:showSerName val="0"/>
          <c:showPercent val="0"/>
          <c:showBubbleSize val="0"/>
        </c:dLbls>
        <c:axId val="670234160"/>
        <c:axId val="866970112"/>
      </c:areaChart>
      <c:lineChart>
        <c:grouping val="standard"/>
        <c:varyColors val="0"/>
        <c:ser>
          <c:idx val="0"/>
          <c:order val="0"/>
          <c:tx>
            <c:strRef>
              <c:f>Sheet2!$A$2:$B$2</c:f>
              <c:strCache>
                <c:ptCount val="2"/>
                <c:pt idx="0">
                  <c:v>EU28/BRAR/AUNZ</c:v>
                </c:pt>
                <c:pt idx="1">
                  <c:v>MY2016/17</c:v>
                </c:pt>
              </c:strCache>
            </c:strRef>
          </c:tx>
          <c:spPr>
            <a:ln w="28575" cap="rnd">
              <a:solidFill>
                <a:schemeClr val="tx1"/>
              </a:solidFill>
              <a:prstDash val="dash"/>
              <a:round/>
            </a:ln>
            <a:effectLst/>
          </c:spPr>
          <c:marker>
            <c:symbol val="none"/>
          </c:marker>
          <c:cat>
            <c:strRef>
              <c:f>Sheet2!$C$1:$N$1</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Sheet2!$C$2:$N$2</c:f>
              <c:numCache>
                <c:formatCode>General</c:formatCode>
                <c:ptCount val="12"/>
                <c:pt idx="0">
                  <c:v>4.51</c:v>
                </c:pt>
                <c:pt idx="1">
                  <c:v>3.08</c:v>
                </c:pt>
                <c:pt idx="2">
                  <c:v>3.09</c:v>
                </c:pt>
                <c:pt idx="3">
                  <c:v>2.66</c:v>
                </c:pt>
                <c:pt idx="4">
                  <c:v>2.72</c:v>
                </c:pt>
                <c:pt idx="5">
                  <c:v>2.4900000000000002</c:v>
                </c:pt>
                <c:pt idx="6">
                  <c:v>3.29</c:v>
                </c:pt>
                <c:pt idx="7">
                  <c:v>5.1100000000000003</c:v>
                </c:pt>
                <c:pt idx="8">
                  <c:v>5.94</c:v>
                </c:pt>
                <c:pt idx="9">
                  <c:v>5.6</c:v>
                </c:pt>
                <c:pt idx="10">
                  <c:v>6.43</c:v>
                </c:pt>
                <c:pt idx="11">
                  <c:v>5.93</c:v>
                </c:pt>
              </c:numCache>
            </c:numRef>
          </c:val>
          <c:smooth val="0"/>
          <c:extLst>
            <c:ext xmlns:c16="http://schemas.microsoft.com/office/drawing/2014/chart" uri="{C3380CC4-5D6E-409C-BE32-E72D297353CC}">
              <c16:uniqueId val="{00000002-21A9-44FF-AC66-10280393EA6C}"/>
            </c:ext>
          </c:extLst>
        </c:ser>
        <c:ser>
          <c:idx val="3"/>
          <c:order val="3"/>
          <c:tx>
            <c:strRef>
              <c:f>Sheet2!$A$8:$B$8</c:f>
              <c:strCache>
                <c:ptCount val="2"/>
                <c:pt idx="0">
                  <c:v>U.S.</c:v>
                </c:pt>
                <c:pt idx="1">
                  <c:v>MY2018/19</c:v>
                </c:pt>
              </c:strCache>
            </c:strRef>
          </c:tx>
          <c:spPr>
            <a:ln w="28575" cap="rnd">
              <a:solidFill>
                <a:schemeClr val="accent1"/>
              </a:solidFill>
              <a:round/>
            </a:ln>
            <a:effectLst/>
          </c:spPr>
          <c:marker>
            <c:symbol val="none"/>
          </c:marker>
          <c:cat>
            <c:strRef>
              <c:f>Sheet2!$C$1:$N$1</c:f>
              <c:strCache>
                <c:ptCount val="12"/>
                <c:pt idx="0">
                  <c:v>Sep</c:v>
                </c:pt>
                <c:pt idx="1">
                  <c:v>Oct</c:v>
                </c:pt>
                <c:pt idx="2">
                  <c:v>Nov</c:v>
                </c:pt>
                <c:pt idx="3">
                  <c:v>Dec</c:v>
                </c:pt>
                <c:pt idx="4">
                  <c:v>Jan</c:v>
                </c:pt>
                <c:pt idx="5">
                  <c:v>Feb</c:v>
                </c:pt>
                <c:pt idx="6">
                  <c:v>Mar</c:v>
                </c:pt>
                <c:pt idx="7">
                  <c:v>Apr</c:v>
                </c:pt>
                <c:pt idx="8">
                  <c:v>May</c:v>
                </c:pt>
                <c:pt idx="9">
                  <c:v>Jun</c:v>
                </c:pt>
                <c:pt idx="10">
                  <c:v>Jul</c:v>
                </c:pt>
                <c:pt idx="11">
                  <c:v>Aug</c:v>
                </c:pt>
              </c:strCache>
            </c:strRef>
          </c:cat>
          <c:val>
            <c:numRef>
              <c:f>Sheet2!$C$8:$N$8</c:f>
              <c:numCache>
                <c:formatCode>_(* #,##0.00_);_(* \(#,##0.00\);_(* "-"??_);_(@_)</c:formatCode>
                <c:ptCount val="12"/>
                <c:pt idx="0">
                  <c:v>0.47770000000000001</c:v>
                </c:pt>
                <c:pt idx="1">
                  <c:v>0.41160000000000002</c:v>
                </c:pt>
                <c:pt idx="2">
                  <c:v>0.41470000000000001</c:v>
                </c:pt>
                <c:pt idx="3">
                  <c:v>0.61480000000000001</c:v>
                </c:pt>
                <c:pt idx="4">
                  <c:v>0.55610000000000004</c:v>
                </c:pt>
                <c:pt idx="5">
                  <c:v>0.66320000000000001</c:v>
                </c:pt>
                <c:pt idx="6">
                  <c:v>1.087</c:v>
                </c:pt>
                <c:pt idx="7">
                  <c:v>1.171</c:v>
                </c:pt>
                <c:pt idx="8">
                  <c:v>0.94210000000000005</c:v>
                </c:pt>
                <c:pt idx="9">
                  <c:v>0.74390000000000001</c:v>
                </c:pt>
                <c:pt idx="10">
                  <c:v>0.95479999999999998</c:v>
                </c:pt>
                <c:pt idx="11">
                  <c:v>1.2230000000000001</c:v>
                </c:pt>
              </c:numCache>
            </c:numRef>
          </c:val>
          <c:smooth val="0"/>
          <c:extLst>
            <c:ext xmlns:c16="http://schemas.microsoft.com/office/drawing/2014/chart" uri="{C3380CC4-5D6E-409C-BE32-E72D297353CC}">
              <c16:uniqueId val="{00000003-21A9-44FF-AC66-10280393EA6C}"/>
            </c:ext>
          </c:extLst>
        </c:ser>
        <c:ser>
          <c:idx val="4"/>
          <c:order val="4"/>
          <c:tx>
            <c:strRef>
              <c:f>Sheet2!$A$7:$B$7</c:f>
              <c:strCache>
                <c:ptCount val="2"/>
                <c:pt idx="0">
                  <c:v>U.S.</c:v>
                </c:pt>
                <c:pt idx="1">
                  <c:v>MY2016/17</c:v>
                </c:pt>
              </c:strCache>
            </c:strRef>
          </c:tx>
          <c:spPr>
            <a:ln w="6350" cap="rnd">
              <a:solidFill>
                <a:schemeClr val="accent1"/>
              </a:solidFill>
              <a:prstDash val="sysDash"/>
              <a:round/>
            </a:ln>
            <a:effectLst/>
          </c:spPr>
          <c:marker>
            <c:symbol val="none"/>
          </c:marker>
          <c:val>
            <c:numRef>
              <c:f>Sheet2!$C$7:$N$7</c:f>
              <c:numCache>
                <c:formatCode>_(* #,##0.00_);_(* \(#,##0.00\);_(* "-"??_);_(@_)</c:formatCode>
                <c:ptCount val="12"/>
                <c:pt idx="0">
                  <c:v>1.3240000000000001</c:v>
                </c:pt>
                <c:pt idx="1">
                  <c:v>1.6279999999999999</c:v>
                </c:pt>
                <c:pt idx="2">
                  <c:v>3.093</c:v>
                </c:pt>
                <c:pt idx="3">
                  <c:v>4.306</c:v>
                </c:pt>
                <c:pt idx="4">
                  <c:v>3.5990000000000002</c:v>
                </c:pt>
                <c:pt idx="5">
                  <c:v>2.5830000000000002</c:v>
                </c:pt>
                <c:pt idx="6">
                  <c:v>2.694</c:v>
                </c:pt>
                <c:pt idx="7">
                  <c:v>1.5589999999999999</c:v>
                </c:pt>
                <c:pt idx="8">
                  <c:v>1.4650000000000001</c:v>
                </c:pt>
                <c:pt idx="9">
                  <c:v>0.87519999999999998</c:v>
                </c:pt>
                <c:pt idx="10">
                  <c:v>0.95299999999999996</c:v>
                </c:pt>
                <c:pt idx="11">
                  <c:v>0.70020000000000004</c:v>
                </c:pt>
              </c:numCache>
            </c:numRef>
          </c:val>
          <c:smooth val="0"/>
          <c:extLst>
            <c:ext xmlns:c16="http://schemas.microsoft.com/office/drawing/2014/chart" uri="{C3380CC4-5D6E-409C-BE32-E72D297353CC}">
              <c16:uniqueId val="{00000004-21A9-44FF-AC66-10280393EA6C}"/>
            </c:ext>
          </c:extLst>
        </c:ser>
        <c:dLbls>
          <c:showLegendKey val="0"/>
          <c:showVal val="0"/>
          <c:showCatName val="0"/>
          <c:showSerName val="0"/>
          <c:showPercent val="0"/>
          <c:showBubbleSize val="0"/>
        </c:dLbls>
        <c:marker val="1"/>
        <c:smooth val="0"/>
        <c:axId val="670234160"/>
        <c:axId val="866970112"/>
      </c:lineChart>
      <c:catAx>
        <c:axId val="670234160"/>
        <c:scaling>
          <c:orientation val="minMax"/>
        </c:scaling>
        <c:delete val="0"/>
        <c:axPos val="b"/>
        <c:numFmt formatCode="General" sourceLinked="1"/>
        <c:majorTickMark val="none"/>
        <c:minorTickMark val="none"/>
        <c:tickLblPos val="nextTo"/>
        <c:spPr>
          <a:noFill/>
          <a:ln w="25400" cap="flat" cmpd="sng" algn="ctr">
            <a:solidFill>
              <a:schemeClr val="bg1">
                <a:lumMod val="50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66970112"/>
        <c:crosses val="autoZero"/>
        <c:auto val="1"/>
        <c:lblAlgn val="ctr"/>
        <c:lblOffset val="100"/>
        <c:noMultiLvlLbl val="0"/>
      </c:catAx>
      <c:valAx>
        <c:axId val="866970112"/>
        <c:scaling>
          <c:orientation val="minMax"/>
        </c:scaling>
        <c:delete val="0"/>
        <c:axPos val="l"/>
        <c:majorGridlines>
          <c:spPr>
            <a:ln w="9525" cap="flat" cmpd="sng" algn="ctr">
              <a:noFill/>
              <a:round/>
            </a:ln>
            <a:effectLst/>
          </c:spPr>
        </c:majorGridlines>
        <c:numFmt formatCode="&quot;$&quot;#,##0.00" sourceLinked="0"/>
        <c:majorTickMark val="none"/>
        <c:minorTickMark val="none"/>
        <c:tickLblPos val="nextTo"/>
        <c:spPr>
          <a:noFill/>
          <a:ln w="25400">
            <a:solidFill>
              <a:schemeClr val="bg1">
                <a:lumMod val="50000"/>
              </a:schemeClr>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70234160"/>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181114038896653E-2"/>
          <c:y val="2.7026350324630476E-2"/>
          <c:w val="0.6743782935450916"/>
          <c:h val="0.79933819101529568"/>
        </c:manualLayout>
      </c:layout>
      <c:bubbleChart>
        <c:varyColors val="0"/>
        <c:ser>
          <c:idx val="0"/>
          <c:order val="0"/>
          <c:tx>
            <c:strRef>
              <c:f>'Subsector-Bubble'!$A$2</c:f>
              <c:strCache>
                <c:ptCount val="1"/>
                <c:pt idx="0">
                  <c:v>Canada</c:v>
                </c:pt>
              </c:strCache>
            </c:strRef>
          </c:tx>
          <c:spPr>
            <a:solidFill>
              <a:srgbClr val="FF0000">
                <a:alpha val="75000"/>
              </a:srgbClr>
            </a:solidFill>
            <a:ln>
              <a:noFill/>
            </a:ln>
            <a:effectLst/>
          </c:spPr>
          <c:invertIfNegative val="0"/>
          <c:dLbls>
            <c:dLbl>
              <c:idx val="0"/>
              <c:layout>
                <c:manualLayout>
                  <c:x val="-7.8131082370584373E-2"/>
                  <c:y val="-3.5822023069484739E-2"/>
                </c:manualLayout>
              </c:layout>
              <c:tx>
                <c:rich>
                  <a:bodyPr/>
                  <a:lstStyle/>
                  <a:p>
                    <a:fld id="{BD941315-A5BE-4675-A77D-B2B334C941F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4A2-4C90-9573-D3E77C4EA385}"/>
                </c:ext>
              </c:extLst>
            </c:dLbl>
            <c:dLbl>
              <c:idx val="1"/>
              <c:layout>
                <c:manualLayout>
                  <c:x val="-3.9013539864425829E-2"/>
                  <c:y val="2.900219298245614E-2"/>
                </c:manualLayout>
              </c:layout>
              <c:tx>
                <c:rich>
                  <a:bodyPr/>
                  <a:lstStyle/>
                  <a:p>
                    <a:r>
                      <a:rPr lang="en-US" sz="800"/>
                      <a:t>Proc.</a:t>
                    </a:r>
                    <a:r>
                      <a:rPr lang="en-US" sz="800" baseline="0"/>
                      <a:t> Meats</a:t>
                    </a:r>
                    <a:endParaRPr lang="en-US" sz="80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A2-4C90-9573-D3E77C4EA385}"/>
                </c:ext>
              </c:extLst>
            </c:dLbl>
            <c:spPr>
              <a:noFill/>
              <a:ln w="25400">
                <a:noFill/>
              </a:ln>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xVal>
            <c:numRef>
              <c:f>'Subsector-Bubble'!$B$2:$B$3</c:f>
              <c:numCache>
                <c:formatCode>#,##0.00</c:formatCode>
                <c:ptCount val="2"/>
                <c:pt idx="0">
                  <c:v>425.67140000000001</c:v>
                </c:pt>
                <c:pt idx="1">
                  <c:v>519.33150000000001</c:v>
                </c:pt>
              </c:numCache>
            </c:numRef>
          </c:xVal>
          <c:yVal>
            <c:numRef>
              <c:f>'Subsector-Bubble'!$D$2:$D$3</c:f>
              <c:numCache>
                <c:formatCode>General</c:formatCode>
                <c:ptCount val="2"/>
                <c:pt idx="0">
                  <c:v>-8.5737820323664615E-2</c:v>
                </c:pt>
                <c:pt idx="1">
                  <c:v>-0.10770786998345083</c:v>
                </c:pt>
              </c:numCache>
            </c:numRef>
          </c:yVal>
          <c:bubbleSize>
            <c:numRef>
              <c:f>'Subsector-Bubble'!$C$2:$C$3</c:f>
              <c:numCache>
                <c:formatCode>General</c:formatCode>
                <c:ptCount val="2"/>
                <c:pt idx="0">
                  <c:v>67.49503</c:v>
                </c:pt>
                <c:pt idx="1">
                  <c:v>50.20975</c:v>
                </c:pt>
              </c:numCache>
            </c:numRef>
          </c:bubbleSize>
          <c:bubble3D val="0"/>
          <c:extLst>
            <c:ext xmlns:c15="http://schemas.microsoft.com/office/drawing/2012/chart" uri="{02D57815-91ED-43cb-92C2-25804820EDAC}">
              <c15:datalabelsRange>
                <c15:f>'Subsector-Bubble'!$E$2:$E$3</c15:f>
                <c15:dlblRangeCache>
                  <c:ptCount val="2"/>
                  <c:pt idx="0">
                    <c:v>COFFEE</c:v>
                  </c:pt>
                  <c:pt idx="1">
                    <c:v>PREP MEAT</c:v>
                  </c:pt>
                </c15:dlblRangeCache>
              </c15:datalabelsRange>
            </c:ext>
            <c:ext xmlns:c16="http://schemas.microsoft.com/office/drawing/2014/chart" uri="{C3380CC4-5D6E-409C-BE32-E72D297353CC}">
              <c16:uniqueId val="{00000002-84A2-4C90-9573-D3E77C4EA385}"/>
            </c:ext>
          </c:extLst>
        </c:ser>
        <c:ser>
          <c:idx val="1"/>
          <c:order val="1"/>
          <c:tx>
            <c:strRef>
              <c:f>'Subsector-Bubble'!$A$4</c:f>
              <c:strCache>
                <c:ptCount val="1"/>
                <c:pt idx="0">
                  <c:v>China</c:v>
                </c:pt>
              </c:strCache>
            </c:strRef>
          </c:tx>
          <c:spPr>
            <a:solidFill>
              <a:srgbClr val="FFFF00"/>
            </a:solidFill>
            <a:ln w="25400">
              <a:noFill/>
            </a:ln>
            <a:effectLst/>
          </c:spPr>
          <c:invertIfNegative val="0"/>
          <c:dLbls>
            <c:dLbl>
              <c:idx val="0"/>
              <c:layout>
                <c:manualLayout>
                  <c:x val="-2.5956768442137197E-2"/>
                  <c:y val="-2.820162581915665E-2"/>
                </c:manualLayout>
              </c:layout>
              <c:tx>
                <c:rich>
                  <a:bodyPr/>
                  <a:lstStyle/>
                  <a:p>
                    <a:fld id="{8C937E48-0967-412E-A575-32082ED3580E}"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4A2-4C90-9573-D3E77C4EA385}"/>
                </c:ext>
              </c:extLst>
            </c:dLbl>
            <c:dLbl>
              <c:idx val="1"/>
              <c:tx>
                <c:rich>
                  <a:bodyPr/>
                  <a:lstStyle/>
                  <a:p>
                    <a:fld id="{9EFE7468-647B-417F-B0DC-5E1E5B31D06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4A2-4C90-9573-D3E77C4EA385}"/>
                </c:ext>
              </c:extLst>
            </c:dLbl>
            <c:dLbl>
              <c:idx val="2"/>
              <c:layout>
                <c:manualLayout>
                  <c:x val="-1.5966856883604923E-2"/>
                  <c:y val="4.2015354130713077E-2"/>
                </c:manualLayout>
              </c:layout>
              <c:tx>
                <c:rich>
                  <a:bodyPr/>
                  <a:lstStyle/>
                  <a:p>
                    <a:fld id="{B1B62A06-BF02-42A9-9673-D335D0D6B5A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4A2-4C90-9573-D3E77C4EA385}"/>
                </c:ext>
              </c:extLst>
            </c:dLbl>
            <c:dLbl>
              <c:idx val="3"/>
              <c:layout>
                <c:manualLayout>
                  <c:x val="-7.9629754481810713E-2"/>
                  <c:y val="3.1519464150822019E-2"/>
                </c:manualLayout>
              </c:layout>
              <c:tx>
                <c:rich>
                  <a:bodyPr/>
                  <a:lstStyle/>
                  <a:p>
                    <a:r>
                      <a:rPr lang="en-US"/>
                      <a:t>Alcoh. Bev.</a:t>
                    </a:r>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A2-4C90-9573-D3E77C4EA385}"/>
                </c:ext>
              </c:extLst>
            </c:dLbl>
            <c:dLbl>
              <c:idx val="4"/>
              <c:layout>
                <c:manualLayout>
                  <c:x val="-0.12867079464749978"/>
                  <c:y val="2.2400633680996696E-2"/>
                </c:manualLayout>
              </c:layout>
              <c:tx>
                <c:rich>
                  <a:bodyPr/>
                  <a:lstStyle/>
                  <a:p>
                    <a:fld id="{41A870F4-C0EB-41DA-8DB2-2365AF4E2DE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84A2-4C90-9573-D3E77C4EA385}"/>
                </c:ext>
              </c:extLst>
            </c:dLbl>
            <c:dLbl>
              <c:idx val="5"/>
              <c:layout>
                <c:manualLayout>
                  <c:x val="-3.1277072059887147E-2"/>
                  <c:y val="7.5429099323110925E-3"/>
                </c:manualLayout>
              </c:layout>
              <c:tx>
                <c:rich>
                  <a:bodyPr/>
                  <a:lstStyle/>
                  <a:p>
                    <a:fld id="{CC3256AA-3D4E-4649-913F-F2D4B1E621E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4A2-4C90-9573-D3E77C4EA385}"/>
                </c:ext>
              </c:extLst>
            </c:dLbl>
            <c:dLbl>
              <c:idx val="6"/>
              <c:layout>
                <c:manualLayout>
                  <c:x val="-6.1206268960743021E-2"/>
                  <c:y val="-8.0307362453068592E-4"/>
                </c:manualLayout>
              </c:layout>
              <c:tx>
                <c:rich>
                  <a:bodyPr/>
                  <a:lstStyle/>
                  <a:p>
                    <a:r>
                      <a:rPr lang="en-US"/>
                      <a:t>OTH</a:t>
                    </a:r>
                    <a:r>
                      <a:rPr lang="en-US" baseline="0"/>
                      <a:t> Prim. Ag</a:t>
                    </a:r>
                    <a:endParaRPr lang="en-US"/>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A2-4C90-9573-D3E77C4EA385}"/>
                </c:ext>
              </c:extLst>
            </c:dLbl>
            <c:dLbl>
              <c:idx val="7"/>
              <c:tx>
                <c:rich>
                  <a:bodyPr/>
                  <a:lstStyle/>
                  <a:p>
                    <a:fld id="{B038ABCA-2A4E-4B6F-A3B6-1482DE6C6CC0}" type="CELLRANGE">
                      <a:rPr lang="en-US"/>
                      <a:pPr/>
                      <a:t>[CELLRANGE]</a:t>
                    </a:fld>
                    <a:r>
                      <a:rPr lang="en-US"/>
                      <a:t>S</a:t>
                    </a:r>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4A2-4C90-9573-D3E77C4EA385}"/>
                </c:ext>
              </c:extLst>
            </c:dLbl>
            <c:dLbl>
              <c:idx val="8"/>
              <c:tx>
                <c:rich>
                  <a:bodyPr/>
                  <a:lstStyle/>
                  <a:p>
                    <a:fld id="{A057DFF7-77CD-4248-A9DE-E356AFC91BB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4A2-4C90-9573-D3E77C4EA385}"/>
                </c:ext>
              </c:extLst>
            </c:dLbl>
            <c:dLbl>
              <c:idx val="9"/>
              <c:tx>
                <c:rich>
                  <a:bodyPr/>
                  <a:lstStyle/>
                  <a:p>
                    <a:r>
                      <a:rPr lang="en-US"/>
                      <a:t>Proc. Oth Ag.</a:t>
                    </a:r>
                    <a:endParaRPr lang="en-US" dirty="0"/>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4A2-4C90-9573-D3E77C4EA385}"/>
                </c:ext>
              </c:extLst>
            </c:dLbl>
            <c:dLbl>
              <c:idx val="10"/>
              <c:tx>
                <c:rich>
                  <a:bodyPr/>
                  <a:lstStyle/>
                  <a:p>
                    <a:fld id="{684B5760-C1BA-41EA-BFDB-DEF66B0A12B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4A2-4C90-9573-D3E77C4EA385}"/>
                </c:ext>
              </c:extLst>
            </c:dLbl>
            <c:spPr>
              <a:noFill/>
              <a:ln>
                <a:noFill/>
              </a:ln>
              <a:effectLst/>
            </c:spPr>
            <c:txPr>
              <a:bodyPr wrap="square" lIns="38100" tIns="19050" rIns="38100" bIns="19050" anchor="ctr">
                <a:spAutoFit/>
              </a:bodyPr>
              <a:lstStyle/>
              <a:p>
                <a:pPr>
                  <a:defRPr sz="800" b="1"/>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'Subsector-Bubble'!$B$4:$B$14</c:f>
              <c:numCache>
                <c:formatCode>#,##0.00</c:formatCode>
                <c:ptCount val="11"/>
                <c:pt idx="0">
                  <c:v>108.0459</c:v>
                </c:pt>
                <c:pt idx="1">
                  <c:v>201.71080000000001</c:v>
                </c:pt>
                <c:pt idx="2">
                  <c:v>262.50790000000001</c:v>
                </c:pt>
                <c:pt idx="3">
                  <c:v>283.20249999999999</c:v>
                </c:pt>
                <c:pt idx="4">
                  <c:v>294.2328</c:v>
                </c:pt>
                <c:pt idx="5">
                  <c:v>347.41550000000001</c:v>
                </c:pt>
                <c:pt idx="6">
                  <c:v>429.29070000000002</c:v>
                </c:pt>
                <c:pt idx="7">
                  <c:v>744.7518</c:v>
                </c:pt>
                <c:pt idx="8">
                  <c:v>995.31119999999999</c:v>
                </c:pt>
                <c:pt idx="9">
                  <c:v>1229.1610000000001</c:v>
                </c:pt>
                <c:pt idx="10">
                  <c:v>13859.42</c:v>
                </c:pt>
              </c:numCache>
            </c:numRef>
          </c:xVal>
          <c:yVal>
            <c:numRef>
              <c:f>'Subsector-Bubble'!$D$4:$D$14</c:f>
              <c:numCache>
                <c:formatCode>General</c:formatCode>
                <c:ptCount val="11"/>
                <c:pt idx="0">
                  <c:v>-0.92553708032613224</c:v>
                </c:pt>
                <c:pt idx="1">
                  <c:v>-9.3080693227893363E-2</c:v>
                </c:pt>
                <c:pt idx="2">
                  <c:v>0.73978788391613937</c:v>
                </c:pt>
                <c:pt idx="3">
                  <c:v>-0.68553452931065895</c:v>
                </c:pt>
                <c:pt idx="4">
                  <c:v>-0.48763632328160977</c:v>
                </c:pt>
                <c:pt idx="5">
                  <c:v>-0.70856637480670326</c:v>
                </c:pt>
                <c:pt idx="6">
                  <c:v>-0.33016462115263967</c:v>
                </c:pt>
                <c:pt idx="7">
                  <c:v>-0.10485745031600247</c:v>
                </c:pt>
                <c:pt idx="8">
                  <c:v>-0.6983533561104629</c:v>
                </c:pt>
                <c:pt idx="9">
                  <c:v>7.60665400255367E-2</c:v>
                </c:pt>
                <c:pt idx="10">
                  <c:v>-0.81542308151066734</c:v>
                </c:pt>
              </c:numCache>
            </c:numRef>
          </c:yVal>
          <c:bubbleSize>
            <c:numRef>
              <c:f>'Subsector-Bubble'!$C$4:$C$14</c:f>
              <c:numCache>
                <c:formatCode>General</c:formatCode>
                <c:ptCount val="11"/>
                <c:pt idx="0">
                  <c:v>0.9978901</c:v>
                </c:pt>
                <c:pt idx="1">
                  <c:v>7.2911010000000003</c:v>
                </c:pt>
                <c:pt idx="2">
                  <c:v>4.078697</c:v>
                </c:pt>
                <c:pt idx="3">
                  <c:v>5.032769</c:v>
                </c:pt>
                <c:pt idx="4">
                  <c:v>15.452439999999999</c:v>
                </c:pt>
                <c:pt idx="5">
                  <c:v>8.2659380000000002</c:v>
                </c:pt>
                <c:pt idx="6">
                  <c:v>24.859449999999999</c:v>
                </c:pt>
                <c:pt idx="7">
                  <c:v>20.057729999999999</c:v>
                </c:pt>
                <c:pt idx="8">
                  <c:v>43.620620000000002</c:v>
                </c:pt>
                <c:pt idx="9">
                  <c:v>5.4394660000000004</c:v>
                </c:pt>
                <c:pt idx="10">
                  <c:v>63.386690000000002</c:v>
                </c:pt>
              </c:numCache>
            </c:numRef>
          </c:bubbleSize>
          <c:bubble3D val="0"/>
          <c:extLst>
            <c:ext xmlns:c15="http://schemas.microsoft.com/office/drawing/2012/chart" uri="{02D57815-91ED-43cb-92C2-25804820EDAC}">
              <c15:datalabelsRange>
                <c15:f>'Subsector-Bubble'!$E$4:$E$14</c15:f>
                <c15:dlblRangeCache>
                  <c:ptCount val="11"/>
                  <c:pt idx="0">
                    <c:v>GRAIN</c:v>
                  </c:pt>
                  <c:pt idx="1">
                    <c:v>PREP FV</c:v>
                  </c:pt>
                  <c:pt idx="2">
                    <c:v>NUTS</c:v>
                  </c:pt>
                  <c:pt idx="3">
                    <c:v>BEVERAGES</c:v>
                  </c:pt>
                  <c:pt idx="4">
                    <c:v>DAIRY </c:v>
                  </c:pt>
                  <c:pt idx="5">
                    <c:v>PORK</c:v>
                  </c:pt>
                  <c:pt idx="6">
                    <c:v>OTHER</c:v>
                  </c:pt>
                  <c:pt idx="7">
                    <c:v>FIBER</c:v>
                  </c:pt>
                  <c:pt idx="8">
                    <c:v>ANIMAL PROD</c:v>
                  </c:pt>
                  <c:pt idx="9">
                    <c:v>PREP OTH</c:v>
                  </c:pt>
                  <c:pt idx="10">
                    <c:v>OILSEEDS</c:v>
                  </c:pt>
                </c15:dlblRangeCache>
              </c15:datalabelsRange>
            </c:ext>
            <c:ext xmlns:c16="http://schemas.microsoft.com/office/drawing/2014/chart" uri="{C3380CC4-5D6E-409C-BE32-E72D297353CC}">
              <c16:uniqueId val="{0000000E-84A2-4C90-9573-D3E77C4EA385}"/>
            </c:ext>
          </c:extLst>
        </c:ser>
        <c:ser>
          <c:idx val="2"/>
          <c:order val="2"/>
          <c:tx>
            <c:strRef>
              <c:f>'Subsector-Bubble'!$A$15</c:f>
              <c:strCache>
                <c:ptCount val="1"/>
                <c:pt idx="0">
                  <c:v>EU</c:v>
                </c:pt>
              </c:strCache>
            </c:strRef>
          </c:tx>
          <c:spPr>
            <a:solidFill>
              <a:srgbClr val="00B0F0"/>
            </a:solidFill>
            <a:ln w="25400">
              <a:noFill/>
            </a:ln>
            <a:effectLst/>
          </c:spPr>
          <c:invertIfNegative val="0"/>
          <c:dLbls>
            <c:dLbl>
              <c:idx val="0"/>
              <c:layout>
                <c:manualLayout>
                  <c:x val="-2.9513046179961644E-2"/>
                  <c:y val="-1.856667587604181E-2"/>
                </c:manualLayout>
              </c:layout>
              <c:tx>
                <c:rich>
                  <a:bodyPr wrap="square" lIns="38100" tIns="19050" rIns="38100" bIns="19050" anchor="ctr">
                    <a:spAutoFit/>
                  </a:bodyPr>
                  <a:lstStyle/>
                  <a:p>
                    <a:pPr>
                      <a:defRPr sz="800" b="1"/>
                    </a:pPr>
                    <a:fld id="{1FC08219-90F9-4966-BA2F-ADF1B87A97A0}" type="CELLRANGE">
                      <a:rPr lang="en-US"/>
                      <a:pPr>
                        <a:defRPr sz="800" b="1"/>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84A2-4C90-9573-D3E77C4EA385}"/>
                </c:ext>
              </c:extLst>
            </c:dLbl>
            <c:dLbl>
              <c:idx val="1"/>
              <c:layout>
                <c:manualLayout>
                  <c:x val="-3.7375744320168033E-2"/>
                  <c:y val="-1.4854434314131785E-3"/>
                </c:manualLayout>
              </c:layout>
              <c:tx>
                <c:rich>
                  <a:bodyPr wrap="square" lIns="38100" tIns="19050" rIns="38100" bIns="19050" anchor="ctr">
                    <a:spAutoFit/>
                  </a:bodyPr>
                  <a:lstStyle/>
                  <a:p>
                    <a:pPr>
                      <a:defRPr sz="800" b="1"/>
                    </a:pPr>
                    <a:fld id="{2F38C35B-C9EB-4884-B3A2-18330EA6D5BA}" type="CELLRANGE">
                      <a:rPr lang="en-US"/>
                      <a:pPr>
                        <a:defRPr sz="800" b="1"/>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4A2-4C90-9573-D3E77C4EA385}"/>
                </c:ext>
              </c:extLst>
            </c:dLbl>
            <c:dLbl>
              <c:idx val="2"/>
              <c:tx>
                <c:rich>
                  <a:bodyPr wrap="square" lIns="38100" tIns="19050" rIns="38100" bIns="19050" anchor="ctr">
                    <a:spAutoFit/>
                  </a:bodyPr>
                  <a:lstStyle/>
                  <a:p>
                    <a:pPr>
                      <a:defRPr sz="800" b="1"/>
                    </a:pPr>
                    <a:r>
                      <a:rPr lang="en-US"/>
                      <a:t>Alcoh. Bev</a:t>
                    </a:r>
                    <a:endParaRPr lang="en-US" dirty="0"/>
                  </a:p>
                </c:rich>
              </c:tx>
              <c:spPr>
                <a:noFill/>
                <a:ln>
                  <a:noFill/>
                </a:ln>
                <a:effectLst/>
              </c:spPr>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4A2-4C90-9573-D3E77C4EA385}"/>
                </c:ext>
              </c:extLst>
            </c:dLbl>
            <c:dLbl>
              <c:idx val="3"/>
              <c:layout>
                <c:manualLayout>
                  <c:x val="-4.4772317055826363E-2"/>
                  <c:y val="-8.0510084265789268E-4"/>
                </c:manualLayout>
              </c:layout>
              <c:tx>
                <c:rich>
                  <a:bodyPr wrap="square" lIns="38100" tIns="19050" rIns="38100" bIns="19050" anchor="ctr">
                    <a:spAutoFit/>
                  </a:bodyPr>
                  <a:lstStyle/>
                  <a:p>
                    <a:pPr>
                      <a:defRPr sz="800" b="1"/>
                    </a:pPr>
                    <a:r>
                      <a:rPr lang="en-US" sz="800"/>
                      <a:t>Proc.</a:t>
                    </a:r>
                    <a:r>
                      <a:rPr lang="en-US" sz="800" baseline="0"/>
                      <a:t> Oth Ag.</a:t>
                    </a:r>
                    <a:endParaRPr lang="en-US" sz="80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4A2-4C90-9573-D3E77C4EA385}"/>
                </c:ext>
              </c:extLst>
            </c:dLbl>
            <c:spPr>
              <a:noFill/>
              <a:ln>
                <a:noFill/>
              </a:ln>
              <a:effectLst/>
            </c:spPr>
            <c:txPr>
              <a:bodyPr wrap="square" lIns="38100" tIns="19050" rIns="38100" bIns="19050" anchor="ctr">
                <a:spAutoFit/>
              </a:bodyPr>
              <a:lstStyle/>
              <a:p>
                <a:pPr>
                  <a:defRPr sz="800" b="0"/>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'Subsector-Bubble'!$B$15:$B$18</c:f>
              <c:numCache>
                <c:formatCode>#,##0.00</c:formatCode>
                <c:ptCount val="4"/>
                <c:pt idx="0">
                  <c:v>210.93530000000001</c:v>
                </c:pt>
                <c:pt idx="1">
                  <c:v>223.64359999999999</c:v>
                </c:pt>
                <c:pt idx="2">
                  <c:v>1477.6669999999999</c:v>
                </c:pt>
                <c:pt idx="3">
                  <c:v>1966.6320000000001</c:v>
                </c:pt>
              </c:numCache>
            </c:numRef>
          </c:xVal>
          <c:yVal>
            <c:numRef>
              <c:f>'Subsector-Bubble'!$D$15:$D$18</c:f>
              <c:numCache>
                <c:formatCode>General</c:formatCode>
                <c:ptCount val="4"/>
                <c:pt idx="0">
                  <c:v>-0.65640684139545802</c:v>
                </c:pt>
                <c:pt idx="1">
                  <c:v>-0.2406690026433983</c:v>
                </c:pt>
                <c:pt idx="2">
                  <c:v>-0.28482313268203618</c:v>
                </c:pt>
                <c:pt idx="3">
                  <c:v>-0.2953950585700279</c:v>
                </c:pt>
              </c:numCache>
            </c:numRef>
          </c:yVal>
          <c:bubbleSize>
            <c:numRef>
              <c:f>'Subsector-Bubble'!$C$15:$C$18</c:f>
              <c:numCache>
                <c:formatCode>General</c:formatCode>
                <c:ptCount val="4"/>
                <c:pt idx="0">
                  <c:v>1.948156</c:v>
                </c:pt>
                <c:pt idx="1">
                  <c:v>8.0838920000000005</c:v>
                </c:pt>
                <c:pt idx="2">
                  <c:v>26.259499999999999</c:v>
                </c:pt>
                <c:pt idx="3">
                  <c:v>8.7030329999999996</c:v>
                </c:pt>
              </c:numCache>
            </c:numRef>
          </c:bubbleSize>
          <c:bubble3D val="0"/>
          <c:extLst>
            <c:ext xmlns:c15="http://schemas.microsoft.com/office/drawing/2012/chart" uri="{02D57815-91ED-43cb-92C2-25804820EDAC}">
              <c15:datalabelsRange>
                <c15:f>'Subsector-Bubble'!$E$15:$E$18</c15:f>
                <c15:dlblRangeCache>
                  <c:ptCount val="4"/>
                  <c:pt idx="0">
                    <c:v>GRAIN</c:v>
                  </c:pt>
                  <c:pt idx="1">
                    <c:v>PREP FV</c:v>
                  </c:pt>
                  <c:pt idx="2">
                    <c:v>BEVERAGES</c:v>
                  </c:pt>
                  <c:pt idx="3">
                    <c:v>PREP OTH</c:v>
                  </c:pt>
                </c15:dlblRangeCache>
              </c15:datalabelsRange>
            </c:ext>
            <c:ext xmlns:c16="http://schemas.microsoft.com/office/drawing/2014/chart" uri="{C3380CC4-5D6E-409C-BE32-E72D297353CC}">
              <c16:uniqueId val="{00000013-84A2-4C90-9573-D3E77C4EA385}"/>
            </c:ext>
          </c:extLst>
        </c:ser>
        <c:ser>
          <c:idx val="3"/>
          <c:order val="3"/>
          <c:tx>
            <c:strRef>
              <c:f>Figure3!$A$16</c:f>
              <c:strCache>
                <c:ptCount val="1"/>
                <c:pt idx="0">
                  <c:v>Mexico</c:v>
                </c:pt>
              </c:strCache>
            </c:strRef>
          </c:tx>
          <c:spPr>
            <a:noFill/>
            <a:ln>
              <a:solidFill>
                <a:sysClr val="windowText" lastClr="000000"/>
              </a:solidFill>
            </a:ln>
            <a:effectLst/>
          </c:spPr>
          <c:invertIfNegative val="0"/>
          <c:dLbls>
            <c:dLbl>
              <c:idx val="0"/>
              <c:layout>
                <c:manualLayout>
                  <c:x val="-5.189707216159322E-2"/>
                  <c:y val="-4.9768038863563105E-3"/>
                </c:manualLayout>
              </c:layout>
              <c:tx>
                <c:rich>
                  <a:bodyPr/>
                  <a:lstStyle/>
                  <a:p>
                    <a:r>
                      <a:rPr lang="en-US"/>
                      <a:t>Proc. meats</a:t>
                    </a:r>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4A2-4C90-9573-D3E77C4EA385}"/>
                </c:ext>
              </c:extLst>
            </c:dLbl>
            <c:dLbl>
              <c:idx val="1"/>
              <c:layout>
                <c:manualLayout>
                  <c:x val="-0.11276029460253725"/>
                  <c:y val="-2.820162581915665E-2"/>
                </c:manualLayout>
              </c:layout>
              <c:tx>
                <c:rich>
                  <a:bodyPr/>
                  <a:lstStyle/>
                  <a:p>
                    <a:r>
                      <a:rPr lang="en-US"/>
                      <a:t>Alcoh. Bev.</a:t>
                    </a:r>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4A2-4C90-9573-D3E77C4EA385}"/>
                </c:ext>
              </c:extLst>
            </c:dLbl>
            <c:dLbl>
              <c:idx val="2"/>
              <c:layout>
                <c:manualLayout>
                  <c:x val="-1.330910241427595E-2"/>
                  <c:y val="7.5866422783778698E-2"/>
                </c:manualLayout>
              </c:layout>
              <c:tx>
                <c:rich>
                  <a:bodyPr/>
                  <a:lstStyle/>
                  <a:p>
                    <a:fld id="{A7617C2B-DD45-43EE-9551-CE3A2C09DAF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84A2-4C90-9573-D3E77C4EA385}"/>
                </c:ext>
              </c:extLst>
            </c:dLbl>
            <c:dLbl>
              <c:idx val="3"/>
              <c:layout>
                <c:manualLayout>
                  <c:x val="-4.5544079416241494E-2"/>
                  <c:y val="-1.6483386577672576E-3"/>
                </c:manualLayout>
              </c:layout>
              <c:tx>
                <c:rich>
                  <a:bodyPr/>
                  <a:lstStyle/>
                  <a:p>
                    <a:fld id="{729D2798-BA29-40DB-8F9A-B1D4A5405E0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84A2-4C90-9573-D3E77C4EA385}"/>
                </c:ext>
              </c:extLst>
            </c:dLbl>
            <c:dLbl>
              <c:idx val="4"/>
              <c:tx>
                <c:rich>
                  <a:bodyPr/>
                  <a:lstStyle/>
                  <a:p>
                    <a:fld id="{3A43A3AB-2EDB-4ABE-9728-B4897AA4FED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84A2-4C90-9573-D3E77C4EA385}"/>
                </c:ext>
              </c:extLst>
            </c:dLbl>
            <c:dLbl>
              <c:idx val="5"/>
              <c:tx>
                <c:rich>
                  <a:bodyPr/>
                  <a:lstStyle/>
                  <a:p>
                    <a:fld id="{079DABFD-54BC-4525-B617-28737056395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84A2-4C90-9573-D3E77C4EA385}"/>
                </c:ext>
              </c:extLst>
            </c:dLbl>
            <c:spPr>
              <a:noFill/>
              <a:ln>
                <a:noFill/>
              </a:ln>
              <a:effectLst/>
            </c:spPr>
            <c:txPr>
              <a:bodyPr wrap="square" lIns="38100" tIns="19050" rIns="38100" bIns="19050" anchor="ctr">
                <a:spAutoFit/>
              </a:bodyPr>
              <a:lstStyle/>
              <a:p>
                <a:pPr>
                  <a:defRPr sz="800" b="1"/>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'Subsector-Bubble'!$B$19:$B$24</c:f>
              <c:numCache>
                <c:formatCode>#,##0.00</c:formatCode>
                <c:ptCount val="6"/>
                <c:pt idx="0">
                  <c:v>222.75559999999999</c:v>
                </c:pt>
                <c:pt idx="1">
                  <c:v>289.92500000000001</c:v>
                </c:pt>
                <c:pt idx="2">
                  <c:v>320.0419</c:v>
                </c:pt>
                <c:pt idx="3">
                  <c:v>377.4556</c:v>
                </c:pt>
                <c:pt idx="4">
                  <c:v>1183.575</c:v>
                </c:pt>
                <c:pt idx="5">
                  <c:v>3004.192</c:v>
                </c:pt>
              </c:numCache>
            </c:numRef>
          </c:xVal>
          <c:yVal>
            <c:numRef>
              <c:f>'Subsector-Bubble'!$D$19:$D$24</c:f>
              <c:numCache>
                <c:formatCode>General</c:formatCode>
                <c:ptCount val="6"/>
                <c:pt idx="0">
                  <c:v>-0.40265915568119659</c:v>
                </c:pt>
                <c:pt idx="1">
                  <c:v>-0.329559821848595</c:v>
                </c:pt>
                <c:pt idx="2">
                  <c:v>-0.50783310375413082</c:v>
                </c:pt>
                <c:pt idx="3">
                  <c:v>-0.49696387883525917</c:v>
                </c:pt>
                <c:pt idx="4">
                  <c:v>-0.53885497610426847</c:v>
                </c:pt>
                <c:pt idx="5">
                  <c:v>-0.44351630061093417</c:v>
                </c:pt>
              </c:numCache>
            </c:numRef>
          </c:yVal>
          <c:bubbleSize>
            <c:numRef>
              <c:f>'Subsector-Bubble'!$C$19:$C$24</c:f>
              <c:numCache>
                <c:formatCode>General</c:formatCode>
                <c:ptCount val="6"/>
                <c:pt idx="0">
                  <c:v>21.536349999999999</c:v>
                </c:pt>
                <c:pt idx="1">
                  <c:v>5.1522360000000003</c:v>
                </c:pt>
                <c:pt idx="2">
                  <c:v>11.568339999999999</c:v>
                </c:pt>
                <c:pt idx="3">
                  <c:v>32.198009999999996</c:v>
                </c:pt>
                <c:pt idx="4">
                  <c:v>28.16039</c:v>
                </c:pt>
                <c:pt idx="5">
                  <c:v>13.294600000000001</c:v>
                </c:pt>
              </c:numCache>
            </c:numRef>
          </c:bubbleSize>
          <c:bubble3D val="0"/>
          <c:extLst>
            <c:ext xmlns:c15="http://schemas.microsoft.com/office/drawing/2012/chart" uri="{02D57815-91ED-43cb-92C2-25804820EDAC}">
              <c15:datalabelsRange>
                <c15:f>'Subsector-Bubble'!$E$19:$E$24</c15:f>
                <c15:dlblRangeCache>
                  <c:ptCount val="6"/>
                  <c:pt idx="0">
                    <c:v>PREP MEAT</c:v>
                  </c:pt>
                  <c:pt idx="1">
                    <c:v>BEVERAGES</c:v>
                  </c:pt>
                  <c:pt idx="2">
                    <c:v>PREP FV</c:v>
                  </c:pt>
                  <c:pt idx="3">
                    <c:v>CHEESE</c:v>
                  </c:pt>
                  <c:pt idx="4">
                    <c:v>PORK</c:v>
                  </c:pt>
                  <c:pt idx="5">
                    <c:v>PREP OTH</c:v>
                  </c:pt>
                </c15:dlblRangeCache>
              </c15:datalabelsRange>
            </c:ext>
            <c:ext xmlns:c16="http://schemas.microsoft.com/office/drawing/2014/chart" uri="{C3380CC4-5D6E-409C-BE32-E72D297353CC}">
              <c16:uniqueId val="{0000001A-84A2-4C90-9573-D3E77C4EA385}"/>
            </c:ext>
          </c:extLst>
        </c:ser>
        <c:ser>
          <c:idx val="4"/>
          <c:order val="4"/>
          <c:tx>
            <c:strRef>
              <c:f>'Subsector-Bubble'!$A$25</c:f>
              <c:strCache>
                <c:ptCount val="1"/>
                <c:pt idx="0">
                  <c:v>Turkey</c:v>
                </c:pt>
              </c:strCache>
            </c:strRef>
          </c:tx>
          <c:spPr>
            <a:solidFill>
              <a:srgbClr val="7030A0"/>
            </a:solidFill>
            <a:ln w="25400">
              <a:noFill/>
            </a:ln>
          </c:spPr>
          <c:invertIfNegative val="0"/>
          <c:dLbls>
            <c:dLbl>
              <c:idx val="0"/>
              <c:layout>
                <c:manualLayout>
                  <c:x val="-8.526335806005389E-2"/>
                  <c:y val="9.6217311618299162E-2"/>
                </c:manualLayout>
              </c:layout>
              <c:tx>
                <c:rich>
                  <a:bodyPr/>
                  <a:lstStyle/>
                  <a:p>
                    <a:r>
                      <a:rPr lang="en-US" sz="800" b="1"/>
                      <a:t>TREE NUTS</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4A2-4C90-9573-D3E77C4EA385}"/>
                </c:ext>
              </c:extLst>
            </c:dLbl>
            <c:dLbl>
              <c:idx val="1"/>
              <c:layout>
                <c:manualLayout>
                  <c:x val="9.8473174097527025E-2"/>
                  <c:y val="-1.4930272492494758E-2"/>
                </c:manualLayout>
              </c:layout>
              <c:tx>
                <c:rich>
                  <a:bodyPr/>
                  <a:lstStyle/>
                  <a:p>
                    <a:r>
                      <a:rPr lang="en-US" sz="800" b="1"/>
                      <a:t>Proc.</a:t>
                    </a:r>
                    <a:r>
                      <a:rPr lang="en-US" sz="800" b="1" baseline="0"/>
                      <a:t> Oth Ag.</a:t>
                    </a:r>
                    <a:endParaRPr lang="en-US" sz="800" b="1"/>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4A2-4C90-9573-D3E77C4EA385}"/>
                </c:ext>
              </c:extLst>
            </c:dLbl>
            <c:dLbl>
              <c:idx val="2"/>
              <c:layout>
                <c:manualLayout>
                  <c:x val="-1.2008923670430234E-3"/>
                  <c:y val="4.3131898311651345E-2"/>
                </c:manualLayout>
              </c:layout>
              <c:tx>
                <c:rich>
                  <a:bodyPr/>
                  <a:lstStyle/>
                  <a:p>
                    <a:r>
                      <a:rPr lang="en-US" sz="800" b="1"/>
                      <a:t>Alcoh. Bev.</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84A2-4C90-9573-D3E77C4EA38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'Subsector-Bubble'!$B$25:$B$27</c:f>
              <c:numCache>
                <c:formatCode>#,##0.00</c:formatCode>
                <c:ptCount val="3"/>
                <c:pt idx="0">
                  <c:v>158.73339999999999</c:v>
                </c:pt>
                <c:pt idx="1">
                  <c:v>301.51119999999997</c:v>
                </c:pt>
                <c:pt idx="2" formatCode="General">
                  <c:v>20.294060000000002</c:v>
                </c:pt>
              </c:numCache>
            </c:numRef>
          </c:xVal>
          <c:yVal>
            <c:numRef>
              <c:f>'Subsector-Bubble'!$D$25:$D$27</c:f>
              <c:numCache>
                <c:formatCode>General</c:formatCode>
                <c:ptCount val="3"/>
                <c:pt idx="0">
                  <c:v>-0.49014535311827945</c:v>
                </c:pt>
                <c:pt idx="1">
                  <c:v>-0.29549017381669729</c:v>
                </c:pt>
                <c:pt idx="2">
                  <c:v>-0.76156797028879109</c:v>
                </c:pt>
              </c:numCache>
            </c:numRef>
          </c:yVal>
          <c:bubbleSize>
            <c:numRef>
              <c:f>'Subsector-Bubble'!$C$25:$C$27</c:f>
              <c:numCache>
                <c:formatCode>General</c:formatCode>
                <c:ptCount val="3"/>
                <c:pt idx="0">
                  <c:v>2.466307</c:v>
                </c:pt>
                <c:pt idx="1">
                  <c:v>1.334292</c:v>
                </c:pt>
                <c:pt idx="2">
                  <c:v>0.36064410000000002</c:v>
                </c:pt>
              </c:numCache>
            </c:numRef>
          </c:bubbleSize>
          <c:bubble3D val="0"/>
          <c:extLst>
            <c:ext xmlns:c16="http://schemas.microsoft.com/office/drawing/2014/chart" uri="{C3380CC4-5D6E-409C-BE32-E72D297353CC}">
              <c16:uniqueId val="{0000001E-84A2-4C90-9573-D3E77C4EA385}"/>
            </c:ext>
          </c:extLst>
        </c:ser>
        <c:dLbls>
          <c:showLegendKey val="0"/>
          <c:showVal val="0"/>
          <c:showCatName val="0"/>
          <c:showSerName val="0"/>
          <c:showPercent val="0"/>
          <c:showBubbleSize val="0"/>
        </c:dLbls>
        <c:bubbleScale val="60"/>
        <c:showNegBubbles val="0"/>
        <c:axId val="512310096"/>
        <c:axId val="1"/>
      </c:bubbleChart>
      <c:valAx>
        <c:axId val="512310096"/>
        <c:scaling>
          <c:orientation val="minMax"/>
          <c:max val="2100"/>
          <c:min val="0"/>
        </c:scaling>
        <c:delete val="0"/>
        <c:axPos val="b"/>
        <c:majorGridlines>
          <c:spPr>
            <a:ln w="9525" cap="flat" cmpd="sng" algn="ctr">
              <a:noFill/>
              <a:round/>
            </a:ln>
            <a:effectLst/>
          </c:spPr>
        </c:majorGridlines>
        <c:title>
          <c:tx>
            <c:rich>
              <a:bodyPr/>
              <a:lstStyle/>
              <a:p>
                <a:pPr>
                  <a:defRPr sz="1600"/>
                </a:pPr>
                <a:r>
                  <a:rPr lang="en-US" sz="1600"/>
                  <a:t>2016-2017</a:t>
                </a:r>
                <a:r>
                  <a:rPr lang="en-US" sz="1600" baseline="0"/>
                  <a:t> U.S. Agricultural Exports ($ Mil.)</a:t>
                </a:r>
                <a:endParaRPr lang="en-US" sz="1600"/>
              </a:p>
            </c:rich>
          </c:tx>
          <c:layout>
            <c:manualLayout>
              <c:xMode val="edge"/>
              <c:yMode val="edge"/>
              <c:x val="0.3116164585434103"/>
              <c:y val="0.92348317144424963"/>
            </c:manualLayout>
          </c:layout>
          <c:overlay val="0"/>
        </c:title>
        <c:numFmt formatCode="&quot;$&quot;#,##0" sourceLinked="0"/>
        <c:majorTickMark val="none"/>
        <c:minorTickMark val="none"/>
        <c:tickLblPos val="nextTo"/>
        <c:spPr>
          <a:noFill/>
          <a:ln w="25400" cap="flat" cmpd="sng" algn="ctr">
            <a:solidFill>
              <a:schemeClr val="tx1">
                <a:lumMod val="25000"/>
                <a:lumOff val="75000"/>
              </a:schemeClr>
            </a:solidFill>
            <a:round/>
          </a:ln>
          <a:effectLst/>
        </c:spPr>
        <c:txPr>
          <a:bodyPr rot="0" vert="horz"/>
          <a:lstStyle/>
          <a:p>
            <a:pPr>
              <a:defRPr sz="1400" b="1" i="0" u="none" strike="noStrike" baseline="0">
                <a:solidFill>
                  <a:srgbClr val="333333"/>
                </a:solidFill>
                <a:latin typeface="Calibri"/>
                <a:ea typeface="Calibri"/>
                <a:cs typeface="Calibri"/>
              </a:defRPr>
            </a:pPr>
            <a:endParaRPr lang="en-US"/>
          </a:p>
        </c:txPr>
        <c:crossAx val="1"/>
        <c:crossesAt val="-100"/>
        <c:crossBetween val="midCat"/>
      </c:valAx>
      <c:valAx>
        <c:axId val="1"/>
        <c:scaling>
          <c:orientation val="minMax"/>
          <c:max val="0.2"/>
          <c:min val="-1"/>
        </c:scaling>
        <c:delete val="0"/>
        <c:axPos val="l"/>
        <c:majorGridlines>
          <c:spPr>
            <a:ln w="9525" cap="flat" cmpd="sng" algn="ctr">
              <a:noFill/>
              <a:round/>
            </a:ln>
            <a:effectLst/>
          </c:spPr>
        </c:majorGridlines>
        <c:title>
          <c:tx>
            <c:rich>
              <a:bodyPr/>
              <a:lstStyle/>
              <a:p>
                <a:pPr>
                  <a:defRPr/>
                </a:pPr>
                <a:r>
                  <a:rPr lang="en-US" sz="1600"/>
                  <a:t>% Trade Effect due to Retaliation</a:t>
                </a:r>
              </a:p>
            </c:rich>
          </c:tx>
          <c:overlay val="0"/>
        </c:title>
        <c:numFmt formatCode="0%" sourceLinked="0"/>
        <c:majorTickMark val="none"/>
        <c:minorTickMark val="none"/>
        <c:tickLblPos val="nextTo"/>
        <c:spPr>
          <a:noFill/>
          <a:ln w="25400"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12310096"/>
        <c:crosses val="autoZero"/>
        <c:crossBetween val="midCat"/>
      </c:valAx>
      <c:spPr>
        <a:noFill/>
        <a:ln w="25400">
          <a:noFill/>
        </a:ln>
      </c:spPr>
    </c:plotArea>
    <c:legend>
      <c:legendPos val="t"/>
      <c:layout>
        <c:manualLayout>
          <c:xMode val="edge"/>
          <c:yMode val="edge"/>
          <c:x val="0.24245865807947334"/>
          <c:y val="3.2644927624857621E-2"/>
          <c:w val="0.46539051837795564"/>
          <c:h val="4.6043628006578727E-2"/>
        </c:manualLayout>
      </c:layout>
      <c:overlay val="0"/>
      <c:spPr>
        <a:noFill/>
        <a:ln w="25400">
          <a:noFill/>
        </a:ln>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Japan Beef,</a:t>
            </a:r>
            <a:r>
              <a:rPr lang="en-US" sz="1200" b="1" baseline="0" dirty="0"/>
              <a:t> Pork and Poultry Tariff Reductions, Japan-EU &amp; CPTPP &amp; U.S.-JPN </a:t>
            </a:r>
            <a:endParaRPr lang="en-US" sz="1200" b="1" dirty="0"/>
          </a:p>
        </c:rich>
      </c:tx>
      <c:layout>
        <c:manualLayout>
          <c:xMode val="edge"/>
          <c:yMode val="edge"/>
          <c:x val="9.7630736709928223E-2"/>
          <c:y val="2.367471624575357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108092122287531"/>
          <c:y val="8.478581945549489E-2"/>
          <c:w val="0.79089885771320834"/>
          <c:h val="0.75095590185373162"/>
        </c:manualLayout>
      </c:layout>
      <c:lineChart>
        <c:grouping val="standard"/>
        <c:varyColors val="0"/>
        <c:ser>
          <c:idx val="0"/>
          <c:order val="0"/>
          <c:tx>
            <c:strRef>
              <c:f>TarLib_Graphs!$A$12</c:f>
              <c:strCache>
                <c:ptCount val="1"/>
                <c:pt idx="0">
                  <c:v>EU/CPTPP BEEF</c:v>
                </c:pt>
              </c:strCache>
            </c:strRef>
          </c:tx>
          <c:spPr>
            <a:ln w="28575" cap="rnd">
              <a:solidFill>
                <a:schemeClr val="accent1"/>
              </a:solidFill>
              <a:prstDash val="sysDot"/>
              <a:round/>
            </a:ln>
            <a:effectLst/>
          </c:spPr>
          <c:marker>
            <c:symbol val="none"/>
          </c:marker>
          <c:cat>
            <c:strRef>
              <c:f>TarLib_Graphs!$B$18:$N$18</c:f>
              <c:strCache>
                <c:ptCount val="13"/>
                <c:pt idx="0">
                  <c:v>Base</c:v>
                </c:pt>
                <c:pt idx="1">
                  <c:v>2019</c:v>
                </c:pt>
                <c:pt idx="2">
                  <c:v>2020</c:v>
                </c:pt>
                <c:pt idx="3">
                  <c:v>2021</c:v>
                </c:pt>
                <c:pt idx="4">
                  <c:v>2022</c:v>
                </c:pt>
                <c:pt idx="5">
                  <c:v>2023</c:v>
                </c:pt>
                <c:pt idx="6">
                  <c:v>2024</c:v>
                </c:pt>
                <c:pt idx="7">
                  <c:v>2025</c:v>
                </c:pt>
                <c:pt idx="8">
                  <c:v>2026</c:v>
                </c:pt>
                <c:pt idx="9">
                  <c:v>2027</c:v>
                </c:pt>
                <c:pt idx="10">
                  <c:v>2028</c:v>
                </c:pt>
                <c:pt idx="11">
                  <c:v>2029</c:v>
                </c:pt>
                <c:pt idx="12">
                  <c:v>2030</c:v>
                </c:pt>
              </c:strCache>
            </c:strRef>
          </c:cat>
          <c:val>
            <c:numRef>
              <c:f>TarLib_Graphs!$B$12:$N$12</c:f>
              <c:numCache>
                <c:formatCode>General</c:formatCode>
                <c:ptCount val="13"/>
                <c:pt idx="0">
                  <c:v>0.38500000000000001</c:v>
                </c:pt>
                <c:pt idx="1">
                  <c:v>0.27500000000000002</c:v>
                </c:pt>
                <c:pt idx="2">
                  <c:v>0.26600000000000001</c:v>
                </c:pt>
                <c:pt idx="3">
                  <c:v>0.25800000000000001</c:v>
                </c:pt>
                <c:pt idx="4">
                  <c:v>0.25</c:v>
                </c:pt>
                <c:pt idx="5">
                  <c:v>0.24099999999999999</c:v>
                </c:pt>
                <c:pt idx="6">
                  <c:v>0.23300000000000001</c:v>
                </c:pt>
                <c:pt idx="7">
                  <c:v>0.22500000000000001</c:v>
                </c:pt>
                <c:pt idx="8">
                  <c:v>0.216</c:v>
                </c:pt>
                <c:pt idx="9">
                  <c:v>0.20799999999999999</c:v>
                </c:pt>
                <c:pt idx="10">
                  <c:v>0.2</c:v>
                </c:pt>
                <c:pt idx="11">
                  <c:v>0.18099999999999999</c:v>
                </c:pt>
                <c:pt idx="12">
                  <c:v>0.16300000000000001</c:v>
                </c:pt>
              </c:numCache>
            </c:numRef>
          </c:val>
          <c:smooth val="0"/>
          <c:extLst>
            <c:ext xmlns:c16="http://schemas.microsoft.com/office/drawing/2014/chart" uri="{C3380CC4-5D6E-409C-BE32-E72D297353CC}">
              <c16:uniqueId val="{00000000-5CE8-4A5D-8339-42CBF2F39D0E}"/>
            </c:ext>
          </c:extLst>
        </c:ser>
        <c:ser>
          <c:idx val="1"/>
          <c:order val="2"/>
          <c:tx>
            <c:strRef>
              <c:f>TarLib_Graphs!$A$15</c:f>
              <c:strCache>
                <c:ptCount val="1"/>
                <c:pt idx="0">
                  <c:v>U.S. BEEF</c:v>
                </c:pt>
              </c:strCache>
            </c:strRef>
          </c:tx>
          <c:spPr>
            <a:ln w="12700" cap="rnd">
              <a:solidFill>
                <a:schemeClr val="accent1"/>
              </a:solidFill>
              <a:prstDash val="solid"/>
              <a:round/>
            </a:ln>
            <a:effectLst/>
          </c:spPr>
          <c:marker>
            <c:symbol val="none"/>
          </c:marker>
          <c:cat>
            <c:strRef>
              <c:f>TarLib_Graphs!$B$11:$N$11</c:f>
              <c:strCache>
                <c:ptCount val="13"/>
                <c:pt idx="0">
                  <c:v>Base</c:v>
                </c:pt>
                <c:pt idx="1">
                  <c:v>2019</c:v>
                </c:pt>
                <c:pt idx="2">
                  <c:v>2020</c:v>
                </c:pt>
                <c:pt idx="3">
                  <c:v>2021</c:v>
                </c:pt>
                <c:pt idx="4">
                  <c:v>2022</c:v>
                </c:pt>
                <c:pt idx="5">
                  <c:v>2023</c:v>
                </c:pt>
                <c:pt idx="6">
                  <c:v>2024</c:v>
                </c:pt>
                <c:pt idx="7">
                  <c:v>2025</c:v>
                </c:pt>
                <c:pt idx="8">
                  <c:v>2026</c:v>
                </c:pt>
                <c:pt idx="9">
                  <c:v>2027</c:v>
                </c:pt>
                <c:pt idx="10">
                  <c:v>2028</c:v>
                </c:pt>
                <c:pt idx="11">
                  <c:v>2029</c:v>
                </c:pt>
                <c:pt idx="12">
                  <c:v>2030</c:v>
                </c:pt>
              </c:strCache>
            </c:strRef>
          </c:cat>
          <c:val>
            <c:numRef>
              <c:f>TarLib_Graphs!$B$15:$N$15</c:f>
              <c:numCache>
                <c:formatCode>General</c:formatCode>
                <c:ptCount val="13"/>
                <c:pt idx="0">
                  <c:v>0.38500000000000001</c:v>
                </c:pt>
                <c:pt idx="1">
                  <c:v>0.38500000000000001</c:v>
                </c:pt>
                <c:pt idx="2">
                  <c:v>0.26600000000000001</c:v>
                </c:pt>
                <c:pt idx="3">
                  <c:v>0.25800000000000001</c:v>
                </c:pt>
                <c:pt idx="4">
                  <c:v>0.25</c:v>
                </c:pt>
                <c:pt idx="5">
                  <c:v>0.24099999999999999</c:v>
                </c:pt>
                <c:pt idx="6">
                  <c:v>0.23300000000000001</c:v>
                </c:pt>
                <c:pt idx="7">
                  <c:v>0.22500000000000001</c:v>
                </c:pt>
                <c:pt idx="8">
                  <c:v>0.216</c:v>
                </c:pt>
                <c:pt idx="9">
                  <c:v>0.20799999999999999</c:v>
                </c:pt>
                <c:pt idx="10">
                  <c:v>0.2</c:v>
                </c:pt>
                <c:pt idx="11">
                  <c:v>0.18099999999999999</c:v>
                </c:pt>
                <c:pt idx="12">
                  <c:v>0.16300000000000001</c:v>
                </c:pt>
              </c:numCache>
            </c:numRef>
          </c:val>
          <c:smooth val="0"/>
          <c:extLst>
            <c:ext xmlns:c16="http://schemas.microsoft.com/office/drawing/2014/chart" uri="{C3380CC4-5D6E-409C-BE32-E72D297353CC}">
              <c16:uniqueId val="{00000001-5CE8-4A5D-8339-42CBF2F39D0E}"/>
            </c:ext>
          </c:extLst>
        </c:ser>
        <c:dLbls>
          <c:showLegendKey val="0"/>
          <c:showVal val="0"/>
          <c:showCatName val="0"/>
          <c:showSerName val="0"/>
          <c:showPercent val="0"/>
          <c:showBubbleSize val="0"/>
        </c:dLbls>
        <c:marker val="1"/>
        <c:smooth val="0"/>
        <c:axId val="448112184"/>
        <c:axId val="448110544"/>
      </c:lineChart>
      <c:lineChart>
        <c:grouping val="standard"/>
        <c:varyColors val="0"/>
        <c:ser>
          <c:idx val="2"/>
          <c:order val="1"/>
          <c:tx>
            <c:strRef>
              <c:f>TarLib_Graphs!$A$13</c:f>
              <c:strCache>
                <c:ptCount val="1"/>
                <c:pt idx="0">
                  <c:v>EU/CPTPP PORK</c:v>
                </c:pt>
              </c:strCache>
            </c:strRef>
          </c:tx>
          <c:spPr>
            <a:ln w="22225" cap="rnd">
              <a:solidFill>
                <a:schemeClr val="accent2">
                  <a:lumMod val="50000"/>
                </a:schemeClr>
              </a:solidFill>
              <a:prstDash val="lgDashDot"/>
              <a:round/>
            </a:ln>
            <a:effectLst/>
          </c:spPr>
          <c:marker>
            <c:symbol val="none"/>
          </c:marker>
          <c:cat>
            <c:strRef>
              <c:f>TarLib_Graphs!$B$11:$N$11</c:f>
              <c:strCache>
                <c:ptCount val="13"/>
                <c:pt idx="0">
                  <c:v>Base</c:v>
                </c:pt>
                <c:pt idx="1">
                  <c:v>2019</c:v>
                </c:pt>
                <c:pt idx="2">
                  <c:v>2020</c:v>
                </c:pt>
                <c:pt idx="3">
                  <c:v>2021</c:v>
                </c:pt>
                <c:pt idx="4">
                  <c:v>2022</c:v>
                </c:pt>
                <c:pt idx="5">
                  <c:v>2023</c:v>
                </c:pt>
                <c:pt idx="6">
                  <c:v>2024</c:v>
                </c:pt>
                <c:pt idx="7">
                  <c:v>2025</c:v>
                </c:pt>
                <c:pt idx="8">
                  <c:v>2026</c:v>
                </c:pt>
                <c:pt idx="9">
                  <c:v>2027</c:v>
                </c:pt>
                <c:pt idx="10">
                  <c:v>2028</c:v>
                </c:pt>
                <c:pt idx="11">
                  <c:v>2029</c:v>
                </c:pt>
                <c:pt idx="12">
                  <c:v>2030</c:v>
                </c:pt>
              </c:strCache>
            </c:strRef>
          </c:cat>
          <c:val>
            <c:numRef>
              <c:f>TarLib_Graphs!$B$13:$N$13</c:f>
              <c:numCache>
                <c:formatCode>General</c:formatCode>
                <c:ptCount val="13"/>
                <c:pt idx="0">
                  <c:v>482</c:v>
                </c:pt>
                <c:pt idx="1">
                  <c:v>125</c:v>
                </c:pt>
                <c:pt idx="2">
                  <c:v>125</c:v>
                </c:pt>
                <c:pt idx="3">
                  <c:v>125</c:v>
                </c:pt>
                <c:pt idx="4">
                  <c:v>125</c:v>
                </c:pt>
                <c:pt idx="5">
                  <c:v>70</c:v>
                </c:pt>
                <c:pt idx="6">
                  <c:v>70</c:v>
                </c:pt>
                <c:pt idx="7">
                  <c:v>70</c:v>
                </c:pt>
                <c:pt idx="8">
                  <c:v>70</c:v>
                </c:pt>
                <c:pt idx="9">
                  <c:v>70</c:v>
                </c:pt>
                <c:pt idx="10">
                  <c:v>50</c:v>
                </c:pt>
                <c:pt idx="11">
                  <c:v>50</c:v>
                </c:pt>
                <c:pt idx="12">
                  <c:v>50</c:v>
                </c:pt>
              </c:numCache>
            </c:numRef>
          </c:val>
          <c:smooth val="0"/>
          <c:extLst>
            <c:ext xmlns:c16="http://schemas.microsoft.com/office/drawing/2014/chart" uri="{C3380CC4-5D6E-409C-BE32-E72D297353CC}">
              <c16:uniqueId val="{00000002-5CE8-4A5D-8339-42CBF2F39D0E}"/>
            </c:ext>
          </c:extLst>
        </c:ser>
        <c:ser>
          <c:idx val="4"/>
          <c:order val="3"/>
          <c:tx>
            <c:strRef>
              <c:f>TarLib_Graphs!$A$16</c:f>
              <c:strCache>
                <c:ptCount val="1"/>
                <c:pt idx="0">
                  <c:v>U.S. PORK</c:v>
                </c:pt>
              </c:strCache>
            </c:strRef>
          </c:tx>
          <c:spPr>
            <a:ln w="12700" cap="rnd">
              <a:solidFill>
                <a:schemeClr val="accent2">
                  <a:lumMod val="50000"/>
                </a:schemeClr>
              </a:solidFill>
              <a:prstDash val="solid"/>
              <a:round/>
            </a:ln>
            <a:effectLst/>
          </c:spPr>
          <c:marker>
            <c:symbol val="none"/>
          </c:marker>
          <c:cat>
            <c:strRef>
              <c:f>TarLib_Graphs!$B$11:$N$11</c:f>
              <c:strCache>
                <c:ptCount val="13"/>
                <c:pt idx="0">
                  <c:v>Base</c:v>
                </c:pt>
                <c:pt idx="1">
                  <c:v>2019</c:v>
                </c:pt>
                <c:pt idx="2">
                  <c:v>2020</c:v>
                </c:pt>
                <c:pt idx="3">
                  <c:v>2021</c:v>
                </c:pt>
                <c:pt idx="4">
                  <c:v>2022</c:v>
                </c:pt>
                <c:pt idx="5">
                  <c:v>2023</c:v>
                </c:pt>
                <c:pt idx="6">
                  <c:v>2024</c:v>
                </c:pt>
                <c:pt idx="7">
                  <c:v>2025</c:v>
                </c:pt>
                <c:pt idx="8">
                  <c:v>2026</c:v>
                </c:pt>
                <c:pt idx="9">
                  <c:v>2027</c:v>
                </c:pt>
                <c:pt idx="10">
                  <c:v>2028</c:v>
                </c:pt>
                <c:pt idx="11">
                  <c:v>2029</c:v>
                </c:pt>
                <c:pt idx="12">
                  <c:v>2030</c:v>
                </c:pt>
              </c:strCache>
            </c:strRef>
          </c:cat>
          <c:val>
            <c:numRef>
              <c:f>TarLib_Graphs!$B$16:$N$16</c:f>
              <c:numCache>
                <c:formatCode>General</c:formatCode>
                <c:ptCount val="13"/>
                <c:pt idx="0">
                  <c:v>482</c:v>
                </c:pt>
                <c:pt idx="1">
                  <c:v>482</c:v>
                </c:pt>
                <c:pt idx="2">
                  <c:v>125</c:v>
                </c:pt>
                <c:pt idx="3">
                  <c:v>125</c:v>
                </c:pt>
                <c:pt idx="4">
                  <c:v>125</c:v>
                </c:pt>
                <c:pt idx="5">
                  <c:v>125</c:v>
                </c:pt>
                <c:pt idx="6">
                  <c:v>70</c:v>
                </c:pt>
                <c:pt idx="7">
                  <c:v>70</c:v>
                </c:pt>
                <c:pt idx="8">
                  <c:v>70</c:v>
                </c:pt>
                <c:pt idx="9">
                  <c:v>70</c:v>
                </c:pt>
                <c:pt idx="10">
                  <c:v>70</c:v>
                </c:pt>
                <c:pt idx="11">
                  <c:v>50</c:v>
                </c:pt>
                <c:pt idx="12">
                  <c:v>50</c:v>
                </c:pt>
              </c:numCache>
            </c:numRef>
          </c:val>
          <c:smooth val="0"/>
          <c:extLst>
            <c:ext xmlns:c16="http://schemas.microsoft.com/office/drawing/2014/chart" uri="{C3380CC4-5D6E-409C-BE32-E72D297353CC}">
              <c16:uniqueId val="{00000003-5CE8-4A5D-8339-42CBF2F39D0E}"/>
            </c:ext>
          </c:extLst>
        </c:ser>
        <c:dLbls>
          <c:showLegendKey val="0"/>
          <c:showVal val="0"/>
          <c:showCatName val="0"/>
          <c:showSerName val="0"/>
          <c:showPercent val="0"/>
          <c:showBubbleSize val="0"/>
        </c:dLbls>
        <c:marker val="1"/>
        <c:smooth val="0"/>
        <c:axId val="511335520"/>
        <c:axId val="511342736"/>
      </c:lineChart>
      <c:catAx>
        <c:axId val="4481121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5400000" spcFirstLastPara="1" vertOverflow="ellipsis" wrap="square" anchor="t" anchorCtr="0"/>
          <a:lstStyle/>
          <a:p>
            <a:pPr>
              <a:defRPr sz="900" b="1" i="0" u="none" strike="noStrike" kern="1200" baseline="0">
                <a:solidFill>
                  <a:schemeClr val="tx1">
                    <a:lumMod val="65000"/>
                    <a:lumOff val="35000"/>
                  </a:schemeClr>
                </a:solidFill>
                <a:latin typeface="+mn-lt"/>
                <a:ea typeface="+mn-ea"/>
                <a:cs typeface="+mn-cs"/>
              </a:defRPr>
            </a:pPr>
            <a:endParaRPr lang="en-US"/>
          </a:p>
        </c:txPr>
        <c:crossAx val="448110544"/>
        <c:crosses val="autoZero"/>
        <c:auto val="1"/>
        <c:lblAlgn val="ctr"/>
        <c:lblOffset val="0"/>
        <c:noMultiLvlLbl val="0"/>
      </c:catAx>
      <c:valAx>
        <c:axId val="4481105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48112184"/>
        <c:crossesAt val="1"/>
        <c:crossBetween val="midCat"/>
      </c:valAx>
      <c:valAx>
        <c:axId val="51134273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Japan</a:t>
                </a:r>
                <a:r>
                  <a:rPr lang="en-US" b="1" baseline="0"/>
                  <a:t> Grate Price Tariff, Yen/kg</a:t>
                </a:r>
              </a:p>
            </c:rich>
          </c:tx>
          <c:layout>
            <c:manualLayout>
              <c:xMode val="edge"/>
              <c:yMode val="edge"/>
              <c:x val="0.95913145539906086"/>
              <c:y val="0.2662523891830594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11335520"/>
        <c:crosses val="max"/>
        <c:crossBetween val="between"/>
      </c:valAx>
      <c:catAx>
        <c:axId val="511335520"/>
        <c:scaling>
          <c:orientation val="minMax"/>
        </c:scaling>
        <c:delete val="1"/>
        <c:axPos val="b"/>
        <c:numFmt formatCode="General" sourceLinked="1"/>
        <c:majorTickMark val="out"/>
        <c:minorTickMark val="none"/>
        <c:tickLblPos val="nextTo"/>
        <c:crossAx val="5113427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299624719340077E-2"/>
          <c:y val="7.5932784736148562E-2"/>
          <c:w val="0.90254022588489813"/>
          <c:h val="0.80329060183087564"/>
        </c:manualLayout>
      </c:layout>
      <c:barChart>
        <c:barDir val="col"/>
        <c:grouping val="clustered"/>
        <c:varyColors val="0"/>
        <c:ser>
          <c:idx val="0"/>
          <c:order val="0"/>
          <c:tx>
            <c:strRef>
              <c:f>Figure!$B$25</c:f>
              <c:strCache>
                <c:ptCount val="1"/>
                <c:pt idx="0">
                  <c:v>India</c:v>
                </c:pt>
              </c:strCache>
            </c:strRef>
          </c:tx>
          <c:spPr>
            <a:solidFill>
              <a:schemeClr val="accent1"/>
            </a:solidFill>
            <a:ln>
              <a:noFill/>
            </a:ln>
            <a:effectLst/>
          </c:spPr>
          <c:invertIfNegative val="0"/>
          <c:cat>
            <c:numRef>
              <c:f>Figure!$A$26:$A$114</c:f>
              <c:numCache>
                <c:formatCode>0%</c:formatCode>
                <c:ptCount val="89"/>
                <c:pt idx="0">
                  <c:v>0</c:v>
                </c:pt>
                <c:pt idx="1">
                  <c:v>0.01</c:v>
                </c:pt>
                <c:pt idx="2">
                  <c:v>0.02</c:v>
                </c:pt>
                <c:pt idx="3">
                  <c:v>0.03</c:v>
                </c:pt>
                <c:pt idx="4">
                  <c:v>0.04</c:v>
                </c:pt>
                <c:pt idx="5">
                  <c:v>0.05</c:v>
                </c:pt>
                <c:pt idx="6">
                  <c:v>6.0000000000000005E-2</c:v>
                </c:pt>
                <c:pt idx="7">
                  <c:v>7.0000000000000007E-2</c:v>
                </c:pt>
                <c:pt idx="8">
                  <c:v>0.08</c:v>
                </c:pt>
                <c:pt idx="9">
                  <c:v>0.09</c:v>
                </c:pt>
                <c:pt idx="10">
                  <c:v>9.9999999999999992E-2</c:v>
                </c:pt>
                <c:pt idx="11">
                  <c:v>0.10999999999999999</c:v>
                </c:pt>
                <c:pt idx="12">
                  <c:v>0.11999999999999998</c:v>
                </c:pt>
                <c:pt idx="13">
                  <c:v>0.12999999999999998</c:v>
                </c:pt>
                <c:pt idx="14">
                  <c:v>0.13999999999999999</c:v>
                </c:pt>
                <c:pt idx="15">
                  <c:v>0.15</c:v>
                </c:pt>
                <c:pt idx="16">
                  <c:v>0.16</c:v>
                </c:pt>
                <c:pt idx="17">
                  <c:v>0.17</c:v>
                </c:pt>
                <c:pt idx="18">
                  <c:v>0.18000000000000002</c:v>
                </c:pt>
                <c:pt idx="19">
                  <c:v>0.19000000000000003</c:v>
                </c:pt>
                <c:pt idx="20">
                  <c:v>0.20000000000000004</c:v>
                </c:pt>
                <c:pt idx="21">
                  <c:v>0.21000000000000005</c:v>
                </c:pt>
                <c:pt idx="22">
                  <c:v>0.22000000000000006</c:v>
                </c:pt>
                <c:pt idx="23">
                  <c:v>0.23000000000000007</c:v>
                </c:pt>
                <c:pt idx="24">
                  <c:v>0.24000000000000007</c:v>
                </c:pt>
                <c:pt idx="25">
                  <c:v>0.25000000000000006</c:v>
                </c:pt>
                <c:pt idx="26">
                  <c:v>0.26000000000000006</c:v>
                </c:pt>
                <c:pt idx="27">
                  <c:v>0.27000000000000007</c:v>
                </c:pt>
                <c:pt idx="28">
                  <c:v>0.28000000000000008</c:v>
                </c:pt>
                <c:pt idx="29">
                  <c:v>0.29000000000000009</c:v>
                </c:pt>
                <c:pt idx="30">
                  <c:v>0.3000000000000001</c:v>
                </c:pt>
                <c:pt idx="31">
                  <c:v>0.31000000000000011</c:v>
                </c:pt>
                <c:pt idx="32">
                  <c:v>0.32000000000000012</c:v>
                </c:pt>
                <c:pt idx="33">
                  <c:v>0.33000000000000013</c:v>
                </c:pt>
                <c:pt idx="34">
                  <c:v>0.34000000000000014</c:v>
                </c:pt>
                <c:pt idx="35">
                  <c:v>0.35000000000000014</c:v>
                </c:pt>
                <c:pt idx="36">
                  <c:v>0.36000000000000015</c:v>
                </c:pt>
                <c:pt idx="37">
                  <c:v>0.37000000000000016</c:v>
                </c:pt>
                <c:pt idx="38">
                  <c:v>0.38000000000000017</c:v>
                </c:pt>
                <c:pt idx="39">
                  <c:v>0.39000000000000018</c:v>
                </c:pt>
                <c:pt idx="40">
                  <c:v>0.40000000000000019</c:v>
                </c:pt>
                <c:pt idx="41">
                  <c:v>0.4100000000000002</c:v>
                </c:pt>
                <c:pt idx="42">
                  <c:v>0.42000000000000021</c:v>
                </c:pt>
                <c:pt idx="43">
                  <c:v>0.43000000000000022</c:v>
                </c:pt>
                <c:pt idx="44">
                  <c:v>0.44000000000000022</c:v>
                </c:pt>
                <c:pt idx="45">
                  <c:v>0.45000000000000023</c:v>
                </c:pt>
                <c:pt idx="46">
                  <c:v>0.46000000000000024</c:v>
                </c:pt>
                <c:pt idx="47">
                  <c:v>0.47000000000000025</c:v>
                </c:pt>
                <c:pt idx="48">
                  <c:v>0.48000000000000026</c:v>
                </c:pt>
                <c:pt idx="49">
                  <c:v>0.49000000000000027</c:v>
                </c:pt>
                <c:pt idx="50">
                  <c:v>0.50000000000000022</c:v>
                </c:pt>
                <c:pt idx="51">
                  <c:v>0.51000000000000023</c:v>
                </c:pt>
                <c:pt idx="52">
                  <c:v>0.52000000000000024</c:v>
                </c:pt>
                <c:pt idx="53">
                  <c:v>0.53000000000000025</c:v>
                </c:pt>
                <c:pt idx="54">
                  <c:v>0.54000000000000026</c:v>
                </c:pt>
                <c:pt idx="55">
                  <c:v>0.55000000000000027</c:v>
                </c:pt>
                <c:pt idx="56">
                  <c:v>0.56000000000000028</c:v>
                </c:pt>
                <c:pt idx="57">
                  <c:v>0.57000000000000028</c:v>
                </c:pt>
                <c:pt idx="58">
                  <c:v>0.58000000000000029</c:v>
                </c:pt>
                <c:pt idx="59">
                  <c:v>0.5900000000000003</c:v>
                </c:pt>
                <c:pt idx="60">
                  <c:v>0.60000000000000031</c:v>
                </c:pt>
                <c:pt idx="61">
                  <c:v>0.61000000000000032</c:v>
                </c:pt>
                <c:pt idx="62">
                  <c:v>0.62000000000000033</c:v>
                </c:pt>
                <c:pt idx="63">
                  <c:v>0.63000000000000034</c:v>
                </c:pt>
                <c:pt idx="64">
                  <c:v>0.64000000000000035</c:v>
                </c:pt>
                <c:pt idx="65">
                  <c:v>0.65000000000000036</c:v>
                </c:pt>
                <c:pt idx="66">
                  <c:v>0.66000000000000036</c:v>
                </c:pt>
                <c:pt idx="67">
                  <c:v>0.67000000000000037</c:v>
                </c:pt>
                <c:pt idx="68">
                  <c:v>0.68000000000000038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0.78000000000000047</c:v>
                </c:pt>
                <c:pt idx="79">
                  <c:v>0.79000000000000048</c:v>
                </c:pt>
                <c:pt idx="80">
                  <c:v>0.80000000000000049</c:v>
                </c:pt>
                <c:pt idx="81">
                  <c:v>0.8100000000000005</c:v>
                </c:pt>
                <c:pt idx="82">
                  <c:v>0.82000000000000051</c:v>
                </c:pt>
                <c:pt idx="83">
                  <c:v>0.83000000000000052</c:v>
                </c:pt>
                <c:pt idx="84">
                  <c:v>0.84000000000000052</c:v>
                </c:pt>
                <c:pt idx="85" formatCode="0.00%">
                  <c:v>0.85470000000000002</c:v>
                </c:pt>
              </c:numCache>
            </c:numRef>
          </c:cat>
          <c:val>
            <c:numRef>
              <c:f>Figure!$B$26:$B$114</c:f>
              <c:numCache>
                <c:formatCode>0.00%</c:formatCode>
                <c:ptCount val="89"/>
                <c:pt idx="0">
                  <c:v>6.8000000000000005E-2</c:v>
                </c:pt>
                <c:pt idx="1">
                  <c:v>6.8000000000000005E-2</c:v>
                </c:pt>
                <c:pt idx="2">
                  <c:v>6.8000000000000005E-2</c:v>
                </c:pt>
                <c:pt idx="3">
                  <c:v>6.8000000000000005E-2</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numCache>
            </c:numRef>
          </c:val>
          <c:extLst>
            <c:ext xmlns:c16="http://schemas.microsoft.com/office/drawing/2014/chart" uri="{C3380CC4-5D6E-409C-BE32-E72D297353CC}">
              <c16:uniqueId val="{00000000-65F7-4F64-8903-F2713E872215}"/>
            </c:ext>
          </c:extLst>
        </c:ser>
        <c:ser>
          <c:idx val="1"/>
          <c:order val="1"/>
          <c:tx>
            <c:strRef>
              <c:f>Figure!$C$25</c:f>
              <c:strCache>
                <c:ptCount val="1"/>
                <c:pt idx="0">
                  <c:v>China</c:v>
                </c:pt>
              </c:strCache>
            </c:strRef>
          </c:tx>
          <c:spPr>
            <a:solidFill>
              <a:schemeClr val="accent2"/>
            </a:solidFill>
            <a:ln>
              <a:noFill/>
            </a:ln>
            <a:effectLst/>
          </c:spPr>
          <c:invertIfNegative val="0"/>
          <c:cat>
            <c:numRef>
              <c:f>Figure!$A$26:$A$114</c:f>
              <c:numCache>
                <c:formatCode>0%</c:formatCode>
                <c:ptCount val="89"/>
                <c:pt idx="0">
                  <c:v>0</c:v>
                </c:pt>
                <c:pt idx="1">
                  <c:v>0.01</c:v>
                </c:pt>
                <c:pt idx="2">
                  <c:v>0.02</c:v>
                </c:pt>
                <c:pt idx="3">
                  <c:v>0.03</c:v>
                </c:pt>
                <c:pt idx="4">
                  <c:v>0.04</c:v>
                </c:pt>
                <c:pt idx="5">
                  <c:v>0.05</c:v>
                </c:pt>
                <c:pt idx="6">
                  <c:v>6.0000000000000005E-2</c:v>
                </c:pt>
                <c:pt idx="7">
                  <c:v>7.0000000000000007E-2</c:v>
                </c:pt>
                <c:pt idx="8">
                  <c:v>0.08</c:v>
                </c:pt>
                <c:pt idx="9">
                  <c:v>0.09</c:v>
                </c:pt>
                <c:pt idx="10">
                  <c:v>9.9999999999999992E-2</c:v>
                </c:pt>
                <c:pt idx="11">
                  <c:v>0.10999999999999999</c:v>
                </c:pt>
                <c:pt idx="12">
                  <c:v>0.11999999999999998</c:v>
                </c:pt>
                <c:pt idx="13">
                  <c:v>0.12999999999999998</c:v>
                </c:pt>
                <c:pt idx="14">
                  <c:v>0.13999999999999999</c:v>
                </c:pt>
                <c:pt idx="15">
                  <c:v>0.15</c:v>
                </c:pt>
                <c:pt idx="16">
                  <c:v>0.16</c:v>
                </c:pt>
                <c:pt idx="17">
                  <c:v>0.17</c:v>
                </c:pt>
                <c:pt idx="18">
                  <c:v>0.18000000000000002</c:v>
                </c:pt>
                <c:pt idx="19">
                  <c:v>0.19000000000000003</c:v>
                </c:pt>
                <c:pt idx="20">
                  <c:v>0.20000000000000004</c:v>
                </c:pt>
                <c:pt idx="21">
                  <c:v>0.21000000000000005</c:v>
                </c:pt>
                <c:pt idx="22">
                  <c:v>0.22000000000000006</c:v>
                </c:pt>
                <c:pt idx="23">
                  <c:v>0.23000000000000007</c:v>
                </c:pt>
                <c:pt idx="24">
                  <c:v>0.24000000000000007</c:v>
                </c:pt>
                <c:pt idx="25">
                  <c:v>0.25000000000000006</c:v>
                </c:pt>
                <c:pt idx="26">
                  <c:v>0.26000000000000006</c:v>
                </c:pt>
                <c:pt idx="27">
                  <c:v>0.27000000000000007</c:v>
                </c:pt>
                <c:pt idx="28">
                  <c:v>0.28000000000000008</c:v>
                </c:pt>
                <c:pt idx="29">
                  <c:v>0.29000000000000009</c:v>
                </c:pt>
                <c:pt idx="30">
                  <c:v>0.3000000000000001</c:v>
                </c:pt>
                <c:pt idx="31">
                  <c:v>0.31000000000000011</c:v>
                </c:pt>
                <c:pt idx="32">
                  <c:v>0.32000000000000012</c:v>
                </c:pt>
                <c:pt idx="33">
                  <c:v>0.33000000000000013</c:v>
                </c:pt>
                <c:pt idx="34">
                  <c:v>0.34000000000000014</c:v>
                </c:pt>
                <c:pt idx="35">
                  <c:v>0.35000000000000014</c:v>
                </c:pt>
                <c:pt idx="36">
                  <c:v>0.36000000000000015</c:v>
                </c:pt>
                <c:pt idx="37">
                  <c:v>0.37000000000000016</c:v>
                </c:pt>
                <c:pt idx="38">
                  <c:v>0.38000000000000017</c:v>
                </c:pt>
                <c:pt idx="39">
                  <c:v>0.39000000000000018</c:v>
                </c:pt>
                <c:pt idx="40">
                  <c:v>0.40000000000000019</c:v>
                </c:pt>
                <c:pt idx="41">
                  <c:v>0.4100000000000002</c:v>
                </c:pt>
                <c:pt idx="42">
                  <c:v>0.42000000000000021</c:v>
                </c:pt>
                <c:pt idx="43">
                  <c:v>0.43000000000000022</c:v>
                </c:pt>
                <c:pt idx="44">
                  <c:v>0.44000000000000022</c:v>
                </c:pt>
                <c:pt idx="45">
                  <c:v>0.45000000000000023</c:v>
                </c:pt>
                <c:pt idx="46">
                  <c:v>0.46000000000000024</c:v>
                </c:pt>
                <c:pt idx="47">
                  <c:v>0.47000000000000025</c:v>
                </c:pt>
                <c:pt idx="48">
                  <c:v>0.48000000000000026</c:v>
                </c:pt>
                <c:pt idx="49">
                  <c:v>0.49000000000000027</c:v>
                </c:pt>
                <c:pt idx="50">
                  <c:v>0.50000000000000022</c:v>
                </c:pt>
                <c:pt idx="51">
                  <c:v>0.51000000000000023</c:v>
                </c:pt>
                <c:pt idx="52">
                  <c:v>0.52000000000000024</c:v>
                </c:pt>
                <c:pt idx="53">
                  <c:v>0.53000000000000025</c:v>
                </c:pt>
                <c:pt idx="54">
                  <c:v>0.54000000000000026</c:v>
                </c:pt>
                <c:pt idx="55">
                  <c:v>0.55000000000000027</c:v>
                </c:pt>
                <c:pt idx="56">
                  <c:v>0.56000000000000028</c:v>
                </c:pt>
                <c:pt idx="57">
                  <c:v>0.57000000000000028</c:v>
                </c:pt>
                <c:pt idx="58">
                  <c:v>0.58000000000000029</c:v>
                </c:pt>
                <c:pt idx="59">
                  <c:v>0.5900000000000003</c:v>
                </c:pt>
                <c:pt idx="60">
                  <c:v>0.60000000000000031</c:v>
                </c:pt>
                <c:pt idx="61">
                  <c:v>0.61000000000000032</c:v>
                </c:pt>
                <c:pt idx="62">
                  <c:v>0.62000000000000033</c:v>
                </c:pt>
                <c:pt idx="63">
                  <c:v>0.63000000000000034</c:v>
                </c:pt>
                <c:pt idx="64">
                  <c:v>0.64000000000000035</c:v>
                </c:pt>
                <c:pt idx="65">
                  <c:v>0.65000000000000036</c:v>
                </c:pt>
                <c:pt idx="66">
                  <c:v>0.66000000000000036</c:v>
                </c:pt>
                <c:pt idx="67">
                  <c:v>0.67000000000000037</c:v>
                </c:pt>
                <c:pt idx="68">
                  <c:v>0.68000000000000038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0.78000000000000047</c:v>
                </c:pt>
                <c:pt idx="79">
                  <c:v>0.79000000000000048</c:v>
                </c:pt>
                <c:pt idx="80">
                  <c:v>0.80000000000000049</c:v>
                </c:pt>
                <c:pt idx="81">
                  <c:v>0.8100000000000005</c:v>
                </c:pt>
                <c:pt idx="82">
                  <c:v>0.82000000000000051</c:v>
                </c:pt>
                <c:pt idx="83">
                  <c:v>0.83000000000000052</c:v>
                </c:pt>
                <c:pt idx="84">
                  <c:v>0.84000000000000052</c:v>
                </c:pt>
                <c:pt idx="85" formatCode="0.00%">
                  <c:v>0.85470000000000002</c:v>
                </c:pt>
              </c:numCache>
            </c:numRef>
          </c:cat>
          <c:val>
            <c:numRef>
              <c:f>Figure!$C$26:$C$114</c:f>
              <c:numCache>
                <c:formatCode>0.00%</c:formatCode>
                <c:ptCount val="89"/>
                <c:pt idx="0">
                  <c:v>0</c:v>
                </c:pt>
                <c:pt idx="1">
                  <c:v>0</c:v>
                </c:pt>
                <c:pt idx="2">
                  <c:v>0</c:v>
                </c:pt>
                <c:pt idx="3">
                  <c:v>0</c:v>
                </c:pt>
                <c:pt idx="4">
                  <c:v>6.6000000000000003E-2</c:v>
                </c:pt>
                <c:pt idx="5">
                  <c:v>6.6000000000000003E-2</c:v>
                </c:pt>
                <c:pt idx="6">
                  <c:v>6.6000000000000003E-2</c:v>
                </c:pt>
                <c:pt idx="7">
                  <c:v>6.6000000000000003E-2</c:v>
                </c:pt>
                <c:pt idx="8">
                  <c:v>6.6000000000000003E-2</c:v>
                </c:pt>
                <c:pt idx="9">
                  <c:v>6.6000000000000003E-2</c:v>
                </c:pt>
                <c:pt idx="10">
                  <c:v>6.6000000000000003E-2</c:v>
                </c:pt>
                <c:pt idx="11">
                  <c:v>6.6000000000000003E-2</c:v>
                </c:pt>
                <c:pt idx="12">
                  <c:v>6.6000000000000003E-2</c:v>
                </c:pt>
                <c:pt idx="13">
                  <c:v>6.6000000000000003E-2</c:v>
                </c:pt>
                <c:pt idx="14">
                  <c:v>6.6000000000000003E-2</c:v>
                </c:pt>
                <c:pt idx="15">
                  <c:v>6.6000000000000003E-2</c:v>
                </c:pt>
                <c:pt idx="16">
                  <c:v>6.6000000000000003E-2</c:v>
                </c:pt>
                <c:pt idx="17">
                  <c:v>6.6000000000000003E-2</c:v>
                </c:pt>
                <c:pt idx="18">
                  <c:v>6.6000000000000003E-2</c:v>
                </c:pt>
                <c:pt idx="19">
                  <c:v>6.6000000000000003E-2</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numCache>
            </c:numRef>
          </c:val>
          <c:extLst>
            <c:ext xmlns:c16="http://schemas.microsoft.com/office/drawing/2014/chart" uri="{C3380CC4-5D6E-409C-BE32-E72D297353CC}">
              <c16:uniqueId val="{00000001-65F7-4F64-8903-F2713E872215}"/>
            </c:ext>
          </c:extLst>
        </c:ser>
        <c:ser>
          <c:idx val="2"/>
          <c:order val="2"/>
          <c:tx>
            <c:strRef>
              <c:f>Figure!$D$25</c:f>
              <c:strCache>
                <c:ptCount val="1"/>
                <c:pt idx="0">
                  <c:v>Indonesia</c:v>
                </c:pt>
              </c:strCache>
            </c:strRef>
          </c:tx>
          <c:spPr>
            <a:solidFill>
              <a:schemeClr val="accent3"/>
            </a:solidFill>
            <a:ln>
              <a:noFill/>
            </a:ln>
            <a:effectLst/>
          </c:spPr>
          <c:invertIfNegative val="0"/>
          <c:cat>
            <c:numRef>
              <c:f>Figure!$A$26:$A$114</c:f>
              <c:numCache>
                <c:formatCode>0%</c:formatCode>
                <c:ptCount val="89"/>
                <c:pt idx="0">
                  <c:v>0</c:v>
                </c:pt>
                <c:pt idx="1">
                  <c:v>0.01</c:v>
                </c:pt>
                <c:pt idx="2">
                  <c:v>0.02</c:v>
                </c:pt>
                <c:pt idx="3">
                  <c:v>0.03</c:v>
                </c:pt>
                <c:pt idx="4">
                  <c:v>0.04</c:v>
                </c:pt>
                <c:pt idx="5">
                  <c:v>0.05</c:v>
                </c:pt>
                <c:pt idx="6">
                  <c:v>6.0000000000000005E-2</c:v>
                </c:pt>
                <c:pt idx="7">
                  <c:v>7.0000000000000007E-2</c:v>
                </c:pt>
                <c:pt idx="8">
                  <c:v>0.08</c:v>
                </c:pt>
                <c:pt idx="9">
                  <c:v>0.09</c:v>
                </c:pt>
                <c:pt idx="10">
                  <c:v>9.9999999999999992E-2</c:v>
                </c:pt>
                <c:pt idx="11">
                  <c:v>0.10999999999999999</c:v>
                </c:pt>
                <c:pt idx="12">
                  <c:v>0.11999999999999998</c:v>
                </c:pt>
                <c:pt idx="13">
                  <c:v>0.12999999999999998</c:v>
                </c:pt>
                <c:pt idx="14">
                  <c:v>0.13999999999999999</c:v>
                </c:pt>
                <c:pt idx="15">
                  <c:v>0.15</c:v>
                </c:pt>
                <c:pt idx="16">
                  <c:v>0.16</c:v>
                </c:pt>
                <c:pt idx="17">
                  <c:v>0.17</c:v>
                </c:pt>
                <c:pt idx="18">
                  <c:v>0.18000000000000002</c:v>
                </c:pt>
                <c:pt idx="19">
                  <c:v>0.19000000000000003</c:v>
                </c:pt>
                <c:pt idx="20">
                  <c:v>0.20000000000000004</c:v>
                </c:pt>
                <c:pt idx="21">
                  <c:v>0.21000000000000005</c:v>
                </c:pt>
                <c:pt idx="22">
                  <c:v>0.22000000000000006</c:v>
                </c:pt>
                <c:pt idx="23">
                  <c:v>0.23000000000000007</c:v>
                </c:pt>
                <c:pt idx="24">
                  <c:v>0.24000000000000007</c:v>
                </c:pt>
                <c:pt idx="25">
                  <c:v>0.25000000000000006</c:v>
                </c:pt>
                <c:pt idx="26">
                  <c:v>0.26000000000000006</c:v>
                </c:pt>
                <c:pt idx="27">
                  <c:v>0.27000000000000007</c:v>
                </c:pt>
                <c:pt idx="28">
                  <c:v>0.28000000000000008</c:v>
                </c:pt>
                <c:pt idx="29">
                  <c:v>0.29000000000000009</c:v>
                </c:pt>
                <c:pt idx="30">
                  <c:v>0.3000000000000001</c:v>
                </c:pt>
                <c:pt idx="31">
                  <c:v>0.31000000000000011</c:v>
                </c:pt>
                <c:pt idx="32">
                  <c:v>0.32000000000000012</c:v>
                </c:pt>
                <c:pt idx="33">
                  <c:v>0.33000000000000013</c:v>
                </c:pt>
                <c:pt idx="34">
                  <c:v>0.34000000000000014</c:v>
                </c:pt>
                <c:pt idx="35">
                  <c:v>0.35000000000000014</c:v>
                </c:pt>
                <c:pt idx="36">
                  <c:v>0.36000000000000015</c:v>
                </c:pt>
                <c:pt idx="37">
                  <c:v>0.37000000000000016</c:v>
                </c:pt>
                <c:pt idx="38">
                  <c:v>0.38000000000000017</c:v>
                </c:pt>
                <c:pt idx="39">
                  <c:v>0.39000000000000018</c:v>
                </c:pt>
                <c:pt idx="40">
                  <c:v>0.40000000000000019</c:v>
                </c:pt>
                <c:pt idx="41">
                  <c:v>0.4100000000000002</c:v>
                </c:pt>
                <c:pt idx="42">
                  <c:v>0.42000000000000021</c:v>
                </c:pt>
                <c:pt idx="43">
                  <c:v>0.43000000000000022</c:v>
                </c:pt>
                <c:pt idx="44">
                  <c:v>0.44000000000000022</c:v>
                </c:pt>
                <c:pt idx="45">
                  <c:v>0.45000000000000023</c:v>
                </c:pt>
                <c:pt idx="46">
                  <c:v>0.46000000000000024</c:v>
                </c:pt>
                <c:pt idx="47">
                  <c:v>0.47000000000000025</c:v>
                </c:pt>
                <c:pt idx="48">
                  <c:v>0.48000000000000026</c:v>
                </c:pt>
                <c:pt idx="49">
                  <c:v>0.49000000000000027</c:v>
                </c:pt>
                <c:pt idx="50">
                  <c:v>0.50000000000000022</c:v>
                </c:pt>
                <c:pt idx="51">
                  <c:v>0.51000000000000023</c:v>
                </c:pt>
                <c:pt idx="52">
                  <c:v>0.52000000000000024</c:v>
                </c:pt>
                <c:pt idx="53">
                  <c:v>0.53000000000000025</c:v>
                </c:pt>
                <c:pt idx="54">
                  <c:v>0.54000000000000026</c:v>
                </c:pt>
                <c:pt idx="55">
                  <c:v>0.55000000000000027</c:v>
                </c:pt>
                <c:pt idx="56">
                  <c:v>0.56000000000000028</c:v>
                </c:pt>
                <c:pt idx="57">
                  <c:v>0.57000000000000028</c:v>
                </c:pt>
                <c:pt idx="58">
                  <c:v>0.58000000000000029</c:v>
                </c:pt>
                <c:pt idx="59">
                  <c:v>0.5900000000000003</c:v>
                </c:pt>
                <c:pt idx="60">
                  <c:v>0.60000000000000031</c:v>
                </c:pt>
                <c:pt idx="61">
                  <c:v>0.61000000000000032</c:v>
                </c:pt>
                <c:pt idx="62">
                  <c:v>0.62000000000000033</c:v>
                </c:pt>
                <c:pt idx="63">
                  <c:v>0.63000000000000034</c:v>
                </c:pt>
                <c:pt idx="64">
                  <c:v>0.64000000000000035</c:v>
                </c:pt>
                <c:pt idx="65">
                  <c:v>0.65000000000000036</c:v>
                </c:pt>
                <c:pt idx="66">
                  <c:v>0.66000000000000036</c:v>
                </c:pt>
                <c:pt idx="67">
                  <c:v>0.67000000000000037</c:v>
                </c:pt>
                <c:pt idx="68">
                  <c:v>0.68000000000000038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0.78000000000000047</c:v>
                </c:pt>
                <c:pt idx="79">
                  <c:v>0.79000000000000048</c:v>
                </c:pt>
                <c:pt idx="80">
                  <c:v>0.80000000000000049</c:v>
                </c:pt>
                <c:pt idx="81">
                  <c:v>0.8100000000000005</c:v>
                </c:pt>
                <c:pt idx="82">
                  <c:v>0.82000000000000051</c:v>
                </c:pt>
                <c:pt idx="83">
                  <c:v>0.83000000000000052</c:v>
                </c:pt>
                <c:pt idx="84">
                  <c:v>0.84000000000000052</c:v>
                </c:pt>
                <c:pt idx="85" formatCode="0.00%">
                  <c:v>0.85470000000000002</c:v>
                </c:pt>
              </c:numCache>
            </c:numRef>
          </c:cat>
          <c:val>
            <c:numRef>
              <c:f>Figure!$D$26:$D$114</c:f>
              <c:numCache>
                <c:formatCode>0.00%</c:formatCode>
                <c:ptCount val="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5.1999999999999998E-2</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numCache>
            </c:numRef>
          </c:val>
          <c:extLst>
            <c:ext xmlns:c16="http://schemas.microsoft.com/office/drawing/2014/chart" uri="{C3380CC4-5D6E-409C-BE32-E72D297353CC}">
              <c16:uniqueId val="{00000002-65F7-4F64-8903-F2713E872215}"/>
            </c:ext>
          </c:extLst>
        </c:ser>
        <c:ser>
          <c:idx val="3"/>
          <c:order val="3"/>
          <c:tx>
            <c:strRef>
              <c:f>Figure!$E$25</c:f>
              <c:strCache>
                <c:ptCount val="1"/>
                <c:pt idx="0">
                  <c:v>United States</c:v>
                </c:pt>
              </c:strCache>
            </c:strRef>
          </c:tx>
          <c:spPr>
            <a:solidFill>
              <a:schemeClr val="accent4"/>
            </a:solidFill>
            <a:ln>
              <a:noFill/>
            </a:ln>
            <a:effectLst/>
          </c:spPr>
          <c:invertIfNegative val="0"/>
          <c:cat>
            <c:numRef>
              <c:f>Figure!$A$26:$A$114</c:f>
              <c:numCache>
                <c:formatCode>0%</c:formatCode>
                <c:ptCount val="89"/>
                <c:pt idx="0">
                  <c:v>0</c:v>
                </c:pt>
                <c:pt idx="1">
                  <c:v>0.01</c:v>
                </c:pt>
                <c:pt idx="2">
                  <c:v>0.02</c:v>
                </c:pt>
                <c:pt idx="3">
                  <c:v>0.03</c:v>
                </c:pt>
                <c:pt idx="4">
                  <c:v>0.04</c:v>
                </c:pt>
                <c:pt idx="5">
                  <c:v>0.05</c:v>
                </c:pt>
                <c:pt idx="6">
                  <c:v>6.0000000000000005E-2</c:v>
                </c:pt>
                <c:pt idx="7">
                  <c:v>7.0000000000000007E-2</c:v>
                </c:pt>
                <c:pt idx="8">
                  <c:v>0.08</c:v>
                </c:pt>
                <c:pt idx="9">
                  <c:v>0.09</c:v>
                </c:pt>
                <c:pt idx="10">
                  <c:v>9.9999999999999992E-2</c:v>
                </c:pt>
                <c:pt idx="11">
                  <c:v>0.10999999999999999</c:v>
                </c:pt>
                <c:pt idx="12">
                  <c:v>0.11999999999999998</c:v>
                </c:pt>
                <c:pt idx="13">
                  <c:v>0.12999999999999998</c:v>
                </c:pt>
                <c:pt idx="14">
                  <c:v>0.13999999999999999</c:v>
                </c:pt>
                <c:pt idx="15">
                  <c:v>0.15</c:v>
                </c:pt>
                <c:pt idx="16">
                  <c:v>0.16</c:v>
                </c:pt>
                <c:pt idx="17">
                  <c:v>0.17</c:v>
                </c:pt>
                <c:pt idx="18">
                  <c:v>0.18000000000000002</c:v>
                </c:pt>
                <c:pt idx="19">
                  <c:v>0.19000000000000003</c:v>
                </c:pt>
                <c:pt idx="20">
                  <c:v>0.20000000000000004</c:v>
                </c:pt>
                <c:pt idx="21">
                  <c:v>0.21000000000000005</c:v>
                </c:pt>
                <c:pt idx="22">
                  <c:v>0.22000000000000006</c:v>
                </c:pt>
                <c:pt idx="23">
                  <c:v>0.23000000000000007</c:v>
                </c:pt>
                <c:pt idx="24">
                  <c:v>0.24000000000000007</c:v>
                </c:pt>
                <c:pt idx="25">
                  <c:v>0.25000000000000006</c:v>
                </c:pt>
                <c:pt idx="26">
                  <c:v>0.26000000000000006</c:v>
                </c:pt>
                <c:pt idx="27">
                  <c:v>0.27000000000000007</c:v>
                </c:pt>
                <c:pt idx="28">
                  <c:v>0.28000000000000008</c:v>
                </c:pt>
                <c:pt idx="29">
                  <c:v>0.29000000000000009</c:v>
                </c:pt>
                <c:pt idx="30">
                  <c:v>0.3000000000000001</c:v>
                </c:pt>
                <c:pt idx="31">
                  <c:v>0.31000000000000011</c:v>
                </c:pt>
                <c:pt idx="32">
                  <c:v>0.32000000000000012</c:v>
                </c:pt>
                <c:pt idx="33">
                  <c:v>0.33000000000000013</c:v>
                </c:pt>
                <c:pt idx="34">
                  <c:v>0.34000000000000014</c:v>
                </c:pt>
                <c:pt idx="35">
                  <c:v>0.35000000000000014</c:v>
                </c:pt>
                <c:pt idx="36">
                  <c:v>0.36000000000000015</c:v>
                </c:pt>
                <c:pt idx="37">
                  <c:v>0.37000000000000016</c:v>
                </c:pt>
                <c:pt idx="38">
                  <c:v>0.38000000000000017</c:v>
                </c:pt>
                <c:pt idx="39">
                  <c:v>0.39000000000000018</c:v>
                </c:pt>
                <c:pt idx="40">
                  <c:v>0.40000000000000019</c:v>
                </c:pt>
                <c:pt idx="41">
                  <c:v>0.4100000000000002</c:v>
                </c:pt>
                <c:pt idx="42">
                  <c:v>0.42000000000000021</c:v>
                </c:pt>
                <c:pt idx="43">
                  <c:v>0.43000000000000022</c:v>
                </c:pt>
                <c:pt idx="44">
                  <c:v>0.44000000000000022</c:v>
                </c:pt>
                <c:pt idx="45">
                  <c:v>0.45000000000000023</c:v>
                </c:pt>
                <c:pt idx="46">
                  <c:v>0.46000000000000024</c:v>
                </c:pt>
                <c:pt idx="47">
                  <c:v>0.47000000000000025</c:v>
                </c:pt>
                <c:pt idx="48">
                  <c:v>0.48000000000000026</c:v>
                </c:pt>
                <c:pt idx="49">
                  <c:v>0.49000000000000027</c:v>
                </c:pt>
                <c:pt idx="50">
                  <c:v>0.50000000000000022</c:v>
                </c:pt>
                <c:pt idx="51">
                  <c:v>0.51000000000000023</c:v>
                </c:pt>
                <c:pt idx="52">
                  <c:v>0.52000000000000024</c:v>
                </c:pt>
                <c:pt idx="53">
                  <c:v>0.53000000000000025</c:v>
                </c:pt>
                <c:pt idx="54">
                  <c:v>0.54000000000000026</c:v>
                </c:pt>
                <c:pt idx="55">
                  <c:v>0.55000000000000027</c:v>
                </c:pt>
                <c:pt idx="56">
                  <c:v>0.56000000000000028</c:v>
                </c:pt>
                <c:pt idx="57">
                  <c:v>0.57000000000000028</c:v>
                </c:pt>
                <c:pt idx="58">
                  <c:v>0.58000000000000029</c:v>
                </c:pt>
                <c:pt idx="59">
                  <c:v>0.5900000000000003</c:v>
                </c:pt>
                <c:pt idx="60">
                  <c:v>0.60000000000000031</c:v>
                </c:pt>
                <c:pt idx="61">
                  <c:v>0.61000000000000032</c:v>
                </c:pt>
                <c:pt idx="62">
                  <c:v>0.62000000000000033</c:v>
                </c:pt>
                <c:pt idx="63">
                  <c:v>0.63000000000000034</c:v>
                </c:pt>
                <c:pt idx="64">
                  <c:v>0.64000000000000035</c:v>
                </c:pt>
                <c:pt idx="65">
                  <c:v>0.65000000000000036</c:v>
                </c:pt>
                <c:pt idx="66">
                  <c:v>0.66000000000000036</c:v>
                </c:pt>
                <c:pt idx="67">
                  <c:v>0.67000000000000037</c:v>
                </c:pt>
                <c:pt idx="68">
                  <c:v>0.68000000000000038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0.78000000000000047</c:v>
                </c:pt>
                <c:pt idx="79">
                  <c:v>0.79000000000000048</c:v>
                </c:pt>
                <c:pt idx="80">
                  <c:v>0.80000000000000049</c:v>
                </c:pt>
                <c:pt idx="81">
                  <c:v>0.8100000000000005</c:v>
                </c:pt>
                <c:pt idx="82">
                  <c:v>0.82000000000000051</c:v>
                </c:pt>
                <c:pt idx="83">
                  <c:v>0.83000000000000052</c:v>
                </c:pt>
                <c:pt idx="84">
                  <c:v>0.84000000000000052</c:v>
                </c:pt>
                <c:pt idx="85" formatCode="0.00%">
                  <c:v>0.85470000000000002</c:v>
                </c:pt>
              </c:numCache>
            </c:numRef>
          </c:cat>
          <c:val>
            <c:numRef>
              <c:f>Figure!$E$26:$E$114</c:f>
              <c:numCache>
                <c:formatCode>0.00%</c:formatCode>
                <c:ptCount val="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2.9000000000000001E-2</c:v>
                </c:pt>
                <c:pt idx="22">
                  <c:v>2.9000000000000001E-2</c:v>
                </c:pt>
                <c:pt idx="23">
                  <c:v>2.9000000000000001E-2</c:v>
                </c:pt>
                <c:pt idx="24">
                  <c:v>2.9000000000000001E-2</c:v>
                </c:pt>
                <c:pt idx="25">
                  <c:v>2.9000000000000001E-2</c:v>
                </c:pt>
                <c:pt idx="26">
                  <c:v>2.9000000000000001E-2</c:v>
                </c:pt>
                <c:pt idx="27">
                  <c:v>2.9000000000000001E-2</c:v>
                </c:pt>
                <c:pt idx="28">
                  <c:v>2.9000000000000001E-2</c:v>
                </c:pt>
                <c:pt idx="29">
                  <c:v>2.9000000000000001E-2</c:v>
                </c:pt>
                <c:pt idx="30">
                  <c:v>2.9000000000000001E-2</c:v>
                </c:pt>
                <c:pt idx="31">
                  <c:v>2.9000000000000001E-2</c:v>
                </c:pt>
                <c:pt idx="32">
                  <c:v>2.9000000000000001E-2</c:v>
                </c:pt>
                <c:pt idx="33">
                  <c:v>2.9000000000000001E-2</c:v>
                </c:pt>
                <c:pt idx="34">
                  <c:v>2.9000000000000001E-2</c:v>
                </c:pt>
                <c:pt idx="35">
                  <c:v>2.9000000000000001E-2</c:v>
                </c:pt>
                <c:pt idx="36">
                  <c:v>2.9000000000000001E-2</c:v>
                </c:pt>
                <c:pt idx="37">
                  <c:v>2.9000000000000001E-2</c:v>
                </c:pt>
                <c:pt idx="38">
                  <c:v>2.9000000000000001E-2</c:v>
                </c:pt>
                <c:pt idx="39">
                  <c:v>2.9000000000000001E-2</c:v>
                </c:pt>
                <c:pt idx="40">
                  <c:v>2.9000000000000001E-2</c:v>
                </c:pt>
                <c:pt idx="41">
                  <c:v>2.9000000000000001E-2</c:v>
                </c:pt>
                <c:pt idx="42">
                  <c:v>2.9000000000000001E-2</c:v>
                </c:pt>
                <c:pt idx="43">
                  <c:v>2.9000000000000001E-2</c:v>
                </c:pt>
                <c:pt idx="44">
                  <c:v>2.9000000000000001E-2</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numCache>
            </c:numRef>
          </c:val>
          <c:extLst>
            <c:ext xmlns:c16="http://schemas.microsoft.com/office/drawing/2014/chart" uri="{C3380CC4-5D6E-409C-BE32-E72D297353CC}">
              <c16:uniqueId val="{00000003-65F7-4F64-8903-F2713E872215}"/>
            </c:ext>
          </c:extLst>
        </c:ser>
        <c:ser>
          <c:idx val="4"/>
          <c:order val="4"/>
          <c:tx>
            <c:strRef>
              <c:f>Figure!$F$25</c:f>
              <c:strCache>
                <c:ptCount val="1"/>
                <c:pt idx="0">
                  <c:v>Australia</c:v>
                </c:pt>
              </c:strCache>
            </c:strRef>
          </c:tx>
          <c:spPr>
            <a:solidFill>
              <a:schemeClr val="accent5"/>
            </a:solidFill>
            <a:ln>
              <a:noFill/>
            </a:ln>
            <a:effectLst/>
          </c:spPr>
          <c:invertIfNegative val="0"/>
          <c:cat>
            <c:numRef>
              <c:f>Figure!$A$26:$A$114</c:f>
              <c:numCache>
                <c:formatCode>0%</c:formatCode>
                <c:ptCount val="89"/>
                <c:pt idx="0">
                  <c:v>0</c:v>
                </c:pt>
                <c:pt idx="1">
                  <c:v>0.01</c:v>
                </c:pt>
                <c:pt idx="2">
                  <c:v>0.02</c:v>
                </c:pt>
                <c:pt idx="3">
                  <c:v>0.03</c:v>
                </c:pt>
                <c:pt idx="4">
                  <c:v>0.04</c:v>
                </c:pt>
                <c:pt idx="5">
                  <c:v>0.05</c:v>
                </c:pt>
                <c:pt idx="6">
                  <c:v>6.0000000000000005E-2</c:v>
                </c:pt>
                <c:pt idx="7">
                  <c:v>7.0000000000000007E-2</c:v>
                </c:pt>
                <c:pt idx="8">
                  <c:v>0.08</c:v>
                </c:pt>
                <c:pt idx="9">
                  <c:v>0.09</c:v>
                </c:pt>
                <c:pt idx="10">
                  <c:v>9.9999999999999992E-2</c:v>
                </c:pt>
                <c:pt idx="11">
                  <c:v>0.10999999999999999</c:v>
                </c:pt>
                <c:pt idx="12">
                  <c:v>0.11999999999999998</c:v>
                </c:pt>
                <c:pt idx="13">
                  <c:v>0.12999999999999998</c:v>
                </c:pt>
                <c:pt idx="14">
                  <c:v>0.13999999999999999</c:v>
                </c:pt>
                <c:pt idx="15">
                  <c:v>0.15</c:v>
                </c:pt>
                <c:pt idx="16">
                  <c:v>0.16</c:v>
                </c:pt>
                <c:pt idx="17">
                  <c:v>0.17</c:v>
                </c:pt>
                <c:pt idx="18">
                  <c:v>0.18000000000000002</c:v>
                </c:pt>
                <c:pt idx="19">
                  <c:v>0.19000000000000003</c:v>
                </c:pt>
                <c:pt idx="20">
                  <c:v>0.20000000000000004</c:v>
                </c:pt>
                <c:pt idx="21">
                  <c:v>0.21000000000000005</c:v>
                </c:pt>
                <c:pt idx="22">
                  <c:v>0.22000000000000006</c:v>
                </c:pt>
                <c:pt idx="23">
                  <c:v>0.23000000000000007</c:v>
                </c:pt>
                <c:pt idx="24">
                  <c:v>0.24000000000000007</c:v>
                </c:pt>
                <c:pt idx="25">
                  <c:v>0.25000000000000006</c:v>
                </c:pt>
                <c:pt idx="26">
                  <c:v>0.26000000000000006</c:v>
                </c:pt>
                <c:pt idx="27">
                  <c:v>0.27000000000000007</c:v>
                </c:pt>
                <c:pt idx="28">
                  <c:v>0.28000000000000008</c:v>
                </c:pt>
                <c:pt idx="29">
                  <c:v>0.29000000000000009</c:v>
                </c:pt>
                <c:pt idx="30">
                  <c:v>0.3000000000000001</c:v>
                </c:pt>
                <c:pt idx="31">
                  <c:v>0.31000000000000011</c:v>
                </c:pt>
                <c:pt idx="32">
                  <c:v>0.32000000000000012</c:v>
                </c:pt>
                <c:pt idx="33">
                  <c:v>0.33000000000000013</c:v>
                </c:pt>
                <c:pt idx="34">
                  <c:v>0.34000000000000014</c:v>
                </c:pt>
                <c:pt idx="35">
                  <c:v>0.35000000000000014</c:v>
                </c:pt>
                <c:pt idx="36">
                  <c:v>0.36000000000000015</c:v>
                </c:pt>
                <c:pt idx="37">
                  <c:v>0.37000000000000016</c:v>
                </c:pt>
                <c:pt idx="38">
                  <c:v>0.38000000000000017</c:v>
                </c:pt>
                <c:pt idx="39">
                  <c:v>0.39000000000000018</c:v>
                </c:pt>
                <c:pt idx="40">
                  <c:v>0.40000000000000019</c:v>
                </c:pt>
                <c:pt idx="41">
                  <c:v>0.4100000000000002</c:v>
                </c:pt>
                <c:pt idx="42">
                  <c:v>0.42000000000000021</c:v>
                </c:pt>
                <c:pt idx="43">
                  <c:v>0.43000000000000022</c:v>
                </c:pt>
                <c:pt idx="44">
                  <c:v>0.44000000000000022</c:v>
                </c:pt>
                <c:pt idx="45">
                  <c:v>0.45000000000000023</c:v>
                </c:pt>
                <c:pt idx="46">
                  <c:v>0.46000000000000024</c:v>
                </c:pt>
                <c:pt idx="47">
                  <c:v>0.47000000000000025</c:v>
                </c:pt>
                <c:pt idx="48">
                  <c:v>0.48000000000000026</c:v>
                </c:pt>
                <c:pt idx="49">
                  <c:v>0.49000000000000027</c:v>
                </c:pt>
                <c:pt idx="50">
                  <c:v>0.50000000000000022</c:v>
                </c:pt>
                <c:pt idx="51">
                  <c:v>0.51000000000000023</c:v>
                </c:pt>
                <c:pt idx="52">
                  <c:v>0.52000000000000024</c:v>
                </c:pt>
                <c:pt idx="53">
                  <c:v>0.53000000000000025</c:v>
                </c:pt>
                <c:pt idx="54">
                  <c:v>0.54000000000000026</c:v>
                </c:pt>
                <c:pt idx="55">
                  <c:v>0.55000000000000027</c:v>
                </c:pt>
                <c:pt idx="56">
                  <c:v>0.56000000000000028</c:v>
                </c:pt>
                <c:pt idx="57">
                  <c:v>0.57000000000000028</c:v>
                </c:pt>
                <c:pt idx="58">
                  <c:v>0.58000000000000029</c:v>
                </c:pt>
                <c:pt idx="59">
                  <c:v>0.5900000000000003</c:v>
                </c:pt>
                <c:pt idx="60">
                  <c:v>0.60000000000000031</c:v>
                </c:pt>
                <c:pt idx="61">
                  <c:v>0.61000000000000032</c:v>
                </c:pt>
                <c:pt idx="62">
                  <c:v>0.62000000000000033</c:v>
                </c:pt>
                <c:pt idx="63">
                  <c:v>0.63000000000000034</c:v>
                </c:pt>
                <c:pt idx="64">
                  <c:v>0.64000000000000035</c:v>
                </c:pt>
                <c:pt idx="65">
                  <c:v>0.65000000000000036</c:v>
                </c:pt>
                <c:pt idx="66">
                  <c:v>0.66000000000000036</c:v>
                </c:pt>
                <c:pt idx="67">
                  <c:v>0.67000000000000037</c:v>
                </c:pt>
                <c:pt idx="68">
                  <c:v>0.68000000000000038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0.78000000000000047</c:v>
                </c:pt>
                <c:pt idx="79">
                  <c:v>0.79000000000000048</c:v>
                </c:pt>
                <c:pt idx="80">
                  <c:v>0.80000000000000049</c:v>
                </c:pt>
                <c:pt idx="81">
                  <c:v>0.8100000000000005</c:v>
                </c:pt>
                <c:pt idx="82">
                  <c:v>0.82000000000000051</c:v>
                </c:pt>
                <c:pt idx="83">
                  <c:v>0.83000000000000052</c:v>
                </c:pt>
                <c:pt idx="84">
                  <c:v>0.84000000000000052</c:v>
                </c:pt>
                <c:pt idx="85" formatCode="0.00%">
                  <c:v>0.85470000000000002</c:v>
                </c:pt>
              </c:numCache>
            </c:numRef>
          </c:cat>
          <c:val>
            <c:numRef>
              <c:f>Figure!$F$26:$F$114</c:f>
              <c:numCache>
                <c:formatCode>0.00%</c:formatCode>
                <c:ptCount val="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2.9000000000000001E-2</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numCache>
            </c:numRef>
          </c:val>
          <c:extLst>
            <c:ext xmlns:c16="http://schemas.microsoft.com/office/drawing/2014/chart" uri="{C3380CC4-5D6E-409C-BE32-E72D297353CC}">
              <c16:uniqueId val="{00000004-65F7-4F64-8903-F2713E872215}"/>
            </c:ext>
          </c:extLst>
        </c:ser>
        <c:ser>
          <c:idx val="5"/>
          <c:order val="5"/>
          <c:tx>
            <c:strRef>
              <c:f>Figure!$G$25</c:f>
              <c:strCache>
                <c:ptCount val="1"/>
                <c:pt idx="0">
                  <c:v>Turkey</c:v>
                </c:pt>
              </c:strCache>
            </c:strRef>
          </c:tx>
          <c:spPr>
            <a:solidFill>
              <a:schemeClr val="accent6"/>
            </a:solidFill>
            <a:ln>
              <a:noFill/>
            </a:ln>
            <a:effectLst/>
          </c:spPr>
          <c:invertIfNegative val="0"/>
          <c:cat>
            <c:numRef>
              <c:f>Figure!$A$26:$A$114</c:f>
              <c:numCache>
                <c:formatCode>0%</c:formatCode>
                <c:ptCount val="89"/>
                <c:pt idx="0">
                  <c:v>0</c:v>
                </c:pt>
                <c:pt idx="1">
                  <c:v>0.01</c:v>
                </c:pt>
                <c:pt idx="2">
                  <c:v>0.02</c:v>
                </c:pt>
                <c:pt idx="3">
                  <c:v>0.03</c:v>
                </c:pt>
                <c:pt idx="4">
                  <c:v>0.04</c:v>
                </c:pt>
                <c:pt idx="5">
                  <c:v>0.05</c:v>
                </c:pt>
                <c:pt idx="6">
                  <c:v>6.0000000000000005E-2</c:v>
                </c:pt>
                <c:pt idx="7">
                  <c:v>7.0000000000000007E-2</c:v>
                </c:pt>
                <c:pt idx="8">
                  <c:v>0.08</c:v>
                </c:pt>
                <c:pt idx="9">
                  <c:v>0.09</c:v>
                </c:pt>
                <c:pt idx="10">
                  <c:v>9.9999999999999992E-2</c:v>
                </c:pt>
                <c:pt idx="11">
                  <c:v>0.10999999999999999</c:v>
                </c:pt>
                <c:pt idx="12">
                  <c:v>0.11999999999999998</c:v>
                </c:pt>
                <c:pt idx="13">
                  <c:v>0.12999999999999998</c:v>
                </c:pt>
                <c:pt idx="14">
                  <c:v>0.13999999999999999</c:v>
                </c:pt>
                <c:pt idx="15">
                  <c:v>0.15</c:v>
                </c:pt>
                <c:pt idx="16">
                  <c:v>0.16</c:v>
                </c:pt>
                <c:pt idx="17">
                  <c:v>0.17</c:v>
                </c:pt>
                <c:pt idx="18">
                  <c:v>0.18000000000000002</c:v>
                </c:pt>
                <c:pt idx="19">
                  <c:v>0.19000000000000003</c:v>
                </c:pt>
                <c:pt idx="20">
                  <c:v>0.20000000000000004</c:v>
                </c:pt>
                <c:pt idx="21">
                  <c:v>0.21000000000000005</c:v>
                </c:pt>
                <c:pt idx="22">
                  <c:v>0.22000000000000006</c:v>
                </c:pt>
                <c:pt idx="23">
                  <c:v>0.23000000000000007</c:v>
                </c:pt>
                <c:pt idx="24">
                  <c:v>0.24000000000000007</c:v>
                </c:pt>
                <c:pt idx="25">
                  <c:v>0.25000000000000006</c:v>
                </c:pt>
                <c:pt idx="26">
                  <c:v>0.26000000000000006</c:v>
                </c:pt>
                <c:pt idx="27">
                  <c:v>0.27000000000000007</c:v>
                </c:pt>
                <c:pt idx="28">
                  <c:v>0.28000000000000008</c:v>
                </c:pt>
                <c:pt idx="29">
                  <c:v>0.29000000000000009</c:v>
                </c:pt>
                <c:pt idx="30">
                  <c:v>0.3000000000000001</c:v>
                </c:pt>
                <c:pt idx="31">
                  <c:v>0.31000000000000011</c:v>
                </c:pt>
                <c:pt idx="32">
                  <c:v>0.32000000000000012</c:v>
                </c:pt>
                <c:pt idx="33">
                  <c:v>0.33000000000000013</c:v>
                </c:pt>
                <c:pt idx="34">
                  <c:v>0.34000000000000014</c:v>
                </c:pt>
                <c:pt idx="35">
                  <c:v>0.35000000000000014</c:v>
                </c:pt>
                <c:pt idx="36">
                  <c:v>0.36000000000000015</c:v>
                </c:pt>
                <c:pt idx="37">
                  <c:v>0.37000000000000016</c:v>
                </c:pt>
                <c:pt idx="38">
                  <c:v>0.38000000000000017</c:v>
                </c:pt>
                <c:pt idx="39">
                  <c:v>0.39000000000000018</c:v>
                </c:pt>
                <c:pt idx="40">
                  <c:v>0.40000000000000019</c:v>
                </c:pt>
                <c:pt idx="41">
                  <c:v>0.4100000000000002</c:v>
                </c:pt>
                <c:pt idx="42">
                  <c:v>0.42000000000000021</c:v>
                </c:pt>
                <c:pt idx="43">
                  <c:v>0.43000000000000022</c:v>
                </c:pt>
                <c:pt idx="44">
                  <c:v>0.44000000000000022</c:v>
                </c:pt>
                <c:pt idx="45">
                  <c:v>0.45000000000000023</c:v>
                </c:pt>
                <c:pt idx="46">
                  <c:v>0.46000000000000024</c:v>
                </c:pt>
                <c:pt idx="47">
                  <c:v>0.47000000000000025</c:v>
                </c:pt>
                <c:pt idx="48">
                  <c:v>0.48000000000000026</c:v>
                </c:pt>
                <c:pt idx="49">
                  <c:v>0.49000000000000027</c:v>
                </c:pt>
                <c:pt idx="50">
                  <c:v>0.50000000000000022</c:v>
                </c:pt>
                <c:pt idx="51">
                  <c:v>0.51000000000000023</c:v>
                </c:pt>
                <c:pt idx="52">
                  <c:v>0.52000000000000024</c:v>
                </c:pt>
                <c:pt idx="53">
                  <c:v>0.53000000000000025</c:v>
                </c:pt>
                <c:pt idx="54">
                  <c:v>0.54000000000000026</c:v>
                </c:pt>
                <c:pt idx="55">
                  <c:v>0.55000000000000027</c:v>
                </c:pt>
                <c:pt idx="56">
                  <c:v>0.56000000000000028</c:v>
                </c:pt>
                <c:pt idx="57">
                  <c:v>0.57000000000000028</c:v>
                </c:pt>
                <c:pt idx="58">
                  <c:v>0.58000000000000029</c:v>
                </c:pt>
                <c:pt idx="59">
                  <c:v>0.5900000000000003</c:v>
                </c:pt>
                <c:pt idx="60">
                  <c:v>0.60000000000000031</c:v>
                </c:pt>
                <c:pt idx="61">
                  <c:v>0.61000000000000032</c:v>
                </c:pt>
                <c:pt idx="62">
                  <c:v>0.62000000000000033</c:v>
                </c:pt>
                <c:pt idx="63">
                  <c:v>0.63000000000000034</c:v>
                </c:pt>
                <c:pt idx="64">
                  <c:v>0.64000000000000035</c:v>
                </c:pt>
                <c:pt idx="65">
                  <c:v>0.65000000000000036</c:v>
                </c:pt>
                <c:pt idx="66">
                  <c:v>0.66000000000000036</c:v>
                </c:pt>
                <c:pt idx="67">
                  <c:v>0.67000000000000037</c:v>
                </c:pt>
                <c:pt idx="68">
                  <c:v>0.68000000000000038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0.78000000000000047</c:v>
                </c:pt>
                <c:pt idx="79">
                  <c:v>0.79000000000000048</c:v>
                </c:pt>
                <c:pt idx="80">
                  <c:v>0.80000000000000049</c:v>
                </c:pt>
                <c:pt idx="81">
                  <c:v>0.8100000000000005</c:v>
                </c:pt>
                <c:pt idx="82">
                  <c:v>0.82000000000000051</c:v>
                </c:pt>
                <c:pt idx="83">
                  <c:v>0.83000000000000052</c:v>
                </c:pt>
                <c:pt idx="84">
                  <c:v>0.84000000000000052</c:v>
                </c:pt>
                <c:pt idx="85" formatCode="0.00%">
                  <c:v>0.85470000000000002</c:v>
                </c:pt>
              </c:numCache>
            </c:numRef>
          </c:cat>
          <c:val>
            <c:numRef>
              <c:f>Figure!$G$26:$G$114</c:f>
              <c:numCache>
                <c:formatCode>0.00%</c:formatCode>
                <c:ptCount val="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2.8000000000000001E-2</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numCache>
            </c:numRef>
          </c:val>
          <c:extLst>
            <c:ext xmlns:c16="http://schemas.microsoft.com/office/drawing/2014/chart" uri="{C3380CC4-5D6E-409C-BE32-E72D297353CC}">
              <c16:uniqueId val="{00000005-65F7-4F64-8903-F2713E872215}"/>
            </c:ext>
          </c:extLst>
        </c:ser>
        <c:ser>
          <c:idx val="6"/>
          <c:order val="6"/>
          <c:tx>
            <c:strRef>
              <c:f>Figure!$H$25</c:f>
              <c:strCache>
                <c:ptCount val="1"/>
                <c:pt idx="0">
                  <c:v>Switzerland</c:v>
                </c:pt>
              </c:strCache>
            </c:strRef>
          </c:tx>
          <c:spPr>
            <a:solidFill>
              <a:schemeClr val="accent1">
                <a:lumMod val="60000"/>
              </a:schemeClr>
            </a:solidFill>
            <a:ln>
              <a:noFill/>
            </a:ln>
            <a:effectLst/>
          </c:spPr>
          <c:invertIfNegative val="0"/>
          <c:cat>
            <c:numRef>
              <c:f>Figure!$A$26:$A$114</c:f>
              <c:numCache>
                <c:formatCode>0%</c:formatCode>
                <c:ptCount val="89"/>
                <c:pt idx="0">
                  <c:v>0</c:v>
                </c:pt>
                <c:pt idx="1">
                  <c:v>0.01</c:v>
                </c:pt>
                <c:pt idx="2">
                  <c:v>0.02</c:v>
                </c:pt>
                <c:pt idx="3">
                  <c:v>0.03</c:v>
                </c:pt>
                <c:pt idx="4">
                  <c:v>0.04</c:v>
                </c:pt>
                <c:pt idx="5">
                  <c:v>0.05</c:v>
                </c:pt>
                <c:pt idx="6">
                  <c:v>6.0000000000000005E-2</c:v>
                </c:pt>
                <c:pt idx="7">
                  <c:v>7.0000000000000007E-2</c:v>
                </c:pt>
                <c:pt idx="8">
                  <c:v>0.08</c:v>
                </c:pt>
                <c:pt idx="9">
                  <c:v>0.09</c:v>
                </c:pt>
                <c:pt idx="10">
                  <c:v>9.9999999999999992E-2</c:v>
                </c:pt>
                <c:pt idx="11">
                  <c:v>0.10999999999999999</c:v>
                </c:pt>
                <c:pt idx="12">
                  <c:v>0.11999999999999998</c:v>
                </c:pt>
                <c:pt idx="13">
                  <c:v>0.12999999999999998</c:v>
                </c:pt>
                <c:pt idx="14">
                  <c:v>0.13999999999999999</c:v>
                </c:pt>
                <c:pt idx="15">
                  <c:v>0.15</c:v>
                </c:pt>
                <c:pt idx="16">
                  <c:v>0.16</c:v>
                </c:pt>
                <c:pt idx="17">
                  <c:v>0.17</c:v>
                </c:pt>
                <c:pt idx="18">
                  <c:v>0.18000000000000002</c:v>
                </c:pt>
                <c:pt idx="19">
                  <c:v>0.19000000000000003</c:v>
                </c:pt>
                <c:pt idx="20">
                  <c:v>0.20000000000000004</c:v>
                </c:pt>
                <c:pt idx="21">
                  <c:v>0.21000000000000005</c:v>
                </c:pt>
                <c:pt idx="22">
                  <c:v>0.22000000000000006</c:v>
                </c:pt>
                <c:pt idx="23">
                  <c:v>0.23000000000000007</c:v>
                </c:pt>
                <c:pt idx="24">
                  <c:v>0.24000000000000007</c:v>
                </c:pt>
                <c:pt idx="25">
                  <c:v>0.25000000000000006</c:v>
                </c:pt>
                <c:pt idx="26">
                  <c:v>0.26000000000000006</c:v>
                </c:pt>
                <c:pt idx="27">
                  <c:v>0.27000000000000007</c:v>
                </c:pt>
                <c:pt idx="28">
                  <c:v>0.28000000000000008</c:v>
                </c:pt>
                <c:pt idx="29">
                  <c:v>0.29000000000000009</c:v>
                </c:pt>
                <c:pt idx="30">
                  <c:v>0.3000000000000001</c:v>
                </c:pt>
                <c:pt idx="31">
                  <c:v>0.31000000000000011</c:v>
                </c:pt>
                <c:pt idx="32">
                  <c:v>0.32000000000000012</c:v>
                </c:pt>
                <c:pt idx="33">
                  <c:v>0.33000000000000013</c:v>
                </c:pt>
                <c:pt idx="34">
                  <c:v>0.34000000000000014</c:v>
                </c:pt>
                <c:pt idx="35">
                  <c:v>0.35000000000000014</c:v>
                </c:pt>
                <c:pt idx="36">
                  <c:v>0.36000000000000015</c:v>
                </c:pt>
                <c:pt idx="37">
                  <c:v>0.37000000000000016</c:v>
                </c:pt>
                <c:pt idx="38">
                  <c:v>0.38000000000000017</c:v>
                </c:pt>
                <c:pt idx="39">
                  <c:v>0.39000000000000018</c:v>
                </c:pt>
                <c:pt idx="40">
                  <c:v>0.40000000000000019</c:v>
                </c:pt>
                <c:pt idx="41">
                  <c:v>0.4100000000000002</c:v>
                </c:pt>
                <c:pt idx="42">
                  <c:v>0.42000000000000021</c:v>
                </c:pt>
                <c:pt idx="43">
                  <c:v>0.43000000000000022</c:v>
                </c:pt>
                <c:pt idx="44">
                  <c:v>0.44000000000000022</c:v>
                </c:pt>
                <c:pt idx="45">
                  <c:v>0.45000000000000023</c:v>
                </c:pt>
                <c:pt idx="46">
                  <c:v>0.46000000000000024</c:v>
                </c:pt>
                <c:pt idx="47">
                  <c:v>0.47000000000000025</c:v>
                </c:pt>
                <c:pt idx="48">
                  <c:v>0.48000000000000026</c:v>
                </c:pt>
                <c:pt idx="49">
                  <c:v>0.49000000000000027</c:v>
                </c:pt>
                <c:pt idx="50">
                  <c:v>0.50000000000000022</c:v>
                </c:pt>
                <c:pt idx="51">
                  <c:v>0.51000000000000023</c:v>
                </c:pt>
                <c:pt idx="52">
                  <c:v>0.52000000000000024</c:v>
                </c:pt>
                <c:pt idx="53">
                  <c:v>0.53000000000000025</c:v>
                </c:pt>
                <c:pt idx="54">
                  <c:v>0.54000000000000026</c:v>
                </c:pt>
                <c:pt idx="55">
                  <c:v>0.55000000000000027</c:v>
                </c:pt>
                <c:pt idx="56">
                  <c:v>0.56000000000000028</c:v>
                </c:pt>
                <c:pt idx="57">
                  <c:v>0.57000000000000028</c:v>
                </c:pt>
                <c:pt idx="58">
                  <c:v>0.58000000000000029</c:v>
                </c:pt>
                <c:pt idx="59">
                  <c:v>0.5900000000000003</c:v>
                </c:pt>
                <c:pt idx="60">
                  <c:v>0.60000000000000031</c:v>
                </c:pt>
                <c:pt idx="61">
                  <c:v>0.61000000000000032</c:v>
                </c:pt>
                <c:pt idx="62">
                  <c:v>0.62000000000000033</c:v>
                </c:pt>
                <c:pt idx="63">
                  <c:v>0.63000000000000034</c:v>
                </c:pt>
                <c:pt idx="64">
                  <c:v>0.64000000000000035</c:v>
                </c:pt>
                <c:pt idx="65">
                  <c:v>0.65000000000000036</c:v>
                </c:pt>
                <c:pt idx="66">
                  <c:v>0.66000000000000036</c:v>
                </c:pt>
                <c:pt idx="67">
                  <c:v>0.67000000000000037</c:v>
                </c:pt>
                <c:pt idx="68">
                  <c:v>0.68000000000000038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0.78000000000000047</c:v>
                </c:pt>
                <c:pt idx="79">
                  <c:v>0.79000000000000048</c:v>
                </c:pt>
                <c:pt idx="80">
                  <c:v>0.80000000000000049</c:v>
                </c:pt>
                <c:pt idx="81">
                  <c:v>0.8100000000000005</c:v>
                </c:pt>
                <c:pt idx="82">
                  <c:v>0.82000000000000051</c:v>
                </c:pt>
                <c:pt idx="83">
                  <c:v>0.83000000000000052</c:v>
                </c:pt>
                <c:pt idx="84">
                  <c:v>0.84000000000000052</c:v>
                </c:pt>
                <c:pt idx="85" formatCode="0.00%">
                  <c:v>0.85470000000000002</c:v>
                </c:pt>
              </c:numCache>
            </c:numRef>
          </c:cat>
          <c:val>
            <c:numRef>
              <c:f>Figure!$H$26:$H$114</c:f>
              <c:numCache>
                <c:formatCode>0.00%</c:formatCode>
                <c:ptCount val="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2.8000000000000001E-2</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numCache>
            </c:numRef>
          </c:val>
          <c:extLst>
            <c:ext xmlns:c16="http://schemas.microsoft.com/office/drawing/2014/chart" uri="{C3380CC4-5D6E-409C-BE32-E72D297353CC}">
              <c16:uniqueId val="{00000006-65F7-4F64-8903-F2713E872215}"/>
            </c:ext>
          </c:extLst>
        </c:ser>
        <c:ser>
          <c:idx val="7"/>
          <c:order val="7"/>
          <c:tx>
            <c:strRef>
              <c:f>Figure!$I$25</c:f>
              <c:strCache>
                <c:ptCount val="1"/>
                <c:pt idx="0">
                  <c:v>Korea, Rep</c:v>
                </c:pt>
              </c:strCache>
            </c:strRef>
          </c:tx>
          <c:spPr>
            <a:solidFill>
              <a:schemeClr val="accent2">
                <a:lumMod val="60000"/>
              </a:schemeClr>
            </a:solidFill>
            <a:ln>
              <a:noFill/>
            </a:ln>
            <a:effectLst/>
          </c:spPr>
          <c:invertIfNegative val="0"/>
          <c:cat>
            <c:numRef>
              <c:f>Figure!$A$26:$A$114</c:f>
              <c:numCache>
                <c:formatCode>0%</c:formatCode>
                <c:ptCount val="89"/>
                <c:pt idx="0">
                  <c:v>0</c:v>
                </c:pt>
                <c:pt idx="1">
                  <c:v>0.01</c:v>
                </c:pt>
                <c:pt idx="2">
                  <c:v>0.02</c:v>
                </c:pt>
                <c:pt idx="3">
                  <c:v>0.03</c:v>
                </c:pt>
                <c:pt idx="4">
                  <c:v>0.04</c:v>
                </c:pt>
                <c:pt idx="5">
                  <c:v>0.05</c:v>
                </c:pt>
                <c:pt idx="6">
                  <c:v>6.0000000000000005E-2</c:v>
                </c:pt>
                <c:pt idx="7">
                  <c:v>7.0000000000000007E-2</c:v>
                </c:pt>
                <c:pt idx="8">
                  <c:v>0.08</c:v>
                </c:pt>
                <c:pt idx="9">
                  <c:v>0.09</c:v>
                </c:pt>
                <c:pt idx="10">
                  <c:v>9.9999999999999992E-2</c:v>
                </c:pt>
                <c:pt idx="11">
                  <c:v>0.10999999999999999</c:v>
                </c:pt>
                <c:pt idx="12">
                  <c:v>0.11999999999999998</c:v>
                </c:pt>
                <c:pt idx="13">
                  <c:v>0.12999999999999998</c:v>
                </c:pt>
                <c:pt idx="14">
                  <c:v>0.13999999999999999</c:v>
                </c:pt>
                <c:pt idx="15">
                  <c:v>0.15</c:v>
                </c:pt>
                <c:pt idx="16">
                  <c:v>0.16</c:v>
                </c:pt>
                <c:pt idx="17">
                  <c:v>0.17</c:v>
                </c:pt>
                <c:pt idx="18">
                  <c:v>0.18000000000000002</c:v>
                </c:pt>
                <c:pt idx="19">
                  <c:v>0.19000000000000003</c:v>
                </c:pt>
                <c:pt idx="20">
                  <c:v>0.20000000000000004</c:v>
                </c:pt>
                <c:pt idx="21">
                  <c:v>0.21000000000000005</c:v>
                </c:pt>
                <c:pt idx="22">
                  <c:v>0.22000000000000006</c:v>
                </c:pt>
                <c:pt idx="23">
                  <c:v>0.23000000000000007</c:v>
                </c:pt>
                <c:pt idx="24">
                  <c:v>0.24000000000000007</c:v>
                </c:pt>
                <c:pt idx="25">
                  <c:v>0.25000000000000006</c:v>
                </c:pt>
                <c:pt idx="26">
                  <c:v>0.26000000000000006</c:v>
                </c:pt>
                <c:pt idx="27">
                  <c:v>0.27000000000000007</c:v>
                </c:pt>
                <c:pt idx="28">
                  <c:v>0.28000000000000008</c:v>
                </c:pt>
                <c:pt idx="29">
                  <c:v>0.29000000000000009</c:v>
                </c:pt>
                <c:pt idx="30">
                  <c:v>0.3000000000000001</c:v>
                </c:pt>
                <c:pt idx="31">
                  <c:v>0.31000000000000011</c:v>
                </c:pt>
                <c:pt idx="32">
                  <c:v>0.32000000000000012</c:v>
                </c:pt>
                <c:pt idx="33">
                  <c:v>0.33000000000000013</c:v>
                </c:pt>
                <c:pt idx="34">
                  <c:v>0.34000000000000014</c:v>
                </c:pt>
                <c:pt idx="35">
                  <c:v>0.35000000000000014</c:v>
                </c:pt>
                <c:pt idx="36">
                  <c:v>0.36000000000000015</c:v>
                </c:pt>
                <c:pt idx="37">
                  <c:v>0.37000000000000016</c:v>
                </c:pt>
                <c:pt idx="38">
                  <c:v>0.38000000000000017</c:v>
                </c:pt>
                <c:pt idx="39">
                  <c:v>0.39000000000000018</c:v>
                </c:pt>
                <c:pt idx="40">
                  <c:v>0.40000000000000019</c:v>
                </c:pt>
                <c:pt idx="41">
                  <c:v>0.4100000000000002</c:v>
                </c:pt>
                <c:pt idx="42">
                  <c:v>0.42000000000000021</c:v>
                </c:pt>
                <c:pt idx="43">
                  <c:v>0.43000000000000022</c:v>
                </c:pt>
                <c:pt idx="44">
                  <c:v>0.44000000000000022</c:v>
                </c:pt>
                <c:pt idx="45">
                  <c:v>0.45000000000000023</c:v>
                </c:pt>
                <c:pt idx="46">
                  <c:v>0.46000000000000024</c:v>
                </c:pt>
                <c:pt idx="47">
                  <c:v>0.47000000000000025</c:v>
                </c:pt>
                <c:pt idx="48">
                  <c:v>0.48000000000000026</c:v>
                </c:pt>
                <c:pt idx="49">
                  <c:v>0.49000000000000027</c:v>
                </c:pt>
                <c:pt idx="50">
                  <c:v>0.50000000000000022</c:v>
                </c:pt>
                <c:pt idx="51">
                  <c:v>0.51000000000000023</c:v>
                </c:pt>
                <c:pt idx="52">
                  <c:v>0.52000000000000024</c:v>
                </c:pt>
                <c:pt idx="53">
                  <c:v>0.53000000000000025</c:v>
                </c:pt>
                <c:pt idx="54">
                  <c:v>0.54000000000000026</c:v>
                </c:pt>
                <c:pt idx="55">
                  <c:v>0.55000000000000027</c:v>
                </c:pt>
                <c:pt idx="56">
                  <c:v>0.56000000000000028</c:v>
                </c:pt>
                <c:pt idx="57">
                  <c:v>0.57000000000000028</c:v>
                </c:pt>
                <c:pt idx="58">
                  <c:v>0.58000000000000029</c:v>
                </c:pt>
                <c:pt idx="59">
                  <c:v>0.5900000000000003</c:v>
                </c:pt>
                <c:pt idx="60">
                  <c:v>0.60000000000000031</c:v>
                </c:pt>
                <c:pt idx="61">
                  <c:v>0.61000000000000032</c:v>
                </c:pt>
                <c:pt idx="62">
                  <c:v>0.62000000000000033</c:v>
                </c:pt>
                <c:pt idx="63">
                  <c:v>0.63000000000000034</c:v>
                </c:pt>
                <c:pt idx="64">
                  <c:v>0.64000000000000035</c:v>
                </c:pt>
                <c:pt idx="65">
                  <c:v>0.65000000000000036</c:v>
                </c:pt>
                <c:pt idx="66">
                  <c:v>0.66000000000000036</c:v>
                </c:pt>
                <c:pt idx="67">
                  <c:v>0.67000000000000037</c:v>
                </c:pt>
                <c:pt idx="68">
                  <c:v>0.68000000000000038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0.78000000000000047</c:v>
                </c:pt>
                <c:pt idx="79">
                  <c:v>0.79000000000000048</c:v>
                </c:pt>
                <c:pt idx="80">
                  <c:v>0.80000000000000049</c:v>
                </c:pt>
                <c:pt idx="81">
                  <c:v>0.8100000000000005</c:v>
                </c:pt>
                <c:pt idx="82">
                  <c:v>0.82000000000000051</c:v>
                </c:pt>
                <c:pt idx="83">
                  <c:v>0.83000000000000052</c:v>
                </c:pt>
                <c:pt idx="84">
                  <c:v>0.84000000000000052</c:v>
                </c:pt>
                <c:pt idx="85" formatCode="0.00%">
                  <c:v>0.85470000000000002</c:v>
                </c:pt>
              </c:numCache>
            </c:numRef>
          </c:cat>
          <c:val>
            <c:numRef>
              <c:f>Figure!$I$26:$I$114</c:f>
              <c:numCache>
                <c:formatCode>0.00%</c:formatCode>
                <c:ptCount val="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2.7E-2</c:v>
                </c:pt>
                <c:pt idx="49">
                  <c:v>2.7E-2</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numCache>
            </c:numRef>
          </c:val>
          <c:extLst>
            <c:ext xmlns:c16="http://schemas.microsoft.com/office/drawing/2014/chart" uri="{C3380CC4-5D6E-409C-BE32-E72D297353CC}">
              <c16:uniqueId val="{00000007-65F7-4F64-8903-F2713E872215}"/>
            </c:ext>
          </c:extLst>
        </c:ser>
        <c:ser>
          <c:idx val="8"/>
          <c:order val="8"/>
          <c:tx>
            <c:strRef>
              <c:f>Figure!$J$25</c:f>
              <c:strCache>
                <c:ptCount val="1"/>
                <c:pt idx="0">
                  <c:v>Saudi Arabia</c:v>
                </c:pt>
              </c:strCache>
            </c:strRef>
          </c:tx>
          <c:spPr>
            <a:solidFill>
              <a:schemeClr val="accent3">
                <a:lumMod val="60000"/>
              </a:schemeClr>
            </a:solidFill>
            <a:ln>
              <a:noFill/>
            </a:ln>
            <a:effectLst/>
          </c:spPr>
          <c:invertIfNegative val="0"/>
          <c:cat>
            <c:numRef>
              <c:f>Figure!$A$26:$A$114</c:f>
              <c:numCache>
                <c:formatCode>0%</c:formatCode>
                <c:ptCount val="89"/>
                <c:pt idx="0">
                  <c:v>0</c:v>
                </c:pt>
                <c:pt idx="1">
                  <c:v>0.01</c:v>
                </c:pt>
                <c:pt idx="2">
                  <c:v>0.02</c:v>
                </c:pt>
                <c:pt idx="3">
                  <c:v>0.03</c:v>
                </c:pt>
                <c:pt idx="4">
                  <c:v>0.04</c:v>
                </c:pt>
                <c:pt idx="5">
                  <c:v>0.05</c:v>
                </c:pt>
                <c:pt idx="6">
                  <c:v>6.0000000000000005E-2</c:v>
                </c:pt>
                <c:pt idx="7">
                  <c:v>7.0000000000000007E-2</c:v>
                </c:pt>
                <c:pt idx="8">
                  <c:v>0.08</c:v>
                </c:pt>
                <c:pt idx="9">
                  <c:v>0.09</c:v>
                </c:pt>
                <c:pt idx="10">
                  <c:v>9.9999999999999992E-2</c:v>
                </c:pt>
                <c:pt idx="11">
                  <c:v>0.10999999999999999</c:v>
                </c:pt>
                <c:pt idx="12">
                  <c:v>0.11999999999999998</c:v>
                </c:pt>
                <c:pt idx="13">
                  <c:v>0.12999999999999998</c:v>
                </c:pt>
                <c:pt idx="14">
                  <c:v>0.13999999999999999</c:v>
                </c:pt>
                <c:pt idx="15">
                  <c:v>0.15</c:v>
                </c:pt>
                <c:pt idx="16">
                  <c:v>0.16</c:v>
                </c:pt>
                <c:pt idx="17">
                  <c:v>0.17</c:v>
                </c:pt>
                <c:pt idx="18">
                  <c:v>0.18000000000000002</c:v>
                </c:pt>
                <c:pt idx="19">
                  <c:v>0.19000000000000003</c:v>
                </c:pt>
                <c:pt idx="20">
                  <c:v>0.20000000000000004</c:v>
                </c:pt>
                <c:pt idx="21">
                  <c:v>0.21000000000000005</c:v>
                </c:pt>
                <c:pt idx="22">
                  <c:v>0.22000000000000006</c:v>
                </c:pt>
                <c:pt idx="23">
                  <c:v>0.23000000000000007</c:v>
                </c:pt>
                <c:pt idx="24">
                  <c:v>0.24000000000000007</c:v>
                </c:pt>
                <c:pt idx="25">
                  <c:v>0.25000000000000006</c:v>
                </c:pt>
                <c:pt idx="26">
                  <c:v>0.26000000000000006</c:v>
                </c:pt>
                <c:pt idx="27">
                  <c:v>0.27000000000000007</c:v>
                </c:pt>
                <c:pt idx="28">
                  <c:v>0.28000000000000008</c:v>
                </c:pt>
                <c:pt idx="29">
                  <c:v>0.29000000000000009</c:v>
                </c:pt>
                <c:pt idx="30">
                  <c:v>0.3000000000000001</c:v>
                </c:pt>
                <c:pt idx="31">
                  <c:v>0.31000000000000011</c:v>
                </c:pt>
                <c:pt idx="32">
                  <c:v>0.32000000000000012</c:v>
                </c:pt>
                <c:pt idx="33">
                  <c:v>0.33000000000000013</c:v>
                </c:pt>
                <c:pt idx="34">
                  <c:v>0.34000000000000014</c:v>
                </c:pt>
                <c:pt idx="35">
                  <c:v>0.35000000000000014</c:v>
                </c:pt>
                <c:pt idx="36">
                  <c:v>0.36000000000000015</c:v>
                </c:pt>
                <c:pt idx="37">
                  <c:v>0.37000000000000016</c:v>
                </c:pt>
                <c:pt idx="38">
                  <c:v>0.38000000000000017</c:v>
                </c:pt>
                <c:pt idx="39">
                  <c:v>0.39000000000000018</c:v>
                </c:pt>
                <c:pt idx="40">
                  <c:v>0.40000000000000019</c:v>
                </c:pt>
                <c:pt idx="41">
                  <c:v>0.4100000000000002</c:v>
                </c:pt>
                <c:pt idx="42">
                  <c:v>0.42000000000000021</c:v>
                </c:pt>
                <c:pt idx="43">
                  <c:v>0.43000000000000022</c:v>
                </c:pt>
                <c:pt idx="44">
                  <c:v>0.44000000000000022</c:v>
                </c:pt>
                <c:pt idx="45">
                  <c:v>0.45000000000000023</c:v>
                </c:pt>
                <c:pt idx="46">
                  <c:v>0.46000000000000024</c:v>
                </c:pt>
                <c:pt idx="47">
                  <c:v>0.47000000000000025</c:v>
                </c:pt>
                <c:pt idx="48">
                  <c:v>0.48000000000000026</c:v>
                </c:pt>
                <c:pt idx="49">
                  <c:v>0.49000000000000027</c:v>
                </c:pt>
                <c:pt idx="50">
                  <c:v>0.50000000000000022</c:v>
                </c:pt>
                <c:pt idx="51">
                  <c:v>0.51000000000000023</c:v>
                </c:pt>
                <c:pt idx="52">
                  <c:v>0.52000000000000024</c:v>
                </c:pt>
                <c:pt idx="53">
                  <c:v>0.53000000000000025</c:v>
                </c:pt>
                <c:pt idx="54">
                  <c:v>0.54000000000000026</c:v>
                </c:pt>
                <c:pt idx="55">
                  <c:v>0.55000000000000027</c:v>
                </c:pt>
                <c:pt idx="56">
                  <c:v>0.56000000000000028</c:v>
                </c:pt>
                <c:pt idx="57">
                  <c:v>0.57000000000000028</c:v>
                </c:pt>
                <c:pt idx="58">
                  <c:v>0.58000000000000029</c:v>
                </c:pt>
                <c:pt idx="59">
                  <c:v>0.5900000000000003</c:v>
                </c:pt>
                <c:pt idx="60">
                  <c:v>0.60000000000000031</c:v>
                </c:pt>
                <c:pt idx="61">
                  <c:v>0.61000000000000032</c:v>
                </c:pt>
                <c:pt idx="62">
                  <c:v>0.62000000000000033</c:v>
                </c:pt>
                <c:pt idx="63">
                  <c:v>0.63000000000000034</c:v>
                </c:pt>
                <c:pt idx="64">
                  <c:v>0.64000000000000035</c:v>
                </c:pt>
                <c:pt idx="65">
                  <c:v>0.65000000000000036</c:v>
                </c:pt>
                <c:pt idx="66">
                  <c:v>0.66000000000000036</c:v>
                </c:pt>
                <c:pt idx="67">
                  <c:v>0.67000000000000037</c:v>
                </c:pt>
                <c:pt idx="68">
                  <c:v>0.68000000000000038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0.78000000000000047</c:v>
                </c:pt>
                <c:pt idx="79">
                  <c:v>0.79000000000000048</c:v>
                </c:pt>
                <c:pt idx="80">
                  <c:v>0.80000000000000049</c:v>
                </c:pt>
                <c:pt idx="81">
                  <c:v>0.8100000000000005</c:v>
                </c:pt>
                <c:pt idx="82">
                  <c:v>0.82000000000000051</c:v>
                </c:pt>
                <c:pt idx="83">
                  <c:v>0.83000000000000052</c:v>
                </c:pt>
                <c:pt idx="84">
                  <c:v>0.84000000000000052</c:v>
                </c:pt>
                <c:pt idx="85" formatCode="0.00%">
                  <c:v>0.85470000000000002</c:v>
                </c:pt>
              </c:numCache>
            </c:numRef>
          </c:cat>
          <c:val>
            <c:numRef>
              <c:f>Figure!$J$26:$J$114</c:f>
              <c:numCache>
                <c:formatCode>0.00%</c:formatCode>
                <c:ptCount val="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2.4E-2</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numCache>
            </c:numRef>
          </c:val>
          <c:extLst>
            <c:ext xmlns:c16="http://schemas.microsoft.com/office/drawing/2014/chart" uri="{C3380CC4-5D6E-409C-BE32-E72D297353CC}">
              <c16:uniqueId val="{00000008-65F7-4F64-8903-F2713E872215}"/>
            </c:ext>
          </c:extLst>
        </c:ser>
        <c:ser>
          <c:idx val="9"/>
          <c:order val="9"/>
          <c:tx>
            <c:strRef>
              <c:f>Figure!$K$25</c:f>
              <c:strCache>
                <c:ptCount val="1"/>
                <c:pt idx="0">
                  <c:v>Russian Federation</c:v>
                </c:pt>
              </c:strCache>
            </c:strRef>
          </c:tx>
          <c:spPr>
            <a:solidFill>
              <a:schemeClr val="accent4">
                <a:lumMod val="60000"/>
              </a:schemeClr>
            </a:solidFill>
            <a:ln>
              <a:noFill/>
            </a:ln>
            <a:effectLst/>
          </c:spPr>
          <c:invertIfNegative val="0"/>
          <c:cat>
            <c:numRef>
              <c:f>Figure!$A$26:$A$114</c:f>
              <c:numCache>
                <c:formatCode>0%</c:formatCode>
                <c:ptCount val="89"/>
                <c:pt idx="0">
                  <c:v>0</c:v>
                </c:pt>
                <c:pt idx="1">
                  <c:v>0.01</c:v>
                </c:pt>
                <c:pt idx="2">
                  <c:v>0.02</c:v>
                </c:pt>
                <c:pt idx="3">
                  <c:v>0.03</c:v>
                </c:pt>
                <c:pt idx="4">
                  <c:v>0.04</c:v>
                </c:pt>
                <c:pt idx="5">
                  <c:v>0.05</c:v>
                </c:pt>
                <c:pt idx="6">
                  <c:v>6.0000000000000005E-2</c:v>
                </c:pt>
                <c:pt idx="7">
                  <c:v>7.0000000000000007E-2</c:v>
                </c:pt>
                <c:pt idx="8">
                  <c:v>0.08</c:v>
                </c:pt>
                <c:pt idx="9">
                  <c:v>0.09</c:v>
                </c:pt>
                <c:pt idx="10">
                  <c:v>9.9999999999999992E-2</c:v>
                </c:pt>
                <c:pt idx="11">
                  <c:v>0.10999999999999999</c:v>
                </c:pt>
                <c:pt idx="12">
                  <c:v>0.11999999999999998</c:v>
                </c:pt>
                <c:pt idx="13">
                  <c:v>0.12999999999999998</c:v>
                </c:pt>
                <c:pt idx="14">
                  <c:v>0.13999999999999999</c:v>
                </c:pt>
                <c:pt idx="15">
                  <c:v>0.15</c:v>
                </c:pt>
                <c:pt idx="16">
                  <c:v>0.16</c:v>
                </c:pt>
                <c:pt idx="17">
                  <c:v>0.17</c:v>
                </c:pt>
                <c:pt idx="18">
                  <c:v>0.18000000000000002</c:v>
                </c:pt>
                <c:pt idx="19">
                  <c:v>0.19000000000000003</c:v>
                </c:pt>
                <c:pt idx="20">
                  <c:v>0.20000000000000004</c:v>
                </c:pt>
                <c:pt idx="21">
                  <c:v>0.21000000000000005</c:v>
                </c:pt>
                <c:pt idx="22">
                  <c:v>0.22000000000000006</c:v>
                </c:pt>
                <c:pt idx="23">
                  <c:v>0.23000000000000007</c:v>
                </c:pt>
                <c:pt idx="24">
                  <c:v>0.24000000000000007</c:v>
                </c:pt>
                <c:pt idx="25">
                  <c:v>0.25000000000000006</c:v>
                </c:pt>
                <c:pt idx="26">
                  <c:v>0.26000000000000006</c:v>
                </c:pt>
                <c:pt idx="27">
                  <c:v>0.27000000000000007</c:v>
                </c:pt>
                <c:pt idx="28">
                  <c:v>0.28000000000000008</c:v>
                </c:pt>
                <c:pt idx="29">
                  <c:v>0.29000000000000009</c:v>
                </c:pt>
                <c:pt idx="30">
                  <c:v>0.3000000000000001</c:v>
                </c:pt>
                <c:pt idx="31">
                  <c:v>0.31000000000000011</c:v>
                </c:pt>
                <c:pt idx="32">
                  <c:v>0.32000000000000012</c:v>
                </c:pt>
                <c:pt idx="33">
                  <c:v>0.33000000000000013</c:v>
                </c:pt>
                <c:pt idx="34">
                  <c:v>0.34000000000000014</c:v>
                </c:pt>
                <c:pt idx="35">
                  <c:v>0.35000000000000014</c:v>
                </c:pt>
                <c:pt idx="36">
                  <c:v>0.36000000000000015</c:v>
                </c:pt>
                <c:pt idx="37">
                  <c:v>0.37000000000000016</c:v>
                </c:pt>
                <c:pt idx="38">
                  <c:v>0.38000000000000017</c:v>
                </c:pt>
                <c:pt idx="39">
                  <c:v>0.39000000000000018</c:v>
                </c:pt>
                <c:pt idx="40">
                  <c:v>0.40000000000000019</c:v>
                </c:pt>
                <c:pt idx="41">
                  <c:v>0.4100000000000002</c:v>
                </c:pt>
                <c:pt idx="42">
                  <c:v>0.42000000000000021</c:v>
                </c:pt>
                <c:pt idx="43">
                  <c:v>0.43000000000000022</c:v>
                </c:pt>
                <c:pt idx="44">
                  <c:v>0.44000000000000022</c:v>
                </c:pt>
                <c:pt idx="45">
                  <c:v>0.45000000000000023</c:v>
                </c:pt>
                <c:pt idx="46">
                  <c:v>0.46000000000000024</c:v>
                </c:pt>
                <c:pt idx="47">
                  <c:v>0.47000000000000025</c:v>
                </c:pt>
                <c:pt idx="48">
                  <c:v>0.48000000000000026</c:v>
                </c:pt>
                <c:pt idx="49">
                  <c:v>0.49000000000000027</c:v>
                </c:pt>
                <c:pt idx="50">
                  <c:v>0.50000000000000022</c:v>
                </c:pt>
                <c:pt idx="51">
                  <c:v>0.51000000000000023</c:v>
                </c:pt>
                <c:pt idx="52">
                  <c:v>0.52000000000000024</c:v>
                </c:pt>
                <c:pt idx="53">
                  <c:v>0.53000000000000025</c:v>
                </c:pt>
                <c:pt idx="54">
                  <c:v>0.54000000000000026</c:v>
                </c:pt>
                <c:pt idx="55">
                  <c:v>0.55000000000000027</c:v>
                </c:pt>
                <c:pt idx="56">
                  <c:v>0.56000000000000028</c:v>
                </c:pt>
                <c:pt idx="57">
                  <c:v>0.57000000000000028</c:v>
                </c:pt>
                <c:pt idx="58">
                  <c:v>0.58000000000000029</c:v>
                </c:pt>
                <c:pt idx="59">
                  <c:v>0.5900000000000003</c:v>
                </c:pt>
                <c:pt idx="60">
                  <c:v>0.60000000000000031</c:v>
                </c:pt>
                <c:pt idx="61">
                  <c:v>0.61000000000000032</c:v>
                </c:pt>
                <c:pt idx="62">
                  <c:v>0.62000000000000033</c:v>
                </c:pt>
                <c:pt idx="63">
                  <c:v>0.63000000000000034</c:v>
                </c:pt>
                <c:pt idx="64">
                  <c:v>0.64000000000000035</c:v>
                </c:pt>
                <c:pt idx="65">
                  <c:v>0.65000000000000036</c:v>
                </c:pt>
                <c:pt idx="66">
                  <c:v>0.66000000000000036</c:v>
                </c:pt>
                <c:pt idx="67">
                  <c:v>0.67000000000000037</c:v>
                </c:pt>
                <c:pt idx="68">
                  <c:v>0.68000000000000038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0.78000000000000047</c:v>
                </c:pt>
                <c:pt idx="79">
                  <c:v>0.79000000000000048</c:v>
                </c:pt>
                <c:pt idx="80">
                  <c:v>0.80000000000000049</c:v>
                </c:pt>
                <c:pt idx="81">
                  <c:v>0.8100000000000005</c:v>
                </c:pt>
                <c:pt idx="82">
                  <c:v>0.82000000000000051</c:v>
                </c:pt>
                <c:pt idx="83">
                  <c:v>0.83000000000000052</c:v>
                </c:pt>
                <c:pt idx="84">
                  <c:v>0.84000000000000052</c:v>
                </c:pt>
                <c:pt idx="85" formatCode="0.00%">
                  <c:v>0.85470000000000002</c:v>
                </c:pt>
              </c:numCache>
            </c:numRef>
          </c:cat>
          <c:val>
            <c:numRef>
              <c:f>Figure!$K$26:$K$114</c:f>
              <c:numCache>
                <c:formatCode>0.00%</c:formatCode>
                <c:ptCount val="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2.3E-2</c:v>
                </c:pt>
                <c:pt idx="52">
                  <c:v>2.3E-2</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numCache>
            </c:numRef>
          </c:val>
          <c:extLst>
            <c:ext xmlns:c16="http://schemas.microsoft.com/office/drawing/2014/chart" uri="{C3380CC4-5D6E-409C-BE32-E72D297353CC}">
              <c16:uniqueId val="{00000009-65F7-4F64-8903-F2713E872215}"/>
            </c:ext>
          </c:extLst>
        </c:ser>
        <c:ser>
          <c:idx val="10"/>
          <c:order val="10"/>
          <c:tx>
            <c:strRef>
              <c:f>Figure!$L$25</c:f>
              <c:strCache>
                <c:ptCount val="1"/>
                <c:pt idx="0">
                  <c:v>Mexico</c:v>
                </c:pt>
              </c:strCache>
            </c:strRef>
          </c:tx>
          <c:spPr>
            <a:solidFill>
              <a:schemeClr val="accent5">
                <a:lumMod val="60000"/>
              </a:schemeClr>
            </a:solidFill>
            <a:ln>
              <a:noFill/>
            </a:ln>
            <a:effectLst/>
          </c:spPr>
          <c:invertIfNegative val="0"/>
          <c:cat>
            <c:numRef>
              <c:f>Figure!$A$26:$A$114</c:f>
              <c:numCache>
                <c:formatCode>0%</c:formatCode>
                <c:ptCount val="89"/>
                <c:pt idx="0">
                  <c:v>0</c:v>
                </c:pt>
                <c:pt idx="1">
                  <c:v>0.01</c:v>
                </c:pt>
                <c:pt idx="2">
                  <c:v>0.02</c:v>
                </c:pt>
                <c:pt idx="3">
                  <c:v>0.03</c:v>
                </c:pt>
                <c:pt idx="4">
                  <c:v>0.04</c:v>
                </c:pt>
                <c:pt idx="5">
                  <c:v>0.05</c:v>
                </c:pt>
                <c:pt idx="6">
                  <c:v>6.0000000000000005E-2</c:v>
                </c:pt>
                <c:pt idx="7">
                  <c:v>7.0000000000000007E-2</c:v>
                </c:pt>
                <c:pt idx="8">
                  <c:v>0.08</c:v>
                </c:pt>
                <c:pt idx="9">
                  <c:v>0.09</c:v>
                </c:pt>
                <c:pt idx="10">
                  <c:v>9.9999999999999992E-2</c:v>
                </c:pt>
                <c:pt idx="11">
                  <c:v>0.10999999999999999</c:v>
                </c:pt>
                <c:pt idx="12">
                  <c:v>0.11999999999999998</c:v>
                </c:pt>
                <c:pt idx="13">
                  <c:v>0.12999999999999998</c:v>
                </c:pt>
                <c:pt idx="14">
                  <c:v>0.13999999999999999</c:v>
                </c:pt>
                <c:pt idx="15">
                  <c:v>0.15</c:v>
                </c:pt>
                <c:pt idx="16">
                  <c:v>0.16</c:v>
                </c:pt>
                <c:pt idx="17">
                  <c:v>0.17</c:v>
                </c:pt>
                <c:pt idx="18">
                  <c:v>0.18000000000000002</c:v>
                </c:pt>
                <c:pt idx="19">
                  <c:v>0.19000000000000003</c:v>
                </c:pt>
                <c:pt idx="20">
                  <c:v>0.20000000000000004</c:v>
                </c:pt>
                <c:pt idx="21">
                  <c:v>0.21000000000000005</c:v>
                </c:pt>
                <c:pt idx="22">
                  <c:v>0.22000000000000006</c:v>
                </c:pt>
                <c:pt idx="23">
                  <c:v>0.23000000000000007</c:v>
                </c:pt>
                <c:pt idx="24">
                  <c:v>0.24000000000000007</c:v>
                </c:pt>
                <c:pt idx="25">
                  <c:v>0.25000000000000006</c:v>
                </c:pt>
                <c:pt idx="26">
                  <c:v>0.26000000000000006</c:v>
                </c:pt>
                <c:pt idx="27">
                  <c:v>0.27000000000000007</c:v>
                </c:pt>
                <c:pt idx="28">
                  <c:v>0.28000000000000008</c:v>
                </c:pt>
                <c:pt idx="29">
                  <c:v>0.29000000000000009</c:v>
                </c:pt>
                <c:pt idx="30">
                  <c:v>0.3000000000000001</c:v>
                </c:pt>
                <c:pt idx="31">
                  <c:v>0.31000000000000011</c:v>
                </c:pt>
                <c:pt idx="32">
                  <c:v>0.32000000000000012</c:v>
                </c:pt>
                <c:pt idx="33">
                  <c:v>0.33000000000000013</c:v>
                </c:pt>
                <c:pt idx="34">
                  <c:v>0.34000000000000014</c:v>
                </c:pt>
                <c:pt idx="35">
                  <c:v>0.35000000000000014</c:v>
                </c:pt>
                <c:pt idx="36">
                  <c:v>0.36000000000000015</c:v>
                </c:pt>
                <c:pt idx="37">
                  <c:v>0.37000000000000016</c:v>
                </c:pt>
                <c:pt idx="38">
                  <c:v>0.38000000000000017</c:v>
                </c:pt>
                <c:pt idx="39">
                  <c:v>0.39000000000000018</c:v>
                </c:pt>
                <c:pt idx="40">
                  <c:v>0.40000000000000019</c:v>
                </c:pt>
                <c:pt idx="41">
                  <c:v>0.4100000000000002</c:v>
                </c:pt>
                <c:pt idx="42">
                  <c:v>0.42000000000000021</c:v>
                </c:pt>
                <c:pt idx="43">
                  <c:v>0.43000000000000022</c:v>
                </c:pt>
                <c:pt idx="44">
                  <c:v>0.44000000000000022</c:v>
                </c:pt>
                <c:pt idx="45">
                  <c:v>0.45000000000000023</c:v>
                </c:pt>
                <c:pt idx="46">
                  <c:v>0.46000000000000024</c:v>
                </c:pt>
                <c:pt idx="47">
                  <c:v>0.47000000000000025</c:v>
                </c:pt>
                <c:pt idx="48">
                  <c:v>0.48000000000000026</c:v>
                </c:pt>
                <c:pt idx="49">
                  <c:v>0.49000000000000027</c:v>
                </c:pt>
                <c:pt idx="50">
                  <c:v>0.50000000000000022</c:v>
                </c:pt>
                <c:pt idx="51">
                  <c:v>0.51000000000000023</c:v>
                </c:pt>
                <c:pt idx="52">
                  <c:v>0.52000000000000024</c:v>
                </c:pt>
                <c:pt idx="53">
                  <c:v>0.53000000000000025</c:v>
                </c:pt>
                <c:pt idx="54">
                  <c:v>0.54000000000000026</c:v>
                </c:pt>
                <c:pt idx="55">
                  <c:v>0.55000000000000027</c:v>
                </c:pt>
                <c:pt idx="56">
                  <c:v>0.56000000000000028</c:v>
                </c:pt>
                <c:pt idx="57">
                  <c:v>0.57000000000000028</c:v>
                </c:pt>
                <c:pt idx="58">
                  <c:v>0.58000000000000029</c:v>
                </c:pt>
                <c:pt idx="59">
                  <c:v>0.5900000000000003</c:v>
                </c:pt>
                <c:pt idx="60">
                  <c:v>0.60000000000000031</c:v>
                </c:pt>
                <c:pt idx="61">
                  <c:v>0.61000000000000032</c:v>
                </c:pt>
                <c:pt idx="62">
                  <c:v>0.62000000000000033</c:v>
                </c:pt>
                <c:pt idx="63">
                  <c:v>0.63000000000000034</c:v>
                </c:pt>
                <c:pt idx="64">
                  <c:v>0.64000000000000035</c:v>
                </c:pt>
                <c:pt idx="65">
                  <c:v>0.65000000000000036</c:v>
                </c:pt>
                <c:pt idx="66">
                  <c:v>0.66000000000000036</c:v>
                </c:pt>
                <c:pt idx="67">
                  <c:v>0.67000000000000037</c:v>
                </c:pt>
                <c:pt idx="68">
                  <c:v>0.68000000000000038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0.78000000000000047</c:v>
                </c:pt>
                <c:pt idx="79">
                  <c:v>0.79000000000000048</c:v>
                </c:pt>
                <c:pt idx="80">
                  <c:v>0.80000000000000049</c:v>
                </c:pt>
                <c:pt idx="81">
                  <c:v>0.8100000000000005</c:v>
                </c:pt>
                <c:pt idx="82">
                  <c:v>0.82000000000000051</c:v>
                </c:pt>
                <c:pt idx="83">
                  <c:v>0.83000000000000052</c:v>
                </c:pt>
                <c:pt idx="84">
                  <c:v>0.84000000000000052</c:v>
                </c:pt>
                <c:pt idx="85" formatCode="0.00%">
                  <c:v>0.85470000000000002</c:v>
                </c:pt>
              </c:numCache>
            </c:numRef>
          </c:cat>
          <c:val>
            <c:numRef>
              <c:f>Figure!$L$26:$L$114</c:f>
              <c:numCache>
                <c:formatCode>0.00%</c:formatCode>
                <c:ptCount val="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2.1000000000000001E-2</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numCache>
            </c:numRef>
          </c:val>
          <c:extLst>
            <c:ext xmlns:c16="http://schemas.microsoft.com/office/drawing/2014/chart" uri="{C3380CC4-5D6E-409C-BE32-E72D297353CC}">
              <c16:uniqueId val="{0000000A-65F7-4F64-8903-F2713E872215}"/>
            </c:ext>
          </c:extLst>
        </c:ser>
        <c:ser>
          <c:idx val="11"/>
          <c:order val="11"/>
          <c:tx>
            <c:strRef>
              <c:f>Figure!$M$25</c:f>
              <c:strCache>
                <c:ptCount val="1"/>
                <c:pt idx="0">
                  <c:v>EU</c:v>
                </c:pt>
              </c:strCache>
            </c:strRef>
          </c:tx>
          <c:spPr>
            <a:solidFill>
              <a:schemeClr val="accent6">
                <a:lumMod val="60000"/>
              </a:schemeClr>
            </a:solidFill>
            <a:ln>
              <a:noFill/>
            </a:ln>
            <a:effectLst/>
          </c:spPr>
          <c:invertIfNegative val="0"/>
          <c:cat>
            <c:numRef>
              <c:f>Figure!$A$26:$A$114</c:f>
              <c:numCache>
                <c:formatCode>0%</c:formatCode>
                <c:ptCount val="89"/>
                <c:pt idx="0">
                  <c:v>0</c:v>
                </c:pt>
                <c:pt idx="1">
                  <c:v>0.01</c:v>
                </c:pt>
                <c:pt idx="2">
                  <c:v>0.02</c:v>
                </c:pt>
                <c:pt idx="3">
                  <c:v>0.03</c:v>
                </c:pt>
                <c:pt idx="4">
                  <c:v>0.04</c:v>
                </c:pt>
                <c:pt idx="5">
                  <c:v>0.05</c:v>
                </c:pt>
                <c:pt idx="6">
                  <c:v>6.0000000000000005E-2</c:v>
                </c:pt>
                <c:pt idx="7">
                  <c:v>7.0000000000000007E-2</c:v>
                </c:pt>
                <c:pt idx="8">
                  <c:v>0.08</c:v>
                </c:pt>
                <c:pt idx="9">
                  <c:v>0.09</c:v>
                </c:pt>
                <c:pt idx="10">
                  <c:v>9.9999999999999992E-2</c:v>
                </c:pt>
                <c:pt idx="11">
                  <c:v>0.10999999999999999</c:v>
                </c:pt>
                <c:pt idx="12">
                  <c:v>0.11999999999999998</c:v>
                </c:pt>
                <c:pt idx="13">
                  <c:v>0.12999999999999998</c:v>
                </c:pt>
                <c:pt idx="14">
                  <c:v>0.13999999999999999</c:v>
                </c:pt>
                <c:pt idx="15">
                  <c:v>0.15</c:v>
                </c:pt>
                <c:pt idx="16">
                  <c:v>0.16</c:v>
                </c:pt>
                <c:pt idx="17">
                  <c:v>0.17</c:v>
                </c:pt>
                <c:pt idx="18">
                  <c:v>0.18000000000000002</c:v>
                </c:pt>
                <c:pt idx="19">
                  <c:v>0.19000000000000003</c:v>
                </c:pt>
                <c:pt idx="20">
                  <c:v>0.20000000000000004</c:v>
                </c:pt>
                <c:pt idx="21">
                  <c:v>0.21000000000000005</c:v>
                </c:pt>
                <c:pt idx="22">
                  <c:v>0.22000000000000006</c:v>
                </c:pt>
                <c:pt idx="23">
                  <c:v>0.23000000000000007</c:v>
                </c:pt>
                <c:pt idx="24">
                  <c:v>0.24000000000000007</c:v>
                </c:pt>
                <c:pt idx="25">
                  <c:v>0.25000000000000006</c:v>
                </c:pt>
                <c:pt idx="26">
                  <c:v>0.26000000000000006</c:v>
                </c:pt>
                <c:pt idx="27">
                  <c:v>0.27000000000000007</c:v>
                </c:pt>
                <c:pt idx="28">
                  <c:v>0.28000000000000008</c:v>
                </c:pt>
                <c:pt idx="29">
                  <c:v>0.29000000000000009</c:v>
                </c:pt>
                <c:pt idx="30">
                  <c:v>0.3000000000000001</c:v>
                </c:pt>
                <c:pt idx="31">
                  <c:v>0.31000000000000011</c:v>
                </c:pt>
                <c:pt idx="32">
                  <c:v>0.32000000000000012</c:v>
                </c:pt>
                <c:pt idx="33">
                  <c:v>0.33000000000000013</c:v>
                </c:pt>
                <c:pt idx="34">
                  <c:v>0.34000000000000014</c:v>
                </c:pt>
                <c:pt idx="35">
                  <c:v>0.35000000000000014</c:v>
                </c:pt>
                <c:pt idx="36">
                  <c:v>0.36000000000000015</c:v>
                </c:pt>
                <c:pt idx="37">
                  <c:v>0.37000000000000016</c:v>
                </c:pt>
                <c:pt idx="38">
                  <c:v>0.38000000000000017</c:v>
                </c:pt>
                <c:pt idx="39">
                  <c:v>0.39000000000000018</c:v>
                </c:pt>
                <c:pt idx="40">
                  <c:v>0.40000000000000019</c:v>
                </c:pt>
                <c:pt idx="41">
                  <c:v>0.4100000000000002</c:v>
                </c:pt>
                <c:pt idx="42">
                  <c:v>0.42000000000000021</c:v>
                </c:pt>
                <c:pt idx="43">
                  <c:v>0.43000000000000022</c:v>
                </c:pt>
                <c:pt idx="44">
                  <c:v>0.44000000000000022</c:v>
                </c:pt>
                <c:pt idx="45">
                  <c:v>0.45000000000000023</c:v>
                </c:pt>
                <c:pt idx="46">
                  <c:v>0.46000000000000024</c:v>
                </c:pt>
                <c:pt idx="47">
                  <c:v>0.47000000000000025</c:v>
                </c:pt>
                <c:pt idx="48">
                  <c:v>0.48000000000000026</c:v>
                </c:pt>
                <c:pt idx="49">
                  <c:v>0.49000000000000027</c:v>
                </c:pt>
                <c:pt idx="50">
                  <c:v>0.50000000000000022</c:v>
                </c:pt>
                <c:pt idx="51">
                  <c:v>0.51000000000000023</c:v>
                </c:pt>
                <c:pt idx="52">
                  <c:v>0.52000000000000024</c:v>
                </c:pt>
                <c:pt idx="53">
                  <c:v>0.53000000000000025</c:v>
                </c:pt>
                <c:pt idx="54">
                  <c:v>0.54000000000000026</c:v>
                </c:pt>
                <c:pt idx="55">
                  <c:v>0.55000000000000027</c:v>
                </c:pt>
                <c:pt idx="56">
                  <c:v>0.56000000000000028</c:v>
                </c:pt>
                <c:pt idx="57">
                  <c:v>0.57000000000000028</c:v>
                </c:pt>
                <c:pt idx="58">
                  <c:v>0.58000000000000029</c:v>
                </c:pt>
                <c:pt idx="59">
                  <c:v>0.5900000000000003</c:v>
                </c:pt>
                <c:pt idx="60">
                  <c:v>0.60000000000000031</c:v>
                </c:pt>
                <c:pt idx="61">
                  <c:v>0.61000000000000032</c:v>
                </c:pt>
                <c:pt idx="62">
                  <c:v>0.62000000000000033</c:v>
                </c:pt>
                <c:pt idx="63">
                  <c:v>0.63000000000000034</c:v>
                </c:pt>
                <c:pt idx="64">
                  <c:v>0.64000000000000035</c:v>
                </c:pt>
                <c:pt idx="65">
                  <c:v>0.65000000000000036</c:v>
                </c:pt>
                <c:pt idx="66">
                  <c:v>0.66000000000000036</c:v>
                </c:pt>
                <c:pt idx="67">
                  <c:v>0.67000000000000037</c:v>
                </c:pt>
                <c:pt idx="68">
                  <c:v>0.68000000000000038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0.78000000000000047</c:v>
                </c:pt>
                <c:pt idx="79">
                  <c:v>0.79000000000000048</c:v>
                </c:pt>
                <c:pt idx="80">
                  <c:v>0.80000000000000049</c:v>
                </c:pt>
                <c:pt idx="81">
                  <c:v>0.8100000000000005</c:v>
                </c:pt>
                <c:pt idx="82">
                  <c:v>0.82000000000000051</c:v>
                </c:pt>
                <c:pt idx="83">
                  <c:v>0.83000000000000052</c:v>
                </c:pt>
                <c:pt idx="84">
                  <c:v>0.84000000000000052</c:v>
                </c:pt>
                <c:pt idx="85" formatCode="0.00%">
                  <c:v>0.85470000000000002</c:v>
                </c:pt>
              </c:numCache>
            </c:numRef>
          </c:cat>
          <c:val>
            <c:numRef>
              <c:f>Figure!$M$26:$M$114</c:f>
              <c:numCache>
                <c:formatCode>0.00%</c:formatCode>
                <c:ptCount val="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2.01E-2</c:v>
                </c:pt>
                <c:pt idx="55">
                  <c:v>2.01E-2</c:v>
                </c:pt>
                <c:pt idx="56">
                  <c:v>2.01E-2</c:v>
                </c:pt>
                <c:pt idx="57">
                  <c:v>2.01E-2</c:v>
                </c:pt>
                <c:pt idx="58">
                  <c:v>2.01E-2</c:v>
                </c:pt>
                <c:pt idx="59">
                  <c:v>2.01E-2</c:v>
                </c:pt>
                <c:pt idx="60">
                  <c:v>2.01E-2</c:v>
                </c:pt>
                <c:pt idx="61">
                  <c:v>2.01E-2</c:v>
                </c:pt>
                <c:pt idx="62">
                  <c:v>2.01E-2</c:v>
                </c:pt>
                <c:pt idx="63">
                  <c:v>2.01E-2</c:v>
                </c:pt>
                <c:pt idx="64">
                  <c:v>2.01E-2</c:v>
                </c:pt>
                <c:pt idx="65">
                  <c:v>2.01E-2</c:v>
                </c:pt>
                <c:pt idx="66">
                  <c:v>2.01E-2</c:v>
                </c:pt>
                <c:pt idx="67">
                  <c:v>2.01E-2</c:v>
                </c:pt>
                <c:pt idx="68">
                  <c:v>2.01E-2</c:v>
                </c:pt>
                <c:pt idx="69">
                  <c:v>2.01E-2</c:v>
                </c:pt>
                <c:pt idx="70">
                  <c:v>2.01E-2</c:v>
                </c:pt>
                <c:pt idx="71">
                  <c:v>2.01E-2</c:v>
                </c:pt>
                <c:pt idx="72">
                  <c:v>2.01E-2</c:v>
                </c:pt>
                <c:pt idx="73">
                  <c:v>2.01E-2</c:v>
                </c:pt>
                <c:pt idx="74">
                  <c:v>2.01E-2</c:v>
                </c:pt>
                <c:pt idx="75">
                  <c:v>2.01E-2</c:v>
                </c:pt>
                <c:pt idx="76">
                  <c:v>0</c:v>
                </c:pt>
                <c:pt idx="77">
                  <c:v>0</c:v>
                </c:pt>
                <c:pt idx="78">
                  <c:v>0</c:v>
                </c:pt>
                <c:pt idx="79">
                  <c:v>0</c:v>
                </c:pt>
                <c:pt idx="80">
                  <c:v>0</c:v>
                </c:pt>
                <c:pt idx="81">
                  <c:v>0</c:v>
                </c:pt>
                <c:pt idx="82">
                  <c:v>0</c:v>
                </c:pt>
                <c:pt idx="83">
                  <c:v>0</c:v>
                </c:pt>
                <c:pt idx="84">
                  <c:v>0</c:v>
                </c:pt>
                <c:pt idx="85">
                  <c:v>0</c:v>
                </c:pt>
              </c:numCache>
            </c:numRef>
          </c:val>
          <c:extLst>
            <c:ext xmlns:c16="http://schemas.microsoft.com/office/drawing/2014/chart" uri="{C3380CC4-5D6E-409C-BE32-E72D297353CC}">
              <c16:uniqueId val="{0000000B-65F7-4F64-8903-F2713E872215}"/>
            </c:ext>
          </c:extLst>
        </c:ser>
        <c:ser>
          <c:idx val="12"/>
          <c:order val="12"/>
          <c:tx>
            <c:strRef>
              <c:f>Figure!$N$25</c:f>
              <c:strCache>
                <c:ptCount val="1"/>
                <c:pt idx="0">
                  <c:v>Canada</c:v>
                </c:pt>
              </c:strCache>
            </c:strRef>
          </c:tx>
          <c:spPr>
            <a:solidFill>
              <a:schemeClr val="accent1">
                <a:lumMod val="80000"/>
                <a:lumOff val="20000"/>
              </a:schemeClr>
            </a:solidFill>
            <a:ln>
              <a:noFill/>
            </a:ln>
            <a:effectLst/>
          </c:spPr>
          <c:invertIfNegative val="0"/>
          <c:cat>
            <c:numRef>
              <c:f>Figure!$A$26:$A$114</c:f>
              <c:numCache>
                <c:formatCode>0%</c:formatCode>
                <c:ptCount val="89"/>
                <c:pt idx="0">
                  <c:v>0</c:v>
                </c:pt>
                <c:pt idx="1">
                  <c:v>0.01</c:v>
                </c:pt>
                <c:pt idx="2">
                  <c:v>0.02</c:v>
                </c:pt>
                <c:pt idx="3">
                  <c:v>0.03</c:v>
                </c:pt>
                <c:pt idx="4">
                  <c:v>0.04</c:v>
                </c:pt>
                <c:pt idx="5">
                  <c:v>0.05</c:v>
                </c:pt>
                <c:pt idx="6">
                  <c:v>6.0000000000000005E-2</c:v>
                </c:pt>
                <c:pt idx="7">
                  <c:v>7.0000000000000007E-2</c:v>
                </c:pt>
                <c:pt idx="8">
                  <c:v>0.08</c:v>
                </c:pt>
                <c:pt idx="9">
                  <c:v>0.09</c:v>
                </c:pt>
                <c:pt idx="10">
                  <c:v>9.9999999999999992E-2</c:v>
                </c:pt>
                <c:pt idx="11">
                  <c:v>0.10999999999999999</c:v>
                </c:pt>
                <c:pt idx="12">
                  <c:v>0.11999999999999998</c:v>
                </c:pt>
                <c:pt idx="13">
                  <c:v>0.12999999999999998</c:v>
                </c:pt>
                <c:pt idx="14">
                  <c:v>0.13999999999999999</c:v>
                </c:pt>
                <c:pt idx="15">
                  <c:v>0.15</c:v>
                </c:pt>
                <c:pt idx="16">
                  <c:v>0.16</c:v>
                </c:pt>
                <c:pt idx="17">
                  <c:v>0.17</c:v>
                </c:pt>
                <c:pt idx="18">
                  <c:v>0.18000000000000002</c:v>
                </c:pt>
                <c:pt idx="19">
                  <c:v>0.19000000000000003</c:v>
                </c:pt>
                <c:pt idx="20">
                  <c:v>0.20000000000000004</c:v>
                </c:pt>
                <c:pt idx="21">
                  <c:v>0.21000000000000005</c:v>
                </c:pt>
                <c:pt idx="22">
                  <c:v>0.22000000000000006</c:v>
                </c:pt>
                <c:pt idx="23">
                  <c:v>0.23000000000000007</c:v>
                </c:pt>
                <c:pt idx="24">
                  <c:v>0.24000000000000007</c:v>
                </c:pt>
                <c:pt idx="25">
                  <c:v>0.25000000000000006</c:v>
                </c:pt>
                <c:pt idx="26">
                  <c:v>0.26000000000000006</c:v>
                </c:pt>
                <c:pt idx="27">
                  <c:v>0.27000000000000007</c:v>
                </c:pt>
                <c:pt idx="28">
                  <c:v>0.28000000000000008</c:v>
                </c:pt>
                <c:pt idx="29">
                  <c:v>0.29000000000000009</c:v>
                </c:pt>
                <c:pt idx="30">
                  <c:v>0.3000000000000001</c:v>
                </c:pt>
                <c:pt idx="31">
                  <c:v>0.31000000000000011</c:v>
                </c:pt>
                <c:pt idx="32">
                  <c:v>0.32000000000000012</c:v>
                </c:pt>
                <c:pt idx="33">
                  <c:v>0.33000000000000013</c:v>
                </c:pt>
                <c:pt idx="34">
                  <c:v>0.34000000000000014</c:v>
                </c:pt>
                <c:pt idx="35">
                  <c:v>0.35000000000000014</c:v>
                </c:pt>
                <c:pt idx="36">
                  <c:v>0.36000000000000015</c:v>
                </c:pt>
                <c:pt idx="37">
                  <c:v>0.37000000000000016</c:v>
                </c:pt>
                <c:pt idx="38">
                  <c:v>0.38000000000000017</c:v>
                </c:pt>
                <c:pt idx="39">
                  <c:v>0.39000000000000018</c:v>
                </c:pt>
                <c:pt idx="40">
                  <c:v>0.40000000000000019</c:v>
                </c:pt>
                <c:pt idx="41">
                  <c:v>0.4100000000000002</c:v>
                </c:pt>
                <c:pt idx="42">
                  <c:v>0.42000000000000021</c:v>
                </c:pt>
                <c:pt idx="43">
                  <c:v>0.43000000000000022</c:v>
                </c:pt>
                <c:pt idx="44">
                  <c:v>0.44000000000000022</c:v>
                </c:pt>
                <c:pt idx="45">
                  <c:v>0.45000000000000023</c:v>
                </c:pt>
                <c:pt idx="46">
                  <c:v>0.46000000000000024</c:v>
                </c:pt>
                <c:pt idx="47">
                  <c:v>0.47000000000000025</c:v>
                </c:pt>
                <c:pt idx="48">
                  <c:v>0.48000000000000026</c:v>
                </c:pt>
                <c:pt idx="49">
                  <c:v>0.49000000000000027</c:v>
                </c:pt>
                <c:pt idx="50">
                  <c:v>0.50000000000000022</c:v>
                </c:pt>
                <c:pt idx="51">
                  <c:v>0.51000000000000023</c:v>
                </c:pt>
                <c:pt idx="52">
                  <c:v>0.52000000000000024</c:v>
                </c:pt>
                <c:pt idx="53">
                  <c:v>0.53000000000000025</c:v>
                </c:pt>
                <c:pt idx="54">
                  <c:v>0.54000000000000026</c:v>
                </c:pt>
                <c:pt idx="55">
                  <c:v>0.55000000000000027</c:v>
                </c:pt>
                <c:pt idx="56">
                  <c:v>0.56000000000000028</c:v>
                </c:pt>
                <c:pt idx="57">
                  <c:v>0.57000000000000028</c:v>
                </c:pt>
                <c:pt idx="58">
                  <c:v>0.58000000000000029</c:v>
                </c:pt>
                <c:pt idx="59">
                  <c:v>0.5900000000000003</c:v>
                </c:pt>
                <c:pt idx="60">
                  <c:v>0.60000000000000031</c:v>
                </c:pt>
                <c:pt idx="61">
                  <c:v>0.61000000000000032</c:v>
                </c:pt>
                <c:pt idx="62">
                  <c:v>0.62000000000000033</c:v>
                </c:pt>
                <c:pt idx="63">
                  <c:v>0.63000000000000034</c:v>
                </c:pt>
                <c:pt idx="64">
                  <c:v>0.64000000000000035</c:v>
                </c:pt>
                <c:pt idx="65">
                  <c:v>0.65000000000000036</c:v>
                </c:pt>
                <c:pt idx="66">
                  <c:v>0.66000000000000036</c:v>
                </c:pt>
                <c:pt idx="67">
                  <c:v>0.67000000000000037</c:v>
                </c:pt>
                <c:pt idx="68">
                  <c:v>0.68000000000000038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0.78000000000000047</c:v>
                </c:pt>
                <c:pt idx="79">
                  <c:v>0.79000000000000048</c:v>
                </c:pt>
                <c:pt idx="80">
                  <c:v>0.80000000000000049</c:v>
                </c:pt>
                <c:pt idx="81">
                  <c:v>0.8100000000000005</c:v>
                </c:pt>
                <c:pt idx="82">
                  <c:v>0.82000000000000051</c:v>
                </c:pt>
                <c:pt idx="83">
                  <c:v>0.83000000000000052</c:v>
                </c:pt>
                <c:pt idx="84">
                  <c:v>0.84000000000000052</c:v>
                </c:pt>
                <c:pt idx="85" formatCode="0.00%">
                  <c:v>0.85470000000000002</c:v>
                </c:pt>
              </c:numCache>
            </c:numRef>
          </c:cat>
          <c:val>
            <c:numRef>
              <c:f>Figure!$N$26:$N$114</c:f>
              <c:numCache>
                <c:formatCode>0.00%</c:formatCode>
                <c:ptCount val="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1.9E-2</c:v>
                </c:pt>
                <c:pt idx="77">
                  <c:v>1.9E-2</c:v>
                </c:pt>
                <c:pt idx="78">
                  <c:v>0</c:v>
                </c:pt>
                <c:pt idx="79">
                  <c:v>0</c:v>
                </c:pt>
                <c:pt idx="80">
                  <c:v>0</c:v>
                </c:pt>
                <c:pt idx="81">
                  <c:v>0</c:v>
                </c:pt>
                <c:pt idx="82">
                  <c:v>0</c:v>
                </c:pt>
                <c:pt idx="83">
                  <c:v>0</c:v>
                </c:pt>
                <c:pt idx="84">
                  <c:v>0</c:v>
                </c:pt>
                <c:pt idx="85">
                  <c:v>0</c:v>
                </c:pt>
              </c:numCache>
            </c:numRef>
          </c:val>
          <c:extLst>
            <c:ext xmlns:c16="http://schemas.microsoft.com/office/drawing/2014/chart" uri="{C3380CC4-5D6E-409C-BE32-E72D297353CC}">
              <c16:uniqueId val="{0000000C-65F7-4F64-8903-F2713E872215}"/>
            </c:ext>
          </c:extLst>
        </c:ser>
        <c:ser>
          <c:idx val="13"/>
          <c:order val="13"/>
          <c:tx>
            <c:strRef>
              <c:f>Figure!$O$25</c:f>
              <c:strCache>
                <c:ptCount val="1"/>
                <c:pt idx="0">
                  <c:v>Brazil</c:v>
                </c:pt>
              </c:strCache>
            </c:strRef>
          </c:tx>
          <c:spPr>
            <a:solidFill>
              <a:schemeClr val="accent2">
                <a:lumMod val="80000"/>
                <a:lumOff val="20000"/>
              </a:schemeClr>
            </a:solidFill>
            <a:ln>
              <a:noFill/>
            </a:ln>
            <a:effectLst/>
          </c:spPr>
          <c:invertIfNegative val="0"/>
          <c:cat>
            <c:numRef>
              <c:f>Figure!$A$26:$A$114</c:f>
              <c:numCache>
                <c:formatCode>0%</c:formatCode>
                <c:ptCount val="89"/>
                <c:pt idx="0">
                  <c:v>0</c:v>
                </c:pt>
                <c:pt idx="1">
                  <c:v>0.01</c:v>
                </c:pt>
                <c:pt idx="2">
                  <c:v>0.02</c:v>
                </c:pt>
                <c:pt idx="3">
                  <c:v>0.03</c:v>
                </c:pt>
                <c:pt idx="4">
                  <c:v>0.04</c:v>
                </c:pt>
                <c:pt idx="5">
                  <c:v>0.05</c:v>
                </c:pt>
                <c:pt idx="6">
                  <c:v>6.0000000000000005E-2</c:v>
                </c:pt>
                <c:pt idx="7">
                  <c:v>7.0000000000000007E-2</c:v>
                </c:pt>
                <c:pt idx="8">
                  <c:v>0.08</c:v>
                </c:pt>
                <c:pt idx="9">
                  <c:v>0.09</c:v>
                </c:pt>
                <c:pt idx="10">
                  <c:v>9.9999999999999992E-2</c:v>
                </c:pt>
                <c:pt idx="11">
                  <c:v>0.10999999999999999</c:v>
                </c:pt>
                <c:pt idx="12">
                  <c:v>0.11999999999999998</c:v>
                </c:pt>
                <c:pt idx="13">
                  <c:v>0.12999999999999998</c:v>
                </c:pt>
                <c:pt idx="14">
                  <c:v>0.13999999999999999</c:v>
                </c:pt>
                <c:pt idx="15">
                  <c:v>0.15</c:v>
                </c:pt>
                <c:pt idx="16">
                  <c:v>0.16</c:v>
                </c:pt>
                <c:pt idx="17">
                  <c:v>0.17</c:v>
                </c:pt>
                <c:pt idx="18">
                  <c:v>0.18000000000000002</c:v>
                </c:pt>
                <c:pt idx="19">
                  <c:v>0.19000000000000003</c:v>
                </c:pt>
                <c:pt idx="20">
                  <c:v>0.20000000000000004</c:v>
                </c:pt>
                <c:pt idx="21">
                  <c:v>0.21000000000000005</c:v>
                </c:pt>
                <c:pt idx="22">
                  <c:v>0.22000000000000006</c:v>
                </c:pt>
                <c:pt idx="23">
                  <c:v>0.23000000000000007</c:v>
                </c:pt>
                <c:pt idx="24">
                  <c:v>0.24000000000000007</c:v>
                </c:pt>
                <c:pt idx="25">
                  <c:v>0.25000000000000006</c:v>
                </c:pt>
                <c:pt idx="26">
                  <c:v>0.26000000000000006</c:v>
                </c:pt>
                <c:pt idx="27">
                  <c:v>0.27000000000000007</c:v>
                </c:pt>
                <c:pt idx="28">
                  <c:v>0.28000000000000008</c:v>
                </c:pt>
                <c:pt idx="29">
                  <c:v>0.29000000000000009</c:v>
                </c:pt>
                <c:pt idx="30">
                  <c:v>0.3000000000000001</c:v>
                </c:pt>
                <c:pt idx="31">
                  <c:v>0.31000000000000011</c:v>
                </c:pt>
                <c:pt idx="32">
                  <c:v>0.32000000000000012</c:v>
                </c:pt>
                <c:pt idx="33">
                  <c:v>0.33000000000000013</c:v>
                </c:pt>
                <c:pt idx="34">
                  <c:v>0.34000000000000014</c:v>
                </c:pt>
                <c:pt idx="35">
                  <c:v>0.35000000000000014</c:v>
                </c:pt>
                <c:pt idx="36">
                  <c:v>0.36000000000000015</c:v>
                </c:pt>
                <c:pt idx="37">
                  <c:v>0.37000000000000016</c:v>
                </c:pt>
                <c:pt idx="38">
                  <c:v>0.38000000000000017</c:v>
                </c:pt>
                <c:pt idx="39">
                  <c:v>0.39000000000000018</c:v>
                </c:pt>
                <c:pt idx="40">
                  <c:v>0.40000000000000019</c:v>
                </c:pt>
                <c:pt idx="41">
                  <c:v>0.4100000000000002</c:v>
                </c:pt>
                <c:pt idx="42">
                  <c:v>0.42000000000000021</c:v>
                </c:pt>
                <c:pt idx="43">
                  <c:v>0.43000000000000022</c:v>
                </c:pt>
                <c:pt idx="44">
                  <c:v>0.44000000000000022</c:v>
                </c:pt>
                <c:pt idx="45">
                  <c:v>0.45000000000000023</c:v>
                </c:pt>
                <c:pt idx="46">
                  <c:v>0.46000000000000024</c:v>
                </c:pt>
                <c:pt idx="47">
                  <c:v>0.47000000000000025</c:v>
                </c:pt>
                <c:pt idx="48">
                  <c:v>0.48000000000000026</c:v>
                </c:pt>
                <c:pt idx="49">
                  <c:v>0.49000000000000027</c:v>
                </c:pt>
                <c:pt idx="50">
                  <c:v>0.50000000000000022</c:v>
                </c:pt>
                <c:pt idx="51">
                  <c:v>0.51000000000000023</c:v>
                </c:pt>
                <c:pt idx="52">
                  <c:v>0.52000000000000024</c:v>
                </c:pt>
                <c:pt idx="53">
                  <c:v>0.53000000000000025</c:v>
                </c:pt>
                <c:pt idx="54">
                  <c:v>0.54000000000000026</c:v>
                </c:pt>
                <c:pt idx="55">
                  <c:v>0.55000000000000027</c:v>
                </c:pt>
                <c:pt idx="56">
                  <c:v>0.56000000000000028</c:v>
                </c:pt>
                <c:pt idx="57">
                  <c:v>0.57000000000000028</c:v>
                </c:pt>
                <c:pt idx="58">
                  <c:v>0.58000000000000029</c:v>
                </c:pt>
                <c:pt idx="59">
                  <c:v>0.5900000000000003</c:v>
                </c:pt>
                <c:pt idx="60">
                  <c:v>0.60000000000000031</c:v>
                </c:pt>
                <c:pt idx="61">
                  <c:v>0.61000000000000032</c:v>
                </c:pt>
                <c:pt idx="62">
                  <c:v>0.62000000000000033</c:v>
                </c:pt>
                <c:pt idx="63">
                  <c:v>0.63000000000000034</c:v>
                </c:pt>
                <c:pt idx="64">
                  <c:v>0.64000000000000035</c:v>
                </c:pt>
                <c:pt idx="65">
                  <c:v>0.65000000000000036</c:v>
                </c:pt>
                <c:pt idx="66">
                  <c:v>0.66000000000000036</c:v>
                </c:pt>
                <c:pt idx="67">
                  <c:v>0.67000000000000037</c:v>
                </c:pt>
                <c:pt idx="68">
                  <c:v>0.68000000000000038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0.78000000000000047</c:v>
                </c:pt>
                <c:pt idx="79">
                  <c:v>0.79000000000000048</c:v>
                </c:pt>
                <c:pt idx="80">
                  <c:v>0.80000000000000049</c:v>
                </c:pt>
                <c:pt idx="81">
                  <c:v>0.8100000000000005</c:v>
                </c:pt>
                <c:pt idx="82">
                  <c:v>0.82000000000000051</c:v>
                </c:pt>
                <c:pt idx="83">
                  <c:v>0.83000000000000052</c:v>
                </c:pt>
                <c:pt idx="84">
                  <c:v>0.84000000000000052</c:v>
                </c:pt>
                <c:pt idx="85" formatCode="0.00%">
                  <c:v>0.85470000000000002</c:v>
                </c:pt>
              </c:numCache>
            </c:numRef>
          </c:cat>
          <c:val>
            <c:numRef>
              <c:f>Figure!$O$26:$O$114</c:f>
              <c:numCache>
                <c:formatCode>0.00%</c:formatCode>
                <c:ptCount val="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1.0999999999999999E-2</c:v>
                </c:pt>
                <c:pt idx="79">
                  <c:v>1.0999999999999999E-2</c:v>
                </c:pt>
                <c:pt idx="80">
                  <c:v>0</c:v>
                </c:pt>
                <c:pt idx="81">
                  <c:v>0</c:v>
                </c:pt>
                <c:pt idx="82">
                  <c:v>0</c:v>
                </c:pt>
                <c:pt idx="83">
                  <c:v>0</c:v>
                </c:pt>
                <c:pt idx="84">
                  <c:v>0</c:v>
                </c:pt>
                <c:pt idx="85">
                  <c:v>0</c:v>
                </c:pt>
              </c:numCache>
            </c:numRef>
          </c:val>
          <c:extLst>
            <c:ext xmlns:c16="http://schemas.microsoft.com/office/drawing/2014/chart" uri="{C3380CC4-5D6E-409C-BE32-E72D297353CC}">
              <c16:uniqueId val="{0000000D-65F7-4F64-8903-F2713E872215}"/>
            </c:ext>
          </c:extLst>
        </c:ser>
        <c:ser>
          <c:idx val="14"/>
          <c:order val="14"/>
          <c:tx>
            <c:strRef>
              <c:f>Figure!$P$25</c:f>
              <c:strCache>
                <c:ptCount val="1"/>
                <c:pt idx="0">
                  <c:v>Japan</c:v>
                </c:pt>
              </c:strCache>
            </c:strRef>
          </c:tx>
          <c:spPr>
            <a:solidFill>
              <a:schemeClr val="accent3">
                <a:lumMod val="80000"/>
                <a:lumOff val="20000"/>
              </a:schemeClr>
            </a:solidFill>
            <a:ln>
              <a:noFill/>
            </a:ln>
            <a:effectLst/>
          </c:spPr>
          <c:invertIfNegative val="0"/>
          <c:cat>
            <c:numRef>
              <c:f>Figure!$A$26:$A$114</c:f>
              <c:numCache>
                <c:formatCode>0%</c:formatCode>
                <c:ptCount val="89"/>
                <c:pt idx="0">
                  <c:v>0</c:v>
                </c:pt>
                <c:pt idx="1">
                  <c:v>0.01</c:v>
                </c:pt>
                <c:pt idx="2">
                  <c:v>0.02</c:v>
                </c:pt>
                <c:pt idx="3">
                  <c:v>0.03</c:v>
                </c:pt>
                <c:pt idx="4">
                  <c:v>0.04</c:v>
                </c:pt>
                <c:pt idx="5">
                  <c:v>0.05</c:v>
                </c:pt>
                <c:pt idx="6">
                  <c:v>6.0000000000000005E-2</c:v>
                </c:pt>
                <c:pt idx="7">
                  <c:v>7.0000000000000007E-2</c:v>
                </c:pt>
                <c:pt idx="8">
                  <c:v>0.08</c:v>
                </c:pt>
                <c:pt idx="9">
                  <c:v>0.09</c:v>
                </c:pt>
                <c:pt idx="10">
                  <c:v>9.9999999999999992E-2</c:v>
                </c:pt>
                <c:pt idx="11">
                  <c:v>0.10999999999999999</c:v>
                </c:pt>
                <c:pt idx="12">
                  <c:v>0.11999999999999998</c:v>
                </c:pt>
                <c:pt idx="13">
                  <c:v>0.12999999999999998</c:v>
                </c:pt>
                <c:pt idx="14">
                  <c:v>0.13999999999999999</c:v>
                </c:pt>
                <c:pt idx="15">
                  <c:v>0.15</c:v>
                </c:pt>
                <c:pt idx="16">
                  <c:v>0.16</c:v>
                </c:pt>
                <c:pt idx="17">
                  <c:v>0.17</c:v>
                </c:pt>
                <c:pt idx="18">
                  <c:v>0.18000000000000002</c:v>
                </c:pt>
                <c:pt idx="19">
                  <c:v>0.19000000000000003</c:v>
                </c:pt>
                <c:pt idx="20">
                  <c:v>0.20000000000000004</c:v>
                </c:pt>
                <c:pt idx="21">
                  <c:v>0.21000000000000005</c:v>
                </c:pt>
                <c:pt idx="22">
                  <c:v>0.22000000000000006</c:v>
                </c:pt>
                <c:pt idx="23">
                  <c:v>0.23000000000000007</c:v>
                </c:pt>
                <c:pt idx="24">
                  <c:v>0.24000000000000007</c:v>
                </c:pt>
                <c:pt idx="25">
                  <c:v>0.25000000000000006</c:v>
                </c:pt>
                <c:pt idx="26">
                  <c:v>0.26000000000000006</c:v>
                </c:pt>
                <c:pt idx="27">
                  <c:v>0.27000000000000007</c:v>
                </c:pt>
                <c:pt idx="28">
                  <c:v>0.28000000000000008</c:v>
                </c:pt>
                <c:pt idx="29">
                  <c:v>0.29000000000000009</c:v>
                </c:pt>
                <c:pt idx="30">
                  <c:v>0.3000000000000001</c:v>
                </c:pt>
                <c:pt idx="31">
                  <c:v>0.31000000000000011</c:v>
                </c:pt>
                <c:pt idx="32">
                  <c:v>0.32000000000000012</c:v>
                </c:pt>
                <c:pt idx="33">
                  <c:v>0.33000000000000013</c:v>
                </c:pt>
                <c:pt idx="34">
                  <c:v>0.34000000000000014</c:v>
                </c:pt>
                <c:pt idx="35">
                  <c:v>0.35000000000000014</c:v>
                </c:pt>
                <c:pt idx="36">
                  <c:v>0.36000000000000015</c:v>
                </c:pt>
                <c:pt idx="37">
                  <c:v>0.37000000000000016</c:v>
                </c:pt>
                <c:pt idx="38">
                  <c:v>0.38000000000000017</c:v>
                </c:pt>
                <c:pt idx="39">
                  <c:v>0.39000000000000018</c:v>
                </c:pt>
                <c:pt idx="40">
                  <c:v>0.40000000000000019</c:v>
                </c:pt>
                <c:pt idx="41">
                  <c:v>0.4100000000000002</c:v>
                </c:pt>
                <c:pt idx="42">
                  <c:v>0.42000000000000021</c:v>
                </c:pt>
                <c:pt idx="43">
                  <c:v>0.43000000000000022</c:v>
                </c:pt>
                <c:pt idx="44">
                  <c:v>0.44000000000000022</c:v>
                </c:pt>
                <c:pt idx="45">
                  <c:v>0.45000000000000023</c:v>
                </c:pt>
                <c:pt idx="46">
                  <c:v>0.46000000000000024</c:v>
                </c:pt>
                <c:pt idx="47">
                  <c:v>0.47000000000000025</c:v>
                </c:pt>
                <c:pt idx="48">
                  <c:v>0.48000000000000026</c:v>
                </c:pt>
                <c:pt idx="49">
                  <c:v>0.49000000000000027</c:v>
                </c:pt>
                <c:pt idx="50">
                  <c:v>0.50000000000000022</c:v>
                </c:pt>
                <c:pt idx="51">
                  <c:v>0.51000000000000023</c:v>
                </c:pt>
                <c:pt idx="52">
                  <c:v>0.52000000000000024</c:v>
                </c:pt>
                <c:pt idx="53">
                  <c:v>0.53000000000000025</c:v>
                </c:pt>
                <c:pt idx="54">
                  <c:v>0.54000000000000026</c:v>
                </c:pt>
                <c:pt idx="55">
                  <c:v>0.55000000000000027</c:v>
                </c:pt>
                <c:pt idx="56">
                  <c:v>0.56000000000000028</c:v>
                </c:pt>
                <c:pt idx="57">
                  <c:v>0.57000000000000028</c:v>
                </c:pt>
                <c:pt idx="58">
                  <c:v>0.58000000000000029</c:v>
                </c:pt>
                <c:pt idx="59">
                  <c:v>0.5900000000000003</c:v>
                </c:pt>
                <c:pt idx="60">
                  <c:v>0.60000000000000031</c:v>
                </c:pt>
                <c:pt idx="61">
                  <c:v>0.61000000000000032</c:v>
                </c:pt>
                <c:pt idx="62">
                  <c:v>0.62000000000000033</c:v>
                </c:pt>
                <c:pt idx="63">
                  <c:v>0.63000000000000034</c:v>
                </c:pt>
                <c:pt idx="64">
                  <c:v>0.64000000000000035</c:v>
                </c:pt>
                <c:pt idx="65">
                  <c:v>0.65000000000000036</c:v>
                </c:pt>
                <c:pt idx="66">
                  <c:v>0.66000000000000036</c:v>
                </c:pt>
                <c:pt idx="67">
                  <c:v>0.67000000000000037</c:v>
                </c:pt>
                <c:pt idx="68">
                  <c:v>0.68000000000000038</c:v>
                </c:pt>
                <c:pt idx="69">
                  <c:v>0.69000000000000039</c:v>
                </c:pt>
                <c:pt idx="70">
                  <c:v>0.7000000000000004</c:v>
                </c:pt>
                <c:pt idx="71">
                  <c:v>0.71000000000000041</c:v>
                </c:pt>
                <c:pt idx="72">
                  <c:v>0.72000000000000042</c:v>
                </c:pt>
                <c:pt idx="73">
                  <c:v>0.73000000000000043</c:v>
                </c:pt>
                <c:pt idx="74">
                  <c:v>0.74000000000000044</c:v>
                </c:pt>
                <c:pt idx="75">
                  <c:v>0.75000000000000044</c:v>
                </c:pt>
                <c:pt idx="76">
                  <c:v>0.76000000000000045</c:v>
                </c:pt>
                <c:pt idx="77">
                  <c:v>0.77000000000000046</c:v>
                </c:pt>
                <c:pt idx="78">
                  <c:v>0.78000000000000047</c:v>
                </c:pt>
                <c:pt idx="79">
                  <c:v>0.79000000000000048</c:v>
                </c:pt>
                <c:pt idx="80">
                  <c:v>0.80000000000000049</c:v>
                </c:pt>
                <c:pt idx="81">
                  <c:v>0.8100000000000005</c:v>
                </c:pt>
                <c:pt idx="82">
                  <c:v>0.82000000000000051</c:v>
                </c:pt>
                <c:pt idx="83">
                  <c:v>0.83000000000000052</c:v>
                </c:pt>
                <c:pt idx="84">
                  <c:v>0.84000000000000052</c:v>
                </c:pt>
                <c:pt idx="85" formatCode="0.00%">
                  <c:v>0.85470000000000002</c:v>
                </c:pt>
              </c:numCache>
            </c:numRef>
          </c:cat>
          <c:val>
            <c:numRef>
              <c:f>Figure!$P$26:$P$114</c:f>
              <c:numCache>
                <c:formatCode>0.00%</c:formatCode>
                <c:ptCount val="8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8.0000000000000002E-3</c:v>
                </c:pt>
                <c:pt idx="81">
                  <c:v>8.0000000000000002E-3</c:v>
                </c:pt>
                <c:pt idx="82">
                  <c:v>8.0000000000000002E-3</c:v>
                </c:pt>
                <c:pt idx="83">
                  <c:v>8.0000000000000002E-3</c:v>
                </c:pt>
                <c:pt idx="84">
                  <c:v>8.0000000000000002E-3</c:v>
                </c:pt>
                <c:pt idx="85">
                  <c:v>8.0000000000000002E-3</c:v>
                </c:pt>
              </c:numCache>
            </c:numRef>
          </c:val>
          <c:extLst>
            <c:ext xmlns:c16="http://schemas.microsoft.com/office/drawing/2014/chart" uri="{C3380CC4-5D6E-409C-BE32-E72D297353CC}">
              <c16:uniqueId val="{0000000E-65F7-4F64-8903-F2713E872215}"/>
            </c:ext>
          </c:extLst>
        </c:ser>
        <c:dLbls>
          <c:showLegendKey val="0"/>
          <c:showVal val="0"/>
          <c:showCatName val="0"/>
          <c:showSerName val="0"/>
          <c:showPercent val="0"/>
          <c:showBubbleSize val="0"/>
        </c:dLbls>
        <c:gapWidth val="0"/>
        <c:overlap val="100"/>
        <c:axId val="686701240"/>
        <c:axId val="686700912"/>
      </c:barChart>
      <c:catAx>
        <c:axId val="68670124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86700912"/>
        <c:crosses val="autoZero"/>
        <c:auto val="1"/>
        <c:lblAlgn val="ctr"/>
        <c:lblOffset val="100"/>
        <c:tickLblSkip val="10"/>
        <c:noMultiLvlLbl val="0"/>
      </c:catAx>
      <c:valAx>
        <c:axId val="686700912"/>
        <c:scaling>
          <c:orientation val="minMax"/>
          <c:max val="7.0000000000000007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86701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n-US"/>
              <a:t>China's Effective Applied Tariffs</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ChinaTariffExampleTimeline!$A$11</c:f>
              <c:strCache>
                <c:ptCount val="1"/>
                <c:pt idx="0">
                  <c:v>Swine Meat, Fzn</c:v>
                </c:pt>
              </c:strCache>
            </c:strRef>
          </c:tx>
          <c:spPr>
            <a:ln w="38100" cap="flat" cmpd="dbl" algn="ctr">
              <a:solidFill>
                <a:schemeClr val="accent1"/>
              </a:solidFill>
              <a:miter lim="800000"/>
            </a:ln>
            <a:effectLst/>
          </c:spPr>
          <c:marker>
            <c:symbol val="none"/>
          </c:marker>
          <c:cat>
            <c:strRef>
              <c:f>ChinaTariffExampleTimeline!$B$10:$J$10</c:f>
              <c:strCache>
                <c:ptCount val="9"/>
                <c:pt idx="0">
                  <c:v>MFN</c:v>
                </c:pt>
                <c:pt idx="1">
                  <c:v>Apr-18</c:v>
                </c:pt>
                <c:pt idx="2">
                  <c:v>Jul-18</c:v>
                </c:pt>
                <c:pt idx="3">
                  <c:v>Aug-18</c:v>
                </c:pt>
                <c:pt idx="4">
                  <c:v>Sep-18</c:v>
                </c:pt>
                <c:pt idx="5">
                  <c:v>Jun-19</c:v>
                </c:pt>
                <c:pt idx="6">
                  <c:v>Sep-19</c:v>
                </c:pt>
                <c:pt idx="7">
                  <c:v>Dec-19</c:v>
                </c:pt>
                <c:pt idx="8">
                  <c:v>Feb-20</c:v>
                </c:pt>
              </c:strCache>
            </c:strRef>
          </c:cat>
          <c:val>
            <c:numRef>
              <c:f>ChinaTariffExampleTimeline!$B$11:$J$11</c:f>
              <c:numCache>
                <c:formatCode>General</c:formatCode>
                <c:ptCount val="9"/>
                <c:pt idx="0">
                  <c:v>0.12</c:v>
                </c:pt>
                <c:pt idx="1">
                  <c:v>0.37</c:v>
                </c:pt>
                <c:pt idx="2">
                  <c:v>0.62</c:v>
                </c:pt>
                <c:pt idx="3">
                  <c:v>0.62</c:v>
                </c:pt>
                <c:pt idx="4">
                  <c:v>0.62</c:v>
                </c:pt>
                <c:pt idx="5">
                  <c:v>0.62</c:v>
                </c:pt>
                <c:pt idx="6">
                  <c:v>0.72</c:v>
                </c:pt>
                <c:pt idx="7">
                  <c:v>0.72</c:v>
                </c:pt>
                <c:pt idx="8">
                  <c:v>0.67</c:v>
                </c:pt>
              </c:numCache>
            </c:numRef>
          </c:val>
          <c:smooth val="0"/>
          <c:extLst>
            <c:ext xmlns:c16="http://schemas.microsoft.com/office/drawing/2014/chart" uri="{C3380CC4-5D6E-409C-BE32-E72D297353CC}">
              <c16:uniqueId val="{00000000-7575-4501-BAA7-08F85C34DB53}"/>
            </c:ext>
          </c:extLst>
        </c:ser>
        <c:ser>
          <c:idx val="1"/>
          <c:order val="1"/>
          <c:tx>
            <c:strRef>
              <c:f>ChinaTariffExampleTimeline!$A$12</c:f>
              <c:strCache>
                <c:ptCount val="1"/>
                <c:pt idx="0">
                  <c:v>Pistachios</c:v>
                </c:pt>
              </c:strCache>
            </c:strRef>
          </c:tx>
          <c:spPr>
            <a:ln w="38100" cap="flat" cmpd="dbl" algn="ctr">
              <a:solidFill>
                <a:schemeClr val="accent2"/>
              </a:solidFill>
              <a:miter lim="800000"/>
            </a:ln>
            <a:effectLst/>
          </c:spPr>
          <c:marker>
            <c:symbol val="none"/>
          </c:marker>
          <c:cat>
            <c:strRef>
              <c:f>ChinaTariffExampleTimeline!$B$10:$J$10</c:f>
              <c:strCache>
                <c:ptCount val="9"/>
                <c:pt idx="0">
                  <c:v>MFN</c:v>
                </c:pt>
                <c:pt idx="1">
                  <c:v>Apr-18</c:v>
                </c:pt>
                <c:pt idx="2">
                  <c:v>Jul-18</c:v>
                </c:pt>
                <c:pt idx="3">
                  <c:v>Aug-18</c:v>
                </c:pt>
                <c:pt idx="4">
                  <c:v>Sep-18</c:v>
                </c:pt>
                <c:pt idx="5">
                  <c:v>Jun-19</c:v>
                </c:pt>
                <c:pt idx="6">
                  <c:v>Sep-19</c:v>
                </c:pt>
                <c:pt idx="7">
                  <c:v>Dec-19</c:v>
                </c:pt>
                <c:pt idx="8">
                  <c:v>Feb-20</c:v>
                </c:pt>
              </c:strCache>
            </c:strRef>
          </c:cat>
          <c:val>
            <c:numRef>
              <c:f>ChinaTariffExampleTimeline!$B$12:$J$12</c:f>
              <c:numCache>
                <c:formatCode>General</c:formatCode>
                <c:ptCount val="9"/>
                <c:pt idx="0">
                  <c:v>0.15</c:v>
                </c:pt>
                <c:pt idx="1">
                  <c:v>0.3</c:v>
                </c:pt>
                <c:pt idx="2">
                  <c:v>0.55000000000000004</c:v>
                </c:pt>
                <c:pt idx="3">
                  <c:v>0.55000000000000004</c:v>
                </c:pt>
                <c:pt idx="4">
                  <c:v>0.55000000000000004</c:v>
                </c:pt>
                <c:pt idx="5">
                  <c:v>0.55000000000000004</c:v>
                </c:pt>
                <c:pt idx="6">
                  <c:v>0.65</c:v>
                </c:pt>
                <c:pt idx="7">
                  <c:v>0.65</c:v>
                </c:pt>
                <c:pt idx="8">
                  <c:v>0.6</c:v>
                </c:pt>
              </c:numCache>
            </c:numRef>
          </c:val>
          <c:smooth val="0"/>
          <c:extLst>
            <c:ext xmlns:c16="http://schemas.microsoft.com/office/drawing/2014/chart" uri="{C3380CC4-5D6E-409C-BE32-E72D297353CC}">
              <c16:uniqueId val="{00000001-7575-4501-BAA7-08F85C34DB53}"/>
            </c:ext>
          </c:extLst>
        </c:ser>
        <c:ser>
          <c:idx val="2"/>
          <c:order val="2"/>
          <c:tx>
            <c:strRef>
              <c:f>ChinaTariffExampleTimeline!$A$13</c:f>
              <c:strCache>
                <c:ptCount val="1"/>
                <c:pt idx="0">
                  <c:v>Soybeans</c:v>
                </c:pt>
              </c:strCache>
            </c:strRef>
          </c:tx>
          <c:spPr>
            <a:ln w="38100" cap="flat" cmpd="dbl" algn="ctr">
              <a:solidFill>
                <a:schemeClr val="accent3"/>
              </a:solidFill>
              <a:miter lim="800000"/>
            </a:ln>
            <a:effectLst/>
          </c:spPr>
          <c:marker>
            <c:symbol val="none"/>
          </c:marker>
          <c:cat>
            <c:strRef>
              <c:f>ChinaTariffExampleTimeline!$B$10:$J$10</c:f>
              <c:strCache>
                <c:ptCount val="9"/>
                <c:pt idx="0">
                  <c:v>MFN</c:v>
                </c:pt>
                <c:pt idx="1">
                  <c:v>Apr-18</c:v>
                </c:pt>
                <c:pt idx="2">
                  <c:v>Jul-18</c:v>
                </c:pt>
                <c:pt idx="3">
                  <c:v>Aug-18</c:v>
                </c:pt>
                <c:pt idx="4">
                  <c:v>Sep-18</c:v>
                </c:pt>
                <c:pt idx="5">
                  <c:v>Jun-19</c:v>
                </c:pt>
                <c:pt idx="6">
                  <c:v>Sep-19</c:v>
                </c:pt>
                <c:pt idx="7">
                  <c:v>Dec-19</c:v>
                </c:pt>
                <c:pt idx="8">
                  <c:v>Feb-20</c:v>
                </c:pt>
              </c:strCache>
            </c:strRef>
          </c:cat>
          <c:val>
            <c:numRef>
              <c:f>ChinaTariffExampleTimeline!$B$13:$J$13</c:f>
              <c:numCache>
                <c:formatCode>General</c:formatCode>
                <c:ptCount val="9"/>
                <c:pt idx="0">
                  <c:v>0.03</c:v>
                </c:pt>
                <c:pt idx="1">
                  <c:v>0.03</c:v>
                </c:pt>
                <c:pt idx="2">
                  <c:v>0.28000000000000003</c:v>
                </c:pt>
                <c:pt idx="3">
                  <c:v>0.28000000000000003</c:v>
                </c:pt>
                <c:pt idx="4">
                  <c:v>0.28000000000000003</c:v>
                </c:pt>
                <c:pt idx="5">
                  <c:v>0.28000000000000003</c:v>
                </c:pt>
                <c:pt idx="6">
                  <c:v>0.33</c:v>
                </c:pt>
                <c:pt idx="7">
                  <c:v>0.33</c:v>
                </c:pt>
                <c:pt idx="8">
                  <c:v>0.30499999999999999</c:v>
                </c:pt>
              </c:numCache>
            </c:numRef>
          </c:val>
          <c:smooth val="0"/>
          <c:extLst>
            <c:ext xmlns:c16="http://schemas.microsoft.com/office/drawing/2014/chart" uri="{C3380CC4-5D6E-409C-BE32-E72D297353CC}">
              <c16:uniqueId val="{00000002-7575-4501-BAA7-08F85C34DB53}"/>
            </c:ext>
          </c:extLst>
        </c:ser>
        <c:dLbls>
          <c:showLegendKey val="0"/>
          <c:showVal val="0"/>
          <c:showCatName val="0"/>
          <c:showSerName val="0"/>
          <c:showPercent val="0"/>
          <c:showBubbleSize val="0"/>
        </c:dLbls>
        <c:smooth val="0"/>
        <c:axId val="690644000"/>
        <c:axId val="690645312"/>
      </c:lineChart>
      <c:catAx>
        <c:axId val="690644000"/>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645312"/>
        <c:crosses val="autoZero"/>
        <c:auto val="1"/>
        <c:lblAlgn val="ctr"/>
        <c:lblOffset val="100"/>
        <c:noMultiLvlLbl val="0"/>
      </c:catAx>
      <c:valAx>
        <c:axId val="690645312"/>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0%" sourceLinked="0"/>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06440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FEE06E-8F9A-4802-BD7F-F41424A64F6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6E31E697-B1C0-4016-A3D9-4724EED4F793}">
      <dgm:prSet phldrT="[Text]"/>
      <dgm:spPr/>
      <dgm:t>
        <a:bodyPr/>
        <a:lstStyle/>
        <a:p>
          <a:r>
            <a:rPr lang="en-US" dirty="0"/>
            <a:t>1. Forecast Simulation to 2030</a:t>
          </a:r>
        </a:p>
      </dgm:t>
    </dgm:pt>
    <dgm:pt modelId="{2BB905DA-9C64-423B-8D59-F349A549FD64}" type="parTrans" cxnId="{F013502F-CD33-4109-94E3-F82183C92DA2}">
      <dgm:prSet/>
      <dgm:spPr/>
      <dgm:t>
        <a:bodyPr/>
        <a:lstStyle/>
        <a:p>
          <a:endParaRPr lang="en-US"/>
        </a:p>
      </dgm:t>
    </dgm:pt>
    <dgm:pt modelId="{BB4996A0-CFD7-4EFC-8245-E89D0C2B4224}" type="sibTrans" cxnId="{F013502F-CD33-4109-94E3-F82183C92DA2}">
      <dgm:prSet/>
      <dgm:spPr/>
      <dgm:t>
        <a:bodyPr/>
        <a:lstStyle/>
        <a:p>
          <a:endParaRPr lang="en-US"/>
        </a:p>
      </dgm:t>
    </dgm:pt>
    <dgm:pt modelId="{B6471521-8235-4F46-967F-179EB2A50970}">
      <dgm:prSet phldrT="[Text]"/>
      <dgm:spPr/>
      <dgm:t>
        <a:bodyPr/>
        <a:lstStyle/>
        <a:p>
          <a:r>
            <a:rPr lang="en-US" dirty="0"/>
            <a:t>2. Policy Simulation to 2030</a:t>
          </a:r>
        </a:p>
      </dgm:t>
    </dgm:pt>
    <dgm:pt modelId="{2C462607-54CB-4C15-B0C6-EF6C050B58AF}" type="parTrans" cxnId="{FE572628-FED3-44AA-8950-5C1EBDAF5277}">
      <dgm:prSet/>
      <dgm:spPr/>
      <dgm:t>
        <a:bodyPr/>
        <a:lstStyle/>
        <a:p>
          <a:endParaRPr lang="en-US"/>
        </a:p>
      </dgm:t>
    </dgm:pt>
    <dgm:pt modelId="{1E6B0B74-59F1-46E5-84EE-C376CB24AE12}" type="sibTrans" cxnId="{FE572628-FED3-44AA-8950-5C1EBDAF5277}">
      <dgm:prSet/>
      <dgm:spPr/>
      <dgm:t>
        <a:bodyPr/>
        <a:lstStyle/>
        <a:p>
          <a:endParaRPr lang="en-US"/>
        </a:p>
      </dgm:t>
    </dgm:pt>
    <dgm:pt modelId="{FF6BDFB4-A4C0-4471-97AD-5D5C71029FEA}">
      <dgm:prSet phldrT="[Text]"/>
      <dgm:spPr/>
      <dgm:t>
        <a:bodyPr/>
        <a:lstStyle/>
        <a:p>
          <a:r>
            <a:rPr lang="en-US" b="1" dirty="0">
              <a:solidFill>
                <a:schemeClr val="tx1"/>
              </a:solidFill>
            </a:rPr>
            <a:t>Results = Difference between Policy</a:t>
          </a:r>
        </a:p>
        <a:p>
          <a:r>
            <a:rPr lang="en-US" b="1" dirty="0">
              <a:solidFill>
                <a:schemeClr val="tx1"/>
              </a:solidFill>
            </a:rPr>
            <a:t>and Forecast Simulation </a:t>
          </a:r>
        </a:p>
      </dgm:t>
    </dgm:pt>
    <dgm:pt modelId="{2015293E-871D-4908-BD5E-18686065220F}" type="parTrans" cxnId="{FC235AC0-2E20-44D4-84B4-3A8D71DE77D2}">
      <dgm:prSet/>
      <dgm:spPr/>
      <dgm:t>
        <a:bodyPr/>
        <a:lstStyle/>
        <a:p>
          <a:endParaRPr lang="en-US"/>
        </a:p>
      </dgm:t>
    </dgm:pt>
    <dgm:pt modelId="{99E8346E-0DB2-499E-8053-701AC1560914}" type="sibTrans" cxnId="{FC235AC0-2E20-44D4-84B4-3A8D71DE77D2}">
      <dgm:prSet/>
      <dgm:spPr/>
      <dgm:t>
        <a:bodyPr/>
        <a:lstStyle/>
        <a:p>
          <a:endParaRPr lang="en-US"/>
        </a:p>
      </dgm:t>
    </dgm:pt>
    <dgm:pt modelId="{FF2B2225-6F62-423D-9213-8056FC0175E6}" type="pres">
      <dgm:prSet presAssocID="{91FEE06E-8F9A-4802-BD7F-F41424A64F61}" presName="linear" presStyleCnt="0">
        <dgm:presLayoutVars>
          <dgm:dir/>
          <dgm:animLvl val="lvl"/>
          <dgm:resizeHandles val="exact"/>
        </dgm:presLayoutVars>
      </dgm:prSet>
      <dgm:spPr/>
    </dgm:pt>
    <dgm:pt modelId="{EF8D084D-A52F-4D4F-AD63-93E8C197B214}" type="pres">
      <dgm:prSet presAssocID="{6E31E697-B1C0-4016-A3D9-4724EED4F793}" presName="parentLin" presStyleCnt="0"/>
      <dgm:spPr/>
    </dgm:pt>
    <dgm:pt modelId="{52A8EEA2-9B22-40D3-8E48-0C19347EC09A}" type="pres">
      <dgm:prSet presAssocID="{6E31E697-B1C0-4016-A3D9-4724EED4F793}" presName="parentLeftMargin" presStyleLbl="node1" presStyleIdx="0" presStyleCnt="3"/>
      <dgm:spPr/>
    </dgm:pt>
    <dgm:pt modelId="{D1CFA89F-1E91-42C7-9AA3-830D75FCCDC9}" type="pres">
      <dgm:prSet presAssocID="{6E31E697-B1C0-4016-A3D9-4724EED4F793}" presName="parentText" presStyleLbl="node1" presStyleIdx="0" presStyleCnt="3">
        <dgm:presLayoutVars>
          <dgm:chMax val="0"/>
          <dgm:bulletEnabled val="1"/>
        </dgm:presLayoutVars>
      </dgm:prSet>
      <dgm:spPr/>
    </dgm:pt>
    <dgm:pt modelId="{F1D2D707-0723-44F8-930E-681031B7E4EC}" type="pres">
      <dgm:prSet presAssocID="{6E31E697-B1C0-4016-A3D9-4724EED4F793}" presName="negativeSpace" presStyleCnt="0"/>
      <dgm:spPr/>
    </dgm:pt>
    <dgm:pt modelId="{9C402056-55FC-42DD-9EBF-56C76D868D30}" type="pres">
      <dgm:prSet presAssocID="{6E31E697-B1C0-4016-A3D9-4724EED4F793}" presName="childText" presStyleLbl="conFgAcc1" presStyleIdx="0" presStyleCnt="3">
        <dgm:presLayoutVars>
          <dgm:bulletEnabled val="1"/>
        </dgm:presLayoutVars>
      </dgm:prSet>
      <dgm:spPr/>
    </dgm:pt>
    <dgm:pt modelId="{79BA33AB-1948-438A-9083-0DBC8E1E7268}" type="pres">
      <dgm:prSet presAssocID="{BB4996A0-CFD7-4EFC-8245-E89D0C2B4224}" presName="spaceBetweenRectangles" presStyleCnt="0"/>
      <dgm:spPr/>
    </dgm:pt>
    <dgm:pt modelId="{F6BF3EC6-131C-40EF-9170-0158C8BDFE3F}" type="pres">
      <dgm:prSet presAssocID="{B6471521-8235-4F46-967F-179EB2A50970}" presName="parentLin" presStyleCnt="0"/>
      <dgm:spPr/>
    </dgm:pt>
    <dgm:pt modelId="{3D3691CA-07F1-488A-B108-FD58FF14B886}" type="pres">
      <dgm:prSet presAssocID="{B6471521-8235-4F46-967F-179EB2A50970}" presName="parentLeftMargin" presStyleLbl="node1" presStyleIdx="0" presStyleCnt="3"/>
      <dgm:spPr/>
    </dgm:pt>
    <dgm:pt modelId="{55EE5F76-8E4D-4CC1-AD44-1C5D74CDFE19}" type="pres">
      <dgm:prSet presAssocID="{B6471521-8235-4F46-967F-179EB2A50970}" presName="parentText" presStyleLbl="node1" presStyleIdx="1" presStyleCnt="3">
        <dgm:presLayoutVars>
          <dgm:chMax val="0"/>
          <dgm:bulletEnabled val="1"/>
        </dgm:presLayoutVars>
      </dgm:prSet>
      <dgm:spPr/>
    </dgm:pt>
    <dgm:pt modelId="{22C33E30-F870-487C-BD33-DA1AF5EAC56F}" type="pres">
      <dgm:prSet presAssocID="{B6471521-8235-4F46-967F-179EB2A50970}" presName="negativeSpace" presStyleCnt="0"/>
      <dgm:spPr/>
    </dgm:pt>
    <dgm:pt modelId="{E0C8FE37-8E14-4267-BE81-F10E2F265626}" type="pres">
      <dgm:prSet presAssocID="{B6471521-8235-4F46-967F-179EB2A50970}" presName="childText" presStyleLbl="conFgAcc1" presStyleIdx="1" presStyleCnt="3">
        <dgm:presLayoutVars>
          <dgm:bulletEnabled val="1"/>
        </dgm:presLayoutVars>
      </dgm:prSet>
      <dgm:spPr/>
    </dgm:pt>
    <dgm:pt modelId="{F9E5C777-9467-41F8-8CE7-9162168A7FEF}" type="pres">
      <dgm:prSet presAssocID="{1E6B0B74-59F1-46E5-84EE-C376CB24AE12}" presName="spaceBetweenRectangles" presStyleCnt="0"/>
      <dgm:spPr/>
    </dgm:pt>
    <dgm:pt modelId="{46E98767-5839-4CF4-B6AB-854783466954}" type="pres">
      <dgm:prSet presAssocID="{FF6BDFB4-A4C0-4471-97AD-5D5C71029FEA}" presName="parentLin" presStyleCnt="0"/>
      <dgm:spPr/>
    </dgm:pt>
    <dgm:pt modelId="{504154FD-7632-4379-93D1-17207B2CB58E}" type="pres">
      <dgm:prSet presAssocID="{FF6BDFB4-A4C0-4471-97AD-5D5C71029FEA}" presName="parentLeftMargin" presStyleLbl="node1" presStyleIdx="1" presStyleCnt="3"/>
      <dgm:spPr/>
    </dgm:pt>
    <dgm:pt modelId="{65818BAC-5739-4870-B57E-311C027165EF}" type="pres">
      <dgm:prSet presAssocID="{FF6BDFB4-A4C0-4471-97AD-5D5C71029FEA}" presName="parentText" presStyleLbl="node1" presStyleIdx="2" presStyleCnt="3" custScaleX="134489" custScaleY="390153">
        <dgm:presLayoutVars>
          <dgm:chMax val="0"/>
          <dgm:bulletEnabled val="1"/>
        </dgm:presLayoutVars>
      </dgm:prSet>
      <dgm:spPr/>
    </dgm:pt>
    <dgm:pt modelId="{02D4978C-3E6C-419E-B3D0-6E227F259598}" type="pres">
      <dgm:prSet presAssocID="{FF6BDFB4-A4C0-4471-97AD-5D5C71029FEA}" presName="negativeSpace" presStyleCnt="0"/>
      <dgm:spPr/>
    </dgm:pt>
    <dgm:pt modelId="{1A63144F-A899-496F-8067-64A6115602FF}" type="pres">
      <dgm:prSet presAssocID="{FF6BDFB4-A4C0-4471-97AD-5D5C71029FEA}" presName="childText" presStyleLbl="conFgAcc1" presStyleIdx="2" presStyleCnt="3">
        <dgm:presLayoutVars>
          <dgm:bulletEnabled val="1"/>
        </dgm:presLayoutVars>
      </dgm:prSet>
      <dgm:spPr/>
    </dgm:pt>
  </dgm:ptLst>
  <dgm:cxnLst>
    <dgm:cxn modelId="{5F51031A-D372-4A55-B4CA-E241DC1BA902}" type="presOf" srcId="{B6471521-8235-4F46-967F-179EB2A50970}" destId="{55EE5F76-8E4D-4CC1-AD44-1C5D74CDFE19}" srcOrd="1" destOrd="0" presId="urn:microsoft.com/office/officeart/2005/8/layout/list1"/>
    <dgm:cxn modelId="{7735C127-DED7-46FE-97E6-FD0E9D741A8B}" type="presOf" srcId="{91FEE06E-8F9A-4802-BD7F-F41424A64F61}" destId="{FF2B2225-6F62-423D-9213-8056FC0175E6}" srcOrd="0" destOrd="0" presId="urn:microsoft.com/office/officeart/2005/8/layout/list1"/>
    <dgm:cxn modelId="{FE572628-FED3-44AA-8950-5C1EBDAF5277}" srcId="{91FEE06E-8F9A-4802-BD7F-F41424A64F61}" destId="{B6471521-8235-4F46-967F-179EB2A50970}" srcOrd="1" destOrd="0" parTransId="{2C462607-54CB-4C15-B0C6-EF6C050B58AF}" sibTransId="{1E6B0B74-59F1-46E5-84EE-C376CB24AE12}"/>
    <dgm:cxn modelId="{F013502F-CD33-4109-94E3-F82183C92DA2}" srcId="{91FEE06E-8F9A-4802-BD7F-F41424A64F61}" destId="{6E31E697-B1C0-4016-A3D9-4724EED4F793}" srcOrd="0" destOrd="0" parTransId="{2BB905DA-9C64-423B-8D59-F349A549FD64}" sibTransId="{BB4996A0-CFD7-4EFC-8245-E89D0C2B4224}"/>
    <dgm:cxn modelId="{BFD9B441-BF47-44F4-AF91-193688DD0E35}" type="presOf" srcId="{FF6BDFB4-A4C0-4471-97AD-5D5C71029FEA}" destId="{504154FD-7632-4379-93D1-17207B2CB58E}" srcOrd="0" destOrd="0" presId="urn:microsoft.com/office/officeart/2005/8/layout/list1"/>
    <dgm:cxn modelId="{2AF6EB43-7955-4165-8817-20F73C080B61}" type="presOf" srcId="{6E31E697-B1C0-4016-A3D9-4724EED4F793}" destId="{D1CFA89F-1E91-42C7-9AA3-830D75FCCDC9}" srcOrd="1" destOrd="0" presId="urn:microsoft.com/office/officeart/2005/8/layout/list1"/>
    <dgm:cxn modelId="{FDC43A9F-9FB3-43E1-B51E-AA895668273D}" type="presOf" srcId="{B6471521-8235-4F46-967F-179EB2A50970}" destId="{3D3691CA-07F1-488A-B108-FD58FF14B886}" srcOrd="0" destOrd="0" presId="urn:microsoft.com/office/officeart/2005/8/layout/list1"/>
    <dgm:cxn modelId="{373364AC-3B88-4410-839A-C22DBE4C1263}" type="presOf" srcId="{6E31E697-B1C0-4016-A3D9-4724EED4F793}" destId="{52A8EEA2-9B22-40D3-8E48-0C19347EC09A}" srcOrd="0" destOrd="0" presId="urn:microsoft.com/office/officeart/2005/8/layout/list1"/>
    <dgm:cxn modelId="{FC235AC0-2E20-44D4-84B4-3A8D71DE77D2}" srcId="{91FEE06E-8F9A-4802-BD7F-F41424A64F61}" destId="{FF6BDFB4-A4C0-4471-97AD-5D5C71029FEA}" srcOrd="2" destOrd="0" parTransId="{2015293E-871D-4908-BD5E-18686065220F}" sibTransId="{99E8346E-0DB2-499E-8053-701AC1560914}"/>
    <dgm:cxn modelId="{61A261CE-D764-4C5E-85DA-7237D1A6A847}" type="presOf" srcId="{FF6BDFB4-A4C0-4471-97AD-5D5C71029FEA}" destId="{65818BAC-5739-4870-B57E-311C027165EF}" srcOrd="1" destOrd="0" presId="urn:microsoft.com/office/officeart/2005/8/layout/list1"/>
    <dgm:cxn modelId="{2747D7EB-DB3A-44EF-95B5-3410F60B1031}" type="presParOf" srcId="{FF2B2225-6F62-423D-9213-8056FC0175E6}" destId="{EF8D084D-A52F-4D4F-AD63-93E8C197B214}" srcOrd="0" destOrd="0" presId="urn:microsoft.com/office/officeart/2005/8/layout/list1"/>
    <dgm:cxn modelId="{F7F6641F-3935-4983-A9DB-89BEA2757935}" type="presParOf" srcId="{EF8D084D-A52F-4D4F-AD63-93E8C197B214}" destId="{52A8EEA2-9B22-40D3-8E48-0C19347EC09A}" srcOrd="0" destOrd="0" presId="urn:microsoft.com/office/officeart/2005/8/layout/list1"/>
    <dgm:cxn modelId="{9E418782-AD2F-405A-9B04-13763261D3D2}" type="presParOf" srcId="{EF8D084D-A52F-4D4F-AD63-93E8C197B214}" destId="{D1CFA89F-1E91-42C7-9AA3-830D75FCCDC9}" srcOrd="1" destOrd="0" presId="urn:microsoft.com/office/officeart/2005/8/layout/list1"/>
    <dgm:cxn modelId="{6EEF7F82-F777-4387-A3BB-FEE8A55EAD3D}" type="presParOf" srcId="{FF2B2225-6F62-423D-9213-8056FC0175E6}" destId="{F1D2D707-0723-44F8-930E-681031B7E4EC}" srcOrd="1" destOrd="0" presId="urn:microsoft.com/office/officeart/2005/8/layout/list1"/>
    <dgm:cxn modelId="{978F2A0B-C380-4538-8B2A-F876E7B1193D}" type="presParOf" srcId="{FF2B2225-6F62-423D-9213-8056FC0175E6}" destId="{9C402056-55FC-42DD-9EBF-56C76D868D30}" srcOrd="2" destOrd="0" presId="urn:microsoft.com/office/officeart/2005/8/layout/list1"/>
    <dgm:cxn modelId="{E4247CBF-5931-414C-A71A-D54EDAD662DE}" type="presParOf" srcId="{FF2B2225-6F62-423D-9213-8056FC0175E6}" destId="{79BA33AB-1948-438A-9083-0DBC8E1E7268}" srcOrd="3" destOrd="0" presId="urn:microsoft.com/office/officeart/2005/8/layout/list1"/>
    <dgm:cxn modelId="{6DC10DE6-BB8C-480A-BE4A-D8D624FA5586}" type="presParOf" srcId="{FF2B2225-6F62-423D-9213-8056FC0175E6}" destId="{F6BF3EC6-131C-40EF-9170-0158C8BDFE3F}" srcOrd="4" destOrd="0" presId="urn:microsoft.com/office/officeart/2005/8/layout/list1"/>
    <dgm:cxn modelId="{4FEC0D77-C1D1-43FC-B48E-150F14E47EBB}" type="presParOf" srcId="{F6BF3EC6-131C-40EF-9170-0158C8BDFE3F}" destId="{3D3691CA-07F1-488A-B108-FD58FF14B886}" srcOrd="0" destOrd="0" presId="urn:microsoft.com/office/officeart/2005/8/layout/list1"/>
    <dgm:cxn modelId="{6543B55A-6F0F-41E2-97F5-9A85831695DB}" type="presParOf" srcId="{F6BF3EC6-131C-40EF-9170-0158C8BDFE3F}" destId="{55EE5F76-8E4D-4CC1-AD44-1C5D74CDFE19}" srcOrd="1" destOrd="0" presId="urn:microsoft.com/office/officeart/2005/8/layout/list1"/>
    <dgm:cxn modelId="{6F2F18A7-0D9B-4A3E-86C0-9A89C83D1460}" type="presParOf" srcId="{FF2B2225-6F62-423D-9213-8056FC0175E6}" destId="{22C33E30-F870-487C-BD33-DA1AF5EAC56F}" srcOrd="5" destOrd="0" presId="urn:microsoft.com/office/officeart/2005/8/layout/list1"/>
    <dgm:cxn modelId="{BA60627F-3DC5-4913-AEED-C3D6B6D8AB82}" type="presParOf" srcId="{FF2B2225-6F62-423D-9213-8056FC0175E6}" destId="{E0C8FE37-8E14-4267-BE81-F10E2F265626}" srcOrd="6" destOrd="0" presId="urn:microsoft.com/office/officeart/2005/8/layout/list1"/>
    <dgm:cxn modelId="{003F5677-5A9B-4CC6-8CDF-643C427AB7B2}" type="presParOf" srcId="{FF2B2225-6F62-423D-9213-8056FC0175E6}" destId="{F9E5C777-9467-41F8-8CE7-9162168A7FEF}" srcOrd="7" destOrd="0" presId="urn:microsoft.com/office/officeart/2005/8/layout/list1"/>
    <dgm:cxn modelId="{E9944034-3EF7-4670-8026-67A6666A6693}" type="presParOf" srcId="{FF2B2225-6F62-423D-9213-8056FC0175E6}" destId="{46E98767-5839-4CF4-B6AB-854783466954}" srcOrd="8" destOrd="0" presId="urn:microsoft.com/office/officeart/2005/8/layout/list1"/>
    <dgm:cxn modelId="{7F609DB0-BE54-49AD-BF01-5736EDFAD819}" type="presParOf" srcId="{46E98767-5839-4CF4-B6AB-854783466954}" destId="{504154FD-7632-4379-93D1-17207B2CB58E}" srcOrd="0" destOrd="0" presId="urn:microsoft.com/office/officeart/2005/8/layout/list1"/>
    <dgm:cxn modelId="{6505DA7E-5CC4-4612-B87F-9592752BBD96}" type="presParOf" srcId="{46E98767-5839-4CF4-B6AB-854783466954}" destId="{65818BAC-5739-4870-B57E-311C027165EF}" srcOrd="1" destOrd="0" presId="urn:microsoft.com/office/officeart/2005/8/layout/list1"/>
    <dgm:cxn modelId="{CEAEF08C-B5CD-4991-8AD4-E347383E493E}" type="presParOf" srcId="{FF2B2225-6F62-423D-9213-8056FC0175E6}" destId="{02D4978C-3E6C-419E-B3D0-6E227F259598}" srcOrd="9" destOrd="0" presId="urn:microsoft.com/office/officeart/2005/8/layout/list1"/>
    <dgm:cxn modelId="{20150961-CB26-497C-974A-C80C9F57E6A6}" type="presParOf" srcId="{FF2B2225-6F62-423D-9213-8056FC0175E6}" destId="{1A63144F-A899-496F-8067-64A6115602F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02056-55FC-42DD-9EBF-56C76D868D30}">
      <dsp:nvSpPr>
        <dsp:cNvPr id="0" name=""/>
        <dsp:cNvSpPr/>
      </dsp:nvSpPr>
      <dsp:spPr>
        <a:xfrm>
          <a:off x="0" y="1005182"/>
          <a:ext cx="5178778"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CFA89F-1E91-42C7-9AA3-830D75FCCDC9}">
      <dsp:nvSpPr>
        <dsp:cNvPr id="0" name=""/>
        <dsp:cNvSpPr/>
      </dsp:nvSpPr>
      <dsp:spPr>
        <a:xfrm>
          <a:off x="258938" y="695222"/>
          <a:ext cx="3625144"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22" tIns="0" rIns="137022" bIns="0" numCol="1" spcCol="1270" anchor="ctr" anchorCtr="0">
          <a:noAutofit/>
        </a:bodyPr>
        <a:lstStyle/>
        <a:p>
          <a:pPr marL="0" lvl="0" indent="0" algn="l" defTabSz="933450">
            <a:lnSpc>
              <a:spcPct val="90000"/>
            </a:lnSpc>
            <a:spcBef>
              <a:spcPct val="0"/>
            </a:spcBef>
            <a:spcAft>
              <a:spcPct val="35000"/>
            </a:spcAft>
            <a:buNone/>
          </a:pPr>
          <a:r>
            <a:rPr lang="en-US" sz="2100" kern="1200" dirty="0"/>
            <a:t>1. Forecast Simulation to 2030</a:t>
          </a:r>
        </a:p>
      </dsp:txBody>
      <dsp:txXfrm>
        <a:off x="289200" y="725484"/>
        <a:ext cx="3564620" cy="559396"/>
      </dsp:txXfrm>
    </dsp:sp>
    <dsp:sp modelId="{E0C8FE37-8E14-4267-BE81-F10E2F265626}">
      <dsp:nvSpPr>
        <dsp:cNvPr id="0" name=""/>
        <dsp:cNvSpPr/>
      </dsp:nvSpPr>
      <dsp:spPr>
        <a:xfrm>
          <a:off x="0" y="1957742"/>
          <a:ext cx="5178778" cy="5292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EE5F76-8E4D-4CC1-AD44-1C5D74CDFE19}">
      <dsp:nvSpPr>
        <dsp:cNvPr id="0" name=""/>
        <dsp:cNvSpPr/>
      </dsp:nvSpPr>
      <dsp:spPr>
        <a:xfrm>
          <a:off x="258938" y="1647782"/>
          <a:ext cx="3625144" cy="6199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22" tIns="0" rIns="137022" bIns="0" numCol="1" spcCol="1270" anchor="ctr" anchorCtr="0">
          <a:noAutofit/>
        </a:bodyPr>
        <a:lstStyle/>
        <a:p>
          <a:pPr marL="0" lvl="0" indent="0" algn="l" defTabSz="933450">
            <a:lnSpc>
              <a:spcPct val="90000"/>
            </a:lnSpc>
            <a:spcBef>
              <a:spcPct val="0"/>
            </a:spcBef>
            <a:spcAft>
              <a:spcPct val="35000"/>
            </a:spcAft>
            <a:buNone/>
          </a:pPr>
          <a:r>
            <a:rPr lang="en-US" sz="2100" kern="1200" dirty="0"/>
            <a:t>2. Policy Simulation to 2030</a:t>
          </a:r>
        </a:p>
      </dsp:txBody>
      <dsp:txXfrm>
        <a:off x="289200" y="1678044"/>
        <a:ext cx="3564620" cy="559396"/>
      </dsp:txXfrm>
    </dsp:sp>
    <dsp:sp modelId="{1A63144F-A899-496F-8067-64A6115602FF}">
      <dsp:nvSpPr>
        <dsp:cNvPr id="0" name=""/>
        <dsp:cNvSpPr/>
      </dsp:nvSpPr>
      <dsp:spPr>
        <a:xfrm>
          <a:off x="0" y="4709018"/>
          <a:ext cx="5178778" cy="5292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818BAC-5739-4870-B57E-311C027165EF}">
      <dsp:nvSpPr>
        <dsp:cNvPr id="0" name=""/>
        <dsp:cNvSpPr/>
      </dsp:nvSpPr>
      <dsp:spPr>
        <a:xfrm>
          <a:off x="258686" y="2600342"/>
          <a:ext cx="4870659" cy="2418636"/>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22" tIns="0" rIns="137022" bIns="0" numCol="1" spcCol="1270" anchor="ctr" anchorCtr="0">
          <a:noAutofit/>
        </a:bodyPr>
        <a:lstStyle/>
        <a:p>
          <a:pPr marL="0" lvl="0" indent="0" algn="l" defTabSz="933450">
            <a:lnSpc>
              <a:spcPct val="90000"/>
            </a:lnSpc>
            <a:spcBef>
              <a:spcPct val="0"/>
            </a:spcBef>
            <a:spcAft>
              <a:spcPct val="35000"/>
            </a:spcAft>
            <a:buNone/>
          </a:pPr>
          <a:r>
            <a:rPr lang="en-US" sz="2100" b="1" kern="1200" dirty="0">
              <a:solidFill>
                <a:schemeClr val="tx1"/>
              </a:solidFill>
            </a:rPr>
            <a:t>Results = Difference between Policy</a:t>
          </a:r>
        </a:p>
        <a:p>
          <a:pPr marL="0" lvl="0" indent="0" algn="l" defTabSz="933450">
            <a:lnSpc>
              <a:spcPct val="90000"/>
            </a:lnSpc>
            <a:spcBef>
              <a:spcPct val="0"/>
            </a:spcBef>
            <a:spcAft>
              <a:spcPct val="35000"/>
            </a:spcAft>
            <a:buNone/>
          </a:pPr>
          <a:r>
            <a:rPr lang="en-US" sz="2100" b="1" kern="1200" dirty="0">
              <a:solidFill>
                <a:schemeClr val="tx1"/>
              </a:solidFill>
            </a:rPr>
            <a:t>and Forecast Simulation </a:t>
          </a:r>
        </a:p>
      </dsp:txBody>
      <dsp:txXfrm>
        <a:off x="376754" y="2718410"/>
        <a:ext cx="4634523" cy="218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0.74666</cdr:x>
      <cdr:y>0.82471</cdr:y>
    </cdr:from>
    <cdr:to>
      <cdr:x>0.92294</cdr:x>
      <cdr:y>0.82882</cdr:y>
    </cdr:to>
    <cdr:cxnSp macro="">
      <cdr:nvCxnSpPr>
        <cdr:cNvPr id="3" name="Connector: Elbow 2">
          <a:extLst xmlns:a="http://schemas.openxmlformats.org/drawingml/2006/main">
            <a:ext uri="{FF2B5EF4-FFF2-40B4-BE49-F238E27FC236}">
              <a16:creationId xmlns:a16="http://schemas.microsoft.com/office/drawing/2014/main" id="{F8411443-EB52-4549-88ED-10288BDBE073}"/>
            </a:ext>
          </a:extLst>
        </cdr:cNvPr>
        <cdr:cNvCxnSpPr/>
      </cdr:nvCxnSpPr>
      <cdr:spPr>
        <a:xfrm xmlns:a="http://schemas.openxmlformats.org/drawingml/2006/main">
          <a:off x="7896227" y="4985710"/>
          <a:ext cx="1864281" cy="24858"/>
        </a:xfrm>
        <a:prstGeom xmlns:a="http://schemas.openxmlformats.org/drawingml/2006/main" prst="bentConnector3">
          <a:avLst/>
        </a:prstGeom>
        <a:ln xmlns:a="http://schemas.openxmlformats.org/drawingml/2006/main" w="57150">
          <a:solidFill>
            <a:schemeClr val="bg1">
              <a:lumMod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0.88761</cdr:x>
      <cdr:y>0.83662</cdr:y>
    </cdr:from>
    <cdr:to>
      <cdr:x>0.9745</cdr:x>
      <cdr:y>0.89981</cdr:y>
    </cdr:to>
    <cdr:sp macro="" textlink="">
      <cdr:nvSpPr>
        <cdr:cNvPr id="4" name="TextBox 3">
          <a:extLst xmlns:a="http://schemas.openxmlformats.org/drawingml/2006/main">
            <a:ext uri="{FF2B5EF4-FFF2-40B4-BE49-F238E27FC236}">
              <a16:creationId xmlns:a16="http://schemas.microsoft.com/office/drawing/2014/main" id="{4788C8CE-DF99-4C52-B560-8E1533BD29FA}"/>
            </a:ext>
          </a:extLst>
        </cdr:cNvPr>
        <cdr:cNvSpPr txBox="1"/>
      </cdr:nvSpPr>
      <cdr:spPr>
        <a:xfrm xmlns:a="http://schemas.openxmlformats.org/drawingml/2006/main">
          <a:off x="9386923" y="5057737"/>
          <a:ext cx="918902" cy="382010"/>
        </a:xfrm>
        <a:prstGeom xmlns:a="http://schemas.openxmlformats.org/drawingml/2006/main" prst="rect">
          <a:avLst/>
        </a:prstGeom>
      </cdr:spPr>
      <cdr:txBody>
        <a:bodyPr xmlns:a="http://schemas.openxmlformats.org/drawingml/2006/main" wrap="non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a:t>$15,000</a:t>
          </a:r>
        </a:p>
      </cdr:txBody>
    </cdr:sp>
  </cdr:relSizeAnchor>
  <cdr:relSizeAnchor xmlns:cdr="http://schemas.openxmlformats.org/drawingml/2006/chartDrawing">
    <cdr:from>
      <cdr:x>0.77664</cdr:x>
      <cdr:y>0.84006</cdr:y>
    </cdr:from>
    <cdr:to>
      <cdr:x>0.85731</cdr:x>
      <cdr:y>0.9155</cdr:y>
    </cdr:to>
    <cdr:sp macro="" textlink="">
      <cdr:nvSpPr>
        <cdr:cNvPr id="8" name="TextBox 7">
          <a:extLst xmlns:a="http://schemas.openxmlformats.org/drawingml/2006/main">
            <a:ext uri="{FF2B5EF4-FFF2-40B4-BE49-F238E27FC236}">
              <a16:creationId xmlns:a16="http://schemas.microsoft.com/office/drawing/2014/main" id="{83CA39D3-6732-4492-8A9C-06C6A2078069}"/>
            </a:ext>
          </a:extLst>
        </cdr:cNvPr>
        <cdr:cNvSpPr txBox="1"/>
      </cdr:nvSpPr>
      <cdr:spPr>
        <a:xfrm xmlns:a="http://schemas.openxmlformats.org/drawingml/2006/main">
          <a:off x="8213307" y="5078485"/>
          <a:ext cx="853123" cy="4560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t>$3,000</a:t>
          </a:r>
        </a:p>
      </cdr:txBody>
    </cdr:sp>
  </cdr:relSizeAnchor>
  <cdr:relSizeAnchor xmlns:cdr="http://schemas.openxmlformats.org/drawingml/2006/chartDrawing">
    <cdr:from>
      <cdr:x>0.15806</cdr:x>
      <cdr:y>0.00273</cdr:y>
    </cdr:from>
    <cdr:to>
      <cdr:x>0.24453</cdr:x>
      <cdr:y>0.05597</cdr:y>
    </cdr:to>
    <cdr:sp macro="" textlink="">
      <cdr:nvSpPr>
        <cdr:cNvPr id="10" name="TextBox 9">
          <a:extLst xmlns:a="http://schemas.openxmlformats.org/drawingml/2006/main">
            <a:ext uri="{FF2B5EF4-FFF2-40B4-BE49-F238E27FC236}">
              <a16:creationId xmlns:a16="http://schemas.microsoft.com/office/drawing/2014/main" id="{6D4D82A3-C1C3-4BAC-914D-25B2B35A664F}"/>
            </a:ext>
          </a:extLst>
        </cdr:cNvPr>
        <cdr:cNvSpPr txBox="1"/>
      </cdr:nvSpPr>
      <cdr:spPr>
        <a:xfrm xmlns:a="http://schemas.openxmlformats.org/drawingml/2006/main">
          <a:off x="1927067" y="18972"/>
          <a:ext cx="1054242" cy="3699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b="1" dirty="0"/>
            <a:t>TREE NUTS</a:t>
          </a:r>
        </a:p>
        <a:p xmlns:a="http://schemas.openxmlformats.org/drawingml/2006/main">
          <a:r>
            <a:rPr lang="en-US" sz="800" b="1" dirty="0"/>
            <a:t>(up</a:t>
          </a:r>
          <a:r>
            <a:rPr lang="en-US" sz="800" b="1" baseline="0" dirty="0"/>
            <a:t> 72%)</a:t>
          </a:r>
          <a:endParaRPr lang="en-US" sz="800" b="1" dirty="0"/>
        </a:p>
      </cdr:txBody>
    </cdr:sp>
  </cdr:relSizeAnchor>
  <cdr:relSizeAnchor xmlns:cdr="http://schemas.openxmlformats.org/drawingml/2006/chartDrawing">
    <cdr:from>
      <cdr:x>0.8359</cdr:x>
      <cdr:y>0.667</cdr:y>
    </cdr:from>
    <cdr:to>
      <cdr:x>0.9084</cdr:x>
      <cdr:y>0.78405</cdr:y>
    </cdr:to>
    <cdr:sp macro="" textlink="">
      <cdr:nvSpPr>
        <cdr:cNvPr id="6" name="Oval 5">
          <a:extLst xmlns:a="http://schemas.openxmlformats.org/drawingml/2006/main">
            <a:ext uri="{FF2B5EF4-FFF2-40B4-BE49-F238E27FC236}">
              <a16:creationId xmlns:a16="http://schemas.microsoft.com/office/drawing/2014/main" id="{E85AE518-8328-4C6D-B89D-20B395DC15E4}"/>
            </a:ext>
          </a:extLst>
        </cdr:cNvPr>
        <cdr:cNvSpPr/>
      </cdr:nvSpPr>
      <cdr:spPr>
        <a:xfrm xmlns:a="http://schemas.openxmlformats.org/drawingml/2006/main">
          <a:off x="10191323" y="4635282"/>
          <a:ext cx="883834" cy="813455"/>
        </a:xfrm>
        <a:prstGeom xmlns:a="http://schemas.openxmlformats.org/drawingml/2006/main" prst="ellipse">
          <a:avLst/>
        </a:prstGeom>
        <a:solidFill xmlns:a="http://schemas.openxmlformats.org/drawingml/2006/main">
          <a:srgbClr val="FFFF00"/>
        </a:solidFill>
        <a:ln xmlns:a="http://schemas.openxmlformats.org/drawingml/2006/main">
          <a:solidFill>
            <a:srgbClr val="FF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800" dirty="0">
            <a:solidFill>
              <a:sysClr val="windowText" lastClr="000000"/>
            </a:solidFill>
          </a:endParaRPr>
        </a:p>
        <a:p xmlns:a="http://schemas.openxmlformats.org/drawingml/2006/main">
          <a:pPr algn="l"/>
          <a:endParaRPr lang="en-US" sz="800" dirty="0">
            <a:solidFill>
              <a:sysClr val="windowText" lastClr="000000"/>
            </a:solidFill>
          </a:endParaRPr>
        </a:p>
        <a:p xmlns:a="http://schemas.openxmlformats.org/drawingml/2006/main">
          <a:pPr algn="l"/>
          <a:r>
            <a:rPr lang="en-US" sz="800" baseline="0" dirty="0">
              <a:solidFill>
                <a:sysClr val="windowText" lastClr="000000"/>
              </a:solidFill>
            </a:rPr>
            <a:t>          </a:t>
          </a:r>
          <a:r>
            <a:rPr lang="en-US" sz="800" b="1" dirty="0">
              <a:solidFill>
                <a:sysClr val="windowText" lastClr="000000"/>
              </a:solidFill>
            </a:rPr>
            <a:t>OILSEEDS</a:t>
          </a:r>
        </a:p>
      </cdr:txBody>
    </cdr:sp>
  </cdr:relSizeAnchor>
  <cdr:relSizeAnchor xmlns:cdr="http://schemas.openxmlformats.org/drawingml/2006/chartDrawing">
    <cdr:from>
      <cdr:x>0.13178</cdr:x>
      <cdr:y>0</cdr:y>
    </cdr:from>
    <cdr:to>
      <cdr:x>0.16303</cdr:x>
      <cdr:y>0.05061</cdr:y>
    </cdr:to>
    <cdr:sp macro="" textlink="">
      <cdr:nvSpPr>
        <cdr:cNvPr id="7" name="Oval 6">
          <a:extLst xmlns:a="http://schemas.openxmlformats.org/drawingml/2006/main">
            <a:ext uri="{FF2B5EF4-FFF2-40B4-BE49-F238E27FC236}">
              <a16:creationId xmlns:a16="http://schemas.microsoft.com/office/drawing/2014/main" id="{4379C0FC-17A6-4822-B3AE-1CB963297734}"/>
            </a:ext>
          </a:extLst>
        </cdr:cNvPr>
        <cdr:cNvSpPr/>
      </cdr:nvSpPr>
      <cdr:spPr>
        <a:xfrm xmlns:a="http://schemas.openxmlformats.org/drawingml/2006/main">
          <a:off x="1606645" y="0"/>
          <a:ext cx="381000" cy="351695"/>
        </a:xfrm>
        <a:prstGeom xmlns:a="http://schemas.openxmlformats.org/drawingml/2006/main" prst="ellipse">
          <a:avLst/>
        </a:prstGeom>
        <a:solidFill xmlns:a="http://schemas.openxmlformats.org/drawingml/2006/main">
          <a:srgbClr val="FFFF00"/>
        </a:solidFill>
        <a:ln xmlns:a="http://schemas.openxmlformats.org/drawingml/2006/main">
          <a:solidFill>
            <a:srgbClr val="FF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800" b="1">
            <a:solidFill>
              <a:sysClr val="windowText" lastClr="000000"/>
            </a:solidFill>
          </a:endParaRPr>
        </a:p>
      </cdr:txBody>
    </cdr:sp>
  </cdr:relSizeAnchor>
  <cdr:relSizeAnchor xmlns:cdr="http://schemas.openxmlformats.org/drawingml/2006/chartDrawing">
    <cdr:from>
      <cdr:x>0.75345</cdr:x>
      <cdr:y>0.02969</cdr:y>
    </cdr:from>
    <cdr:to>
      <cdr:x>0.9756</cdr:x>
      <cdr:y>0.13367</cdr:y>
    </cdr:to>
    <cdr:sp macro="" textlink="">
      <cdr:nvSpPr>
        <cdr:cNvPr id="2" name="TextBox 1">
          <a:extLst xmlns:a="http://schemas.openxmlformats.org/drawingml/2006/main">
            <a:ext uri="{FF2B5EF4-FFF2-40B4-BE49-F238E27FC236}">
              <a16:creationId xmlns:a16="http://schemas.microsoft.com/office/drawing/2014/main" id="{0DEFE017-D575-422B-9553-AFEF18724407}"/>
            </a:ext>
          </a:extLst>
        </cdr:cNvPr>
        <cdr:cNvSpPr txBox="1"/>
      </cdr:nvSpPr>
      <cdr:spPr>
        <a:xfrm xmlns:a="http://schemas.openxmlformats.org/drawingml/2006/main">
          <a:off x="9186060" y="206329"/>
          <a:ext cx="2708395" cy="7225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t>Note:</a:t>
          </a:r>
        </a:p>
        <a:p xmlns:a="http://schemas.openxmlformats.org/drawingml/2006/main">
          <a:r>
            <a:rPr lang="en-US" sz="1100" dirty="0"/>
            <a:t>Bubble diameter denotes share of U.S. </a:t>
          </a:r>
        </a:p>
        <a:p xmlns:a="http://schemas.openxmlformats.org/drawingml/2006/main">
          <a:r>
            <a:rPr lang="en-US" sz="1100" dirty="0"/>
            <a:t>exports </a:t>
          </a:r>
          <a:r>
            <a:rPr lang="en-US" dirty="0"/>
            <a:t>for each product category</a:t>
          </a:r>
          <a:r>
            <a:rPr lang="en-US" sz="1100" dirty="0"/>
            <a:t> </a:t>
          </a:r>
        </a:p>
      </cdr:txBody>
    </cdr:sp>
  </cdr:relSizeAnchor>
</c:userShapes>
</file>

<file path=ppt/drawings/drawing2.xml><?xml version="1.0" encoding="utf-8"?>
<c:userShapes xmlns:c="http://schemas.openxmlformats.org/drawingml/2006/chart">
  <cdr:relSizeAnchor xmlns:cdr="http://schemas.openxmlformats.org/drawingml/2006/chartDrawing">
    <cdr:from>
      <cdr:x>0.30256</cdr:x>
      <cdr:y>0.01316</cdr:y>
    </cdr:from>
    <cdr:to>
      <cdr:x>0.78201</cdr:x>
      <cdr:y>0.06631</cdr:y>
    </cdr:to>
    <cdr:sp macro="" textlink="">
      <cdr:nvSpPr>
        <cdr:cNvPr id="2" name="文本框 1">
          <a:extLst xmlns:a="http://schemas.openxmlformats.org/drawingml/2006/main">
            <a:ext uri="{FF2B5EF4-FFF2-40B4-BE49-F238E27FC236}">
              <a16:creationId xmlns:a16="http://schemas.microsoft.com/office/drawing/2014/main" id="{8F38185C-1663-4258-8A74-7F9BB1FC6FDD}"/>
            </a:ext>
          </a:extLst>
        </cdr:cNvPr>
        <cdr:cNvSpPr txBox="1"/>
      </cdr:nvSpPr>
      <cdr:spPr>
        <a:xfrm xmlns:a="http://schemas.openxmlformats.org/drawingml/2006/main">
          <a:off x="2567799" y="69729"/>
          <a:ext cx="4068985" cy="2816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i="0" baseline="0">
              <a:effectLst/>
              <a:latin typeface="+mn-lt"/>
              <a:ea typeface="+mn-ea"/>
              <a:cs typeface="+mn-cs"/>
            </a:rPr>
            <a:t>GDP Ranking 2018</a:t>
          </a:r>
          <a:endParaRPr lang="zh-CN" altLang="zh-CN" sz="1600">
            <a:effectLst/>
          </a:endParaRPr>
        </a:p>
        <a:p xmlns:a="http://schemas.openxmlformats.org/drawingml/2006/main">
          <a:pPr algn="ctr"/>
          <a:endParaRPr lang="zh-CN" altLang="en-US" sz="1100"/>
        </a:p>
      </cdr:txBody>
    </cdr:sp>
  </cdr:relSizeAnchor>
  <cdr:relSizeAnchor xmlns:cdr="http://schemas.openxmlformats.org/drawingml/2006/chartDrawing">
    <cdr:from>
      <cdr:x>0.24734</cdr:x>
      <cdr:y>0.92839</cdr:y>
    </cdr:from>
    <cdr:to>
      <cdr:x>0.78006</cdr:x>
      <cdr:y>0.98315</cdr:y>
    </cdr:to>
    <cdr:sp macro="" textlink="">
      <cdr:nvSpPr>
        <cdr:cNvPr id="3" name="文本框 2">
          <a:extLst xmlns:a="http://schemas.openxmlformats.org/drawingml/2006/main">
            <a:ext uri="{FF2B5EF4-FFF2-40B4-BE49-F238E27FC236}">
              <a16:creationId xmlns:a16="http://schemas.microsoft.com/office/drawing/2014/main" id="{18670490-FA89-41D4-94BD-3C42E905BC10}"/>
            </a:ext>
          </a:extLst>
        </cdr:cNvPr>
        <cdr:cNvSpPr txBox="1"/>
      </cdr:nvSpPr>
      <cdr:spPr>
        <a:xfrm xmlns:a="http://schemas.openxmlformats.org/drawingml/2006/main">
          <a:off x="2099114" y="4919738"/>
          <a:ext cx="4521075" cy="2901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CN" sz="1200" b="1" dirty="0"/>
            <a:t>Share of World GDP</a:t>
          </a:r>
          <a:endParaRPr lang="zh-CN" altLang="en-US" sz="1200" b="1" dirty="0"/>
        </a:p>
      </cdr:txBody>
    </cdr:sp>
  </cdr:relSizeAnchor>
  <cdr:relSizeAnchor xmlns:cdr="http://schemas.openxmlformats.org/drawingml/2006/chartDrawing">
    <cdr:from>
      <cdr:x>0.04003</cdr:x>
      <cdr:y>0.04205</cdr:y>
    </cdr:from>
    <cdr:to>
      <cdr:x>0.11349</cdr:x>
      <cdr:y>0.11915</cdr:y>
    </cdr:to>
    <cdr:pic>
      <cdr:nvPicPr>
        <cdr:cNvPr id="5" name="chart">
          <a:extLst xmlns:a="http://schemas.openxmlformats.org/drawingml/2006/main">
            <a:ext uri="{FF2B5EF4-FFF2-40B4-BE49-F238E27FC236}">
              <a16:creationId xmlns:a16="http://schemas.microsoft.com/office/drawing/2014/main" id="{FE9239B7-3931-48C2-AFD1-15E89F04254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39716" y="222813"/>
          <a:ext cx="623438" cy="408569"/>
        </a:xfrm>
        <a:prstGeom xmlns:a="http://schemas.openxmlformats.org/drawingml/2006/main" prst="rect">
          <a:avLst/>
        </a:prstGeom>
      </cdr:spPr>
    </cdr:pic>
  </cdr:relSizeAnchor>
  <cdr:relSizeAnchor xmlns:cdr="http://schemas.openxmlformats.org/drawingml/2006/chartDrawing">
    <cdr:from>
      <cdr:x>0.11593</cdr:x>
      <cdr:y>0.46398</cdr:y>
    </cdr:from>
    <cdr:to>
      <cdr:x>0.22528</cdr:x>
      <cdr:y>0.57337</cdr:y>
    </cdr:to>
    <cdr:pic>
      <cdr:nvPicPr>
        <cdr:cNvPr id="6" name="chart">
          <a:extLst xmlns:a="http://schemas.openxmlformats.org/drawingml/2006/main">
            <a:ext uri="{FF2B5EF4-FFF2-40B4-BE49-F238E27FC236}">
              <a16:creationId xmlns:a16="http://schemas.microsoft.com/office/drawing/2014/main" id="{1D8124D3-F365-4292-8169-8E0A7105F8C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847933" y="2386130"/>
          <a:ext cx="799778" cy="562586"/>
        </a:xfrm>
        <a:prstGeom xmlns:a="http://schemas.openxmlformats.org/drawingml/2006/main" prst="rect">
          <a:avLst/>
        </a:prstGeom>
      </cdr:spPr>
    </cdr:pic>
  </cdr:relSizeAnchor>
  <cdr:relSizeAnchor xmlns:cdr="http://schemas.openxmlformats.org/drawingml/2006/chartDrawing">
    <cdr:from>
      <cdr:x>0.24315</cdr:x>
      <cdr:y>0.22755</cdr:y>
    </cdr:from>
    <cdr:to>
      <cdr:x>0.3607</cdr:x>
      <cdr:y>0.30466</cdr:y>
    </cdr:to>
    <cdr:pic>
      <cdr:nvPicPr>
        <cdr:cNvPr id="7" name="chart">
          <a:extLst xmlns:a="http://schemas.openxmlformats.org/drawingml/2006/main">
            <a:ext uri="{FF2B5EF4-FFF2-40B4-BE49-F238E27FC236}">
              <a16:creationId xmlns:a16="http://schemas.microsoft.com/office/drawing/2014/main" id="{D19A5CD7-61D0-4224-9B5A-99750AC9E95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2063551" y="1205831"/>
          <a:ext cx="997621" cy="408622"/>
        </a:xfrm>
        <a:prstGeom xmlns:a="http://schemas.openxmlformats.org/drawingml/2006/main" prst="rect">
          <a:avLst/>
        </a:prstGeom>
      </cdr:spPr>
    </cdr:pic>
  </cdr:relSizeAnchor>
  <cdr:relSizeAnchor xmlns:cdr="http://schemas.openxmlformats.org/drawingml/2006/chartDrawing">
    <cdr:from>
      <cdr:x>0.30392</cdr:x>
      <cdr:y>0.67894</cdr:y>
    </cdr:from>
    <cdr:to>
      <cdr:x>0.48981</cdr:x>
      <cdr:y>0.7767</cdr:y>
    </cdr:to>
    <cdr:pic>
      <cdr:nvPicPr>
        <cdr:cNvPr id="8" name="chart">
          <a:extLst xmlns:a="http://schemas.openxmlformats.org/drawingml/2006/main">
            <a:ext uri="{FF2B5EF4-FFF2-40B4-BE49-F238E27FC236}">
              <a16:creationId xmlns:a16="http://schemas.microsoft.com/office/drawing/2014/main" id="{B4CECDF3-A1FA-4E2C-BA67-F0DB682C1EA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2222858" y="3491640"/>
          <a:ext cx="1359609" cy="502765"/>
        </a:xfrm>
        <a:prstGeom xmlns:a="http://schemas.openxmlformats.org/drawingml/2006/main" prst="rect">
          <a:avLst/>
        </a:prstGeom>
      </cdr:spPr>
    </cdr:pic>
  </cdr:relSizeAnchor>
  <cdr:relSizeAnchor xmlns:cdr="http://schemas.openxmlformats.org/drawingml/2006/chartDrawing">
    <cdr:from>
      <cdr:x>0.67715</cdr:x>
      <cdr:y>0.72726</cdr:y>
    </cdr:from>
    <cdr:to>
      <cdr:x>0.74411</cdr:x>
      <cdr:y>0.81101</cdr:y>
    </cdr:to>
    <cdr:sp macro="" textlink="">
      <cdr:nvSpPr>
        <cdr:cNvPr id="9" name="文本框 8">
          <a:extLst xmlns:a="http://schemas.openxmlformats.org/drawingml/2006/main">
            <a:ext uri="{FF2B5EF4-FFF2-40B4-BE49-F238E27FC236}">
              <a16:creationId xmlns:a16="http://schemas.microsoft.com/office/drawing/2014/main" id="{D1C7E116-648E-4B15-8F9A-F2CAB083C124}"/>
            </a:ext>
          </a:extLst>
        </cdr:cNvPr>
        <cdr:cNvSpPr txBox="1"/>
      </cdr:nvSpPr>
      <cdr:spPr>
        <a:xfrm xmlns:a="http://schemas.openxmlformats.org/drawingml/2006/main">
          <a:off x="5746823" y="3853893"/>
          <a:ext cx="568252" cy="4438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CN" sz="1600" b="1"/>
            <a:t>EU</a:t>
          </a:r>
          <a:endParaRPr lang="zh-CN" altLang="en-US" sz="1600" b="1"/>
        </a:p>
      </cdr:txBody>
    </cdr:sp>
  </cdr:relSizeAnchor>
  <cdr:relSizeAnchor xmlns:cdr="http://schemas.openxmlformats.org/drawingml/2006/chartDrawing">
    <cdr:from>
      <cdr:x>0.44813</cdr:x>
      <cdr:y>0.4985</cdr:y>
    </cdr:from>
    <cdr:to>
      <cdr:x>0.53282</cdr:x>
      <cdr:y>0.55804</cdr:y>
    </cdr:to>
    <cdr:pic>
      <cdr:nvPicPr>
        <cdr:cNvPr id="10" name="chart">
          <a:extLst xmlns:a="http://schemas.openxmlformats.org/drawingml/2006/main">
            <a:ext uri="{FF2B5EF4-FFF2-40B4-BE49-F238E27FC236}">
              <a16:creationId xmlns:a16="http://schemas.microsoft.com/office/drawing/2014/main" id="{984F2AEA-4B21-4207-8D4D-DCD17BF59D6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3803213" y="2641654"/>
          <a:ext cx="718745" cy="315515"/>
        </a:xfrm>
        <a:prstGeom xmlns:a="http://schemas.openxmlformats.org/drawingml/2006/main" prst="rect">
          <a:avLst/>
        </a:prstGeom>
      </cdr:spPr>
    </cdr:pic>
  </cdr:relSizeAnchor>
  <cdr:relSizeAnchor xmlns:cdr="http://schemas.openxmlformats.org/drawingml/2006/chartDrawing">
    <cdr:from>
      <cdr:x>0.58701</cdr:x>
      <cdr:y>0.37811</cdr:y>
    </cdr:from>
    <cdr:to>
      <cdr:x>0.68106</cdr:x>
      <cdr:y>0.43489</cdr:y>
    </cdr:to>
    <cdr:pic>
      <cdr:nvPicPr>
        <cdr:cNvPr id="11" name="chart">
          <a:extLst xmlns:a="http://schemas.openxmlformats.org/drawingml/2006/main">
            <a:ext uri="{FF2B5EF4-FFF2-40B4-BE49-F238E27FC236}">
              <a16:creationId xmlns:a16="http://schemas.microsoft.com/office/drawing/2014/main" id="{30AB9DFE-57C1-4E25-8ED5-CE3A89EC989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4981845" y="2003684"/>
          <a:ext cx="798181" cy="300889"/>
        </a:xfrm>
        <a:prstGeom xmlns:a="http://schemas.openxmlformats.org/drawingml/2006/main" prst="rect">
          <a:avLst/>
        </a:prstGeom>
      </cdr:spPr>
    </cdr:pic>
  </cdr:relSizeAnchor>
  <cdr:relSizeAnchor xmlns:cdr="http://schemas.openxmlformats.org/drawingml/2006/chartDrawing">
    <cdr:from>
      <cdr:x>0.52389</cdr:x>
      <cdr:y>0.47101</cdr:y>
    </cdr:from>
    <cdr:to>
      <cdr:x>0.53183</cdr:x>
      <cdr:y>0.56764</cdr:y>
    </cdr:to>
    <cdr:cxnSp macro="">
      <cdr:nvCxnSpPr>
        <cdr:cNvPr id="15" name="直接连接符 14">
          <a:extLst xmlns:a="http://schemas.openxmlformats.org/drawingml/2006/main">
            <a:ext uri="{FF2B5EF4-FFF2-40B4-BE49-F238E27FC236}">
              <a16:creationId xmlns:a16="http://schemas.microsoft.com/office/drawing/2014/main" id="{F55EBC96-740B-416E-AE8E-1C769A24B7F1}"/>
            </a:ext>
          </a:extLst>
        </cdr:cNvPr>
        <cdr:cNvCxnSpPr/>
      </cdr:nvCxnSpPr>
      <cdr:spPr>
        <a:xfrm xmlns:a="http://schemas.openxmlformats.org/drawingml/2006/main" flipV="1">
          <a:off x="4446174" y="2496007"/>
          <a:ext cx="67385" cy="51206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0.50545</cdr:x>
      <cdr:y>0.43019</cdr:y>
    </cdr:from>
    <cdr:to>
      <cdr:x>0.57636</cdr:x>
      <cdr:y>0.48472</cdr:y>
    </cdr:to>
    <cdr:pic>
      <cdr:nvPicPr>
        <cdr:cNvPr id="17" name="chart">
          <a:extLst xmlns:a="http://schemas.openxmlformats.org/drawingml/2006/main">
            <a:ext uri="{FF2B5EF4-FFF2-40B4-BE49-F238E27FC236}">
              <a16:creationId xmlns:a16="http://schemas.microsoft.com/office/drawing/2014/main" id="{D8314600-D35A-4554-8C11-8F4FE143FF0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7"/>
        <a:stretch xmlns:a="http://schemas.openxmlformats.org/drawingml/2006/main">
          <a:fillRect/>
        </a:stretch>
      </cdr:blipFill>
      <cdr:spPr>
        <a:xfrm xmlns:a="http://schemas.openxmlformats.org/drawingml/2006/main">
          <a:off x="4289647" y="2279679"/>
          <a:ext cx="601797" cy="288966"/>
        </a:xfrm>
        <a:prstGeom xmlns:a="http://schemas.openxmlformats.org/drawingml/2006/main" prst="rect">
          <a:avLst/>
        </a:prstGeom>
      </cdr:spPr>
    </cdr:pic>
  </cdr:relSizeAnchor>
  <cdr:relSizeAnchor xmlns:cdr="http://schemas.openxmlformats.org/drawingml/2006/chartDrawing">
    <cdr:from>
      <cdr:x>0.53318</cdr:x>
      <cdr:y>0.4206</cdr:y>
    </cdr:from>
    <cdr:to>
      <cdr:x>0.59484</cdr:x>
      <cdr:y>0.57279</cdr:y>
    </cdr:to>
    <cdr:cxnSp macro="">
      <cdr:nvCxnSpPr>
        <cdr:cNvPr id="19" name="直接连接符 18">
          <a:extLst xmlns:a="http://schemas.openxmlformats.org/drawingml/2006/main">
            <a:ext uri="{FF2B5EF4-FFF2-40B4-BE49-F238E27FC236}">
              <a16:creationId xmlns:a16="http://schemas.microsoft.com/office/drawing/2014/main" id="{12AC4A11-E56B-4D11-841E-6995188A7A65}"/>
            </a:ext>
          </a:extLst>
        </cdr:cNvPr>
        <cdr:cNvCxnSpPr/>
      </cdr:nvCxnSpPr>
      <cdr:spPr>
        <a:xfrm xmlns:a="http://schemas.openxmlformats.org/drawingml/2006/main" flipV="1">
          <a:off x="4524937" y="2228850"/>
          <a:ext cx="523313" cy="80649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0.53414</cdr:x>
      <cdr:y>0.52475</cdr:y>
    </cdr:from>
    <cdr:to>
      <cdr:x>0.62306</cdr:x>
      <cdr:y>0.58059</cdr:y>
    </cdr:to>
    <cdr:pic>
      <cdr:nvPicPr>
        <cdr:cNvPr id="20" name="chart">
          <a:extLst xmlns:a="http://schemas.openxmlformats.org/drawingml/2006/main">
            <a:ext uri="{FF2B5EF4-FFF2-40B4-BE49-F238E27FC236}">
              <a16:creationId xmlns:a16="http://schemas.microsoft.com/office/drawing/2014/main" id="{6CF7330E-A1F7-44AB-8359-8628212489B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8"/>
        <a:stretch xmlns:a="http://schemas.openxmlformats.org/drawingml/2006/main">
          <a:fillRect/>
        </a:stretch>
      </cdr:blipFill>
      <cdr:spPr>
        <a:xfrm xmlns:a="http://schemas.openxmlformats.org/drawingml/2006/main">
          <a:off x="4533143" y="2780787"/>
          <a:ext cx="754645" cy="295908"/>
        </a:xfrm>
        <a:prstGeom xmlns:a="http://schemas.openxmlformats.org/drawingml/2006/main" prst="rect">
          <a:avLst/>
        </a:prstGeom>
      </cdr:spPr>
    </cdr:pic>
  </cdr:relSizeAnchor>
  <cdr:relSizeAnchor xmlns:cdr="http://schemas.openxmlformats.org/drawingml/2006/chartDrawing">
    <cdr:from>
      <cdr:x>0.55101</cdr:x>
      <cdr:y>0.55638</cdr:y>
    </cdr:from>
    <cdr:to>
      <cdr:x>0.66281</cdr:x>
      <cdr:y>0.61091</cdr:y>
    </cdr:to>
    <cdr:pic>
      <cdr:nvPicPr>
        <cdr:cNvPr id="21" name="chart">
          <a:extLst xmlns:a="http://schemas.openxmlformats.org/drawingml/2006/main">
            <a:ext uri="{FF2B5EF4-FFF2-40B4-BE49-F238E27FC236}">
              <a16:creationId xmlns:a16="http://schemas.microsoft.com/office/drawing/2014/main" id="{77236666-AC4E-4B7F-A9EF-B0053E439D6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9"/>
        <a:stretch xmlns:a="http://schemas.openxmlformats.org/drawingml/2006/main">
          <a:fillRect/>
        </a:stretch>
      </cdr:blipFill>
      <cdr:spPr>
        <a:xfrm xmlns:a="http://schemas.openxmlformats.org/drawingml/2006/main">
          <a:off x="4676296" y="2948375"/>
          <a:ext cx="948821" cy="288966"/>
        </a:xfrm>
        <a:prstGeom xmlns:a="http://schemas.openxmlformats.org/drawingml/2006/main" prst="rect">
          <a:avLst/>
        </a:prstGeom>
      </cdr:spPr>
    </cdr:pic>
  </cdr:relSizeAnchor>
  <cdr:relSizeAnchor xmlns:cdr="http://schemas.openxmlformats.org/drawingml/2006/chartDrawing">
    <cdr:from>
      <cdr:x>0.56476</cdr:x>
      <cdr:y>0.57914</cdr:y>
    </cdr:from>
    <cdr:to>
      <cdr:x>0.71724</cdr:x>
      <cdr:y>0.63677</cdr:y>
    </cdr:to>
    <cdr:pic>
      <cdr:nvPicPr>
        <cdr:cNvPr id="22" name="chart">
          <a:extLst xmlns:a="http://schemas.openxmlformats.org/drawingml/2006/main">
            <a:ext uri="{FF2B5EF4-FFF2-40B4-BE49-F238E27FC236}">
              <a16:creationId xmlns:a16="http://schemas.microsoft.com/office/drawing/2014/main" id="{B50D0843-3E6D-411E-844C-6AC6F2B20C7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0"/>
        <a:stretch xmlns:a="http://schemas.openxmlformats.org/drawingml/2006/main">
          <a:fillRect/>
        </a:stretch>
      </cdr:blipFill>
      <cdr:spPr>
        <a:xfrm xmlns:a="http://schemas.openxmlformats.org/drawingml/2006/main">
          <a:off x="4792989" y="3068985"/>
          <a:ext cx="1294063" cy="305394"/>
        </a:xfrm>
        <a:prstGeom xmlns:a="http://schemas.openxmlformats.org/drawingml/2006/main" prst="rect">
          <a:avLst/>
        </a:prstGeom>
      </cdr:spPr>
    </cdr:pic>
  </cdr:relSizeAnchor>
  <cdr:relSizeAnchor xmlns:cdr="http://schemas.openxmlformats.org/drawingml/2006/chartDrawing">
    <cdr:from>
      <cdr:x>0.6634</cdr:x>
      <cdr:y>0.46167</cdr:y>
    </cdr:from>
    <cdr:to>
      <cdr:x>0.72817</cdr:x>
      <cdr:y>0.51401</cdr:y>
    </cdr:to>
    <cdr:pic>
      <cdr:nvPicPr>
        <cdr:cNvPr id="23" name="chart">
          <a:extLst xmlns:a="http://schemas.openxmlformats.org/drawingml/2006/main">
            <a:ext uri="{FF2B5EF4-FFF2-40B4-BE49-F238E27FC236}">
              <a16:creationId xmlns:a16="http://schemas.microsoft.com/office/drawing/2014/main" id="{1ABD2B43-2EA7-4A19-85A4-1CA22F6DEDF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1"/>
        <a:stretch xmlns:a="http://schemas.openxmlformats.org/drawingml/2006/main">
          <a:fillRect/>
        </a:stretch>
      </cdr:blipFill>
      <cdr:spPr>
        <a:xfrm xmlns:a="http://schemas.openxmlformats.org/drawingml/2006/main">
          <a:off x="5630150" y="2446490"/>
          <a:ext cx="549688" cy="277361"/>
        </a:xfrm>
        <a:prstGeom xmlns:a="http://schemas.openxmlformats.org/drawingml/2006/main" prst="rect">
          <a:avLst/>
        </a:prstGeom>
      </cdr:spPr>
    </cdr:pic>
  </cdr:relSizeAnchor>
  <cdr:relSizeAnchor xmlns:cdr="http://schemas.openxmlformats.org/drawingml/2006/chartDrawing">
    <cdr:from>
      <cdr:x>0.59211</cdr:x>
      <cdr:y>0.50436</cdr:y>
    </cdr:from>
    <cdr:to>
      <cdr:x>0.67032</cdr:x>
      <cdr:y>0.65575</cdr:y>
    </cdr:to>
    <cdr:cxnSp macro="">
      <cdr:nvCxnSpPr>
        <cdr:cNvPr id="25" name="直接连接符 24">
          <a:extLst xmlns:a="http://schemas.openxmlformats.org/drawingml/2006/main">
            <a:ext uri="{FF2B5EF4-FFF2-40B4-BE49-F238E27FC236}">
              <a16:creationId xmlns:a16="http://schemas.microsoft.com/office/drawing/2014/main" id="{9EC97E34-D780-4D59-98BE-02A3A99F6480}"/>
            </a:ext>
          </a:extLst>
        </cdr:cNvPr>
        <cdr:cNvCxnSpPr/>
      </cdr:nvCxnSpPr>
      <cdr:spPr>
        <a:xfrm xmlns:a="http://schemas.openxmlformats.org/drawingml/2006/main" flipV="1">
          <a:off x="5025147" y="2672727"/>
          <a:ext cx="663751" cy="80224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0.81564</cdr:x>
      <cdr:y>0.61924</cdr:y>
    </cdr:from>
    <cdr:to>
      <cdr:x>0.9081</cdr:x>
      <cdr:y>0.6711</cdr:y>
    </cdr:to>
    <cdr:sp macro="" textlink="">
      <cdr:nvSpPr>
        <cdr:cNvPr id="27" name="文本框 26">
          <a:extLst xmlns:a="http://schemas.openxmlformats.org/drawingml/2006/main">
            <a:ext uri="{FF2B5EF4-FFF2-40B4-BE49-F238E27FC236}">
              <a16:creationId xmlns:a16="http://schemas.microsoft.com/office/drawing/2014/main" id="{345FFFD9-5F68-4DE6-97F1-27AAB2B10AA0}"/>
            </a:ext>
          </a:extLst>
        </cdr:cNvPr>
        <cdr:cNvSpPr txBox="1"/>
      </cdr:nvSpPr>
      <cdr:spPr>
        <a:xfrm xmlns:a="http://schemas.openxmlformats.org/drawingml/2006/main">
          <a:off x="6922157" y="3281482"/>
          <a:ext cx="784687" cy="2748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100" b="1"/>
            <a:t>Canada</a:t>
          </a:r>
          <a:endParaRPr lang="zh-CN" altLang="en-US" sz="1100" b="1"/>
        </a:p>
      </cdr:txBody>
    </cdr:sp>
  </cdr:relSizeAnchor>
  <cdr:relSizeAnchor xmlns:cdr="http://schemas.openxmlformats.org/drawingml/2006/chartDrawing">
    <cdr:from>
      <cdr:x>0.8369</cdr:x>
      <cdr:y>0.71257</cdr:y>
    </cdr:from>
    <cdr:to>
      <cdr:x>0.89899</cdr:x>
      <cdr:y>0.76599</cdr:y>
    </cdr:to>
    <cdr:pic>
      <cdr:nvPicPr>
        <cdr:cNvPr id="28" name="chart">
          <a:extLst xmlns:a="http://schemas.openxmlformats.org/drawingml/2006/main">
            <a:ext uri="{FF2B5EF4-FFF2-40B4-BE49-F238E27FC236}">
              <a16:creationId xmlns:a16="http://schemas.microsoft.com/office/drawing/2014/main" id="{C221F277-DF1E-4BFE-A7FF-0C1BE318B1A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2"/>
        <a:stretch xmlns:a="http://schemas.openxmlformats.org/drawingml/2006/main">
          <a:fillRect/>
        </a:stretch>
      </cdr:blipFill>
      <cdr:spPr>
        <a:xfrm xmlns:a="http://schemas.openxmlformats.org/drawingml/2006/main">
          <a:off x="7102546" y="3776045"/>
          <a:ext cx="526979" cy="283094"/>
        </a:xfrm>
        <a:prstGeom xmlns:a="http://schemas.openxmlformats.org/drawingml/2006/main" prst="rect">
          <a:avLst/>
        </a:prstGeom>
      </cdr:spPr>
    </cdr:pic>
  </cdr:relSizeAnchor>
  <cdr:relSizeAnchor xmlns:cdr="http://schemas.openxmlformats.org/drawingml/2006/chartDrawing">
    <cdr:from>
      <cdr:x>0.86243</cdr:x>
      <cdr:y>0.80781</cdr:y>
    </cdr:from>
    <cdr:to>
      <cdr:x>0.92814</cdr:x>
      <cdr:y>0.87128</cdr:y>
    </cdr:to>
    <cdr:pic>
      <cdr:nvPicPr>
        <cdr:cNvPr id="29" name="chart">
          <a:extLst xmlns:a="http://schemas.openxmlformats.org/drawingml/2006/main">
            <a:ext uri="{FF2B5EF4-FFF2-40B4-BE49-F238E27FC236}">
              <a16:creationId xmlns:a16="http://schemas.microsoft.com/office/drawing/2014/main" id="{F8598950-93F8-48CD-BEEF-7F2B82D8121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3"/>
        <a:stretch xmlns:a="http://schemas.openxmlformats.org/drawingml/2006/main">
          <a:fillRect/>
        </a:stretch>
      </cdr:blipFill>
      <cdr:spPr>
        <a:xfrm xmlns:a="http://schemas.openxmlformats.org/drawingml/2006/main">
          <a:off x="7319259" y="4280782"/>
          <a:ext cx="557666" cy="336341"/>
        </a:xfrm>
        <a:prstGeom xmlns:a="http://schemas.openxmlformats.org/drawingml/2006/main" prst="rect">
          <a:avLst/>
        </a:prstGeom>
      </cdr:spPr>
    </cdr:pic>
  </cdr:relSizeAnchor>
  <cdr:relSizeAnchor xmlns:cdr="http://schemas.openxmlformats.org/drawingml/2006/chartDrawing">
    <cdr:from>
      <cdr:x>0</cdr:x>
      <cdr:y>0.00359</cdr:y>
    </cdr:from>
    <cdr:to>
      <cdr:x>0.0954</cdr:x>
      <cdr:y>0.04853</cdr:y>
    </cdr:to>
    <cdr:sp macro="" textlink="">
      <cdr:nvSpPr>
        <cdr:cNvPr id="12" name="文本框 11">
          <a:extLst xmlns:a="http://schemas.openxmlformats.org/drawingml/2006/main">
            <a:ext uri="{FF2B5EF4-FFF2-40B4-BE49-F238E27FC236}">
              <a16:creationId xmlns:a16="http://schemas.microsoft.com/office/drawing/2014/main" id="{D61CAD2D-87EC-414B-A3B1-9BCFE23B7F69}"/>
            </a:ext>
          </a:extLst>
        </cdr:cNvPr>
        <cdr:cNvSpPr txBox="1"/>
      </cdr:nvSpPr>
      <cdr:spPr>
        <a:xfrm xmlns:a="http://schemas.openxmlformats.org/drawingml/2006/main">
          <a:off x="0" y="19050"/>
          <a:ext cx="8096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000" b="1"/>
            <a:t>Growth(%)</a:t>
          </a:r>
          <a:endParaRPr lang="zh-CN" altLang="en-US" sz="100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6A69B0-C068-034E-8F62-602BD024B43E}"/>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C21F8D5-3975-2243-8E81-DBAF31FB4291}"/>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0DF57E7-C0D3-674D-89AD-3D584E568042}" type="datetimeFigureOut">
              <a:rPr lang="en-US" smtClean="0"/>
              <a:t>2/19/2020</a:t>
            </a:fld>
            <a:endParaRPr lang="en-US"/>
          </a:p>
        </p:txBody>
      </p:sp>
      <p:sp>
        <p:nvSpPr>
          <p:cNvPr id="4" name="Footer Placeholder 3">
            <a:extLst>
              <a:ext uri="{FF2B5EF4-FFF2-40B4-BE49-F238E27FC236}">
                <a16:creationId xmlns:a16="http://schemas.microsoft.com/office/drawing/2014/main" id="{DAF9D30D-F696-4941-8814-4D8ACF563F71}"/>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F7E148E-EB9F-234A-88EF-F7F7353CE90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859FE21-E09E-7049-8633-B6125241B5FA}" type="slidenum">
              <a:rPr lang="en-US" smtClean="0"/>
              <a:t>‹#›</a:t>
            </a:fld>
            <a:endParaRPr lang="en-US"/>
          </a:p>
        </p:txBody>
      </p:sp>
    </p:spTree>
    <p:extLst>
      <p:ext uri="{BB962C8B-B14F-4D97-AF65-F5344CB8AC3E}">
        <p14:creationId xmlns:p14="http://schemas.microsoft.com/office/powerpoint/2010/main" val="2776425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89887BA-DC3C-4DFD-A1B6-C8A7CF819EEA}" type="datetimeFigureOut">
              <a:rPr lang="en-US" smtClean="0"/>
              <a:t>2/19/2020</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2F3BDDA-1233-4235-8B0A-1D5425276E65}" type="slidenum">
              <a:rPr lang="en-US" smtClean="0"/>
              <a:t>‹#›</a:t>
            </a:fld>
            <a:endParaRPr lang="en-US"/>
          </a:p>
        </p:txBody>
      </p:sp>
    </p:spTree>
    <p:extLst>
      <p:ext uri="{BB962C8B-B14F-4D97-AF65-F5344CB8AC3E}">
        <p14:creationId xmlns:p14="http://schemas.microsoft.com/office/powerpoint/2010/main" val="364697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Danny and thank you for the invitation to speak at the 2020 Agricultural Outlook Forum.  </a:t>
            </a:r>
          </a:p>
        </p:txBody>
      </p:sp>
      <p:sp>
        <p:nvSpPr>
          <p:cNvPr id="4" name="Slide Number Placeholder 3"/>
          <p:cNvSpPr>
            <a:spLocks noGrp="1"/>
          </p:cNvSpPr>
          <p:nvPr>
            <p:ph type="sldNum" sz="quarter" idx="5"/>
          </p:nvPr>
        </p:nvSpPr>
        <p:spPr/>
        <p:txBody>
          <a:bodyPr/>
          <a:lstStyle/>
          <a:p>
            <a:fld id="{32F3BDDA-1233-4235-8B0A-1D5425276E65}" type="slidenum">
              <a:rPr lang="en-US" smtClean="0"/>
              <a:t>1</a:t>
            </a:fld>
            <a:endParaRPr lang="en-US" dirty="0"/>
          </a:p>
        </p:txBody>
      </p:sp>
    </p:spTree>
    <p:extLst>
      <p:ext uri="{BB962C8B-B14F-4D97-AF65-F5344CB8AC3E}">
        <p14:creationId xmlns:p14="http://schemas.microsoft.com/office/powerpoint/2010/main" val="2304247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learning more about the trade dispute impacts on </a:t>
            </a:r>
            <a:r>
              <a:rPr lang="en-US" dirty="0" err="1"/>
              <a:t>u.s.</a:t>
            </a:r>
            <a:r>
              <a:rPr lang="en-US" dirty="0"/>
              <a:t> agriculture including farm prices, basis movements and program payments, i would like acknowledge my co-authors Sharon Sydow and Shawn Arita at the office of the chief economist and put a small plug in for our recent release of a special choices theme issue titled “the economic impacts of trade retaliation on </a:t>
            </a:r>
            <a:r>
              <a:rPr lang="en-US" dirty="0" err="1"/>
              <a:t>u.s.</a:t>
            </a:r>
            <a:r>
              <a:rPr lang="en-US" dirty="0"/>
              <a:t> ag.: a one year review”. Choices is the main outreach publication of the American agricultural and applied economics association. </a:t>
            </a:r>
          </a:p>
        </p:txBody>
      </p:sp>
      <p:sp>
        <p:nvSpPr>
          <p:cNvPr id="4" name="Slide Number Placeholder 3"/>
          <p:cNvSpPr>
            <a:spLocks noGrp="1"/>
          </p:cNvSpPr>
          <p:nvPr>
            <p:ph type="sldNum" sz="quarter" idx="5"/>
          </p:nvPr>
        </p:nvSpPr>
        <p:spPr/>
        <p:txBody>
          <a:bodyPr/>
          <a:lstStyle/>
          <a:p>
            <a:fld id="{32F3BDDA-1233-4235-8B0A-1D5425276E65}" type="slidenum">
              <a:rPr lang="en-US" smtClean="0"/>
              <a:t>10</a:t>
            </a:fld>
            <a:endParaRPr lang="en-US"/>
          </a:p>
        </p:txBody>
      </p:sp>
    </p:spTree>
    <p:extLst>
      <p:ext uri="{BB962C8B-B14F-4D97-AF65-F5344CB8AC3E}">
        <p14:creationId xmlns:p14="http://schemas.microsoft.com/office/powerpoint/2010/main" val="2679810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figure summarizes our model-based U.S. agricultural export impacts for specific product groups impacted by 2018/19 trade disputes. Here, we graph the percentage trade effect estimated by the model on the vertical axis, and the average 2016-2017 value of U.S. exports preceding the trade conflict to a partner market. The third dimension is the size of the bubble which denotes the share of U.S. exports to China, EU, Canada, Mexico and Turkey. 27 country-by-product groupings are included. </a:t>
            </a:r>
          </a:p>
          <a:p>
            <a:r>
              <a:rPr lang="en-US" sz="1200" kern="1200" dirty="0">
                <a:solidFill>
                  <a:schemeClr val="tx1"/>
                </a:solidFill>
                <a:effectLst/>
                <a:latin typeface="+mn-lt"/>
                <a:ea typeface="+mn-ea"/>
                <a:cs typeface="+mn-cs"/>
              </a:rPr>
              <a:t>-- 23 country-by-product sectors showcased negative and statistically significant trade effects. 9/23 occurred in China, 5/23 in Mexico, 4/23 to EU, 3/23 for TR and 2/23 for CAN.  </a:t>
            </a:r>
          </a:p>
          <a:p>
            <a:r>
              <a:rPr lang="en-US" sz="1200" kern="1200" dirty="0">
                <a:solidFill>
                  <a:schemeClr val="tx1"/>
                </a:solidFill>
                <a:effectLst/>
                <a:latin typeface="+mn-lt"/>
                <a:ea typeface="+mn-ea"/>
                <a:cs typeface="+mn-cs"/>
              </a:rPr>
              <a:t>-- Second, 6 out of 12 of sectors with &gt; 50% trade reductions are exports to China; 3 to Mexico, 2 to EU and 1 to TR. </a:t>
            </a:r>
          </a:p>
          <a:p>
            <a:r>
              <a:rPr lang="en-US" sz="1200" kern="1200" dirty="0">
                <a:solidFill>
                  <a:schemeClr val="tx1"/>
                </a:solidFill>
                <a:effectLst/>
                <a:latin typeface="+mn-lt"/>
                <a:ea typeface="+mn-ea"/>
                <a:cs typeface="+mn-cs"/>
              </a:rPr>
              <a:t>--China’s tariff actions had a noticeable impact on U.S. cereal grains compared to what the model suggests trade should have been. Note, however, that the share of U.S. exports of cereals to China, as represented by the diameter of the bubbles. </a:t>
            </a:r>
          </a:p>
          <a:p>
            <a:r>
              <a:rPr lang="en-US" sz="1200" kern="1200" dirty="0">
                <a:solidFill>
                  <a:schemeClr val="tx1"/>
                </a:solidFill>
                <a:effectLst/>
                <a:latin typeface="+mn-lt"/>
                <a:ea typeface="+mn-ea"/>
                <a:cs typeface="+mn-cs"/>
              </a:rPr>
              <a:t>--Similarly, the impact of EU retaliatory tariffs had a strong impact on U.S. corn exports. However, compare this to EU retaliation on U.S. </a:t>
            </a:r>
            <a:r>
              <a:rPr lang="en-US" sz="1200" kern="1200" dirty="0" err="1">
                <a:solidFill>
                  <a:schemeClr val="tx1"/>
                </a:solidFill>
                <a:effectLst/>
                <a:latin typeface="+mn-lt"/>
                <a:ea typeface="+mn-ea"/>
                <a:cs typeface="+mn-cs"/>
              </a:rPr>
              <a:t>alcoh</a:t>
            </a:r>
            <a:r>
              <a:rPr lang="en-US" sz="1200" kern="1200" dirty="0">
                <a:solidFill>
                  <a:schemeClr val="tx1"/>
                </a:solidFill>
                <a:effectLst/>
                <a:latin typeface="+mn-lt"/>
                <a:ea typeface="+mn-ea"/>
                <a:cs typeface="+mn-cs"/>
              </a:rPr>
              <a:t> beverages exports. While the % trade flow reduction is smaller (-25% trade effect) the relatively larger size of </a:t>
            </a:r>
            <a:r>
              <a:rPr lang="en-US" sz="1200" kern="1200" dirty="0" err="1">
                <a:solidFill>
                  <a:schemeClr val="tx1"/>
                </a:solidFill>
                <a:effectLst/>
                <a:latin typeface="+mn-lt"/>
                <a:ea typeface="+mn-ea"/>
                <a:cs typeface="+mn-cs"/>
              </a:rPr>
              <a:t>alch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bev</a:t>
            </a:r>
            <a:r>
              <a:rPr lang="en-US" sz="1200" kern="1200" dirty="0">
                <a:solidFill>
                  <a:schemeClr val="tx1"/>
                </a:solidFill>
                <a:effectLst/>
                <a:latin typeface="+mn-lt"/>
                <a:ea typeface="+mn-ea"/>
                <a:cs typeface="+mn-cs"/>
              </a:rPr>
              <a:t> bubble indicates the EU is a more important destination market for the U.S. exports in this product category (i.e., think….bourbon and other whiskey). The EU market accounts for 26% of U.S. exports of </a:t>
            </a:r>
            <a:r>
              <a:rPr lang="en-US" sz="1200" kern="1200" dirty="0" err="1">
                <a:solidFill>
                  <a:schemeClr val="tx1"/>
                </a:solidFill>
                <a:effectLst/>
                <a:latin typeface="+mn-lt"/>
                <a:ea typeface="+mn-ea"/>
                <a:cs typeface="+mn-cs"/>
              </a:rPr>
              <a:t>alcoh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bev</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--Within North America, Mexico’s retaliatory tariffs impacted U.S. agricultural exports to a greater extent than was found in Canada; in particular for U.S. pork, cheese, FV preparations and processed meats </a:t>
            </a:r>
          </a:p>
          <a:p>
            <a:r>
              <a:rPr lang="en-US" sz="1200" kern="1200" dirty="0">
                <a:solidFill>
                  <a:schemeClr val="tx1"/>
                </a:solidFill>
                <a:effectLst/>
                <a:latin typeface="+mn-lt"/>
                <a:ea typeface="+mn-ea"/>
                <a:cs typeface="+mn-cs"/>
              </a:rPr>
              <a:t>--Finally, the Figure highlights the importance of U.S. oilseed exports to China. This product category is the only sector located in the lower right-hand quadrant, indicating:</a:t>
            </a:r>
          </a:p>
          <a:p>
            <a:pPr lvl="0"/>
            <a:r>
              <a:rPr lang="en-US" sz="1200" kern="1200" dirty="0">
                <a:solidFill>
                  <a:schemeClr val="tx1"/>
                </a:solidFill>
                <a:effectLst/>
                <a:latin typeface="+mn-lt"/>
                <a:ea typeface="+mn-ea"/>
                <a:cs typeface="+mn-cs"/>
              </a:rPr>
              <a:t>A very high level of exports to China before tariff retaliation (2016-2017), </a:t>
            </a:r>
          </a:p>
          <a:p>
            <a:pPr lvl="0"/>
            <a:r>
              <a:rPr lang="en-US" sz="1200" kern="1200" dirty="0">
                <a:solidFill>
                  <a:schemeClr val="tx1"/>
                </a:solidFill>
                <a:effectLst/>
                <a:latin typeface="+mn-lt"/>
                <a:ea typeface="+mn-ea"/>
                <a:cs typeface="+mn-cs"/>
              </a:rPr>
              <a:t>A significant negative trade impact due to retaliatory tariffs, and</a:t>
            </a:r>
          </a:p>
          <a:p>
            <a:pPr lvl="0"/>
            <a:r>
              <a:rPr lang="en-US" sz="1200" kern="1200" dirty="0">
                <a:solidFill>
                  <a:schemeClr val="tx1"/>
                </a:solidFill>
                <a:effectLst/>
                <a:latin typeface="+mn-lt"/>
                <a:ea typeface="+mn-ea"/>
                <a:cs typeface="+mn-cs"/>
              </a:rPr>
              <a:t>A sizeable share of U.S. oilseed exports sent to China’s (60%), reflected by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largest bubble diameter.</a:t>
            </a:r>
          </a:p>
          <a:p>
            <a:endParaRPr lang="en-US" dirty="0"/>
          </a:p>
          <a:p>
            <a:endParaRPr lang="en-US" dirty="0"/>
          </a:p>
        </p:txBody>
      </p:sp>
      <p:sp>
        <p:nvSpPr>
          <p:cNvPr id="4" name="Slide Number Placeholder 3"/>
          <p:cNvSpPr>
            <a:spLocks noGrp="1"/>
          </p:cNvSpPr>
          <p:nvPr>
            <p:ph type="sldNum" sz="quarter" idx="5"/>
          </p:nvPr>
        </p:nvSpPr>
        <p:spPr/>
        <p:txBody>
          <a:bodyPr/>
          <a:lstStyle/>
          <a:p>
            <a:fld id="{32F3BDDA-1233-4235-8B0A-1D5425276E65}" type="slidenum">
              <a:rPr lang="en-US" smtClean="0"/>
              <a:t>11</a:t>
            </a:fld>
            <a:endParaRPr lang="en-US"/>
          </a:p>
        </p:txBody>
      </p:sp>
    </p:spTree>
    <p:extLst>
      <p:ext uri="{BB962C8B-B14F-4D97-AF65-F5344CB8AC3E}">
        <p14:creationId xmlns:p14="http://schemas.microsoft.com/office/powerpoint/2010/main" val="879760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beginnings.  On January 15, 2020, President Trump and vice premier </a:t>
            </a:r>
            <a:r>
              <a:rPr lang="en-US" sz="1200" kern="1200" dirty="0" err="1">
                <a:solidFill>
                  <a:schemeClr val="tx1"/>
                </a:solidFill>
                <a:effectLst/>
                <a:latin typeface="+mn-lt"/>
                <a:ea typeface="+mn-ea"/>
                <a:cs typeface="+mn-cs"/>
              </a:rPr>
              <a:t>liu</a:t>
            </a:r>
            <a:r>
              <a:rPr lang="en-US" sz="1200" kern="1200" dirty="0">
                <a:solidFill>
                  <a:schemeClr val="tx1"/>
                </a:solidFill>
                <a:effectLst/>
                <a:latin typeface="+mn-lt"/>
                <a:ea typeface="+mn-ea"/>
                <a:cs typeface="+mn-cs"/>
              </a:rPr>
              <a:t> he signed the phase one trade deal.  For agriculture the agreement addresses a broad range of market access commitments including purchase agreements and liberalization and harmonization of non-tariff measures.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32F3BDDA-1233-4235-8B0A-1D5425276E65}" type="slidenum">
              <a:rPr lang="en-US" smtClean="0"/>
              <a:t>12</a:t>
            </a:fld>
            <a:endParaRPr lang="en-US"/>
          </a:p>
        </p:txBody>
      </p:sp>
    </p:spTree>
    <p:extLst>
      <p:ext uri="{BB962C8B-B14F-4D97-AF65-F5344CB8AC3E}">
        <p14:creationId xmlns:p14="http://schemas.microsoft.com/office/powerpoint/2010/main" val="2297100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make sense of this new agricultural trade environment?  At the Center for Ag Trade – or CAT- we are nearing completion of a linked global livestock and crop model which allows us to look at bilateral trade linkages for example between the US and China and/or the US-JPN agreement.</a:t>
            </a:r>
          </a:p>
        </p:txBody>
      </p:sp>
      <p:sp>
        <p:nvSpPr>
          <p:cNvPr id="4" name="Slide Number Placeholder 3"/>
          <p:cNvSpPr>
            <a:spLocks noGrp="1"/>
          </p:cNvSpPr>
          <p:nvPr>
            <p:ph type="sldNum" sz="quarter" idx="5"/>
          </p:nvPr>
        </p:nvSpPr>
        <p:spPr/>
        <p:txBody>
          <a:bodyPr/>
          <a:lstStyle/>
          <a:p>
            <a:fld id="{0F4AC6CA-3C20-4146-82D0-CD1C76E775AB}" type="slidenum">
              <a:rPr lang="en-US" smtClean="0"/>
              <a:t>13</a:t>
            </a:fld>
            <a:endParaRPr lang="en-US"/>
          </a:p>
        </p:txBody>
      </p:sp>
    </p:spTree>
    <p:extLst>
      <p:ext uri="{BB962C8B-B14F-4D97-AF65-F5344CB8AC3E}">
        <p14:creationId xmlns:p14="http://schemas.microsoft.com/office/powerpoint/2010/main" val="2076320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is a new source differentiated simulation model forecasted from 2016 through to 2030.  It includes 27 countries and regions; 20 individual countries and 7 aggregate regions. The model includes 14 livestock and cropping activities as well as a few byproduct industries. Today I will highlight a few livestock projections while we continue to iron out a few more linkages with cropping and feed grain activities.  </a:t>
            </a:r>
          </a:p>
        </p:txBody>
      </p:sp>
      <p:sp>
        <p:nvSpPr>
          <p:cNvPr id="4" name="Slide Number Placeholder 3"/>
          <p:cNvSpPr>
            <a:spLocks noGrp="1"/>
          </p:cNvSpPr>
          <p:nvPr>
            <p:ph type="sldNum" sz="quarter" idx="5"/>
          </p:nvPr>
        </p:nvSpPr>
        <p:spPr/>
        <p:txBody>
          <a:bodyPr/>
          <a:lstStyle/>
          <a:p>
            <a:fld id="{32F3BDDA-1233-4235-8B0A-1D5425276E65}" type="slidenum">
              <a:rPr lang="en-US" smtClean="0"/>
              <a:t>14</a:t>
            </a:fld>
            <a:endParaRPr lang="en-US"/>
          </a:p>
        </p:txBody>
      </p:sp>
    </p:spTree>
    <p:extLst>
      <p:ext uri="{BB962C8B-B14F-4D97-AF65-F5344CB8AC3E}">
        <p14:creationId xmlns:p14="http://schemas.microsoft.com/office/powerpoint/2010/main" val="1856629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conducted preliminary evaluations of two policy scenarios: Implementation and phasing in of Japan tariff reductions on beef, pork and poultry and the simultaneous implementation of US-JPN and the U.S.-China Phase One Agreement.  On the left is the tariff reduction schedule agreed to between the U.S. and Japan compared to tariff reductions Japan agreed to in the EU-JPN and CPTPP agreements.  Notice how US beef exports catch up immediately to EU and CPTPP members – leveling the playing field.  For pork, our reading of the agreement suggests there is a one year lag in terms of liberalizing Japan’s gate price system for the U.S. compared to EU and CPTPP members. Japan is traditionally not a large destination market for poultry. The China phase one agreement is more of a challenge to model for individual commodity sectors. </a:t>
            </a:r>
            <a:r>
              <a:rPr lang="en-US" sz="1200" dirty="0"/>
              <a:t>The above projections are those of Virginia Tech’s Center for Agricultural Trade and do not represent any official U.S. government determination.  </a:t>
            </a:r>
            <a:endParaRPr lang="en-US" dirty="0"/>
          </a:p>
        </p:txBody>
      </p:sp>
      <p:sp>
        <p:nvSpPr>
          <p:cNvPr id="4" name="Slide Number Placeholder 3"/>
          <p:cNvSpPr>
            <a:spLocks noGrp="1"/>
          </p:cNvSpPr>
          <p:nvPr>
            <p:ph type="sldNum" sz="quarter" idx="5"/>
          </p:nvPr>
        </p:nvSpPr>
        <p:spPr/>
        <p:txBody>
          <a:bodyPr/>
          <a:lstStyle/>
          <a:p>
            <a:fld id="{32F3BDDA-1233-4235-8B0A-1D5425276E65}" type="slidenum">
              <a:rPr lang="en-US" smtClean="0"/>
              <a:t>15</a:t>
            </a:fld>
            <a:endParaRPr lang="en-US"/>
          </a:p>
        </p:txBody>
      </p:sp>
    </p:spTree>
    <p:extLst>
      <p:ext uri="{BB962C8B-B14F-4D97-AF65-F5344CB8AC3E}">
        <p14:creationId xmlns:p14="http://schemas.microsoft.com/office/powerpoint/2010/main" val="2753175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F3BDDA-1233-4235-8B0A-1D5425276E65}" type="slidenum">
              <a:rPr lang="en-US" smtClean="0"/>
              <a:t>18</a:t>
            </a:fld>
            <a:endParaRPr lang="en-US"/>
          </a:p>
        </p:txBody>
      </p:sp>
    </p:spTree>
    <p:extLst>
      <p:ext uri="{BB962C8B-B14F-4D97-AF65-F5344CB8AC3E}">
        <p14:creationId xmlns:p14="http://schemas.microsoft.com/office/powerpoint/2010/main" val="1038638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well-known Chinese idiom “bread comes first” highlights the value Chinese citizens place on food security. </a:t>
            </a:r>
          </a:p>
          <a:p>
            <a:r>
              <a:rPr lang="en-US" dirty="0"/>
              <a:t>However, </a:t>
            </a:r>
            <a:r>
              <a:rPr lang="en-US" sz="1200" dirty="0"/>
              <a:t>urbanization, China’s growing economy and increasing household income, and the fact that it is home to 21% of the world’s population creates an imbalance between agricultural resource availability and growing demand for agricultural products.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Chinese per capita water availability is only one-fourth of the global average, its effective arable land accounts for less than 9% of the world total and it imports 286 billion cubic meters of virtual water used to produce food and fiber in other countries. </a:t>
            </a:r>
          </a:p>
          <a:p>
            <a:endParaRPr lang="en-US" dirty="0"/>
          </a:p>
        </p:txBody>
      </p:sp>
      <p:sp>
        <p:nvSpPr>
          <p:cNvPr id="4" name="Slide Number Placeholder 3"/>
          <p:cNvSpPr>
            <a:spLocks noGrp="1"/>
          </p:cNvSpPr>
          <p:nvPr>
            <p:ph type="sldNum" sz="quarter" idx="5"/>
          </p:nvPr>
        </p:nvSpPr>
        <p:spPr/>
        <p:txBody>
          <a:bodyPr/>
          <a:lstStyle/>
          <a:p>
            <a:fld id="{32F3BDDA-1233-4235-8B0A-1D5425276E65}" type="slidenum">
              <a:rPr lang="en-US" smtClean="0"/>
              <a:t>2</a:t>
            </a:fld>
            <a:endParaRPr lang="en-US"/>
          </a:p>
        </p:txBody>
      </p:sp>
    </p:spTree>
    <p:extLst>
      <p:ext uri="{BB962C8B-B14F-4D97-AF65-F5344CB8AC3E}">
        <p14:creationId xmlns:p14="http://schemas.microsoft.com/office/powerpoint/2010/main" val="104448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these reasons, China has become one of the most important trading partners in the world economy. China has been the U.S.’s number one destination for agricultural products in 2013, 2014, 2015 – exceeding Canada and Mexico, and the U.S.’s number 1 or 2 market for almost a decade prior to 2018 and 2019. Pictured here is China’s total merchandise imports and exports, and China’s agricultural import and exports.  Notice how China’s overall trade balance has been in surplus since 2005 with total merchandise exports exceeding imports.  However, for reasons mentioned in the previous slide, China’s agricultural trade balance has been in deficit since 2007. China has become one of the largest net importers of agricultural and food products.</a:t>
            </a:r>
          </a:p>
        </p:txBody>
      </p:sp>
      <p:sp>
        <p:nvSpPr>
          <p:cNvPr id="4" name="Slide Number Placeholder 3"/>
          <p:cNvSpPr>
            <a:spLocks noGrp="1"/>
          </p:cNvSpPr>
          <p:nvPr>
            <p:ph type="sldNum" sz="quarter" idx="5"/>
          </p:nvPr>
        </p:nvSpPr>
        <p:spPr/>
        <p:txBody>
          <a:bodyPr/>
          <a:lstStyle/>
          <a:p>
            <a:fld id="{32F3BDDA-1233-4235-8B0A-1D5425276E65}" type="slidenum">
              <a:rPr lang="en-US" smtClean="0"/>
              <a:t>3</a:t>
            </a:fld>
            <a:endParaRPr lang="en-US"/>
          </a:p>
        </p:txBody>
      </p:sp>
    </p:spTree>
    <p:extLst>
      <p:ext uri="{BB962C8B-B14F-4D97-AF65-F5344CB8AC3E}">
        <p14:creationId xmlns:p14="http://schemas.microsoft.com/office/powerpoint/2010/main" val="54279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China is also an important for soybeans even when compared to the top categories of non-agricultural goods. I</a:t>
            </a:r>
            <a:r>
              <a:rPr lang="en-US" sz="1200" b="0" i="0" kern="1200" dirty="0">
                <a:solidFill>
                  <a:schemeClr val="tx1"/>
                </a:solidFill>
                <a:effectLst/>
                <a:latin typeface="+mn-lt"/>
                <a:ea typeface="+mn-ea"/>
                <a:cs typeface="+mn-cs"/>
              </a:rPr>
              <a:t>n 2017, the </a:t>
            </a:r>
            <a:r>
              <a:rPr lang="en-US" sz="1200" b="1" i="0" kern="1200" dirty="0">
                <a:solidFill>
                  <a:schemeClr val="tx1"/>
                </a:solidFill>
                <a:effectLst/>
                <a:latin typeface="+mn-lt"/>
                <a:ea typeface="+mn-ea"/>
                <a:cs typeface="+mn-cs"/>
              </a:rPr>
              <a:t>top export</a:t>
            </a:r>
            <a:r>
              <a:rPr lang="en-US" sz="1200" b="0" i="0" kern="1200" dirty="0">
                <a:solidFill>
                  <a:schemeClr val="tx1"/>
                </a:solidFill>
                <a:effectLst/>
                <a:latin typeface="+mn-lt"/>
                <a:ea typeface="+mn-ea"/>
                <a:cs typeface="+mn-cs"/>
              </a:rPr>
              <a:t> category to </a:t>
            </a:r>
            <a:r>
              <a:rPr lang="en-US" sz="1200" b="1" i="0" kern="1200" dirty="0">
                <a:solidFill>
                  <a:schemeClr val="tx1"/>
                </a:solidFill>
                <a:effectLst/>
                <a:latin typeface="+mn-lt"/>
                <a:ea typeface="+mn-ea"/>
                <a:cs typeface="+mn-cs"/>
              </a:rPr>
              <a:t>China</a:t>
            </a:r>
            <a:r>
              <a:rPr lang="en-US" sz="1200" b="0" i="0" kern="1200" dirty="0">
                <a:solidFill>
                  <a:schemeClr val="tx1"/>
                </a:solidFill>
                <a:effectLst/>
                <a:latin typeface="+mn-lt"/>
                <a:ea typeface="+mn-ea"/>
                <a:cs typeface="+mn-cs"/>
              </a:rPr>
              <a:t> was </a:t>
            </a:r>
            <a:r>
              <a:rPr lang="en-US" sz="1200" b="1" i="0" kern="1200" dirty="0">
                <a:solidFill>
                  <a:schemeClr val="tx1"/>
                </a:solidFill>
                <a:effectLst/>
                <a:latin typeface="+mn-lt"/>
                <a:ea typeface="+mn-ea"/>
                <a:cs typeface="+mn-cs"/>
              </a:rPr>
              <a:t>civilian aircrafts</a:t>
            </a:r>
            <a:r>
              <a:rPr lang="en-US" sz="1200" b="0" i="0" kern="1200" dirty="0">
                <a:solidFill>
                  <a:schemeClr val="tx1"/>
                </a:solidFill>
                <a:effectLst/>
                <a:latin typeface="+mn-lt"/>
                <a:ea typeface="+mn-ea"/>
                <a:cs typeface="+mn-cs"/>
              </a:rPr>
              <a:t>, with over $16 billion exports, followed by soybeans, at $12.2 billion, motor vehicles, at $10.3 billion, and electronic circuits, at around $5.3 billion.</a:t>
            </a:r>
            <a:r>
              <a:rPr lang="en-US" dirty="0"/>
              <a:t> This figure shows U.S. exports to China as a share of U.S. total exports to the world for each product category.  The importance of China for U.S. soybean exports is clear – with 60% of total U.S. soybean exports are sent to China.  Brazil is a major competitor in the Chinese import market for soybeans. Together, the U.S. and Brazil have historically supply over 90% of China’s soybean imports. </a:t>
            </a:r>
          </a:p>
        </p:txBody>
      </p:sp>
      <p:sp>
        <p:nvSpPr>
          <p:cNvPr id="4" name="Slide Number Placeholder 3"/>
          <p:cNvSpPr>
            <a:spLocks noGrp="1"/>
          </p:cNvSpPr>
          <p:nvPr>
            <p:ph type="sldNum" sz="quarter" idx="5"/>
          </p:nvPr>
        </p:nvSpPr>
        <p:spPr/>
        <p:txBody>
          <a:bodyPr/>
          <a:lstStyle/>
          <a:p>
            <a:fld id="{32F3BDDA-1233-4235-8B0A-1D5425276E65}" type="slidenum">
              <a:rPr lang="en-US" smtClean="0"/>
              <a:t>4</a:t>
            </a:fld>
            <a:endParaRPr lang="en-US"/>
          </a:p>
        </p:txBody>
      </p:sp>
    </p:spTree>
    <p:extLst>
      <p:ext uri="{BB962C8B-B14F-4D97-AF65-F5344CB8AC3E}">
        <p14:creationId xmlns:p14="http://schemas.microsoft.com/office/powerpoint/2010/main" val="4266334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U.S-China agricultural trade relationship came under strain in 2018 and 2019.  Commodity markets such as soybean prices turned bearish, average applied tariffs escalated from 3.1% on Chinese imports and 8% on US products to 21% at the height of the trade dispute including many tariff peaks on pork and tree nuts that were affected by multiple waves of retaliatory tariffs. Trade tensions escalated further on Tuesday August 6, 2019, when China’s Commerce Ministry announced that China will no longer be buying U.S. agricultural goods (as reported by Bloomberg).  </a:t>
            </a:r>
          </a:p>
        </p:txBody>
      </p:sp>
      <p:sp>
        <p:nvSpPr>
          <p:cNvPr id="4" name="Slide Number Placeholder 3"/>
          <p:cNvSpPr>
            <a:spLocks noGrp="1"/>
          </p:cNvSpPr>
          <p:nvPr>
            <p:ph type="sldNum" sz="quarter" idx="5"/>
          </p:nvPr>
        </p:nvSpPr>
        <p:spPr/>
        <p:txBody>
          <a:bodyPr/>
          <a:lstStyle/>
          <a:p>
            <a:fld id="{32F3BDDA-1233-4235-8B0A-1D5425276E65}" type="slidenum">
              <a:rPr lang="en-US" smtClean="0"/>
              <a:t>5</a:t>
            </a:fld>
            <a:endParaRPr lang="en-US"/>
          </a:p>
        </p:txBody>
      </p:sp>
    </p:spTree>
    <p:extLst>
      <p:ext uri="{BB962C8B-B14F-4D97-AF65-F5344CB8AC3E}">
        <p14:creationId xmlns:p14="http://schemas.microsoft.com/office/powerpoint/2010/main" val="77919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rising tariffs, U.S. agricultural trade with China deteriorated. What was a 25 billion dollar export market for U.S. agricultural and related products fell </a:t>
            </a:r>
            <a:r>
              <a:rPr lang="en-US" dirty="0" err="1"/>
              <a:t>sharpl</a:t>
            </a:r>
            <a:r>
              <a:rPr lang="en-US" dirty="0"/>
              <a:t> in 2018 with exports totaling just 9.2 billion and China falling the number five export market for U.S. agriculture.  As we will see, 2019 saw a slight uptick in U.S. agricultural exports to China at 13.8 billion compared to 2018 but remains </a:t>
            </a:r>
            <a:r>
              <a:rPr lang="en-US" dirty="0" err="1"/>
              <a:t>onl</a:t>
            </a:r>
            <a:r>
              <a:rPr lang="en-US" dirty="0"/>
              <a:t> 50% of 2016 and 2017 values</a:t>
            </a:r>
          </a:p>
        </p:txBody>
      </p:sp>
      <p:sp>
        <p:nvSpPr>
          <p:cNvPr id="4" name="Slide Number Placeholder 3"/>
          <p:cNvSpPr>
            <a:spLocks noGrp="1"/>
          </p:cNvSpPr>
          <p:nvPr>
            <p:ph type="sldNum" sz="quarter" idx="5"/>
          </p:nvPr>
        </p:nvSpPr>
        <p:spPr/>
        <p:txBody>
          <a:bodyPr/>
          <a:lstStyle/>
          <a:p>
            <a:fld id="{32F3BDDA-1233-4235-8B0A-1D5425276E65}" type="slidenum">
              <a:rPr lang="en-US" smtClean="0"/>
              <a:t>6</a:t>
            </a:fld>
            <a:endParaRPr lang="en-US"/>
          </a:p>
        </p:txBody>
      </p:sp>
    </p:spTree>
    <p:extLst>
      <p:ext uri="{BB962C8B-B14F-4D97-AF65-F5344CB8AC3E}">
        <p14:creationId xmlns:p14="http://schemas.microsoft.com/office/powerpoint/2010/main" val="59464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the us agricultural trade balance - which is he difference between ag exports and imports and has been in surplus for decades – narrowed to 10 billion down from 38 billion in 2014 and 2016. the picture on right shows that the record surpluses experienced from 2012 to 2014 coincide with record bilateral trade surpluses with China underscoring he importance of the Chinese market for US agricultural products.  the narrowing of the overall ag trade balance was in part due to the trade dispute with china and other countries in 2018.  </a:t>
            </a:r>
          </a:p>
        </p:txBody>
      </p:sp>
      <p:sp>
        <p:nvSpPr>
          <p:cNvPr id="4" name="Slide Number Placeholder 3"/>
          <p:cNvSpPr>
            <a:spLocks noGrp="1"/>
          </p:cNvSpPr>
          <p:nvPr>
            <p:ph type="sldNum" sz="quarter" idx="5"/>
          </p:nvPr>
        </p:nvSpPr>
        <p:spPr/>
        <p:txBody>
          <a:bodyPr/>
          <a:lstStyle/>
          <a:p>
            <a:fld id="{32F3BDDA-1233-4235-8B0A-1D5425276E65}" type="slidenum">
              <a:rPr lang="en-US" smtClean="0"/>
              <a:t>7</a:t>
            </a:fld>
            <a:endParaRPr lang="en-US"/>
          </a:p>
        </p:txBody>
      </p:sp>
    </p:spTree>
    <p:extLst>
      <p:ext uri="{BB962C8B-B14F-4D97-AF65-F5344CB8AC3E}">
        <p14:creationId xmlns:p14="http://schemas.microsoft.com/office/powerpoint/2010/main" val="210161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effects of the trade dispute were felt in commodity markets, perhaps no more prominent than in soybeans.  Plotted are </a:t>
            </a:r>
            <a:r>
              <a:rPr lang="en-US" dirty="0" err="1"/>
              <a:t>u.s.</a:t>
            </a:r>
            <a:r>
              <a:rPr lang="en-US" dirty="0"/>
              <a:t> soybean exports to china by marketing year.  Our peak export season is the October-</a:t>
            </a:r>
            <a:r>
              <a:rPr lang="en-US" dirty="0" err="1"/>
              <a:t>dec</a:t>
            </a:r>
            <a:r>
              <a:rPr lang="en-US" dirty="0"/>
              <a:t>/</a:t>
            </a:r>
            <a:r>
              <a:rPr lang="en-US" dirty="0" err="1"/>
              <a:t>jan</a:t>
            </a:r>
            <a:r>
              <a:rPr lang="en-US" dirty="0"/>
              <a:t> period following harvest where soybean export sales run 2-3 billion per month.  In the 2018/19 marketing year, however, soybean exports to china collapsed. The 2019/20 marketing year is under way and has experienced some recovery of soybean exports on signs of a Phase 1 deal and some good will buying gestures and tariff waivers but at a rate that is half of the </a:t>
            </a:r>
            <a:r>
              <a:rPr lang="en-US" dirty="0" err="1"/>
              <a:t>u.s.’s</a:t>
            </a:r>
            <a:r>
              <a:rPr lang="en-US" dirty="0"/>
              <a:t> “normal” peak marketing period.</a:t>
            </a:r>
          </a:p>
        </p:txBody>
      </p:sp>
      <p:sp>
        <p:nvSpPr>
          <p:cNvPr id="4" name="Slide Number Placeholder 3"/>
          <p:cNvSpPr>
            <a:spLocks noGrp="1"/>
          </p:cNvSpPr>
          <p:nvPr>
            <p:ph type="sldNum" sz="quarter" idx="5"/>
          </p:nvPr>
        </p:nvSpPr>
        <p:spPr/>
        <p:txBody>
          <a:bodyPr/>
          <a:lstStyle/>
          <a:p>
            <a:fld id="{32F3BDDA-1233-4235-8B0A-1D5425276E65}" type="slidenum">
              <a:rPr lang="en-US" smtClean="0"/>
              <a:t>8</a:t>
            </a:fld>
            <a:endParaRPr lang="en-US"/>
          </a:p>
        </p:txBody>
      </p:sp>
    </p:spTree>
    <p:extLst>
      <p:ext uri="{BB962C8B-B14F-4D97-AF65-F5344CB8AC3E}">
        <p14:creationId xmlns:p14="http://schemas.microsoft.com/office/powerpoint/2010/main" val="4187749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US and china were sorting out their trade differences, competing export suppliers experienced significant trade flow gains. Plotted here are the combined value china’s total ag imports from eu28/brazil/</a:t>
            </a:r>
            <a:r>
              <a:rPr lang="en-US" dirty="0" err="1"/>
              <a:t>argentina</a:t>
            </a:r>
            <a:r>
              <a:rPr lang="en-US" dirty="0"/>
              <a:t>/</a:t>
            </a:r>
            <a:r>
              <a:rPr lang="en-US" dirty="0" err="1"/>
              <a:t>australia</a:t>
            </a:r>
            <a:r>
              <a:rPr lang="en-US" dirty="0"/>
              <a:t>/new Zealand during he 2018/19 marketing year.   In a normal year </a:t>
            </a:r>
            <a:r>
              <a:rPr lang="en-US" dirty="0" err="1"/>
              <a:t>u.s.</a:t>
            </a:r>
            <a:r>
              <a:rPr lang="en-US" dirty="0"/>
              <a:t> exports to china will exceed the combined total of these five competing suppliers and shown by the dotted </a:t>
            </a:r>
            <a:r>
              <a:rPr lang="en-US" dirty="0" err="1"/>
              <a:t>u.s.</a:t>
            </a:r>
            <a:r>
              <a:rPr lang="en-US" dirty="0"/>
              <a:t> MY 2016/17 ag exports to china.  In the 2018/19 MY we can see clearly that China relied on these five competing suppliers during our normal marketing year. It is not quite dollar-for-dollar displacement but the figure does highlight the classic trade substitution among competing export suppliers due to tariffs.     </a:t>
            </a:r>
          </a:p>
        </p:txBody>
      </p:sp>
      <p:sp>
        <p:nvSpPr>
          <p:cNvPr id="4" name="Slide Number Placeholder 3"/>
          <p:cNvSpPr>
            <a:spLocks noGrp="1"/>
          </p:cNvSpPr>
          <p:nvPr>
            <p:ph type="sldNum" sz="quarter" idx="5"/>
          </p:nvPr>
        </p:nvSpPr>
        <p:spPr/>
        <p:txBody>
          <a:bodyPr/>
          <a:lstStyle/>
          <a:p>
            <a:fld id="{32F3BDDA-1233-4235-8B0A-1D5425276E65}" type="slidenum">
              <a:rPr lang="en-US" smtClean="0"/>
              <a:t>9</a:t>
            </a:fld>
            <a:endParaRPr lang="en-US"/>
          </a:p>
        </p:txBody>
      </p:sp>
    </p:spTree>
    <p:extLst>
      <p:ext uri="{BB962C8B-B14F-4D97-AF65-F5344CB8AC3E}">
        <p14:creationId xmlns:p14="http://schemas.microsoft.com/office/powerpoint/2010/main" val="1821476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pic>
        <p:nvPicPr>
          <p:cNvPr id="9" name="VT-grid-02.png" descr="VT-grid-02.png">
            <a:extLst>
              <a:ext uri="{FF2B5EF4-FFF2-40B4-BE49-F238E27FC236}">
                <a16:creationId xmlns:a16="http://schemas.microsoft.com/office/drawing/2014/main" id="{7F2639C4-8B75-B74C-AE85-67FB334A4DD2}"/>
              </a:ext>
            </a:extLst>
          </p:cNvPr>
          <p:cNvPicPr>
            <a:picLocks/>
          </p:cNvPicPr>
          <p:nvPr userDrawn="1"/>
        </p:nvPicPr>
        <p:blipFill rotWithShape="1">
          <a:blip r:embed="rId2"/>
          <a:srcRect b="84656"/>
          <a:stretch/>
        </p:blipFill>
        <p:spPr>
          <a:xfrm>
            <a:off x="1285304" y="5716161"/>
            <a:ext cx="10346386" cy="813760"/>
          </a:xfrm>
          <a:prstGeom prst="rect">
            <a:avLst/>
          </a:prstGeom>
          <a:ln w="12700">
            <a:miter lim="400000"/>
          </a:ln>
        </p:spPr>
      </p:pic>
      <p:pic>
        <p:nvPicPr>
          <p:cNvPr id="19" name="Picture 18">
            <a:extLst>
              <a:ext uri="{FF2B5EF4-FFF2-40B4-BE49-F238E27FC236}">
                <a16:creationId xmlns:a16="http://schemas.microsoft.com/office/drawing/2014/main" id="{83E94C61-B0A2-6E44-BF94-9725CB8D5D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0688" y="-27439"/>
            <a:ext cx="2631311" cy="1007357"/>
          </a:xfrm>
          <a:prstGeom prst="rect">
            <a:avLst/>
          </a:prstGeom>
        </p:spPr>
      </p:pic>
      <p:sp>
        <p:nvSpPr>
          <p:cNvPr id="20" name="Title 19">
            <a:extLst>
              <a:ext uri="{FF2B5EF4-FFF2-40B4-BE49-F238E27FC236}">
                <a16:creationId xmlns:a16="http://schemas.microsoft.com/office/drawing/2014/main" id="{0C7C99FD-4D8D-EC4C-AB5F-5B874F260F22}"/>
              </a:ext>
            </a:extLst>
          </p:cNvPr>
          <p:cNvSpPr>
            <a:spLocks noGrp="1"/>
          </p:cNvSpPr>
          <p:nvPr>
            <p:ph type="title"/>
          </p:nvPr>
        </p:nvSpPr>
        <p:spPr>
          <a:xfrm>
            <a:off x="1731843" y="1970050"/>
            <a:ext cx="7745986" cy="1954814"/>
          </a:xfrm>
          <a:prstGeom prst="rect">
            <a:avLst/>
          </a:prstGeom>
        </p:spPr>
        <p:txBody>
          <a:bodyPr/>
          <a:lstStyle>
            <a:lvl1pPr>
              <a:defRPr b="1">
                <a:solidFill>
                  <a:srgbClr val="6B1335"/>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6AC65C97-A17E-4075-B18F-E2A54A9A88E3}"/>
              </a:ext>
            </a:extLst>
          </p:cNvPr>
          <p:cNvPicPr>
            <a:picLocks noChangeAspect="1"/>
          </p:cNvPicPr>
          <p:nvPr userDrawn="1"/>
        </p:nvPicPr>
        <p:blipFill>
          <a:blip r:embed="rId4"/>
          <a:stretch>
            <a:fillRect/>
          </a:stretch>
        </p:blipFill>
        <p:spPr>
          <a:xfrm>
            <a:off x="0" y="0"/>
            <a:ext cx="2359296" cy="860385"/>
          </a:xfrm>
          <a:prstGeom prst="rect">
            <a:avLst/>
          </a:prstGeom>
        </p:spPr>
      </p:pic>
    </p:spTree>
    <p:extLst>
      <p:ext uri="{BB962C8B-B14F-4D97-AF65-F5344CB8AC3E}">
        <p14:creationId xmlns:p14="http://schemas.microsoft.com/office/powerpoint/2010/main" val="319093966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BD6A573-3424-3F49-A6EA-CA86A4E29276}"/>
              </a:ext>
            </a:extLst>
          </p:cNvPr>
          <p:cNvCxnSpPr>
            <a:cxnSpLocks/>
          </p:cNvCxnSpPr>
          <p:nvPr userDrawn="1"/>
        </p:nvCxnSpPr>
        <p:spPr>
          <a:xfrm flipV="1">
            <a:off x="490810" y="434594"/>
            <a:ext cx="914400" cy="1"/>
          </a:xfrm>
          <a:prstGeom prst="line">
            <a:avLst/>
          </a:prstGeom>
          <a:noFill/>
          <a:ln w="19050" cap="flat">
            <a:solidFill>
              <a:srgbClr val="E87822"/>
            </a:solidFill>
            <a:prstDash val="sysDash"/>
            <a:miter lim="800000"/>
          </a:ln>
          <a:effectLst/>
          <a:sp3d/>
        </p:spPr>
        <p:style>
          <a:lnRef idx="0">
            <a:scrgbClr r="0" g="0" b="0"/>
          </a:lnRef>
          <a:fillRef idx="0">
            <a:scrgbClr r="0" g="0" b="0"/>
          </a:fillRef>
          <a:effectRef idx="0">
            <a:scrgbClr r="0" g="0" b="0"/>
          </a:effectRef>
          <a:fontRef idx="none"/>
        </p:style>
      </p:cxnSp>
      <p:sp>
        <p:nvSpPr>
          <p:cNvPr id="10" name="Title " hidden="1">
            <a:extLst>
              <a:ext uri="{FF2B5EF4-FFF2-40B4-BE49-F238E27FC236}">
                <a16:creationId xmlns:a16="http://schemas.microsoft.com/office/drawing/2014/main" id="{C71299E7-1591-D04D-A3AB-B4467D6E3889}"/>
              </a:ext>
            </a:extLst>
          </p:cNvPr>
          <p:cNvSpPr/>
          <p:nvPr userDrawn="1"/>
        </p:nvSpPr>
        <p:spPr>
          <a:xfrm>
            <a:off x="828772" y="433467"/>
            <a:ext cx="10525027" cy="89698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Autofit/>
          </a:bodyPr>
          <a:lstStyle>
            <a:lvl1pPr defTabSz="658368">
              <a:lnSpc>
                <a:spcPct val="90000"/>
              </a:lnSpc>
              <a:defRPr sz="5184" spc="259">
                <a:latin typeface="AcherusGrotesqueLight"/>
                <a:ea typeface="AcherusGrotesqueLight"/>
                <a:cs typeface="AcherusGrotesqueLight"/>
                <a:sym typeface="AcherusGrotesqueLight"/>
              </a:defRPr>
            </a:lvl1pPr>
          </a:lstStyle>
          <a:p>
            <a:r>
              <a:rPr sz="4800" spc="500">
                <a:solidFill>
                  <a:srgbClr val="6C1035"/>
                </a:solidFill>
              </a:rPr>
              <a:t>SECTION TITLE</a:t>
            </a:r>
          </a:p>
        </p:txBody>
      </p:sp>
      <p:sp>
        <p:nvSpPr>
          <p:cNvPr id="11" name="Straight Connector 55">
            <a:extLst>
              <a:ext uri="{FF2B5EF4-FFF2-40B4-BE49-F238E27FC236}">
                <a16:creationId xmlns:a16="http://schemas.microsoft.com/office/drawing/2014/main" id="{E2F1CC2B-A5F4-2C49-B06F-1CD2BBC69743}"/>
              </a:ext>
            </a:extLst>
          </p:cNvPr>
          <p:cNvSpPr/>
          <p:nvPr userDrawn="1"/>
        </p:nvSpPr>
        <p:spPr>
          <a:xfrm>
            <a:off x="11470570" y="4294396"/>
            <a:ext cx="1" cy="2103120"/>
          </a:xfrm>
          <a:prstGeom prst="line">
            <a:avLst/>
          </a:prstGeom>
          <a:ln>
            <a:solidFill>
              <a:schemeClr val="accent3"/>
            </a:solidFill>
            <a:prstDash val="dash"/>
            <a:miter/>
          </a:ln>
        </p:spPr>
        <p:txBody>
          <a:bodyPr lIns="45719" rIns="45719"/>
          <a:lstStyle/>
          <a:p>
            <a:endParaRPr/>
          </a:p>
        </p:txBody>
      </p:sp>
      <p:sp>
        <p:nvSpPr>
          <p:cNvPr id="12" name="Straight Connector 55">
            <a:extLst>
              <a:ext uri="{FF2B5EF4-FFF2-40B4-BE49-F238E27FC236}">
                <a16:creationId xmlns:a16="http://schemas.microsoft.com/office/drawing/2014/main" id="{3E99C2AC-6DE9-664B-8FF0-C5885A164DC7}"/>
              </a:ext>
            </a:extLst>
          </p:cNvPr>
          <p:cNvSpPr/>
          <p:nvPr userDrawn="1"/>
        </p:nvSpPr>
        <p:spPr>
          <a:xfrm flipV="1">
            <a:off x="8752529" y="6300714"/>
            <a:ext cx="2926080" cy="19428"/>
          </a:xfrm>
          <a:prstGeom prst="line">
            <a:avLst/>
          </a:prstGeom>
          <a:ln>
            <a:solidFill>
              <a:schemeClr val="accent3"/>
            </a:solidFill>
            <a:prstDash val="dash"/>
            <a:miter/>
          </a:ln>
        </p:spPr>
        <p:txBody>
          <a:bodyPr lIns="45719" rIns="45719"/>
          <a:lstStyle/>
          <a:p>
            <a:endParaRPr/>
          </a:p>
        </p:txBody>
      </p:sp>
      <p:sp>
        <p:nvSpPr>
          <p:cNvPr id="19" name="Title 18">
            <a:extLst>
              <a:ext uri="{FF2B5EF4-FFF2-40B4-BE49-F238E27FC236}">
                <a16:creationId xmlns:a16="http://schemas.microsoft.com/office/drawing/2014/main" id="{5DECFC91-D9AB-9F40-AE35-65804355188F}"/>
              </a:ext>
            </a:extLst>
          </p:cNvPr>
          <p:cNvSpPr>
            <a:spLocks noGrp="1"/>
          </p:cNvSpPr>
          <p:nvPr>
            <p:ph type="title"/>
          </p:nvPr>
        </p:nvSpPr>
        <p:spPr>
          <a:xfrm>
            <a:off x="818191" y="433467"/>
            <a:ext cx="10515600" cy="1005840"/>
          </a:xfrm>
          <a:prstGeom prst="rect">
            <a:avLst/>
          </a:prstGeom>
        </p:spPr>
        <p:txBody>
          <a:bodyPr anchor="ctr"/>
          <a:lstStyle>
            <a:lvl1pPr>
              <a:defRPr sz="4000">
                <a:solidFill>
                  <a:srgbClr val="6B1335"/>
                </a:solidFill>
                <a:latin typeface="+mn-lt"/>
              </a:defRPr>
            </a:lvl1pPr>
          </a:lstStyle>
          <a:p>
            <a:r>
              <a:rPr lang="en-US" dirty="0"/>
              <a:t>Click to edit Master title style</a:t>
            </a:r>
          </a:p>
        </p:txBody>
      </p:sp>
      <p:sp>
        <p:nvSpPr>
          <p:cNvPr id="24" name="Text Placeholder 23">
            <a:extLst>
              <a:ext uri="{FF2B5EF4-FFF2-40B4-BE49-F238E27FC236}">
                <a16:creationId xmlns:a16="http://schemas.microsoft.com/office/drawing/2014/main" id="{AEF3AE5A-E0B7-6249-8A90-6A1C092487AA}"/>
              </a:ext>
            </a:extLst>
          </p:cNvPr>
          <p:cNvSpPr>
            <a:spLocks noGrp="1"/>
          </p:cNvSpPr>
          <p:nvPr>
            <p:ph type="body" sz="quarter" idx="17"/>
          </p:nvPr>
        </p:nvSpPr>
        <p:spPr>
          <a:xfrm>
            <a:off x="818191" y="1644957"/>
            <a:ext cx="10515600" cy="4573587"/>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A044CE6C-C747-2C43-B829-C2D407EB32C1}"/>
              </a:ext>
            </a:extLst>
          </p:cNvPr>
          <p:cNvCxnSpPr>
            <a:cxnSpLocks/>
          </p:cNvCxnSpPr>
          <p:nvPr userDrawn="1"/>
        </p:nvCxnSpPr>
        <p:spPr>
          <a:xfrm flipV="1">
            <a:off x="648856" y="321725"/>
            <a:ext cx="0" cy="731520"/>
          </a:xfrm>
          <a:prstGeom prst="line">
            <a:avLst/>
          </a:prstGeom>
          <a:noFill/>
          <a:ln w="19050" cap="flat">
            <a:solidFill>
              <a:srgbClr val="E87822"/>
            </a:solidFill>
            <a:prstDash val="sysDash"/>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764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8">
            <a:extLst>
              <a:ext uri="{FF2B5EF4-FFF2-40B4-BE49-F238E27FC236}">
                <a16:creationId xmlns:a16="http://schemas.microsoft.com/office/drawing/2014/main" id="{B391AE5C-51D4-B647-9F39-F820FC699EB5}"/>
              </a:ext>
            </a:extLst>
          </p:cNvPr>
          <p:cNvSpPr>
            <a:spLocks noGrp="1"/>
          </p:cNvSpPr>
          <p:nvPr>
            <p:ph type="title"/>
          </p:nvPr>
        </p:nvSpPr>
        <p:spPr>
          <a:xfrm>
            <a:off x="818191" y="433467"/>
            <a:ext cx="10515600" cy="1005840"/>
          </a:xfrm>
          <a:prstGeom prst="rect">
            <a:avLst/>
          </a:prstGeom>
        </p:spPr>
        <p:txBody>
          <a:bodyPr anchor="ctr"/>
          <a:lstStyle>
            <a:lvl1pPr>
              <a:defRPr sz="4000">
                <a:solidFill>
                  <a:srgbClr val="6B1335"/>
                </a:solidFill>
                <a:latin typeface="+mn-lt"/>
              </a:defRPr>
            </a:lvl1pPr>
          </a:lstStyle>
          <a:p>
            <a:r>
              <a:rPr lang="en-US" dirty="0"/>
              <a:t>Click to edit Master title style</a:t>
            </a:r>
          </a:p>
        </p:txBody>
      </p:sp>
      <p:cxnSp>
        <p:nvCxnSpPr>
          <p:cNvPr id="14" name="Straight Connector 13">
            <a:extLst>
              <a:ext uri="{FF2B5EF4-FFF2-40B4-BE49-F238E27FC236}">
                <a16:creationId xmlns:a16="http://schemas.microsoft.com/office/drawing/2014/main" id="{0ABEB670-6F1E-864A-A0FD-B0432511CBAB}"/>
              </a:ext>
            </a:extLst>
          </p:cNvPr>
          <p:cNvCxnSpPr>
            <a:cxnSpLocks/>
          </p:cNvCxnSpPr>
          <p:nvPr userDrawn="1"/>
        </p:nvCxnSpPr>
        <p:spPr>
          <a:xfrm flipV="1">
            <a:off x="490810" y="434594"/>
            <a:ext cx="914400" cy="1"/>
          </a:xfrm>
          <a:prstGeom prst="line">
            <a:avLst/>
          </a:prstGeom>
          <a:noFill/>
          <a:ln w="19050" cap="flat">
            <a:solidFill>
              <a:srgbClr val="E87822"/>
            </a:solidFill>
            <a:prstDash val="sysDash"/>
            <a:miter lim="800000"/>
          </a:ln>
          <a:effectLst/>
          <a:sp3d/>
        </p:spPr>
        <p:style>
          <a:lnRef idx="0">
            <a:scrgbClr r="0" g="0" b="0"/>
          </a:lnRef>
          <a:fillRef idx="0">
            <a:scrgbClr r="0" g="0" b="0"/>
          </a:fillRef>
          <a:effectRef idx="0">
            <a:scrgbClr r="0" g="0" b="0"/>
          </a:effectRef>
          <a:fontRef idx="none"/>
        </p:style>
      </p:cxnSp>
      <p:cxnSp>
        <p:nvCxnSpPr>
          <p:cNvPr id="15" name="Straight Connector 14">
            <a:extLst>
              <a:ext uri="{FF2B5EF4-FFF2-40B4-BE49-F238E27FC236}">
                <a16:creationId xmlns:a16="http://schemas.microsoft.com/office/drawing/2014/main" id="{24D3EFC7-F05C-0645-B219-BAE4351ECAD0}"/>
              </a:ext>
            </a:extLst>
          </p:cNvPr>
          <p:cNvCxnSpPr>
            <a:cxnSpLocks/>
          </p:cNvCxnSpPr>
          <p:nvPr userDrawn="1"/>
        </p:nvCxnSpPr>
        <p:spPr>
          <a:xfrm flipV="1">
            <a:off x="648856" y="321725"/>
            <a:ext cx="0" cy="731520"/>
          </a:xfrm>
          <a:prstGeom prst="line">
            <a:avLst/>
          </a:prstGeom>
          <a:noFill/>
          <a:ln w="19050" cap="flat">
            <a:solidFill>
              <a:srgbClr val="E87822"/>
            </a:solidFill>
            <a:prstDash val="sysDash"/>
            <a:miter lim="800000"/>
          </a:ln>
          <a:effectLst/>
          <a:sp3d/>
        </p:spPr>
        <p:style>
          <a:lnRef idx="0">
            <a:scrgbClr r="0" g="0" b="0"/>
          </a:lnRef>
          <a:fillRef idx="0">
            <a:scrgbClr r="0" g="0" b="0"/>
          </a:fillRef>
          <a:effectRef idx="0">
            <a:scrgbClr r="0" g="0" b="0"/>
          </a:effectRef>
          <a:fontRef idx="none"/>
        </p:style>
      </p:cxnSp>
      <p:sp>
        <p:nvSpPr>
          <p:cNvPr id="21" name="Straight Connector 55">
            <a:extLst>
              <a:ext uri="{FF2B5EF4-FFF2-40B4-BE49-F238E27FC236}">
                <a16:creationId xmlns:a16="http://schemas.microsoft.com/office/drawing/2014/main" id="{99739EF2-8482-FA42-8277-22984CC016A2}"/>
              </a:ext>
            </a:extLst>
          </p:cNvPr>
          <p:cNvSpPr/>
          <p:nvPr userDrawn="1"/>
        </p:nvSpPr>
        <p:spPr>
          <a:xfrm>
            <a:off x="11470570" y="4294396"/>
            <a:ext cx="1" cy="2103120"/>
          </a:xfrm>
          <a:prstGeom prst="line">
            <a:avLst/>
          </a:prstGeom>
          <a:ln>
            <a:solidFill>
              <a:schemeClr val="accent3"/>
            </a:solidFill>
            <a:prstDash val="dash"/>
            <a:miter/>
          </a:ln>
        </p:spPr>
        <p:txBody>
          <a:bodyPr lIns="45719" rIns="45719"/>
          <a:lstStyle/>
          <a:p>
            <a:endParaRPr/>
          </a:p>
        </p:txBody>
      </p:sp>
      <p:sp>
        <p:nvSpPr>
          <p:cNvPr id="22" name="Straight Connector 55">
            <a:extLst>
              <a:ext uri="{FF2B5EF4-FFF2-40B4-BE49-F238E27FC236}">
                <a16:creationId xmlns:a16="http://schemas.microsoft.com/office/drawing/2014/main" id="{91EE5E1B-BDE9-4144-887D-63D74B0C1C7F}"/>
              </a:ext>
            </a:extLst>
          </p:cNvPr>
          <p:cNvSpPr/>
          <p:nvPr userDrawn="1"/>
        </p:nvSpPr>
        <p:spPr>
          <a:xfrm flipV="1">
            <a:off x="8752529" y="6300714"/>
            <a:ext cx="2926080" cy="19428"/>
          </a:xfrm>
          <a:prstGeom prst="line">
            <a:avLst/>
          </a:prstGeom>
          <a:ln>
            <a:solidFill>
              <a:schemeClr val="accent3"/>
            </a:solidFill>
            <a:prstDash val="dash"/>
            <a:miter/>
          </a:ln>
        </p:spPr>
        <p:txBody>
          <a:bodyPr lIns="45719" rIns="45719"/>
          <a:lstStyle/>
          <a:p>
            <a:endParaRPr/>
          </a:p>
        </p:txBody>
      </p:sp>
      <p:sp>
        <p:nvSpPr>
          <p:cNvPr id="13" name="Text Placeholder 23">
            <a:extLst>
              <a:ext uri="{FF2B5EF4-FFF2-40B4-BE49-F238E27FC236}">
                <a16:creationId xmlns:a16="http://schemas.microsoft.com/office/drawing/2014/main" id="{C57A36C6-6CB3-4447-A2ED-CD59FBEE834A}"/>
              </a:ext>
            </a:extLst>
          </p:cNvPr>
          <p:cNvSpPr>
            <a:spLocks noGrp="1"/>
          </p:cNvSpPr>
          <p:nvPr>
            <p:ph type="body" sz="quarter" idx="17"/>
          </p:nvPr>
        </p:nvSpPr>
        <p:spPr>
          <a:xfrm>
            <a:off x="818191" y="1644957"/>
            <a:ext cx="5120640" cy="4573587"/>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3">
            <a:extLst>
              <a:ext uri="{FF2B5EF4-FFF2-40B4-BE49-F238E27FC236}">
                <a16:creationId xmlns:a16="http://schemas.microsoft.com/office/drawing/2014/main" id="{21258839-BBE5-304C-94BB-152DBFEA5547}"/>
              </a:ext>
            </a:extLst>
          </p:cNvPr>
          <p:cNvSpPr>
            <a:spLocks noGrp="1"/>
          </p:cNvSpPr>
          <p:nvPr>
            <p:ph type="body" sz="quarter" idx="18"/>
          </p:nvPr>
        </p:nvSpPr>
        <p:spPr>
          <a:xfrm>
            <a:off x="6213151" y="1648849"/>
            <a:ext cx="5120640" cy="4573587"/>
          </a:xfrm>
          <a:prstGeom prst="rect">
            <a:avLst/>
          </a:prstGeom>
          <a:solidFill>
            <a:schemeClr val="bg1"/>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66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Title 18">
            <a:extLst>
              <a:ext uri="{FF2B5EF4-FFF2-40B4-BE49-F238E27FC236}">
                <a16:creationId xmlns:a16="http://schemas.microsoft.com/office/drawing/2014/main" id="{7ECFC234-0B06-704C-9626-9C75A276D491}"/>
              </a:ext>
            </a:extLst>
          </p:cNvPr>
          <p:cNvSpPr>
            <a:spLocks noGrp="1"/>
          </p:cNvSpPr>
          <p:nvPr>
            <p:ph type="title"/>
          </p:nvPr>
        </p:nvSpPr>
        <p:spPr>
          <a:xfrm>
            <a:off x="818191" y="433467"/>
            <a:ext cx="10515600" cy="1005840"/>
          </a:xfrm>
          <a:prstGeom prst="rect">
            <a:avLst/>
          </a:prstGeom>
        </p:spPr>
        <p:txBody>
          <a:bodyPr anchor="ctr"/>
          <a:lstStyle>
            <a:lvl1pPr>
              <a:defRPr sz="4000">
                <a:solidFill>
                  <a:srgbClr val="6B1335"/>
                </a:solidFill>
                <a:latin typeface="+mn-lt"/>
              </a:defRPr>
            </a:lvl1pPr>
          </a:lstStyle>
          <a:p>
            <a:r>
              <a:rPr lang="en-US" dirty="0"/>
              <a:t>Click to edit Master title style</a:t>
            </a:r>
          </a:p>
        </p:txBody>
      </p:sp>
      <p:cxnSp>
        <p:nvCxnSpPr>
          <p:cNvPr id="13" name="Straight Connector 12">
            <a:extLst>
              <a:ext uri="{FF2B5EF4-FFF2-40B4-BE49-F238E27FC236}">
                <a16:creationId xmlns:a16="http://schemas.microsoft.com/office/drawing/2014/main" id="{7CD1F6D1-59C1-3044-84C9-7DED2CB3762D}"/>
              </a:ext>
            </a:extLst>
          </p:cNvPr>
          <p:cNvCxnSpPr>
            <a:cxnSpLocks/>
          </p:cNvCxnSpPr>
          <p:nvPr userDrawn="1"/>
        </p:nvCxnSpPr>
        <p:spPr>
          <a:xfrm flipV="1">
            <a:off x="490810" y="434594"/>
            <a:ext cx="914400" cy="1"/>
          </a:xfrm>
          <a:prstGeom prst="line">
            <a:avLst/>
          </a:prstGeom>
          <a:noFill/>
          <a:ln w="19050" cap="flat">
            <a:solidFill>
              <a:srgbClr val="E87822"/>
            </a:solidFill>
            <a:prstDash val="sysDash"/>
            <a:miter lim="800000"/>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8B7149DF-338C-FB47-9FFF-31490AD876F8}"/>
              </a:ext>
            </a:extLst>
          </p:cNvPr>
          <p:cNvCxnSpPr>
            <a:cxnSpLocks/>
          </p:cNvCxnSpPr>
          <p:nvPr userDrawn="1"/>
        </p:nvCxnSpPr>
        <p:spPr>
          <a:xfrm flipV="1">
            <a:off x="648856" y="321725"/>
            <a:ext cx="0" cy="731520"/>
          </a:xfrm>
          <a:prstGeom prst="line">
            <a:avLst/>
          </a:prstGeom>
          <a:noFill/>
          <a:ln w="19050" cap="flat">
            <a:solidFill>
              <a:srgbClr val="E87822"/>
            </a:solidFill>
            <a:prstDash val="sysDash"/>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2266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99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12240" t="23035" r="-12240" b="-2433"/>
          <a:stretch/>
        </p:blipFill>
        <p:spPr>
          <a:xfrm rot="10800000">
            <a:off x="5027894" y="1127759"/>
            <a:ext cx="7164106" cy="5688192"/>
          </a:xfrm>
          <a:prstGeom prst="rect">
            <a:avLst/>
          </a:prstGeom>
        </p:spPr>
      </p:pic>
      <p:pic>
        <p:nvPicPr>
          <p:cNvPr id="11" name="Picture 10"/>
          <p:cNvPicPr>
            <a:picLocks noChangeAspect="1"/>
          </p:cNvPicPr>
          <p:nvPr userDrawn="1"/>
        </p:nvPicPr>
        <p:blipFill rotWithShape="1">
          <a:blip r:embed="rId2"/>
          <a:srcRect l="12240" t="23035" r="-12240" b="-2433"/>
          <a:stretch/>
        </p:blipFill>
        <p:spPr>
          <a:xfrm>
            <a:off x="0" y="0"/>
            <a:ext cx="5067300" cy="4023360"/>
          </a:xfrm>
          <a:prstGeom prst="rect">
            <a:avLst/>
          </a:prstGeom>
        </p:spPr>
      </p:pic>
      <p:sp>
        <p:nvSpPr>
          <p:cNvPr id="2" name="Title 1"/>
          <p:cNvSpPr>
            <a:spLocks noGrp="1"/>
          </p:cNvSpPr>
          <p:nvPr>
            <p:ph type="title"/>
          </p:nvPr>
        </p:nvSpPr>
        <p:spPr>
          <a:xfrm>
            <a:off x="1414921" y="1704996"/>
            <a:ext cx="6389491" cy="2614157"/>
          </a:xfrm>
          <a:solidFill>
            <a:schemeClr val="bg1"/>
          </a:solidFill>
          <a:ln>
            <a:noFill/>
          </a:ln>
        </p:spPr>
        <p:txBody>
          <a:bodyPr lIns="457200" tIns="457200" rIns="822960" bIns="457200" anchor="ctr" anchorCtr="0">
            <a:normAutofit/>
          </a:bodyPr>
          <a:lstStyle>
            <a:lvl1pPr>
              <a:defRPr sz="3600" baseline="0">
                <a:solidFill>
                  <a:srgbClr val="FF6600"/>
                </a:solidFill>
              </a:defRPr>
            </a:lvl1pPr>
          </a:lstStyle>
          <a:p>
            <a:r>
              <a:rPr lang="en-US" dirty="0"/>
              <a:t>Click to edit Master title style</a:t>
            </a:r>
          </a:p>
        </p:txBody>
      </p:sp>
      <p:sp>
        <p:nvSpPr>
          <p:cNvPr id="3" name="Text Placeholder 2"/>
          <p:cNvSpPr>
            <a:spLocks noGrp="1"/>
          </p:cNvSpPr>
          <p:nvPr>
            <p:ph type="body" idx="1"/>
          </p:nvPr>
        </p:nvSpPr>
        <p:spPr>
          <a:xfrm>
            <a:off x="1" y="4903740"/>
            <a:ext cx="7804412" cy="794064"/>
          </a:xfrm>
          <a:solidFill>
            <a:schemeClr val="bg1"/>
          </a:solidFill>
        </p:spPr>
        <p:txBody>
          <a:bodyPr wrap="square" rIns="365760" bIns="182880">
            <a:spAutoFit/>
          </a:bodyPr>
          <a:lstStyle>
            <a:lvl1pPr marL="0" indent="0" algn="r">
              <a:buNone/>
              <a:defRPr sz="2400" b="1" i="0" cap="all" baseline="0">
                <a:solidFill>
                  <a:schemeClr val="tx1">
                    <a:tint val="75000"/>
                  </a:schemeClr>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L-Shape 6"/>
          <p:cNvSpPr/>
          <p:nvPr userDrawn="1"/>
        </p:nvSpPr>
        <p:spPr>
          <a:xfrm rot="5400000">
            <a:off x="1045669" y="1301072"/>
            <a:ext cx="481012" cy="481012"/>
          </a:xfrm>
          <a:prstGeom prst="corner">
            <a:avLst>
              <a:gd name="adj1" fmla="val 15545"/>
              <a:gd name="adj2" fmla="val 1474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Shape 7"/>
          <p:cNvSpPr/>
          <p:nvPr userDrawn="1"/>
        </p:nvSpPr>
        <p:spPr>
          <a:xfrm rot="16200000">
            <a:off x="7563906" y="4078648"/>
            <a:ext cx="481012" cy="481012"/>
          </a:xfrm>
          <a:prstGeom prst="corner">
            <a:avLst>
              <a:gd name="adj1" fmla="val 15545"/>
              <a:gd name="adj2" fmla="val 1474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853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Content Placeholder 51">
            <a:extLst>
              <a:ext uri="{FF2B5EF4-FFF2-40B4-BE49-F238E27FC236}">
                <a16:creationId xmlns:a16="http://schemas.microsoft.com/office/drawing/2014/main" id="{65A02313-4350-2B4E-B338-736DDE595A9E}"/>
              </a:ext>
            </a:extLst>
          </p:cNvPr>
          <p:cNvSpPr txBox="1">
            <a:spLocks/>
          </p:cNvSpPr>
          <p:nvPr userDrawn="1"/>
        </p:nvSpPr>
        <p:spPr>
          <a:xfrm>
            <a:off x="10358437" y="6466427"/>
            <a:ext cx="1828800" cy="274320"/>
          </a:xfrm>
          <a:prstGeom prst="rect">
            <a:avLst/>
          </a:prstGeom>
        </p:spPr>
        <p:txBody>
          <a:bodyPr anchor="ctr">
            <a:noAutofit/>
          </a:bodyPr>
          <a:lstStyle>
            <a:lvl1pPr marL="0" indent="0" algn="l" defTabSz="914400" rtl="0" eaLnBrk="1" latinLnBrk="0" hangingPunct="1">
              <a:lnSpc>
                <a:spcPct val="90000"/>
              </a:lnSpc>
              <a:spcBef>
                <a:spcPts val="1000"/>
              </a:spcBef>
              <a:buFontTx/>
              <a:buNone/>
              <a:defRPr sz="1200" kern="1200" cap="all" spc="200" normalizeH="0" baseline="0">
                <a:solidFill>
                  <a:schemeClr val="bg1">
                    <a:lumMod val="50000"/>
                  </a:schemeClr>
                </a:solidFill>
                <a:latin typeface="Acherus Grotesque" charset="0"/>
                <a:ea typeface="+mn-ea"/>
                <a:cs typeface="+mn-cs"/>
              </a:defRPr>
            </a:lvl1pPr>
            <a:lvl2pPr marL="457200" indent="0" algn="l" defTabSz="914400" rtl="0" eaLnBrk="1" latinLnBrk="0" hangingPunct="1">
              <a:lnSpc>
                <a:spcPct val="90000"/>
              </a:lnSpc>
              <a:spcBef>
                <a:spcPts val="500"/>
              </a:spcBef>
              <a:buFontTx/>
              <a:buNone/>
              <a:defRPr sz="1400" kern="1200" cap="all" spc="200" normalizeH="0" baseline="0">
                <a:solidFill>
                  <a:schemeClr val="tx1"/>
                </a:solidFill>
                <a:latin typeface="Acherus Grotesque" charset="0"/>
                <a:ea typeface="+mn-ea"/>
                <a:cs typeface="+mn-cs"/>
              </a:defRPr>
            </a:lvl2pPr>
            <a:lvl3pPr marL="914400" indent="0" algn="l" defTabSz="914400" rtl="0" eaLnBrk="1" latinLnBrk="0" hangingPunct="1">
              <a:lnSpc>
                <a:spcPct val="90000"/>
              </a:lnSpc>
              <a:spcBef>
                <a:spcPts val="500"/>
              </a:spcBef>
              <a:buFontTx/>
              <a:buNone/>
              <a:defRPr sz="1400" kern="1200" cap="all" spc="200" normalizeH="0" baseline="0">
                <a:solidFill>
                  <a:schemeClr val="tx1"/>
                </a:solidFill>
                <a:latin typeface="Acherus Grotesque" charset="0"/>
                <a:ea typeface="+mn-ea"/>
                <a:cs typeface="+mn-cs"/>
              </a:defRPr>
            </a:lvl3pPr>
            <a:lvl4pPr marL="1371600" indent="0" algn="l" defTabSz="914400" rtl="0" eaLnBrk="1" latinLnBrk="0" hangingPunct="1">
              <a:lnSpc>
                <a:spcPct val="90000"/>
              </a:lnSpc>
              <a:spcBef>
                <a:spcPts val="500"/>
              </a:spcBef>
              <a:buFontTx/>
              <a:buNone/>
              <a:defRPr sz="1400" kern="1200" cap="all" spc="200" normalizeH="0" baseline="0">
                <a:solidFill>
                  <a:schemeClr val="tx1"/>
                </a:solidFill>
                <a:latin typeface="Acherus Grotesque" charset="0"/>
                <a:ea typeface="+mn-ea"/>
                <a:cs typeface="+mn-cs"/>
              </a:defRPr>
            </a:lvl4pPr>
            <a:lvl5pPr marL="1828800" indent="0" algn="l" defTabSz="914400" rtl="0" eaLnBrk="1" latinLnBrk="0" hangingPunct="1">
              <a:lnSpc>
                <a:spcPct val="90000"/>
              </a:lnSpc>
              <a:spcBef>
                <a:spcPts val="500"/>
              </a:spcBef>
              <a:buFontTx/>
              <a:buNone/>
              <a:defRPr sz="1400" kern="1200" cap="all" spc="200" normalizeH="0" baseline="0">
                <a:solidFill>
                  <a:schemeClr val="tx1"/>
                </a:solidFill>
                <a:latin typeface="Acherus Grotesque"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fld id="{B1B53078-3957-3547-818D-8089E56286FE}" type="slidenum">
              <a:rPr lang="en-US" smtClean="0"/>
              <a:pPr algn="ctr"/>
              <a:t>‹#›</a:t>
            </a:fld>
            <a:r>
              <a:rPr lang="en-US" dirty="0"/>
              <a:t>  -  </a:t>
            </a:r>
            <a:fld id="{E491D325-3B38-4740-ADF7-FD5496DF8BDB}" type="datetime1">
              <a:rPr lang="en-US" smtClean="0"/>
              <a:pPr algn="ctr"/>
              <a:t>2/19/2020</a:t>
            </a:fld>
            <a:endParaRPr lang="en-US" dirty="0"/>
          </a:p>
        </p:txBody>
      </p:sp>
    </p:spTree>
    <p:extLst>
      <p:ext uri="{BB962C8B-B14F-4D97-AF65-F5344CB8AC3E}">
        <p14:creationId xmlns:p14="http://schemas.microsoft.com/office/powerpoint/2010/main" val="42405472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 id="2147483733" r:id="rId4"/>
    <p:sldLayoutId id="2147483727" r:id="rId5"/>
    <p:sldLayoutId id="2147483735" r:id="rId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ustr.gov/sites/default/files/files/agreements/phase%20one%20agreement/Phase_One_Agreement-Ag_Summary_Long_Fact_Sheet.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aec.vt.edu/people/faculty/grant-jason.html" TargetMode="External"/><Relationship Id="rId2" Type="http://schemas.openxmlformats.org/officeDocument/2006/relationships/hyperlink" Target="mailto:jhgrant@vt.edu"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aaec.vt.edu/extension/Agricultural-Trade-Center.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omtrade.un.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cid:ii_jve497v9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apps.fas.usda.gov/gats/default.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F311-A584-6640-8FD5-0B766A09FA06}"/>
              </a:ext>
            </a:extLst>
          </p:cNvPr>
          <p:cNvSpPr>
            <a:spLocks noGrp="1"/>
          </p:cNvSpPr>
          <p:nvPr>
            <p:ph type="title"/>
          </p:nvPr>
        </p:nvSpPr>
        <p:spPr>
          <a:xfrm>
            <a:off x="1731842" y="1639957"/>
            <a:ext cx="8950446" cy="2284907"/>
          </a:xfrm>
        </p:spPr>
        <p:txBody>
          <a:bodyPr/>
          <a:lstStyle/>
          <a:p>
            <a:pPr defTabSz="758951"/>
            <a:r>
              <a:rPr lang="en-US" sz="6000" dirty="0">
                <a:solidFill>
                  <a:schemeClr val="tx1"/>
                </a:solidFill>
              </a:rPr>
              <a:t>China at Crossroads:</a:t>
            </a:r>
            <a:br>
              <a:rPr lang="en-US" sz="6000" dirty="0">
                <a:solidFill>
                  <a:schemeClr val="tx1"/>
                </a:solidFill>
              </a:rPr>
            </a:br>
            <a:r>
              <a:rPr lang="en-US" sz="4000" dirty="0"/>
              <a:t>China-U.S. Agricultural Trade in the Shadow of a Dispute </a:t>
            </a:r>
          </a:p>
        </p:txBody>
      </p:sp>
      <p:pic>
        <p:nvPicPr>
          <p:cNvPr id="4" name="pasted-image.pdf" descr="pasted-image.pdf">
            <a:extLst>
              <a:ext uri="{FF2B5EF4-FFF2-40B4-BE49-F238E27FC236}">
                <a16:creationId xmlns:a16="http://schemas.microsoft.com/office/drawing/2014/main" id="{8A38C4B9-4422-5849-97E5-6BEC3FE53B02}"/>
              </a:ext>
            </a:extLst>
          </p:cNvPr>
          <p:cNvPicPr>
            <a:picLocks noChangeAspect="1"/>
          </p:cNvPicPr>
          <p:nvPr/>
        </p:nvPicPr>
        <p:blipFill>
          <a:blip r:embed="rId3"/>
          <a:stretch>
            <a:fillRect/>
          </a:stretch>
        </p:blipFill>
        <p:spPr>
          <a:xfrm>
            <a:off x="1562560" y="1555316"/>
            <a:ext cx="169282" cy="169282"/>
          </a:xfrm>
          <a:prstGeom prst="rect">
            <a:avLst/>
          </a:prstGeom>
          <a:ln w="12700">
            <a:miter lim="400000"/>
          </a:ln>
        </p:spPr>
      </p:pic>
      <p:grpSp>
        <p:nvGrpSpPr>
          <p:cNvPr id="5" name="Group 4">
            <a:extLst>
              <a:ext uri="{FF2B5EF4-FFF2-40B4-BE49-F238E27FC236}">
                <a16:creationId xmlns:a16="http://schemas.microsoft.com/office/drawing/2014/main" id="{B0D76F49-D3B3-4C8E-BDA7-71F2E2C5BC00}"/>
              </a:ext>
            </a:extLst>
          </p:cNvPr>
          <p:cNvGrpSpPr/>
          <p:nvPr/>
        </p:nvGrpSpPr>
        <p:grpSpPr>
          <a:xfrm>
            <a:off x="1830249" y="3706818"/>
            <a:ext cx="8531502" cy="977742"/>
            <a:chOff x="1300602" y="4207009"/>
            <a:chExt cx="7142249" cy="977742"/>
          </a:xfrm>
        </p:grpSpPr>
        <p:sp>
          <p:nvSpPr>
            <p:cNvPr id="6" name="Professor Albert Einstein June 23, 2018">
              <a:extLst>
                <a:ext uri="{FF2B5EF4-FFF2-40B4-BE49-F238E27FC236}">
                  <a16:creationId xmlns:a16="http://schemas.microsoft.com/office/drawing/2014/main" id="{CDD55A4C-8C5D-43F7-9AB0-4312001E20F3}"/>
                </a:ext>
              </a:extLst>
            </p:cNvPr>
            <p:cNvSpPr/>
            <p:nvPr/>
          </p:nvSpPr>
          <p:spPr>
            <a:xfrm>
              <a:off x="1300602" y="4207009"/>
              <a:ext cx="7142249" cy="52322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2400">
                  <a:solidFill>
                    <a:schemeClr val="accent2"/>
                  </a:solidFill>
                  <a:latin typeface="Gineso Cond Thin"/>
                  <a:ea typeface="Gineso Cond Thin"/>
                  <a:cs typeface="Gineso Cond Thin"/>
                  <a:sym typeface="Gineso Cond Thin"/>
                </a:defRPr>
              </a:pPr>
              <a:r>
                <a:rPr lang="en-US" sz="2800" b="1" cap="all" spc="200" dirty="0">
                  <a:latin typeface="Acherus Grotesque" charset="0"/>
                  <a:ea typeface="Acherus Grotesque" charset="0"/>
                  <a:cs typeface="Acherus Grotesque" charset="0"/>
                </a:rPr>
                <a:t>Jason Grant and Everett Peterson</a:t>
              </a:r>
              <a:endParaRPr lang="en-US" sz="1200" b="1" i="1" cap="all" spc="200" dirty="0">
                <a:solidFill>
                  <a:schemeClr val="bg1"/>
                </a:solidFill>
                <a:latin typeface="Acherus Grotesque" charset="0"/>
                <a:ea typeface="Acherus Grotesque" charset="0"/>
                <a:cs typeface="Acherus Grotesque" charset="0"/>
              </a:endParaRPr>
            </a:p>
          </p:txBody>
        </p:sp>
        <p:sp>
          <p:nvSpPr>
            <p:cNvPr id="7" name="Professor Albert Einstein June 23, 2018">
              <a:extLst>
                <a:ext uri="{FF2B5EF4-FFF2-40B4-BE49-F238E27FC236}">
                  <a16:creationId xmlns:a16="http://schemas.microsoft.com/office/drawing/2014/main" id="{FD1F27D4-C815-4279-98A9-A95C619D8789}"/>
                </a:ext>
              </a:extLst>
            </p:cNvPr>
            <p:cNvSpPr/>
            <p:nvPr/>
          </p:nvSpPr>
          <p:spPr>
            <a:xfrm>
              <a:off x="1300602" y="4723086"/>
              <a:ext cx="6402262"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solidFill>
                    <a:schemeClr val="accent2"/>
                  </a:solidFill>
                  <a:latin typeface="Gineso Cond Thin"/>
                  <a:ea typeface="Gineso Cond Thin"/>
                  <a:cs typeface="Gineso Cond Thin"/>
                  <a:sym typeface="Gineso Cond Thin"/>
                </a:defRPr>
              </a:pPr>
              <a:r>
                <a:rPr lang="en-US" sz="1200" b="1" cap="all" spc="200" dirty="0">
                  <a:solidFill>
                    <a:schemeClr val="tx1"/>
                  </a:solidFill>
                  <a:latin typeface="Acherus Grotesque" charset="0"/>
                  <a:ea typeface="Acherus Grotesque" charset="0"/>
                  <a:cs typeface="Acherus Grotesque" charset="0"/>
                </a:rPr>
                <a:t>Associate Professor and director, Center for agricultural trade</a:t>
              </a:r>
            </a:p>
            <a:p>
              <a:pPr>
                <a:defRPr sz="2400">
                  <a:solidFill>
                    <a:schemeClr val="accent2"/>
                  </a:solidFill>
                  <a:latin typeface="Gineso Cond Thin"/>
                  <a:ea typeface="Gineso Cond Thin"/>
                  <a:cs typeface="Gineso Cond Thin"/>
                  <a:sym typeface="Gineso Cond Thin"/>
                </a:defRPr>
              </a:pPr>
              <a:r>
                <a:rPr lang="en-US" sz="1200" b="1" cap="all" spc="200" dirty="0">
                  <a:solidFill>
                    <a:schemeClr val="tx1"/>
                  </a:solidFill>
                  <a:latin typeface="Acherus Grotesque" charset="0"/>
                  <a:ea typeface="Acherus Grotesque" charset="0"/>
                  <a:cs typeface="Acherus Grotesque" charset="0"/>
                </a:rPr>
                <a:t>DEPARTMENT OF AGRICULTURAL AND APPLIED ECONOMICS</a:t>
              </a:r>
            </a:p>
          </p:txBody>
        </p:sp>
      </p:grpSp>
      <p:sp>
        <p:nvSpPr>
          <p:cNvPr id="8" name="Professor Albert Einstein June 23, 2018">
            <a:extLst>
              <a:ext uri="{FF2B5EF4-FFF2-40B4-BE49-F238E27FC236}">
                <a16:creationId xmlns:a16="http://schemas.microsoft.com/office/drawing/2014/main" id="{966C3C1A-90AA-49DA-AF50-6D9AD9B217E6}"/>
              </a:ext>
            </a:extLst>
          </p:cNvPr>
          <p:cNvSpPr/>
          <p:nvPr/>
        </p:nvSpPr>
        <p:spPr>
          <a:xfrm>
            <a:off x="1830248" y="5089599"/>
            <a:ext cx="9318397"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2400">
                <a:solidFill>
                  <a:schemeClr val="accent2"/>
                </a:solidFill>
                <a:latin typeface="Gineso Cond Thin"/>
                <a:ea typeface="Gineso Cond Thin"/>
                <a:cs typeface="Gineso Cond Thin"/>
                <a:sym typeface="Gineso Cond Thin"/>
              </a:defRPr>
            </a:pPr>
            <a:r>
              <a:rPr lang="en-US" sz="1800" b="1" cap="all" spc="200" dirty="0">
                <a:solidFill>
                  <a:schemeClr val="tx1"/>
                </a:solidFill>
                <a:latin typeface="Acherus Grotesque" charset="0"/>
                <a:ea typeface="Acherus Grotesque" charset="0"/>
                <a:cs typeface="Acherus Grotesque" charset="0"/>
              </a:rPr>
              <a:t>USDA Agricultural Outlook Forum, Washington, D.C., February 20-21</a:t>
            </a:r>
          </a:p>
        </p:txBody>
      </p:sp>
      <p:sp>
        <p:nvSpPr>
          <p:cNvPr id="10" name="Professor Albert Einstein June 23, 2018">
            <a:extLst>
              <a:ext uri="{FF2B5EF4-FFF2-40B4-BE49-F238E27FC236}">
                <a16:creationId xmlns:a16="http://schemas.microsoft.com/office/drawing/2014/main" id="{7313341B-DD90-4E2D-B51B-FF51AD9A9D4A}"/>
              </a:ext>
            </a:extLst>
          </p:cNvPr>
          <p:cNvSpPr/>
          <p:nvPr/>
        </p:nvSpPr>
        <p:spPr>
          <a:xfrm>
            <a:off x="1830249" y="4656247"/>
            <a:ext cx="7647579"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a:solidFill>
                  <a:schemeClr val="accent2"/>
                </a:solidFill>
                <a:latin typeface="Gineso Cond Thin"/>
                <a:ea typeface="Gineso Cond Thin"/>
                <a:cs typeface="Gineso Cond Thin"/>
                <a:sym typeface="Gineso Cond Thin"/>
              </a:defRPr>
            </a:pPr>
            <a:r>
              <a:rPr lang="en-US" sz="1200" b="1" cap="all" spc="200" dirty="0">
                <a:solidFill>
                  <a:schemeClr val="tx1"/>
                </a:solidFill>
                <a:latin typeface="Acherus Grotesque" charset="0"/>
                <a:ea typeface="Acherus Grotesque" charset="0"/>
                <a:cs typeface="Acherus Grotesque" charset="0"/>
              </a:rPr>
              <a:t>Emeritus Professor, Center for agricultural trade DEPARTMENT OF AGRICULTURAL AND APPLIED ECONOMICS</a:t>
            </a:r>
          </a:p>
        </p:txBody>
      </p:sp>
    </p:spTree>
    <p:extLst>
      <p:ext uri="{BB962C8B-B14F-4D97-AF65-F5344CB8AC3E}">
        <p14:creationId xmlns:p14="http://schemas.microsoft.com/office/powerpoint/2010/main" val="1969591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16" name="Straight Connector 15">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16">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17">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18">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5BE0D975-7725-493F-8862-ED40C46BE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2" name="Oval 21">
              <a:extLst>
                <a:ext uri="{FF2B5EF4-FFF2-40B4-BE49-F238E27FC236}">
                  <a16:creationId xmlns:a16="http://schemas.microsoft.com/office/drawing/2014/main" id="{683F0D96-8CD4-4CDE-B0CC-657797260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24C51D7-954A-4143-B39C-4752FA3B6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491EF17-1635-4AEB-AC11-07BA2A119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2F202BA-4686-4BC5-8CA5-60010A0FC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753C14B0-1161-49D1-9AAC-B4BAD7436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8E96422-DF7F-4DB7-9786-EABEBF8BC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BF2AED0D-078C-4619-8BC4-C50B4C99B628}"/>
              </a:ext>
            </a:extLst>
          </p:cNvPr>
          <p:cNvPicPr>
            <a:picLocks noChangeAspect="1"/>
          </p:cNvPicPr>
          <p:nvPr/>
        </p:nvPicPr>
        <p:blipFill>
          <a:blip r:embed="rId3"/>
          <a:stretch>
            <a:fillRect/>
          </a:stretch>
        </p:blipFill>
        <p:spPr>
          <a:xfrm>
            <a:off x="630313" y="338510"/>
            <a:ext cx="5025175" cy="3492497"/>
          </a:xfrm>
          <a:prstGeom prst="rect">
            <a:avLst/>
          </a:prstGeom>
        </p:spPr>
      </p:pic>
      <p:sp>
        <p:nvSpPr>
          <p:cNvPr id="29" name="Rectangle 28">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2" name="Straight Connector 31">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8" descr="file:///G:/ONE-TIME/Creative/AAEA/Choices-usagriculture-728x228_v1.jpg">
            <a:extLst>
              <a:ext uri="{FF2B5EF4-FFF2-40B4-BE49-F238E27FC236}">
                <a16:creationId xmlns:a16="http://schemas.microsoft.com/office/drawing/2014/main" id="{44E5FD5B-8CCF-43DF-91D9-4B4969D7802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89538" y="1204053"/>
            <a:ext cx="5330898" cy="16659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0" name="Straight Connector 3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AAD992-E7D5-4A3D-995E-73C509D57839}"/>
              </a:ext>
            </a:extLst>
          </p:cNvPr>
          <p:cNvSpPr>
            <a:spLocks noGrp="1"/>
          </p:cNvSpPr>
          <p:nvPr>
            <p:ph type="title"/>
          </p:nvPr>
        </p:nvSpPr>
        <p:spPr>
          <a:xfrm>
            <a:off x="630936" y="4018137"/>
            <a:ext cx="4651076" cy="2129586"/>
          </a:xfrm>
          <a:noFill/>
        </p:spPr>
        <p:txBody>
          <a:bodyPr vert="horz" lIns="91440" tIns="45720" rIns="91440" bIns="45720" rtlCol="0" anchor="t">
            <a:normAutofit/>
          </a:bodyPr>
          <a:lstStyle/>
          <a:p>
            <a:r>
              <a:rPr lang="en-US" sz="4800" dirty="0">
                <a:solidFill>
                  <a:schemeClr val="bg1"/>
                </a:solidFill>
                <a:latin typeface="+mj-lt"/>
              </a:rPr>
              <a:t>Choices Special Issue on Trade Retaliation</a:t>
            </a:r>
          </a:p>
        </p:txBody>
      </p:sp>
      <p:sp>
        <p:nvSpPr>
          <p:cNvPr id="3" name="Text Placeholder 2">
            <a:extLst>
              <a:ext uri="{FF2B5EF4-FFF2-40B4-BE49-F238E27FC236}">
                <a16:creationId xmlns:a16="http://schemas.microsoft.com/office/drawing/2014/main" id="{7ABEB232-1DE8-4FE3-A753-CC11AAED459E}"/>
              </a:ext>
            </a:extLst>
          </p:cNvPr>
          <p:cNvSpPr>
            <a:spLocks noGrp="1"/>
          </p:cNvSpPr>
          <p:nvPr>
            <p:ph type="body" sz="quarter" idx="17"/>
          </p:nvPr>
        </p:nvSpPr>
        <p:spPr>
          <a:xfrm>
            <a:off x="6286863" y="2984128"/>
            <a:ext cx="3117622" cy="3185487"/>
          </a:xfrm>
          <a:noFill/>
        </p:spPr>
        <p:txBody>
          <a:bodyPr vert="horz" lIns="91440" tIns="45720" rIns="91440" bIns="45720" rtlCol="0" anchor="t">
            <a:spAutoFit/>
          </a:bodyPr>
          <a:lstStyle/>
          <a:p>
            <a:pPr marL="0" indent="0">
              <a:buNone/>
            </a:pPr>
            <a:r>
              <a:rPr lang="en-US" sz="1400" b="1" i="1" dirty="0">
                <a:solidFill>
                  <a:schemeClr val="bg1"/>
                </a:solidFill>
              </a:rPr>
              <a:t>Thematic Overview: Jason Grant and Sharon Sydow</a:t>
            </a:r>
          </a:p>
          <a:p>
            <a:pPr marL="0" indent="0">
              <a:buNone/>
            </a:pPr>
            <a:r>
              <a:rPr lang="en-US" sz="800" b="1" dirty="0">
                <a:solidFill>
                  <a:schemeClr val="bg1"/>
                </a:solidFill>
              </a:rPr>
              <a:t>The 2018/19 Trade Conflict: A One-Year Assessment and Impacts on U.S. Agricultural Exports</a:t>
            </a:r>
          </a:p>
          <a:p>
            <a:pPr marL="0" indent="0">
              <a:buNone/>
            </a:pPr>
            <a:r>
              <a:rPr lang="en-US" sz="800" dirty="0">
                <a:solidFill>
                  <a:schemeClr val="bg1"/>
                </a:solidFill>
              </a:rPr>
              <a:t>Jason Grant, Shawn Arita, Charlotte Emlinger, Sharon Sydow and Mary A. Marchant</a:t>
            </a:r>
          </a:p>
          <a:p>
            <a:pPr marL="0" indent="0">
              <a:buNone/>
            </a:pPr>
            <a:r>
              <a:rPr lang="en-US" sz="800" b="1" dirty="0">
                <a:solidFill>
                  <a:schemeClr val="bg1"/>
                </a:solidFill>
              </a:rPr>
              <a:t>Tariff Impacts on Global Soybean Trade Patterns and U.S. Planting Decisions</a:t>
            </a:r>
          </a:p>
          <a:p>
            <a:pPr marL="0" indent="0">
              <a:buNone/>
            </a:pPr>
            <a:r>
              <a:rPr lang="en-US" sz="800" dirty="0">
                <a:solidFill>
                  <a:schemeClr val="bg1"/>
                </a:solidFill>
              </a:rPr>
              <a:t>Joanna Hitchner, Keith Menzie, and Seth Meyer</a:t>
            </a:r>
          </a:p>
          <a:p>
            <a:pPr marL="0" indent="0">
              <a:buNone/>
            </a:pPr>
            <a:r>
              <a:rPr lang="en-US" sz="800" b="1" dirty="0">
                <a:solidFill>
                  <a:schemeClr val="bg1"/>
                </a:solidFill>
              </a:rPr>
              <a:t>Tariff Retaliation Weakened the U.S. Soybean Basis</a:t>
            </a:r>
          </a:p>
          <a:p>
            <a:pPr marL="0" indent="0">
              <a:buNone/>
            </a:pPr>
            <a:r>
              <a:rPr lang="en-US" sz="800" dirty="0">
                <a:solidFill>
                  <a:schemeClr val="bg1"/>
                </a:solidFill>
              </a:rPr>
              <a:t>Michael K. Adjemian, Shawn Arita, Vince Breneman, Rob Johansson, and Ryan Williams</a:t>
            </a:r>
          </a:p>
          <a:p>
            <a:pPr marL="0" indent="0">
              <a:buNone/>
            </a:pPr>
            <a:r>
              <a:rPr lang="en-US" sz="800" b="1" dirty="0">
                <a:solidFill>
                  <a:schemeClr val="bg1"/>
                </a:solidFill>
              </a:rPr>
              <a:t>Impacts of Retaliatory Tariffs on Farm Income and Government Programs</a:t>
            </a:r>
          </a:p>
          <a:p>
            <a:pPr marL="0" indent="0">
              <a:buNone/>
            </a:pPr>
            <a:r>
              <a:rPr lang="en-US" sz="800" dirty="0">
                <a:solidFill>
                  <a:schemeClr val="bg1"/>
                </a:solidFill>
              </a:rPr>
              <a:t>Patrick Westhoff, Tracy Davids, and Byung Min Soon</a:t>
            </a:r>
          </a:p>
          <a:p>
            <a:pPr marL="0" indent="0">
              <a:buNone/>
            </a:pPr>
            <a:endParaRPr lang="en-US" sz="800" dirty="0">
              <a:solidFill>
                <a:schemeClr val="bg1"/>
              </a:solidFill>
            </a:endParaRPr>
          </a:p>
        </p:txBody>
      </p:sp>
      <p:sp>
        <p:nvSpPr>
          <p:cNvPr id="7" name="Rectangle 6">
            <a:extLst>
              <a:ext uri="{FF2B5EF4-FFF2-40B4-BE49-F238E27FC236}">
                <a16:creationId xmlns:a16="http://schemas.microsoft.com/office/drawing/2014/main" id="{80E65BD9-5405-4AE2-8555-CF2BF8BE5355}"/>
              </a:ext>
            </a:extLst>
          </p:cNvPr>
          <p:cNvSpPr/>
          <p:nvPr/>
        </p:nvSpPr>
        <p:spPr>
          <a:xfrm>
            <a:off x="9404485" y="3479528"/>
            <a:ext cx="3254112" cy="1077218"/>
          </a:xfrm>
          <a:prstGeom prst="rect">
            <a:avLst/>
          </a:prstGeom>
        </p:spPr>
        <p:txBody>
          <a:bodyPr wrap="square">
            <a:spAutoFit/>
          </a:bodyPr>
          <a:lstStyle/>
          <a:p>
            <a:r>
              <a:rPr lang="en-US" sz="800" b="1" dirty="0">
                <a:solidFill>
                  <a:schemeClr val="bg1"/>
                </a:solidFill>
              </a:rPr>
              <a:t>How has the Trade War Affected the U.S. Cotton Sector?</a:t>
            </a:r>
            <a:endParaRPr lang="en-US" sz="800" dirty="0">
              <a:solidFill>
                <a:schemeClr val="bg1"/>
              </a:solidFill>
            </a:endParaRPr>
          </a:p>
          <a:p>
            <a:r>
              <a:rPr lang="en-US" sz="800" dirty="0">
                <a:solidFill>
                  <a:schemeClr val="bg1"/>
                </a:solidFill>
              </a:rPr>
              <a:t>Andrew Muhammad, S. Aaron Smith, and Stephen MacDonald</a:t>
            </a:r>
          </a:p>
          <a:p>
            <a:endParaRPr lang="en-US" sz="800" b="1" dirty="0">
              <a:solidFill>
                <a:schemeClr val="bg1"/>
              </a:solidFill>
            </a:endParaRPr>
          </a:p>
          <a:p>
            <a:r>
              <a:rPr lang="en-US" sz="800" b="1" dirty="0">
                <a:solidFill>
                  <a:schemeClr val="bg1"/>
                </a:solidFill>
              </a:rPr>
              <a:t>Implication of Trade Policy Turmoil for Perennial Crops</a:t>
            </a:r>
            <a:endParaRPr lang="en-US" sz="800" dirty="0">
              <a:solidFill>
                <a:schemeClr val="bg1"/>
              </a:solidFill>
            </a:endParaRPr>
          </a:p>
          <a:p>
            <a:r>
              <a:rPr lang="en-US" sz="800" dirty="0">
                <a:solidFill>
                  <a:schemeClr val="bg1"/>
                </a:solidFill>
              </a:rPr>
              <a:t>Daniel A. Sumner, Tristan Hanon and William A. Matthews</a:t>
            </a:r>
          </a:p>
          <a:p>
            <a:endParaRPr lang="en-US" sz="800" b="1" dirty="0">
              <a:solidFill>
                <a:schemeClr val="bg1"/>
              </a:solidFill>
            </a:endParaRPr>
          </a:p>
          <a:p>
            <a:r>
              <a:rPr lang="en-US" sz="800" b="1" dirty="0">
                <a:solidFill>
                  <a:schemeClr val="bg1"/>
                </a:solidFill>
              </a:rPr>
              <a:t>Impact of Retaliatory Tariffs on the U.S. Pork Sector</a:t>
            </a:r>
            <a:endParaRPr lang="en-US" sz="800" dirty="0">
              <a:solidFill>
                <a:schemeClr val="bg1"/>
              </a:solidFill>
            </a:endParaRPr>
          </a:p>
          <a:p>
            <a:r>
              <a:rPr lang="en-US" sz="800" dirty="0">
                <a:solidFill>
                  <a:schemeClr val="bg1"/>
                </a:solidFill>
              </a:rPr>
              <a:t>Frank </a:t>
            </a:r>
            <a:r>
              <a:rPr lang="en-US" sz="800" dirty="0" err="1">
                <a:solidFill>
                  <a:schemeClr val="bg1"/>
                </a:solidFill>
              </a:rPr>
              <a:t>Kyekyeku</a:t>
            </a:r>
            <a:r>
              <a:rPr lang="en-US" sz="800" dirty="0">
                <a:solidFill>
                  <a:schemeClr val="bg1"/>
                </a:solidFill>
              </a:rPr>
              <a:t> Nti, Lindsay Kuberka and Keithly Jones</a:t>
            </a:r>
            <a:endParaRPr lang="en-US" sz="800" dirty="0"/>
          </a:p>
        </p:txBody>
      </p:sp>
    </p:spTree>
    <p:extLst>
      <p:ext uri="{BB962C8B-B14F-4D97-AF65-F5344CB8AC3E}">
        <p14:creationId xmlns:p14="http://schemas.microsoft.com/office/powerpoint/2010/main" val="62541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1CD5-0CA5-4E39-810D-030B01660070}"/>
              </a:ext>
            </a:extLst>
          </p:cNvPr>
          <p:cNvSpPr>
            <a:spLocks noGrp="1"/>
          </p:cNvSpPr>
          <p:nvPr>
            <p:ph type="title"/>
          </p:nvPr>
        </p:nvSpPr>
        <p:spPr/>
        <p:txBody>
          <a:bodyPr/>
          <a:lstStyle/>
          <a:p>
            <a:endParaRPr lang="en-US"/>
          </a:p>
        </p:txBody>
      </p:sp>
      <p:graphicFrame>
        <p:nvGraphicFramePr>
          <p:cNvPr id="4" name="Chart 3">
            <a:extLst>
              <a:ext uri="{FF2B5EF4-FFF2-40B4-BE49-F238E27FC236}">
                <a16:creationId xmlns:a16="http://schemas.microsoft.com/office/drawing/2014/main" id="{C4FA3B85-108C-4760-98DD-641D93B7D309}"/>
              </a:ext>
            </a:extLst>
          </p:cNvPr>
          <p:cNvGraphicFramePr>
            <a:graphicFrameLocks/>
          </p:cNvGraphicFramePr>
          <p:nvPr>
            <p:extLst>
              <p:ext uri="{D42A27DB-BD31-4B8C-83A1-F6EECF244321}">
                <p14:modId xmlns:p14="http://schemas.microsoft.com/office/powerpoint/2010/main" val="130887976"/>
              </p:ext>
            </p:extLst>
          </p:nvPr>
        </p:nvGraphicFramePr>
        <p:xfrm>
          <a:off x="1" y="-45720"/>
          <a:ext cx="12191998" cy="6949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180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2000"/>
                                        <p:tgtEl>
                                          <p:spTgt spid="4">
                                            <p:graphicEl>
                                              <a:chart seriesIdx="-3" categoryIdx="-3" bldStep="gridLegend"/>
                                            </p:graphicEl>
                                          </p:spTgt>
                                        </p:tgtEl>
                                      </p:cBhvr>
                                    </p:animEffect>
                                  </p:childTnLst>
                                </p:cTn>
                              </p:par>
                            </p:childTnLst>
                          </p:cTn>
                        </p:par>
                        <p:par>
                          <p:cTn id="8" fill="hold">
                            <p:stCondLst>
                              <p:cond delay="3000"/>
                            </p:stCondLst>
                            <p:childTnLst>
                              <p:par>
                                <p:cTn id="9" presetID="22" presetClass="entr" presetSubtype="8" fill="hold" grpId="0" nodeType="afterEffect">
                                  <p:stCondLst>
                                    <p:cond delay="100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1" dur="2000"/>
                                        <p:tgtEl>
                                          <p:spTgt spid="4">
                                            <p:graphicEl>
                                              <a:chart seriesIdx="0" categoryIdx="-4" bldStep="series"/>
                                            </p:graphicEl>
                                          </p:spTgt>
                                        </p:tgtEl>
                                      </p:cBhvr>
                                    </p:animEffect>
                                  </p:childTnLst>
                                </p:cTn>
                              </p:par>
                            </p:childTnLst>
                          </p:cTn>
                        </p:par>
                        <p:par>
                          <p:cTn id="12" fill="hold">
                            <p:stCondLst>
                              <p:cond delay="6000"/>
                            </p:stCondLst>
                            <p:childTnLst>
                              <p:par>
                                <p:cTn id="13" presetID="22" presetClass="entr" presetSubtype="8" fill="hold" grpId="0" nodeType="afterEffect">
                                  <p:stCondLst>
                                    <p:cond delay="100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5" dur="2000"/>
                                        <p:tgtEl>
                                          <p:spTgt spid="4">
                                            <p:graphicEl>
                                              <a:chart seriesIdx="1" categoryIdx="-4" bldStep="series"/>
                                            </p:graphicEl>
                                          </p:spTgt>
                                        </p:tgtEl>
                                      </p:cBhvr>
                                    </p:animEffect>
                                  </p:childTnLst>
                                </p:cTn>
                              </p:par>
                            </p:childTnLst>
                          </p:cTn>
                        </p:par>
                        <p:par>
                          <p:cTn id="16" fill="hold">
                            <p:stCondLst>
                              <p:cond delay="9000"/>
                            </p:stCondLst>
                            <p:childTnLst>
                              <p:par>
                                <p:cTn id="17" presetID="22" presetClass="entr" presetSubtype="8" fill="hold" grpId="0" nodeType="afterEffect">
                                  <p:stCondLst>
                                    <p:cond delay="100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19" dur="2000"/>
                                        <p:tgtEl>
                                          <p:spTgt spid="4">
                                            <p:graphicEl>
                                              <a:chart seriesIdx="2" categoryIdx="-4" bldStep="series"/>
                                            </p:graphicEl>
                                          </p:spTgt>
                                        </p:tgtEl>
                                      </p:cBhvr>
                                    </p:animEffect>
                                  </p:childTnLst>
                                </p:cTn>
                              </p:par>
                            </p:childTnLst>
                          </p:cTn>
                        </p:par>
                        <p:par>
                          <p:cTn id="20" fill="hold">
                            <p:stCondLst>
                              <p:cond delay="12000"/>
                            </p:stCondLst>
                            <p:childTnLst>
                              <p:par>
                                <p:cTn id="21" presetID="22" presetClass="entr" presetSubtype="8" fill="hold" grpId="0" nodeType="afterEffect">
                                  <p:stCondLst>
                                    <p:cond delay="1000"/>
                                  </p:stCondLst>
                                  <p:childTnLst>
                                    <p:set>
                                      <p:cBhvr>
                                        <p:cTn id="22"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23" dur="2000"/>
                                        <p:tgtEl>
                                          <p:spTgt spid="4">
                                            <p:graphicEl>
                                              <a:chart seriesIdx="3" categoryIdx="-4" bldStep="series"/>
                                            </p:graphicEl>
                                          </p:spTgt>
                                        </p:tgtEl>
                                      </p:cBhvr>
                                    </p:animEffect>
                                  </p:childTnLst>
                                </p:cTn>
                              </p:par>
                            </p:childTnLst>
                          </p:cTn>
                        </p:par>
                        <p:par>
                          <p:cTn id="24" fill="hold">
                            <p:stCondLst>
                              <p:cond delay="15000"/>
                            </p:stCondLst>
                            <p:childTnLst>
                              <p:par>
                                <p:cTn id="25" presetID="22" presetClass="entr" presetSubtype="8" fill="hold" grpId="0" nodeType="afterEffect">
                                  <p:stCondLst>
                                    <p:cond delay="1000"/>
                                  </p:stCondLst>
                                  <p:childTnLst>
                                    <p:set>
                                      <p:cBhvr>
                                        <p:cTn id="26"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27" dur="2000"/>
                                        <p:tgtEl>
                                          <p:spTgt spid="4">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7823E9-9634-5F4C-B41D-36A65651CA6A}"/>
              </a:ext>
            </a:extLst>
          </p:cNvPr>
          <p:cNvSpPr>
            <a:spLocks noGrp="1"/>
          </p:cNvSpPr>
          <p:nvPr>
            <p:ph type="title"/>
          </p:nvPr>
        </p:nvSpPr>
        <p:spPr/>
        <p:txBody>
          <a:bodyPr/>
          <a:lstStyle/>
          <a:p>
            <a:r>
              <a:rPr lang="en-US" dirty="0"/>
              <a:t>A New Beginning: U.S. China Phase 1 Agreement</a:t>
            </a:r>
          </a:p>
        </p:txBody>
      </p:sp>
      <p:pic>
        <p:nvPicPr>
          <p:cNvPr id="8" name="Picture 7">
            <a:extLst>
              <a:ext uri="{FF2B5EF4-FFF2-40B4-BE49-F238E27FC236}">
                <a16:creationId xmlns:a16="http://schemas.microsoft.com/office/drawing/2014/main" id="{00A4F6A4-1DA8-41CC-9299-1D68C59902EF}"/>
              </a:ext>
            </a:extLst>
          </p:cNvPr>
          <p:cNvPicPr>
            <a:picLocks noChangeAspect="1"/>
          </p:cNvPicPr>
          <p:nvPr/>
        </p:nvPicPr>
        <p:blipFill>
          <a:blip r:embed="rId3"/>
          <a:stretch>
            <a:fillRect/>
          </a:stretch>
        </p:blipFill>
        <p:spPr>
          <a:xfrm>
            <a:off x="551543" y="1665385"/>
            <a:ext cx="2896324" cy="3861766"/>
          </a:xfrm>
          <a:prstGeom prst="rect">
            <a:avLst/>
          </a:prstGeom>
        </p:spPr>
      </p:pic>
      <p:sp>
        <p:nvSpPr>
          <p:cNvPr id="3" name="Rectangle 2">
            <a:extLst>
              <a:ext uri="{FF2B5EF4-FFF2-40B4-BE49-F238E27FC236}">
                <a16:creationId xmlns:a16="http://schemas.microsoft.com/office/drawing/2014/main" id="{85E87594-68E3-4A7D-8744-D89D5A8CA2EA}"/>
              </a:ext>
            </a:extLst>
          </p:cNvPr>
          <p:cNvSpPr/>
          <p:nvPr/>
        </p:nvSpPr>
        <p:spPr>
          <a:xfrm>
            <a:off x="4318000" y="1792514"/>
            <a:ext cx="6096000" cy="3139321"/>
          </a:xfrm>
          <a:prstGeom prst="rect">
            <a:avLst/>
          </a:prstGeom>
        </p:spPr>
        <p:txBody>
          <a:bodyPr>
            <a:spAutoFit/>
          </a:bodyPr>
          <a:lstStyle/>
          <a:p>
            <a:pPr marL="285750" indent="-285750">
              <a:buFont typeface="Arial" panose="020B0604020202020204" pitchFamily="34" charset="0"/>
              <a:buChar char="•"/>
            </a:pPr>
            <a:r>
              <a:rPr lang="en-US" dirty="0"/>
              <a:t>China – will import on </a:t>
            </a:r>
            <a:r>
              <a:rPr lang="en-US" u="sng" dirty="0"/>
              <a:t>average</a:t>
            </a:r>
            <a:r>
              <a:rPr lang="en-US" dirty="0"/>
              <a:t> of at least $40 billion annually of U.S. food, agricultural, and seafood products, for a total of at least $80 billion over the next two years. </a:t>
            </a:r>
          </a:p>
          <a:p>
            <a:pPr marL="285750" indent="-285750">
              <a:buFont typeface="Arial" panose="020B0604020202020204" pitchFamily="34" charset="0"/>
              <a:buChar char="•"/>
            </a:pPr>
            <a:r>
              <a:rPr lang="en-US" dirty="0"/>
              <a:t>Products will cover the full range of U.S. food, agricultural, and seafood products. </a:t>
            </a:r>
          </a:p>
          <a:p>
            <a:pPr marL="285750" indent="-285750">
              <a:buFont typeface="Arial" panose="020B0604020202020204" pitchFamily="34" charset="0"/>
              <a:buChar char="•"/>
            </a:pPr>
            <a:r>
              <a:rPr lang="en-US" dirty="0"/>
              <a:t>China will strive to import an additional $5 billion per year over the next two years. </a:t>
            </a:r>
          </a:p>
          <a:p>
            <a:pPr marL="285750" indent="-285750">
              <a:buFont typeface="Arial" panose="020B0604020202020204" pitchFamily="34" charset="0"/>
              <a:buChar char="•"/>
            </a:pPr>
            <a:r>
              <a:rPr lang="en-US" dirty="0"/>
              <a:t>Purchases are to be made at market prices based on commercial considerations and that market conditions may dictate the time of year that agricultural purchases are made within any given year.</a:t>
            </a:r>
          </a:p>
        </p:txBody>
      </p:sp>
      <p:sp>
        <p:nvSpPr>
          <p:cNvPr id="5" name="Rectangle 4">
            <a:extLst>
              <a:ext uri="{FF2B5EF4-FFF2-40B4-BE49-F238E27FC236}">
                <a16:creationId xmlns:a16="http://schemas.microsoft.com/office/drawing/2014/main" id="{B6D186B7-5657-4D78-BC44-AD8652BD5AB3}"/>
              </a:ext>
            </a:extLst>
          </p:cNvPr>
          <p:cNvSpPr/>
          <p:nvPr/>
        </p:nvSpPr>
        <p:spPr>
          <a:xfrm>
            <a:off x="4318000" y="4880820"/>
            <a:ext cx="6096000" cy="646331"/>
          </a:xfrm>
          <a:prstGeom prst="rect">
            <a:avLst/>
          </a:prstGeom>
        </p:spPr>
        <p:txBody>
          <a:bodyPr>
            <a:spAutoFit/>
          </a:bodyPr>
          <a:lstStyle/>
          <a:p>
            <a:r>
              <a:rPr lang="en-US" sz="1200" dirty="0"/>
              <a:t>Source:</a:t>
            </a:r>
          </a:p>
          <a:p>
            <a:r>
              <a:rPr lang="en-US" sz="1200" dirty="0">
                <a:hlinkClick r:id="rId4"/>
              </a:rPr>
              <a:t>https://ustr.gov/sites/default/files/files/agreements/phase%20one%20agreement/Phase_One_Agreement-Ag_Summary_Long_Fact_Sheet.pdf</a:t>
            </a:r>
            <a:endParaRPr lang="en-US" sz="1200" dirty="0"/>
          </a:p>
        </p:txBody>
      </p:sp>
    </p:spTree>
    <p:extLst>
      <p:ext uri="{BB962C8B-B14F-4D97-AF65-F5344CB8AC3E}">
        <p14:creationId xmlns:p14="http://schemas.microsoft.com/office/powerpoint/2010/main" val="408851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4">
            <a:extLst>
              <a:ext uri="{FF2B5EF4-FFF2-40B4-BE49-F238E27FC236}">
                <a16:creationId xmlns:a16="http://schemas.microsoft.com/office/drawing/2014/main" id="{C7D46D22-D33A-4485-ABEB-B2B56E0FC794}"/>
              </a:ext>
            </a:extLst>
          </p:cNvPr>
          <p:cNvSpPr txBox="1">
            <a:spLocks/>
          </p:cNvSpPr>
          <p:nvPr/>
        </p:nvSpPr>
        <p:spPr>
          <a:xfrm>
            <a:off x="1366161" y="1051232"/>
            <a:ext cx="9853772" cy="330549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0" i="1" kern="1200" baseline="0">
                <a:solidFill>
                  <a:srgbClr val="FF6600"/>
                </a:solidFill>
                <a:latin typeface="Trebuchet MS" panose="020B0603020202020204" pitchFamily="34" charset="0"/>
                <a:ea typeface="+mj-ea"/>
                <a:cs typeface="+mj-cs"/>
              </a:defRPr>
            </a:lvl1pPr>
          </a:lstStyle>
          <a:p>
            <a:pPr>
              <a:spcAft>
                <a:spcPts val="600"/>
              </a:spcAft>
            </a:pPr>
            <a:r>
              <a:rPr lang="en-US" sz="6000" b="1" i="0" kern="1200" dirty="0">
                <a:solidFill>
                  <a:schemeClr val="tx1"/>
                </a:solidFill>
                <a:latin typeface="+mj-lt"/>
                <a:ea typeface="+mj-ea"/>
                <a:cs typeface="+mj-cs"/>
              </a:rPr>
              <a:t>Making Sense of the New Trade Environment:</a:t>
            </a:r>
          </a:p>
          <a:p>
            <a:pPr>
              <a:spcAft>
                <a:spcPts val="600"/>
              </a:spcAft>
            </a:pPr>
            <a:r>
              <a:rPr lang="en-US" sz="4000" b="1" i="0" kern="1200" dirty="0">
                <a:solidFill>
                  <a:schemeClr val="tx1"/>
                </a:solidFill>
                <a:latin typeface="+mj-lt"/>
                <a:ea typeface="+mj-ea"/>
                <a:cs typeface="+mj-cs"/>
              </a:rPr>
              <a:t>CAT-Global Livestock-Crop Simulation Model</a:t>
            </a:r>
          </a:p>
        </p:txBody>
      </p:sp>
      <p:sp>
        <p:nvSpPr>
          <p:cNvPr id="16" name="Subtitle 5">
            <a:extLst>
              <a:ext uri="{FF2B5EF4-FFF2-40B4-BE49-F238E27FC236}">
                <a16:creationId xmlns:a16="http://schemas.microsoft.com/office/drawing/2014/main" id="{6D9D83B6-CB9C-46B3-866B-689D6BFCB8AE}"/>
              </a:ext>
            </a:extLst>
          </p:cNvPr>
          <p:cNvSpPr txBox="1">
            <a:spLocks/>
          </p:cNvSpPr>
          <p:nvPr/>
        </p:nvSpPr>
        <p:spPr>
          <a:xfrm>
            <a:off x="7961258" y="4525347"/>
            <a:ext cx="3258675" cy="1737360"/>
          </a:xfrm>
          <a:prstGeom prst="rect">
            <a:avLst/>
          </a:prstGeom>
          <a:solidFill>
            <a:schemeClr val="bg1"/>
          </a:solidFill>
        </p:spPr>
        <p:txBody>
          <a:bodyPr vert="horz" wrap="square" lIns="274320" tIns="274320" rIns="365760" bIns="182880" rtlCol="0" anchor="ctr">
            <a:normAutofit/>
          </a:bodyPr>
          <a:lstStyle>
            <a:lvl1pPr marL="0" indent="0" algn="r" defTabSz="914400" rtl="0" eaLnBrk="1" latinLnBrk="0" hangingPunct="1">
              <a:lnSpc>
                <a:spcPct val="90000"/>
              </a:lnSpc>
              <a:spcBef>
                <a:spcPts val="1000"/>
              </a:spcBef>
              <a:spcAft>
                <a:spcPts val="600"/>
              </a:spcAft>
              <a:buClr>
                <a:srgbClr val="FF6600"/>
              </a:buClr>
              <a:buFont typeface="Wingdings" charset="2"/>
              <a:buNone/>
              <a:tabLst/>
              <a:defRPr sz="2400" b="1" i="0" kern="1200" cap="all" baseline="0">
                <a:solidFill>
                  <a:schemeClr val="tx1">
                    <a:tint val="7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spcAft>
                <a:spcPts val="600"/>
              </a:spcAft>
              <a:buClr>
                <a:srgbClr val="FF6600"/>
              </a:buClr>
              <a:buFont typeface="Wingdings" charset="2"/>
              <a:buNone/>
              <a:defRPr sz="2000" kern="1200" baseline="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spcAft>
                <a:spcPts val="600"/>
              </a:spcAft>
              <a:buClr>
                <a:srgbClr val="FF6600"/>
              </a:buClr>
              <a:buFont typeface="Wingdings" charset="2"/>
              <a:buNone/>
              <a:defRPr sz="1800" kern="1200" baseline="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spcAft>
                <a:spcPts val="600"/>
              </a:spcAft>
              <a:buClr>
                <a:srgbClr val="FF6600"/>
              </a:buClr>
              <a:buFont typeface="Wingdings" charset="2"/>
              <a:buNone/>
              <a:defRPr sz="1600" kern="1200" baseline="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spcAft>
                <a:spcPts val="600"/>
              </a:spcAft>
              <a:buClr>
                <a:srgbClr val="FF6600"/>
              </a:buClr>
              <a:buFont typeface="Wingdings" charset="2"/>
              <a:buNone/>
              <a:defRPr sz="1600" kern="1200" baseline="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ctr">
              <a:lnSpc>
                <a:spcPct val="140000"/>
              </a:lnSpc>
            </a:pPr>
            <a:r>
              <a:rPr lang="en-US" sz="2200" cap="none" dirty="0">
                <a:solidFill>
                  <a:schemeClr val="tx1"/>
                </a:solidFill>
              </a:rPr>
              <a:t>Description &amp; Setup</a:t>
            </a:r>
          </a:p>
        </p:txBody>
      </p:sp>
      <p:sp>
        <p:nvSpPr>
          <p:cNvPr id="22" name="Slide Number Placeholder 3">
            <a:extLst>
              <a:ext uri="{FF2B5EF4-FFF2-40B4-BE49-F238E27FC236}">
                <a16:creationId xmlns:a16="http://schemas.microsoft.com/office/drawing/2014/main" id="{FD83F922-A39A-43EB-B70D-6A2F2D0E6321}"/>
              </a:ext>
            </a:extLst>
          </p:cNvPr>
          <p:cNvSpPr txBox="1">
            <a:spLocks/>
          </p:cNvSpPr>
          <p:nvPr/>
        </p:nvSpPr>
        <p:spPr>
          <a:xfrm>
            <a:off x="11082528" y="6356350"/>
            <a:ext cx="434558" cy="365125"/>
          </a:xfrm>
          <a:prstGeom prst="ellipse">
            <a:avLst/>
          </a:prstGeom>
          <a:solidFill>
            <a:srgbClr val="7F7F7F"/>
          </a:solidFill>
        </p:spPr>
        <p:txBody>
          <a:bodyPr>
            <a:normAutofit fontScale="85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0B93ED0F-C2F1-45BB-8DA0-290D1251F1DA}" type="slidenum">
              <a:rPr lang="en-US" sz="1050" smtClean="0">
                <a:solidFill>
                  <a:srgbClr val="FFFFFF"/>
                </a:solidFill>
              </a:rPr>
              <a:pPr algn="ctr">
                <a:spcAft>
                  <a:spcPts val="600"/>
                </a:spcAft>
              </a:pPr>
              <a:t>13</a:t>
            </a:fld>
            <a:endParaRPr lang="en-US" sz="1050" dirty="0">
              <a:solidFill>
                <a:srgbClr val="FFFFFF"/>
              </a:solidFill>
            </a:endParaRPr>
          </a:p>
        </p:txBody>
      </p:sp>
    </p:spTree>
    <p:extLst>
      <p:ext uri="{BB962C8B-B14F-4D97-AF65-F5344CB8AC3E}">
        <p14:creationId xmlns:p14="http://schemas.microsoft.com/office/powerpoint/2010/main" val="2532703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7B6A030-BACC-4EA6-AD60-80E08BBB3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ED4DDBF-257C-4116-AECA-9F2940B66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891540"/>
            <a:ext cx="6097589" cy="5071110"/>
          </a:xfrm>
          <a:prstGeom prst="rect">
            <a:avLst/>
          </a:prstGeom>
          <a:solidFill>
            <a:schemeClr val="bg1"/>
          </a:solidFill>
          <a:ln>
            <a:noFill/>
          </a:ln>
          <a:effectLst>
            <a:outerShdw blurRad="406400" dist="317500" dir="5400000" sx="89000" sy="8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99008-FA5C-49DC-A373-775CDD46976E}"/>
              </a:ext>
            </a:extLst>
          </p:cNvPr>
          <p:cNvSpPr>
            <a:spLocks noGrp="1"/>
          </p:cNvSpPr>
          <p:nvPr>
            <p:ph type="title"/>
          </p:nvPr>
        </p:nvSpPr>
        <p:spPr>
          <a:xfrm>
            <a:off x="6448181" y="300342"/>
            <a:ext cx="5067537" cy="1344978"/>
          </a:xfrm>
        </p:spPr>
        <p:txBody>
          <a:bodyPr vert="horz" lIns="91440" tIns="45720" rIns="91440" bIns="45720" rtlCol="0" anchor="ctr">
            <a:normAutofit/>
          </a:bodyPr>
          <a:lstStyle/>
          <a:p>
            <a:r>
              <a:rPr lang="en-US" b="1" kern="1200" dirty="0">
                <a:solidFill>
                  <a:schemeClr val="tx1"/>
                </a:solidFill>
                <a:latin typeface="+mj-lt"/>
                <a:ea typeface="+mj-ea"/>
                <a:cs typeface="+mj-cs"/>
              </a:rPr>
              <a:t>Product &amp; Country Aggregation</a:t>
            </a:r>
            <a:endParaRPr lang="en-US"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35CB2289-2DDE-4523-8520-FAFE35E654E8}"/>
              </a:ext>
            </a:extLst>
          </p:cNvPr>
          <p:cNvSpPr>
            <a:spLocks noGrp="1"/>
          </p:cNvSpPr>
          <p:nvPr>
            <p:ph type="body" sz="quarter" idx="17"/>
          </p:nvPr>
        </p:nvSpPr>
        <p:spPr>
          <a:xfrm>
            <a:off x="6448424" y="2399099"/>
            <a:ext cx="5067294" cy="3400969"/>
          </a:xfrm>
        </p:spPr>
        <p:txBody>
          <a:bodyPr vert="horz" lIns="91440" tIns="45720" rIns="91440" bIns="45720" numCol="2" rtlCol="0">
            <a:normAutofit/>
          </a:bodyPr>
          <a:lstStyle/>
          <a:p>
            <a:r>
              <a:rPr lang="en-US" sz="2400" b="1" dirty="0"/>
              <a:t>14 products:</a:t>
            </a:r>
          </a:p>
          <a:p>
            <a:pPr lvl="1"/>
            <a:r>
              <a:rPr lang="en-US" dirty="0"/>
              <a:t>Beef </a:t>
            </a:r>
          </a:p>
          <a:p>
            <a:pPr lvl="1"/>
            <a:r>
              <a:rPr lang="en-US" dirty="0"/>
              <a:t>Pork</a:t>
            </a:r>
          </a:p>
          <a:p>
            <a:pPr lvl="1"/>
            <a:r>
              <a:rPr lang="en-US" dirty="0"/>
              <a:t>Poultry</a:t>
            </a:r>
          </a:p>
          <a:p>
            <a:pPr lvl="1"/>
            <a:r>
              <a:rPr lang="en-US" dirty="0">
                <a:solidFill>
                  <a:schemeClr val="accent2">
                    <a:lumMod val="50000"/>
                  </a:schemeClr>
                </a:solidFill>
              </a:rPr>
              <a:t>Wheat</a:t>
            </a:r>
          </a:p>
          <a:p>
            <a:pPr lvl="1"/>
            <a:r>
              <a:rPr lang="en-US" dirty="0">
                <a:solidFill>
                  <a:schemeClr val="accent2">
                    <a:lumMod val="50000"/>
                  </a:schemeClr>
                </a:solidFill>
              </a:rPr>
              <a:t>Corn</a:t>
            </a:r>
          </a:p>
          <a:p>
            <a:pPr lvl="1"/>
            <a:r>
              <a:rPr lang="en-US" dirty="0">
                <a:solidFill>
                  <a:schemeClr val="accent2">
                    <a:lumMod val="50000"/>
                  </a:schemeClr>
                </a:solidFill>
              </a:rPr>
              <a:t>Soybeans</a:t>
            </a:r>
          </a:p>
          <a:p>
            <a:pPr lvl="1"/>
            <a:r>
              <a:rPr lang="en-US" dirty="0">
                <a:solidFill>
                  <a:schemeClr val="accent2">
                    <a:lumMod val="50000"/>
                  </a:schemeClr>
                </a:solidFill>
              </a:rPr>
              <a:t>Sorghum</a:t>
            </a:r>
          </a:p>
          <a:p>
            <a:pPr lvl="1"/>
            <a:r>
              <a:rPr lang="en-US" dirty="0">
                <a:solidFill>
                  <a:schemeClr val="accent2">
                    <a:lumMod val="50000"/>
                  </a:schemeClr>
                </a:solidFill>
              </a:rPr>
              <a:t>Barley</a:t>
            </a:r>
          </a:p>
          <a:p>
            <a:pPr lvl="1"/>
            <a:r>
              <a:rPr lang="en-US" dirty="0">
                <a:solidFill>
                  <a:schemeClr val="accent2">
                    <a:lumMod val="50000"/>
                  </a:schemeClr>
                </a:solidFill>
              </a:rPr>
              <a:t>Rice</a:t>
            </a:r>
          </a:p>
          <a:p>
            <a:pPr lvl="1"/>
            <a:r>
              <a:rPr lang="en-US" dirty="0">
                <a:solidFill>
                  <a:schemeClr val="accent2">
                    <a:lumMod val="50000"/>
                  </a:schemeClr>
                </a:solidFill>
              </a:rPr>
              <a:t>Cotton</a:t>
            </a:r>
          </a:p>
          <a:p>
            <a:pPr lvl="1"/>
            <a:r>
              <a:rPr lang="en-US" dirty="0">
                <a:solidFill>
                  <a:schemeClr val="accent2">
                    <a:lumMod val="50000"/>
                  </a:schemeClr>
                </a:solidFill>
              </a:rPr>
              <a:t>Ethanol/DDGs</a:t>
            </a:r>
          </a:p>
          <a:p>
            <a:pPr lvl="1"/>
            <a:r>
              <a:rPr lang="en-US" dirty="0">
                <a:solidFill>
                  <a:schemeClr val="accent2">
                    <a:lumMod val="50000"/>
                  </a:schemeClr>
                </a:solidFill>
              </a:rPr>
              <a:t>Soybean Meal</a:t>
            </a:r>
          </a:p>
          <a:p>
            <a:pPr lvl="1"/>
            <a:r>
              <a:rPr lang="en-US" dirty="0">
                <a:solidFill>
                  <a:schemeClr val="accent2">
                    <a:lumMod val="50000"/>
                  </a:schemeClr>
                </a:solidFill>
              </a:rPr>
              <a:t>Soybean Oil</a:t>
            </a:r>
          </a:p>
          <a:p>
            <a:pPr lvl="1"/>
            <a:r>
              <a:rPr lang="en-US" dirty="0"/>
              <a:t>Outside good</a:t>
            </a:r>
          </a:p>
        </p:txBody>
      </p:sp>
      <p:graphicFrame>
        <p:nvGraphicFramePr>
          <p:cNvPr id="8" name="Table 7">
            <a:extLst>
              <a:ext uri="{FF2B5EF4-FFF2-40B4-BE49-F238E27FC236}">
                <a16:creationId xmlns:a16="http://schemas.microsoft.com/office/drawing/2014/main" id="{868515A7-F649-41E1-824F-89663CE0A7E5}"/>
              </a:ext>
            </a:extLst>
          </p:cNvPr>
          <p:cNvGraphicFramePr>
            <a:graphicFrameLocks noGrp="1"/>
          </p:cNvGraphicFramePr>
          <p:nvPr>
            <p:extLst>
              <p:ext uri="{D42A27DB-BD31-4B8C-83A1-F6EECF244321}">
                <p14:modId xmlns:p14="http://schemas.microsoft.com/office/powerpoint/2010/main" val="858180932"/>
              </p:ext>
            </p:extLst>
          </p:nvPr>
        </p:nvGraphicFramePr>
        <p:xfrm>
          <a:off x="1764537" y="891540"/>
          <a:ext cx="3307042" cy="5079097"/>
        </p:xfrm>
        <a:graphic>
          <a:graphicData uri="http://schemas.openxmlformats.org/drawingml/2006/table">
            <a:tbl>
              <a:tblPr firstRow="1" bandRow="1">
                <a:tableStyleId>{69012ECD-51FC-41F1-AA8D-1B2483CD663E}</a:tableStyleId>
              </a:tblPr>
              <a:tblGrid>
                <a:gridCol w="705386">
                  <a:extLst>
                    <a:ext uri="{9D8B030D-6E8A-4147-A177-3AD203B41FA5}">
                      <a16:colId xmlns:a16="http://schemas.microsoft.com/office/drawing/2014/main" val="2691526873"/>
                    </a:ext>
                  </a:extLst>
                </a:gridCol>
                <a:gridCol w="1812596">
                  <a:extLst>
                    <a:ext uri="{9D8B030D-6E8A-4147-A177-3AD203B41FA5}">
                      <a16:colId xmlns:a16="http://schemas.microsoft.com/office/drawing/2014/main" val="147756153"/>
                    </a:ext>
                  </a:extLst>
                </a:gridCol>
                <a:gridCol w="789060">
                  <a:extLst>
                    <a:ext uri="{9D8B030D-6E8A-4147-A177-3AD203B41FA5}">
                      <a16:colId xmlns:a16="http://schemas.microsoft.com/office/drawing/2014/main" val="3735281878"/>
                    </a:ext>
                  </a:extLst>
                </a:gridCol>
              </a:tblGrid>
              <a:tr h="181112">
                <a:tc>
                  <a:txBody>
                    <a:bodyPr/>
                    <a:lstStyle/>
                    <a:p>
                      <a:pPr algn="l" fontAlgn="b"/>
                      <a:r>
                        <a:rPr lang="en-US" sz="1200" b="1" u="none" strike="noStrike" dirty="0">
                          <a:solidFill>
                            <a:schemeClr val="bg1"/>
                          </a:solidFill>
                          <a:effectLst/>
                        </a:rPr>
                        <a:t>Count</a:t>
                      </a:r>
                      <a:endParaRPr lang="en-US" sz="1200" b="1" i="0" u="none" strike="noStrike" dirty="0">
                        <a:solidFill>
                          <a:schemeClr val="bg1"/>
                        </a:solidFill>
                        <a:effectLst/>
                        <a:latin typeface="Calibri" panose="020F0502020204030204" pitchFamily="34" charset="0"/>
                      </a:endParaRPr>
                    </a:p>
                  </a:txBody>
                  <a:tcPr marL="6193" marR="6193" marT="6193" marB="0" anchor="b"/>
                </a:tc>
                <a:tc>
                  <a:txBody>
                    <a:bodyPr/>
                    <a:lstStyle/>
                    <a:p>
                      <a:pPr algn="l" fontAlgn="b"/>
                      <a:r>
                        <a:rPr lang="en-US" sz="1200" b="1" u="none" strike="noStrike" dirty="0">
                          <a:solidFill>
                            <a:schemeClr val="bg1"/>
                          </a:solidFill>
                          <a:effectLst/>
                        </a:rPr>
                        <a:t>Region</a:t>
                      </a:r>
                      <a:endParaRPr lang="en-US" sz="1200" b="1" i="0" u="none" strike="noStrike" dirty="0">
                        <a:solidFill>
                          <a:schemeClr val="bg1"/>
                        </a:solidFill>
                        <a:effectLst/>
                        <a:latin typeface="Calibri" panose="020F0502020204030204" pitchFamily="34" charset="0"/>
                      </a:endParaRPr>
                    </a:p>
                  </a:txBody>
                  <a:tcPr marL="6193" marR="6193" marT="6193" marB="0" anchor="b"/>
                </a:tc>
                <a:tc>
                  <a:txBody>
                    <a:bodyPr/>
                    <a:lstStyle/>
                    <a:p>
                      <a:pPr algn="l" fontAlgn="b"/>
                      <a:r>
                        <a:rPr lang="en-US" sz="1200" b="1" u="none" strike="noStrike" dirty="0">
                          <a:solidFill>
                            <a:schemeClr val="bg1"/>
                          </a:solidFill>
                          <a:effectLst/>
                        </a:rPr>
                        <a:t>Acronym</a:t>
                      </a:r>
                      <a:endParaRPr lang="en-US" sz="1200" b="1" i="0" u="none" strike="noStrike" dirty="0">
                        <a:solidFill>
                          <a:schemeClr val="bg1"/>
                        </a:solidFill>
                        <a:effectLst/>
                        <a:latin typeface="Calibri" panose="020F0502020204030204" pitchFamily="34" charset="0"/>
                      </a:endParaRPr>
                    </a:p>
                  </a:txBody>
                  <a:tcPr marL="6193" marR="6193" marT="6193" marB="0" anchor="b"/>
                </a:tc>
                <a:extLst>
                  <a:ext uri="{0D108BD9-81ED-4DB2-BD59-A6C34878D82A}">
                    <a16:rowId xmlns:a16="http://schemas.microsoft.com/office/drawing/2014/main" val="3734946953"/>
                  </a:ext>
                </a:extLst>
              </a:tr>
              <a:tr h="181112">
                <a:tc>
                  <a:txBody>
                    <a:bodyPr/>
                    <a:lstStyle/>
                    <a:p>
                      <a:pPr algn="ctr" fontAlgn="b"/>
                      <a:r>
                        <a:rPr lang="en-US" sz="1000" b="0" u="none" strike="noStrike">
                          <a:solidFill>
                            <a:srgbClr val="000000"/>
                          </a:solidFill>
                          <a:effectLst/>
                        </a:rPr>
                        <a:t>1</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Argentina</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arg</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3892305563"/>
                  </a:ext>
                </a:extLst>
              </a:tr>
              <a:tr h="181112">
                <a:tc>
                  <a:txBody>
                    <a:bodyPr/>
                    <a:lstStyle/>
                    <a:p>
                      <a:pPr algn="ctr" fontAlgn="b"/>
                      <a:r>
                        <a:rPr lang="en-US" sz="1000" b="0" u="none" strike="noStrike">
                          <a:solidFill>
                            <a:srgbClr val="000000"/>
                          </a:solidFill>
                          <a:effectLst/>
                        </a:rPr>
                        <a:t>2</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Australia</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aus</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3246464619"/>
                  </a:ext>
                </a:extLst>
              </a:tr>
              <a:tr h="181112">
                <a:tc>
                  <a:txBody>
                    <a:bodyPr/>
                    <a:lstStyle/>
                    <a:p>
                      <a:pPr algn="ctr" fontAlgn="b"/>
                      <a:r>
                        <a:rPr lang="en-US" sz="1000" b="0" u="none" strike="noStrike">
                          <a:solidFill>
                            <a:srgbClr val="000000"/>
                          </a:solidFill>
                          <a:effectLst/>
                        </a:rPr>
                        <a:t>3</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Brazil</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bra</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2689299768"/>
                  </a:ext>
                </a:extLst>
              </a:tr>
              <a:tr h="181112">
                <a:tc>
                  <a:txBody>
                    <a:bodyPr/>
                    <a:lstStyle/>
                    <a:p>
                      <a:pPr algn="ctr" fontAlgn="b"/>
                      <a:r>
                        <a:rPr lang="en-US" sz="1000" b="0" u="none" strike="noStrike">
                          <a:solidFill>
                            <a:srgbClr val="000000"/>
                          </a:solidFill>
                          <a:effectLst/>
                        </a:rPr>
                        <a:t>4</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Canada</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can</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1765773738"/>
                  </a:ext>
                </a:extLst>
              </a:tr>
              <a:tr h="181112">
                <a:tc>
                  <a:txBody>
                    <a:bodyPr/>
                    <a:lstStyle/>
                    <a:p>
                      <a:pPr algn="ctr" fontAlgn="b"/>
                      <a:r>
                        <a:rPr lang="en-US" sz="1000" b="0" u="none" strike="noStrike">
                          <a:solidFill>
                            <a:srgbClr val="000000"/>
                          </a:solidFill>
                          <a:effectLst/>
                        </a:rPr>
                        <a:t>5</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China</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chn</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1234783003"/>
                  </a:ext>
                </a:extLst>
              </a:tr>
              <a:tr h="181112">
                <a:tc>
                  <a:txBody>
                    <a:bodyPr/>
                    <a:lstStyle/>
                    <a:p>
                      <a:pPr algn="ctr" fontAlgn="b"/>
                      <a:r>
                        <a:rPr lang="en-US" sz="1000" b="0" u="none" strike="noStrike">
                          <a:solidFill>
                            <a:srgbClr val="000000"/>
                          </a:solidFill>
                          <a:effectLst/>
                        </a:rPr>
                        <a:t>6</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Egypt</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egy</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2695043659"/>
                  </a:ext>
                </a:extLst>
              </a:tr>
              <a:tr h="181112">
                <a:tc>
                  <a:txBody>
                    <a:bodyPr/>
                    <a:lstStyle/>
                    <a:p>
                      <a:pPr algn="ctr" fontAlgn="b"/>
                      <a:r>
                        <a:rPr lang="en-US" sz="1000" b="0" u="none" strike="noStrike">
                          <a:solidFill>
                            <a:srgbClr val="000000"/>
                          </a:solidFill>
                          <a:effectLst/>
                        </a:rPr>
                        <a:t>7</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dirty="0">
                          <a:solidFill>
                            <a:srgbClr val="000000"/>
                          </a:solidFill>
                          <a:effectLst/>
                        </a:rPr>
                        <a:t>EU28</a:t>
                      </a:r>
                      <a:endParaRPr lang="en-US" sz="1000" b="0" i="0" u="none" strike="noStrike" dirty="0">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eu</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3369166571"/>
                  </a:ext>
                </a:extLst>
              </a:tr>
              <a:tr h="181112">
                <a:tc>
                  <a:txBody>
                    <a:bodyPr/>
                    <a:lstStyle/>
                    <a:p>
                      <a:pPr algn="ctr" fontAlgn="b"/>
                      <a:r>
                        <a:rPr lang="en-US" sz="1000" b="0" u="none" strike="noStrike">
                          <a:solidFill>
                            <a:srgbClr val="000000"/>
                          </a:solidFill>
                          <a:effectLst/>
                        </a:rPr>
                        <a:t>8</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India</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ind</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2997870632"/>
                  </a:ext>
                </a:extLst>
              </a:tr>
              <a:tr h="181112">
                <a:tc>
                  <a:txBody>
                    <a:bodyPr/>
                    <a:lstStyle/>
                    <a:p>
                      <a:pPr algn="ctr" fontAlgn="b"/>
                      <a:r>
                        <a:rPr lang="en-US" sz="1000" b="0" u="none" strike="noStrike">
                          <a:solidFill>
                            <a:srgbClr val="000000"/>
                          </a:solidFill>
                          <a:effectLst/>
                        </a:rPr>
                        <a:t>9</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Indonesia</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idn</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3518315277"/>
                  </a:ext>
                </a:extLst>
              </a:tr>
              <a:tr h="181112">
                <a:tc>
                  <a:txBody>
                    <a:bodyPr/>
                    <a:lstStyle/>
                    <a:p>
                      <a:pPr algn="ctr" fontAlgn="b"/>
                      <a:r>
                        <a:rPr lang="en-US" sz="1000" b="0" u="none" strike="noStrike">
                          <a:solidFill>
                            <a:srgbClr val="000000"/>
                          </a:solidFill>
                          <a:effectLst/>
                        </a:rPr>
                        <a:t>10</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Japan</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jpn</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940518489"/>
                  </a:ext>
                </a:extLst>
              </a:tr>
              <a:tr h="181112">
                <a:tc>
                  <a:txBody>
                    <a:bodyPr/>
                    <a:lstStyle/>
                    <a:p>
                      <a:pPr algn="ctr" fontAlgn="b"/>
                      <a:r>
                        <a:rPr lang="en-US" sz="1000" b="0" u="none" strike="noStrike">
                          <a:solidFill>
                            <a:srgbClr val="000000"/>
                          </a:solidFill>
                          <a:effectLst/>
                        </a:rPr>
                        <a:t>11</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Korea, South</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kor</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212589206"/>
                  </a:ext>
                </a:extLst>
              </a:tr>
              <a:tr h="181112">
                <a:tc>
                  <a:txBody>
                    <a:bodyPr/>
                    <a:lstStyle/>
                    <a:p>
                      <a:pPr algn="ctr" fontAlgn="b"/>
                      <a:r>
                        <a:rPr lang="en-US" sz="1000" b="0" u="none" strike="noStrike">
                          <a:solidFill>
                            <a:srgbClr val="000000"/>
                          </a:solidFill>
                          <a:effectLst/>
                        </a:rPr>
                        <a:t>12</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Malaysia</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mys</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2616967772"/>
                  </a:ext>
                </a:extLst>
              </a:tr>
              <a:tr h="181112">
                <a:tc>
                  <a:txBody>
                    <a:bodyPr/>
                    <a:lstStyle/>
                    <a:p>
                      <a:pPr algn="ctr" fontAlgn="b"/>
                      <a:r>
                        <a:rPr lang="en-US" sz="1000" b="0" u="none" strike="noStrike">
                          <a:solidFill>
                            <a:srgbClr val="000000"/>
                          </a:solidFill>
                          <a:effectLst/>
                        </a:rPr>
                        <a:t>13</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Mexico</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mex</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528801145"/>
                  </a:ext>
                </a:extLst>
              </a:tr>
              <a:tr h="181112">
                <a:tc>
                  <a:txBody>
                    <a:bodyPr/>
                    <a:lstStyle/>
                    <a:p>
                      <a:pPr algn="ctr" fontAlgn="b"/>
                      <a:r>
                        <a:rPr lang="en-US" sz="1000" b="0" u="none" strike="noStrike">
                          <a:solidFill>
                            <a:srgbClr val="000000"/>
                          </a:solidFill>
                          <a:effectLst/>
                        </a:rPr>
                        <a:t>14</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New Zealand</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nzl</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1222205957"/>
                  </a:ext>
                </a:extLst>
              </a:tr>
              <a:tr h="181112">
                <a:tc>
                  <a:txBody>
                    <a:bodyPr/>
                    <a:lstStyle/>
                    <a:p>
                      <a:pPr algn="ctr" fontAlgn="b"/>
                      <a:r>
                        <a:rPr lang="en-US" sz="1000" b="0" u="none" strike="noStrike">
                          <a:solidFill>
                            <a:srgbClr val="000000"/>
                          </a:solidFill>
                          <a:effectLst/>
                        </a:rPr>
                        <a:t>15</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Russia</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rus</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1112582796"/>
                  </a:ext>
                </a:extLst>
              </a:tr>
              <a:tr h="181112">
                <a:tc>
                  <a:txBody>
                    <a:bodyPr/>
                    <a:lstStyle/>
                    <a:p>
                      <a:pPr algn="ctr" fontAlgn="b"/>
                      <a:r>
                        <a:rPr lang="en-US" sz="1000" b="0" u="none" strike="noStrike">
                          <a:solidFill>
                            <a:srgbClr val="000000"/>
                          </a:solidFill>
                          <a:effectLst/>
                        </a:rPr>
                        <a:t>16</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Philippines</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phl</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2113378353"/>
                  </a:ext>
                </a:extLst>
              </a:tr>
              <a:tr h="181112">
                <a:tc>
                  <a:txBody>
                    <a:bodyPr/>
                    <a:lstStyle/>
                    <a:p>
                      <a:pPr algn="ctr" fontAlgn="b"/>
                      <a:r>
                        <a:rPr lang="en-US" sz="1000" b="0" u="none" strike="noStrike">
                          <a:solidFill>
                            <a:srgbClr val="000000"/>
                          </a:solidFill>
                          <a:effectLst/>
                        </a:rPr>
                        <a:t>17</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Thailand</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tha</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2103387780"/>
                  </a:ext>
                </a:extLst>
              </a:tr>
              <a:tr h="181112">
                <a:tc>
                  <a:txBody>
                    <a:bodyPr/>
                    <a:lstStyle/>
                    <a:p>
                      <a:pPr algn="ctr" fontAlgn="b"/>
                      <a:r>
                        <a:rPr lang="en-US" sz="1000" b="0" u="none" strike="noStrike">
                          <a:solidFill>
                            <a:srgbClr val="000000"/>
                          </a:solidFill>
                          <a:effectLst/>
                        </a:rPr>
                        <a:t>18</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Ukraine</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ukr</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73313928"/>
                  </a:ext>
                </a:extLst>
              </a:tr>
              <a:tr h="181112">
                <a:tc>
                  <a:txBody>
                    <a:bodyPr/>
                    <a:lstStyle/>
                    <a:p>
                      <a:pPr algn="ctr" fontAlgn="b"/>
                      <a:r>
                        <a:rPr lang="en-US" sz="1000" b="0" u="none" strike="noStrike">
                          <a:solidFill>
                            <a:srgbClr val="000000"/>
                          </a:solidFill>
                          <a:effectLst/>
                        </a:rPr>
                        <a:t>19</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United states</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usa</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2093943199"/>
                  </a:ext>
                </a:extLst>
              </a:tr>
              <a:tr h="181112">
                <a:tc>
                  <a:txBody>
                    <a:bodyPr/>
                    <a:lstStyle/>
                    <a:p>
                      <a:pPr algn="ctr" fontAlgn="b"/>
                      <a:r>
                        <a:rPr lang="en-US" sz="1000" b="0" u="none" strike="noStrike">
                          <a:solidFill>
                            <a:srgbClr val="000000"/>
                          </a:solidFill>
                          <a:effectLst/>
                        </a:rPr>
                        <a:t>20</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Vietnam</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vnm</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1661824882"/>
                  </a:ext>
                </a:extLst>
              </a:tr>
              <a:tr h="181112">
                <a:tc>
                  <a:txBody>
                    <a:bodyPr/>
                    <a:lstStyle/>
                    <a:p>
                      <a:pPr algn="ctr" fontAlgn="b"/>
                      <a:r>
                        <a:rPr lang="en-US" sz="1000" b="0" u="none" strike="noStrike">
                          <a:solidFill>
                            <a:srgbClr val="000000"/>
                          </a:solidFill>
                          <a:effectLst/>
                        </a:rPr>
                        <a:t>21</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Rest of central America</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xcb</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3256479745"/>
                  </a:ext>
                </a:extLst>
              </a:tr>
              <a:tr h="181112">
                <a:tc>
                  <a:txBody>
                    <a:bodyPr/>
                    <a:lstStyle/>
                    <a:p>
                      <a:pPr algn="ctr" fontAlgn="b"/>
                      <a:r>
                        <a:rPr lang="en-US" sz="1000" b="0" u="none" strike="noStrike">
                          <a:solidFill>
                            <a:srgbClr val="000000"/>
                          </a:solidFill>
                          <a:effectLst/>
                        </a:rPr>
                        <a:t>22</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Rest of Asia</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xas</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2962510531"/>
                  </a:ext>
                </a:extLst>
              </a:tr>
              <a:tr h="181112">
                <a:tc>
                  <a:txBody>
                    <a:bodyPr/>
                    <a:lstStyle/>
                    <a:p>
                      <a:pPr algn="ctr" fontAlgn="b"/>
                      <a:r>
                        <a:rPr lang="en-US" sz="1000" b="0" u="none" strike="noStrike">
                          <a:solidFill>
                            <a:srgbClr val="000000"/>
                          </a:solidFill>
                          <a:effectLst/>
                        </a:rPr>
                        <a:t>23</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Rest of South America</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xsm</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2447757659"/>
                  </a:ext>
                </a:extLst>
              </a:tr>
              <a:tr h="181112">
                <a:tc>
                  <a:txBody>
                    <a:bodyPr/>
                    <a:lstStyle/>
                    <a:p>
                      <a:pPr algn="ctr" fontAlgn="b"/>
                      <a:r>
                        <a:rPr lang="en-US" sz="1000" b="0" u="none" strike="noStrike">
                          <a:solidFill>
                            <a:srgbClr val="000000"/>
                          </a:solidFill>
                          <a:effectLst/>
                        </a:rPr>
                        <a:t>24</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Rest of Oceania</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xoc</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2337738195"/>
                  </a:ext>
                </a:extLst>
              </a:tr>
              <a:tr h="181112">
                <a:tc>
                  <a:txBody>
                    <a:bodyPr/>
                    <a:lstStyle/>
                    <a:p>
                      <a:pPr algn="ctr" fontAlgn="b"/>
                      <a:r>
                        <a:rPr lang="en-US" sz="1000" b="0" u="none" strike="noStrike">
                          <a:solidFill>
                            <a:srgbClr val="000000"/>
                          </a:solidFill>
                          <a:effectLst/>
                        </a:rPr>
                        <a:t>25</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Rest of middle east</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xme</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2990397132"/>
                  </a:ext>
                </a:extLst>
              </a:tr>
              <a:tr h="181112">
                <a:tc>
                  <a:txBody>
                    <a:bodyPr/>
                    <a:lstStyle/>
                    <a:p>
                      <a:pPr algn="ctr" fontAlgn="b"/>
                      <a:r>
                        <a:rPr lang="en-US" sz="1000" b="0" u="none" strike="noStrike">
                          <a:solidFill>
                            <a:srgbClr val="000000"/>
                          </a:solidFill>
                          <a:effectLst/>
                        </a:rPr>
                        <a:t>26</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Rest of Africa</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a:solidFill>
                            <a:srgbClr val="000000"/>
                          </a:solidFill>
                          <a:effectLst/>
                        </a:rPr>
                        <a:t>xaf</a:t>
                      </a:r>
                      <a:endParaRPr lang="en-US" sz="1000" b="0" i="0" u="none" strike="noStrike">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4218382447"/>
                  </a:ext>
                </a:extLst>
              </a:tr>
              <a:tr h="181112">
                <a:tc>
                  <a:txBody>
                    <a:bodyPr/>
                    <a:lstStyle/>
                    <a:p>
                      <a:pPr algn="ctr" fontAlgn="b"/>
                      <a:r>
                        <a:rPr lang="en-US" sz="1000" b="0" u="none" strike="noStrike">
                          <a:solidFill>
                            <a:srgbClr val="000000"/>
                          </a:solidFill>
                          <a:effectLst/>
                        </a:rPr>
                        <a:t>27</a:t>
                      </a:r>
                      <a:endParaRPr lang="en-US" sz="1000" b="0" i="0" u="none" strike="noStrike">
                        <a:solidFill>
                          <a:srgbClr val="000000"/>
                        </a:solidFill>
                        <a:effectLst/>
                        <a:latin typeface="Calibri" panose="020F0502020204030204" pitchFamily="34" charset="0"/>
                      </a:endParaRPr>
                    </a:p>
                  </a:txBody>
                  <a:tcPr marL="6193" marR="6193" marT="6193" marB="0" anchor="b"/>
                </a:tc>
                <a:tc>
                  <a:txBody>
                    <a:bodyPr/>
                    <a:lstStyle/>
                    <a:p>
                      <a:pPr algn="l" fontAlgn="ctr"/>
                      <a:r>
                        <a:rPr lang="en-US" sz="1000" b="0" u="none" strike="noStrike">
                          <a:solidFill>
                            <a:srgbClr val="000000"/>
                          </a:solidFill>
                          <a:effectLst/>
                        </a:rPr>
                        <a:t>Rest of Europe</a:t>
                      </a:r>
                      <a:endParaRPr lang="en-US" sz="1000" b="0" i="0" u="none" strike="noStrike">
                        <a:solidFill>
                          <a:srgbClr val="000000"/>
                        </a:solidFill>
                        <a:effectLst/>
                        <a:latin typeface="Calibri" panose="020F0502020204030204" pitchFamily="34" charset="0"/>
                      </a:endParaRPr>
                    </a:p>
                  </a:txBody>
                  <a:tcPr marL="6193" marR="6193" marT="6193" marB="0" anchor="ctr"/>
                </a:tc>
                <a:tc>
                  <a:txBody>
                    <a:bodyPr/>
                    <a:lstStyle/>
                    <a:p>
                      <a:pPr algn="l" fontAlgn="ctr"/>
                      <a:r>
                        <a:rPr lang="en-US" sz="1000" b="0" u="none" strike="noStrike" dirty="0" err="1">
                          <a:solidFill>
                            <a:srgbClr val="000000"/>
                          </a:solidFill>
                          <a:effectLst/>
                        </a:rPr>
                        <a:t>xeu</a:t>
                      </a:r>
                      <a:endParaRPr lang="en-US" sz="1000" b="0" i="0" u="none" strike="noStrike" dirty="0">
                        <a:solidFill>
                          <a:srgbClr val="000000"/>
                        </a:solidFill>
                        <a:effectLst/>
                        <a:latin typeface="Calibri" panose="020F0502020204030204" pitchFamily="34" charset="0"/>
                      </a:endParaRPr>
                    </a:p>
                  </a:txBody>
                  <a:tcPr marL="6193" marR="6193" marT="6193" marB="0" anchor="ctr"/>
                </a:tc>
                <a:extLst>
                  <a:ext uri="{0D108BD9-81ED-4DB2-BD59-A6C34878D82A}">
                    <a16:rowId xmlns:a16="http://schemas.microsoft.com/office/drawing/2014/main" val="1233102649"/>
                  </a:ext>
                </a:extLst>
              </a:tr>
            </a:tbl>
          </a:graphicData>
        </a:graphic>
      </p:graphicFrame>
    </p:spTree>
    <p:extLst>
      <p:ext uri="{BB962C8B-B14F-4D97-AF65-F5344CB8AC3E}">
        <p14:creationId xmlns:p14="http://schemas.microsoft.com/office/powerpoint/2010/main" val="114741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7761-65AC-41C0-A498-D199F57E2910}"/>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4400" b="1" dirty="0"/>
              <a:t>Livestock Policy Scenarios</a:t>
            </a:r>
            <a:endParaRPr lang="en-US" sz="4400" kern="1200" dirty="0">
              <a:solidFill>
                <a:schemeClr val="tx1"/>
              </a:solidFill>
              <a:latin typeface="+mj-lt"/>
              <a:ea typeface="+mj-ea"/>
              <a:cs typeface="+mj-cs"/>
            </a:endParaRPr>
          </a:p>
        </p:txBody>
      </p:sp>
      <p:sp>
        <p:nvSpPr>
          <p:cNvPr id="9" name="Rectangle 8">
            <a:extLst>
              <a:ext uri="{FF2B5EF4-FFF2-40B4-BE49-F238E27FC236}">
                <a16:creationId xmlns:a16="http://schemas.microsoft.com/office/drawing/2014/main" id="{E396EB87-0C1D-4B57-B65A-A36B05741D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C3423BC1-5DB8-4046-ABB5-41BC2EBC1DC6}"/>
              </a:ext>
            </a:extLst>
          </p:cNvPr>
          <p:cNvGraphicFramePr>
            <a:graphicFrameLocks/>
          </p:cNvGraphicFramePr>
          <p:nvPr>
            <p:extLst>
              <p:ext uri="{D42A27DB-BD31-4B8C-83A1-F6EECF244321}">
                <p14:modId xmlns:p14="http://schemas.microsoft.com/office/powerpoint/2010/main" val="1782140478"/>
              </p:ext>
            </p:extLst>
          </p:nvPr>
        </p:nvGraphicFramePr>
        <p:xfrm>
          <a:off x="227229" y="2010150"/>
          <a:ext cx="5926828" cy="45567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FBA2434-B287-409C-8B4F-1F769EAAEA07}"/>
              </a:ext>
            </a:extLst>
          </p:cNvPr>
          <p:cNvSpPr txBox="1"/>
          <p:nvPr/>
        </p:nvSpPr>
        <p:spPr>
          <a:xfrm>
            <a:off x="1168400" y="1355354"/>
            <a:ext cx="4402424" cy="523220"/>
          </a:xfrm>
          <a:prstGeom prst="rect">
            <a:avLst/>
          </a:prstGeom>
          <a:noFill/>
        </p:spPr>
        <p:txBody>
          <a:bodyPr wrap="none" rtlCol="0">
            <a:spAutoFit/>
          </a:bodyPr>
          <a:lstStyle/>
          <a:p>
            <a:r>
              <a:rPr lang="en-US" sz="2800" b="1" dirty="0"/>
              <a:t>U.S.-Japan Trade Agreement</a:t>
            </a:r>
          </a:p>
        </p:txBody>
      </p:sp>
      <p:sp>
        <p:nvSpPr>
          <p:cNvPr id="8" name="TextBox 7">
            <a:extLst>
              <a:ext uri="{FF2B5EF4-FFF2-40B4-BE49-F238E27FC236}">
                <a16:creationId xmlns:a16="http://schemas.microsoft.com/office/drawing/2014/main" id="{2C17961F-4D58-43A8-AF64-56946400D6C8}"/>
              </a:ext>
            </a:extLst>
          </p:cNvPr>
          <p:cNvSpPr txBox="1"/>
          <p:nvPr/>
        </p:nvSpPr>
        <p:spPr>
          <a:xfrm>
            <a:off x="6855272" y="1310416"/>
            <a:ext cx="5109499" cy="954107"/>
          </a:xfrm>
          <a:prstGeom prst="rect">
            <a:avLst/>
          </a:prstGeom>
          <a:noFill/>
        </p:spPr>
        <p:txBody>
          <a:bodyPr wrap="square" rtlCol="0">
            <a:spAutoFit/>
          </a:bodyPr>
          <a:lstStyle/>
          <a:p>
            <a:r>
              <a:rPr lang="en-US" sz="2800" b="1" dirty="0"/>
              <a:t>U.S.-China Phase One Agreement (Estimates)</a:t>
            </a:r>
          </a:p>
        </p:txBody>
      </p:sp>
      <p:graphicFrame>
        <p:nvGraphicFramePr>
          <p:cNvPr id="10" name="Table 9">
            <a:extLst>
              <a:ext uri="{FF2B5EF4-FFF2-40B4-BE49-F238E27FC236}">
                <a16:creationId xmlns:a16="http://schemas.microsoft.com/office/drawing/2014/main" id="{044AC6CF-6224-4FF1-9067-791893AD8A09}"/>
              </a:ext>
            </a:extLst>
          </p:cNvPr>
          <p:cNvGraphicFramePr>
            <a:graphicFrameLocks noGrp="1"/>
          </p:cNvGraphicFramePr>
          <p:nvPr>
            <p:extLst>
              <p:ext uri="{D42A27DB-BD31-4B8C-83A1-F6EECF244321}">
                <p14:modId xmlns:p14="http://schemas.microsoft.com/office/powerpoint/2010/main" val="3146914196"/>
              </p:ext>
            </p:extLst>
          </p:nvPr>
        </p:nvGraphicFramePr>
        <p:xfrm>
          <a:off x="7228114" y="2273302"/>
          <a:ext cx="4219123" cy="2431923"/>
        </p:xfrm>
        <a:graphic>
          <a:graphicData uri="http://schemas.openxmlformats.org/drawingml/2006/table">
            <a:tbl>
              <a:tblPr firstRow="1" firstCol="1" bandRow="1"/>
              <a:tblGrid>
                <a:gridCol w="962649">
                  <a:extLst>
                    <a:ext uri="{9D8B030D-6E8A-4147-A177-3AD203B41FA5}">
                      <a16:colId xmlns:a16="http://schemas.microsoft.com/office/drawing/2014/main" val="2351884077"/>
                    </a:ext>
                  </a:extLst>
                </a:gridCol>
                <a:gridCol w="621145">
                  <a:extLst>
                    <a:ext uri="{9D8B030D-6E8A-4147-A177-3AD203B41FA5}">
                      <a16:colId xmlns:a16="http://schemas.microsoft.com/office/drawing/2014/main" val="541229713"/>
                    </a:ext>
                  </a:extLst>
                </a:gridCol>
                <a:gridCol w="755395">
                  <a:extLst>
                    <a:ext uri="{9D8B030D-6E8A-4147-A177-3AD203B41FA5}">
                      <a16:colId xmlns:a16="http://schemas.microsoft.com/office/drawing/2014/main" val="1795314817"/>
                    </a:ext>
                  </a:extLst>
                </a:gridCol>
                <a:gridCol w="890821">
                  <a:extLst>
                    <a:ext uri="{9D8B030D-6E8A-4147-A177-3AD203B41FA5}">
                      <a16:colId xmlns:a16="http://schemas.microsoft.com/office/drawing/2014/main" val="3320441923"/>
                    </a:ext>
                  </a:extLst>
                </a:gridCol>
                <a:gridCol w="989113">
                  <a:extLst>
                    <a:ext uri="{9D8B030D-6E8A-4147-A177-3AD203B41FA5}">
                      <a16:colId xmlns:a16="http://schemas.microsoft.com/office/drawing/2014/main" val="2751342748"/>
                    </a:ext>
                  </a:extLst>
                </a:gridCol>
              </a:tblGrid>
              <a:tr h="159385">
                <a:tc gridSpan="5">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-------------------U.S.-China Phase One Projections----------------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7700509"/>
                  </a:ext>
                </a:extLst>
              </a:tr>
              <a:tr h="159385">
                <a:tc>
                  <a:txBody>
                    <a:bodyPr/>
                    <a:lstStyle/>
                    <a:p>
                      <a:pPr marL="0" marR="0">
                        <a:lnSpc>
                          <a:spcPct val="107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2020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2021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2020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2021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84631681"/>
                  </a:ext>
                </a:extLst>
              </a:tr>
              <a:tr h="159385">
                <a:tc>
                  <a:txBody>
                    <a:bodyPr/>
                    <a:lstStyle/>
                    <a:p>
                      <a:pPr marL="0" marR="0" algn="ctr">
                        <a:lnSpc>
                          <a:spcPct val="107000"/>
                        </a:lnSpc>
                        <a:spcBef>
                          <a:spcPts val="0"/>
                        </a:spcBef>
                        <a:spcAft>
                          <a:spcPts val="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(1000 mt)</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Million)</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477914"/>
                  </a:ext>
                </a:extLst>
              </a:tr>
              <a:tr h="159385">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BEEF</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296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592 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07978163"/>
                  </a:ext>
                </a:extLst>
              </a:tr>
              <a:tr h="159385">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PORK</a:t>
                      </a: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1,578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2,465 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807404546"/>
                  </a:ext>
                </a:extLst>
              </a:tr>
              <a:tr h="159385">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POULTRY</a:t>
                      </a: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534 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068237694"/>
                  </a:ext>
                </a:extLst>
              </a:tr>
              <a:tr h="159385">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WHEAT</a:t>
                      </a: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2,500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895 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22996551"/>
                  </a:ext>
                </a:extLst>
              </a:tr>
              <a:tr h="159385">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CORN</a:t>
                      </a: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2,500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451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722 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969959625"/>
                  </a:ext>
                </a:extLst>
              </a:tr>
              <a:tr h="159385">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SOYBEANS</a:t>
                      </a: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15,550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17,494 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960369460"/>
                  </a:ext>
                </a:extLst>
              </a:tr>
              <a:tr h="159385">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5071062"/>
                  </a:ext>
                </a:extLst>
              </a:tr>
              <a:tr h="159385">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$18,739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$22,710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5437972"/>
                  </a:ext>
                </a:extLst>
              </a:tr>
              <a:tr h="159385">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2017 TOTAL</a:t>
                      </a: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$13,250</a:t>
                      </a: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28575" cap="flat" cmpd="dbl" algn="ctr">
                      <a:noFill/>
                      <a:prstDash val="solid"/>
                      <a:round/>
                      <a:headEnd type="none" w="med" len="med"/>
                      <a:tailEnd type="none" w="med" len="med"/>
                    </a:lnB>
                  </a:tcPr>
                </a:tc>
                <a:extLst>
                  <a:ext uri="{0D108BD9-81ED-4DB2-BD59-A6C34878D82A}">
                    <a16:rowId xmlns:a16="http://schemas.microsoft.com/office/drawing/2014/main" val="2290496279"/>
                  </a:ext>
                </a:extLst>
              </a:tr>
              <a:tr h="159385">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Increase</a:t>
                      </a:r>
                    </a:p>
                  </a:txBody>
                  <a:tcPr marL="68580" marR="68580" marT="0" marB="0">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$5,489</a:t>
                      </a:r>
                    </a:p>
                  </a:txBody>
                  <a:tcPr marL="68580" marR="68580" marT="0" marB="0">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$9,451</a:t>
                      </a:r>
                    </a:p>
                  </a:txBody>
                  <a:tcPr marL="68580" marR="68580" marT="0" marB="0">
                    <a:lnL>
                      <a:noFill/>
                    </a:lnL>
                    <a:lnR>
                      <a:noFill/>
                    </a:lnR>
                    <a:lnT w="12700" cap="flat" cmpd="sng" algn="ctr">
                      <a:solidFill>
                        <a:schemeClr val="tx1"/>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59091261"/>
                  </a:ext>
                </a:extLst>
              </a:tr>
            </a:tbl>
          </a:graphicData>
        </a:graphic>
      </p:graphicFrame>
      <p:sp>
        <p:nvSpPr>
          <p:cNvPr id="11" name="TextBox 10">
            <a:extLst>
              <a:ext uri="{FF2B5EF4-FFF2-40B4-BE49-F238E27FC236}">
                <a16:creationId xmlns:a16="http://schemas.microsoft.com/office/drawing/2014/main" id="{158DB5D3-C053-4945-ADD8-FD285C6F3FC8}"/>
              </a:ext>
            </a:extLst>
          </p:cNvPr>
          <p:cNvSpPr txBox="1"/>
          <p:nvPr/>
        </p:nvSpPr>
        <p:spPr>
          <a:xfrm>
            <a:off x="7113369" y="4791863"/>
            <a:ext cx="4333868" cy="738664"/>
          </a:xfrm>
          <a:prstGeom prst="rect">
            <a:avLst/>
          </a:prstGeom>
          <a:noFill/>
        </p:spPr>
        <p:txBody>
          <a:bodyPr wrap="square" rtlCol="0">
            <a:spAutoFit/>
          </a:bodyPr>
          <a:lstStyle/>
          <a:p>
            <a:r>
              <a:rPr lang="en-US" sz="1400" dirty="0"/>
              <a:t>* The above projections are those of Virginia Tech’s Center for Agricultural Trade and do not represent any official U.S. government determination </a:t>
            </a:r>
          </a:p>
        </p:txBody>
      </p:sp>
      <p:sp>
        <p:nvSpPr>
          <p:cNvPr id="12" name="TextBox 11">
            <a:extLst>
              <a:ext uri="{FF2B5EF4-FFF2-40B4-BE49-F238E27FC236}">
                <a16:creationId xmlns:a16="http://schemas.microsoft.com/office/drawing/2014/main" id="{4EA18AE4-EBD9-4CC0-9F8A-E593D417870B}"/>
              </a:ext>
            </a:extLst>
          </p:cNvPr>
          <p:cNvSpPr txBox="1"/>
          <p:nvPr/>
        </p:nvSpPr>
        <p:spPr>
          <a:xfrm>
            <a:off x="7113369" y="5617165"/>
            <a:ext cx="4333868" cy="523220"/>
          </a:xfrm>
          <a:prstGeom prst="rect">
            <a:avLst/>
          </a:prstGeom>
          <a:noFill/>
        </p:spPr>
        <p:txBody>
          <a:bodyPr wrap="square" rtlCol="0">
            <a:spAutoFit/>
          </a:bodyPr>
          <a:lstStyle/>
          <a:p>
            <a:r>
              <a:rPr lang="en-US" sz="1400" dirty="0"/>
              <a:t>** Projections do not take into account possible delays  in implementation due to COVID-19</a:t>
            </a:r>
          </a:p>
        </p:txBody>
      </p:sp>
    </p:spTree>
    <p:extLst>
      <p:ext uri="{BB962C8B-B14F-4D97-AF65-F5344CB8AC3E}">
        <p14:creationId xmlns:p14="http://schemas.microsoft.com/office/powerpoint/2010/main" val="386263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10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2" dur="10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7" dur="10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22" dur="1000"/>
                                        <p:tgtEl>
                                          <p:spTgt spid="6">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7" dur="1000"/>
                                        <p:tgtEl>
                                          <p:spTgt spid="6">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1000"/>
                                        <p:tgtEl>
                                          <p:spTgt spid="1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A3C7-724C-4946-8677-75597ADE732F}"/>
              </a:ext>
            </a:extLst>
          </p:cNvPr>
          <p:cNvSpPr>
            <a:spLocks noGrp="1"/>
          </p:cNvSpPr>
          <p:nvPr>
            <p:ph type="title"/>
          </p:nvPr>
        </p:nvSpPr>
        <p:spPr/>
        <p:txBody>
          <a:bodyPr/>
          <a:lstStyle/>
          <a:p>
            <a:r>
              <a:rPr lang="en-US" dirty="0"/>
              <a:t>Model Results (animal products only)</a:t>
            </a:r>
          </a:p>
        </p:txBody>
      </p:sp>
      <p:graphicFrame>
        <p:nvGraphicFramePr>
          <p:cNvPr id="4" name="Content Placeholder 4">
            <a:extLst>
              <a:ext uri="{FF2B5EF4-FFF2-40B4-BE49-F238E27FC236}">
                <a16:creationId xmlns:a16="http://schemas.microsoft.com/office/drawing/2014/main" id="{A2EFDF9B-83C7-45B6-B450-8328F9B2E176}"/>
              </a:ext>
            </a:extLst>
          </p:cNvPr>
          <p:cNvGraphicFramePr>
            <a:graphicFrameLocks/>
          </p:cNvGraphicFramePr>
          <p:nvPr>
            <p:extLst>
              <p:ext uri="{D42A27DB-BD31-4B8C-83A1-F6EECF244321}">
                <p14:modId xmlns:p14="http://schemas.microsoft.com/office/powerpoint/2010/main" val="2340231418"/>
              </p:ext>
            </p:extLst>
          </p:nvPr>
        </p:nvGraphicFramePr>
        <p:xfrm>
          <a:off x="607423" y="1306286"/>
          <a:ext cx="5178778" cy="5933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953BA406-16D7-498A-AA14-4AC0C5693F03}"/>
              </a:ext>
            </a:extLst>
          </p:cNvPr>
          <p:cNvSpPr/>
          <p:nvPr/>
        </p:nvSpPr>
        <p:spPr>
          <a:xfrm>
            <a:off x="6127206" y="1439307"/>
            <a:ext cx="5457371" cy="5386090"/>
          </a:xfrm>
          <a:prstGeom prst="rect">
            <a:avLst/>
          </a:prstGeom>
          <a:solidFill>
            <a:schemeClr val="bg1"/>
          </a:solidFill>
        </p:spPr>
        <p:txBody>
          <a:bodyPr wrap="square">
            <a:spAutoFit/>
          </a:bodyPr>
          <a:lstStyle/>
          <a:p>
            <a:r>
              <a:rPr lang="en-US" sz="2400" b="1" dirty="0"/>
              <a:t>Projections</a:t>
            </a:r>
          </a:p>
          <a:p>
            <a:pPr marL="342900" indent="-342900">
              <a:buFont typeface="+mj-lt"/>
              <a:buAutoNum type="arabicPeriod"/>
            </a:pPr>
            <a:r>
              <a:rPr lang="en-US" sz="1600" dirty="0"/>
              <a:t>US beef and pork exports to Japan are 37% and 38.5% higher by 2030 due to new US-JPN Agreement (~ $1.1 billion total: $600 mil. (beef) and $495 mil. (pork))</a:t>
            </a:r>
          </a:p>
          <a:p>
            <a:pPr marL="342900" indent="-342900">
              <a:buFont typeface="+mj-lt"/>
              <a:buAutoNum type="arabicPeriod"/>
            </a:pPr>
            <a:endParaRPr lang="en-US" sz="1600" dirty="0"/>
          </a:p>
          <a:p>
            <a:pPr marL="342900" indent="-342900">
              <a:buFont typeface="+mj-lt"/>
              <a:buAutoNum type="arabicPeriod"/>
            </a:pPr>
            <a:r>
              <a:rPr lang="en-US" sz="1600" dirty="0"/>
              <a:t>Full implementation of US-JPN &amp; US-China Phase One results in strong export gains for U.S. meat exports</a:t>
            </a:r>
          </a:p>
          <a:p>
            <a:pPr marL="857250" lvl="1" indent="-400050">
              <a:buFont typeface="+mj-lt"/>
              <a:buAutoNum type="alphaLcParenR"/>
            </a:pPr>
            <a:r>
              <a:rPr lang="en-US" sz="1600" dirty="0"/>
              <a:t>Significant export increases to China</a:t>
            </a:r>
          </a:p>
          <a:p>
            <a:pPr marL="857250" lvl="1" indent="-400050">
              <a:buFont typeface="+mj-lt"/>
              <a:buAutoNum type="alphaLcParenR"/>
            </a:pPr>
            <a:r>
              <a:rPr lang="en-US" sz="1600" dirty="0"/>
              <a:t>Smaller but still significant gains in Japan (30% (beef); 25% (pork))</a:t>
            </a:r>
          </a:p>
          <a:p>
            <a:pPr marL="857250" lvl="1" indent="-400050">
              <a:buFont typeface="+mj-lt"/>
              <a:buAutoNum type="alphaLcParenR"/>
            </a:pPr>
            <a:r>
              <a:rPr lang="en-US" sz="1600" dirty="0"/>
              <a:t>Substitution away from some CPTPP markets (Vietnam, Rest of Asia, Mexico)</a:t>
            </a:r>
          </a:p>
          <a:p>
            <a:pPr marL="342900" indent="-342900">
              <a:buFont typeface="+mj-lt"/>
              <a:buAutoNum type="arabicPeriod"/>
            </a:pPr>
            <a:endParaRPr lang="en-US" sz="1600" dirty="0"/>
          </a:p>
          <a:p>
            <a:pPr marL="342900" indent="-342900">
              <a:buFont typeface="+mj-lt"/>
              <a:buAutoNum type="arabicPeriod"/>
            </a:pPr>
            <a:r>
              <a:rPr lang="en-US" sz="1600" dirty="0"/>
              <a:t>On net, U.S. global meat exports higher (after all price adjustments): Pork: 5% net increase; Beef:  2.6%; Poultry: 2.8%. Returns to producers (producer surplus) exceed $1 billion by 2030 under full implementation</a:t>
            </a:r>
          </a:p>
          <a:p>
            <a:pPr marL="342900" indent="-342900">
              <a:buFont typeface="+mj-lt"/>
              <a:buAutoNum type="arabicPeriod"/>
            </a:pPr>
            <a:endParaRPr lang="en-US" sz="1600" dirty="0"/>
          </a:p>
          <a:p>
            <a:pPr marL="342900" indent="-342900">
              <a:buFont typeface="+mj-lt"/>
              <a:buAutoNum type="arabicPeriod"/>
            </a:pPr>
            <a:r>
              <a:rPr lang="en-US" sz="1600" dirty="0"/>
              <a:t>U.S. (fob) Export Prices Increases: Pork: 8.28%; Beef: 5.2% Poultry: 4.9% </a:t>
            </a:r>
          </a:p>
          <a:p>
            <a:pPr marL="800100" lvl="1" indent="-342900">
              <a:buFont typeface="+mj-lt"/>
              <a:buAutoNum type="alphaLcParenR"/>
            </a:pPr>
            <a:endParaRPr lang="en-US" sz="1600" dirty="0"/>
          </a:p>
        </p:txBody>
      </p:sp>
    </p:spTree>
    <p:extLst>
      <p:ext uri="{BB962C8B-B14F-4D97-AF65-F5344CB8AC3E}">
        <p14:creationId xmlns:p14="http://schemas.microsoft.com/office/powerpoint/2010/main" val="3675290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F163-9131-4349-961E-E65453EB52FA}"/>
              </a:ext>
            </a:extLst>
          </p:cNvPr>
          <p:cNvSpPr>
            <a:spLocks noGrp="1"/>
          </p:cNvSpPr>
          <p:nvPr>
            <p:ph type="title"/>
          </p:nvPr>
        </p:nvSpPr>
        <p:spPr>
          <a:xfrm>
            <a:off x="938493" y="1919250"/>
            <a:ext cx="10315014" cy="1954814"/>
          </a:xfrm>
        </p:spPr>
        <p:txBody>
          <a:bodyPr/>
          <a:lstStyle/>
          <a:p>
            <a:pPr algn="ctr"/>
            <a:r>
              <a:rPr lang="en-US" sz="6000" dirty="0">
                <a:solidFill>
                  <a:schemeClr val="tx1"/>
                </a:solidFill>
              </a:rPr>
              <a:t>Wrap-up:</a:t>
            </a:r>
            <a:br>
              <a:rPr lang="en-US" sz="6000" dirty="0">
                <a:solidFill>
                  <a:schemeClr val="tx1"/>
                </a:solidFill>
              </a:rPr>
            </a:br>
            <a:r>
              <a:rPr lang="en-US" sz="6000" dirty="0">
                <a:solidFill>
                  <a:schemeClr val="tx1"/>
                </a:solidFill>
              </a:rPr>
              <a:t>Challenges to Global Marketplace for  Agricultural Products</a:t>
            </a:r>
          </a:p>
        </p:txBody>
      </p:sp>
    </p:spTree>
    <p:extLst>
      <p:ext uri="{BB962C8B-B14F-4D97-AF65-F5344CB8AC3E}">
        <p14:creationId xmlns:p14="http://schemas.microsoft.com/office/powerpoint/2010/main" val="1882769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7019D-0FB2-4FD3-BC59-88DACF193471}"/>
              </a:ext>
            </a:extLst>
          </p:cNvPr>
          <p:cNvSpPr>
            <a:spLocks noGrp="1"/>
          </p:cNvSpPr>
          <p:nvPr>
            <p:ph type="title"/>
          </p:nvPr>
        </p:nvSpPr>
        <p:spPr/>
        <p:txBody>
          <a:bodyPr/>
          <a:lstStyle/>
          <a:p>
            <a:r>
              <a:rPr lang="en-US" dirty="0"/>
              <a:t>Macroeconomic Picture</a:t>
            </a:r>
          </a:p>
        </p:txBody>
      </p:sp>
      <p:graphicFrame>
        <p:nvGraphicFramePr>
          <p:cNvPr id="4" name="图表 1">
            <a:extLst>
              <a:ext uri="{FF2B5EF4-FFF2-40B4-BE49-F238E27FC236}">
                <a16:creationId xmlns:a16="http://schemas.microsoft.com/office/drawing/2014/main" id="{8DB09435-293B-4964-B589-BE07BCEA5DA3}"/>
              </a:ext>
            </a:extLst>
          </p:cNvPr>
          <p:cNvGraphicFramePr>
            <a:graphicFrameLocks/>
          </p:cNvGraphicFramePr>
          <p:nvPr>
            <p:extLst>
              <p:ext uri="{D42A27DB-BD31-4B8C-83A1-F6EECF244321}">
                <p14:modId xmlns:p14="http://schemas.microsoft.com/office/powerpoint/2010/main" val="3499956985"/>
              </p:ext>
            </p:extLst>
          </p:nvPr>
        </p:nvGraphicFramePr>
        <p:xfrm>
          <a:off x="858208" y="1201668"/>
          <a:ext cx="9524041" cy="53515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401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1000"/>
                                        <p:tgtEl>
                                          <p:spTgt spid="4">
                                            <p:graphicEl>
                                              <a:chart seriesIdx="-3" categoryIdx="-3" bldStep="gridLegend"/>
                                            </p:graphicEl>
                                          </p:spTgt>
                                        </p:tgtEl>
                                      </p:cBhvr>
                                    </p:animEffect>
                                  </p:childTnLst>
                                </p:cTn>
                              </p:par>
                            </p:childTnLst>
                          </p:cTn>
                        </p:par>
                        <p:par>
                          <p:cTn id="8" fill="hold">
                            <p:stCondLst>
                              <p:cond delay="1000"/>
                            </p:stCondLst>
                            <p:childTnLst>
                              <p:par>
                                <p:cTn id="9" presetID="22" presetClass="entr" presetSubtype="4" fill="hold" grpId="0" nodeType="afterEffect">
                                  <p:stCondLst>
                                    <p:cond delay="100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1" dur="250"/>
                                        <p:tgtEl>
                                          <p:spTgt spid="4">
                                            <p:graphicEl>
                                              <a:chart seriesIdx="0" categoryIdx="-4" bldStep="series"/>
                                            </p:graphicEl>
                                          </p:spTgt>
                                        </p:tgtEl>
                                      </p:cBhvr>
                                    </p:animEffect>
                                  </p:childTnLst>
                                </p:cTn>
                              </p:par>
                            </p:childTnLst>
                          </p:cTn>
                        </p:par>
                        <p:par>
                          <p:cTn id="12" fill="hold">
                            <p:stCondLst>
                              <p:cond delay="2250"/>
                            </p:stCondLst>
                            <p:childTnLst>
                              <p:par>
                                <p:cTn id="13" presetID="22" presetClass="entr" presetSubtype="4" fill="hold" grpId="0" nodeType="afterEffect">
                                  <p:stCondLst>
                                    <p:cond delay="100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5" dur="250"/>
                                        <p:tgtEl>
                                          <p:spTgt spid="4">
                                            <p:graphicEl>
                                              <a:chart seriesIdx="1" categoryIdx="-4" bldStep="series"/>
                                            </p:graphicEl>
                                          </p:spTgt>
                                        </p:tgtEl>
                                      </p:cBhvr>
                                    </p:animEffect>
                                  </p:childTnLst>
                                </p:cTn>
                              </p:par>
                            </p:childTnLst>
                          </p:cTn>
                        </p:par>
                        <p:par>
                          <p:cTn id="16" fill="hold">
                            <p:stCondLst>
                              <p:cond delay="3500"/>
                            </p:stCondLst>
                            <p:childTnLst>
                              <p:par>
                                <p:cTn id="17" presetID="22" presetClass="entr" presetSubtype="4" fill="hold" grpId="0" nodeType="afterEffect">
                                  <p:stCondLst>
                                    <p:cond delay="100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19" dur="250"/>
                                        <p:tgtEl>
                                          <p:spTgt spid="4">
                                            <p:graphicEl>
                                              <a:chart seriesIdx="2" categoryIdx="-4" bldStep="series"/>
                                            </p:graphicEl>
                                          </p:spTgt>
                                        </p:tgtEl>
                                      </p:cBhvr>
                                    </p:animEffect>
                                  </p:childTnLst>
                                </p:cTn>
                              </p:par>
                            </p:childTnLst>
                          </p:cTn>
                        </p:par>
                        <p:par>
                          <p:cTn id="20" fill="hold">
                            <p:stCondLst>
                              <p:cond delay="4750"/>
                            </p:stCondLst>
                            <p:childTnLst>
                              <p:par>
                                <p:cTn id="21" presetID="22" presetClass="entr" presetSubtype="4" fill="hold" grpId="0" nodeType="afterEffect">
                                  <p:stCondLst>
                                    <p:cond delay="1000"/>
                                  </p:stCondLst>
                                  <p:childTnLst>
                                    <p:set>
                                      <p:cBhvr>
                                        <p:cTn id="22"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down)">
                                      <p:cBhvr>
                                        <p:cTn id="23" dur="250"/>
                                        <p:tgtEl>
                                          <p:spTgt spid="4">
                                            <p:graphicEl>
                                              <a:chart seriesIdx="3" categoryIdx="-4" bldStep="series"/>
                                            </p:graphicEl>
                                          </p:spTgt>
                                        </p:tgtEl>
                                      </p:cBhvr>
                                    </p:animEffect>
                                  </p:childTnLst>
                                </p:cTn>
                              </p:par>
                            </p:childTnLst>
                          </p:cTn>
                        </p:par>
                        <p:par>
                          <p:cTn id="24" fill="hold">
                            <p:stCondLst>
                              <p:cond delay="6000"/>
                            </p:stCondLst>
                            <p:childTnLst>
                              <p:par>
                                <p:cTn id="25" presetID="22" presetClass="entr" presetSubtype="4" fill="hold" grpId="0" nodeType="afterEffect">
                                  <p:stCondLst>
                                    <p:cond delay="1000"/>
                                  </p:stCondLst>
                                  <p:childTnLst>
                                    <p:set>
                                      <p:cBhvr>
                                        <p:cTn id="26"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down)">
                                      <p:cBhvr>
                                        <p:cTn id="27" dur="250"/>
                                        <p:tgtEl>
                                          <p:spTgt spid="4">
                                            <p:graphicEl>
                                              <a:chart seriesIdx="4" categoryIdx="-4" bldStep="series"/>
                                            </p:graphicEl>
                                          </p:spTgt>
                                        </p:tgtEl>
                                      </p:cBhvr>
                                    </p:animEffect>
                                  </p:childTnLst>
                                </p:cTn>
                              </p:par>
                            </p:childTnLst>
                          </p:cTn>
                        </p:par>
                        <p:par>
                          <p:cTn id="28" fill="hold">
                            <p:stCondLst>
                              <p:cond delay="7250"/>
                            </p:stCondLst>
                            <p:childTnLst>
                              <p:par>
                                <p:cTn id="29" presetID="22" presetClass="entr" presetSubtype="4" fill="hold" grpId="0" nodeType="afterEffect">
                                  <p:stCondLst>
                                    <p:cond delay="1000"/>
                                  </p:stCondLst>
                                  <p:childTnLst>
                                    <p:set>
                                      <p:cBhvr>
                                        <p:cTn id="30"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wipe(down)">
                                      <p:cBhvr>
                                        <p:cTn id="31" dur="250"/>
                                        <p:tgtEl>
                                          <p:spTgt spid="4">
                                            <p:graphicEl>
                                              <a:chart seriesIdx="5" categoryIdx="-4" bldStep="series"/>
                                            </p:graphicEl>
                                          </p:spTgt>
                                        </p:tgtEl>
                                      </p:cBhvr>
                                    </p:animEffect>
                                  </p:childTnLst>
                                </p:cTn>
                              </p:par>
                            </p:childTnLst>
                          </p:cTn>
                        </p:par>
                        <p:par>
                          <p:cTn id="32" fill="hold">
                            <p:stCondLst>
                              <p:cond delay="8500"/>
                            </p:stCondLst>
                            <p:childTnLst>
                              <p:par>
                                <p:cTn id="33" presetID="22" presetClass="entr" presetSubtype="4" fill="hold" grpId="0" nodeType="afterEffect">
                                  <p:stCondLst>
                                    <p:cond delay="1000"/>
                                  </p:stCondLst>
                                  <p:childTnLst>
                                    <p:set>
                                      <p:cBhvr>
                                        <p:cTn id="34" dur="1" fill="hold">
                                          <p:stCondLst>
                                            <p:cond delay="0"/>
                                          </p:stCondLst>
                                        </p:cTn>
                                        <p:tgtEl>
                                          <p:spTgt spid="4">
                                            <p:graphicEl>
                                              <a:chart seriesIdx="6" categoryIdx="-4" bldStep="series"/>
                                            </p:graphicEl>
                                          </p:spTgt>
                                        </p:tgtEl>
                                        <p:attrNameLst>
                                          <p:attrName>style.visibility</p:attrName>
                                        </p:attrNameLst>
                                      </p:cBhvr>
                                      <p:to>
                                        <p:strVal val="visible"/>
                                      </p:to>
                                    </p:set>
                                    <p:animEffect transition="in" filter="wipe(down)">
                                      <p:cBhvr>
                                        <p:cTn id="35" dur="250"/>
                                        <p:tgtEl>
                                          <p:spTgt spid="4">
                                            <p:graphicEl>
                                              <a:chart seriesIdx="6" categoryIdx="-4" bldStep="series"/>
                                            </p:graphicEl>
                                          </p:spTgt>
                                        </p:tgtEl>
                                      </p:cBhvr>
                                    </p:animEffect>
                                  </p:childTnLst>
                                </p:cTn>
                              </p:par>
                            </p:childTnLst>
                          </p:cTn>
                        </p:par>
                        <p:par>
                          <p:cTn id="36" fill="hold">
                            <p:stCondLst>
                              <p:cond delay="9750"/>
                            </p:stCondLst>
                            <p:childTnLst>
                              <p:par>
                                <p:cTn id="37" presetID="22" presetClass="entr" presetSubtype="4" fill="hold" grpId="0" nodeType="afterEffect">
                                  <p:stCondLst>
                                    <p:cond delay="1000"/>
                                  </p:stCondLst>
                                  <p:childTnLst>
                                    <p:set>
                                      <p:cBhvr>
                                        <p:cTn id="38" dur="1" fill="hold">
                                          <p:stCondLst>
                                            <p:cond delay="0"/>
                                          </p:stCondLst>
                                        </p:cTn>
                                        <p:tgtEl>
                                          <p:spTgt spid="4">
                                            <p:graphicEl>
                                              <a:chart seriesIdx="7" categoryIdx="-4" bldStep="series"/>
                                            </p:graphicEl>
                                          </p:spTgt>
                                        </p:tgtEl>
                                        <p:attrNameLst>
                                          <p:attrName>style.visibility</p:attrName>
                                        </p:attrNameLst>
                                      </p:cBhvr>
                                      <p:to>
                                        <p:strVal val="visible"/>
                                      </p:to>
                                    </p:set>
                                    <p:animEffect transition="in" filter="wipe(down)">
                                      <p:cBhvr>
                                        <p:cTn id="39" dur="250"/>
                                        <p:tgtEl>
                                          <p:spTgt spid="4">
                                            <p:graphicEl>
                                              <a:chart seriesIdx="7" categoryIdx="-4" bldStep="series"/>
                                            </p:graphicEl>
                                          </p:spTgt>
                                        </p:tgtEl>
                                      </p:cBhvr>
                                    </p:animEffect>
                                  </p:childTnLst>
                                </p:cTn>
                              </p:par>
                            </p:childTnLst>
                          </p:cTn>
                        </p:par>
                        <p:par>
                          <p:cTn id="40" fill="hold">
                            <p:stCondLst>
                              <p:cond delay="11000"/>
                            </p:stCondLst>
                            <p:childTnLst>
                              <p:par>
                                <p:cTn id="41" presetID="22" presetClass="entr" presetSubtype="4" fill="hold" grpId="0" nodeType="afterEffect">
                                  <p:stCondLst>
                                    <p:cond delay="1000"/>
                                  </p:stCondLst>
                                  <p:childTnLst>
                                    <p:set>
                                      <p:cBhvr>
                                        <p:cTn id="42" dur="1" fill="hold">
                                          <p:stCondLst>
                                            <p:cond delay="0"/>
                                          </p:stCondLst>
                                        </p:cTn>
                                        <p:tgtEl>
                                          <p:spTgt spid="4">
                                            <p:graphicEl>
                                              <a:chart seriesIdx="8" categoryIdx="-4" bldStep="series"/>
                                            </p:graphicEl>
                                          </p:spTgt>
                                        </p:tgtEl>
                                        <p:attrNameLst>
                                          <p:attrName>style.visibility</p:attrName>
                                        </p:attrNameLst>
                                      </p:cBhvr>
                                      <p:to>
                                        <p:strVal val="visible"/>
                                      </p:to>
                                    </p:set>
                                    <p:animEffect transition="in" filter="wipe(down)">
                                      <p:cBhvr>
                                        <p:cTn id="43" dur="250"/>
                                        <p:tgtEl>
                                          <p:spTgt spid="4">
                                            <p:graphicEl>
                                              <a:chart seriesIdx="8" categoryIdx="-4" bldStep="series"/>
                                            </p:graphicEl>
                                          </p:spTgt>
                                        </p:tgtEl>
                                      </p:cBhvr>
                                    </p:animEffect>
                                  </p:childTnLst>
                                </p:cTn>
                              </p:par>
                            </p:childTnLst>
                          </p:cTn>
                        </p:par>
                        <p:par>
                          <p:cTn id="44" fill="hold">
                            <p:stCondLst>
                              <p:cond delay="12250"/>
                            </p:stCondLst>
                            <p:childTnLst>
                              <p:par>
                                <p:cTn id="45" presetID="22" presetClass="entr" presetSubtype="4" fill="hold" grpId="0" nodeType="afterEffect">
                                  <p:stCondLst>
                                    <p:cond delay="1000"/>
                                  </p:stCondLst>
                                  <p:childTnLst>
                                    <p:set>
                                      <p:cBhvr>
                                        <p:cTn id="46" dur="1" fill="hold">
                                          <p:stCondLst>
                                            <p:cond delay="0"/>
                                          </p:stCondLst>
                                        </p:cTn>
                                        <p:tgtEl>
                                          <p:spTgt spid="4">
                                            <p:graphicEl>
                                              <a:chart seriesIdx="9" categoryIdx="-4" bldStep="series"/>
                                            </p:graphicEl>
                                          </p:spTgt>
                                        </p:tgtEl>
                                        <p:attrNameLst>
                                          <p:attrName>style.visibility</p:attrName>
                                        </p:attrNameLst>
                                      </p:cBhvr>
                                      <p:to>
                                        <p:strVal val="visible"/>
                                      </p:to>
                                    </p:set>
                                    <p:animEffect transition="in" filter="wipe(down)">
                                      <p:cBhvr>
                                        <p:cTn id="47" dur="250"/>
                                        <p:tgtEl>
                                          <p:spTgt spid="4">
                                            <p:graphicEl>
                                              <a:chart seriesIdx="9" categoryIdx="-4" bldStep="series"/>
                                            </p:graphicEl>
                                          </p:spTgt>
                                        </p:tgtEl>
                                      </p:cBhvr>
                                    </p:animEffect>
                                  </p:childTnLst>
                                </p:cTn>
                              </p:par>
                            </p:childTnLst>
                          </p:cTn>
                        </p:par>
                        <p:par>
                          <p:cTn id="48" fill="hold">
                            <p:stCondLst>
                              <p:cond delay="13500"/>
                            </p:stCondLst>
                            <p:childTnLst>
                              <p:par>
                                <p:cTn id="49" presetID="22" presetClass="entr" presetSubtype="4" fill="hold" grpId="0" nodeType="afterEffect">
                                  <p:stCondLst>
                                    <p:cond delay="1000"/>
                                  </p:stCondLst>
                                  <p:childTnLst>
                                    <p:set>
                                      <p:cBhvr>
                                        <p:cTn id="50" dur="1" fill="hold">
                                          <p:stCondLst>
                                            <p:cond delay="0"/>
                                          </p:stCondLst>
                                        </p:cTn>
                                        <p:tgtEl>
                                          <p:spTgt spid="4">
                                            <p:graphicEl>
                                              <a:chart seriesIdx="10" categoryIdx="-4" bldStep="series"/>
                                            </p:graphicEl>
                                          </p:spTgt>
                                        </p:tgtEl>
                                        <p:attrNameLst>
                                          <p:attrName>style.visibility</p:attrName>
                                        </p:attrNameLst>
                                      </p:cBhvr>
                                      <p:to>
                                        <p:strVal val="visible"/>
                                      </p:to>
                                    </p:set>
                                    <p:animEffect transition="in" filter="wipe(down)">
                                      <p:cBhvr>
                                        <p:cTn id="51" dur="250"/>
                                        <p:tgtEl>
                                          <p:spTgt spid="4">
                                            <p:graphicEl>
                                              <a:chart seriesIdx="10" categoryIdx="-4" bldStep="series"/>
                                            </p:graphicEl>
                                          </p:spTgt>
                                        </p:tgtEl>
                                      </p:cBhvr>
                                    </p:animEffect>
                                  </p:childTnLst>
                                </p:cTn>
                              </p:par>
                            </p:childTnLst>
                          </p:cTn>
                        </p:par>
                        <p:par>
                          <p:cTn id="52" fill="hold">
                            <p:stCondLst>
                              <p:cond delay="14750"/>
                            </p:stCondLst>
                            <p:childTnLst>
                              <p:par>
                                <p:cTn id="53" presetID="22" presetClass="entr" presetSubtype="4" fill="hold" grpId="0" nodeType="afterEffect">
                                  <p:stCondLst>
                                    <p:cond delay="1000"/>
                                  </p:stCondLst>
                                  <p:childTnLst>
                                    <p:set>
                                      <p:cBhvr>
                                        <p:cTn id="54" dur="1" fill="hold">
                                          <p:stCondLst>
                                            <p:cond delay="0"/>
                                          </p:stCondLst>
                                        </p:cTn>
                                        <p:tgtEl>
                                          <p:spTgt spid="4">
                                            <p:graphicEl>
                                              <a:chart seriesIdx="11" categoryIdx="-4" bldStep="series"/>
                                            </p:graphicEl>
                                          </p:spTgt>
                                        </p:tgtEl>
                                        <p:attrNameLst>
                                          <p:attrName>style.visibility</p:attrName>
                                        </p:attrNameLst>
                                      </p:cBhvr>
                                      <p:to>
                                        <p:strVal val="visible"/>
                                      </p:to>
                                    </p:set>
                                    <p:animEffect transition="in" filter="wipe(down)">
                                      <p:cBhvr>
                                        <p:cTn id="55" dur="250"/>
                                        <p:tgtEl>
                                          <p:spTgt spid="4">
                                            <p:graphicEl>
                                              <a:chart seriesIdx="11" categoryIdx="-4" bldStep="series"/>
                                            </p:graphicEl>
                                          </p:spTgt>
                                        </p:tgtEl>
                                      </p:cBhvr>
                                    </p:animEffect>
                                  </p:childTnLst>
                                </p:cTn>
                              </p:par>
                            </p:childTnLst>
                          </p:cTn>
                        </p:par>
                        <p:par>
                          <p:cTn id="56" fill="hold">
                            <p:stCondLst>
                              <p:cond delay="16000"/>
                            </p:stCondLst>
                            <p:childTnLst>
                              <p:par>
                                <p:cTn id="57" presetID="22" presetClass="entr" presetSubtype="4" fill="hold" grpId="0" nodeType="afterEffect">
                                  <p:stCondLst>
                                    <p:cond delay="1000"/>
                                  </p:stCondLst>
                                  <p:childTnLst>
                                    <p:set>
                                      <p:cBhvr>
                                        <p:cTn id="58" dur="1" fill="hold">
                                          <p:stCondLst>
                                            <p:cond delay="0"/>
                                          </p:stCondLst>
                                        </p:cTn>
                                        <p:tgtEl>
                                          <p:spTgt spid="4">
                                            <p:graphicEl>
                                              <a:chart seriesIdx="12" categoryIdx="-4" bldStep="series"/>
                                            </p:graphicEl>
                                          </p:spTgt>
                                        </p:tgtEl>
                                        <p:attrNameLst>
                                          <p:attrName>style.visibility</p:attrName>
                                        </p:attrNameLst>
                                      </p:cBhvr>
                                      <p:to>
                                        <p:strVal val="visible"/>
                                      </p:to>
                                    </p:set>
                                    <p:animEffect transition="in" filter="wipe(down)">
                                      <p:cBhvr>
                                        <p:cTn id="59" dur="250"/>
                                        <p:tgtEl>
                                          <p:spTgt spid="4">
                                            <p:graphicEl>
                                              <a:chart seriesIdx="12" categoryIdx="-4" bldStep="series"/>
                                            </p:graphicEl>
                                          </p:spTgt>
                                        </p:tgtEl>
                                      </p:cBhvr>
                                    </p:animEffect>
                                  </p:childTnLst>
                                </p:cTn>
                              </p:par>
                            </p:childTnLst>
                          </p:cTn>
                        </p:par>
                        <p:par>
                          <p:cTn id="60" fill="hold">
                            <p:stCondLst>
                              <p:cond delay="17250"/>
                            </p:stCondLst>
                            <p:childTnLst>
                              <p:par>
                                <p:cTn id="61" presetID="22" presetClass="entr" presetSubtype="4" fill="hold" grpId="0" nodeType="afterEffect">
                                  <p:stCondLst>
                                    <p:cond delay="1000"/>
                                  </p:stCondLst>
                                  <p:childTnLst>
                                    <p:set>
                                      <p:cBhvr>
                                        <p:cTn id="62" dur="1" fill="hold">
                                          <p:stCondLst>
                                            <p:cond delay="0"/>
                                          </p:stCondLst>
                                        </p:cTn>
                                        <p:tgtEl>
                                          <p:spTgt spid="4">
                                            <p:graphicEl>
                                              <a:chart seriesIdx="13" categoryIdx="-4" bldStep="series"/>
                                            </p:graphicEl>
                                          </p:spTgt>
                                        </p:tgtEl>
                                        <p:attrNameLst>
                                          <p:attrName>style.visibility</p:attrName>
                                        </p:attrNameLst>
                                      </p:cBhvr>
                                      <p:to>
                                        <p:strVal val="visible"/>
                                      </p:to>
                                    </p:set>
                                    <p:animEffect transition="in" filter="wipe(down)">
                                      <p:cBhvr>
                                        <p:cTn id="63" dur="250"/>
                                        <p:tgtEl>
                                          <p:spTgt spid="4">
                                            <p:graphicEl>
                                              <a:chart seriesIdx="13" categoryIdx="-4" bldStep="series"/>
                                            </p:graphicEl>
                                          </p:spTgt>
                                        </p:tgtEl>
                                      </p:cBhvr>
                                    </p:animEffect>
                                  </p:childTnLst>
                                </p:cTn>
                              </p:par>
                            </p:childTnLst>
                          </p:cTn>
                        </p:par>
                        <p:par>
                          <p:cTn id="64" fill="hold">
                            <p:stCondLst>
                              <p:cond delay="18500"/>
                            </p:stCondLst>
                            <p:childTnLst>
                              <p:par>
                                <p:cTn id="65" presetID="22" presetClass="entr" presetSubtype="4" fill="hold" grpId="0" nodeType="afterEffect">
                                  <p:stCondLst>
                                    <p:cond delay="1000"/>
                                  </p:stCondLst>
                                  <p:childTnLst>
                                    <p:set>
                                      <p:cBhvr>
                                        <p:cTn id="66" dur="1" fill="hold">
                                          <p:stCondLst>
                                            <p:cond delay="0"/>
                                          </p:stCondLst>
                                        </p:cTn>
                                        <p:tgtEl>
                                          <p:spTgt spid="4">
                                            <p:graphicEl>
                                              <a:chart seriesIdx="14" categoryIdx="-4" bldStep="series"/>
                                            </p:graphicEl>
                                          </p:spTgt>
                                        </p:tgtEl>
                                        <p:attrNameLst>
                                          <p:attrName>style.visibility</p:attrName>
                                        </p:attrNameLst>
                                      </p:cBhvr>
                                      <p:to>
                                        <p:strVal val="visible"/>
                                      </p:to>
                                    </p:set>
                                    <p:animEffect transition="in" filter="wipe(down)">
                                      <p:cBhvr>
                                        <p:cTn id="67" dur="250"/>
                                        <p:tgtEl>
                                          <p:spTgt spid="4">
                                            <p:graphicEl>
                                              <a:chart seriesIdx="1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3C0F-B70B-45AD-A2B0-775AA3F47BAE}"/>
              </a:ext>
            </a:extLst>
          </p:cNvPr>
          <p:cNvSpPr>
            <a:spLocks noGrp="1"/>
          </p:cNvSpPr>
          <p:nvPr>
            <p:ph type="title"/>
          </p:nvPr>
        </p:nvSpPr>
        <p:spPr>
          <a:xfrm>
            <a:off x="858209" y="462496"/>
            <a:ext cx="10515600" cy="1005840"/>
          </a:xfrm>
        </p:spPr>
        <p:txBody>
          <a:bodyPr/>
          <a:lstStyle/>
          <a:p>
            <a:r>
              <a:rPr lang="en-US" dirty="0"/>
              <a:t>Headwinds Impacting U.S. Agricultural Trade &amp; Phase One Agreement</a:t>
            </a:r>
          </a:p>
        </p:txBody>
      </p:sp>
      <p:sp>
        <p:nvSpPr>
          <p:cNvPr id="3" name="Text Placeholder 2">
            <a:extLst>
              <a:ext uri="{FF2B5EF4-FFF2-40B4-BE49-F238E27FC236}">
                <a16:creationId xmlns:a16="http://schemas.microsoft.com/office/drawing/2014/main" id="{7C087513-BEE2-4D25-9792-1A7B280454E4}"/>
              </a:ext>
            </a:extLst>
          </p:cNvPr>
          <p:cNvSpPr>
            <a:spLocks noGrp="1"/>
          </p:cNvSpPr>
          <p:nvPr>
            <p:ph type="body" sz="quarter" idx="17"/>
          </p:nvPr>
        </p:nvSpPr>
        <p:spPr>
          <a:xfrm>
            <a:off x="905903" y="1442290"/>
            <a:ext cx="4918477" cy="2717278"/>
          </a:xfrm>
        </p:spPr>
        <p:txBody>
          <a:bodyPr/>
          <a:lstStyle/>
          <a:p>
            <a:r>
              <a:rPr lang="en-US" sz="2000" dirty="0"/>
              <a:t>COVID-19</a:t>
            </a:r>
          </a:p>
          <a:p>
            <a:pPr lvl="1"/>
            <a:r>
              <a:rPr lang="en-US" sz="1800" dirty="0"/>
              <a:t>~73,000 infected worldwide</a:t>
            </a:r>
          </a:p>
          <a:p>
            <a:pPr lvl="1"/>
            <a:r>
              <a:rPr lang="en-US" sz="1800" dirty="0"/>
              <a:t>Consumer confidence/business activity/supply chain delays?</a:t>
            </a:r>
          </a:p>
          <a:p>
            <a:r>
              <a:rPr lang="en-US" sz="2000" dirty="0"/>
              <a:t>Additional drag on income &amp; GDP growth</a:t>
            </a:r>
          </a:p>
          <a:p>
            <a:pPr lvl="1"/>
            <a:r>
              <a:rPr lang="en-US" sz="1800" dirty="0"/>
              <a:t>How long will this linger?</a:t>
            </a:r>
          </a:p>
          <a:p>
            <a:r>
              <a:rPr lang="en-US" sz="2200" dirty="0"/>
              <a:t>Macro indicators out of India show weakening job market</a:t>
            </a:r>
          </a:p>
          <a:p>
            <a:r>
              <a:rPr lang="en-US" sz="2000" dirty="0"/>
              <a:t>Stronger dollar</a:t>
            </a:r>
          </a:p>
          <a:p>
            <a:r>
              <a:rPr lang="en-US" sz="2000" dirty="0"/>
              <a:t>Tariffs remain….for now</a:t>
            </a:r>
          </a:p>
        </p:txBody>
      </p:sp>
      <p:pic>
        <p:nvPicPr>
          <p:cNvPr id="4" name="Picture 2">
            <a:extLst>
              <a:ext uri="{FF2B5EF4-FFF2-40B4-BE49-F238E27FC236}">
                <a16:creationId xmlns:a16="http://schemas.microsoft.com/office/drawing/2014/main" id="{258C7900-E783-491B-800F-233620F3C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922" y="1004786"/>
            <a:ext cx="5063294" cy="30522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4">
            <a:extLst>
              <a:ext uri="{FF2B5EF4-FFF2-40B4-BE49-F238E27FC236}">
                <a16:creationId xmlns:a16="http://schemas.microsoft.com/office/drawing/2014/main" id="{34531675-13AF-4980-955B-CE5177D00FDA}"/>
              </a:ext>
            </a:extLst>
          </p:cNvPr>
          <p:cNvGraphicFramePr>
            <a:graphicFrameLocks/>
          </p:cNvGraphicFramePr>
          <p:nvPr>
            <p:extLst>
              <p:ext uri="{D42A27DB-BD31-4B8C-83A1-F6EECF244321}">
                <p14:modId xmlns:p14="http://schemas.microsoft.com/office/powerpoint/2010/main" val="2435107475"/>
              </p:ext>
            </p:extLst>
          </p:nvPr>
        </p:nvGraphicFramePr>
        <p:xfrm>
          <a:off x="6542390" y="3938021"/>
          <a:ext cx="5483706" cy="29199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279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
                                        <p:tgtEl>
                                          <p:spTgt spid="3">
                                            <p:txEl>
                                              <p:pRg st="7" end="7"/>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42" dur="1000"/>
                                        <p:tgtEl>
                                          <p:spTgt spid="5">
                                            <p:graphicEl>
                                              <a:chart seriesIdx="-3" categoryIdx="-3" bldStep="gridLegend"/>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45" dur="1000"/>
                                        <p:tgtEl>
                                          <p:spTgt spid="5">
                                            <p:graphicEl>
                                              <a:chart seriesIdx="0" categoryIdx="-4" bldStep="series"/>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48" dur="1000"/>
                                        <p:tgtEl>
                                          <p:spTgt spid="5">
                                            <p:graphicEl>
                                              <a:chart seriesIdx="1" categoryIdx="-4" bldStep="series"/>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51" dur="1000"/>
                                        <p:tgtEl>
                                          <p:spTgt spid="5">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31346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96DD1DB-70E9-478B-B600-A6753EA626B5}"/>
              </a:ext>
            </a:extLst>
          </p:cNvPr>
          <p:cNvSpPr>
            <a:spLocks noGrp="1"/>
          </p:cNvSpPr>
          <p:nvPr>
            <p:ph type="title"/>
          </p:nvPr>
        </p:nvSpPr>
        <p:spPr>
          <a:xfrm>
            <a:off x="777240" y="694944"/>
            <a:ext cx="6610388" cy="1042416"/>
          </a:xfrm>
        </p:spPr>
        <p:txBody>
          <a:bodyPr vert="horz" lIns="91440" tIns="45720" rIns="91440" bIns="45720" rtlCol="0" anchor="ctr">
            <a:normAutofit/>
          </a:bodyPr>
          <a:lstStyle/>
          <a:p>
            <a:r>
              <a:rPr lang="en-US" sz="6000" b="1" kern="1200" dirty="0">
                <a:solidFill>
                  <a:srgbClr val="FFFFFF"/>
                </a:solidFill>
                <a:latin typeface="+mj-lt"/>
                <a:ea typeface="+mj-ea"/>
                <a:cs typeface="+mj-cs"/>
              </a:rPr>
              <a:t>China</a:t>
            </a:r>
          </a:p>
        </p:txBody>
      </p:sp>
      <p:sp>
        <p:nvSpPr>
          <p:cNvPr id="11" name="Rectangle 1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FF3500">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FF3500">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9DFBBB0-53BF-4076-847D-1918C2CBDFF1}"/>
              </a:ext>
            </a:extLst>
          </p:cNvPr>
          <p:cNvPicPr>
            <a:picLocks noChangeAspect="1"/>
          </p:cNvPicPr>
          <p:nvPr/>
        </p:nvPicPr>
        <p:blipFill>
          <a:blip r:embed="rId3"/>
          <a:stretch>
            <a:fillRect/>
          </a:stretch>
        </p:blipFill>
        <p:spPr>
          <a:xfrm>
            <a:off x="566057" y="2293256"/>
            <a:ext cx="7016141" cy="3940629"/>
          </a:xfrm>
          <a:prstGeom prst="rect">
            <a:avLst/>
          </a:prstGeom>
        </p:spPr>
      </p:pic>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35C6344-5334-4B59-8F2B-C959383AD755}"/>
              </a:ext>
            </a:extLst>
          </p:cNvPr>
          <p:cNvSpPr>
            <a:spLocks noGrp="1"/>
          </p:cNvSpPr>
          <p:nvPr>
            <p:ph type="body" sz="quarter" idx="17"/>
          </p:nvPr>
        </p:nvSpPr>
        <p:spPr>
          <a:xfrm>
            <a:off x="8109311" y="2393792"/>
            <a:ext cx="3360212" cy="3740893"/>
          </a:xfrm>
        </p:spPr>
        <p:txBody>
          <a:bodyPr vert="horz" lIns="91440" tIns="45720" rIns="91440" bIns="45720" rtlCol="0" anchor="ctr">
            <a:normAutofit/>
          </a:bodyPr>
          <a:lstStyle/>
          <a:p>
            <a:r>
              <a:rPr lang="en-US" sz="1500" dirty="0"/>
              <a:t>The well-known Chinese idiom “bread comes first” highlights the value Chinese citizens place on food security. </a:t>
            </a:r>
          </a:p>
          <a:p>
            <a:r>
              <a:rPr lang="en-US" sz="1500" dirty="0"/>
              <a:t>China’s continuing urbanization, increasing household income, and growing economy creates imbalance between agricultural resource availability and growing demand for agricultural products (Gale et al. 2015). </a:t>
            </a:r>
          </a:p>
          <a:p>
            <a:r>
              <a:rPr lang="en-US" sz="1500" dirty="0"/>
              <a:t>Chinese per capita water availability is only one-fourth of the global average, and its effective arable land accounts for less than 9% of the world total </a:t>
            </a:r>
          </a:p>
        </p:txBody>
      </p:sp>
    </p:spTree>
    <p:extLst>
      <p:ext uri="{BB962C8B-B14F-4D97-AF65-F5344CB8AC3E}">
        <p14:creationId xmlns:p14="http://schemas.microsoft.com/office/powerpoint/2010/main" val="1179115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8A01A5-E9B9-4076-AF4A-D0CBED4FE98A}"/>
              </a:ext>
            </a:extLst>
          </p:cNvPr>
          <p:cNvSpPr txBox="1">
            <a:spLocks/>
          </p:cNvSpPr>
          <p:nvPr/>
        </p:nvSpPr>
        <p:spPr bwMode="auto">
          <a:xfrm>
            <a:off x="1414530" y="242947"/>
            <a:ext cx="9144000" cy="1470025"/>
          </a:xfrm>
          <a:prstGeom prst="rect">
            <a:avLst/>
          </a:prstGeom>
          <a:noFill/>
          <a:ln w="9525">
            <a:noFill/>
            <a:miter lim="800000"/>
            <a:headEnd/>
            <a:tailEnd/>
          </a:ln>
          <a:effectLst>
            <a:outerShdw dist="25399" dir="2700000" algn="ctr" rotWithShape="0">
              <a:schemeClr val="bg2">
                <a:alpha val="31000"/>
              </a:schemeClr>
            </a:outerShdw>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aseline="0">
                <a:solidFill>
                  <a:srgbClr val="691638"/>
                </a:solidFill>
                <a:latin typeface="+mj-lt"/>
                <a:ea typeface="+mj-ea"/>
                <a:cs typeface="+mj-cs"/>
              </a:defRPr>
            </a:lvl1pPr>
            <a:lvl2pPr algn="l" rtl="0" eaLnBrk="0" fontAlgn="base" hangingPunct="0">
              <a:spcBef>
                <a:spcPct val="0"/>
              </a:spcBef>
              <a:spcAft>
                <a:spcPct val="0"/>
              </a:spcAft>
              <a:defRPr sz="4400">
                <a:solidFill>
                  <a:srgbClr val="691638"/>
                </a:solidFill>
                <a:latin typeface="Arial" charset="0"/>
                <a:ea typeface="ＭＳ Ｐゴシック" pitchFamily="116" charset="-128"/>
              </a:defRPr>
            </a:lvl2pPr>
            <a:lvl3pPr algn="l" rtl="0" eaLnBrk="0" fontAlgn="base" hangingPunct="0">
              <a:spcBef>
                <a:spcPct val="0"/>
              </a:spcBef>
              <a:spcAft>
                <a:spcPct val="0"/>
              </a:spcAft>
              <a:defRPr sz="4400">
                <a:solidFill>
                  <a:srgbClr val="691638"/>
                </a:solidFill>
                <a:latin typeface="Arial" charset="0"/>
                <a:ea typeface="ＭＳ Ｐゴシック" pitchFamily="116" charset="-128"/>
              </a:defRPr>
            </a:lvl3pPr>
            <a:lvl4pPr algn="l" rtl="0" eaLnBrk="0" fontAlgn="base" hangingPunct="0">
              <a:spcBef>
                <a:spcPct val="0"/>
              </a:spcBef>
              <a:spcAft>
                <a:spcPct val="0"/>
              </a:spcAft>
              <a:defRPr sz="4400">
                <a:solidFill>
                  <a:srgbClr val="691638"/>
                </a:solidFill>
                <a:latin typeface="Arial" charset="0"/>
                <a:ea typeface="ＭＳ Ｐゴシック" pitchFamily="116" charset="-128"/>
              </a:defRPr>
            </a:lvl4pPr>
            <a:lvl5pPr algn="l" rtl="0" eaLnBrk="0" fontAlgn="base" hangingPunct="0">
              <a:spcBef>
                <a:spcPct val="0"/>
              </a:spcBef>
              <a:spcAft>
                <a:spcPct val="0"/>
              </a:spcAft>
              <a:defRPr sz="4400">
                <a:solidFill>
                  <a:srgbClr val="691638"/>
                </a:solidFill>
                <a:latin typeface="Arial" charset="0"/>
                <a:ea typeface="ＭＳ Ｐゴシック" pitchFamily="116" charset="-128"/>
              </a:defRPr>
            </a:lvl5pPr>
            <a:lvl6pPr marL="457200" algn="l" rtl="0" fontAlgn="base">
              <a:spcBef>
                <a:spcPct val="0"/>
              </a:spcBef>
              <a:spcAft>
                <a:spcPct val="0"/>
              </a:spcAft>
              <a:defRPr sz="4400">
                <a:solidFill>
                  <a:srgbClr val="691638"/>
                </a:solidFill>
                <a:latin typeface="Arial" charset="0"/>
                <a:ea typeface="ＭＳ Ｐゴシック" pitchFamily="116" charset="-128"/>
              </a:defRPr>
            </a:lvl6pPr>
            <a:lvl7pPr marL="914400" algn="l" rtl="0" fontAlgn="base">
              <a:spcBef>
                <a:spcPct val="0"/>
              </a:spcBef>
              <a:spcAft>
                <a:spcPct val="0"/>
              </a:spcAft>
              <a:defRPr sz="4400">
                <a:solidFill>
                  <a:srgbClr val="691638"/>
                </a:solidFill>
                <a:latin typeface="Arial" charset="0"/>
                <a:ea typeface="ＭＳ Ｐゴシック" pitchFamily="116" charset="-128"/>
              </a:defRPr>
            </a:lvl7pPr>
            <a:lvl8pPr marL="1371600" algn="l" rtl="0" fontAlgn="base">
              <a:spcBef>
                <a:spcPct val="0"/>
              </a:spcBef>
              <a:spcAft>
                <a:spcPct val="0"/>
              </a:spcAft>
              <a:defRPr sz="4400">
                <a:solidFill>
                  <a:srgbClr val="691638"/>
                </a:solidFill>
                <a:latin typeface="Arial" charset="0"/>
                <a:ea typeface="ＭＳ Ｐゴシック" pitchFamily="116" charset="-128"/>
              </a:defRPr>
            </a:lvl8pPr>
            <a:lvl9pPr marL="1828800" algn="l" rtl="0" fontAlgn="base">
              <a:spcBef>
                <a:spcPct val="0"/>
              </a:spcBef>
              <a:spcAft>
                <a:spcPct val="0"/>
              </a:spcAft>
              <a:defRPr sz="4400">
                <a:solidFill>
                  <a:srgbClr val="691638"/>
                </a:solidFill>
                <a:latin typeface="Arial" charset="0"/>
                <a:ea typeface="ＭＳ Ｐゴシック" pitchFamily="116" charset="-128"/>
              </a:defRPr>
            </a:lvl9pPr>
          </a:lstStyle>
          <a:p>
            <a:pPr algn="ctr"/>
            <a:r>
              <a:rPr lang="en-US" sz="5000" b="1" kern="0" dirty="0">
                <a:solidFill>
                  <a:srgbClr val="8B1E41"/>
                </a:solidFill>
              </a:rPr>
              <a:t>Thank you!</a:t>
            </a:r>
          </a:p>
        </p:txBody>
      </p:sp>
      <p:sp>
        <p:nvSpPr>
          <p:cNvPr id="5" name="Subtitle 3">
            <a:extLst>
              <a:ext uri="{FF2B5EF4-FFF2-40B4-BE49-F238E27FC236}">
                <a16:creationId xmlns:a16="http://schemas.microsoft.com/office/drawing/2014/main" id="{5BEBBC07-8E7F-4A0A-B50A-4C69A0FA5C1F}"/>
              </a:ext>
            </a:extLst>
          </p:cNvPr>
          <p:cNvSpPr txBox="1">
            <a:spLocks/>
          </p:cNvSpPr>
          <p:nvPr/>
        </p:nvSpPr>
        <p:spPr bwMode="auto">
          <a:xfrm>
            <a:off x="1634526" y="1908181"/>
            <a:ext cx="8195733" cy="378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691638"/>
              </a:buClr>
              <a:buChar char="•"/>
              <a:defRPr sz="2400" baseline="0">
                <a:solidFill>
                  <a:schemeClr val="tx1"/>
                </a:solidFill>
                <a:latin typeface="+mn-lt"/>
                <a:ea typeface="+mn-ea"/>
                <a:cs typeface="+mn-cs"/>
              </a:defRPr>
            </a:lvl1pPr>
            <a:lvl2pPr marL="742950" indent="-285750" algn="l" rtl="0" eaLnBrk="0" fontAlgn="base" hangingPunct="0">
              <a:spcBef>
                <a:spcPct val="20000"/>
              </a:spcBef>
              <a:spcAft>
                <a:spcPct val="0"/>
              </a:spcAft>
              <a:buClr>
                <a:srgbClr val="DC5A21"/>
              </a:buClr>
              <a:buFont typeface="Times" panose="02020603050405020304" pitchFamily="18" charset="0"/>
              <a:buChar char="•"/>
              <a:defRPr sz="2000" baseline="0">
                <a:solidFill>
                  <a:schemeClr val="tx1"/>
                </a:solidFill>
                <a:latin typeface="+mn-lt"/>
                <a:ea typeface="+mn-ea"/>
              </a:defRPr>
            </a:lvl2pPr>
            <a:lvl3pPr marL="1143000" indent="-228600" algn="l" rtl="0" eaLnBrk="0" fontAlgn="base" hangingPunct="0">
              <a:spcBef>
                <a:spcPct val="20000"/>
              </a:spcBef>
              <a:spcAft>
                <a:spcPct val="0"/>
              </a:spcAft>
              <a:buClr>
                <a:srgbClr val="87ADB0"/>
              </a:buClr>
              <a:buChar char="•"/>
              <a:defRPr sz="1800" baseline="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8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0">
              <a:buNone/>
            </a:pPr>
            <a:r>
              <a:rPr lang="en-US" sz="2600" b="1" u="sng" kern="0" dirty="0"/>
              <a:t>Contact Info:</a:t>
            </a:r>
          </a:p>
          <a:p>
            <a:pPr marL="0" indent="0" algn="ctr">
              <a:buNone/>
            </a:pPr>
            <a:endParaRPr lang="en-US" sz="2600" b="1" u="sng" kern="0" dirty="0"/>
          </a:p>
          <a:p>
            <a:pPr marL="400050" lvl="1" indent="0">
              <a:buNone/>
            </a:pPr>
            <a:r>
              <a:rPr lang="en-US" sz="1600" b="1" kern="0" dirty="0"/>
              <a:t>Jason Grant</a:t>
            </a:r>
            <a:r>
              <a:rPr lang="en-US" sz="1600" kern="0" dirty="0"/>
              <a:t>, Email: </a:t>
            </a:r>
            <a:r>
              <a:rPr lang="en-US" sz="1600" kern="0" dirty="0">
                <a:hlinkClick r:id="rId2"/>
              </a:rPr>
              <a:t>jhgrant@vt.edu</a:t>
            </a:r>
            <a:r>
              <a:rPr lang="en-US" sz="1600" kern="0" dirty="0"/>
              <a:t> | Ph: +1-540-231-7559</a:t>
            </a:r>
          </a:p>
          <a:p>
            <a:pPr marL="400050" lvl="1" indent="0">
              <a:buNone/>
            </a:pPr>
            <a:r>
              <a:rPr lang="en-US" sz="1600" kern="0" dirty="0">
                <a:hlinkClick r:id="rId3"/>
              </a:rPr>
              <a:t>https://aaec.vt.edu/people/faculty/grant-jason.html</a:t>
            </a:r>
            <a:endParaRPr lang="en-US" sz="1600" kern="0" dirty="0"/>
          </a:p>
          <a:p>
            <a:pPr marL="400050" lvl="1" indent="0">
              <a:buNone/>
            </a:pPr>
            <a:r>
              <a:rPr lang="en-US" sz="1600" b="1" kern="0" dirty="0"/>
              <a:t>Center for Agricultural Trade (CAT)</a:t>
            </a:r>
          </a:p>
          <a:p>
            <a:pPr marL="400050" lvl="1" indent="0">
              <a:buNone/>
            </a:pPr>
            <a:r>
              <a:rPr lang="en-US" sz="1600" kern="0" dirty="0">
                <a:hlinkClick r:id="rId4"/>
              </a:rPr>
              <a:t>https://aaec.vt.edu/extension/Agricultural-Trade-Center.html</a:t>
            </a:r>
            <a:endParaRPr lang="en-US" sz="1600" kern="0" dirty="0"/>
          </a:p>
          <a:p>
            <a:pPr marL="400050" lvl="1" indent="0">
              <a:buNone/>
            </a:pPr>
            <a:endParaRPr lang="en-US" sz="1600" kern="0" dirty="0"/>
          </a:p>
          <a:p>
            <a:pPr marL="400050" lvl="1" indent="0">
              <a:buNone/>
            </a:pPr>
            <a:endParaRPr lang="en-US" sz="1600" kern="0" dirty="0"/>
          </a:p>
          <a:p>
            <a:pPr marL="0" indent="0">
              <a:buNone/>
            </a:pPr>
            <a:endParaRPr lang="en-US" sz="2000" kern="0" dirty="0"/>
          </a:p>
          <a:p>
            <a:pPr marL="0" indent="0">
              <a:buNone/>
            </a:pPr>
            <a:endParaRPr lang="en-US" sz="2000" kern="0" dirty="0"/>
          </a:p>
        </p:txBody>
      </p:sp>
      <p:pic>
        <p:nvPicPr>
          <p:cNvPr id="6" name="Picture 5">
            <a:extLst>
              <a:ext uri="{FF2B5EF4-FFF2-40B4-BE49-F238E27FC236}">
                <a16:creationId xmlns:a16="http://schemas.microsoft.com/office/drawing/2014/main" id="{D96CE5F9-C34E-4A34-AC9C-EC73D85E90D8}"/>
              </a:ext>
            </a:extLst>
          </p:cNvPr>
          <p:cNvPicPr>
            <a:picLocks noChangeAspect="1"/>
          </p:cNvPicPr>
          <p:nvPr/>
        </p:nvPicPr>
        <p:blipFill>
          <a:blip r:embed="rId5"/>
          <a:stretch>
            <a:fillRect/>
          </a:stretch>
        </p:blipFill>
        <p:spPr>
          <a:xfrm>
            <a:off x="3180425" y="4742677"/>
            <a:ext cx="5612210" cy="1148489"/>
          </a:xfrm>
          <a:prstGeom prst="rect">
            <a:avLst/>
          </a:prstGeom>
        </p:spPr>
      </p:pic>
    </p:spTree>
    <p:extLst>
      <p:ext uri="{BB962C8B-B14F-4D97-AF65-F5344CB8AC3E}">
        <p14:creationId xmlns:p14="http://schemas.microsoft.com/office/powerpoint/2010/main" val="72458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578C6C-3055-4FFF-9FFC-DBCC35F367B5}"/>
              </a:ext>
            </a:extLst>
          </p:cNvPr>
          <p:cNvSpPr>
            <a:spLocks noGrp="1"/>
          </p:cNvSpPr>
          <p:nvPr>
            <p:ph type="title"/>
          </p:nvPr>
        </p:nvSpPr>
        <p:spPr>
          <a:xfrm>
            <a:off x="1051560" y="4444332"/>
            <a:ext cx="3558466" cy="1645920"/>
          </a:xfrm>
        </p:spPr>
        <p:txBody>
          <a:bodyPr vert="horz" lIns="91440" tIns="45720" rIns="91440" bIns="45720" rtlCol="0" anchor="ctr">
            <a:normAutofit/>
          </a:bodyPr>
          <a:lstStyle/>
          <a:p>
            <a:r>
              <a:rPr lang="en-US" sz="2600" b="1" kern="1200" dirty="0">
                <a:solidFill>
                  <a:schemeClr val="tx1"/>
                </a:solidFill>
                <a:latin typeface="+mj-lt"/>
                <a:ea typeface="+mj-ea"/>
                <a:cs typeface="+mj-cs"/>
              </a:rPr>
              <a:t>China’s Total Merchandise and Agricultural Imports, 1995-2017</a:t>
            </a:r>
          </a:p>
        </p:txBody>
      </p:sp>
      <p:pic>
        <p:nvPicPr>
          <p:cNvPr id="4" name="Picture 3">
            <a:extLst>
              <a:ext uri="{FF2B5EF4-FFF2-40B4-BE49-F238E27FC236}">
                <a16:creationId xmlns:a16="http://schemas.microsoft.com/office/drawing/2014/main" id="{1923E58F-A543-48B7-8BF8-50D56CBD9BD2}"/>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149542" y="79829"/>
            <a:ext cx="7981308" cy="3904739"/>
          </a:xfrm>
          <a:prstGeom prst="rect">
            <a:avLst/>
          </a:prstGeom>
          <a:noFill/>
        </p:spPr>
      </p:pic>
      <p:sp>
        <p:nvSpPr>
          <p:cNvPr id="16" name="Rectangle 15">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Rectangle 5">
            <a:extLst>
              <a:ext uri="{FF2B5EF4-FFF2-40B4-BE49-F238E27FC236}">
                <a16:creationId xmlns:a16="http://schemas.microsoft.com/office/drawing/2014/main" id="{2BB52BFC-3376-44BE-8F7C-AAA038DEFE75}"/>
              </a:ext>
            </a:extLst>
          </p:cNvPr>
          <p:cNvSpPr/>
          <p:nvPr/>
        </p:nvSpPr>
        <p:spPr>
          <a:xfrm>
            <a:off x="5349240" y="4347027"/>
            <a:ext cx="6007608" cy="1812065"/>
          </a:xfrm>
          <a:prstGeom prst="rect">
            <a:avLst/>
          </a:prstGeom>
        </p:spPr>
        <p:txBody>
          <a:bodyPr vert="horz" lIns="91440" tIns="45720" rIns="91440" bIns="45720" rtlCol="0" anchor="ctr">
            <a:normAutofit fontScale="70000" lnSpcReduction="20000"/>
          </a:bodyPr>
          <a:lstStyle/>
          <a:p>
            <a:pPr marL="285750" indent="-228600">
              <a:lnSpc>
                <a:spcPct val="90000"/>
              </a:lnSpc>
              <a:spcBef>
                <a:spcPts val="600"/>
              </a:spcBef>
              <a:spcAft>
                <a:spcPts val="600"/>
              </a:spcAft>
              <a:buFont typeface="Arial" panose="020B0604020202020204" pitchFamily="34" charset="0"/>
              <a:buChar char="•"/>
            </a:pPr>
            <a:r>
              <a:rPr lang="en-US" dirty="0"/>
              <a:t>Since joining the World Trade Organization (WTO) in 2001, China has become an important player in global agri-food trade. </a:t>
            </a:r>
          </a:p>
          <a:p>
            <a:pPr marL="285750" indent="-228600">
              <a:lnSpc>
                <a:spcPct val="90000"/>
              </a:lnSpc>
              <a:spcBef>
                <a:spcPts val="600"/>
              </a:spcBef>
              <a:spcAft>
                <a:spcPts val="600"/>
              </a:spcAft>
              <a:buFont typeface="Arial" panose="020B0604020202020204" pitchFamily="34" charset="0"/>
              <a:buChar char="•"/>
            </a:pPr>
            <a:r>
              <a:rPr lang="en-US" dirty="0"/>
              <a:t>The value of China’s agricultural imports has risen from $10.3 billion in 2002 to $115.3 billion in 2017, representing an average annual growth rate of 19.0%. </a:t>
            </a:r>
          </a:p>
          <a:p>
            <a:pPr marL="285750" indent="-228600">
              <a:lnSpc>
                <a:spcPct val="90000"/>
              </a:lnSpc>
              <a:spcBef>
                <a:spcPts val="600"/>
              </a:spcBef>
              <a:spcAft>
                <a:spcPts val="600"/>
              </a:spcAft>
              <a:buFont typeface="Arial" panose="020B0604020202020204" pitchFamily="34" charset="0"/>
              <a:buChar char="•"/>
            </a:pPr>
            <a:r>
              <a:rPr lang="en-US" dirty="0"/>
              <a:t>China’s share of global agriculture imports increased nearly four-fold from 2.1% to 8.6% over the same period. </a:t>
            </a:r>
          </a:p>
          <a:p>
            <a:pPr marL="285750" indent="-228600">
              <a:lnSpc>
                <a:spcPct val="90000"/>
              </a:lnSpc>
              <a:spcBef>
                <a:spcPts val="600"/>
              </a:spcBef>
              <a:spcAft>
                <a:spcPts val="600"/>
              </a:spcAft>
              <a:buFont typeface="Arial" panose="020B0604020202020204" pitchFamily="34" charset="0"/>
              <a:buChar char="•"/>
            </a:pPr>
            <a:r>
              <a:rPr lang="en-US" dirty="0"/>
              <a:t>China’s agricultural exports are 65% of imports resulting in China being a large net importer of agri-food products. </a:t>
            </a:r>
          </a:p>
        </p:txBody>
      </p:sp>
      <p:sp>
        <p:nvSpPr>
          <p:cNvPr id="7" name="Rectangle 6">
            <a:extLst>
              <a:ext uri="{FF2B5EF4-FFF2-40B4-BE49-F238E27FC236}">
                <a16:creationId xmlns:a16="http://schemas.microsoft.com/office/drawing/2014/main" id="{7B7D00A5-283F-4FAC-8D61-A7F16719079E}"/>
              </a:ext>
            </a:extLst>
          </p:cNvPr>
          <p:cNvSpPr/>
          <p:nvPr/>
        </p:nvSpPr>
        <p:spPr>
          <a:xfrm>
            <a:off x="2365950" y="3947456"/>
            <a:ext cx="7676508" cy="238946"/>
          </a:xfrm>
          <a:prstGeom prst="rect">
            <a:avLst/>
          </a:prstGeom>
          <a:solidFill>
            <a:srgbClr val="516482"/>
          </a:solidFill>
          <a:ln>
            <a:noFill/>
          </a:ln>
        </p:spPr>
        <p:txBody>
          <a:bodyPr wrap="square">
            <a:normAutofit fontScale="92500" lnSpcReduction="20000"/>
          </a:bodyPr>
          <a:lstStyle/>
          <a:p>
            <a:pPr algn="ctr">
              <a:spcAft>
                <a:spcPts val="600"/>
              </a:spcAft>
            </a:pPr>
            <a:r>
              <a:rPr lang="en-US" sz="1200" dirty="0">
                <a:solidFill>
                  <a:srgbClr val="FFFFFF"/>
                </a:solidFill>
              </a:rPr>
              <a:t>Author’s calculations based on UN </a:t>
            </a:r>
            <a:r>
              <a:rPr lang="en-US" sz="1200" dirty="0" err="1">
                <a:solidFill>
                  <a:srgbClr val="FFFFFF"/>
                </a:solidFill>
              </a:rPr>
              <a:t>Comtrade</a:t>
            </a:r>
            <a:r>
              <a:rPr lang="en-US" sz="1200" dirty="0">
                <a:solidFill>
                  <a:srgbClr val="FFFFFF"/>
                </a:solidFill>
              </a:rPr>
              <a:t> Data available at: </a:t>
            </a:r>
            <a:r>
              <a:rPr lang="en-US" sz="1200" u="sng" dirty="0">
                <a:solidFill>
                  <a:srgbClr val="FFFFFF"/>
                </a:solidFill>
                <a:hlinkClick r:id="rId4">
                  <a:extLst>
                    <a:ext uri="{A12FA001-AC4F-418D-AE19-62706E023703}">
                      <ahyp:hlinkClr xmlns:ahyp="http://schemas.microsoft.com/office/drawing/2018/hyperlinkcolor" val="tx"/>
                    </a:ext>
                  </a:extLst>
                </a:hlinkClick>
              </a:rPr>
              <a:t>https://comtrade.un.org/</a:t>
            </a:r>
            <a:r>
              <a:rPr lang="en-US" sz="1200" dirty="0">
                <a:solidFill>
                  <a:srgbClr val="FFFFFF"/>
                </a:solidFill>
              </a:rPr>
              <a:t> </a:t>
            </a:r>
          </a:p>
        </p:txBody>
      </p:sp>
    </p:spTree>
    <p:extLst>
      <p:ext uri="{BB962C8B-B14F-4D97-AF65-F5344CB8AC3E}">
        <p14:creationId xmlns:p14="http://schemas.microsoft.com/office/powerpoint/2010/main" val="4260818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00B949-EABB-4C3D-812F-247F86F85182}"/>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92235" y="381965"/>
            <a:ext cx="7998823" cy="5927395"/>
          </a:xfrm>
          <a:prstGeom prst="rect">
            <a:avLst/>
          </a:prstGeom>
          <a:noFill/>
          <a:ln>
            <a:noFill/>
          </a:ln>
        </p:spPr>
      </p:pic>
      <p:sp>
        <p:nvSpPr>
          <p:cNvPr id="5" name="Rectangle 4">
            <a:extLst>
              <a:ext uri="{FF2B5EF4-FFF2-40B4-BE49-F238E27FC236}">
                <a16:creationId xmlns:a16="http://schemas.microsoft.com/office/drawing/2014/main" id="{93D28E6D-904D-4E00-989F-D64C5F17EE81}"/>
              </a:ext>
            </a:extLst>
          </p:cNvPr>
          <p:cNvSpPr/>
          <p:nvPr/>
        </p:nvSpPr>
        <p:spPr>
          <a:xfrm>
            <a:off x="81023" y="381964"/>
            <a:ext cx="3749949" cy="5927395"/>
          </a:xfrm>
          <a:prstGeom prst="rect">
            <a:avLst/>
          </a:prstGeom>
          <a:solidFill>
            <a:srgbClr val="5164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400" dirty="0"/>
          </a:p>
        </p:txBody>
      </p:sp>
      <p:sp>
        <p:nvSpPr>
          <p:cNvPr id="6" name="TextBox 5">
            <a:extLst>
              <a:ext uri="{FF2B5EF4-FFF2-40B4-BE49-F238E27FC236}">
                <a16:creationId xmlns:a16="http://schemas.microsoft.com/office/drawing/2014/main" id="{06D94607-3ABF-406F-9B1E-05B062B68C24}"/>
              </a:ext>
            </a:extLst>
          </p:cNvPr>
          <p:cNvSpPr txBox="1"/>
          <p:nvPr/>
        </p:nvSpPr>
        <p:spPr>
          <a:xfrm>
            <a:off x="81023" y="831669"/>
            <a:ext cx="3811212" cy="4524315"/>
          </a:xfrm>
          <a:prstGeom prst="rect">
            <a:avLst/>
          </a:prstGeom>
          <a:noFill/>
        </p:spPr>
        <p:txBody>
          <a:bodyPr wrap="square" rtlCol="0">
            <a:spAutoFit/>
          </a:bodyPr>
          <a:lstStyle/>
          <a:p>
            <a:r>
              <a:rPr lang="en-US" sz="2400" b="1" dirty="0">
                <a:solidFill>
                  <a:schemeClr val="bg1"/>
                </a:solidFill>
              </a:rPr>
              <a:t>Top U.S. Exports to China as a Share of Total U.S. Exports in Each Product Category</a:t>
            </a:r>
          </a:p>
          <a:p>
            <a:endParaRPr lang="en-US" sz="2400" b="1" dirty="0">
              <a:solidFill>
                <a:schemeClr val="bg1"/>
              </a:solidFill>
            </a:endParaRPr>
          </a:p>
          <a:p>
            <a:pPr marL="285750" indent="-285750">
              <a:buFont typeface="Arial" panose="020B0604020202020204" pitchFamily="34" charset="0"/>
              <a:buChar char="•"/>
            </a:pPr>
            <a:r>
              <a:rPr lang="en-US" sz="1600" b="1" dirty="0">
                <a:solidFill>
                  <a:schemeClr val="bg1"/>
                </a:solidFill>
              </a:rPr>
              <a:t>Top Exports:</a:t>
            </a:r>
            <a:r>
              <a:rPr lang="en-US" sz="1600" dirty="0">
                <a:solidFill>
                  <a:schemeClr val="bg1"/>
                </a:solidFill>
              </a:rPr>
              <a:t> </a:t>
            </a:r>
            <a:r>
              <a:rPr lang="en-US" sz="1600" u="sng" dirty="0">
                <a:solidFill>
                  <a:schemeClr val="bg1"/>
                </a:solidFill>
              </a:rPr>
              <a:t>civilian aircrafts</a:t>
            </a:r>
            <a:r>
              <a:rPr lang="en-US" sz="1600" dirty="0">
                <a:solidFill>
                  <a:schemeClr val="bg1"/>
                </a:solidFill>
              </a:rPr>
              <a:t>, </a:t>
            </a:r>
            <a:r>
              <a:rPr lang="en-US" sz="1600" u="sng" dirty="0">
                <a:solidFill>
                  <a:schemeClr val="bg1"/>
                </a:solidFill>
              </a:rPr>
              <a:t>motor vehicles</a:t>
            </a:r>
            <a:r>
              <a:rPr lang="en-US" sz="1600" dirty="0">
                <a:solidFill>
                  <a:schemeClr val="bg1"/>
                </a:solidFill>
              </a:rPr>
              <a:t>, </a:t>
            </a:r>
            <a:r>
              <a:rPr lang="en-US" sz="1600" u="sng" dirty="0">
                <a:solidFill>
                  <a:schemeClr val="bg1"/>
                </a:solidFill>
              </a:rPr>
              <a:t>electronic circuits</a:t>
            </a:r>
            <a:r>
              <a:rPr lang="en-US" sz="1600" dirty="0">
                <a:solidFill>
                  <a:schemeClr val="bg1"/>
                </a:solidFill>
              </a:rPr>
              <a:t>, </a:t>
            </a:r>
            <a:r>
              <a:rPr lang="en-US" sz="1600" u="sng" dirty="0">
                <a:solidFill>
                  <a:schemeClr val="bg1"/>
                </a:solidFill>
              </a:rPr>
              <a:t>soybeans</a:t>
            </a:r>
          </a:p>
          <a:p>
            <a:pPr marL="285750" indent="-285750">
              <a:buFont typeface="Arial" panose="020B0604020202020204" pitchFamily="34" charset="0"/>
              <a:buChar char="•"/>
            </a:pPr>
            <a:r>
              <a:rPr lang="en-US" sz="1600" b="1" dirty="0">
                <a:solidFill>
                  <a:schemeClr val="bg1"/>
                </a:solidFill>
              </a:rPr>
              <a:t>Share of total U.S. exports in each product category:</a:t>
            </a:r>
            <a:r>
              <a:rPr lang="en-US" sz="1600" dirty="0">
                <a:solidFill>
                  <a:schemeClr val="bg1"/>
                </a:solidFill>
              </a:rPr>
              <a:t> </a:t>
            </a:r>
          </a:p>
          <a:p>
            <a:pPr marL="285750" indent="-285750">
              <a:buFont typeface="Arial" panose="020B0604020202020204" pitchFamily="34" charset="0"/>
              <a:buChar char="•"/>
            </a:pPr>
            <a:r>
              <a:rPr lang="en-US" sz="1600" dirty="0">
                <a:solidFill>
                  <a:schemeClr val="bg1"/>
                </a:solidFill>
              </a:rPr>
              <a:t>Importance of China for U.S. soybean exports exceeds ALL product categories</a:t>
            </a:r>
          </a:p>
          <a:p>
            <a:pPr marL="285750" indent="-285750">
              <a:buFont typeface="Arial" panose="020B0604020202020204" pitchFamily="34" charset="0"/>
              <a:buChar char="•"/>
            </a:pPr>
            <a:r>
              <a:rPr lang="en-US" sz="1600" dirty="0">
                <a:solidFill>
                  <a:schemeClr val="bg1"/>
                </a:solidFill>
              </a:rPr>
              <a:t>2016 Share ~ 60% &gt; 3 times the share of electronic circuits</a:t>
            </a:r>
            <a:endParaRPr lang="en-US" sz="1600" b="1" dirty="0">
              <a:solidFill>
                <a:schemeClr val="bg1"/>
              </a:solidFill>
            </a:endParaRPr>
          </a:p>
          <a:p>
            <a:pPr marL="285750" indent="-285750">
              <a:buFont typeface="Arial" panose="020B0604020202020204" pitchFamily="34" charset="0"/>
              <a:buChar char="•"/>
            </a:pPr>
            <a:r>
              <a:rPr lang="en-US" sz="1600" dirty="0">
                <a:solidFill>
                  <a:schemeClr val="bg1"/>
                </a:solidFill>
              </a:rPr>
              <a:t>China plants a combined 220 million acres in wheat, corn, and rice, </a:t>
            </a:r>
          </a:p>
          <a:p>
            <a:pPr marL="285750" indent="-285750">
              <a:buFont typeface="Arial" panose="020B0604020202020204" pitchFamily="34" charset="0"/>
              <a:buChar char="•"/>
            </a:pPr>
            <a:r>
              <a:rPr lang="en-US" sz="1600" dirty="0">
                <a:solidFill>
                  <a:schemeClr val="bg1"/>
                </a:solidFill>
              </a:rPr>
              <a:t>Just 17 million acres of soybeans </a:t>
            </a:r>
          </a:p>
          <a:p>
            <a:r>
              <a:rPr lang="en-US" sz="1600" dirty="0">
                <a:solidFill>
                  <a:schemeClr val="bg1"/>
                </a:solidFill>
              </a:rPr>
              <a:t>      (Gale, 2018)</a:t>
            </a:r>
            <a:endParaRPr lang="en-US" sz="2400" dirty="0">
              <a:solidFill>
                <a:schemeClr val="bg1"/>
              </a:solidFill>
            </a:endParaRPr>
          </a:p>
        </p:txBody>
      </p:sp>
    </p:spTree>
    <p:extLst>
      <p:ext uri="{BB962C8B-B14F-4D97-AF65-F5344CB8AC3E}">
        <p14:creationId xmlns:p14="http://schemas.microsoft.com/office/powerpoint/2010/main" val="261801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2" name="Straight Connector 191">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1C8279-2A2B-BE4B-BE9A-F5A5322BE383}"/>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3000" dirty="0">
                <a:solidFill>
                  <a:srgbClr val="FFFFFF"/>
                </a:solidFill>
                <a:latin typeface="+mj-lt"/>
              </a:rPr>
              <a:t>In 2018/19, the U.S.-China Trade Relationship</a:t>
            </a:r>
            <a:br>
              <a:rPr lang="en-US" sz="3000" dirty="0">
                <a:solidFill>
                  <a:srgbClr val="FFFFFF"/>
                </a:solidFill>
                <a:latin typeface="+mj-lt"/>
              </a:rPr>
            </a:br>
            <a:r>
              <a:rPr lang="en-US" sz="3000" dirty="0">
                <a:solidFill>
                  <a:srgbClr val="FFFFFF"/>
                </a:solidFill>
                <a:latin typeface="+mj-lt"/>
              </a:rPr>
              <a:t> Came Under Strain</a:t>
            </a:r>
          </a:p>
        </p:txBody>
      </p:sp>
      <p:pic>
        <p:nvPicPr>
          <p:cNvPr id="3" name="Picture 2" descr="Image result for State agricutlural exporters">
            <a:extLst>
              <a:ext uri="{FF2B5EF4-FFF2-40B4-BE49-F238E27FC236}">
                <a16:creationId xmlns:a16="http://schemas.microsoft.com/office/drawing/2014/main" id="{22F9C879-29F6-455A-B504-79291B3253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0040" y="1009100"/>
            <a:ext cx="3425609" cy="25948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hina agricultural imports">
            <a:extLst>
              <a:ext uri="{FF2B5EF4-FFF2-40B4-BE49-F238E27FC236}">
                <a16:creationId xmlns:a16="http://schemas.microsoft.com/office/drawing/2014/main" id="{45B2AA6B-956D-401A-AE29-D0984628767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85729" y="1019053"/>
            <a:ext cx="3433324" cy="2574993"/>
          </a:xfrm>
          <a:prstGeom prst="rect">
            <a:avLst/>
          </a:prstGeom>
          <a:noFill/>
          <a:extLst>
            <a:ext uri="{909E8E84-426E-40DD-AFC4-6F175D3DCCD1}">
              <a14:hiddenFill xmlns:a14="http://schemas.microsoft.com/office/drawing/2010/main">
                <a:solidFill>
                  <a:srgbClr val="FFFFFF"/>
                </a:solidFill>
              </a14:hiddenFill>
            </a:ext>
          </a:extLst>
        </p:spPr>
      </p:pic>
      <p:cxnSp>
        <p:nvCxnSpPr>
          <p:cNvPr id="194" name="Straight Connector 193">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4371260-8D3F-40DC-936F-8C398FEEDFF2}"/>
              </a:ext>
            </a:extLst>
          </p:cNvPr>
          <p:cNvPicPr>
            <a:picLocks noChangeAspect="1"/>
          </p:cNvPicPr>
          <p:nvPr/>
        </p:nvPicPr>
        <p:blipFill>
          <a:blip r:embed="rId5"/>
          <a:stretch>
            <a:fillRect/>
          </a:stretch>
        </p:blipFill>
        <p:spPr>
          <a:xfrm>
            <a:off x="8449725" y="792381"/>
            <a:ext cx="3423916" cy="3072964"/>
          </a:xfrm>
          <a:prstGeom prst="rect">
            <a:avLst/>
          </a:prstGeom>
        </p:spPr>
      </p:pic>
      <p:cxnSp>
        <p:nvCxnSpPr>
          <p:cNvPr id="195" name="Straight Connector 194">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7D754C2-29EA-483A-811C-6994199A42C5}"/>
              </a:ext>
            </a:extLst>
          </p:cNvPr>
          <p:cNvSpPr txBox="1"/>
          <p:nvPr/>
        </p:nvSpPr>
        <p:spPr>
          <a:xfrm>
            <a:off x="8386214" y="3817473"/>
            <a:ext cx="3281178" cy="369332"/>
          </a:xfrm>
          <a:prstGeom prst="rect">
            <a:avLst/>
          </a:prstGeom>
          <a:noFill/>
        </p:spPr>
        <p:txBody>
          <a:bodyPr wrap="square" rtlCol="0">
            <a:spAutoFit/>
          </a:bodyPr>
          <a:lstStyle/>
          <a:p>
            <a:r>
              <a:rPr lang="en-US" sz="900" dirty="0"/>
              <a:t>Source: Bown (2020). “Tariff Worries Remain After Two Years of Trade War and Despite a Phase One Deal”</a:t>
            </a:r>
          </a:p>
        </p:txBody>
      </p:sp>
    </p:spTree>
    <p:extLst>
      <p:ext uri="{BB962C8B-B14F-4D97-AF65-F5344CB8AC3E}">
        <p14:creationId xmlns:p14="http://schemas.microsoft.com/office/powerpoint/2010/main" val="365203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DC71E-F732-42E2-BA6B-283A89ED7CDD}"/>
              </a:ext>
            </a:extLst>
          </p:cNvPr>
          <p:cNvSpPr>
            <a:spLocks noGrp="1"/>
          </p:cNvSpPr>
          <p:nvPr>
            <p:ph type="title"/>
          </p:nvPr>
        </p:nvSpPr>
        <p:spPr>
          <a:xfrm>
            <a:off x="2209800" y="914737"/>
            <a:ext cx="7772400" cy="1012806"/>
          </a:xfrm>
          <a:solidFill>
            <a:srgbClr val="FFFFFF">
              <a:alpha val="10000"/>
            </a:srgbClr>
          </a:solidFill>
          <a:ln w="25400" cap="sq">
            <a:solidFill>
              <a:schemeClr val="tx1"/>
            </a:solidFill>
            <a:miter lim="800000"/>
          </a:ln>
        </p:spPr>
        <p:txBody>
          <a:bodyPr vert="horz" lIns="91440" tIns="45720" rIns="91440" bIns="45720" rtlCol="0" anchor="ctr">
            <a:normAutofit/>
          </a:bodyPr>
          <a:lstStyle/>
          <a:p>
            <a:pPr algn="ctr"/>
            <a:r>
              <a:rPr lang="en-US" sz="2800" kern="1200" dirty="0">
                <a:solidFill>
                  <a:schemeClr val="tx1"/>
                </a:solidFill>
                <a:latin typeface="+mj-lt"/>
                <a:ea typeface="+mj-ea"/>
                <a:cs typeface="+mj-cs"/>
              </a:rPr>
              <a:t>Agricultural Trade with China Deteriorated</a:t>
            </a:r>
          </a:p>
        </p:txBody>
      </p:sp>
      <p:pic>
        <p:nvPicPr>
          <p:cNvPr id="8" name="Picture 14">
            <a:extLst>
              <a:ext uri="{FF2B5EF4-FFF2-40B4-BE49-F238E27FC236}">
                <a16:creationId xmlns:a16="http://schemas.microsoft.com/office/drawing/2014/main" id="{FDF50338-92F9-43A8-9DEE-072A8354FB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3685" y="2569028"/>
            <a:ext cx="4947557" cy="3119211"/>
          </a:xfrm>
          <a:prstGeom prst="rect">
            <a:avLst/>
          </a:prstGeom>
          <a:extLst>
            <a:ext uri="{909E8E84-426E-40DD-AFC4-6F175D3DCCD1}">
              <a14:hiddenFill xmlns:a14="http://schemas.microsoft.com/office/drawing/2010/main">
                <a:solidFill>
                  <a:srgbClr val="FFFFFF"/>
                </a:solidFill>
              </a14:hiddenFill>
            </a:ext>
          </a:extLst>
        </p:spPr>
      </p:pic>
      <p:pic>
        <p:nvPicPr>
          <p:cNvPr id="7" name="Picture 2" descr="Image result for china agricultural imports">
            <a:extLst>
              <a:ext uri="{FF2B5EF4-FFF2-40B4-BE49-F238E27FC236}">
                <a16:creationId xmlns:a16="http://schemas.microsoft.com/office/drawing/2014/main" id="{BFD7B125-B1F0-482F-A79B-44B7A6EB3B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30900" y="2606675"/>
            <a:ext cx="4878388" cy="306705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11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AB5328-E6D0-4D7C-AE14-FC728213014F}"/>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Agricultural Trade Balance Narrowed</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042EC2D-252F-4F16-B12A-C6D76BB68EB0}"/>
              </a:ext>
            </a:extLst>
          </p:cNvPr>
          <p:cNvSpPr txBox="1"/>
          <p:nvPr/>
        </p:nvSpPr>
        <p:spPr>
          <a:xfrm>
            <a:off x="3411611" y="6237515"/>
            <a:ext cx="5368777" cy="276999"/>
          </a:xfrm>
          <a:prstGeom prst="rect">
            <a:avLst/>
          </a:prstGeom>
          <a:noFill/>
        </p:spPr>
        <p:txBody>
          <a:bodyPr wrap="none" rtlCol="0">
            <a:spAutoFit/>
          </a:bodyPr>
          <a:lstStyle/>
          <a:p>
            <a:r>
              <a:rPr lang="en-US" sz="1200" dirty="0"/>
              <a:t>Source: Authors Calculation, FAS/GATS: </a:t>
            </a:r>
            <a:r>
              <a:rPr lang="en-US" sz="1200" dirty="0">
                <a:hlinkClick r:id="rId3"/>
              </a:rPr>
              <a:t>https://apps.fas.usda.gov/gats/default.aspx</a:t>
            </a:r>
            <a:endParaRPr lang="en-US" sz="1200" dirty="0"/>
          </a:p>
        </p:txBody>
      </p:sp>
      <p:graphicFrame>
        <p:nvGraphicFramePr>
          <p:cNvPr id="9" name="Chart 8">
            <a:extLst>
              <a:ext uri="{FF2B5EF4-FFF2-40B4-BE49-F238E27FC236}">
                <a16:creationId xmlns:a16="http://schemas.microsoft.com/office/drawing/2014/main" id="{FF730CB0-54B5-434E-85B7-B356ABD6F4BB}"/>
              </a:ext>
            </a:extLst>
          </p:cNvPr>
          <p:cNvGraphicFramePr>
            <a:graphicFrameLocks/>
          </p:cNvGraphicFramePr>
          <p:nvPr>
            <p:extLst>
              <p:ext uri="{D42A27DB-BD31-4B8C-83A1-F6EECF244321}">
                <p14:modId xmlns:p14="http://schemas.microsoft.com/office/powerpoint/2010/main" val="1055051238"/>
              </p:ext>
            </p:extLst>
          </p:nvPr>
        </p:nvGraphicFramePr>
        <p:xfrm>
          <a:off x="385000" y="2398378"/>
          <a:ext cx="5594290" cy="3710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81EA5912-9ED3-45B3-88E2-0C41440FAB5E}"/>
              </a:ext>
            </a:extLst>
          </p:cNvPr>
          <p:cNvGraphicFramePr>
            <a:graphicFrameLocks/>
          </p:cNvGraphicFramePr>
          <p:nvPr>
            <p:extLst>
              <p:ext uri="{D42A27DB-BD31-4B8C-83A1-F6EECF244321}">
                <p14:modId xmlns:p14="http://schemas.microsoft.com/office/powerpoint/2010/main" val="2024717836"/>
              </p:ext>
            </p:extLst>
          </p:nvPr>
        </p:nvGraphicFramePr>
        <p:xfrm>
          <a:off x="6193145" y="2392991"/>
          <a:ext cx="5623716" cy="3710086"/>
        </p:xfrm>
        <a:graphic>
          <a:graphicData uri="http://schemas.openxmlformats.org/drawingml/2006/chart">
            <c:chart xmlns:c="http://schemas.openxmlformats.org/drawingml/2006/chart" xmlns:r="http://schemas.openxmlformats.org/officeDocument/2006/relationships" r:id="rId5"/>
          </a:graphicData>
        </a:graphic>
      </p:graphicFrame>
      <p:sp>
        <p:nvSpPr>
          <p:cNvPr id="12" name="Title 1">
            <a:extLst>
              <a:ext uri="{FF2B5EF4-FFF2-40B4-BE49-F238E27FC236}">
                <a16:creationId xmlns:a16="http://schemas.microsoft.com/office/drawing/2014/main" id="{6C8EAAB3-CA53-4F2E-A3DF-8937A3DB931C}"/>
              </a:ext>
            </a:extLst>
          </p:cNvPr>
          <p:cNvSpPr txBox="1">
            <a:spLocks/>
          </p:cNvSpPr>
          <p:nvPr/>
        </p:nvSpPr>
        <p:spPr>
          <a:xfrm>
            <a:off x="526072" y="1338880"/>
            <a:ext cx="11139854" cy="9304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rgbClr val="6B1335"/>
                </a:solidFill>
                <a:latin typeface="+mn-lt"/>
                <a:ea typeface="+mj-ea"/>
                <a:cs typeface="+mj-cs"/>
              </a:defRPr>
            </a:lvl1pPr>
          </a:lstStyle>
          <a:p>
            <a:pPr algn="ctr"/>
            <a:r>
              <a:rPr lang="en-US" sz="5400" dirty="0">
                <a:solidFill>
                  <a:srgbClr val="FFFFFF"/>
                </a:solidFill>
                <a:latin typeface="+mj-lt"/>
              </a:rPr>
              <a:t>($ Billion)</a:t>
            </a:r>
          </a:p>
        </p:txBody>
      </p:sp>
    </p:spTree>
    <p:extLst>
      <p:ext uri="{BB962C8B-B14F-4D97-AF65-F5344CB8AC3E}">
        <p14:creationId xmlns:p14="http://schemas.microsoft.com/office/powerpoint/2010/main" val="167339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left)">
                                      <p:cBhvr>
                                        <p:cTn id="7" dur="10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12" dur="1000"/>
                                        <p:tgtEl>
                                          <p:spTgt spid="9">
                                            <p:graphicEl>
                                              <a:chart seriesIdx="0"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left)">
                                      <p:cBhvr>
                                        <p:cTn id="15" dur="1000"/>
                                        <p:tgtEl>
                                          <p:spTgt spid="9">
                                            <p:graphicEl>
                                              <a:chart seriesIdx="1"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wipe(left)">
                                      <p:cBhvr>
                                        <p:cTn id="18" dur="1000"/>
                                        <p:tgtEl>
                                          <p:spTgt spid="9">
                                            <p:graphicEl>
                                              <a:chart seriesIdx="2" categoryIdx="-4" bldStep="series"/>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23" dur="1000"/>
                                        <p:tgtEl>
                                          <p:spTgt spid="10">
                                            <p:graphicEl>
                                              <a:chart seriesIdx="-3" categoryIdx="-3" bldStep="gridLegen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28" dur="1000"/>
                                        <p:tgtEl>
                                          <p:spTgt spid="10">
                                            <p:graphicEl>
                                              <a:chart seriesIdx="0" categoryIdx="-4" bldStep="series"/>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31" dur="1000"/>
                                        <p:tgtEl>
                                          <p:spTgt spid="10">
                                            <p:graphicEl>
                                              <a:chart seriesIdx="1" categoryIdx="-4" bldStep="series"/>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34" dur="100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Graphic spid="10" grpId="0" uiExpand="1">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F395-9E0C-4B6E-8426-98E9C4CEF774}"/>
              </a:ext>
            </a:extLst>
          </p:cNvPr>
          <p:cNvSpPr>
            <a:spLocks noGrp="1"/>
          </p:cNvSpPr>
          <p:nvPr>
            <p:ph type="title"/>
          </p:nvPr>
        </p:nvSpPr>
        <p:spPr>
          <a:xfrm>
            <a:off x="838200" y="477010"/>
            <a:ext cx="10515600" cy="1005840"/>
          </a:xfrm>
        </p:spPr>
        <p:txBody>
          <a:bodyPr/>
          <a:lstStyle/>
          <a:p>
            <a:r>
              <a:rPr lang="en-US" b="1" dirty="0"/>
              <a:t>U.S. Marketing Year Soybean Exports to China, 2016/17-2019/20</a:t>
            </a:r>
            <a:endParaRPr lang="en-US" dirty="0"/>
          </a:p>
        </p:txBody>
      </p:sp>
      <p:graphicFrame>
        <p:nvGraphicFramePr>
          <p:cNvPr id="4" name="Chart 3">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107606906"/>
              </p:ext>
            </p:extLst>
          </p:nvPr>
        </p:nvGraphicFramePr>
        <p:xfrm>
          <a:off x="1422944" y="1573893"/>
          <a:ext cx="8968740" cy="4914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7">
            <a:extLst>
              <a:ext uri="{FF2B5EF4-FFF2-40B4-BE49-F238E27FC236}">
                <a16:creationId xmlns:a16="http://schemas.microsoft.com/office/drawing/2014/main" id="{383439F2-8BE6-4BA9-A9D8-C97ACF2A3A3E}"/>
              </a:ext>
            </a:extLst>
          </p:cNvPr>
          <p:cNvGraphicFramePr>
            <a:graphicFrameLocks noGrp="1"/>
          </p:cNvGraphicFramePr>
          <p:nvPr>
            <p:extLst>
              <p:ext uri="{D42A27DB-BD31-4B8C-83A1-F6EECF244321}">
                <p14:modId xmlns:p14="http://schemas.microsoft.com/office/powerpoint/2010/main" val="3222041039"/>
              </p:ext>
            </p:extLst>
          </p:nvPr>
        </p:nvGraphicFramePr>
        <p:xfrm>
          <a:off x="8018597" y="1928223"/>
          <a:ext cx="3454946" cy="2103120"/>
        </p:xfrm>
        <a:graphic>
          <a:graphicData uri="http://schemas.openxmlformats.org/drawingml/2006/table">
            <a:tbl>
              <a:tblPr firstRow="1" bandRow="1">
                <a:tableStyleId>{37CE84F3-28C3-443E-9E96-99CF82512B78}</a:tableStyleId>
              </a:tblPr>
              <a:tblGrid>
                <a:gridCol w="1727473">
                  <a:extLst>
                    <a:ext uri="{9D8B030D-6E8A-4147-A177-3AD203B41FA5}">
                      <a16:colId xmlns:a16="http://schemas.microsoft.com/office/drawing/2014/main" val="1344219713"/>
                    </a:ext>
                  </a:extLst>
                </a:gridCol>
                <a:gridCol w="1727473">
                  <a:extLst>
                    <a:ext uri="{9D8B030D-6E8A-4147-A177-3AD203B41FA5}">
                      <a16:colId xmlns:a16="http://schemas.microsoft.com/office/drawing/2014/main" val="2084043589"/>
                    </a:ext>
                  </a:extLst>
                </a:gridCol>
              </a:tblGrid>
              <a:tr h="540689">
                <a:tc>
                  <a:txBody>
                    <a:bodyPr/>
                    <a:lstStyle/>
                    <a:p>
                      <a:pPr algn="l"/>
                      <a:r>
                        <a:rPr lang="en-US" dirty="0"/>
                        <a:t>MY</a:t>
                      </a:r>
                    </a:p>
                  </a:txBody>
                  <a:tcPr anchor="b"/>
                </a:tc>
                <a:tc>
                  <a:txBody>
                    <a:bodyPr/>
                    <a:lstStyle/>
                    <a:p>
                      <a:pPr algn="l"/>
                      <a:r>
                        <a:rPr lang="en-US" dirty="0"/>
                        <a:t>Sep.-Dec. Total</a:t>
                      </a:r>
                    </a:p>
                    <a:p>
                      <a:pPr algn="l"/>
                      <a:r>
                        <a:rPr lang="en-US" dirty="0"/>
                        <a:t>($ </a:t>
                      </a:r>
                      <a:r>
                        <a:rPr lang="en-US" dirty="0" err="1"/>
                        <a:t>Bil</a:t>
                      </a:r>
                      <a:r>
                        <a:rPr lang="en-US" dirty="0"/>
                        <a:t>.)</a:t>
                      </a:r>
                    </a:p>
                  </a:txBody>
                  <a:tcPr anchor="b"/>
                </a:tc>
                <a:extLst>
                  <a:ext uri="{0D108BD9-81ED-4DB2-BD59-A6C34878D82A}">
                    <a16:rowId xmlns:a16="http://schemas.microsoft.com/office/drawing/2014/main" val="3079796007"/>
                  </a:ext>
                </a:extLst>
              </a:tr>
              <a:tr h="308965">
                <a:tc>
                  <a:txBody>
                    <a:bodyPr/>
                    <a:lstStyle/>
                    <a:p>
                      <a:r>
                        <a:rPr lang="en-US" dirty="0"/>
                        <a:t>2016/17</a:t>
                      </a:r>
                    </a:p>
                  </a:txBody>
                  <a:tcPr/>
                </a:tc>
                <a:tc>
                  <a:txBody>
                    <a:bodyPr/>
                    <a:lstStyle/>
                    <a:p>
                      <a:r>
                        <a:rPr lang="en-US" dirty="0"/>
                        <a:t>$10.0</a:t>
                      </a:r>
                    </a:p>
                  </a:txBody>
                  <a:tcPr/>
                </a:tc>
                <a:extLst>
                  <a:ext uri="{0D108BD9-81ED-4DB2-BD59-A6C34878D82A}">
                    <a16:rowId xmlns:a16="http://schemas.microsoft.com/office/drawing/2014/main" val="185575296"/>
                  </a:ext>
                </a:extLst>
              </a:tr>
              <a:tr h="308965">
                <a:tc>
                  <a:txBody>
                    <a:bodyPr/>
                    <a:lstStyle/>
                    <a:p>
                      <a:r>
                        <a:rPr lang="en-US" dirty="0"/>
                        <a:t>2017/18</a:t>
                      </a:r>
                    </a:p>
                  </a:txBody>
                  <a:tcPr/>
                </a:tc>
                <a:tc>
                  <a:txBody>
                    <a:bodyPr/>
                    <a:lstStyle/>
                    <a:p>
                      <a:r>
                        <a:rPr lang="en-US" dirty="0"/>
                        <a:t>$7.74</a:t>
                      </a:r>
                    </a:p>
                  </a:txBody>
                  <a:tcPr/>
                </a:tc>
                <a:extLst>
                  <a:ext uri="{0D108BD9-81ED-4DB2-BD59-A6C34878D82A}">
                    <a16:rowId xmlns:a16="http://schemas.microsoft.com/office/drawing/2014/main" val="1228088566"/>
                  </a:ext>
                </a:extLst>
              </a:tr>
              <a:tr h="308965">
                <a:tc>
                  <a:txBody>
                    <a:bodyPr/>
                    <a:lstStyle/>
                    <a:p>
                      <a:r>
                        <a:rPr lang="en-US" dirty="0"/>
                        <a:t>2018/19</a:t>
                      </a:r>
                    </a:p>
                  </a:txBody>
                  <a:tcPr/>
                </a:tc>
                <a:tc>
                  <a:txBody>
                    <a:bodyPr/>
                    <a:lstStyle/>
                    <a:p>
                      <a:r>
                        <a:rPr lang="en-US" dirty="0"/>
                        <a:t>$0.12</a:t>
                      </a:r>
                    </a:p>
                  </a:txBody>
                  <a:tcPr/>
                </a:tc>
                <a:extLst>
                  <a:ext uri="{0D108BD9-81ED-4DB2-BD59-A6C34878D82A}">
                    <a16:rowId xmlns:a16="http://schemas.microsoft.com/office/drawing/2014/main" val="2281853856"/>
                  </a:ext>
                </a:extLst>
              </a:tr>
              <a:tr h="308965">
                <a:tc>
                  <a:txBody>
                    <a:bodyPr/>
                    <a:lstStyle/>
                    <a:p>
                      <a:r>
                        <a:rPr lang="en-US" dirty="0"/>
                        <a:t>2019/20</a:t>
                      </a:r>
                    </a:p>
                  </a:txBody>
                  <a:tcPr/>
                </a:tc>
                <a:tc>
                  <a:txBody>
                    <a:bodyPr/>
                    <a:lstStyle/>
                    <a:p>
                      <a:r>
                        <a:rPr lang="en-US" dirty="0"/>
                        <a:t>$3.44</a:t>
                      </a:r>
                    </a:p>
                  </a:txBody>
                  <a:tcPr/>
                </a:tc>
                <a:extLst>
                  <a:ext uri="{0D108BD9-81ED-4DB2-BD59-A6C34878D82A}">
                    <a16:rowId xmlns:a16="http://schemas.microsoft.com/office/drawing/2014/main" val="2222940058"/>
                  </a:ext>
                </a:extLst>
              </a:tr>
            </a:tbl>
          </a:graphicData>
        </a:graphic>
      </p:graphicFrame>
    </p:spTree>
    <p:extLst>
      <p:ext uri="{BB962C8B-B14F-4D97-AF65-F5344CB8AC3E}">
        <p14:creationId xmlns:p14="http://schemas.microsoft.com/office/powerpoint/2010/main" val="237050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10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10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7" dur="10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2" dur="1000"/>
                                        <p:tgtEl>
                                          <p:spTgt spid="4">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27" dur="1500"/>
                                        <p:tgtEl>
                                          <p:spTgt spid="4">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255C-60F3-4D38-97F0-39F154897281}"/>
              </a:ext>
            </a:extLst>
          </p:cNvPr>
          <p:cNvSpPr>
            <a:spLocks noGrp="1"/>
          </p:cNvSpPr>
          <p:nvPr>
            <p:ph type="title"/>
          </p:nvPr>
        </p:nvSpPr>
        <p:spPr>
          <a:xfrm>
            <a:off x="803676" y="417692"/>
            <a:ext cx="10952895" cy="1005840"/>
          </a:xfrm>
        </p:spPr>
        <p:txBody>
          <a:bodyPr/>
          <a:lstStyle/>
          <a:p>
            <a:r>
              <a:rPr lang="en-US" dirty="0"/>
              <a:t>Export Gains by Competing Suppliers</a:t>
            </a:r>
          </a:p>
        </p:txBody>
      </p:sp>
      <p:graphicFrame>
        <p:nvGraphicFramePr>
          <p:cNvPr id="5" name="Chart 4">
            <a:extLst>
              <a:ext uri="{FF2B5EF4-FFF2-40B4-BE49-F238E27FC236}">
                <a16:creationId xmlns:a16="http://schemas.microsoft.com/office/drawing/2014/main" id="{3C1A3548-F82A-4425-989F-9E8533B35356}"/>
              </a:ext>
            </a:extLst>
          </p:cNvPr>
          <p:cNvGraphicFramePr>
            <a:graphicFrameLocks/>
          </p:cNvGraphicFramePr>
          <p:nvPr>
            <p:extLst>
              <p:ext uri="{D42A27DB-BD31-4B8C-83A1-F6EECF244321}">
                <p14:modId xmlns:p14="http://schemas.microsoft.com/office/powerpoint/2010/main" val="2572614884"/>
              </p:ext>
            </p:extLst>
          </p:nvPr>
        </p:nvGraphicFramePr>
        <p:xfrm>
          <a:off x="2225756" y="1423532"/>
          <a:ext cx="7140575" cy="46289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A07CB53-62DC-4E42-8C6F-DB09B9E7EEE7}"/>
              </a:ext>
            </a:extLst>
          </p:cNvPr>
          <p:cNvSpPr txBox="1"/>
          <p:nvPr/>
        </p:nvSpPr>
        <p:spPr>
          <a:xfrm>
            <a:off x="2296233" y="6125730"/>
            <a:ext cx="7208211" cy="307777"/>
          </a:xfrm>
          <a:prstGeom prst="rect">
            <a:avLst/>
          </a:prstGeom>
          <a:noFill/>
        </p:spPr>
        <p:txBody>
          <a:bodyPr wrap="square" rtlCol="0">
            <a:spAutoFit/>
          </a:bodyPr>
          <a:lstStyle/>
          <a:p>
            <a:r>
              <a:rPr lang="en-US" sz="1400" dirty="0"/>
              <a:t>EU28 = European Union 28 countries; BRAR = Brazil/Argentina; AUNZ = Australia/New Zealand</a:t>
            </a:r>
          </a:p>
        </p:txBody>
      </p:sp>
      <p:sp>
        <p:nvSpPr>
          <p:cNvPr id="7" name="TextBox 6">
            <a:extLst>
              <a:ext uri="{FF2B5EF4-FFF2-40B4-BE49-F238E27FC236}">
                <a16:creationId xmlns:a16="http://schemas.microsoft.com/office/drawing/2014/main" id="{87424156-CBC3-4ACB-AA55-312466D581A5}"/>
              </a:ext>
            </a:extLst>
          </p:cNvPr>
          <p:cNvSpPr txBox="1"/>
          <p:nvPr/>
        </p:nvSpPr>
        <p:spPr>
          <a:xfrm>
            <a:off x="3430755" y="1568675"/>
            <a:ext cx="4914953" cy="646331"/>
          </a:xfrm>
          <a:prstGeom prst="rect">
            <a:avLst/>
          </a:prstGeom>
          <a:noFill/>
        </p:spPr>
        <p:txBody>
          <a:bodyPr wrap="square" rtlCol="0">
            <a:spAutoFit/>
          </a:bodyPr>
          <a:lstStyle/>
          <a:p>
            <a:pPr algn="ctr"/>
            <a:r>
              <a:rPr lang="en-US" b="1" dirty="0"/>
              <a:t>China’s Marketing Year Ag. Imports from EU28/BRAR/AUNZ &amp; U.S., 2016/17 vs. 2018/19</a:t>
            </a:r>
          </a:p>
        </p:txBody>
      </p:sp>
      <p:sp>
        <p:nvSpPr>
          <p:cNvPr id="3" name="TextBox 2">
            <a:extLst>
              <a:ext uri="{FF2B5EF4-FFF2-40B4-BE49-F238E27FC236}">
                <a16:creationId xmlns:a16="http://schemas.microsoft.com/office/drawing/2014/main" id="{E2929043-B3BE-446A-B9AD-864AAFD24BA5}"/>
              </a:ext>
            </a:extLst>
          </p:cNvPr>
          <p:cNvSpPr txBox="1"/>
          <p:nvPr/>
        </p:nvSpPr>
        <p:spPr>
          <a:xfrm rot="16200000" flipH="1">
            <a:off x="1551007" y="3059662"/>
            <a:ext cx="1041721" cy="307777"/>
          </a:xfrm>
          <a:prstGeom prst="rect">
            <a:avLst/>
          </a:prstGeom>
          <a:noFill/>
        </p:spPr>
        <p:txBody>
          <a:bodyPr wrap="square" rtlCol="0">
            <a:spAutoFit/>
          </a:bodyPr>
          <a:lstStyle/>
          <a:p>
            <a:r>
              <a:rPr lang="en-US" sz="1400" b="1" dirty="0"/>
              <a:t>$ Billion</a:t>
            </a:r>
          </a:p>
        </p:txBody>
      </p:sp>
      <p:sp>
        <p:nvSpPr>
          <p:cNvPr id="8" name="TextBox 7">
            <a:extLst>
              <a:ext uri="{FF2B5EF4-FFF2-40B4-BE49-F238E27FC236}">
                <a16:creationId xmlns:a16="http://schemas.microsoft.com/office/drawing/2014/main" id="{23A5D886-FE0C-4792-BEC3-1B22FD57F70D}"/>
              </a:ext>
            </a:extLst>
          </p:cNvPr>
          <p:cNvSpPr txBox="1"/>
          <p:nvPr/>
        </p:nvSpPr>
        <p:spPr>
          <a:xfrm>
            <a:off x="3430755" y="6440308"/>
            <a:ext cx="4998755" cy="307777"/>
          </a:xfrm>
          <a:prstGeom prst="rect">
            <a:avLst/>
          </a:prstGeom>
          <a:noFill/>
        </p:spPr>
        <p:txBody>
          <a:bodyPr wrap="square" rtlCol="0">
            <a:spAutoFit/>
          </a:bodyPr>
          <a:lstStyle/>
          <a:p>
            <a:r>
              <a:rPr lang="en-US" sz="1400" b="1" dirty="0"/>
              <a:t>Source: Authors calculations from Trade Data Monitor</a:t>
            </a:r>
          </a:p>
        </p:txBody>
      </p:sp>
    </p:spTree>
    <p:extLst>
      <p:ext uri="{BB962C8B-B14F-4D97-AF65-F5344CB8AC3E}">
        <p14:creationId xmlns:p14="http://schemas.microsoft.com/office/powerpoint/2010/main" val="427372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1000"/>
                                        <p:tgtEl>
                                          <p:spTgt spid="5">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24" dur="1000"/>
                                        <p:tgtEl>
                                          <p:spTgt spid="5">
                                            <p:graphicEl>
                                              <a:chart seriesIdx="0"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9" dur="1000"/>
                                        <p:tgtEl>
                                          <p:spTgt spid="5">
                                            <p:graphicEl>
                                              <a:chart seriesIdx="1" categoryIdx="-4" bldStep="series"/>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34" dur="1000"/>
                                        <p:tgtEl>
                                          <p:spTgt spid="5">
                                            <p:graphicEl>
                                              <a:chart seriesIdx="2" categoryIdx="-4" bldStep="series"/>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39" dur="1000"/>
                                        <p:tgtEl>
                                          <p:spTgt spid="5">
                                            <p:graphicEl>
                                              <a:chart seriesIdx="3" categoryIdx="-4" bldStep="series"/>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wipe(left)">
                                      <p:cBhvr>
                                        <p:cTn id="44" dur="1000"/>
                                        <p:tgtEl>
                                          <p:spTgt spid="5">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6" grpId="0"/>
      <p:bldP spid="7" grpId="0"/>
      <p:bldP spid="3"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1204</TotalTime>
  <Words>3511</Words>
  <Application>Microsoft Office PowerPoint</Application>
  <PresentationFormat>Widescreen</PresentationFormat>
  <Paragraphs>355</Paragraphs>
  <Slides>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Acherus Grotesque</vt:lpstr>
      <vt:lpstr>AcherusGrotesqueLight</vt:lpstr>
      <vt:lpstr>Arial</vt:lpstr>
      <vt:lpstr>Calibri</vt:lpstr>
      <vt:lpstr>Calibri Light</vt:lpstr>
      <vt:lpstr>Times</vt:lpstr>
      <vt:lpstr>Wingdings</vt:lpstr>
      <vt:lpstr>Office Theme</vt:lpstr>
      <vt:lpstr>China at Crossroads: China-U.S. Agricultural Trade in the Shadow of a Dispute </vt:lpstr>
      <vt:lpstr>China</vt:lpstr>
      <vt:lpstr>China’s Total Merchandise and Agricultural Imports, 1995-2017</vt:lpstr>
      <vt:lpstr>PowerPoint Presentation</vt:lpstr>
      <vt:lpstr>In 2018/19, the U.S.-China Trade Relationship  Came Under Strain</vt:lpstr>
      <vt:lpstr>Agricultural Trade with China Deteriorated</vt:lpstr>
      <vt:lpstr>Agricultural Trade Balance Narrowed</vt:lpstr>
      <vt:lpstr>U.S. Marketing Year Soybean Exports to China, 2016/17-2019/20</vt:lpstr>
      <vt:lpstr>Export Gains by Competing Suppliers</vt:lpstr>
      <vt:lpstr>Choices Special Issue on Trade Retaliation</vt:lpstr>
      <vt:lpstr>PowerPoint Presentation</vt:lpstr>
      <vt:lpstr>A New Beginning: U.S. China Phase 1 Agreement</vt:lpstr>
      <vt:lpstr>PowerPoint Presentation</vt:lpstr>
      <vt:lpstr>Product &amp; Country Aggregation</vt:lpstr>
      <vt:lpstr>Livestock Policy Scenarios</vt:lpstr>
      <vt:lpstr>Model Results (animal products only)</vt:lpstr>
      <vt:lpstr>Wrap-up: Challenges to Global Marketplace for  Agricultural Products</vt:lpstr>
      <vt:lpstr>Macroeconomic Picture</vt:lpstr>
      <vt:lpstr>Headwinds Impacting U.S. Agricultural Trade &amp; Phase One Agreement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at Crossroads: China-U.S. Agricultural Trade in the Shadow of a Dispute</dc:title>
  <dc:creator>Grant, Jason</dc:creator>
  <cp:lastModifiedBy>Grant, Jason</cp:lastModifiedBy>
  <cp:revision>40</cp:revision>
  <dcterms:created xsi:type="dcterms:W3CDTF">2020-02-19T13:29:55Z</dcterms:created>
  <dcterms:modified xsi:type="dcterms:W3CDTF">2020-02-20T16:46:34Z</dcterms:modified>
</cp:coreProperties>
</file>