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8" r:id="rId3"/>
    <p:sldMasterId id="2147483676" r:id="rId4"/>
  </p:sldMasterIdLst>
  <p:notesMasterIdLst>
    <p:notesMasterId r:id="rId13"/>
  </p:notesMasterIdLst>
  <p:handoutMasterIdLst>
    <p:handoutMasterId r:id="rId14"/>
  </p:handoutMasterIdLst>
  <p:sldIdLst>
    <p:sldId id="268" r:id="rId5"/>
    <p:sldId id="317" r:id="rId6"/>
    <p:sldId id="318" r:id="rId7"/>
    <p:sldId id="320" r:id="rId8"/>
    <p:sldId id="319" r:id="rId9"/>
    <p:sldId id="321" r:id="rId10"/>
    <p:sldId id="322" r:id="rId11"/>
    <p:sldId id="316" r:id="rId12"/>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0F8A"/>
    <a:srgbClr val="808080"/>
    <a:srgbClr val="333333"/>
    <a:srgbClr val="006600"/>
    <a:srgbClr val="008000"/>
    <a:srgbClr val="E5F7FF"/>
    <a:srgbClr val="FFFFCC"/>
    <a:srgbClr val="D1F3FD"/>
    <a:srgbClr val="CFF2FF"/>
    <a:srgbClr val="CFF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2" autoAdjust="0"/>
    <p:restoredTop sz="94660"/>
  </p:normalViewPr>
  <p:slideViewPr>
    <p:cSldViewPr snapToGrid="0">
      <p:cViewPr varScale="1">
        <p:scale>
          <a:sx n="114" d="100"/>
          <a:sy n="114" d="100"/>
        </p:scale>
        <p:origin x="18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354003792230608E-2"/>
          <c:y val="0.13878878182544421"/>
          <c:w val="0.8911762453180897"/>
          <c:h val="0.66142138423651953"/>
        </c:manualLayout>
      </c:layout>
      <c:lineChart>
        <c:grouping val="standard"/>
        <c:varyColors val="0"/>
        <c:ser>
          <c:idx val="0"/>
          <c:order val="0"/>
          <c:tx>
            <c:strRef>
              <c:f>'OUTLOOK GRAPH'!$B$3</c:f>
              <c:strCache>
                <c:ptCount val="1"/>
              </c:strCache>
            </c:strRef>
          </c:tx>
          <c:spPr>
            <a:ln w="28575" cap="rnd">
              <a:solidFill>
                <a:schemeClr val="accent1"/>
              </a:solidFill>
              <a:round/>
            </a:ln>
            <a:effectLst/>
          </c:spPr>
          <c:marker>
            <c:symbol val="none"/>
          </c:marker>
          <c:cat>
            <c:numRef>
              <c:f>'OUTLOOK GRAPH'!$C$2:$M$2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'OUTLOOK GRAPH'!$C$3:$M$3</c:f>
              <c:numCache>
                <c:formatCode>General</c:formatCode>
                <c:ptCount val="11"/>
              </c:numCache>
            </c:numRef>
          </c:val>
          <c:smooth val="0"/>
          <c:extLst>
            <c:ext xmlns:c16="http://schemas.microsoft.com/office/drawing/2014/chart" uri="{C3380CC4-5D6E-409C-BE32-E72D297353CC}">
              <c16:uniqueId val="{00000000-EA8F-4E79-83D0-7A5274D555C7}"/>
            </c:ext>
          </c:extLst>
        </c:ser>
        <c:ser>
          <c:idx val="1"/>
          <c:order val="1"/>
          <c:tx>
            <c:strRef>
              <c:f>'OUTLOOK GRAPH'!$B$4</c:f>
              <c:strCache>
                <c:ptCount val="1"/>
                <c:pt idx="0">
                  <c:v>Poultry Pieces</c:v>
                </c:pt>
              </c:strCache>
            </c:strRef>
          </c:tx>
          <c:spPr>
            <a:ln w="28575" cap="rnd">
              <a:solidFill>
                <a:schemeClr val="accent2"/>
              </a:solidFill>
              <a:round/>
            </a:ln>
            <a:effectLst/>
          </c:spPr>
          <c:marker>
            <c:symbol val="none"/>
          </c:marker>
          <c:cat>
            <c:numRef>
              <c:f>'OUTLOOK GRAPH'!$C$2:$M$2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'OUTLOOK GRAPH'!$C$4:$M$4</c:f>
              <c:numCache>
                <c:formatCode>_(* #,##0_);_(* \(#,##0\);_(* "-"??_);_(@_)</c:formatCode>
                <c:ptCount val="11"/>
                <c:pt idx="0">
                  <c:v>1.1884246156</c:v>
                </c:pt>
                <c:pt idx="1">
                  <c:v>0.63670869990000001</c:v>
                </c:pt>
                <c:pt idx="2">
                  <c:v>0.68357622080000002</c:v>
                </c:pt>
                <c:pt idx="3">
                  <c:v>0.72150713339999994</c:v>
                </c:pt>
                <c:pt idx="4">
                  <c:v>0.87261966489999998</c:v>
                </c:pt>
                <c:pt idx="5">
                  <c:v>1.1002294925</c:v>
                </c:pt>
                <c:pt idx="6">
                  <c:v>1.5976571341000001</c:v>
                </c:pt>
                <c:pt idx="7">
                  <c:v>2.0135607673</c:v>
                </c:pt>
                <c:pt idx="8">
                  <c:v>2.4428352691000002</c:v>
                </c:pt>
                <c:pt idx="9">
                  <c:v>2.9057613433</c:v>
                </c:pt>
                <c:pt idx="10">
                  <c:v>3.6083234052000002</c:v>
                </c:pt>
              </c:numCache>
            </c:numRef>
          </c:val>
          <c:smooth val="0"/>
          <c:extLst>
            <c:ext xmlns:c16="http://schemas.microsoft.com/office/drawing/2014/chart" uri="{C3380CC4-5D6E-409C-BE32-E72D297353CC}">
              <c16:uniqueId val="{00000001-EA8F-4E79-83D0-7A5274D555C7}"/>
            </c:ext>
          </c:extLst>
        </c:ser>
        <c:ser>
          <c:idx val="2"/>
          <c:order val="2"/>
          <c:tx>
            <c:strRef>
              <c:f>'OUTLOOK GRAPH'!$B$5</c:f>
              <c:strCache>
                <c:ptCount val="1"/>
                <c:pt idx="0">
                  <c:v>Fruits</c:v>
                </c:pt>
              </c:strCache>
            </c:strRef>
          </c:tx>
          <c:spPr>
            <a:ln w="28575" cap="rnd">
              <a:solidFill>
                <a:schemeClr val="accent3"/>
              </a:solidFill>
              <a:round/>
            </a:ln>
            <a:effectLst/>
          </c:spPr>
          <c:marker>
            <c:symbol val="none"/>
          </c:marker>
          <c:cat>
            <c:numRef>
              <c:f>'OUTLOOK GRAPH'!$C$2:$M$2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'OUTLOOK GRAPH'!$C$5:$M$5</c:f>
              <c:numCache>
                <c:formatCode>_(* #,##0_);_(* \(#,##0\);_(* "-"??_);_(@_)</c:formatCode>
                <c:ptCount val="11"/>
                <c:pt idx="0">
                  <c:v>2.9795895093999998</c:v>
                </c:pt>
                <c:pt idx="1">
                  <c:v>2.5919661554000002</c:v>
                </c:pt>
                <c:pt idx="2">
                  <c:v>2.7005290138000002</c:v>
                </c:pt>
                <c:pt idx="3">
                  <c:v>2.7798564083000001</c:v>
                </c:pt>
                <c:pt idx="4">
                  <c:v>3.3213364791000002</c:v>
                </c:pt>
                <c:pt idx="5">
                  <c:v>3.7972832291</c:v>
                </c:pt>
                <c:pt idx="6">
                  <c:v>4.4425266942999997</c:v>
                </c:pt>
                <c:pt idx="7">
                  <c:v>4.8000555118000001</c:v>
                </c:pt>
                <c:pt idx="8">
                  <c:v>5.6966004366999998</c:v>
                </c:pt>
                <c:pt idx="9">
                  <c:v>6.4286260818000001</c:v>
                </c:pt>
                <c:pt idx="10">
                  <c:v>6.6928400788999998</c:v>
                </c:pt>
              </c:numCache>
            </c:numRef>
          </c:val>
          <c:smooth val="0"/>
          <c:extLst>
            <c:ext xmlns:c16="http://schemas.microsoft.com/office/drawing/2014/chart" uri="{C3380CC4-5D6E-409C-BE32-E72D297353CC}">
              <c16:uniqueId val="{00000002-EA8F-4E79-83D0-7A5274D555C7}"/>
            </c:ext>
          </c:extLst>
        </c:ser>
        <c:ser>
          <c:idx val="3"/>
          <c:order val="3"/>
          <c:tx>
            <c:strRef>
              <c:f>'OUTLOOK GRAPH'!$B$6</c:f>
              <c:strCache>
                <c:ptCount val="1"/>
                <c:pt idx="0">
                  <c:v>Vegetables</c:v>
                </c:pt>
              </c:strCache>
            </c:strRef>
          </c:tx>
          <c:spPr>
            <a:ln w="28575" cap="rnd">
              <a:solidFill>
                <a:schemeClr val="accent4"/>
              </a:solidFill>
              <a:round/>
            </a:ln>
            <a:effectLst/>
          </c:spPr>
          <c:marker>
            <c:symbol val="none"/>
          </c:marker>
          <c:cat>
            <c:numRef>
              <c:f>'OUTLOOK GRAPH'!$C$2:$M$2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'OUTLOOK GRAPH'!$C$6:$M$6</c:f>
              <c:numCache>
                <c:formatCode>_(* #,##0_);_(* \(#,##0\);_(* "-"??_);_(@_)</c:formatCode>
                <c:ptCount val="11"/>
                <c:pt idx="0">
                  <c:v>3.6378775551000002</c:v>
                </c:pt>
                <c:pt idx="1">
                  <c:v>3.2255099943999999</c:v>
                </c:pt>
                <c:pt idx="2">
                  <c:v>3.3618897859999999</c:v>
                </c:pt>
                <c:pt idx="3">
                  <c:v>3.6154012372</c:v>
                </c:pt>
                <c:pt idx="4">
                  <c:v>4.0834720061000001</c:v>
                </c:pt>
                <c:pt idx="5">
                  <c:v>4.8151943600999996</c:v>
                </c:pt>
                <c:pt idx="6">
                  <c:v>5.7489920139999997</c:v>
                </c:pt>
                <c:pt idx="7">
                  <c:v>6.5804585827000004</c:v>
                </c:pt>
                <c:pt idx="8">
                  <c:v>7.3259480141999997</c:v>
                </c:pt>
                <c:pt idx="9">
                  <c:v>7.9205090348000002</c:v>
                </c:pt>
                <c:pt idx="10">
                  <c:v>7.9619640977000001</c:v>
                </c:pt>
              </c:numCache>
            </c:numRef>
          </c:val>
          <c:smooth val="0"/>
          <c:extLst>
            <c:ext xmlns:c16="http://schemas.microsoft.com/office/drawing/2014/chart" uri="{C3380CC4-5D6E-409C-BE32-E72D297353CC}">
              <c16:uniqueId val="{00000003-EA8F-4E79-83D0-7A5274D555C7}"/>
            </c:ext>
          </c:extLst>
        </c:ser>
        <c:ser>
          <c:idx val="4"/>
          <c:order val="4"/>
          <c:tx>
            <c:strRef>
              <c:f>'OUTLOOK GRAPH'!$B$7</c:f>
              <c:strCache>
                <c:ptCount val="1"/>
                <c:pt idx="0">
                  <c:v>Fresh eggs</c:v>
                </c:pt>
              </c:strCache>
            </c:strRef>
          </c:tx>
          <c:spPr>
            <a:ln w="28575" cap="rnd">
              <a:solidFill>
                <a:schemeClr val="accent5"/>
              </a:solidFill>
              <a:round/>
            </a:ln>
            <a:effectLst/>
          </c:spPr>
          <c:marker>
            <c:symbol val="none"/>
          </c:marker>
          <c:cat>
            <c:numRef>
              <c:f>'OUTLOOK GRAPH'!$C$2:$M$2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'OUTLOOK GRAPH'!$C$7:$M$7</c:f>
              <c:numCache>
                <c:formatCode>_(* #,##0_);_(* \(#,##0\);_(* "-"??_);_(@_)</c:formatCode>
                <c:ptCount val="11"/>
                <c:pt idx="0">
                  <c:v>8.4384652503836293</c:v>
                </c:pt>
                <c:pt idx="1">
                  <c:v>5.47317866927634</c:v>
                </c:pt>
                <c:pt idx="2">
                  <c:v>4.7361828742388399</c:v>
                </c:pt>
                <c:pt idx="3">
                  <c:v>4.4701798424383599</c:v>
                </c:pt>
                <c:pt idx="4">
                  <c:v>4.7512498642480399</c:v>
                </c:pt>
                <c:pt idx="5">
                  <c:v>4.9735200839665996</c:v>
                </c:pt>
                <c:pt idx="6">
                  <c:v>5.2665051485668597</c:v>
                </c:pt>
                <c:pt idx="7">
                  <c:v>5.5520070717034899</c:v>
                </c:pt>
                <c:pt idx="8">
                  <c:v>10.072091586149201</c:v>
                </c:pt>
                <c:pt idx="9">
                  <c:v>13.505528159065101</c:v>
                </c:pt>
                <c:pt idx="10">
                  <c:v>13.5284885665228</c:v>
                </c:pt>
              </c:numCache>
            </c:numRef>
          </c:val>
          <c:smooth val="0"/>
          <c:extLst>
            <c:ext xmlns:c16="http://schemas.microsoft.com/office/drawing/2014/chart" uri="{C3380CC4-5D6E-409C-BE32-E72D297353CC}">
              <c16:uniqueId val="{00000004-EA8F-4E79-83D0-7A5274D555C7}"/>
            </c:ext>
          </c:extLst>
        </c:ser>
        <c:ser>
          <c:idx val="5"/>
          <c:order val="5"/>
          <c:tx>
            <c:strRef>
              <c:f>'OUTLOOK GRAPH'!$B$8</c:f>
              <c:strCache>
                <c:ptCount val="1"/>
                <c:pt idx="0">
                  <c:v>Milk</c:v>
                </c:pt>
              </c:strCache>
            </c:strRef>
          </c:tx>
          <c:spPr>
            <a:ln w="28575" cap="rnd">
              <a:solidFill>
                <a:schemeClr val="accent6"/>
              </a:solidFill>
              <a:round/>
            </a:ln>
            <a:effectLst/>
          </c:spPr>
          <c:marker>
            <c:symbol val="none"/>
          </c:marker>
          <c:cat>
            <c:numRef>
              <c:f>'OUTLOOK GRAPH'!$C$2:$M$2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'OUTLOOK GRAPH'!$C$8:$M$8</c:f>
              <c:numCache>
                <c:formatCode>_(* #,##0_);_(* \(#,##0\);_(* "-"??_);_(@_)</c:formatCode>
                <c:ptCount val="11"/>
                <c:pt idx="0">
                  <c:v>15.224283460996901</c:v>
                </c:pt>
                <c:pt idx="1">
                  <c:v>14.4374751990715</c:v>
                </c:pt>
                <c:pt idx="2">
                  <c:v>15.0784107826019</c:v>
                </c:pt>
                <c:pt idx="3">
                  <c:v>11.8925886803033</c:v>
                </c:pt>
                <c:pt idx="4">
                  <c:v>13.1586555538426</c:v>
                </c:pt>
                <c:pt idx="5">
                  <c:v>14.314485627574401</c:v>
                </c:pt>
                <c:pt idx="6">
                  <c:v>15.5714573540565</c:v>
                </c:pt>
                <c:pt idx="7">
                  <c:v>17.537012533890302</c:v>
                </c:pt>
                <c:pt idx="8">
                  <c:v>18.8389488815512</c:v>
                </c:pt>
                <c:pt idx="9">
                  <c:v>18.2249574145733</c:v>
                </c:pt>
                <c:pt idx="10">
                  <c:v>18.780890303818701</c:v>
                </c:pt>
              </c:numCache>
            </c:numRef>
          </c:val>
          <c:smooth val="0"/>
          <c:extLst>
            <c:ext xmlns:c16="http://schemas.microsoft.com/office/drawing/2014/chart" uri="{C3380CC4-5D6E-409C-BE32-E72D297353CC}">
              <c16:uniqueId val="{00000005-EA8F-4E79-83D0-7A5274D555C7}"/>
            </c:ext>
          </c:extLst>
        </c:ser>
        <c:dLbls>
          <c:showLegendKey val="0"/>
          <c:showVal val="0"/>
          <c:showCatName val="0"/>
          <c:showSerName val="0"/>
          <c:showPercent val="0"/>
          <c:showBubbleSize val="0"/>
        </c:dLbls>
        <c:smooth val="0"/>
        <c:axId val="-1957352592"/>
        <c:axId val="-1957350960"/>
      </c:lineChart>
      <c:catAx>
        <c:axId val="-1957352592"/>
        <c:scaling>
          <c:orientation val="minMax"/>
        </c:scaling>
        <c:delete val="0"/>
        <c:axPos val="b"/>
        <c:numFmt formatCode="General" sourceLinked="1"/>
        <c:majorTickMark val="out"/>
        <c:minorTickMark val="none"/>
        <c:tickLblPos val="nextTo"/>
        <c:spPr>
          <a:noFill/>
          <a:ln w="19050"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dk1"/>
                </a:solidFill>
                <a:latin typeface="+mn-lt"/>
                <a:ea typeface="+mn-ea"/>
                <a:cs typeface="+mn-cs"/>
              </a:defRPr>
            </a:pPr>
            <a:endParaRPr lang="en-US"/>
          </a:p>
        </c:txPr>
        <c:crossAx val="-1957350960"/>
        <c:crosses val="autoZero"/>
        <c:auto val="1"/>
        <c:lblAlgn val="ctr"/>
        <c:lblOffset val="100"/>
        <c:noMultiLvlLbl val="0"/>
      </c:catAx>
      <c:valAx>
        <c:axId val="-1957350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solidFill>
                <a:latin typeface="+mn-lt"/>
                <a:ea typeface="+mn-ea"/>
                <a:cs typeface="+mn-cs"/>
              </a:defRPr>
            </a:pPr>
            <a:endParaRPr lang="en-US"/>
          </a:p>
        </c:txPr>
        <c:crossAx val="-1957352592"/>
        <c:crosses val="autoZero"/>
        <c:crossBetween val="between"/>
      </c:valAx>
      <c:spPr>
        <a:noFill/>
        <a:ln>
          <a:noFill/>
        </a:ln>
        <a:effectLst/>
      </c:spPr>
    </c:plotArea>
    <c:plotVisOnly val="1"/>
    <c:dispBlanksAs val="gap"/>
    <c:showDLblsOverMax val="0"/>
  </c:chart>
  <c:spPr>
    <a:solidFill>
      <a:schemeClr val="lt1"/>
    </a:solidFill>
    <a:ln w="3175" cap="flat" cmpd="sng" algn="ctr">
      <a:solidFill>
        <a:srgbClr val="808080"/>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81689216838905"/>
          <c:y val="0.15432110502751531"/>
          <c:w val="0.73273863760634628"/>
          <c:h val="0.75321019694340274"/>
        </c:manualLayout>
      </c:layout>
      <c:barChart>
        <c:barDir val="bar"/>
        <c:grouping val="clustered"/>
        <c:varyColors val="0"/>
        <c:ser>
          <c:idx val="0"/>
          <c:order val="0"/>
          <c:tx>
            <c:strRef>
              <c:f>'NAISC - 2012, 2017'!$L$81</c:f>
              <c:strCache>
                <c:ptCount val="1"/>
                <c:pt idx="0">
                  <c:v>Organic sales, 2017</c:v>
                </c:pt>
              </c:strCache>
            </c:strRef>
          </c:tx>
          <c:spPr>
            <a:solidFill>
              <a:schemeClr val="accent1"/>
            </a:solidFill>
            <a:ln>
              <a:noFill/>
            </a:ln>
            <a:effectLst/>
          </c:spPr>
          <c:invertIfNegative val="0"/>
          <c:cat>
            <c:strRef>
              <c:f>'NAISC - 2012, 2017'!$K$82:$K$89</c:f>
              <c:strCache>
                <c:ptCount val="8"/>
                <c:pt idx="0">
                  <c:v>Other animals</c:v>
                </c:pt>
                <c:pt idx="1">
                  <c:v>Beef cattle &amp; feedlots</c:v>
                </c:pt>
                <c:pt idx="2">
                  <c:v>Cotton &amp; other crops</c:v>
                </c:pt>
                <c:pt idx="3">
                  <c:v>Greenhouse &amp;nursery</c:v>
                </c:pt>
                <c:pt idx="4">
                  <c:v>Grains &amp; oilseeds</c:v>
                </c:pt>
                <c:pt idx="5">
                  <c:v>Poultry &amp; eggs</c:v>
                </c:pt>
                <c:pt idx="6">
                  <c:v>Dairy cattle &amp; milk</c:v>
                </c:pt>
                <c:pt idx="7">
                  <c:v>Fruits &amp; vegetables</c:v>
                </c:pt>
              </c:strCache>
            </c:strRef>
          </c:cat>
          <c:val>
            <c:numRef>
              <c:f>'NAISC - 2012, 2017'!$L$82:$L$89</c:f>
              <c:numCache>
                <c:formatCode>_(* #,##0.0_);_(* \(#,##0.0\);_(* "-"??_);_(@_)</c:formatCode>
                <c:ptCount val="8"/>
                <c:pt idx="0">
                  <c:v>4.6658999999999999E-2</c:v>
                </c:pt>
                <c:pt idx="1">
                  <c:v>7.4496000000000007E-2</c:v>
                </c:pt>
                <c:pt idx="2">
                  <c:v>0.35156399999999999</c:v>
                </c:pt>
                <c:pt idx="3">
                  <c:v>0.39354800000000001</c:v>
                </c:pt>
                <c:pt idx="4">
                  <c:v>0.40688600000000003</c:v>
                </c:pt>
                <c:pt idx="5">
                  <c:v>1.334244</c:v>
                </c:pt>
                <c:pt idx="6">
                  <c:v>1.528257</c:v>
                </c:pt>
                <c:pt idx="7">
                  <c:v>3.141696</c:v>
                </c:pt>
              </c:numCache>
            </c:numRef>
          </c:val>
          <c:extLst>
            <c:ext xmlns:c16="http://schemas.microsoft.com/office/drawing/2014/chart" uri="{C3380CC4-5D6E-409C-BE32-E72D297353CC}">
              <c16:uniqueId val="{00000000-EA5C-4AEE-8DD7-587D05C76375}"/>
            </c:ext>
          </c:extLst>
        </c:ser>
        <c:ser>
          <c:idx val="1"/>
          <c:order val="1"/>
          <c:tx>
            <c:strRef>
              <c:f>'NAISC - 2012, 2017'!$M$81</c:f>
              <c:strCache>
                <c:ptCount val="1"/>
                <c:pt idx="0">
                  <c:v>Organic sales, 2012</c:v>
                </c:pt>
              </c:strCache>
            </c:strRef>
          </c:tx>
          <c:spPr>
            <a:solidFill>
              <a:schemeClr val="accent2"/>
            </a:solidFill>
            <a:ln>
              <a:noFill/>
            </a:ln>
            <a:effectLst/>
          </c:spPr>
          <c:invertIfNegative val="0"/>
          <c:cat>
            <c:strRef>
              <c:f>'NAISC - 2012, 2017'!$K$82:$K$89</c:f>
              <c:strCache>
                <c:ptCount val="8"/>
                <c:pt idx="0">
                  <c:v>Other animals</c:v>
                </c:pt>
                <c:pt idx="1">
                  <c:v>Beef cattle &amp; feedlots</c:v>
                </c:pt>
                <c:pt idx="2">
                  <c:v>Cotton &amp; other crops</c:v>
                </c:pt>
                <c:pt idx="3">
                  <c:v>Greenhouse &amp;nursery</c:v>
                </c:pt>
                <c:pt idx="4">
                  <c:v>Grains &amp; oilseeds</c:v>
                </c:pt>
                <c:pt idx="5">
                  <c:v>Poultry &amp; eggs</c:v>
                </c:pt>
                <c:pt idx="6">
                  <c:v>Dairy cattle &amp; milk</c:v>
                </c:pt>
                <c:pt idx="7">
                  <c:v>Fruits &amp; vegetables</c:v>
                </c:pt>
              </c:strCache>
            </c:strRef>
          </c:cat>
          <c:val>
            <c:numRef>
              <c:f>'NAISC - 2012, 2017'!$M$82:$M$89</c:f>
              <c:numCache>
                <c:formatCode>_(* #,##0.0_);_(* \(#,##0.0\);_(* "-"??_);_(@_)</c:formatCode>
                <c:ptCount val="8"/>
                <c:pt idx="0">
                  <c:v>2.0235E-2</c:v>
                </c:pt>
                <c:pt idx="1">
                  <c:v>6.7637000000000003E-2</c:v>
                </c:pt>
                <c:pt idx="2">
                  <c:v>0.19120400000000001</c:v>
                </c:pt>
                <c:pt idx="3">
                  <c:v>0.10742500000000001</c:v>
                </c:pt>
                <c:pt idx="4">
                  <c:v>0.24157699999999999</c:v>
                </c:pt>
                <c:pt idx="5">
                  <c:v>0.25616299999999997</c:v>
                </c:pt>
                <c:pt idx="6">
                  <c:v>0.81762500000000005</c:v>
                </c:pt>
                <c:pt idx="7">
                  <c:v>1.4188529999999999</c:v>
                </c:pt>
              </c:numCache>
            </c:numRef>
          </c:val>
          <c:extLst>
            <c:ext xmlns:c16="http://schemas.microsoft.com/office/drawing/2014/chart" uri="{C3380CC4-5D6E-409C-BE32-E72D297353CC}">
              <c16:uniqueId val="{00000001-EA5C-4AEE-8DD7-587D05C76375}"/>
            </c:ext>
          </c:extLst>
        </c:ser>
        <c:dLbls>
          <c:showLegendKey val="0"/>
          <c:showVal val="0"/>
          <c:showCatName val="0"/>
          <c:showSerName val="0"/>
          <c:showPercent val="0"/>
          <c:showBubbleSize val="0"/>
        </c:dLbls>
        <c:gapWidth val="182"/>
        <c:axId val="-1888621280"/>
        <c:axId val="-1888616928"/>
      </c:barChart>
      <c:catAx>
        <c:axId val="-1888621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crossAx val="-1888616928"/>
        <c:crosses val="autoZero"/>
        <c:auto val="1"/>
        <c:lblAlgn val="ctr"/>
        <c:lblOffset val="100"/>
        <c:noMultiLvlLbl val="0"/>
      </c:catAx>
      <c:valAx>
        <c:axId val="-18886169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sz="1500" b="1" dirty="0"/>
                  <a:t>$ billion</a:t>
                </a:r>
              </a:p>
            </c:rich>
          </c:tx>
          <c:layout>
            <c:manualLayout>
              <c:xMode val="edge"/>
              <c:yMode val="edge"/>
              <c:x val="0.23071710303751422"/>
              <c:y val="8.5648536767931799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crossAx val="-188862128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32721994247126518"/>
          <c:y val="1.259846938254955E-2"/>
          <c:w val="0.41613711572394935"/>
          <c:h val="0.12723593788115872"/>
        </c:manualLayout>
      </c:layout>
      <c:overlay val="1"/>
      <c:spPr>
        <a:solidFill>
          <a:schemeClr val="bg1"/>
        </a:solidFill>
        <a:ln>
          <a:solidFill>
            <a:schemeClr val="bg2">
              <a:lumMod val="50000"/>
            </a:schemeClr>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3175">
      <a:solidFill>
        <a:schemeClr val="tx2">
          <a:lumMod val="75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38602388109507"/>
          <c:y val="0.19635614294907591"/>
          <c:w val="0.81766512106052092"/>
          <c:h val="0.62821541971257089"/>
        </c:manualLayout>
      </c:layout>
      <c:barChart>
        <c:barDir val="col"/>
        <c:grouping val="clustered"/>
        <c:varyColors val="0"/>
        <c:ser>
          <c:idx val="0"/>
          <c:order val="0"/>
          <c:tx>
            <c:strRef>
              <c:f>Sheet1!$V$9</c:f>
              <c:strCache>
                <c:ptCount val="1"/>
                <c:pt idx="0">
                  <c:v>Organic sales, 2012</c:v>
                </c:pt>
              </c:strCache>
            </c:strRef>
          </c:tx>
          <c:spPr>
            <a:solidFill>
              <a:schemeClr val="accent1"/>
            </a:solidFill>
            <a:ln>
              <a:noFill/>
            </a:ln>
            <a:effectLst/>
          </c:spPr>
          <c:invertIfNegative val="0"/>
          <c:cat>
            <c:strRef>
              <c:f>Sheet1!$U$10:$U$31</c:f>
              <c:strCache>
                <c:ptCount val="12"/>
                <c:pt idx="0">
                  <c:v>CA</c:v>
                </c:pt>
                <c:pt idx="1">
                  <c:v>WA</c:v>
                </c:pt>
                <c:pt idx="2">
                  <c:v>PA</c:v>
                </c:pt>
                <c:pt idx="3">
                  <c:v>TX</c:v>
                </c:pt>
                <c:pt idx="4">
                  <c:v>OR</c:v>
                </c:pt>
                <c:pt idx="5">
                  <c:v>WI</c:v>
                </c:pt>
                <c:pt idx="6">
                  <c:v>NY</c:v>
                </c:pt>
                <c:pt idx="7">
                  <c:v>MI</c:v>
                </c:pt>
                <c:pt idx="8">
                  <c:v>CO</c:v>
                </c:pt>
                <c:pt idx="9">
                  <c:v>NC</c:v>
                </c:pt>
                <c:pt idx="10">
                  <c:v>VT</c:v>
                </c:pt>
                <c:pt idx="11">
                  <c:v>IA</c:v>
                </c:pt>
              </c:strCache>
            </c:strRef>
          </c:cat>
          <c:val>
            <c:numRef>
              <c:f>Sheet1!$V$10:$V$31</c:f>
              <c:numCache>
                <c:formatCode>_(* #,##0.0_);_(* \(#,##0.0\);_(* "-"??_);_(@_)</c:formatCode>
                <c:ptCount val="12"/>
                <c:pt idx="0">
                  <c:v>1.3535269999999999</c:v>
                </c:pt>
                <c:pt idx="1">
                  <c:v>0.29100199999999998</c:v>
                </c:pt>
                <c:pt idx="2">
                  <c:v>7.8273999999999996E-2</c:v>
                </c:pt>
                <c:pt idx="3">
                  <c:v>7.1774000000000004E-2</c:v>
                </c:pt>
                <c:pt idx="4">
                  <c:v>0.19395599999999999</c:v>
                </c:pt>
                <c:pt idx="5">
                  <c:v>0.121</c:v>
                </c:pt>
                <c:pt idx="6">
                  <c:v>9.6775E-2</c:v>
                </c:pt>
                <c:pt idx="7">
                  <c:v>5.3268000000000003E-2</c:v>
                </c:pt>
                <c:pt idx="8">
                  <c:v>6.8098000000000006E-2</c:v>
                </c:pt>
                <c:pt idx="9">
                  <c:v>1.5330999999999999E-2</c:v>
                </c:pt>
                <c:pt idx="10">
                  <c:v>6.2309999999999997E-2</c:v>
                </c:pt>
                <c:pt idx="11">
                  <c:v>5.7414E-2</c:v>
                </c:pt>
              </c:numCache>
            </c:numRef>
          </c:val>
          <c:extLst>
            <c:ext xmlns:c16="http://schemas.microsoft.com/office/drawing/2014/chart" uri="{C3380CC4-5D6E-409C-BE32-E72D297353CC}">
              <c16:uniqueId val="{00000000-60B8-407C-80C8-F0D226116112}"/>
            </c:ext>
          </c:extLst>
        </c:ser>
        <c:ser>
          <c:idx val="1"/>
          <c:order val="1"/>
          <c:tx>
            <c:strRef>
              <c:f>Sheet1!$W$9</c:f>
              <c:strCache>
                <c:ptCount val="1"/>
                <c:pt idx="0">
                  <c:v>Organic sales, 2017</c:v>
                </c:pt>
              </c:strCache>
            </c:strRef>
          </c:tx>
          <c:spPr>
            <a:solidFill>
              <a:schemeClr val="accent2"/>
            </a:solidFill>
            <a:ln>
              <a:noFill/>
            </a:ln>
            <a:effectLst/>
          </c:spPr>
          <c:invertIfNegative val="0"/>
          <c:cat>
            <c:strRef>
              <c:f>Sheet1!$U$10:$U$31</c:f>
              <c:strCache>
                <c:ptCount val="12"/>
                <c:pt idx="0">
                  <c:v>CA</c:v>
                </c:pt>
                <c:pt idx="1">
                  <c:v>WA</c:v>
                </c:pt>
                <c:pt idx="2">
                  <c:v>PA</c:v>
                </c:pt>
                <c:pt idx="3">
                  <c:v>TX</c:v>
                </c:pt>
                <c:pt idx="4">
                  <c:v>OR</c:v>
                </c:pt>
                <c:pt idx="5">
                  <c:v>WI</c:v>
                </c:pt>
                <c:pt idx="6">
                  <c:v>NY</c:v>
                </c:pt>
                <c:pt idx="7">
                  <c:v>MI</c:v>
                </c:pt>
                <c:pt idx="8">
                  <c:v>CO</c:v>
                </c:pt>
                <c:pt idx="9">
                  <c:v>NC</c:v>
                </c:pt>
                <c:pt idx="10">
                  <c:v>VT</c:v>
                </c:pt>
                <c:pt idx="11">
                  <c:v>IA</c:v>
                </c:pt>
              </c:strCache>
            </c:strRef>
          </c:cat>
          <c:val>
            <c:numRef>
              <c:f>Sheet1!$W$10:$W$31</c:f>
              <c:numCache>
                <c:formatCode>_(* #,##0.0_);_(* \(#,##0.0\);_(* "-"??_);_(@_)</c:formatCode>
                <c:ptCount val="12"/>
                <c:pt idx="0">
                  <c:v>2.8312650000000001</c:v>
                </c:pt>
                <c:pt idx="1">
                  <c:v>0.75879399999999997</c:v>
                </c:pt>
                <c:pt idx="2">
                  <c:v>0.70735300000000001</c:v>
                </c:pt>
                <c:pt idx="3">
                  <c:v>0.30335200000000001</c:v>
                </c:pt>
                <c:pt idx="4">
                  <c:v>0.27746500000000002</c:v>
                </c:pt>
                <c:pt idx="5">
                  <c:v>0.248111</c:v>
                </c:pt>
                <c:pt idx="6">
                  <c:v>0.20646200000000001</c:v>
                </c:pt>
                <c:pt idx="7">
                  <c:v>0.17583499999999999</c:v>
                </c:pt>
                <c:pt idx="8">
                  <c:v>0.13397000000000001</c:v>
                </c:pt>
                <c:pt idx="9">
                  <c:v>0.129742</c:v>
                </c:pt>
                <c:pt idx="10">
                  <c:v>0.11801399999999999</c:v>
                </c:pt>
                <c:pt idx="11">
                  <c:v>9.5050999999999997E-2</c:v>
                </c:pt>
              </c:numCache>
            </c:numRef>
          </c:val>
          <c:extLst>
            <c:ext xmlns:c16="http://schemas.microsoft.com/office/drawing/2014/chart" uri="{C3380CC4-5D6E-409C-BE32-E72D297353CC}">
              <c16:uniqueId val="{00000001-60B8-407C-80C8-F0D226116112}"/>
            </c:ext>
          </c:extLst>
        </c:ser>
        <c:dLbls>
          <c:showLegendKey val="0"/>
          <c:showVal val="0"/>
          <c:showCatName val="0"/>
          <c:showSerName val="0"/>
          <c:showPercent val="0"/>
          <c:showBubbleSize val="0"/>
        </c:dLbls>
        <c:gapWidth val="219"/>
        <c:overlap val="-27"/>
        <c:axId val="-1888618016"/>
        <c:axId val="-1888620192"/>
      </c:barChart>
      <c:scatterChart>
        <c:scatterStyle val="lineMarker"/>
        <c:varyColors val="0"/>
        <c:ser>
          <c:idx val="2"/>
          <c:order val="2"/>
          <c:tx>
            <c:strRef>
              <c:f>Sheet1!$X$9</c:f>
              <c:strCache>
                <c:ptCount val="1"/>
                <c:pt idx="0">
                  <c:v>Share of total sales, 2012</c:v>
                </c:pt>
              </c:strCache>
            </c:strRef>
          </c:tx>
          <c:spPr>
            <a:ln w="25400" cap="rnd">
              <a:noFill/>
              <a:round/>
            </a:ln>
            <a:effectLst/>
          </c:spPr>
          <c:marker>
            <c:symbol val="square"/>
            <c:size val="7"/>
            <c:spPr>
              <a:solidFill>
                <a:schemeClr val="accent3"/>
              </a:solidFill>
              <a:ln w="50800">
                <a:solidFill>
                  <a:schemeClr val="accent3">
                    <a:lumMod val="75000"/>
                  </a:schemeClr>
                </a:solidFill>
              </a:ln>
              <a:effectLst/>
            </c:spPr>
          </c:marker>
          <c:xVal>
            <c:strRef>
              <c:f>Sheet1!$U$10:$U$31</c:f>
              <c:strCache>
                <c:ptCount val="12"/>
                <c:pt idx="0">
                  <c:v>CA</c:v>
                </c:pt>
                <c:pt idx="1">
                  <c:v>WA</c:v>
                </c:pt>
                <c:pt idx="2">
                  <c:v>PA</c:v>
                </c:pt>
                <c:pt idx="3">
                  <c:v>TX</c:v>
                </c:pt>
                <c:pt idx="4">
                  <c:v>OR</c:v>
                </c:pt>
                <c:pt idx="5">
                  <c:v>WI</c:v>
                </c:pt>
                <c:pt idx="6">
                  <c:v>NY</c:v>
                </c:pt>
                <c:pt idx="7">
                  <c:v>MI</c:v>
                </c:pt>
                <c:pt idx="8">
                  <c:v>CO</c:v>
                </c:pt>
                <c:pt idx="9">
                  <c:v>NC</c:v>
                </c:pt>
                <c:pt idx="10">
                  <c:v>VT</c:v>
                </c:pt>
                <c:pt idx="11">
                  <c:v>IA</c:v>
                </c:pt>
              </c:strCache>
            </c:strRef>
          </c:xVal>
          <c:yVal>
            <c:numRef>
              <c:f>Sheet1!$X$10:$X$31</c:f>
              <c:numCache>
                <c:formatCode>General</c:formatCode>
                <c:ptCount val="12"/>
                <c:pt idx="0">
                  <c:v>3</c:v>
                </c:pt>
                <c:pt idx="1">
                  <c:v>3</c:v>
                </c:pt>
                <c:pt idx="2">
                  <c:v>1</c:v>
                </c:pt>
                <c:pt idx="3">
                  <c:v>0.3</c:v>
                </c:pt>
                <c:pt idx="4">
                  <c:v>4</c:v>
                </c:pt>
                <c:pt idx="5">
                  <c:v>1</c:v>
                </c:pt>
                <c:pt idx="6">
                  <c:v>2</c:v>
                </c:pt>
                <c:pt idx="7">
                  <c:v>1</c:v>
                </c:pt>
                <c:pt idx="8">
                  <c:v>1</c:v>
                </c:pt>
                <c:pt idx="9">
                  <c:v>0.1</c:v>
                </c:pt>
                <c:pt idx="10">
                  <c:v>8</c:v>
                </c:pt>
                <c:pt idx="11">
                  <c:v>0.2</c:v>
                </c:pt>
              </c:numCache>
            </c:numRef>
          </c:yVal>
          <c:smooth val="0"/>
          <c:extLst>
            <c:ext xmlns:c16="http://schemas.microsoft.com/office/drawing/2014/chart" uri="{C3380CC4-5D6E-409C-BE32-E72D297353CC}">
              <c16:uniqueId val="{00000002-60B8-407C-80C8-F0D226116112}"/>
            </c:ext>
          </c:extLst>
        </c:ser>
        <c:ser>
          <c:idx val="3"/>
          <c:order val="3"/>
          <c:tx>
            <c:strRef>
              <c:f>Sheet1!$Y$9</c:f>
              <c:strCache>
                <c:ptCount val="1"/>
                <c:pt idx="0">
                  <c:v>Share of total sales, 2017</c:v>
                </c:pt>
              </c:strCache>
            </c:strRef>
          </c:tx>
          <c:spPr>
            <a:ln w="25400" cap="rnd">
              <a:noFill/>
              <a:round/>
            </a:ln>
            <a:effectLst/>
          </c:spPr>
          <c:marker>
            <c:symbol val="circle"/>
            <c:size val="5"/>
            <c:spPr>
              <a:solidFill>
                <a:schemeClr val="accent4"/>
              </a:solidFill>
              <a:ln w="63500">
                <a:solidFill>
                  <a:schemeClr val="accent4"/>
                </a:solidFill>
              </a:ln>
              <a:effectLst/>
            </c:spPr>
          </c:marker>
          <c:xVal>
            <c:strRef>
              <c:f>Sheet1!$U$10:$U$31</c:f>
              <c:strCache>
                <c:ptCount val="12"/>
                <c:pt idx="0">
                  <c:v>CA</c:v>
                </c:pt>
                <c:pt idx="1">
                  <c:v>WA</c:v>
                </c:pt>
                <c:pt idx="2">
                  <c:v>PA</c:v>
                </c:pt>
                <c:pt idx="3">
                  <c:v>TX</c:v>
                </c:pt>
                <c:pt idx="4">
                  <c:v>OR</c:v>
                </c:pt>
                <c:pt idx="5">
                  <c:v>WI</c:v>
                </c:pt>
                <c:pt idx="6">
                  <c:v>NY</c:v>
                </c:pt>
                <c:pt idx="7">
                  <c:v>MI</c:v>
                </c:pt>
                <c:pt idx="8">
                  <c:v>CO</c:v>
                </c:pt>
                <c:pt idx="9">
                  <c:v>NC</c:v>
                </c:pt>
                <c:pt idx="10">
                  <c:v>VT</c:v>
                </c:pt>
                <c:pt idx="11">
                  <c:v>IA</c:v>
                </c:pt>
              </c:strCache>
            </c:strRef>
          </c:xVal>
          <c:yVal>
            <c:numRef>
              <c:f>Sheet1!$Y$10:$Y$31</c:f>
              <c:numCache>
                <c:formatCode>_(* #,##0_);_(* \(#,##0\);_(* "-"??_);_(@_)</c:formatCode>
                <c:ptCount val="12"/>
                <c:pt idx="0">
                  <c:v>6.2701919874446679</c:v>
                </c:pt>
                <c:pt idx="1">
                  <c:v>7.8758323895856757</c:v>
                </c:pt>
                <c:pt idx="2">
                  <c:v>9.1166848221986569</c:v>
                </c:pt>
                <c:pt idx="3">
                  <c:v>1.217106006205013</c:v>
                </c:pt>
                <c:pt idx="4">
                  <c:v>5.5417388515109991</c:v>
                </c:pt>
                <c:pt idx="5">
                  <c:v>2.1711894273975854</c:v>
                </c:pt>
                <c:pt idx="6">
                  <c:v>3.8452942442950659</c:v>
                </c:pt>
                <c:pt idx="7">
                  <c:v>2.14</c:v>
                </c:pt>
                <c:pt idx="8">
                  <c:v>1.7882451811350744</c:v>
                </c:pt>
                <c:pt idx="9">
                  <c:v>1.0056993921402866</c:v>
                </c:pt>
                <c:pt idx="10">
                  <c:v>15.111246555556693</c:v>
                </c:pt>
                <c:pt idx="11" formatCode="_(* #,##0.0_);_(* \(#,##0.0\);_(* &quot;-&quot;??_);_(@_)">
                  <c:v>0.32825496076781502</c:v>
                </c:pt>
              </c:numCache>
            </c:numRef>
          </c:yVal>
          <c:smooth val="0"/>
          <c:extLst>
            <c:ext xmlns:c16="http://schemas.microsoft.com/office/drawing/2014/chart" uri="{C3380CC4-5D6E-409C-BE32-E72D297353CC}">
              <c16:uniqueId val="{00000003-60B8-407C-80C8-F0D226116112}"/>
            </c:ext>
          </c:extLst>
        </c:ser>
        <c:dLbls>
          <c:showLegendKey val="0"/>
          <c:showVal val="0"/>
          <c:showCatName val="0"/>
          <c:showSerName val="0"/>
          <c:showPercent val="0"/>
          <c:showBubbleSize val="0"/>
        </c:dLbls>
        <c:axId val="-1888621824"/>
        <c:axId val="-1888616384"/>
      </c:scatterChart>
      <c:catAx>
        <c:axId val="-1888618016"/>
        <c:scaling>
          <c:orientation val="minMax"/>
        </c:scaling>
        <c:delete val="0"/>
        <c:axPos val="b"/>
        <c:numFmt formatCode="General" sourceLinked="1"/>
        <c:majorTickMark val="none"/>
        <c:minorTickMark val="none"/>
        <c:tickLblPos val="nextTo"/>
        <c:spPr>
          <a:noFill/>
          <a:ln w="12700" cap="flat" cmpd="sng" algn="ctr">
            <a:solidFill>
              <a:schemeClr val="tx1">
                <a:lumMod val="85000"/>
                <a:lumOff val="1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888620192"/>
        <c:crosses val="autoZero"/>
        <c:auto val="0"/>
        <c:lblAlgn val="ctr"/>
        <c:lblOffset val="100"/>
        <c:noMultiLvlLbl val="0"/>
      </c:catAx>
      <c:valAx>
        <c:axId val="-1888620192"/>
        <c:scaling>
          <c:orientation val="minMax"/>
        </c:scaling>
        <c:delete val="0"/>
        <c:axPos val="l"/>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888618016"/>
        <c:crosses val="autoZero"/>
        <c:crossBetween val="between"/>
      </c:valAx>
      <c:valAx>
        <c:axId val="-188861638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888621824"/>
        <c:crosses val="max"/>
        <c:crossBetween val="midCat"/>
      </c:valAx>
      <c:valAx>
        <c:axId val="-1888621824"/>
        <c:scaling>
          <c:orientation val="minMax"/>
        </c:scaling>
        <c:delete val="1"/>
        <c:axPos val="b"/>
        <c:numFmt formatCode="General" sourceLinked="1"/>
        <c:majorTickMark val="out"/>
        <c:minorTickMark val="none"/>
        <c:tickLblPos val="nextTo"/>
        <c:crossAx val="-1888616384"/>
        <c:crosses val="autoZero"/>
        <c:crossBetween val="midCat"/>
      </c:valAx>
      <c:spPr>
        <a:noFill/>
        <a:ln w="3175">
          <a:noFill/>
        </a:ln>
        <a:effectLst/>
      </c:spPr>
    </c:plotArea>
    <c:legend>
      <c:legendPos val="t"/>
      <c:legendEntry>
        <c:idx val="0"/>
        <c:txPr>
          <a:bodyPr rot="0" spcFirstLastPara="1" vertOverflow="ellipsis" vert="horz" wrap="square" anchor="ctr" anchorCtr="1"/>
          <a:lstStyle/>
          <a:p>
            <a:pPr>
              <a:defRPr lang="en-US" sz="1800" b="1" i="0" u="none" strike="noStrike" kern="1200" baseline="0">
                <a:ln>
                  <a:noFill/>
                </a:ln>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lang="en-US" sz="1800" b="1" i="0" u="none" strike="noStrike" kern="1200" baseline="0">
                <a:ln>
                  <a:noFill/>
                </a:ln>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lang="en-US" sz="1800" b="1" i="0" u="none" strike="noStrike" kern="1200" baseline="0">
                <a:ln>
                  <a:noFill/>
                </a:ln>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lang="en-US" sz="1800" b="1" i="0" u="none" strike="noStrike" kern="1200" baseline="0">
                <a:ln>
                  <a:noFill/>
                </a:ln>
                <a:solidFill>
                  <a:schemeClr val="tx1">
                    <a:lumMod val="65000"/>
                    <a:lumOff val="35000"/>
                  </a:schemeClr>
                </a:solidFill>
                <a:latin typeface="+mn-lt"/>
                <a:ea typeface="+mn-ea"/>
                <a:cs typeface="+mn-cs"/>
              </a:defRPr>
            </a:pPr>
            <a:endParaRPr lang="en-US"/>
          </a:p>
        </c:txPr>
      </c:legendEntry>
      <c:layout>
        <c:manualLayout>
          <c:xMode val="edge"/>
          <c:yMode val="edge"/>
          <c:x val="0.23209251940457215"/>
          <c:y val="3.3778835792910265E-2"/>
          <c:w val="0.58844954831801688"/>
          <c:h val="0.13578176157731095"/>
        </c:manualLayout>
      </c:layout>
      <c:overlay val="0"/>
      <c:spPr>
        <a:solidFill>
          <a:schemeClr val="bg1">
            <a:alpha val="65000"/>
          </a:schemeClr>
        </a:solidFill>
        <a:ln w="3175">
          <a:solidFill>
            <a:schemeClr val="bg2">
              <a:lumMod val="90000"/>
            </a:schemeClr>
          </a:solidFill>
        </a:ln>
        <a:effectLst/>
      </c:spPr>
      <c:txPr>
        <a:bodyPr rot="0" spcFirstLastPara="1" vertOverflow="ellipsis" vert="horz" wrap="square" anchor="ctr" anchorCtr="1"/>
        <a:lstStyle/>
        <a:p>
          <a:pPr>
            <a:defRPr lang="en-US" sz="1800" b="0" i="0" u="none" strike="noStrike" kern="1200" baseline="0">
              <a:ln>
                <a:noFill/>
              </a:ln>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3175" cap="flat" cmpd="sng" algn="ctr">
      <a:solidFill>
        <a:schemeClr val="tx1">
          <a:lumMod val="50000"/>
          <a:lumOff val="50000"/>
        </a:schemeClr>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975695255539049E-2"/>
          <c:y val="0.17443650739294686"/>
          <c:w val="0.86253843405713448"/>
          <c:h val="0.71282887246094218"/>
        </c:manualLayout>
      </c:layout>
      <c:barChart>
        <c:barDir val="col"/>
        <c:grouping val="clustered"/>
        <c:varyColors val="0"/>
        <c:ser>
          <c:idx val="0"/>
          <c:order val="0"/>
          <c:tx>
            <c:strRef>
              <c:f>'FIG 5.1--Certified Research Ops'!$BY$4</c:f>
              <c:strCache>
                <c:ptCount val="1"/>
                <c:pt idx="0">
                  <c:v>Colleges</c:v>
                </c:pt>
              </c:strCache>
            </c:strRef>
          </c:tx>
          <c:spPr>
            <a:solidFill>
              <a:srgbClr val="00B05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76-4886-9560-D2C58EDDB68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76-4886-9560-D2C58EDDB68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76-4886-9560-D2C58EDDB68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76-4886-9560-D2C58EDDB688}"/>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5.1--Certified Research Ops'!$BZ$3:$CC$3</c:f>
              <c:strCache>
                <c:ptCount val="4"/>
                <c:pt idx="0">
                  <c:v>2000-04</c:v>
                </c:pt>
                <c:pt idx="1">
                  <c:v>2005-09</c:v>
                </c:pt>
                <c:pt idx="2">
                  <c:v>2010-14</c:v>
                </c:pt>
                <c:pt idx="3">
                  <c:v>2015-2019</c:v>
                </c:pt>
              </c:strCache>
            </c:strRef>
          </c:cat>
          <c:val>
            <c:numRef>
              <c:f>'FIG 5.1--Certified Research Ops'!$BZ$4:$CC$4</c:f>
              <c:numCache>
                <c:formatCode>General</c:formatCode>
                <c:ptCount val="4"/>
                <c:pt idx="0">
                  <c:v>2</c:v>
                </c:pt>
                <c:pt idx="1">
                  <c:v>8</c:v>
                </c:pt>
                <c:pt idx="2">
                  <c:v>16</c:v>
                </c:pt>
                <c:pt idx="3">
                  <c:v>24</c:v>
                </c:pt>
              </c:numCache>
            </c:numRef>
          </c:val>
          <c:extLst>
            <c:ext xmlns:c16="http://schemas.microsoft.com/office/drawing/2014/chart" uri="{C3380CC4-5D6E-409C-BE32-E72D297353CC}">
              <c16:uniqueId val="{00000004-D876-4886-9560-D2C58EDDB688}"/>
            </c:ext>
          </c:extLst>
        </c:ser>
        <c:ser>
          <c:idx val="1"/>
          <c:order val="1"/>
          <c:tx>
            <c:strRef>
              <c:f>'FIG 5.1--Certified Research Ops'!$BY$5</c:f>
              <c:strCache>
                <c:ptCount val="1"/>
                <c:pt idx="0">
                  <c:v>Universities</c:v>
                </c:pt>
              </c:strCache>
            </c:strRef>
          </c:tx>
          <c:spPr>
            <a:solidFill>
              <a:schemeClr val="accent5"/>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6-D876-4886-9560-D2C58EDDB688}"/>
              </c:ext>
            </c:extLst>
          </c:dPt>
          <c:dPt>
            <c:idx val="1"/>
            <c:invertIfNegative val="0"/>
            <c:bubble3D val="0"/>
            <c:spPr>
              <a:solidFill>
                <a:srgbClr val="0070C0"/>
              </a:solidFill>
              <a:ln>
                <a:noFill/>
              </a:ln>
              <a:effectLst/>
            </c:spPr>
            <c:extLst>
              <c:ext xmlns:c16="http://schemas.microsoft.com/office/drawing/2014/chart" uri="{C3380CC4-5D6E-409C-BE32-E72D297353CC}">
                <c16:uniqueId val="{00000008-D876-4886-9560-D2C58EDDB688}"/>
              </c:ext>
            </c:extLst>
          </c:dPt>
          <c:dPt>
            <c:idx val="2"/>
            <c:invertIfNegative val="0"/>
            <c:bubble3D val="0"/>
            <c:spPr>
              <a:solidFill>
                <a:srgbClr val="0070C0"/>
              </a:solidFill>
              <a:ln>
                <a:noFill/>
              </a:ln>
              <a:effectLst/>
            </c:spPr>
            <c:extLst>
              <c:ext xmlns:c16="http://schemas.microsoft.com/office/drawing/2014/chart" uri="{C3380CC4-5D6E-409C-BE32-E72D297353CC}">
                <c16:uniqueId val="{0000000A-D876-4886-9560-D2C58EDDB688}"/>
              </c:ext>
            </c:extLst>
          </c:dPt>
          <c:dPt>
            <c:idx val="3"/>
            <c:invertIfNegative val="0"/>
            <c:bubble3D val="0"/>
            <c:spPr>
              <a:solidFill>
                <a:srgbClr val="0070C0"/>
              </a:solidFill>
              <a:ln>
                <a:noFill/>
              </a:ln>
              <a:effectLst/>
            </c:spPr>
            <c:extLst>
              <c:ext xmlns:c16="http://schemas.microsoft.com/office/drawing/2014/chart" uri="{C3380CC4-5D6E-409C-BE32-E72D297353CC}">
                <c16:uniqueId val="{0000000C-D876-4886-9560-D2C58EDDB688}"/>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76-4886-9560-D2C58EDDB68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876-4886-9560-D2C58EDDB68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876-4886-9560-D2C58EDDB68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876-4886-9560-D2C58EDDB688}"/>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5.1--Certified Research Ops'!$BZ$3:$CC$3</c:f>
              <c:strCache>
                <c:ptCount val="4"/>
                <c:pt idx="0">
                  <c:v>2000-04</c:v>
                </c:pt>
                <c:pt idx="1">
                  <c:v>2005-09</c:v>
                </c:pt>
                <c:pt idx="2">
                  <c:v>2010-14</c:v>
                </c:pt>
                <c:pt idx="3">
                  <c:v>2015-2019</c:v>
                </c:pt>
              </c:strCache>
            </c:strRef>
          </c:cat>
          <c:val>
            <c:numRef>
              <c:f>'FIG 5.1--Certified Research Ops'!$BZ$5:$CC$5</c:f>
              <c:numCache>
                <c:formatCode>General</c:formatCode>
                <c:ptCount val="4"/>
                <c:pt idx="0">
                  <c:v>10</c:v>
                </c:pt>
                <c:pt idx="1">
                  <c:v>32</c:v>
                </c:pt>
                <c:pt idx="2">
                  <c:v>63</c:v>
                </c:pt>
                <c:pt idx="3">
                  <c:v>87</c:v>
                </c:pt>
              </c:numCache>
            </c:numRef>
          </c:val>
          <c:extLst>
            <c:ext xmlns:c16="http://schemas.microsoft.com/office/drawing/2014/chart" uri="{C3380CC4-5D6E-409C-BE32-E72D297353CC}">
              <c16:uniqueId val="{0000000D-D876-4886-9560-D2C58EDDB688}"/>
            </c:ext>
          </c:extLst>
        </c:ser>
        <c:ser>
          <c:idx val="2"/>
          <c:order val="2"/>
          <c:tx>
            <c:strRef>
              <c:f>'FIG 5.1--Certified Research Ops'!$BY$6</c:f>
              <c:strCache>
                <c:ptCount val="1"/>
                <c:pt idx="0">
                  <c:v>Industry</c:v>
                </c:pt>
              </c:strCache>
            </c:strRef>
          </c:tx>
          <c:spPr>
            <a:solidFill>
              <a:srgbClr val="BB0F8A"/>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876-4886-9560-D2C58EDDB68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876-4886-9560-D2C58EDDB68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876-4886-9560-D2C58EDDB68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876-4886-9560-D2C58EDDB688}"/>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5.1--Certified Research Ops'!$BZ$3:$CC$3</c:f>
              <c:strCache>
                <c:ptCount val="4"/>
                <c:pt idx="0">
                  <c:v>2000-04</c:v>
                </c:pt>
                <c:pt idx="1">
                  <c:v>2005-09</c:v>
                </c:pt>
                <c:pt idx="2">
                  <c:v>2010-14</c:v>
                </c:pt>
                <c:pt idx="3">
                  <c:v>2015-2019</c:v>
                </c:pt>
              </c:strCache>
            </c:strRef>
          </c:cat>
          <c:val>
            <c:numRef>
              <c:f>'FIG 5.1--Certified Research Ops'!$BZ$6:$CC$6</c:f>
              <c:numCache>
                <c:formatCode>General</c:formatCode>
                <c:ptCount val="4"/>
                <c:pt idx="0">
                  <c:v>2</c:v>
                </c:pt>
                <c:pt idx="1">
                  <c:v>13</c:v>
                </c:pt>
                <c:pt idx="2">
                  <c:v>19</c:v>
                </c:pt>
                <c:pt idx="3">
                  <c:v>46</c:v>
                </c:pt>
              </c:numCache>
            </c:numRef>
          </c:val>
          <c:extLst>
            <c:ext xmlns:c16="http://schemas.microsoft.com/office/drawing/2014/chart" uri="{C3380CC4-5D6E-409C-BE32-E72D297353CC}">
              <c16:uniqueId val="{00000012-D876-4886-9560-D2C58EDDB688}"/>
            </c:ext>
          </c:extLst>
        </c:ser>
        <c:ser>
          <c:idx val="3"/>
          <c:order val="3"/>
          <c:tx>
            <c:strRef>
              <c:f>'FIG 5.1--Certified Research Ops'!$BY$7</c:f>
              <c:strCache>
                <c:ptCount val="1"/>
                <c:pt idx="0">
                  <c:v>USDA-ARS</c:v>
                </c:pt>
              </c:strCache>
            </c:strRef>
          </c:tx>
          <c:spPr>
            <a:solidFill>
              <a:srgbClr val="FFC0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876-4886-9560-D2C58EDDB68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876-4886-9560-D2C58EDDB68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876-4886-9560-D2C58EDDB688}"/>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5.1--Certified Research Ops'!$BZ$3:$CC$3</c:f>
              <c:strCache>
                <c:ptCount val="4"/>
                <c:pt idx="0">
                  <c:v>2000-04</c:v>
                </c:pt>
                <c:pt idx="1">
                  <c:v>2005-09</c:v>
                </c:pt>
                <c:pt idx="2">
                  <c:v>2010-14</c:v>
                </c:pt>
                <c:pt idx="3">
                  <c:v>2015-2019</c:v>
                </c:pt>
              </c:strCache>
            </c:strRef>
          </c:cat>
          <c:val>
            <c:numRef>
              <c:f>'FIG 5.1--Certified Research Ops'!$BZ$7:$CC$7</c:f>
              <c:numCache>
                <c:formatCode>General</c:formatCode>
                <c:ptCount val="4"/>
                <c:pt idx="0">
                  <c:v>1</c:v>
                </c:pt>
                <c:pt idx="1">
                  <c:v>1</c:v>
                </c:pt>
                <c:pt idx="2">
                  <c:v>3</c:v>
                </c:pt>
                <c:pt idx="3">
                  <c:v>3</c:v>
                </c:pt>
              </c:numCache>
            </c:numRef>
          </c:val>
          <c:extLst>
            <c:ext xmlns:c16="http://schemas.microsoft.com/office/drawing/2014/chart" uri="{C3380CC4-5D6E-409C-BE32-E72D297353CC}">
              <c16:uniqueId val="{00000016-D876-4886-9560-D2C58EDDB688}"/>
            </c:ext>
          </c:extLst>
        </c:ser>
        <c:dLbls>
          <c:showLegendKey val="0"/>
          <c:showVal val="0"/>
          <c:showCatName val="0"/>
          <c:showSerName val="0"/>
          <c:showPercent val="0"/>
          <c:showBubbleSize val="0"/>
        </c:dLbls>
        <c:gapWidth val="219"/>
        <c:overlap val="-27"/>
        <c:axId val="-1888623456"/>
        <c:axId val="-1888619648"/>
      </c:barChart>
      <c:catAx>
        <c:axId val="-1888623456"/>
        <c:scaling>
          <c:orientation val="minMax"/>
        </c:scaling>
        <c:delete val="0"/>
        <c:axPos val="b"/>
        <c:numFmt formatCode="General" sourceLinked="1"/>
        <c:majorTickMark val="none"/>
        <c:minorTickMark val="none"/>
        <c:tickLblPos val="nextTo"/>
        <c:spPr>
          <a:noFill/>
          <a:ln w="9525" cap="flat" cmpd="sng" algn="ctr">
            <a:solidFill>
              <a:schemeClr val="tx2">
                <a:lumMod val="60000"/>
                <a:lumOff val="40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888619648"/>
        <c:crosses val="autoZero"/>
        <c:auto val="1"/>
        <c:lblAlgn val="ctr"/>
        <c:lblOffset val="100"/>
        <c:noMultiLvlLbl val="0"/>
      </c:catAx>
      <c:valAx>
        <c:axId val="-1888619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88623456"/>
        <c:crosses val="autoZero"/>
        <c:crossBetween val="between"/>
      </c:valAx>
      <c:spPr>
        <a:noFill/>
        <a:ln>
          <a:noFill/>
        </a:ln>
        <a:effectLst/>
      </c:spPr>
    </c:plotArea>
    <c:legend>
      <c:legendPos val="b"/>
      <c:layout>
        <c:manualLayout>
          <c:xMode val="edge"/>
          <c:yMode val="edge"/>
          <c:x val="0.32709022588134207"/>
          <c:y val="3.4541050319906501E-2"/>
          <c:w val="0.34276499040791358"/>
          <c:h val="0.13613797431204094"/>
        </c:manualLayout>
      </c:layout>
      <c:overlay val="0"/>
      <c:spPr>
        <a:noFill/>
        <a:ln>
          <a:solidFill>
            <a:schemeClr val="accent1"/>
          </a:solid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3175">
      <a:solidFill>
        <a:schemeClr val="tx2">
          <a:lumMod val="75000"/>
        </a:schemeClr>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0.63609</cdr:x>
      <cdr:y>0.14493</cdr:y>
    </cdr:from>
    <cdr:to>
      <cdr:x>0.74924</cdr:x>
      <cdr:y>0.31142</cdr:y>
    </cdr:to>
    <cdr:sp macro="" textlink="">
      <cdr:nvSpPr>
        <cdr:cNvPr id="2" name="TextBox 1"/>
        <cdr:cNvSpPr txBox="1"/>
      </cdr:nvSpPr>
      <cdr:spPr>
        <a:xfrm xmlns:a="http://schemas.openxmlformats.org/drawingml/2006/main">
          <a:off x="6235908" y="599607"/>
          <a:ext cx="1109272" cy="6888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t>Milk</a:t>
          </a:r>
        </a:p>
      </cdr:txBody>
    </cdr:sp>
  </cdr:relSizeAnchor>
  <cdr:relSizeAnchor xmlns:cdr="http://schemas.openxmlformats.org/drawingml/2006/chartDrawing">
    <cdr:from>
      <cdr:x>0.66519</cdr:x>
      <cdr:y>0.36594</cdr:y>
    </cdr:from>
    <cdr:to>
      <cdr:x>0.82875</cdr:x>
      <cdr:y>0.53287</cdr:y>
    </cdr:to>
    <cdr:sp macro="" textlink="">
      <cdr:nvSpPr>
        <cdr:cNvPr id="3" name="TextBox 2"/>
        <cdr:cNvSpPr txBox="1"/>
      </cdr:nvSpPr>
      <cdr:spPr>
        <a:xfrm xmlns:a="http://schemas.openxmlformats.org/drawingml/2006/main">
          <a:off x="5976730" y="1468453"/>
          <a:ext cx="1469533" cy="6698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t>Fresh</a:t>
          </a:r>
          <a:r>
            <a:rPr lang="en-US" sz="1800" dirty="0"/>
            <a:t> </a:t>
          </a:r>
          <a:r>
            <a:rPr lang="en-US" sz="2000" dirty="0"/>
            <a:t>eggs</a:t>
          </a:r>
        </a:p>
      </cdr:txBody>
    </cdr:sp>
  </cdr:relSizeAnchor>
  <cdr:relSizeAnchor xmlns:cdr="http://schemas.openxmlformats.org/drawingml/2006/chartDrawing">
    <cdr:from>
      <cdr:x>0.82918</cdr:x>
      <cdr:y>0.51756</cdr:y>
    </cdr:from>
    <cdr:to>
      <cdr:x>1</cdr:x>
      <cdr:y>0.81069</cdr:y>
    </cdr:to>
    <cdr:sp macro="" textlink="">
      <cdr:nvSpPr>
        <cdr:cNvPr id="4" name="TextBox 3"/>
        <cdr:cNvSpPr txBox="1"/>
      </cdr:nvSpPr>
      <cdr:spPr>
        <a:xfrm xmlns:a="http://schemas.openxmlformats.org/drawingml/2006/main">
          <a:off x="4486275" y="161448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0.84098</cdr:x>
      <cdr:y>0.44565</cdr:y>
    </cdr:from>
    <cdr:to>
      <cdr:x>0.96619</cdr:x>
      <cdr:y>0.57252</cdr:y>
    </cdr:to>
    <cdr:sp macro="" textlink="">
      <cdr:nvSpPr>
        <cdr:cNvPr id="5" name="TextBox 4"/>
        <cdr:cNvSpPr txBox="1"/>
      </cdr:nvSpPr>
      <cdr:spPr>
        <a:xfrm xmlns:a="http://schemas.openxmlformats.org/drawingml/2006/main">
          <a:off x="8244590" y="1843790"/>
          <a:ext cx="1227518" cy="5248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t>Vegetables</a:t>
          </a:r>
        </a:p>
        <a:p xmlns:a="http://schemas.openxmlformats.org/drawingml/2006/main">
          <a:endParaRPr lang="en-US" sz="1100" dirty="0"/>
        </a:p>
      </cdr:txBody>
    </cdr:sp>
  </cdr:relSizeAnchor>
  <cdr:relSizeAnchor xmlns:cdr="http://schemas.openxmlformats.org/drawingml/2006/chartDrawing">
    <cdr:from>
      <cdr:x>0.88685</cdr:x>
      <cdr:y>0.55797</cdr:y>
    </cdr:from>
    <cdr:to>
      <cdr:x>0.98577</cdr:x>
      <cdr:y>0.65677</cdr:y>
    </cdr:to>
    <cdr:sp macro="" textlink="">
      <cdr:nvSpPr>
        <cdr:cNvPr id="6" name="TextBox 5"/>
        <cdr:cNvSpPr txBox="1"/>
      </cdr:nvSpPr>
      <cdr:spPr>
        <a:xfrm xmlns:a="http://schemas.openxmlformats.org/drawingml/2006/main">
          <a:off x="8694294" y="2308485"/>
          <a:ext cx="969767" cy="4087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t>Fruit</a:t>
          </a:r>
        </a:p>
        <a:p xmlns:a="http://schemas.openxmlformats.org/drawingml/2006/main">
          <a:endParaRPr lang="en-US" sz="1100" dirty="0"/>
        </a:p>
      </cdr:txBody>
    </cdr:sp>
  </cdr:relSizeAnchor>
  <cdr:relSizeAnchor xmlns:cdr="http://schemas.openxmlformats.org/drawingml/2006/chartDrawing">
    <cdr:from>
      <cdr:x>0.51223</cdr:x>
      <cdr:y>0.6558</cdr:y>
    </cdr:from>
    <cdr:to>
      <cdr:x>0.83028</cdr:x>
      <cdr:y>0.76125</cdr:y>
    </cdr:to>
    <cdr:sp macro="" textlink="">
      <cdr:nvSpPr>
        <cdr:cNvPr id="7" name="TextBox 6"/>
        <cdr:cNvSpPr txBox="1"/>
      </cdr:nvSpPr>
      <cdr:spPr>
        <a:xfrm xmlns:a="http://schemas.openxmlformats.org/drawingml/2006/main">
          <a:off x="5021705" y="2713220"/>
          <a:ext cx="3117955" cy="4362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t> Chicken</a:t>
          </a:r>
          <a:r>
            <a:rPr lang="en-US" sz="1800" dirty="0"/>
            <a:t> </a:t>
          </a:r>
          <a:r>
            <a:rPr lang="en-US" sz="2000" dirty="0"/>
            <a:t>pieces</a:t>
          </a:r>
        </a:p>
      </cdr:txBody>
    </cdr:sp>
  </cdr:relSizeAnchor>
  <cdr:relSizeAnchor xmlns:cdr="http://schemas.openxmlformats.org/drawingml/2006/chartDrawing">
    <cdr:from>
      <cdr:x>0.00534</cdr:x>
      <cdr:y>0.02595</cdr:y>
    </cdr:from>
    <cdr:to>
      <cdr:x>0.5605</cdr:x>
      <cdr:y>0.1145</cdr:y>
    </cdr:to>
    <cdr:sp macro="" textlink="">
      <cdr:nvSpPr>
        <cdr:cNvPr id="8" name="TextBox 7"/>
        <cdr:cNvSpPr txBox="1"/>
      </cdr:nvSpPr>
      <cdr:spPr>
        <a:xfrm xmlns:a="http://schemas.openxmlformats.org/drawingml/2006/main">
          <a:off x="28575" y="80963"/>
          <a:ext cx="2971800"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solidFill>
                <a:schemeClr val="bg2">
                  <a:lumMod val="25000"/>
                </a:schemeClr>
              </a:solidFill>
            </a:rPr>
            <a:t>Percent</a:t>
          </a:r>
          <a:r>
            <a:rPr lang="en-US" sz="1600" b="1" baseline="0" dirty="0">
              <a:solidFill>
                <a:schemeClr val="bg2">
                  <a:lumMod val="25000"/>
                </a:schemeClr>
              </a:solidFill>
            </a:rPr>
            <a:t> of total (organic and nonorganic) product sales</a:t>
          </a:r>
          <a:endParaRPr lang="en-US" sz="1600" b="1" dirty="0">
            <a:solidFill>
              <a:schemeClr val="bg2">
                <a:lumMod val="2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0.11516</cdr:x>
      <cdr:y>0.05035</cdr:y>
    </cdr:from>
    <cdr:to>
      <cdr:x>0.30413</cdr:x>
      <cdr:y>0.38368</cdr:y>
    </cdr:to>
    <cdr:sp macro="" textlink="">
      <cdr:nvSpPr>
        <cdr:cNvPr id="2" name="TextBox 1"/>
        <cdr:cNvSpPr txBox="1"/>
      </cdr:nvSpPr>
      <cdr:spPr>
        <a:xfrm xmlns:a="http://schemas.openxmlformats.org/drawingml/2006/main">
          <a:off x="557213" y="13811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0.07382</cdr:x>
      <cdr:y>0.05382</cdr:y>
    </cdr:from>
    <cdr:to>
      <cdr:x>0.2628</cdr:x>
      <cdr:y>0.12674</cdr:y>
    </cdr:to>
    <cdr:sp macro="" textlink="">
      <cdr:nvSpPr>
        <cdr:cNvPr id="3" name="TextBox 2"/>
        <cdr:cNvSpPr txBox="1"/>
      </cdr:nvSpPr>
      <cdr:spPr>
        <a:xfrm xmlns:a="http://schemas.openxmlformats.org/drawingml/2006/main">
          <a:off x="357188" y="147638"/>
          <a:ext cx="914400" cy="2000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0.06134</cdr:x>
      <cdr:y>0.09182</cdr:y>
    </cdr:from>
    <cdr:to>
      <cdr:x>0.16468</cdr:x>
      <cdr:y>0.1682</cdr:y>
    </cdr:to>
    <cdr:sp macro="" textlink="">
      <cdr:nvSpPr>
        <cdr:cNvPr id="4" name="TextBox 3"/>
        <cdr:cNvSpPr txBox="1"/>
      </cdr:nvSpPr>
      <cdr:spPr>
        <a:xfrm xmlns:a="http://schemas.openxmlformats.org/drawingml/2006/main">
          <a:off x="569845" y="410066"/>
          <a:ext cx="959995" cy="3411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i="0" dirty="0"/>
            <a:t>$</a:t>
          </a:r>
          <a:r>
            <a:rPr lang="en-US" sz="1800" i="0" baseline="0" dirty="0"/>
            <a:t> billion</a:t>
          </a:r>
          <a:endParaRPr lang="en-US" sz="1800" i="0" dirty="0"/>
        </a:p>
      </cdr:txBody>
    </cdr:sp>
  </cdr:relSizeAnchor>
  <cdr:relSizeAnchor xmlns:cdr="http://schemas.openxmlformats.org/drawingml/2006/chartDrawing">
    <cdr:from>
      <cdr:x>0.8873</cdr:x>
      <cdr:y>0.08848</cdr:y>
    </cdr:from>
    <cdr:to>
      <cdr:x>0.9813</cdr:x>
      <cdr:y>0.16861</cdr:y>
    </cdr:to>
    <cdr:sp macro="" textlink="">
      <cdr:nvSpPr>
        <cdr:cNvPr id="5" name="TextBox 4"/>
        <cdr:cNvSpPr txBox="1"/>
      </cdr:nvSpPr>
      <cdr:spPr>
        <a:xfrm xmlns:a="http://schemas.openxmlformats.org/drawingml/2006/main">
          <a:off x="8242854" y="395150"/>
          <a:ext cx="873203" cy="3578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i="0" dirty="0"/>
            <a:t>Percent</a:t>
          </a:r>
        </a:p>
      </cdr:txBody>
    </cdr:sp>
  </cdr:relSizeAnchor>
  <cdr:relSizeAnchor xmlns:cdr="http://schemas.openxmlformats.org/drawingml/2006/chartDrawing">
    <cdr:from>
      <cdr:x>0.1627</cdr:x>
      <cdr:y>0.70233</cdr:y>
    </cdr:from>
    <cdr:to>
      <cdr:x>0.35317</cdr:x>
      <cdr:y>1</cdr:y>
    </cdr:to>
    <cdr:sp macro="" textlink="">
      <cdr:nvSpPr>
        <cdr:cNvPr id="6" name="TextBox 5"/>
        <cdr:cNvSpPr txBox="1"/>
      </cdr:nvSpPr>
      <cdr:spPr>
        <a:xfrm xmlns:a="http://schemas.openxmlformats.org/drawingml/2006/main">
          <a:off x="781050" y="290036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0.0754</cdr:x>
      <cdr:y>0.8976</cdr:y>
    </cdr:from>
    <cdr:to>
      <cdr:x>0.9623</cdr:x>
      <cdr:y>1</cdr:y>
    </cdr:to>
    <cdr:sp macro="" textlink="">
      <cdr:nvSpPr>
        <cdr:cNvPr id="7" name="TextBox 6"/>
        <cdr:cNvSpPr txBox="1"/>
      </cdr:nvSpPr>
      <cdr:spPr>
        <a:xfrm xmlns:a="http://schemas.openxmlformats.org/drawingml/2006/main">
          <a:off x="733481" y="4076752"/>
          <a:ext cx="8627641" cy="4650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500" dirty="0"/>
        </a:p>
      </cdr:txBody>
    </cdr:sp>
  </cdr:relSizeAnchor>
</c:userShapes>
</file>

<file path=ppt/drawings/drawing3.xml><?xml version="1.0" encoding="utf-8"?>
<c:userShapes xmlns:c="http://schemas.openxmlformats.org/drawingml/2006/chart">
  <cdr:relSizeAnchor xmlns:cdr="http://schemas.openxmlformats.org/drawingml/2006/chartDrawing">
    <cdr:from>
      <cdr:x>0.07396</cdr:x>
      <cdr:y>0.06944</cdr:y>
    </cdr:from>
    <cdr:to>
      <cdr:x>0.56979</cdr:x>
      <cdr:y>0.19097</cdr:y>
    </cdr:to>
    <cdr:sp macro="" textlink="">
      <cdr:nvSpPr>
        <cdr:cNvPr id="2" name="TextBox 1"/>
        <cdr:cNvSpPr txBox="1"/>
      </cdr:nvSpPr>
      <cdr:spPr>
        <a:xfrm xmlns:a="http://schemas.openxmlformats.org/drawingml/2006/main">
          <a:off x="338138" y="190494"/>
          <a:ext cx="2266950" cy="3333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0.01057</cdr:x>
      <cdr:y>0.06205</cdr:y>
    </cdr:from>
    <cdr:to>
      <cdr:x>0.30867</cdr:x>
      <cdr:y>0.12926</cdr:y>
    </cdr:to>
    <cdr:sp macro="" textlink="">
      <cdr:nvSpPr>
        <cdr:cNvPr id="3" name="TextBox 2"/>
        <cdr:cNvSpPr txBox="1"/>
      </cdr:nvSpPr>
      <cdr:spPr>
        <a:xfrm xmlns:a="http://schemas.openxmlformats.org/drawingml/2006/main">
          <a:off x="98854" y="250939"/>
          <a:ext cx="2788498" cy="2718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t>Certified</a:t>
          </a:r>
          <a:r>
            <a:rPr lang="en-US" sz="1800" b="0" dirty="0"/>
            <a:t> Facilities (number)</a:t>
          </a:r>
        </a:p>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A7F5FFC9-F732-40F2-B335-362CFAA72B65}" type="datetimeFigureOut">
              <a:rPr lang="en-US" smtClean="0"/>
              <a:t>2/21/2020</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03B3C70E-92F3-41B4-B376-7B2AB6D8C663}" type="slidenum">
              <a:rPr lang="en-US" smtClean="0"/>
              <a:t>‹#›</a:t>
            </a:fld>
            <a:endParaRPr lang="en-US"/>
          </a:p>
        </p:txBody>
      </p:sp>
    </p:spTree>
    <p:extLst>
      <p:ext uri="{BB962C8B-B14F-4D97-AF65-F5344CB8AC3E}">
        <p14:creationId xmlns:p14="http://schemas.microsoft.com/office/powerpoint/2010/main" val="1806658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D0D644A1-4AD0-4E45-A6ED-899F6F8D6F65}" type="datetimeFigureOut">
              <a:rPr lang="en-US" smtClean="0"/>
              <a:t>2/21/2020</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9DDE7D94-3AF6-4F85-9AAF-D5886FC352FD}" type="slidenum">
              <a:rPr lang="en-US" smtClean="0"/>
              <a:t>‹#›</a:t>
            </a:fld>
            <a:endParaRPr lang="en-US"/>
          </a:p>
        </p:txBody>
      </p:sp>
    </p:spTree>
    <p:extLst>
      <p:ext uri="{BB962C8B-B14F-4D97-AF65-F5344CB8AC3E}">
        <p14:creationId xmlns:p14="http://schemas.microsoft.com/office/powerpoint/2010/main" val="3424767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304163-EDCC-4171-AFD2-5DE6B48EBC09}"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2808B-01B5-45AE-AFBC-13D6EB3D2AD2}" type="slidenum">
              <a:rPr lang="en-US" smtClean="0"/>
              <a:t>‹#›</a:t>
            </a:fld>
            <a:endParaRPr lang="en-US"/>
          </a:p>
        </p:txBody>
      </p:sp>
    </p:spTree>
    <p:extLst>
      <p:ext uri="{BB962C8B-B14F-4D97-AF65-F5344CB8AC3E}">
        <p14:creationId xmlns:p14="http://schemas.microsoft.com/office/powerpoint/2010/main" val="221346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04163-EDCC-4171-AFD2-5DE6B48EBC09}"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2808B-01B5-45AE-AFBC-13D6EB3D2AD2}" type="slidenum">
              <a:rPr lang="en-US" smtClean="0"/>
              <a:t>‹#›</a:t>
            </a:fld>
            <a:endParaRPr lang="en-US"/>
          </a:p>
        </p:txBody>
      </p:sp>
    </p:spTree>
    <p:extLst>
      <p:ext uri="{BB962C8B-B14F-4D97-AF65-F5344CB8AC3E}">
        <p14:creationId xmlns:p14="http://schemas.microsoft.com/office/powerpoint/2010/main" val="380174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04163-EDCC-4171-AFD2-5DE6B48EBC09}"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2808B-01B5-45AE-AFBC-13D6EB3D2AD2}" type="slidenum">
              <a:rPr lang="en-US" smtClean="0"/>
              <a:t>‹#›</a:t>
            </a:fld>
            <a:endParaRPr lang="en-US"/>
          </a:p>
        </p:txBody>
      </p:sp>
    </p:spTree>
    <p:extLst>
      <p:ext uri="{BB962C8B-B14F-4D97-AF65-F5344CB8AC3E}">
        <p14:creationId xmlns:p14="http://schemas.microsoft.com/office/powerpoint/2010/main" val="2339704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0153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3632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7345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0311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469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46568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1928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213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04163-EDCC-4171-AFD2-5DE6B48EBC09}"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2808B-01B5-45AE-AFBC-13D6EB3D2AD2}" type="slidenum">
              <a:rPr lang="en-US" smtClean="0"/>
              <a:t>‹#›</a:t>
            </a:fld>
            <a:endParaRPr lang="en-US"/>
          </a:p>
        </p:txBody>
      </p:sp>
    </p:spTree>
    <p:extLst>
      <p:ext uri="{BB962C8B-B14F-4D97-AF65-F5344CB8AC3E}">
        <p14:creationId xmlns:p14="http://schemas.microsoft.com/office/powerpoint/2010/main" val="794492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7849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16074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424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68753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ue 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914400"/>
            <a:ext cx="10972800" cy="838200"/>
          </a:xfrm>
          <a:prstGeom prst="rect">
            <a:avLst/>
          </a:prstGeom>
        </p:spPr>
        <p:txBody>
          <a:bodyPr/>
          <a:lstStyle/>
          <a:p>
            <a:r>
              <a:rPr lang="en-US"/>
              <a:t>Click to edit Master title style</a:t>
            </a:r>
            <a:endParaRPr lang="en-US" dirty="0"/>
          </a:p>
        </p:txBody>
      </p:sp>
      <p:sp>
        <p:nvSpPr>
          <p:cNvPr id="8" name="Content Placeholder 2"/>
          <p:cNvSpPr>
            <a:spLocks noGrp="1"/>
          </p:cNvSpPr>
          <p:nvPr>
            <p:ph idx="1"/>
          </p:nvPr>
        </p:nvSpPr>
        <p:spPr>
          <a:xfrm>
            <a:off x="609600" y="1905000"/>
            <a:ext cx="10972800" cy="4221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A3FA7-BEB2-4323-A93B-546EB2C333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117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5911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7363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2175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01184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9021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304163-EDCC-4171-AFD2-5DE6B48EBC09}"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2808B-01B5-45AE-AFBC-13D6EB3D2AD2}" type="slidenum">
              <a:rPr lang="en-US" smtClean="0"/>
              <a:t>‹#›</a:t>
            </a:fld>
            <a:endParaRPr lang="en-US"/>
          </a:p>
        </p:txBody>
      </p:sp>
    </p:spTree>
    <p:extLst>
      <p:ext uri="{BB962C8B-B14F-4D97-AF65-F5344CB8AC3E}">
        <p14:creationId xmlns:p14="http://schemas.microsoft.com/office/powerpoint/2010/main" val="28138098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36196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lue 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914400"/>
            <a:ext cx="10972800" cy="838200"/>
          </a:xfrm>
          <a:prstGeom prst="rect">
            <a:avLst/>
          </a:prstGeom>
        </p:spPr>
        <p:txBody>
          <a:bodyPr/>
          <a:lstStyle/>
          <a:p>
            <a:r>
              <a:rPr lang="en-US"/>
              <a:t>Click to edit Master title style</a:t>
            </a:r>
            <a:endParaRPr lang="en-US" dirty="0"/>
          </a:p>
        </p:txBody>
      </p:sp>
      <p:sp>
        <p:nvSpPr>
          <p:cNvPr id="8" name="Content Placeholder 2"/>
          <p:cNvSpPr>
            <a:spLocks noGrp="1"/>
          </p:cNvSpPr>
          <p:nvPr>
            <p:ph idx="1"/>
          </p:nvPr>
        </p:nvSpPr>
        <p:spPr>
          <a:xfrm>
            <a:off x="609600" y="1905000"/>
            <a:ext cx="10972800" cy="4221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A3FA7-BEB2-4323-A93B-546EB2C333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6608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304163-EDCC-4171-AFD2-5DE6B48EBC09}"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2808B-01B5-45AE-AFBC-13D6EB3D2AD2}" type="slidenum">
              <a:rPr lang="en-US" smtClean="0"/>
              <a:t>‹#›</a:t>
            </a:fld>
            <a:endParaRPr lang="en-US"/>
          </a:p>
        </p:txBody>
      </p:sp>
    </p:spTree>
    <p:extLst>
      <p:ext uri="{BB962C8B-B14F-4D97-AF65-F5344CB8AC3E}">
        <p14:creationId xmlns:p14="http://schemas.microsoft.com/office/powerpoint/2010/main" val="2731163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304163-EDCC-4171-AFD2-5DE6B48EBC09}"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D2808B-01B5-45AE-AFBC-13D6EB3D2AD2}" type="slidenum">
              <a:rPr lang="en-US" smtClean="0"/>
              <a:t>‹#›</a:t>
            </a:fld>
            <a:endParaRPr lang="en-US"/>
          </a:p>
        </p:txBody>
      </p:sp>
    </p:spTree>
    <p:extLst>
      <p:ext uri="{BB962C8B-B14F-4D97-AF65-F5344CB8AC3E}">
        <p14:creationId xmlns:p14="http://schemas.microsoft.com/office/powerpoint/2010/main" val="209857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304163-EDCC-4171-AFD2-5DE6B48EBC09}"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D2808B-01B5-45AE-AFBC-13D6EB3D2AD2}" type="slidenum">
              <a:rPr lang="en-US" smtClean="0"/>
              <a:t>‹#›</a:t>
            </a:fld>
            <a:endParaRPr lang="en-US"/>
          </a:p>
        </p:txBody>
      </p:sp>
    </p:spTree>
    <p:extLst>
      <p:ext uri="{BB962C8B-B14F-4D97-AF65-F5344CB8AC3E}">
        <p14:creationId xmlns:p14="http://schemas.microsoft.com/office/powerpoint/2010/main" val="1047543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04163-EDCC-4171-AFD2-5DE6B48EBC09}"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D2808B-01B5-45AE-AFBC-13D6EB3D2AD2}" type="slidenum">
              <a:rPr lang="en-US" smtClean="0"/>
              <a:t>‹#›</a:t>
            </a:fld>
            <a:endParaRPr lang="en-US"/>
          </a:p>
        </p:txBody>
      </p:sp>
    </p:spTree>
    <p:extLst>
      <p:ext uri="{BB962C8B-B14F-4D97-AF65-F5344CB8AC3E}">
        <p14:creationId xmlns:p14="http://schemas.microsoft.com/office/powerpoint/2010/main" val="412975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304163-EDCC-4171-AFD2-5DE6B48EBC09}"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2808B-01B5-45AE-AFBC-13D6EB3D2AD2}" type="slidenum">
              <a:rPr lang="en-US" smtClean="0"/>
              <a:t>‹#›</a:t>
            </a:fld>
            <a:endParaRPr lang="en-US"/>
          </a:p>
        </p:txBody>
      </p:sp>
    </p:spTree>
    <p:extLst>
      <p:ext uri="{BB962C8B-B14F-4D97-AF65-F5344CB8AC3E}">
        <p14:creationId xmlns:p14="http://schemas.microsoft.com/office/powerpoint/2010/main" val="2554855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304163-EDCC-4171-AFD2-5DE6B48EBC09}"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2808B-01B5-45AE-AFBC-13D6EB3D2AD2}" type="slidenum">
              <a:rPr lang="en-US" smtClean="0"/>
              <a:t>‹#›</a:t>
            </a:fld>
            <a:endParaRPr lang="en-US"/>
          </a:p>
        </p:txBody>
      </p:sp>
    </p:spTree>
    <p:extLst>
      <p:ext uri="{BB962C8B-B14F-4D97-AF65-F5344CB8AC3E}">
        <p14:creationId xmlns:p14="http://schemas.microsoft.com/office/powerpoint/2010/main" val="3043396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04163-EDCC-4171-AFD2-5DE6B48EBC09}" type="datetimeFigureOut">
              <a:rPr lang="en-US" smtClean="0"/>
              <a:t>2/21/2020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2808B-01B5-45AE-AFBC-13D6EB3D2AD2}" type="slidenum">
              <a:rPr lang="en-US" smtClean="0"/>
              <a:t>‹#›</a:t>
            </a:fld>
            <a:endParaRPr lang="en-US"/>
          </a:p>
        </p:txBody>
      </p:sp>
    </p:spTree>
    <p:extLst>
      <p:ext uri="{BB962C8B-B14F-4D97-AF65-F5344CB8AC3E}">
        <p14:creationId xmlns:p14="http://schemas.microsoft.com/office/powerpoint/2010/main" val="460171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5943878"/>
            <a:ext cx="12192000" cy="914123"/>
          </a:xfrm>
          <a:prstGeom prst="rect">
            <a:avLst/>
          </a:prstGeom>
        </p:spPr>
      </p:pic>
      <p:sp>
        <p:nvSpPr>
          <p:cNvPr id="5" name="Title Placeholder 4"/>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txBox="1">
            <a:spLocks/>
          </p:cNvSpPr>
          <p:nvPr/>
        </p:nvSpPr>
        <p:spPr>
          <a:xfrm>
            <a:off x="11074400" y="6549155"/>
            <a:ext cx="1016000" cy="3074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0BA3FA7-BEB2-4323-A93B-546EB2C33319}" type="slidenum">
              <a:rPr lang="en-US" sz="1200" smtClean="0">
                <a:solidFill>
                  <a:prstClr val="white"/>
                </a:solidFill>
              </a:rPr>
              <a:pPr algn="ctr"/>
              <a:t>‹#›</a:t>
            </a:fld>
            <a:endParaRPr lang="en-US" sz="1200" dirty="0">
              <a:solidFill>
                <a:prstClr val="white"/>
              </a:solidFill>
            </a:endParaRPr>
          </a:p>
        </p:txBody>
      </p:sp>
    </p:spTree>
    <p:extLst>
      <p:ext uri="{BB962C8B-B14F-4D97-AF65-F5344CB8AC3E}">
        <p14:creationId xmlns:p14="http://schemas.microsoft.com/office/powerpoint/2010/main" val="1685225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5943878"/>
            <a:ext cx="12192000" cy="914123"/>
          </a:xfrm>
          <a:prstGeom prst="rect">
            <a:avLst/>
          </a:prstGeom>
        </p:spPr>
      </p:pic>
      <p:sp>
        <p:nvSpPr>
          <p:cNvPr id="5" name="Title Placeholder 4"/>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txBox="1">
            <a:spLocks/>
          </p:cNvSpPr>
          <p:nvPr/>
        </p:nvSpPr>
        <p:spPr>
          <a:xfrm>
            <a:off x="11074400" y="6549155"/>
            <a:ext cx="1016000" cy="3074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0BA3FA7-BEB2-4323-A93B-546EB2C33319}" type="slidenum">
              <a:rPr lang="en-US" sz="1200" smtClean="0">
                <a:solidFill>
                  <a:prstClr val="white"/>
                </a:solidFill>
              </a:rPr>
              <a:pPr algn="ctr"/>
              <a:t>‹#›</a:t>
            </a:fld>
            <a:endParaRPr lang="en-US" sz="1200" dirty="0">
              <a:solidFill>
                <a:prstClr val="white"/>
              </a:solidFill>
            </a:endParaRPr>
          </a:p>
        </p:txBody>
      </p:sp>
    </p:spTree>
    <p:extLst>
      <p:ext uri="{BB962C8B-B14F-4D97-AF65-F5344CB8AC3E}">
        <p14:creationId xmlns:p14="http://schemas.microsoft.com/office/powerpoint/2010/main" val="21390343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5943878"/>
            <a:ext cx="12192000" cy="914123"/>
          </a:xfrm>
          <a:prstGeom prst="rect">
            <a:avLst/>
          </a:prstGeom>
        </p:spPr>
      </p:pic>
      <p:sp>
        <p:nvSpPr>
          <p:cNvPr id="5" name="Title Placeholder 4"/>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txBox="1">
            <a:spLocks/>
          </p:cNvSpPr>
          <p:nvPr/>
        </p:nvSpPr>
        <p:spPr>
          <a:xfrm>
            <a:off x="11074400" y="6549155"/>
            <a:ext cx="1016000" cy="3074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0BA3FA7-BEB2-4323-A93B-546EB2C33319}" type="slidenum">
              <a:rPr lang="en-US" sz="1200" smtClean="0">
                <a:solidFill>
                  <a:prstClr val="white"/>
                </a:solidFill>
              </a:rPr>
              <a:pPr algn="ctr"/>
              <a:t>‹#›</a:t>
            </a:fld>
            <a:endParaRPr lang="en-US" sz="1200" dirty="0">
              <a:solidFill>
                <a:prstClr val="white"/>
              </a:solidFill>
            </a:endParaRPr>
          </a:p>
        </p:txBody>
      </p:sp>
    </p:spTree>
    <p:extLst>
      <p:ext uri="{BB962C8B-B14F-4D97-AF65-F5344CB8AC3E}">
        <p14:creationId xmlns:p14="http://schemas.microsoft.com/office/powerpoint/2010/main" val="302718638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atherine.greene@ers.usda.gov"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hyperlink" Target="https://www.usda.gov/topics/organic" TargetMode="External"/><Relationship Id="rId2" Type="http://schemas.openxmlformats.org/officeDocument/2006/relationships/hyperlink" Target="http://www.ers.usda.gov/topics/natural-resources-environment/organic-agriculture.aspx"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80661" y="1643271"/>
            <a:ext cx="10442713" cy="2743200"/>
          </a:xfrm>
          <a:ln>
            <a:noFill/>
          </a:ln>
        </p:spPr>
        <p:txBody>
          <a:bodyPr>
            <a:normAutofit fontScale="90000"/>
          </a:bodyPr>
          <a:lstStyle/>
          <a:p>
            <a:br>
              <a:rPr lang="en-US" sz="3900" dirty="0">
                <a:latin typeface="+mn-lt"/>
              </a:rPr>
            </a:br>
            <a:br>
              <a:rPr lang="en-US" sz="3900" dirty="0">
                <a:latin typeface="+mn-lt"/>
              </a:rPr>
            </a:br>
            <a:br>
              <a:rPr lang="en-US" sz="3900" dirty="0">
                <a:latin typeface="+mn-lt"/>
              </a:rPr>
            </a:br>
            <a:br>
              <a:rPr lang="en-US" sz="3900" dirty="0">
                <a:latin typeface="+mn-lt"/>
              </a:rPr>
            </a:br>
            <a:br>
              <a:rPr lang="en-US" sz="3900" dirty="0">
                <a:latin typeface="+mn-lt"/>
              </a:rPr>
            </a:br>
            <a:br>
              <a:rPr lang="en-US" sz="3900" dirty="0">
                <a:latin typeface="+mn-lt"/>
              </a:rPr>
            </a:br>
            <a:br>
              <a:rPr lang="en-US" sz="3900" dirty="0">
                <a:latin typeface="+mn-lt"/>
              </a:rPr>
            </a:br>
            <a:br>
              <a:rPr lang="en-US" sz="3900" dirty="0">
                <a:latin typeface="+mn-lt"/>
              </a:rPr>
            </a:br>
            <a:br>
              <a:rPr lang="en-US" sz="3900" dirty="0">
                <a:latin typeface="+mn-lt"/>
              </a:rPr>
            </a:br>
            <a:br>
              <a:rPr lang="en-US" sz="3900" dirty="0">
                <a:latin typeface="+mn-lt"/>
              </a:rPr>
            </a:br>
            <a:r>
              <a:rPr lang="en-US" sz="3900" dirty="0">
                <a:latin typeface="+mn-lt"/>
              </a:rPr>
              <a:t>The Outlook for Organic Agriculture</a:t>
            </a:r>
            <a:br>
              <a:rPr lang="en-US" sz="3900" dirty="0">
                <a:latin typeface="+mn-lt"/>
              </a:rPr>
            </a:br>
            <a:br>
              <a:rPr lang="en-US" sz="3900" dirty="0">
                <a:latin typeface="+mn-lt"/>
              </a:rPr>
            </a:br>
            <a:r>
              <a:rPr lang="en-US" sz="2800" dirty="0">
                <a:latin typeface="+mn-lt"/>
              </a:rPr>
              <a:t>Catherine Greene, Andrea Carlson, and Kim Ha</a:t>
            </a:r>
            <a:br>
              <a:rPr lang="en-US" sz="2800" dirty="0">
                <a:latin typeface="+mn-lt"/>
              </a:rPr>
            </a:br>
            <a:r>
              <a:rPr lang="en-US" sz="2800" dirty="0">
                <a:latin typeface="+mn-lt"/>
              </a:rPr>
              <a:t>Economic Research Service, USDA </a:t>
            </a:r>
            <a:br>
              <a:rPr lang="en-US" sz="2800" dirty="0">
                <a:latin typeface="+mn-lt"/>
              </a:rPr>
            </a:br>
            <a:r>
              <a:rPr lang="en-US" sz="2800" dirty="0">
                <a:hlinkClick r:id="rId2"/>
              </a:rPr>
              <a:t>catherine.greene@usda.gov</a:t>
            </a:r>
            <a:r>
              <a:rPr lang="en-US" sz="2800" dirty="0"/>
              <a:t> </a:t>
            </a:r>
          </a:p>
        </p:txBody>
      </p:sp>
      <p:sp>
        <p:nvSpPr>
          <p:cNvPr id="5" name="Subtitle 4"/>
          <p:cNvSpPr>
            <a:spLocks noGrp="1"/>
          </p:cNvSpPr>
          <p:nvPr>
            <p:ph type="subTitle" idx="1"/>
          </p:nvPr>
        </p:nvSpPr>
        <p:spPr>
          <a:xfrm>
            <a:off x="1150882" y="408563"/>
            <a:ext cx="9866163" cy="1004602"/>
          </a:xfrm>
          <a:solidFill>
            <a:srgbClr val="E5F7FF"/>
          </a:solidFill>
        </p:spPr>
        <p:txBody>
          <a:bodyPr>
            <a:noAutofit/>
          </a:bodyPr>
          <a:lstStyle/>
          <a:p>
            <a:r>
              <a:rPr lang="en-US" sz="3200" dirty="0"/>
              <a:t>96th Annual USDA Agricultural Outlook Forum</a:t>
            </a:r>
          </a:p>
          <a:p>
            <a:r>
              <a:rPr lang="en-US" sz="3200" dirty="0"/>
              <a:t>   Arlington, VA         February 21, 2020</a:t>
            </a:r>
          </a:p>
        </p:txBody>
      </p:sp>
      <p:sp>
        <p:nvSpPr>
          <p:cNvPr id="2" name="Diamond 1"/>
          <p:cNvSpPr/>
          <p:nvPr/>
        </p:nvSpPr>
        <p:spPr>
          <a:xfrm>
            <a:off x="5763888" y="1101196"/>
            <a:ext cx="184150" cy="266700"/>
          </a:xfrm>
          <a:prstGeom prst="diamon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1150882" y="4890051"/>
            <a:ext cx="10484527" cy="2015936"/>
          </a:xfrm>
          <a:prstGeom prst="rect">
            <a:avLst/>
          </a:prstGeom>
          <a:noFill/>
        </p:spPr>
        <p:txBody>
          <a:bodyPr wrap="square" rtlCol="0">
            <a:spAutoFit/>
          </a:bodyPr>
          <a:lstStyle/>
          <a:p>
            <a:r>
              <a:rPr lang="en-US" sz="2500" dirty="0"/>
              <a:t>The findings and conclusions in this presentation are those of the authors and should not be construed to represent any official USDA or U.S. government determination or policy. This research was supported by the intramural research program of the U.S. Department of Agriculture, Economic Research Service.</a:t>
            </a:r>
          </a:p>
        </p:txBody>
      </p:sp>
    </p:spTree>
    <p:extLst>
      <p:ext uri="{BB962C8B-B14F-4D97-AF65-F5344CB8AC3E}">
        <p14:creationId xmlns:p14="http://schemas.microsoft.com/office/powerpoint/2010/main" val="3579570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57809"/>
            <a:ext cx="11299371" cy="1696278"/>
          </a:xfrm>
        </p:spPr>
        <p:txBody>
          <a:bodyPr>
            <a:noAutofit/>
          </a:bodyPr>
          <a:lstStyle/>
          <a:p>
            <a:pPr algn="l"/>
            <a:r>
              <a:rPr lang="en-US" sz="4000" dirty="0"/>
              <a:t>    U.S. Organic Trends – Growth and Innovation</a:t>
            </a:r>
            <a:br>
              <a:rPr lang="en-US" sz="4000" dirty="0"/>
            </a:br>
            <a:br>
              <a:rPr lang="en-US" sz="3000" dirty="0"/>
            </a:br>
            <a:r>
              <a:rPr lang="en-US" sz="3000" dirty="0"/>
              <a:t>   </a:t>
            </a:r>
            <a:r>
              <a:rPr lang="en-US" sz="3500" dirty="0"/>
              <a:t>Going into the new decade: </a:t>
            </a:r>
          </a:p>
        </p:txBody>
      </p:sp>
      <p:sp>
        <p:nvSpPr>
          <p:cNvPr id="3" name="Content Placeholder 2"/>
          <p:cNvSpPr>
            <a:spLocks noGrp="1"/>
          </p:cNvSpPr>
          <p:nvPr>
            <p:ph idx="1"/>
          </p:nvPr>
        </p:nvSpPr>
        <p:spPr>
          <a:xfrm>
            <a:off x="914400" y="2054087"/>
            <a:ext cx="9952384" cy="3657600"/>
          </a:xfrm>
          <a:ln w="6350">
            <a:solidFill>
              <a:schemeClr val="accent1"/>
            </a:solidFill>
          </a:ln>
        </p:spPr>
        <p:txBody>
          <a:bodyPr>
            <a:normAutofit lnSpcReduction="10000"/>
          </a:bodyPr>
          <a:lstStyle/>
          <a:p>
            <a:pPr marL="0" indent="0">
              <a:buNone/>
            </a:pPr>
            <a:endParaRPr lang="en-US" sz="1200" dirty="0"/>
          </a:p>
          <a:p>
            <a:pPr>
              <a:buFont typeface="Wingdings" panose="05000000000000000000" pitchFamily="2" charset="2"/>
              <a:buChar char="Ø"/>
            </a:pPr>
            <a:r>
              <a:rPr lang="en-US" sz="2800" b="1" dirty="0">
                <a:solidFill>
                  <a:srgbClr val="006600"/>
                </a:solidFill>
              </a:rPr>
              <a:t>Market penetration of organic food is increasing</a:t>
            </a:r>
          </a:p>
          <a:p>
            <a:pPr>
              <a:buFont typeface="Wingdings" panose="05000000000000000000" pitchFamily="2" charset="2"/>
              <a:buChar char="Ø"/>
            </a:pPr>
            <a:endParaRPr lang="en-US" sz="2800" b="1" dirty="0">
              <a:solidFill>
                <a:srgbClr val="006600"/>
              </a:solidFill>
            </a:endParaRPr>
          </a:p>
          <a:p>
            <a:pPr>
              <a:buFont typeface="Wingdings" panose="05000000000000000000" pitchFamily="2" charset="2"/>
              <a:buChar char="Ø"/>
            </a:pPr>
            <a:r>
              <a:rPr lang="en-US" sz="2800" b="1" dirty="0">
                <a:solidFill>
                  <a:srgbClr val="006600"/>
                </a:solidFill>
              </a:rPr>
              <a:t> Organic sales are increasing in every farm sector</a:t>
            </a:r>
          </a:p>
          <a:p>
            <a:pPr>
              <a:buFont typeface="Wingdings" panose="05000000000000000000" pitchFamily="2" charset="2"/>
              <a:buChar char="Ø"/>
            </a:pPr>
            <a:endParaRPr lang="en-US" sz="2800" b="1" dirty="0">
              <a:solidFill>
                <a:srgbClr val="006600"/>
              </a:solidFill>
            </a:endParaRPr>
          </a:p>
          <a:p>
            <a:pPr>
              <a:buFont typeface="Wingdings" panose="05000000000000000000" pitchFamily="2" charset="2"/>
              <a:buChar char="Ø"/>
            </a:pPr>
            <a:r>
              <a:rPr lang="en-US" sz="2800" b="1" dirty="0">
                <a:solidFill>
                  <a:srgbClr val="006600"/>
                </a:solidFill>
              </a:rPr>
              <a:t>Produce, dairy and poultry still top organic farm sectors</a:t>
            </a:r>
          </a:p>
          <a:p>
            <a:pPr>
              <a:buFont typeface="Wingdings" panose="05000000000000000000" pitchFamily="2" charset="2"/>
              <a:buChar char="Ø"/>
            </a:pPr>
            <a:endParaRPr lang="en-US" sz="2800" b="1" dirty="0">
              <a:solidFill>
                <a:srgbClr val="006600"/>
              </a:solidFill>
            </a:endParaRPr>
          </a:p>
          <a:p>
            <a:pPr>
              <a:buFont typeface="Wingdings" panose="05000000000000000000" pitchFamily="2" charset="2"/>
              <a:buChar char="Ø"/>
            </a:pPr>
            <a:r>
              <a:rPr lang="en-US" sz="2800" b="1" dirty="0">
                <a:solidFill>
                  <a:srgbClr val="006600"/>
                </a:solidFill>
              </a:rPr>
              <a:t> Certified research farms, food innovation labs are spreading</a:t>
            </a:r>
          </a:p>
        </p:txBody>
      </p:sp>
    </p:spTree>
    <p:extLst>
      <p:ext uri="{BB962C8B-B14F-4D97-AF65-F5344CB8AC3E}">
        <p14:creationId xmlns:p14="http://schemas.microsoft.com/office/powerpoint/2010/main" val="1238438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775" y="224852"/>
            <a:ext cx="10787051" cy="1169233"/>
          </a:xfrm>
        </p:spPr>
        <p:txBody>
          <a:bodyPr>
            <a:noAutofit/>
          </a:bodyPr>
          <a:lstStyle/>
          <a:p>
            <a:r>
              <a:rPr lang="en-US" sz="2800" dirty="0"/>
              <a:t>Retail market share grew for organic produce, milk, eggs, and </a:t>
            </a:r>
            <a:br>
              <a:rPr lang="en-US" sz="2800" dirty="0"/>
            </a:br>
            <a:r>
              <a:rPr lang="en-US" sz="2800" dirty="0"/>
              <a:t>poultry over the last decade—matching commodity increases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21022597"/>
              </p:ext>
            </p:extLst>
          </p:nvPr>
        </p:nvGraphicFramePr>
        <p:xfrm>
          <a:off x="1272209" y="1394085"/>
          <a:ext cx="8984974" cy="401280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272209" y="5406887"/>
            <a:ext cx="8719930" cy="646331"/>
          </a:xfrm>
          <a:prstGeom prst="rect">
            <a:avLst/>
          </a:prstGeom>
          <a:noFill/>
        </p:spPr>
        <p:txBody>
          <a:bodyPr wrap="square" rtlCol="0">
            <a:spAutoFit/>
          </a:bodyPr>
          <a:lstStyle/>
          <a:p>
            <a:r>
              <a:rPr lang="en-US" dirty="0"/>
              <a:t>Source: USDA, Economic Research Service and data from market research company IRI for </a:t>
            </a:r>
            <a:r>
              <a:rPr lang="en-US"/>
              <a:t>the 2008-18 </a:t>
            </a:r>
            <a:r>
              <a:rPr lang="en-US" dirty="0"/>
              <a:t>period.</a:t>
            </a:r>
          </a:p>
        </p:txBody>
      </p:sp>
    </p:spTree>
    <p:extLst>
      <p:ext uri="{BB962C8B-B14F-4D97-AF65-F5344CB8AC3E}">
        <p14:creationId xmlns:p14="http://schemas.microsoft.com/office/powerpoint/2010/main" val="1497705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605" y="333632"/>
            <a:ext cx="9477632" cy="729049"/>
          </a:xfrm>
        </p:spPr>
        <p:txBody>
          <a:bodyPr>
            <a:noAutofit/>
          </a:bodyPr>
          <a:lstStyle/>
          <a:p>
            <a:r>
              <a:rPr lang="en-US" sz="2800" dirty="0"/>
              <a:t>U.S. organic sales increased in every farm sector, 2012-2017—</a:t>
            </a:r>
            <a:br>
              <a:rPr lang="en-US" sz="2800" dirty="0"/>
            </a:br>
            <a:r>
              <a:rPr lang="en-US" sz="2800" dirty="0"/>
              <a:t>Produce, dairy and poultry sectors lead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7083614"/>
              </p:ext>
            </p:extLst>
          </p:nvPr>
        </p:nvGraphicFramePr>
        <p:xfrm>
          <a:off x="1285103" y="1223320"/>
          <a:ext cx="9391133" cy="431250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285103" y="5535827"/>
            <a:ext cx="10297297" cy="861774"/>
          </a:xfrm>
          <a:prstGeom prst="rect">
            <a:avLst/>
          </a:prstGeom>
          <a:noFill/>
        </p:spPr>
        <p:txBody>
          <a:bodyPr wrap="square" rtlCol="0">
            <a:spAutoFit/>
          </a:bodyPr>
          <a:lstStyle/>
          <a:p>
            <a:r>
              <a:rPr lang="en-US" sz="1600" dirty="0"/>
              <a:t>Source: USDA Economic Research Service using data from USDA National Agricultural Statistics Service, </a:t>
            </a:r>
          </a:p>
          <a:p>
            <a:r>
              <a:rPr lang="en-US" sz="1600" dirty="0"/>
              <a:t>2017 Census of Agriculture.</a:t>
            </a:r>
          </a:p>
          <a:p>
            <a:endParaRPr lang="en-US" dirty="0"/>
          </a:p>
        </p:txBody>
      </p:sp>
    </p:spTree>
    <p:extLst>
      <p:ext uri="{BB962C8B-B14F-4D97-AF65-F5344CB8AC3E}">
        <p14:creationId xmlns:p14="http://schemas.microsoft.com/office/powerpoint/2010/main" val="283338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681252" cy="670524"/>
          </a:xfrm>
        </p:spPr>
        <p:txBody>
          <a:bodyPr>
            <a:noAutofit/>
          </a:bodyPr>
          <a:lstStyle/>
          <a:p>
            <a:r>
              <a:rPr lang="en-US" sz="2800" dirty="0"/>
              <a:t>U.S. organic commodity sales doubled between 2012 and 2017—</a:t>
            </a:r>
            <a:br>
              <a:rPr lang="en-US" sz="2800" dirty="0"/>
            </a:br>
            <a:r>
              <a:rPr lang="en-US" sz="2800" dirty="0"/>
              <a:t>Top States included California, Washington and Pennsylvania</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242632079"/>
              </p:ext>
            </p:extLst>
          </p:nvPr>
        </p:nvGraphicFramePr>
        <p:xfrm>
          <a:off x="1325216" y="1143000"/>
          <a:ext cx="9289775" cy="443616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1325216" y="5579165"/>
            <a:ext cx="9289775" cy="861774"/>
          </a:xfrm>
          <a:prstGeom prst="rect">
            <a:avLst/>
          </a:prstGeom>
          <a:noFill/>
        </p:spPr>
        <p:txBody>
          <a:bodyPr wrap="square" rtlCol="0">
            <a:spAutoFit/>
          </a:bodyPr>
          <a:lstStyle/>
          <a:p>
            <a:r>
              <a:rPr lang="en-US" sz="1600" dirty="0"/>
              <a:t>Source: USDA Economic Research Service using data from USDA National Agricultural Statistics Service, </a:t>
            </a:r>
          </a:p>
          <a:p>
            <a:r>
              <a:rPr lang="en-US" sz="1600" dirty="0"/>
              <a:t>2017 Census of Agriculture.</a:t>
            </a:r>
          </a:p>
          <a:p>
            <a:endParaRPr lang="en-US" dirty="0"/>
          </a:p>
        </p:txBody>
      </p:sp>
    </p:spTree>
    <p:extLst>
      <p:ext uri="{BB962C8B-B14F-4D97-AF65-F5344CB8AC3E}">
        <p14:creationId xmlns:p14="http://schemas.microsoft.com/office/powerpoint/2010/main" val="940479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606" y="545123"/>
            <a:ext cx="9255210" cy="896815"/>
          </a:xfrm>
        </p:spPr>
        <p:txBody>
          <a:bodyPr>
            <a:noAutofit/>
          </a:bodyPr>
          <a:lstStyle/>
          <a:p>
            <a:r>
              <a:rPr lang="en-US" sz="2800" dirty="0"/>
              <a:t>U.S. organic research farms &amp; food innovation labs—  </a:t>
            </a:r>
            <a:br>
              <a:rPr lang="en-US" sz="2800" dirty="0"/>
            </a:br>
            <a:r>
              <a:rPr lang="en-US" sz="2800" dirty="0"/>
              <a:t>Steady increase in certified facilities, 2000-2019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6702322"/>
              </p:ext>
            </p:extLst>
          </p:nvPr>
        </p:nvGraphicFramePr>
        <p:xfrm>
          <a:off x="1433384" y="1441938"/>
          <a:ext cx="9354065" cy="40444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729946" y="5585255"/>
            <a:ext cx="9057503" cy="615553"/>
          </a:xfrm>
          <a:prstGeom prst="rect">
            <a:avLst/>
          </a:prstGeom>
          <a:noFill/>
        </p:spPr>
        <p:txBody>
          <a:bodyPr wrap="square" rtlCol="0">
            <a:spAutoFit/>
          </a:bodyPr>
          <a:lstStyle/>
          <a:p>
            <a:r>
              <a:rPr lang="en-US" sz="1700" dirty="0"/>
              <a:t>Source: USDA Economic Research Service based on data from USDA National Organic Program  Integrity Database. </a:t>
            </a:r>
          </a:p>
        </p:txBody>
      </p:sp>
    </p:spTree>
    <p:extLst>
      <p:ext uri="{BB962C8B-B14F-4D97-AF65-F5344CB8AC3E}">
        <p14:creationId xmlns:p14="http://schemas.microsoft.com/office/powerpoint/2010/main" val="403065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2422"/>
            <a:ext cx="10972800" cy="1114010"/>
          </a:xfrm>
        </p:spPr>
        <p:txBody>
          <a:bodyPr>
            <a:normAutofit/>
          </a:bodyPr>
          <a:lstStyle/>
          <a:p>
            <a:r>
              <a:rPr lang="en-US" sz="2600" dirty="0"/>
              <a:t>Certified organic research facilities in nearly 40 States in 2019— </a:t>
            </a:r>
            <a:br>
              <a:rPr lang="en-US" sz="2600" dirty="0"/>
            </a:br>
            <a:r>
              <a:rPr lang="en-US" sz="2600" dirty="0"/>
              <a:t>California led with 26 certified facilities</a:t>
            </a:r>
          </a:p>
        </p:txBody>
      </p:sp>
      <p:pic>
        <p:nvPicPr>
          <p:cNvPr id="4" name="Content Placeholder 3" descr="C:\Users\CGREENE\Pictures\organic_research_facilities 2.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4566" y="1135117"/>
            <a:ext cx="8238547" cy="4746698"/>
          </a:xfrm>
          <a:prstGeom prst="rect">
            <a:avLst/>
          </a:prstGeom>
          <a:noFill/>
          <a:ln>
            <a:noFill/>
          </a:ln>
        </p:spPr>
      </p:pic>
      <p:sp>
        <p:nvSpPr>
          <p:cNvPr id="5" name="TextBox 4"/>
          <p:cNvSpPr txBox="1"/>
          <p:nvPr/>
        </p:nvSpPr>
        <p:spPr>
          <a:xfrm>
            <a:off x="2261286" y="5881815"/>
            <a:ext cx="8007179" cy="861774"/>
          </a:xfrm>
          <a:prstGeom prst="rect">
            <a:avLst/>
          </a:prstGeom>
          <a:noFill/>
        </p:spPr>
        <p:txBody>
          <a:bodyPr wrap="square" rtlCol="0">
            <a:spAutoFit/>
          </a:bodyPr>
          <a:lstStyle/>
          <a:p>
            <a:r>
              <a:rPr lang="en-US" sz="1600" dirty="0"/>
              <a:t>Source: USDA Economic Research Service based on data from USDA National Organic Program </a:t>
            </a:r>
          </a:p>
          <a:p>
            <a:r>
              <a:rPr lang="en-US" sz="1600" dirty="0"/>
              <a:t>                                                                                                                                      Integrity Database. </a:t>
            </a:r>
          </a:p>
          <a:p>
            <a:endParaRPr lang="en-US" dirty="0"/>
          </a:p>
        </p:txBody>
      </p:sp>
    </p:spTree>
    <p:extLst>
      <p:ext uri="{BB962C8B-B14F-4D97-AF65-F5344CB8AC3E}">
        <p14:creationId xmlns:p14="http://schemas.microsoft.com/office/powerpoint/2010/main" val="4090155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a:t>
            </a:r>
            <a:r>
              <a:rPr lang="en-US" sz="3900" b="1" dirty="0">
                <a:solidFill>
                  <a:schemeClr val="accent3">
                    <a:lumMod val="50000"/>
                  </a:schemeClr>
                </a:solidFill>
                <a:latin typeface="+mn-lt"/>
                <a:ea typeface="+mn-ea"/>
                <a:cs typeface="+mn-cs"/>
              </a:rPr>
              <a:t>More</a:t>
            </a:r>
            <a:r>
              <a:rPr lang="en-US" dirty="0"/>
              <a:t> Information</a:t>
            </a:r>
          </a:p>
        </p:txBody>
      </p:sp>
      <p:sp>
        <p:nvSpPr>
          <p:cNvPr id="3" name="Content Placeholder 2"/>
          <p:cNvSpPr>
            <a:spLocks noGrp="1"/>
          </p:cNvSpPr>
          <p:nvPr>
            <p:ph sz="half" idx="1"/>
          </p:nvPr>
        </p:nvSpPr>
        <p:spPr>
          <a:xfrm>
            <a:off x="781665" y="1600201"/>
            <a:ext cx="11000603" cy="4525963"/>
          </a:xfrm>
        </p:spPr>
        <p:txBody>
          <a:bodyPr>
            <a:normAutofit/>
          </a:bodyPr>
          <a:lstStyle/>
          <a:p>
            <a:endParaRPr lang="en-US" sz="3300" dirty="0"/>
          </a:p>
          <a:p>
            <a:pPr marL="0" indent="0">
              <a:buNone/>
            </a:pPr>
            <a:r>
              <a:rPr lang="en-US" dirty="0"/>
              <a:t>USDA-ERS Organic Agriculture Topic Page: </a:t>
            </a:r>
            <a:r>
              <a:rPr lang="en-US" dirty="0">
                <a:hlinkClick r:id="rId2"/>
              </a:rPr>
              <a:t>http://www.ers.usda.gov/topics/natural-resources-environment/organic-agriculture.aspx</a:t>
            </a:r>
            <a:r>
              <a:rPr lang="en-US" dirty="0"/>
              <a:t>  </a:t>
            </a:r>
          </a:p>
          <a:p>
            <a:pPr marL="0" indent="0">
              <a:buNone/>
            </a:pPr>
            <a:endParaRPr lang="en-US" dirty="0"/>
          </a:p>
          <a:p>
            <a:pPr marL="0" indent="0">
              <a:buNone/>
            </a:pPr>
            <a:r>
              <a:rPr lang="en-US" dirty="0"/>
              <a:t>USDA Organic Topic Page: </a:t>
            </a:r>
            <a:br>
              <a:rPr lang="en-US" dirty="0"/>
            </a:br>
            <a:r>
              <a:rPr lang="en-US" dirty="0">
                <a:hlinkClick r:id="rId3"/>
              </a:rPr>
              <a:t>https://www.usda.gov/topics/organic</a:t>
            </a:r>
            <a:r>
              <a:rPr lang="en-US" dirty="0"/>
              <a:t>  </a:t>
            </a:r>
          </a:p>
          <a:p>
            <a:pPr marL="0" indent="0">
              <a:buNone/>
            </a:pPr>
            <a:endParaRPr lang="en-US" b="1" dirty="0"/>
          </a:p>
        </p:txBody>
      </p:sp>
      <p:sp>
        <p:nvSpPr>
          <p:cNvPr id="4" name="Content Placeholder 3"/>
          <p:cNvSpPr>
            <a:spLocks noGrp="1"/>
          </p:cNvSpPr>
          <p:nvPr>
            <p:ph sz="half" idx="2"/>
          </p:nvPr>
        </p:nvSpPr>
        <p:spPr>
          <a:xfrm flipH="1">
            <a:off x="11582398" y="1600201"/>
            <a:ext cx="45719" cy="4525963"/>
          </a:xfrm>
        </p:spPr>
        <p:txBody>
          <a:bodyPr>
            <a:normAutofit/>
          </a:bodyPr>
          <a:lstStyle/>
          <a:p>
            <a:pPr marL="0" indent="0">
              <a:buNone/>
            </a:pPr>
            <a:r>
              <a:rPr lang="en-US" dirty="0"/>
              <a:t> </a:t>
            </a:r>
          </a:p>
        </p:txBody>
      </p:sp>
      <p:sp>
        <p:nvSpPr>
          <p:cNvPr id="5" name="Title 1"/>
          <p:cNvSpPr txBox="1">
            <a:spLocks/>
          </p:cNvSpPr>
          <p:nvPr/>
        </p:nvSpPr>
        <p:spPr>
          <a:xfrm>
            <a:off x="614596" y="274638"/>
            <a:ext cx="11056703" cy="1143000"/>
          </a:xfrm>
          <a:prstGeom prst="rect">
            <a:avLst/>
          </a:prstGeom>
          <a:solidFill>
            <a:schemeClr val="accent1">
              <a:lumMod val="20000"/>
              <a:lumOff val="80000"/>
            </a:schemeClr>
          </a:solidFill>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900" b="1" dirty="0">
                <a:solidFill>
                  <a:schemeClr val="accent3">
                    <a:lumMod val="50000"/>
                  </a:schemeClr>
                </a:solidFill>
              </a:rPr>
              <a:t>For more information</a:t>
            </a:r>
          </a:p>
        </p:txBody>
      </p:sp>
    </p:spTree>
    <p:extLst>
      <p:ext uri="{BB962C8B-B14F-4D97-AF65-F5344CB8AC3E}">
        <p14:creationId xmlns:p14="http://schemas.microsoft.com/office/powerpoint/2010/main" val="1140230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3023</TotalTime>
  <Words>454</Words>
  <Application>Microsoft Office PowerPoint</Application>
  <PresentationFormat>Widescreen</PresentationFormat>
  <Paragraphs>58</Paragraphs>
  <Slides>8</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8</vt:i4>
      </vt:variant>
    </vt:vector>
  </HeadingPairs>
  <TitlesOfParts>
    <vt:vector size="16" baseType="lpstr">
      <vt:lpstr>Arial</vt:lpstr>
      <vt:lpstr>Calibri</vt:lpstr>
      <vt:lpstr>Calibri Light</vt:lpstr>
      <vt:lpstr>Wingdings</vt:lpstr>
      <vt:lpstr>Office Theme</vt:lpstr>
      <vt:lpstr>Custom Design</vt:lpstr>
      <vt:lpstr>1_Custom Design</vt:lpstr>
      <vt:lpstr>2_Custom Design</vt:lpstr>
      <vt:lpstr>          The Outlook for Organic Agriculture  Catherine Greene, Andrea Carlson, and Kim Ha Economic Research Service, USDA  catherine.greene@usda.gov </vt:lpstr>
      <vt:lpstr>    U.S. Organic Trends – Growth and Innovation     Going into the new decade: </vt:lpstr>
      <vt:lpstr>Retail market share grew for organic produce, milk, eggs, and  poultry over the last decade—matching commodity increases</vt:lpstr>
      <vt:lpstr>U.S. organic sales increased in every farm sector, 2012-2017— Produce, dairy and poultry sectors lead </vt:lpstr>
      <vt:lpstr>U.S. organic commodity sales doubled between 2012 and 2017— Top States included California, Washington and Pennsylvania</vt:lpstr>
      <vt:lpstr>U.S. organic research farms &amp; food innovation labs—   Steady increase in certified facilities, 2000-2019 </vt:lpstr>
      <vt:lpstr>Certified organic research facilities in nearly 40 States in 2019—  California led with 26 certified facilities</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Greene, Catherine - ERS</dc:creator>
  <cp:lastModifiedBy>amine lounes</cp:lastModifiedBy>
  <cp:revision>202</cp:revision>
  <cp:lastPrinted>2020-02-20T21:43:13Z</cp:lastPrinted>
  <dcterms:created xsi:type="dcterms:W3CDTF">2018-02-15T04:18:00Z</dcterms:created>
  <dcterms:modified xsi:type="dcterms:W3CDTF">2020-02-21T16:23:58Z</dcterms:modified>
</cp:coreProperties>
</file>