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5" r:id="rId2"/>
    <p:sldId id="314" r:id="rId3"/>
    <p:sldId id="318" r:id="rId4"/>
    <p:sldId id="319" r:id="rId5"/>
    <p:sldId id="272" r:id="rId6"/>
    <p:sldId id="288" r:id="rId7"/>
    <p:sldId id="313" r:id="rId8"/>
    <p:sldId id="316" r:id="rId9"/>
    <p:sldId id="317"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 userDrawn="1">
          <p15:clr>
            <a:srgbClr val="A4A3A4"/>
          </p15:clr>
        </p15:guide>
        <p15:guide id="3" orient="horz" pos="4176" userDrawn="1">
          <p15:clr>
            <a:srgbClr val="A4A3A4"/>
          </p15:clr>
        </p15:guide>
        <p15:guide id="4" pos="5616" userDrawn="1">
          <p15:clr>
            <a:srgbClr val="A4A3A4"/>
          </p15:clr>
        </p15:guide>
        <p15:guide id="5" orient="horz"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ity Group" initials="GG" lastIdx="8" clrIdx="0">
    <p:extLst>
      <p:ext uri="{19B8F6BF-5375-455C-9EA6-DF929625EA0E}">
        <p15:presenceInfo xmlns:p15="http://schemas.microsoft.com/office/powerpoint/2012/main" userId="2a0f87ff3ec72a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1"/>
    <a:srgbClr val="003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4B14E-8555-13A9-953F-0A4F4B554E31}" v="10" dt="2020-02-18T18:13:05.726"/>
    <p1510:client id="{372CCEF5-DBF4-0498-CF42-03AC1C94FF8E}" v="24" dt="2020-02-19T18:37:10.890"/>
    <p1510:client id="{7F3B86AD-8107-43B4-9778-331F44C624AC}" v="43" dt="2020-02-18T22:48:32.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pos="144"/>
        <p:guide orient="horz" pos="4176"/>
        <p:guide pos="5616"/>
        <p:guide orient="horz" pos="144"/>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commentAuthors" Target="commentAuthor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notesMaster" Target="notesMasters/notesMaster1.xml" Id="rId12" /><Relationship Type="http://schemas.openxmlformats.org/officeDocument/2006/relationships/tableStyles" Target="tableStyles.xml" Id="rId17" /><Relationship Type="http://schemas.openxmlformats.org/officeDocument/2006/relationships/slide" Target="slides/slide1.xml" Id="rId2" /><Relationship Type="http://schemas.openxmlformats.org/officeDocument/2006/relationships/theme" Target="theme/theme1.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viewProps" Target="viewProps.xml" Id="rId15" /><Relationship Type="http://schemas.openxmlformats.org/officeDocument/2006/relationships/slide" Target="slides/slide9.xml" Id="rId10" /><Relationship Type="http://schemas.microsoft.com/office/2015/10/relationships/revisionInfo" Target="revisionInfo.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presProps" Target="presProp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88E4F-2F71-114D-9069-A46055924818}" type="datetimeFigureOut">
              <a:rPr lang="en-US" smtClean="0"/>
              <a:t>2/19/2020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293B5-E67F-3041-A567-24DBB9FC9673}" type="slidenum">
              <a:rPr lang="en-US" smtClean="0"/>
              <a:t>‹#›</a:t>
            </a:fld>
            <a:endParaRPr lang="en-US"/>
          </a:p>
        </p:txBody>
      </p:sp>
    </p:spTree>
    <p:extLst>
      <p:ext uri="{BB962C8B-B14F-4D97-AF65-F5344CB8AC3E}">
        <p14:creationId xmlns:p14="http://schemas.microsoft.com/office/powerpoint/2010/main" val="412550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2</a:t>
            </a:fld>
            <a:endParaRPr lang="en-US"/>
          </a:p>
        </p:txBody>
      </p:sp>
    </p:spTree>
    <p:extLst>
      <p:ext uri="{BB962C8B-B14F-4D97-AF65-F5344CB8AC3E}">
        <p14:creationId xmlns:p14="http://schemas.microsoft.com/office/powerpoint/2010/main" val="13990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3</a:t>
            </a:fld>
            <a:endParaRPr lang="en-US"/>
          </a:p>
        </p:txBody>
      </p:sp>
    </p:spTree>
    <p:extLst>
      <p:ext uri="{BB962C8B-B14F-4D97-AF65-F5344CB8AC3E}">
        <p14:creationId xmlns:p14="http://schemas.microsoft.com/office/powerpoint/2010/main" val="131938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4</a:t>
            </a:fld>
            <a:endParaRPr lang="en-US"/>
          </a:p>
        </p:txBody>
      </p:sp>
    </p:spTree>
    <p:extLst>
      <p:ext uri="{BB962C8B-B14F-4D97-AF65-F5344CB8AC3E}">
        <p14:creationId xmlns:p14="http://schemas.microsoft.com/office/powerpoint/2010/main" val="218027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6</a:t>
            </a:fld>
            <a:endParaRPr lang="en-US"/>
          </a:p>
        </p:txBody>
      </p:sp>
    </p:spTree>
    <p:extLst>
      <p:ext uri="{BB962C8B-B14F-4D97-AF65-F5344CB8AC3E}">
        <p14:creationId xmlns:p14="http://schemas.microsoft.com/office/powerpoint/2010/main" val="130644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2C32A1-3CAE-3542-84A6-544B78E2B05B}" type="slidenum">
              <a:rPr lang="en-US" smtClean="0"/>
              <a:t>7</a:t>
            </a:fld>
            <a:endParaRPr lang="en-US"/>
          </a:p>
        </p:txBody>
      </p:sp>
    </p:spTree>
    <p:extLst>
      <p:ext uri="{BB962C8B-B14F-4D97-AF65-F5344CB8AC3E}">
        <p14:creationId xmlns:p14="http://schemas.microsoft.com/office/powerpoint/2010/main" val="44450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8</a:t>
            </a:fld>
            <a:endParaRPr lang="en-US"/>
          </a:p>
        </p:txBody>
      </p:sp>
    </p:spTree>
    <p:extLst>
      <p:ext uri="{BB962C8B-B14F-4D97-AF65-F5344CB8AC3E}">
        <p14:creationId xmlns:p14="http://schemas.microsoft.com/office/powerpoint/2010/main" val="417649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4293B5-E67F-3041-A567-24DBB9FC9673}" type="slidenum">
              <a:rPr lang="en-US" smtClean="0"/>
              <a:t>9</a:t>
            </a:fld>
            <a:endParaRPr lang="en-US"/>
          </a:p>
        </p:txBody>
      </p:sp>
    </p:spTree>
    <p:extLst>
      <p:ext uri="{BB962C8B-B14F-4D97-AF65-F5344CB8AC3E}">
        <p14:creationId xmlns:p14="http://schemas.microsoft.com/office/powerpoint/2010/main" val="194056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3" descr="A close up of a sign&#10;&#10;Description generated with very high confidence">
            <a:extLst>
              <a:ext uri="{FF2B5EF4-FFF2-40B4-BE49-F238E27FC236}">
                <a16:creationId xmlns:a16="http://schemas.microsoft.com/office/drawing/2014/main" id="{1D6AA23A-BA2E-0445-817A-E019CFE8DD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882" y="252485"/>
            <a:ext cx="1240766" cy="580521"/>
          </a:xfrm>
          <a:prstGeom prst="rect">
            <a:avLst/>
          </a:prstGeom>
        </p:spPr>
      </p:pic>
      <p:sp>
        <p:nvSpPr>
          <p:cNvPr id="19" name="Text Placeholder 18">
            <a:extLst>
              <a:ext uri="{FF2B5EF4-FFF2-40B4-BE49-F238E27FC236}">
                <a16:creationId xmlns:a16="http://schemas.microsoft.com/office/drawing/2014/main" id="{DCDAA734-2106-7D43-9351-0897B5E19EC8}"/>
              </a:ext>
            </a:extLst>
          </p:cNvPr>
          <p:cNvSpPr>
            <a:spLocks noGrp="1"/>
          </p:cNvSpPr>
          <p:nvPr>
            <p:ph type="body" sz="quarter" idx="10" hasCustomPrompt="1"/>
          </p:nvPr>
        </p:nvSpPr>
        <p:spPr>
          <a:xfrm>
            <a:off x="1621024" y="252485"/>
            <a:ext cx="6932426" cy="500550"/>
          </a:xfrm>
          <a:prstGeom prst="rect">
            <a:avLst/>
          </a:prstGeom>
        </p:spPr>
        <p:txBody>
          <a:bodyPr/>
          <a:lstStyle>
            <a:lvl1pPr marL="0" indent="0">
              <a:buNone/>
              <a:defRPr b="1" i="0">
                <a:solidFill>
                  <a:srgbClr val="003D52"/>
                </a:solidFill>
                <a:latin typeface="Arial" panose="020B0604020202020204" pitchFamily="34" charset="0"/>
                <a:cs typeface="Arial" panose="020B0604020202020204" pitchFamily="34" charset="0"/>
              </a:defRPr>
            </a:lvl1pPr>
          </a:lstStyle>
          <a:p>
            <a:pPr lvl="0"/>
            <a:r>
              <a:rPr lang="en-US"/>
              <a:t>TITLE FONT – ARIAL BOLD 26 PT</a:t>
            </a:r>
          </a:p>
        </p:txBody>
      </p:sp>
      <p:sp>
        <p:nvSpPr>
          <p:cNvPr id="21" name="Text Placeholder 20">
            <a:extLst>
              <a:ext uri="{FF2B5EF4-FFF2-40B4-BE49-F238E27FC236}">
                <a16:creationId xmlns:a16="http://schemas.microsoft.com/office/drawing/2014/main" id="{D2AA52A8-BE48-D04C-A362-C561397CAB5D}"/>
              </a:ext>
            </a:extLst>
          </p:cNvPr>
          <p:cNvSpPr>
            <a:spLocks noGrp="1"/>
          </p:cNvSpPr>
          <p:nvPr>
            <p:ph type="body" sz="quarter" idx="11" hasCustomPrompt="1"/>
          </p:nvPr>
        </p:nvSpPr>
        <p:spPr>
          <a:xfrm>
            <a:off x="652464" y="1579563"/>
            <a:ext cx="7900986" cy="450943"/>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a:t>Headline - Arial Bold 20 </a:t>
            </a:r>
            <a:r>
              <a:rPr lang="en-US" err="1"/>
              <a:t>pt</a:t>
            </a:r>
            <a:endParaRPr lang="en-US"/>
          </a:p>
        </p:txBody>
      </p:sp>
      <p:sp>
        <p:nvSpPr>
          <p:cNvPr id="23" name="Text Placeholder 22">
            <a:extLst>
              <a:ext uri="{FF2B5EF4-FFF2-40B4-BE49-F238E27FC236}">
                <a16:creationId xmlns:a16="http://schemas.microsoft.com/office/drawing/2014/main" id="{0575ADB8-DB54-7D49-944D-24F4BABC6793}"/>
              </a:ext>
            </a:extLst>
          </p:cNvPr>
          <p:cNvSpPr>
            <a:spLocks noGrp="1"/>
          </p:cNvSpPr>
          <p:nvPr>
            <p:ph type="body" sz="quarter" idx="12" hasCustomPrompt="1"/>
          </p:nvPr>
        </p:nvSpPr>
        <p:spPr>
          <a:xfrm>
            <a:off x="652463" y="2225674"/>
            <a:ext cx="7900986" cy="4137025"/>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stStyle>
          <a:p>
            <a:pPr lvl="0"/>
            <a:r>
              <a:rPr lang="en-US"/>
              <a:t>Body Text – Arial 16 </a:t>
            </a:r>
            <a:r>
              <a:rPr lang="en-US" err="1"/>
              <a:t>pt</a:t>
            </a:r>
            <a:endParaRPr lang="en-US"/>
          </a:p>
        </p:txBody>
      </p:sp>
    </p:spTree>
    <p:extLst>
      <p:ext uri="{BB962C8B-B14F-4D97-AF65-F5344CB8AC3E}">
        <p14:creationId xmlns:p14="http://schemas.microsoft.com/office/powerpoint/2010/main" val="273662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picture containing water, outdoor, animal&#10;&#10;Description automatically generated">
            <a:extLst>
              <a:ext uri="{FF2B5EF4-FFF2-40B4-BE49-F238E27FC236}">
                <a16:creationId xmlns:a16="http://schemas.microsoft.com/office/drawing/2014/main" id="{73D11F46-7838-9B46-99DA-ED1C9B6244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7BC99B0E-6443-BA4E-84A8-DCAE1D3CC776}"/>
              </a:ext>
            </a:extLst>
          </p:cNvPr>
          <p:cNvSpPr txBox="1"/>
          <p:nvPr userDrawn="1"/>
        </p:nvSpPr>
        <p:spPr>
          <a:xfrm>
            <a:off x="1958369" y="252944"/>
            <a:ext cx="6957031" cy="492443"/>
          </a:xfrm>
          <a:prstGeom prst="rect">
            <a:avLst/>
          </a:prstGeom>
          <a:noFill/>
        </p:spPr>
        <p:txBody>
          <a:bodyPr wrap="square" rtlCol="0" anchor="t">
            <a:spAutoFit/>
          </a:bodyPr>
          <a:lstStyle/>
          <a:p>
            <a:r>
              <a:rPr lang="en-US" sz="2600" b="1" spc="130">
                <a:solidFill>
                  <a:srgbClr val="003D52"/>
                </a:solidFill>
                <a:latin typeface="Arial"/>
                <a:cs typeface="Arial"/>
              </a:rPr>
              <a:t>TITLE FONT – ARIAL BOLD 26PT</a:t>
            </a:r>
          </a:p>
        </p:txBody>
      </p:sp>
      <p:sp>
        <p:nvSpPr>
          <p:cNvPr id="9" name="TextBox 8">
            <a:extLst>
              <a:ext uri="{FF2B5EF4-FFF2-40B4-BE49-F238E27FC236}">
                <a16:creationId xmlns:a16="http://schemas.microsoft.com/office/drawing/2014/main" id="{989A7897-D4D1-504F-8116-537965F90F0A}"/>
              </a:ext>
            </a:extLst>
          </p:cNvPr>
          <p:cNvSpPr txBox="1"/>
          <p:nvPr userDrawn="1"/>
        </p:nvSpPr>
        <p:spPr>
          <a:xfrm>
            <a:off x="228600" y="2204852"/>
            <a:ext cx="8691864" cy="523220"/>
          </a:xfrm>
          <a:prstGeom prst="rect">
            <a:avLst/>
          </a:prstGeom>
          <a:noFill/>
        </p:spPr>
        <p:txBody>
          <a:bodyPr wrap="square" rtlCol="0" anchor="t">
            <a:spAutoFit/>
          </a:bodyPr>
          <a:lstStyle/>
          <a:p>
            <a:r>
              <a:rPr lang="en-US" sz="2000" b="1" kern="0" spc="100">
                <a:latin typeface="Arial"/>
                <a:cs typeface="Arial Narrow" panose="020B0604020202020204" pitchFamily="34" charset="0"/>
              </a:rPr>
              <a:t>HEADING 1 — ARIAL BOLD 20PT</a:t>
            </a:r>
            <a:r>
              <a:rPr lang="en-US" sz="2800" b="1" kern="0" spc="100">
                <a:latin typeface="Arial Narrow"/>
                <a:cs typeface="Arial Narrow" panose="020B0604020202020204" pitchFamily="34" charset="0"/>
              </a:rPr>
              <a:t> </a:t>
            </a:r>
            <a:endParaRPr lang="en-US" sz="2800" b="1" kern="0" spc="10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B3C0A313-4CFA-F94B-96CB-337AB7E748DC}"/>
              </a:ext>
            </a:extLst>
          </p:cNvPr>
          <p:cNvSpPr txBox="1"/>
          <p:nvPr userDrawn="1"/>
        </p:nvSpPr>
        <p:spPr>
          <a:xfrm>
            <a:off x="235789" y="2767312"/>
            <a:ext cx="8686800" cy="338554"/>
          </a:xfrm>
          <a:prstGeom prst="rect">
            <a:avLst/>
          </a:prstGeom>
          <a:noFill/>
        </p:spPr>
        <p:txBody>
          <a:bodyPr wrap="square" rtlCol="0" anchor="t">
            <a:spAutoFit/>
          </a:bodyPr>
          <a:lstStyle/>
          <a:p>
            <a:r>
              <a:rPr lang="en-US" sz="1600" kern="0" spc="30">
                <a:latin typeface="Arial"/>
                <a:cs typeface="Arial Narrow" panose="020B0604020202020204" pitchFamily="34" charset="0"/>
              </a:rPr>
              <a:t>Body text — Arial regular 16pt</a:t>
            </a:r>
            <a:endParaRPr lang="en-US">
              <a:cs typeface="Calibri" panose="020F0502020204030204"/>
            </a:endParaRPr>
          </a:p>
        </p:txBody>
      </p:sp>
      <p:pic>
        <p:nvPicPr>
          <p:cNvPr id="11" name="Picture 3" descr="A close up of a sign&#10;&#10;Description generated with very high confidence">
            <a:extLst>
              <a:ext uri="{FF2B5EF4-FFF2-40B4-BE49-F238E27FC236}">
                <a16:creationId xmlns:a16="http://schemas.microsoft.com/office/drawing/2014/main" id="{1D6AA23A-BA2E-0445-817A-E019CFE8DD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882" y="252485"/>
            <a:ext cx="1240766" cy="580521"/>
          </a:xfrm>
          <a:prstGeom prst="rect">
            <a:avLst/>
          </a:prstGeom>
        </p:spPr>
      </p:pic>
    </p:spTree>
    <p:extLst>
      <p:ext uri="{BB962C8B-B14F-4D97-AF65-F5344CB8AC3E}">
        <p14:creationId xmlns:p14="http://schemas.microsoft.com/office/powerpoint/2010/main" val="874000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water, outdoor, animal&#10;&#10;Description automatically generated">
            <a:extLst>
              <a:ext uri="{FF2B5EF4-FFF2-40B4-BE49-F238E27FC236}">
                <a16:creationId xmlns:a16="http://schemas.microsoft.com/office/drawing/2014/main" id="{509F87C3-83AB-6647-BE54-A50250A7A56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1" name="Picture 3" descr="A close up of a sign&#10;&#10;Description generated with very high confidence">
            <a:extLst>
              <a:ext uri="{FF2B5EF4-FFF2-40B4-BE49-F238E27FC236}">
                <a16:creationId xmlns:a16="http://schemas.microsoft.com/office/drawing/2014/main" id="{1A5098A1-90D5-BD41-9905-F717F9F365B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7882" y="252485"/>
            <a:ext cx="1240766" cy="580521"/>
          </a:xfrm>
          <a:prstGeom prst="rect">
            <a:avLst/>
          </a:prstGeom>
        </p:spPr>
      </p:pic>
    </p:spTree>
    <p:extLst>
      <p:ext uri="{BB962C8B-B14F-4D97-AF65-F5344CB8AC3E}">
        <p14:creationId xmlns:p14="http://schemas.microsoft.com/office/powerpoint/2010/main" val="175183369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grass, outdoor, sky, field&#10;&#10;Description generated with very high confidence">
            <a:extLst>
              <a:ext uri="{FF2B5EF4-FFF2-40B4-BE49-F238E27FC236}">
                <a16:creationId xmlns:a16="http://schemas.microsoft.com/office/drawing/2014/main" id="{6B4A02C0-A8A0-4EAF-9225-6764B0FF7B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0" y="3246"/>
            <a:ext cx="9235440" cy="6949440"/>
          </a:xfrm>
          <a:prstGeom prst="rect">
            <a:avLst/>
          </a:prstGeom>
        </p:spPr>
      </p:pic>
      <p:sp>
        <p:nvSpPr>
          <p:cNvPr id="5" name="TextBox 4">
            <a:extLst>
              <a:ext uri="{FF2B5EF4-FFF2-40B4-BE49-F238E27FC236}">
                <a16:creationId xmlns:a16="http://schemas.microsoft.com/office/drawing/2014/main" id="{D305C27A-5F87-1141-AE41-CECA6124A01A}"/>
              </a:ext>
            </a:extLst>
          </p:cNvPr>
          <p:cNvSpPr txBox="1"/>
          <p:nvPr/>
        </p:nvSpPr>
        <p:spPr>
          <a:xfrm>
            <a:off x="129267" y="5087572"/>
            <a:ext cx="8691864" cy="1508105"/>
          </a:xfrm>
          <a:prstGeom prst="rect">
            <a:avLst/>
          </a:prstGeom>
          <a:noFill/>
          <a:effectLst>
            <a:outerShdw blurRad="50800" dist="38100" dir="5400000" algn="t" rotWithShape="0">
              <a:prstClr val="black">
                <a:alpha val="49000"/>
              </a:prstClr>
            </a:outerShdw>
          </a:effectLst>
        </p:spPr>
        <p:txBody>
          <a:bodyPr wrap="square" rtlCol="0" anchor="t">
            <a:spAutoFit/>
          </a:bodyPr>
          <a:lstStyle/>
          <a:p>
            <a:pPr algn="ctr"/>
            <a:r>
              <a:rPr lang="en-US" sz="3600" spc="100">
                <a:solidFill>
                  <a:schemeClr val="bg1"/>
                </a:solidFill>
                <a:latin typeface="Arial"/>
              </a:rPr>
              <a:t>USDA 2020 Agricultural Outlook Forum</a:t>
            </a:r>
          </a:p>
          <a:p>
            <a:pPr algn="ctr"/>
            <a:r>
              <a:rPr lang="en-US" sz="2800" spc="100">
                <a:solidFill>
                  <a:schemeClr val="bg1"/>
                </a:solidFill>
                <a:latin typeface="Arial"/>
              </a:rPr>
              <a:t> </a:t>
            </a:r>
          </a:p>
          <a:p>
            <a:pPr algn="ctr"/>
            <a:r>
              <a:rPr lang="en-US" sz="2800" spc="100">
                <a:solidFill>
                  <a:schemeClr val="bg1"/>
                </a:solidFill>
                <a:latin typeface="Arial"/>
              </a:rPr>
              <a:t>February 21, 2020</a:t>
            </a:r>
            <a:endParaRPr lang="en-US">
              <a:solidFill>
                <a:schemeClr val="bg1"/>
              </a:solidFill>
              <a:cs typeface="Calibri" panose="020F0502020204030204"/>
            </a:endParaRPr>
          </a:p>
        </p:txBody>
      </p:sp>
      <p:pic>
        <p:nvPicPr>
          <p:cNvPr id="3" name="Picture 6" descr="A close up of a logo&#10;&#10;Description generated with very high confidence">
            <a:extLst>
              <a:ext uri="{FF2B5EF4-FFF2-40B4-BE49-F238E27FC236}">
                <a16:creationId xmlns:a16="http://schemas.microsoft.com/office/drawing/2014/main" id="{1909C842-FDAE-432F-B6BE-B9067D42B4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8862" y="1456586"/>
            <a:ext cx="4339086" cy="2082960"/>
          </a:xfrm>
          <a:prstGeom prst="rect">
            <a:avLst/>
          </a:prstGeom>
        </p:spPr>
      </p:pic>
    </p:spTree>
    <p:extLst>
      <p:ext uri="{BB962C8B-B14F-4D97-AF65-F5344CB8AC3E}">
        <p14:creationId xmlns:p14="http://schemas.microsoft.com/office/powerpoint/2010/main" val="113045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 picture containing grass, outdoor, sky, field&#10;&#10;Description generated with very high confidence">
            <a:extLst>
              <a:ext uri="{FF2B5EF4-FFF2-40B4-BE49-F238E27FC236}">
                <a16:creationId xmlns:a16="http://schemas.microsoft.com/office/drawing/2014/main" id="{936DD8B1-23AE-B64A-8D77-D9BA99D437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73" y="-50132"/>
            <a:ext cx="9235440" cy="6949440"/>
          </a:xfrm>
          <a:prstGeom prst="rect">
            <a:avLst/>
          </a:prstGeom>
        </p:spPr>
      </p:pic>
      <p:sp>
        <p:nvSpPr>
          <p:cNvPr id="2" name="TextBox 1">
            <a:extLst>
              <a:ext uri="{FF2B5EF4-FFF2-40B4-BE49-F238E27FC236}">
                <a16:creationId xmlns:a16="http://schemas.microsoft.com/office/drawing/2014/main" id="{86F72ACD-7BAD-1E49-8EC5-EFA0295068B5}"/>
              </a:ext>
            </a:extLst>
          </p:cNvPr>
          <p:cNvSpPr txBox="1"/>
          <p:nvPr/>
        </p:nvSpPr>
        <p:spPr>
          <a:xfrm>
            <a:off x="1581676" y="4901308"/>
            <a:ext cx="5386924" cy="1015663"/>
          </a:xfrm>
          <a:prstGeom prst="rect">
            <a:avLst/>
          </a:prstGeom>
          <a:noFill/>
        </p:spPr>
        <p:txBody>
          <a:bodyPr wrap="none" rtlCol="0" anchor="t">
            <a:spAutoFit/>
          </a:bodyPr>
          <a:lstStyle/>
          <a:p>
            <a:pPr algn="ctr"/>
            <a:r>
              <a:rPr lang="en-US" sz="6000" b="1" spc="300">
                <a:solidFill>
                  <a:schemeClr val="bg1"/>
                </a:solidFill>
                <a:latin typeface="Arial"/>
                <a:cs typeface="Arial Narrow" panose="020B0604020202020204" pitchFamily="34" charset="0"/>
              </a:rPr>
              <a:t>THANK YOU!</a:t>
            </a:r>
          </a:p>
        </p:txBody>
      </p:sp>
      <p:sp>
        <p:nvSpPr>
          <p:cNvPr id="3" name="TextBox 2">
            <a:extLst>
              <a:ext uri="{FF2B5EF4-FFF2-40B4-BE49-F238E27FC236}">
                <a16:creationId xmlns:a16="http://schemas.microsoft.com/office/drawing/2014/main" id="{80D6000D-8336-4C95-8B7F-5F46ECCECCC5}"/>
              </a:ext>
            </a:extLst>
          </p:cNvPr>
          <p:cNvSpPr txBox="1"/>
          <p:nvPr/>
        </p:nvSpPr>
        <p:spPr>
          <a:xfrm>
            <a:off x="1155983" y="2354411"/>
            <a:ext cx="66669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Arial"/>
              </a:rPr>
              <a:t>When consumers purchase the Farmer Focus brand, not only are they getting an exceptional product, but also the satisfaction of knowing they’re directly impacting the welfare of a generational family farmer.</a:t>
            </a:r>
            <a:endParaRPr lang="en-US" sz="2400" dirty="0">
              <a:solidFill>
                <a:schemeClr val="bg1"/>
              </a:solidFill>
              <a:cs typeface="Calibri" panose="020F0502020204030204"/>
            </a:endParaRPr>
          </a:p>
        </p:txBody>
      </p:sp>
    </p:spTree>
    <p:extLst>
      <p:ext uri="{BB962C8B-B14F-4D97-AF65-F5344CB8AC3E}">
        <p14:creationId xmlns:p14="http://schemas.microsoft.com/office/powerpoint/2010/main" val="77002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a:xfrm>
            <a:off x="1621023" y="252485"/>
            <a:ext cx="7193039" cy="500550"/>
          </a:xfrm>
        </p:spPr>
        <p:txBody>
          <a:bodyPr/>
          <a:lstStyle/>
          <a:p>
            <a:r>
              <a:rPr lang="en-US"/>
              <a:t>Small Family Farms Feeling the Pressure</a:t>
            </a:r>
          </a:p>
        </p:txBody>
      </p:sp>
      <p:sp>
        <p:nvSpPr>
          <p:cNvPr id="5" name="Text Placeholder 4">
            <a:extLst>
              <a:ext uri="{FF2B5EF4-FFF2-40B4-BE49-F238E27FC236}">
                <a16:creationId xmlns:a16="http://schemas.microsoft.com/office/drawing/2014/main" id="{1465C887-834A-CB4A-AE88-CB57FC626EB2}"/>
              </a:ext>
            </a:extLst>
          </p:cNvPr>
          <p:cNvSpPr>
            <a:spLocks noGrp="1"/>
          </p:cNvSpPr>
          <p:nvPr>
            <p:ph type="body" sz="quarter" idx="11"/>
          </p:nvPr>
        </p:nvSpPr>
        <p:spPr>
          <a:xfrm>
            <a:off x="226244" y="1191914"/>
            <a:ext cx="8381044" cy="4697260"/>
          </a:xfrm>
        </p:spPr>
        <p:txBody>
          <a:bodyPr anchor="t"/>
          <a:lstStyle/>
          <a:p>
            <a:pPr marL="285750" indent="-285750">
              <a:buFont typeface="Arial" panose="020B0604020202020204" pitchFamily="34" charset="0"/>
              <a:buChar char="•"/>
            </a:pPr>
            <a:r>
              <a:rPr lang="en-US" sz="1700" b="0" dirty="0"/>
              <a:t>Farmers have felt the pressure, being forced to produce higher quantities at cheaper prices. </a:t>
            </a:r>
          </a:p>
          <a:p>
            <a:pPr marL="285750" indent="-285750">
              <a:buFont typeface="Arial" panose="020B0604020202020204" pitchFamily="34" charset="0"/>
              <a:buChar char="•"/>
            </a:pPr>
            <a:r>
              <a:rPr lang="en-US" sz="1700" b="0" dirty="0">
                <a:latin typeface="Arial"/>
                <a:cs typeface="Arial"/>
              </a:rPr>
              <a:t>Farmers have battled inflation as land and infrastructure costs have increased significantly, while profitability has remained relatively flat.</a:t>
            </a:r>
          </a:p>
          <a:p>
            <a:pPr marL="285750" indent="-285750">
              <a:buFont typeface="Arial" panose="020B0604020202020204" pitchFamily="34" charset="0"/>
              <a:buChar char="•"/>
            </a:pPr>
            <a:endParaRPr lang="en-US" sz="800" b="0" dirty="0"/>
          </a:p>
          <a:p>
            <a:r>
              <a:rPr lang="en-US" sz="1700" b="0" u="sng" dirty="0"/>
              <a:t>According to the </a:t>
            </a:r>
            <a:r>
              <a:rPr lang="en-US" sz="1700" b="0" i="1" u="sng" dirty="0"/>
              <a:t>2017 Census of Agriculture</a:t>
            </a:r>
            <a:r>
              <a:rPr lang="en-US" sz="1700" b="0" dirty="0"/>
              <a:t>: </a:t>
            </a:r>
          </a:p>
          <a:p>
            <a:pPr marL="285750" lvl="0" indent="-285750">
              <a:buFont typeface="Arial" panose="020B0604020202020204" pitchFamily="34" charset="0"/>
              <a:buChar char="•"/>
            </a:pPr>
            <a:r>
              <a:rPr lang="en-US" sz="1700" b="0" dirty="0">
                <a:latin typeface="Arial"/>
                <a:cs typeface="Arial"/>
              </a:rPr>
              <a:t>Average age of farmers in 2017 was 57.5 years, which is 1.2 years older than 2012’s average. This reflects a long-term trend of aging in U.S. farmers.</a:t>
            </a:r>
          </a:p>
          <a:p>
            <a:pPr marL="285750" indent="-285750">
              <a:buFont typeface="Arial" panose="020B0604020202020204" pitchFamily="34" charset="0"/>
              <a:buChar char="•"/>
            </a:pPr>
            <a:r>
              <a:rPr lang="en-US" sz="1700" b="0" dirty="0">
                <a:latin typeface="Arial"/>
                <a:cs typeface="Arial"/>
              </a:rPr>
              <a:t>Number of U.S. farms declined by over 67,000 between 2012 and 2017.</a:t>
            </a:r>
          </a:p>
        </p:txBody>
      </p:sp>
      <p:pic>
        <p:nvPicPr>
          <p:cNvPr id="4" name="Picture 3">
            <a:extLst>
              <a:ext uri="{FF2B5EF4-FFF2-40B4-BE49-F238E27FC236}">
                <a16:creationId xmlns:a16="http://schemas.microsoft.com/office/drawing/2014/main" id="{4C7005A0-57A2-4C89-836A-E73FC8279396}"/>
              </a:ext>
            </a:extLst>
          </p:cNvPr>
          <p:cNvPicPr>
            <a:picLocks noChangeAspect="1"/>
          </p:cNvPicPr>
          <p:nvPr/>
        </p:nvPicPr>
        <p:blipFill rotWithShape="1">
          <a:blip r:embed="rId3"/>
          <a:srcRect t="38772" b="7714"/>
          <a:stretch/>
        </p:blipFill>
        <p:spPr>
          <a:xfrm>
            <a:off x="1071286" y="4096798"/>
            <a:ext cx="6716756" cy="2373014"/>
          </a:xfrm>
          <a:prstGeom prst="rect">
            <a:avLst/>
          </a:prstGeom>
        </p:spPr>
      </p:pic>
    </p:spTree>
    <p:extLst>
      <p:ext uri="{BB962C8B-B14F-4D97-AF65-F5344CB8AC3E}">
        <p14:creationId xmlns:p14="http://schemas.microsoft.com/office/powerpoint/2010/main" val="330802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a:xfrm>
            <a:off x="1621023" y="252485"/>
            <a:ext cx="7193039" cy="500550"/>
          </a:xfrm>
        </p:spPr>
        <p:txBody>
          <a:bodyPr/>
          <a:lstStyle/>
          <a:p>
            <a:r>
              <a:rPr lang="en-US"/>
              <a:t>Changes in the Poultry Industry </a:t>
            </a:r>
          </a:p>
        </p:txBody>
      </p:sp>
      <p:sp>
        <p:nvSpPr>
          <p:cNvPr id="5" name="Text Placeholder 4">
            <a:extLst>
              <a:ext uri="{FF2B5EF4-FFF2-40B4-BE49-F238E27FC236}">
                <a16:creationId xmlns:a16="http://schemas.microsoft.com/office/drawing/2014/main" id="{1465C887-834A-CB4A-AE88-CB57FC626EB2}"/>
              </a:ext>
            </a:extLst>
          </p:cNvPr>
          <p:cNvSpPr>
            <a:spLocks noGrp="1"/>
          </p:cNvSpPr>
          <p:nvPr>
            <p:ph type="body" sz="quarter" idx="11"/>
          </p:nvPr>
        </p:nvSpPr>
        <p:spPr>
          <a:xfrm>
            <a:off x="169377" y="1076749"/>
            <a:ext cx="8691514" cy="4697260"/>
          </a:xfrm>
        </p:spPr>
        <p:txBody>
          <a:bodyPr anchor="t"/>
          <a:lstStyle/>
          <a:p>
            <a:pPr marL="285750" indent="-285750">
              <a:buFont typeface="Arial" panose="020B0604020202020204" pitchFamily="34" charset="0"/>
              <a:buChar char="•"/>
            </a:pPr>
            <a:r>
              <a:rPr lang="en-US" sz="1700" b="0" dirty="0">
                <a:latin typeface="Arial"/>
                <a:cs typeface="Arial"/>
              </a:rPr>
              <a:t>Back in the day farmers owned their own birds, raised them on pasture with mother nature, and marketed them locally.</a:t>
            </a:r>
            <a:endParaRPr lang="en-US" sz="1700" b="0" dirty="0"/>
          </a:p>
          <a:p>
            <a:pPr marL="285750" indent="-285750">
              <a:buFont typeface="Arial" panose="020B0604020202020204" pitchFamily="34" charset="0"/>
              <a:buChar char="•"/>
            </a:pPr>
            <a:r>
              <a:rPr lang="en-US" sz="1700" b="0" dirty="0">
                <a:latin typeface="Arial"/>
                <a:cs typeface="Arial"/>
              </a:rPr>
              <a:t>Then came vertical integration followed by consolidation. It became all about growing the most amount of chicken in the least amount of space in the shortest amount of time at the least cost. </a:t>
            </a:r>
          </a:p>
          <a:p>
            <a:pPr marL="285750" indent="-285750">
              <a:buFont typeface="Arial" panose="020B0604020202020204" pitchFamily="34" charset="0"/>
              <a:buChar char="•"/>
            </a:pPr>
            <a:r>
              <a:rPr lang="en-US" sz="1700" b="0" dirty="0">
                <a:latin typeface="Arial"/>
                <a:cs typeface="Arial"/>
              </a:rPr>
              <a:t>In the process farmers lost the freedom to make farm specific decisions, even often forced to make facility upgrades.</a:t>
            </a:r>
          </a:p>
          <a:p>
            <a:pPr marL="285750" indent="-285750">
              <a:buFont typeface="Arial" panose="020B0604020202020204" pitchFamily="34" charset="0"/>
              <a:buChar char="•"/>
            </a:pPr>
            <a:r>
              <a:rPr lang="en-US" sz="1700" b="0" dirty="0">
                <a:latin typeface="Arial"/>
                <a:cs typeface="Arial"/>
              </a:rPr>
              <a:t>Antibiotics become a necessity. Air and floor quality suffered. The natural environment went away and so did your delicious tasting chicken.</a:t>
            </a:r>
          </a:p>
          <a:p>
            <a:endParaRPr lang="en-US" dirty="0"/>
          </a:p>
        </p:txBody>
      </p:sp>
      <p:pic>
        <p:nvPicPr>
          <p:cNvPr id="7" name="Google Shape;64;p15">
            <a:extLst>
              <a:ext uri="{FF2B5EF4-FFF2-40B4-BE49-F238E27FC236}">
                <a16:creationId xmlns:a16="http://schemas.microsoft.com/office/drawing/2014/main" id="{393D849C-8DBD-4A13-8345-AEC645944EC6}"/>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67837" y="4120679"/>
            <a:ext cx="8808326" cy="2560320"/>
          </a:xfrm>
          <a:prstGeom prst="rect">
            <a:avLst/>
          </a:prstGeom>
          <a:noFill/>
          <a:ln>
            <a:noFill/>
          </a:ln>
        </p:spPr>
      </p:pic>
    </p:spTree>
    <p:extLst>
      <p:ext uri="{BB962C8B-B14F-4D97-AF65-F5344CB8AC3E}">
        <p14:creationId xmlns:p14="http://schemas.microsoft.com/office/powerpoint/2010/main" val="289229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a:xfrm>
            <a:off x="1621023" y="252485"/>
            <a:ext cx="7193039" cy="500550"/>
          </a:xfrm>
        </p:spPr>
        <p:txBody>
          <a:bodyPr/>
          <a:lstStyle/>
          <a:p>
            <a:r>
              <a:rPr lang="en-US"/>
              <a:t>Shenandoah Valley Organic Is Born (2014)  </a:t>
            </a:r>
          </a:p>
        </p:txBody>
      </p:sp>
      <p:sp>
        <p:nvSpPr>
          <p:cNvPr id="5" name="Text Placeholder 4">
            <a:extLst>
              <a:ext uri="{FF2B5EF4-FFF2-40B4-BE49-F238E27FC236}">
                <a16:creationId xmlns:a16="http://schemas.microsoft.com/office/drawing/2014/main" id="{1465C887-834A-CB4A-AE88-CB57FC626EB2}"/>
              </a:ext>
            </a:extLst>
          </p:cNvPr>
          <p:cNvSpPr>
            <a:spLocks noGrp="1"/>
          </p:cNvSpPr>
          <p:nvPr>
            <p:ph type="body" sz="quarter" idx="11"/>
          </p:nvPr>
        </p:nvSpPr>
        <p:spPr>
          <a:xfrm>
            <a:off x="226243" y="1201853"/>
            <a:ext cx="8747603" cy="4697260"/>
          </a:xfrm>
        </p:spPr>
        <p:txBody>
          <a:bodyPr anchor="t"/>
          <a:lstStyle/>
          <a:p>
            <a:pPr marL="285750" indent="-285750">
              <a:buFont typeface="Arial" panose="020B0604020202020204" pitchFamily="34" charset="0"/>
              <a:buChar char="•"/>
            </a:pPr>
            <a:r>
              <a:rPr lang="en-US" sz="1800" b="0" dirty="0">
                <a:latin typeface="Arial"/>
                <a:cs typeface="Arial"/>
              </a:rPr>
              <a:t>Shenandaoh Valley Organic (SVO) was established to revolutionize the poultry industry with a mission of promoting and protecting generational family farms.</a:t>
            </a:r>
            <a:endParaRPr lang="en-US" sz="1800" b="0" dirty="0"/>
          </a:p>
          <a:p>
            <a:pPr marL="285750" indent="-285750">
              <a:buFont typeface="Arial" panose="020B0604020202020204" pitchFamily="34" charset="0"/>
              <a:buChar char="•"/>
            </a:pPr>
            <a:r>
              <a:rPr lang="en-US" sz="1800" b="0" dirty="0">
                <a:latin typeface="Arial"/>
                <a:cs typeface="Arial"/>
              </a:rPr>
              <a:t>Our unique </a:t>
            </a:r>
            <a:r>
              <a:rPr lang="en-US" dirty="0">
                <a:latin typeface="Arial"/>
                <a:cs typeface="Arial"/>
              </a:rPr>
              <a:t>Farmer Focus Business Model </a:t>
            </a:r>
            <a:r>
              <a:rPr lang="en-US" sz="1800" b="0" dirty="0">
                <a:latin typeface="Arial"/>
                <a:cs typeface="Arial"/>
              </a:rPr>
              <a:t>transfers the ownership of animals back to the farmers who are treated as true partners: they receive </a:t>
            </a:r>
            <a:r>
              <a:rPr lang="en-US" sz="1800" dirty="0">
                <a:latin typeface="Arial"/>
                <a:cs typeface="Arial"/>
              </a:rPr>
              <a:t>fair compensation</a:t>
            </a:r>
            <a:r>
              <a:rPr lang="en-US" sz="1800" b="0" dirty="0">
                <a:latin typeface="Arial"/>
                <a:cs typeface="Arial"/>
              </a:rPr>
              <a:t> for their hard work and have the </a:t>
            </a:r>
            <a:r>
              <a:rPr lang="en-US" sz="1800" dirty="0">
                <a:latin typeface="Arial"/>
                <a:cs typeface="Arial"/>
              </a:rPr>
              <a:t>freedom to make decisions for their own businesses.</a:t>
            </a:r>
          </a:p>
          <a:p>
            <a:pPr marL="285750" indent="-285750">
              <a:buFont typeface="Arial" panose="020B0604020202020204" pitchFamily="34" charset="0"/>
              <a:buChar char="•"/>
            </a:pPr>
            <a:r>
              <a:rPr lang="en-US" sz="1800" b="0" dirty="0"/>
              <a:t>Most importantly, our model </a:t>
            </a:r>
            <a:r>
              <a:rPr lang="en-US" sz="1800" dirty="0"/>
              <a:t>allows farms to be profitable and sustainable for the next generation.</a:t>
            </a:r>
          </a:p>
          <a:p>
            <a:endParaRPr lang="en-US" dirty="0"/>
          </a:p>
        </p:txBody>
      </p:sp>
      <p:pic>
        <p:nvPicPr>
          <p:cNvPr id="4" name="Picture 3" descr="A building with smoke coming out of it&#10;&#10;Description automatically generated">
            <a:extLst>
              <a:ext uri="{FF2B5EF4-FFF2-40B4-BE49-F238E27FC236}">
                <a16:creationId xmlns:a16="http://schemas.microsoft.com/office/drawing/2014/main" id="{0D720C8B-5AE4-4725-9BD8-187E553548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6422" y="3953755"/>
            <a:ext cx="3977640" cy="2651760"/>
          </a:xfrm>
          <a:prstGeom prst="rect">
            <a:avLst/>
          </a:prstGeom>
        </p:spPr>
      </p:pic>
      <p:pic>
        <p:nvPicPr>
          <p:cNvPr id="9" name="Picture 8" descr="A group of people standing in the grass&#10;&#10;Description automatically generated">
            <a:extLst>
              <a:ext uri="{FF2B5EF4-FFF2-40B4-BE49-F238E27FC236}">
                <a16:creationId xmlns:a16="http://schemas.microsoft.com/office/drawing/2014/main" id="{FB587984-DAE7-494C-8BDF-398C7DAD9E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061" y="3953755"/>
            <a:ext cx="4106238" cy="2651760"/>
          </a:xfrm>
          <a:prstGeom prst="rect">
            <a:avLst/>
          </a:prstGeom>
        </p:spPr>
      </p:pic>
    </p:spTree>
    <p:extLst>
      <p:ext uri="{BB962C8B-B14F-4D97-AF65-F5344CB8AC3E}">
        <p14:creationId xmlns:p14="http://schemas.microsoft.com/office/powerpoint/2010/main" val="137020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outdoor, animal&#10;&#10;Description automatically generated">
            <a:extLst>
              <a:ext uri="{FF2B5EF4-FFF2-40B4-BE49-F238E27FC236}">
                <a16:creationId xmlns:a16="http://schemas.microsoft.com/office/drawing/2014/main" id="{3FA3E5D3-830E-5947-BCB9-6F2B7FFA16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 name="Picture 3" descr="A screenshot of a cell phone&#10;&#10;Description generated with very high confidence">
            <a:extLst>
              <a:ext uri="{FF2B5EF4-FFF2-40B4-BE49-F238E27FC236}">
                <a16:creationId xmlns:a16="http://schemas.microsoft.com/office/drawing/2014/main" id="{3689EED1-3F8B-49D8-B91F-16B49FF627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8" y="-816"/>
            <a:ext cx="9150711" cy="6864167"/>
          </a:xfrm>
          <a:prstGeom prst="rect">
            <a:avLst/>
          </a:prstGeom>
        </p:spPr>
      </p:pic>
      <p:sp>
        <p:nvSpPr>
          <p:cNvPr id="8" name="TextBox 7">
            <a:extLst>
              <a:ext uri="{FF2B5EF4-FFF2-40B4-BE49-F238E27FC236}">
                <a16:creationId xmlns:a16="http://schemas.microsoft.com/office/drawing/2014/main" id="{9AEB8919-3A8D-FD47-95A6-7A6C43141E7E}"/>
              </a:ext>
            </a:extLst>
          </p:cNvPr>
          <p:cNvSpPr txBox="1"/>
          <p:nvPr/>
        </p:nvSpPr>
        <p:spPr>
          <a:xfrm>
            <a:off x="1958369" y="252944"/>
            <a:ext cx="6957031" cy="492443"/>
          </a:xfrm>
          <a:prstGeom prst="rect">
            <a:avLst/>
          </a:prstGeom>
          <a:noFill/>
        </p:spPr>
        <p:txBody>
          <a:bodyPr wrap="square" rtlCol="0" anchor="t">
            <a:spAutoFit/>
          </a:bodyPr>
          <a:lstStyle/>
          <a:p>
            <a:r>
              <a:rPr lang="en-US" sz="2600" b="1" spc="130">
                <a:solidFill>
                  <a:srgbClr val="003D52"/>
                </a:solidFill>
                <a:latin typeface="Arial"/>
                <a:cs typeface="Arial"/>
              </a:rPr>
              <a:t>Vision, Mission, Values      </a:t>
            </a:r>
          </a:p>
        </p:txBody>
      </p:sp>
      <p:pic>
        <p:nvPicPr>
          <p:cNvPr id="2" name="Picture 3" descr="A close up of a sign&#10;&#10;Description generated with very high confidence">
            <a:extLst>
              <a:ext uri="{FF2B5EF4-FFF2-40B4-BE49-F238E27FC236}">
                <a16:creationId xmlns:a16="http://schemas.microsoft.com/office/drawing/2014/main" id="{4C9D8F11-CF32-4711-AB64-6F32CC246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882" y="252485"/>
            <a:ext cx="1240766" cy="580521"/>
          </a:xfrm>
          <a:prstGeom prst="rect">
            <a:avLst/>
          </a:prstGeom>
        </p:spPr>
      </p:pic>
    </p:spTree>
    <p:extLst>
      <p:ext uri="{BB962C8B-B14F-4D97-AF65-F5344CB8AC3E}">
        <p14:creationId xmlns:p14="http://schemas.microsoft.com/office/powerpoint/2010/main" val="352548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8BE1FD-05EE-5541-8B00-CE4B482CD4BB}"/>
              </a:ext>
            </a:extLst>
          </p:cNvPr>
          <p:cNvSpPr/>
          <p:nvPr/>
        </p:nvSpPr>
        <p:spPr>
          <a:xfrm>
            <a:off x="0" y="5418832"/>
            <a:ext cx="9144000" cy="1448879"/>
          </a:xfrm>
          <a:prstGeom prst="rect">
            <a:avLst/>
          </a:prstGeom>
          <a:solidFill>
            <a:srgbClr val="00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p:txBody>
          <a:bodyPr/>
          <a:lstStyle/>
          <a:p>
            <a:r>
              <a:rPr lang="en-US"/>
              <a:t>Transparency &amp; Traceability </a:t>
            </a:r>
          </a:p>
        </p:txBody>
      </p:sp>
      <p:pic>
        <p:nvPicPr>
          <p:cNvPr id="9" name="Picture 8">
            <a:extLst>
              <a:ext uri="{FF2B5EF4-FFF2-40B4-BE49-F238E27FC236}">
                <a16:creationId xmlns:a16="http://schemas.microsoft.com/office/drawing/2014/main" id="{AF5A58E1-0FA7-9D4F-915B-D9E9F526703C}"/>
              </a:ext>
            </a:extLst>
          </p:cNvPr>
          <p:cNvPicPr>
            <a:picLocks noChangeAspect="1"/>
          </p:cNvPicPr>
          <p:nvPr/>
        </p:nvPicPr>
        <p:blipFill>
          <a:blip r:embed="rId3"/>
          <a:stretch>
            <a:fillRect/>
          </a:stretch>
        </p:blipFill>
        <p:spPr>
          <a:xfrm>
            <a:off x="7086262" y="5523143"/>
            <a:ext cx="1433185" cy="1240256"/>
          </a:xfrm>
          <a:prstGeom prst="rect">
            <a:avLst/>
          </a:prstGeom>
        </p:spPr>
      </p:pic>
      <p:pic>
        <p:nvPicPr>
          <p:cNvPr id="11" name="Picture 10">
            <a:extLst>
              <a:ext uri="{FF2B5EF4-FFF2-40B4-BE49-F238E27FC236}">
                <a16:creationId xmlns:a16="http://schemas.microsoft.com/office/drawing/2014/main" id="{1A16E2FC-6907-1C4B-842F-8769EB46000A}"/>
              </a:ext>
            </a:extLst>
          </p:cNvPr>
          <p:cNvPicPr>
            <a:picLocks noChangeAspect="1"/>
          </p:cNvPicPr>
          <p:nvPr/>
        </p:nvPicPr>
        <p:blipFill>
          <a:blip r:embed="rId4"/>
          <a:stretch>
            <a:fillRect/>
          </a:stretch>
        </p:blipFill>
        <p:spPr>
          <a:xfrm>
            <a:off x="616296" y="5506147"/>
            <a:ext cx="1173581" cy="1173581"/>
          </a:xfrm>
          <a:prstGeom prst="rect">
            <a:avLst/>
          </a:prstGeom>
        </p:spPr>
      </p:pic>
      <p:pic>
        <p:nvPicPr>
          <p:cNvPr id="13" name="Picture 12">
            <a:extLst>
              <a:ext uri="{FF2B5EF4-FFF2-40B4-BE49-F238E27FC236}">
                <a16:creationId xmlns:a16="http://schemas.microsoft.com/office/drawing/2014/main" id="{F1FFAF25-1B09-0043-BDBF-C9BC1953FE6E}"/>
              </a:ext>
            </a:extLst>
          </p:cNvPr>
          <p:cNvPicPr>
            <a:picLocks noChangeAspect="1"/>
          </p:cNvPicPr>
          <p:nvPr/>
        </p:nvPicPr>
        <p:blipFill>
          <a:blip r:embed="rId5"/>
          <a:stretch>
            <a:fillRect/>
          </a:stretch>
        </p:blipFill>
        <p:spPr>
          <a:xfrm>
            <a:off x="5510100" y="5574753"/>
            <a:ext cx="825449" cy="1188646"/>
          </a:xfrm>
          <a:prstGeom prst="rect">
            <a:avLst/>
          </a:prstGeom>
        </p:spPr>
      </p:pic>
      <p:pic>
        <p:nvPicPr>
          <p:cNvPr id="14" name="Picture 13">
            <a:extLst>
              <a:ext uri="{FF2B5EF4-FFF2-40B4-BE49-F238E27FC236}">
                <a16:creationId xmlns:a16="http://schemas.microsoft.com/office/drawing/2014/main" id="{8CA9F207-7692-F845-BCA3-BB6D1E941D28}"/>
              </a:ext>
            </a:extLst>
          </p:cNvPr>
          <p:cNvPicPr>
            <a:picLocks noChangeAspect="1"/>
          </p:cNvPicPr>
          <p:nvPr/>
        </p:nvPicPr>
        <p:blipFill>
          <a:blip r:embed="rId6"/>
          <a:stretch>
            <a:fillRect/>
          </a:stretch>
        </p:blipFill>
        <p:spPr>
          <a:xfrm>
            <a:off x="2826410" y="5577280"/>
            <a:ext cx="1317793" cy="1031317"/>
          </a:xfrm>
          <a:prstGeom prst="rect">
            <a:avLst/>
          </a:prstGeom>
        </p:spPr>
      </p:pic>
      <p:sp>
        <p:nvSpPr>
          <p:cNvPr id="17" name="Text Placeholder 4">
            <a:extLst>
              <a:ext uri="{FF2B5EF4-FFF2-40B4-BE49-F238E27FC236}">
                <a16:creationId xmlns:a16="http://schemas.microsoft.com/office/drawing/2014/main" id="{E9DF4B39-7C81-433A-8A88-81DB36E7C22F}"/>
              </a:ext>
            </a:extLst>
          </p:cNvPr>
          <p:cNvSpPr>
            <a:spLocks noGrp="1"/>
          </p:cNvSpPr>
          <p:nvPr>
            <p:ph type="body" sz="quarter" idx="11"/>
          </p:nvPr>
        </p:nvSpPr>
        <p:spPr>
          <a:xfrm>
            <a:off x="235669" y="1179606"/>
            <a:ext cx="4270343" cy="4697260"/>
          </a:xfrm>
        </p:spPr>
        <p:txBody>
          <a:bodyPr anchor="t"/>
          <a:lstStyle/>
          <a:p>
            <a:pPr marL="342900" indent="-342900">
              <a:buFont typeface="Arial" panose="020B0604020202020204" pitchFamily="34" charset="0"/>
              <a:buChar char="•"/>
            </a:pPr>
            <a:r>
              <a:rPr lang="en-US" sz="1800" dirty="0">
                <a:latin typeface="Arial"/>
                <a:cs typeface="Arial"/>
              </a:rPr>
              <a:t>Traceability </a:t>
            </a:r>
            <a:r>
              <a:rPr lang="en-US" sz="1800" b="0" dirty="0">
                <a:latin typeface="Arial"/>
                <a:cs typeface="Arial"/>
              </a:rPr>
              <a:t>is very important to us. Every product has a </a:t>
            </a:r>
            <a:r>
              <a:rPr lang="en-US" sz="1800" dirty="0">
                <a:latin typeface="Arial"/>
                <a:cs typeface="Arial"/>
              </a:rPr>
              <a:t>4-letter Farm ID </a:t>
            </a:r>
            <a:r>
              <a:rPr lang="en-US" sz="1800" b="0" dirty="0">
                <a:latin typeface="Arial"/>
                <a:cs typeface="Arial"/>
              </a:rPr>
              <a:t>which traces the product back to the farm on which the animal was raised.</a:t>
            </a:r>
          </a:p>
          <a:p>
            <a:pPr marL="342900" lvl="0" indent="-342900">
              <a:buFont typeface="Arial" panose="020B0604020202020204" pitchFamily="34" charset="0"/>
              <a:buChar char="•"/>
            </a:pPr>
            <a:r>
              <a:rPr lang="en-US" sz="1800" dirty="0"/>
              <a:t>Animal Welfare </a:t>
            </a:r>
            <a:r>
              <a:rPr lang="en-US" sz="1800" b="0" dirty="0"/>
              <a:t>standards are a top priority and birds are raised humanely.</a:t>
            </a:r>
          </a:p>
          <a:p>
            <a:pPr marL="342900" lvl="0" indent="-342900">
              <a:buFont typeface="Arial" panose="020B0604020202020204" pitchFamily="34" charset="0"/>
              <a:buChar char="•"/>
            </a:pPr>
            <a:r>
              <a:rPr lang="en-US" sz="1800" dirty="0"/>
              <a:t>Environment and sustainability </a:t>
            </a:r>
            <a:r>
              <a:rPr lang="en-US" sz="1800" b="0" dirty="0"/>
              <a:t>are critical to us. We are committed to using sustainable approaches to farming, production, and packaging.</a:t>
            </a:r>
          </a:p>
          <a:p>
            <a:endParaRPr lang="en-US" dirty="0"/>
          </a:p>
        </p:txBody>
      </p:sp>
      <p:pic>
        <p:nvPicPr>
          <p:cNvPr id="4" name="Picture 3" descr="A picture containing sitting, table, food&#10;&#10;Description automatically generated">
            <a:extLst>
              <a:ext uri="{FF2B5EF4-FFF2-40B4-BE49-F238E27FC236}">
                <a16:creationId xmlns:a16="http://schemas.microsoft.com/office/drawing/2014/main" id="{75006C6A-7E4B-4658-9B06-76EF810548F8}"/>
              </a:ext>
            </a:extLst>
          </p:cNvPr>
          <p:cNvPicPr>
            <a:picLocks noChangeAspect="1"/>
          </p:cNvPicPr>
          <p:nvPr/>
        </p:nvPicPr>
        <p:blipFill>
          <a:blip r:embed="rId7"/>
          <a:stretch>
            <a:fillRect/>
          </a:stretch>
        </p:blipFill>
        <p:spPr>
          <a:xfrm>
            <a:off x="4637990" y="1234131"/>
            <a:ext cx="4247213" cy="3108960"/>
          </a:xfrm>
          <a:prstGeom prst="rect">
            <a:avLst/>
          </a:prstGeom>
        </p:spPr>
      </p:pic>
    </p:spTree>
    <p:extLst>
      <p:ext uri="{BB962C8B-B14F-4D97-AF65-F5344CB8AC3E}">
        <p14:creationId xmlns:p14="http://schemas.microsoft.com/office/powerpoint/2010/main" val="38112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E696601-1EA8-47C7-9032-34AB29E49A70}"/>
              </a:ext>
            </a:extLst>
          </p:cNvPr>
          <p:cNvSpPr>
            <a:spLocks noGrp="1"/>
          </p:cNvSpPr>
          <p:nvPr/>
        </p:nvSpPr>
        <p:spPr>
          <a:xfrm>
            <a:off x="1621024" y="252485"/>
            <a:ext cx="6366528" cy="50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003D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Four Pillars of the Brand  </a:t>
            </a:r>
          </a:p>
        </p:txBody>
      </p:sp>
      <p:sp>
        <p:nvSpPr>
          <p:cNvPr id="6" name="Text Placeholder 2">
            <a:extLst>
              <a:ext uri="{FF2B5EF4-FFF2-40B4-BE49-F238E27FC236}">
                <a16:creationId xmlns:a16="http://schemas.microsoft.com/office/drawing/2014/main" id="{68DCFF5D-AFA6-4147-89B2-E6F4015A249D}"/>
              </a:ext>
            </a:extLst>
          </p:cNvPr>
          <p:cNvSpPr>
            <a:spLocks noGrp="1"/>
          </p:cNvSpPr>
          <p:nvPr/>
        </p:nvSpPr>
        <p:spPr>
          <a:xfrm>
            <a:off x="621507" y="887333"/>
            <a:ext cx="7900986" cy="36911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p>
          <a:p>
            <a:r>
              <a:rPr lang="en-US" sz="2400"/>
              <a:t>1. Farmers				   2. Animals    </a:t>
            </a:r>
          </a:p>
          <a:p>
            <a:endParaRPr lang="en-US" sz="2400"/>
          </a:p>
          <a:p>
            <a:endParaRPr lang="en-US" sz="2400"/>
          </a:p>
          <a:p>
            <a:endParaRPr lang="en-US" sz="2400"/>
          </a:p>
          <a:p>
            <a:endParaRPr lang="en-US" sz="2400"/>
          </a:p>
          <a:p>
            <a:endParaRPr lang="en-US" sz="2400"/>
          </a:p>
          <a:p>
            <a:r>
              <a:rPr lang="en-US" sz="2400"/>
              <a:t>3. Environment/Sustainability	  4. Products </a:t>
            </a:r>
          </a:p>
        </p:txBody>
      </p:sp>
      <p:pic>
        <p:nvPicPr>
          <p:cNvPr id="8" name="Picture 7" descr="A close up of a sign&#10;&#10;Description automatically generated">
            <a:extLst>
              <a:ext uri="{FF2B5EF4-FFF2-40B4-BE49-F238E27FC236}">
                <a16:creationId xmlns:a16="http://schemas.microsoft.com/office/drawing/2014/main" id="{FBDA33D9-CCE1-4EF8-802C-F08D12F242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38" y="1917143"/>
            <a:ext cx="1436598" cy="1371600"/>
          </a:xfrm>
          <a:prstGeom prst="rect">
            <a:avLst/>
          </a:prstGeom>
        </p:spPr>
      </p:pic>
      <p:pic>
        <p:nvPicPr>
          <p:cNvPr id="9" name="Picture 8" descr="A close up of a map&#10;&#10;Description automatically generated">
            <a:extLst>
              <a:ext uri="{FF2B5EF4-FFF2-40B4-BE49-F238E27FC236}">
                <a16:creationId xmlns:a16="http://schemas.microsoft.com/office/drawing/2014/main" id="{27D311E2-8EF2-4773-9A56-6D5DF8D3C4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8979" y="1917143"/>
            <a:ext cx="1436603" cy="1371600"/>
          </a:xfrm>
          <a:prstGeom prst="rect">
            <a:avLst/>
          </a:prstGeom>
        </p:spPr>
      </p:pic>
      <p:pic>
        <p:nvPicPr>
          <p:cNvPr id="10" name="Picture 9" descr="A close up of a sign&#10;&#10;Description automatically generated">
            <a:extLst>
              <a:ext uri="{FF2B5EF4-FFF2-40B4-BE49-F238E27FC236}">
                <a16:creationId xmlns:a16="http://schemas.microsoft.com/office/drawing/2014/main" id="{B23BDD9E-E652-45AE-9FD0-CAF4CF839B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7395" y="1917143"/>
            <a:ext cx="1435183" cy="1371600"/>
          </a:xfrm>
          <a:prstGeom prst="rect">
            <a:avLst/>
          </a:prstGeom>
        </p:spPr>
      </p:pic>
      <p:pic>
        <p:nvPicPr>
          <p:cNvPr id="11" name="Picture 10" descr="A picture containing text, book&#10;&#10;Description automatically generated">
            <a:extLst>
              <a:ext uri="{FF2B5EF4-FFF2-40B4-BE49-F238E27FC236}">
                <a16:creationId xmlns:a16="http://schemas.microsoft.com/office/drawing/2014/main" id="{F9707EE4-720C-4921-B1CA-BF005C4ED4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9225" y="4704825"/>
            <a:ext cx="1435268" cy="1371600"/>
          </a:xfrm>
          <a:prstGeom prst="rect">
            <a:avLst/>
          </a:prstGeom>
        </p:spPr>
      </p:pic>
      <p:pic>
        <p:nvPicPr>
          <p:cNvPr id="12" name="Picture 11" descr="A close up of a map&#10;&#10;Description automatically generated">
            <a:extLst>
              <a:ext uri="{FF2B5EF4-FFF2-40B4-BE49-F238E27FC236}">
                <a16:creationId xmlns:a16="http://schemas.microsoft.com/office/drawing/2014/main" id="{4F9FD334-D3C8-46F2-9DCC-E8EFA4CC60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352" y="4704825"/>
            <a:ext cx="1436690" cy="1371600"/>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93DA4B30-9DFE-4E08-8E90-C473C4CCE6B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09889" y="4704825"/>
            <a:ext cx="1435323" cy="1371600"/>
          </a:xfrm>
          <a:prstGeom prst="rect">
            <a:avLst/>
          </a:prstGeom>
        </p:spPr>
      </p:pic>
      <p:pic>
        <p:nvPicPr>
          <p:cNvPr id="14" name="Picture 13" descr="A picture containing text, book&#10;&#10;Description automatically generated">
            <a:extLst>
              <a:ext uri="{FF2B5EF4-FFF2-40B4-BE49-F238E27FC236}">
                <a16:creationId xmlns:a16="http://schemas.microsoft.com/office/drawing/2014/main" id="{118F5EB9-E839-43F1-9153-FB42D68C56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07255" y="4704825"/>
            <a:ext cx="1435323" cy="1371600"/>
          </a:xfrm>
          <a:prstGeom prst="rect">
            <a:avLst/>
          </a:prstGeom>
        </p:spPr>
      </p:pic>
      <p:pic>
        <p:nvPicPr>
          <p:cNvPr id="3" name="Picture 2">
            <a:extLst>
              <a:ext uri="{FF2B5EF4-FFF2-40B4-BE49-F238E27FC236}">
                <a16:creationId xmlns:a16="http://schemas.microsoft.com/office/drawing/2014/main" id="{9FD753EC-5340-3A4E-A3C5-57DE96CF1B8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17479" y="1917142"/>
            <a:ext cx="1437073" cy="1374319"/>
          </a:xfrm>
          <a:prstGeom prst="rect">
            <a:avLst/>
          </a:prstGeom>
        </p:spPr>
      </p:pic>
    </p:spTree>
    <p:extLst>
      <p:ext uri="{BB962C8B-B14F-4D97-AF65-F5344CB8AC3E}">
        <p14:creationId xmlns:p14="http://schemas.microsoft.com/office/powerpoint/2010/main" val="273595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p:txBody>
          <a:bodyPr/>
          <a:lstStyle/>
          <a:p>
            <a:r>
              <a:rPr lang="en-US"/>
              <a:t>Portfolio of Products</a:t>
            </a:r>
          </a:p>
        </p:txBody>
      </p:sp>
      <p:sp>
        <p:nvSpPr>
          <p:cNvPr id="5" name="Text Placeholder 4">
            <a:extLst>
              <a:ext uri="{FF2B5EF4-FFF2-40B4-BE49-F238E27FC236}">
                <a16:creationId xmlns:a16="http://schemas.microsoft.com/office/drawing/2014/main" id="{1465C887-834A-CB4A-AE88-CB57FC626EB2}"/>
              </a:ext>
            </a:extLst>
          </p:cNvPr>
          <p:cNvSpPr>
            <a:spLocks noGrp="1"/>
          </p:cNvSpPr>
          <p:nvPr>
            <p:ph type="body" sz="quarter" idx="11"/>
          </p:nvPr>
        </p:nvSpPr>
        <p:spPr>
          <a:xfrm>
            <a:off x="452487" y="1157998"/>
            <a:ext cx="7859718" cy="4697260"/>
          </a:xfrm>
        </p:spPr>
        <p:txBody>
          <a:bodyPr anchor="t"/>
          <a:lstStyle/>
          <a:p>
            <a:pPr marL="285750" indent="-285750">
              <a:buFont typeface="Arial" panose="020B0604020202020204" pitchFamily="34" charset="0"/>
              <a:buChar char="•"/>
            </a:pPr>
            <a:r>
              <a:rPr lang="en-US" sz="1800" b="0" dirty="0">
                <a:latin typeface="Arial"/>
                <a:cs typeface="Arial"/>
              </a:rPr>
              <a:t>Our promise to consumers is that all Farmer Focus products will always be </a:t>
            </a:r>
            <a:r>
              <a:rPr lang="en-US" sz="1800" b="0" i="1" dirty="0">
                <a:latin typeface="Arial"/>
                <a:cs typeface="Arial"/>
              </a:rPr>
              <a:t>organic</a:t>
            </a:r>
            <a:r>
              <a:rPr lang="en-US" sz="1800" b="0" dirty="0">
                <a:latin typeface="Arial"/>
                <a:cs typeface="Arial"/>
              </a:rPr>
              <a:t>, </a:t>
            </a:r>
            <a:r>
              <a:rPr lang="en-US" sz="1800" b="0" i="1" dirty="0">
                <a:latin typeface="Arial"/>
                <a:cs typeface="Arial"/>
              </a:rPr>
              <a:t>high-quality</a:t>
            </a:r>
            <a:r>
              <a:rPr lang="en-US" sz="1800" b="0" dirty="0">
                <a:latin typeface="Arial"/>
                <a:cs typeface="Arial"/>
              </a:rPr>
              <a:t>, and </a:t>
            </a:r>
            <a:r>
              <a:rPr lang="en-US" sz="1800" b="0" i="1" dirty="0">
                <a:latin typeface="Arial"/>
                <a:cs typeface="Arial"/>
              </a:rPr>
              <a:t>clean-label</a:t>
            </a:r>
            <a:r>
              <a:rPr lang="en-US" sz="1800" b="0" dirty="0">
                <a:latin typeface="Arial"/>
                <a:cs typeface="Arial"/>
              </a:rPr>
              <a:t>, with </a:t>
            </a:r>
            <a:r>
              <a:rPr lang="en-US" sz="1800" b="0" i="1" dirty="0">
                <a:latin typeface="Arial"/>
                <a:cs typeface="Arial"/>
              </a:rPr>
              <a:t>meat as the #1 ingredient</a:t>
            </a:r>
            <a:r>
              <a:rPr lang="en-US" sz="1800" b="0" dirty="0">
                <a:latin typeface="Arial"/>
                <a:cs typeface="Arial"/>
              </a:rPr>
              <a:t>.</a:t>
            </a:r>
          </a:p>
          <a:p>
            <a:pPr marL="285750" indent="-285750">
              <a:buFont typeface="Arial" panose="020B0604020202020204" pitchFamily="34" charset="0"/>
              <a:buChar char="•"/>
            </a:pPr>
            <a:r>
              <a:rPr lang="en-US" sz="1800" b="0" dirty="0">
                <a:latin typeface="Arial"/>
                <a:cs typeface="Arial"/>
              </a:rPr>
              <a:t>Offering a full line of chicken products: fresh and fully cooked.</a:t>
            </a:r>
          </a:p>
          <a:p>
            <a:pPr marL="285750" indent="-285750">
              <a:buFont typeface="Arial" panose="020B0604020202020204" pitchFamily="34" charset="0"/>
              <a:buChar char="•"/>
            </a:pPr>
            <a:r>
              <a:rPr lang="en-US" sz="1800" b="0" dirty="0">
                <a:latin typeface="Arial"/>
                <a:cs typeface="Arial"/>
              </a:rPr>
              <a:t>Expanding into other meat categories in the near future!</a:t>
            </a:r>
          </a:p>
          <a:p>
            <a:pPr marL="342900" lvl="0" indent="-342900">
              <a:buFont typeface="Arial" panose="020B0604020202020204" pitchFamily="34" charset="0"/>
              <a:buChar char="•"/>
            </a:pPr>
            <a:endParaRPr lang="en-US" sz="1800" b="0" dirty="0">
              <a:latin typeface="Arial"/>
              <a:cs typeface="Arial"/>
            </a:endParaRPr>
          </a:p>
          <a:p>
            <a:pPr marL="342900" lvl="0" indent="-342900">
              <a:buFont typeface="Arial" panose="020B0604020202020204" pitchFamily="34" charset="0"/>
              <a:buChar char="•"/>
            </a:pPr>
            <a:endParaRPr lang="en-US" b="0" dirty="0">
              <a:latin typeface="Arial"/>
              <a:cs typeface="Arial"/>
            </a:endParaRPr>
          </a:p>
          <a:p>
            <a:pPr marL="342900" lvl="0" indent="-342900">
              <a:buFont typeface="Arial" panose="020B0604020202020204" pitchFamily="34" charset="0"/>
              <a:buChar char="•"/>
            </a:pPr>
            <a:endParaRPr lang="en-US" b="0" dirty="0">
              <a:latin typeface="Arial"/>
              <a:cs typeface="Arial"/>
            </a:endParaRPr>
          </a:p>
          <a:p>
            <a:pPr lvl="0"/>
            <a:endParaRPr lang="en-US" b="0" i="1" dirty="0">
              <a:latin typeface="Arial"/>
              <a:cs typeface="Arial"/>
            </a:endParaRPr>
          </a:p>
        </p:txBody>
      </p:sp>
      <p:pic>
        <p:nvPicPr>
          <p:cNvPr id="4" name="Picture 3" descr="Food on a table&#10;&#10;Description automatically generated">
            <a:extLst>
              <a:ext uri="{FF2B5EF4-FFF2-40B4-BE49-F238E27FC236}">
                <a16:creationId xmlns:a16="http://schemas.microsoft.com/office/drawing/2014/main" id="{181DE6C6-6292-4EDB-B848-16A59C69FCBD}"/>
              </a:ext>
            </a:extLst>
          </p:cNvPr>
          <p:cNvPicPr>
            <a:picLocks noChangeAspect="1"/>
          </p:cNvPicPr>
          <p:nvPr/>
        </p:nvPicPr>
        <p:blipFill rotWithShape="1">
          <a:blip r:embed="rId3"/>
          <a:srcRect l="1930" t="18546" r="3065" b="8546"/>
          <a:stretch/>
        </p:blipFill>
        <p:spPr>
          <a:xfrm>
            <a:off x="831795" y="2771634"/>
            <a:ext cx="7480410" cy="3749040"/>
          </a:xfrm>
          <a:prstGeom prst="rect">
            <a:avLst/>
          </a:prstGeom>
        </p:spPr>
      </p:pic>
    </p:spTree>
    <p:extLst>
      <p:ext uri="{BB962C8B-B14F-4D97-AF65-F5344CB8AC3E}">
        <p14:creationId xmlns:p14="http://schemas.microsoft.com/office/powerpoint/2010/main" val="214523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F1679-4782-402F-ADF4-5BDA71BBB654}"/>
              </a:ext>
            </a:extLst>
          </p:cNvPr>
          <p:cNvSpPr>
            <a:spLocks noGrp="1"/>
          </p:cNvSpPr>
          <p:nvPr>
            <p:ph type="body" sz="quarter" idx="10"/>
          </p:nvPr>
        </p:nvSpPr>
        <p:spPr/>
        <p:txBody>
          <a:bodyPr/>
          <a:lstStyle/>
          <a:p>
            <a:r>
              <a:rPr lang="en-US" dirty="0"/>
              <a:t>In Conclusion - Purpose is Key </a:t>
            </a:r>
          </a:p>
        </p:txBody>
      </p:sp>
      <p:sp>
        <p:nvSpPr>
          <p:cNvPr id="5" name="Text Placeholder 4">
            <a:extLst>
              <a:ext uri="{FF2B5EF4-FFF2-40B4-BE49-F238E27FC236}">
                <a16:creationId xmlns:a16="http://schemas.microsoft.com/office/drawing/2014/main" id="{1465C887-834A-CB4A-AE88-CB57FC626EB2}"/>
              </a:ext>
            </a:extLst>
          </p:cNvPr>
          <p:cNvSpPr>
            <a:spLocks noGrp="1"/>
          </p:cNvSpPr>
          <p:nvPr>
            <p:ph type="body" sz="quarter" idx="11"/>
          </p:nvPr>
        </p:nvSpPr>
        <p:spPr>
          <a:xfrm>
            <a:off x="471339" y="1211280"/>
            <a:ext cx="8408710" cy="4697260"/>
          </a:xfrm>
        </p:spPr>
        <p:txBody>
          <a:bodyPr anchor="t"/>
          <a:lstStyle/>
          <a:p>
            <a:pPr marL="285750" indent="-285750">
              <a:buFont typeface="Arial" panose="020B0604020202020204" pitchFamily="34" charset="0"/>
              <a:buChar char="•"/>
            </a:pPr>
            <a:r>
              <a:rPr lang="en-US" sz="1800" b="0" dirty="0">
                <a:latin typeface="Arial"/>
                <a:cs typeface="Arial"/>
              </a:rPr>
              <a:t>Our mission-based, values-driven brand was founded with the sole purpose of protecting family farms, allowing them to be profitable and sustainable for generations.</a:t>
            </a:r>
          </a:p>
          <a:p>
            <a:pPr marL="285750" indent="-285750">
              <a:buFont typeface="Arial" panose="020B0604020202020204" pitchFamily="34" charset="0"/>
              <a:buChar char="•"/>
            </a:pPr>
            <a:r>
              <a:rPr lang="en-US" sz="1800" b="0" dirty="0"/>
              <a:t>Our deep commitment to farmers, animals, and environmental stewardship ensures a healthy source of nutrition through the most humane, clean, and safe processes possible.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0" dirty="0"/>
          </a:p>
          <a:p>
            <a:pPr marL="342900" lvl="0" indent="-342900">
              <a:buFont typeface="Arial" panose="020B0604020202020204" pitchFamily="34" charset="0"/>
              <a:buChar char="•"/>
            </a:pPr>
            <a:endParaRPr lang="en-US" dirty="0">
              <a:latin typeface="Arial"/>
              <a:cs typeface="Arial"/>
            </a:endParaRPr>
          </a:p>
          <a:p>
            <a:pPr marL="342900" indent="-342900">
              <a:buFont typeface="Arial" panose="020B0604020202020204" pitchFamily="34" charset="0"/>
              <a:buChar char="•"/>
            </a:pPr>
            <a:endParaRPr lang="en-US" sz="1800" b="0" dirty="0"/>
          </a:p>
          <a:p>
            <a:endParaRPr lang="en-US" dirty="0"/>
          </a:p>
        </p:txBody>
      </p:sp>
      <p:pic>
        <p:nvPicPr>
          <p:cNvPr id="6" name="Picture 5" descr="A sign on the side of the road&#10;&#10;Description automatically generated">
            <a:extLst>
              <a:ext uri="{FF2B5EF4-FFF2-40B4-BE49-F238E27FC236}">
                <a16:creationId xmlns:a16="http://schemas.microsoft.com/office/drawing/2014/main" id="{047DF870-56E6-4688-9C60-F0BA5E4D322C}"/>
              </a:ext>
            </a:extLst>
          </p:cNvPr>
          <p:cNvPicPr>
            <a:picLocks noChangeAspect="1"/>
          </p:cNvPicPr>
          <p:nvPr/>
        </p:nvPicPr>
        <p:blipFill>
          <a:blip r:embed="rId3"/>
          <a:stretch>
            <a:fillRect/>
          </a:stretch>
        </p:blipFill>
        <p:spPr>
          <a:xfrm>
            <a:off x="1829076" y="3429000"/>
            <a:ext cx="4936723" cy="2834640"/>
          </a:xfrm>
          <a:prstGeom prst="rect">
            <a:avLst/>
          </a:prstGeom>
        </p:spPr>
      </p:pic>
    </p:spTree>
    <p:extLst>
      <p:ext uri="{BB962C8B-B14F-4D97-AF65-F5344CB8AC3E}">
        <p14:creationId xmlns:p14="http://schemas.microsoft.com/office/powerpoint/2010/main" val="2302013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566</Words>
  <Application>Microsoft Office PowerPoint</Application>
  <PresentationFormat>On-screen Show (4:3)</PresentationFormat>
  <Paragraphs>54</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Bostrom, Lynda Kathryn - bostrolk</dc:creator>
  <cp:lastModifiedBy>Dorothy Muszynska</cp:lastModifiedBy>
  <cp:revision>45</cp:revision>
  <dcterms:created xsi:type="dcterms:W3CDTF">2019-06-11T19:07:08Z</dcterms:created>
  <dcterms:modified xsi:type="dcterms:W3CDTF">2020-02-19T18:37:11Z</dcterms:modified>
</cp:coreProperties>
</file>