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  <p:sldMasterId id="2147483676" r:id="rId2"/>
  </p:sldMasterIdLst>
  <p:notesMasterIdLst>
    <p:notesMasterId r:id="rId21"/>
  </p:notesMasterIdLst>
  <p:handoutMasterIdLst>
    <p:handoutMasterId r:id="rId22"/>
  </p:handoutMasterIdLst>
  <p:sldIdLst>
    <p:sldId id="281" r:id="rId3"/>
    <p:sldId id="473" r:id="rId4"/>
    <p:sldId id="490" r:id="rId5"/>
    <p:sldId id="494" r:id="rId6"/>
    <p:sldId id="495" r:id="rId7"/>
    <p:sldId id="493" r:id="rId8"/>
    <p:sldId id="475" r:id="rId9"/>
    <p:sldId id="487" r:id="rId10"/>
    <p:sldId id="474" r:id="rId11"/>
    <p:sldId id="485" r:id="rId12"/>
    <p:sldId id="491" r:id="rId13"/>
    <p:sldId id="489" r:id="rId14"/>
    <p:sldId id="477" r:id="rId15"/>
    <p:sldId id="484" r:id="rId16"/>
    <p:sldId id="492" r:id="rId17"/>
    <p:sldId id="273" r:id="rId18"/>
    <p:sldId id="307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12D5B7-3C9B-47E6-A853-192B28987A94}">
          <p14:sldIdLst>
            <p14:sldId id="281"/>
            <p14:sldId id="473"/>
            <p14:sldId id="490"/>
            <p14:sldId id="494"/>
            <p14:sldId id="495"/>
            <p14:sldId id="493"/>
            <p14:sldId id="475"/>
            <p14:sldId id="487"/>
            <p14:sldId id="474"/>
            <p14:sldId id="485"/>
            <p14:sldId id="491"/>
            <p14:sldId id="489"/>
            <p14:sldId id="477"/>
            <p14:sldId id="484"/>
            <p14:sldId id="492"/>
            <p14:sldId id="273"/>
            <p14:sldId id="307"/>
          </p14:sldIdLst>
        </p14:section>
        <p14:section name="Untitled Section" id="{688716F2-ECB4-43F4-A3AC-69FD898DA18A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" userDrawn="1">
          <p15:clr>
            <a:srgbClr val="A4A3A4"/>
          </p15:clr>
        </p15:guide>
        <p15:guide id="2" pos="768" userDrawn="1">
          <p15:clr>
            <a:srgbClr val="A4A3A4"/>
          </p15:clr>
        </p15:guide>
        <p15:guide id="3" pos="567" userDrawn="1">
          <p15:clr>
            <a:srgbClr val="A4A3A4"/>
          </p15:clr>
        </p15:guide>
        <p15:guide id="4" pos="710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064" userDrawn="1">
          <p15:clr>
            <a:srgbClr val="A4A3A4"/>
          </p15:clr>
        </p15:guide>
        <p15:guide id="7" pos="7009" userDrawn="1">
          <p15:clr>
            <a:srgbClr val="A4A3A4"/>
          </p15:clr>
        </p15:guide>
        <p15:guide id="8" pos="6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B1B"/>
    <a:srgbClr val="007A33"/>
    <a:srgbClr val="809699"/>
    <a:srgbClr val="EF373E"/>
    <a:srgbClr val="AD1B2C"/>
    <a:srgbClr val="E4002B"/>
    <a:srgbClr val="353635"/>
    <a:srgbClr val="C6007E"/>
    <a:srgbClr val="B31B2B"/>
    <a:srgbClr val="F2F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1350" autoAdjust="0"/>
  </p:normalViewPr>
  <p:slideViewPr>
    <p:cSldViewPr snapToGrid="0" snapToObjects="1">
      <p:cViewPr varScale="1">
        <p:scale>
          <a:sx n="86" d="100"/>
          <a:sy n="86" d="100"/>
        </p:scale>
        <p:origin x="562" y="53"/>
      </p:cViewPr>
      <p:guideLst>
        <p:guide orient="horz" pos="431"/>
        <p:guide pos="768"/>
        <p:guide pos="567"/>
        <p:guide pos="7105"/>
        <p:guide pos="3840"/>
        <p:guide pos="1064"/>
        <p:guide pos="7009"/>
        <p:guide pos="6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i9\Box%20Sync\ag-lenders\seeds\Dis_Tab_wDis_graph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i9\Downloads\Farm%20Credits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i9\Downloads\Farm%20Credits%20(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Seed</a:t>
            </a:r>
            <a:r>
              <a:rPr lang="en-US" b="1" baseline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Corn Price with Financing Options</a:t>
            </a:r>
          </a:p>
          <a:p>
            <a:pPr>
              <a:defRPr>
                <a:latin typeface="+mj-lt"/>
              </a:defRPr>
            </a:pPr>
            <a:r>
              <a:rPr lang="en-US" b="0" baseline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Cost/Acre - $270 per bag price</a:t>
            </a:r>
            <a:endParaRPr lang="en-US" b="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9902555286275329"/>
          <c:y val="2.642643142539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109682971674402E-2"/>
          <c:y val="0.13337798335866757"/>
          <c:w val="0.77016051405537367"/>
          <c:h val="0.376758584477876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Sheet2!$A$18</c:f>
              <c:strCache>
                <c:ptCount val="1"/>
                <c:pt idx="0">
                  <c:v>Base Price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Sheet2!$B$17:$L$17</c:f>
              <c:numCache>
                <c:formatCode>d\-mmm</c:formatCode>
                <c:ptCount val="11"/>
                <c:pt idx="0">
                  <c:v>43723</c:v>
                </c:pt>
                <c:pt idx="1">
                  <c:v>43770</c:v>
                </c:pt>
                <c:pt idx="2">
                  <c:v>43814</c:v>
                </c:pt>
                <c:pt idx="3">
                  <c:v>43862</c:v>
                </c:pt>
                <c:pt idx="4">
                  <c:v>43905</c:v>
                </c:pt>
                <c:pt idx="5">
                  <c:v>43952</c:v>
                </c:pt>
                <c:pt idx="6">
                  <c:v>43997</c:v>
                </c:pt>
                <c:pt idx="7">
                  <c:v>44044</c:v>
                </c:pt>
                <c:pt idx="8">
                  <c:v>44089</c:v>
                </c:pt>
                <c:pt idx="9">
                  <c:v>44136</c:v>
                </c:pt>
                <c:pt idx="10">
                  <c:v>44180</c:v>
                </c:pt>
              </c:numCache>
            </c:numRef>
          </c:xVal>
          <c:yVal>
            <c:numRef>
              <c:f>Sheet2!$B$18:$L$18</c:f>
              <c:numCache>
                <c:formatCode>_("$"* #,##0.00_);_("$"* \(#,##0.00\);_("$"* "-"??_);_(@_)</c:formatCode>
                <c:ptCount val="11"/>
                <c:pt idx="0">
                  <c:v>114.75</c:v>
                </c:pt>
                <c:pt idx="1">
                  <c:v>114.75</c:v>
                </c:pt>
                <c:pt idx="2">
                  <c:v>114.75</c:v>
                </c:pt>
                <c:pt idx="3">
                  <c:v>114.75</c:v>
                </c:pt>
                <c:pt idx="4">
                  <c:v>114.75</c:v>
                </c:pt>
                <c:pt idx="5">
                  <c:v>114.75</c:v>
                </c:pt>
                <c:pt idx="6">
                  <c:v>114.75</c:v>
                </c:pt>
                <c:pt idx="7">
                  <c:v>114.75</c:v>
                </c:pt>
                <c:pt idx="8">
                  <c:v>114.75</c:v>
                </c:pt>
                <c:pt idx="9">
                  <c:v>114.75</c:v>
                </c:pt>
                <c:pt idx="10">
                  <c:v>114.75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82-4C56-96FE-F02F17F902C5}"/>
            </c:ext>
          </c:extLst>
        </c:ser>
        <c:ser>
          <c:idx val="1"/>
          <c:order val="1"/>
          <c:tx>
            <c:strRef>
              <c:f>Sheet2!$A$19</c:f>
              <c:strCache>
                <c:ptCount val="1"/>
                <c:pt idx="0">
                  <c:v>Early Financing Price - Prime 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Sheet2!$B$17:$L$17</c:f>
              <c:numCache>
                <c:formatCode>d\-mmm</c:formatCode>
                <c:ptCount val="11"/>
                <c:pt idx="0">
                  <c:v>43723</c:v>
                </c:pt>
                <c:pt idx="1">
                  <c:v>43770</c:v>
                </c:pt>
                <c:pt idx="2">
                  <c:v>43814</c:v>
                </c:pt>
                <c:pt idx="3">
                  <c:v>43862</c:v>
                </c:pt>
                <c:pt idx="4">
                  <c:v>43905</c:v>
                </c:pt>
                <c:pt idx="5">
                  <c:v>43952</c:v>
                </c:pt>
                <c:pt idx="6">
                  <c:v>43997</c:v>
                </c:pt>
                <c:pt idx="7">
                  <c:v>44044</c:v>
                </c:pt>
                <c:pt idx="8">
                  <c:v>44089</c:v>
                </c:pt>
                <c:pt idx="9">
                  <c:v>44136</c:v>
                </c:pt>
                <c:pt idx="10">
                  <c:v>44180</c:v>
                </c:pt>
              </c:numCache>
            </c:numRef>
          </c:xVal>
          <c:yVal>
            <c:numRef>
              <c:f>Sheet2!$B$19:$L$19</c:f>
              <c:numCache>
                <c:formatCode>_("$"* #,##0.00_);_("$"* \(#,##0.00\);_("$"* "-"??_);_(@_)</c:formatCode>
                <c:ptCount val="11"/>
                <c:pt idx="0">
                  <c:v>99.832499999999996</c:v>
                </c:pt>
                <c:pt idx="1">
                  <c:v>100.48765078125</c:v>
                </c:pt>
                <c:pt idx="2">
                  <c:v>101.14710098950195</c:v>
                </c:pt>
                <c:pt idx="3">
                  <c:v>101.81087883974556</c:v>
                </c:pt>
                <c:pt idx="4">
                  <c:v>102.47901273213138</c:v>
                </c:pt>
                <c:pt idx="5">
                  <c:v>103.15153125318599</c:v>
                </c:pt>
                <c:pt idx="6">
                  <c:v>103.82846317703503</c:v>
                </c:pt>
                <c:pt idx="7">
                  <c:v>104.50983746663432</c:v>
                </c:pt>
                <c:pt idx="8">
                  <c:v>105.19568327500912</c:v>
                </c:pt>
                <c:pt idx="9">
                  <c:v>105.88602994650137</c:v>
                </c:pt>
                <c:pt idx="10">
                  <c:v>106.58090701802529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82-4C56-96FE-F02F17F902C5}"/>
            </c:ext>
          </c:extLst>
        </c:ser>
        <c:ser>
          <c:idx val="2"/>
          <c:order val="2"/>
          <c:tx>
            <c:strRef>
              <c:f>Sheet2!$A$20</c:f>
              <c:strCache>
                <c:ptCount val="1"/>
                <c:pt idx="0">
                  <c:v>Early Financing Price - Prime -2%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Sheet2!$B$17:$L$17</c:f>
              <c:numCache>
                <c:formatCode>d\-mmm</c:formatCode>
                <c:ptCount val="11"/>
                <c:pt idx="0">
                  <c:v>43723</c:v>
                </c:pt>
                <c:pt idx="1">
                  <c:v>43770</c:v>
                </c:pt>
                <c:pt idx="2">
                  <c:v>43814</c:v>
                </c:pt>
                <c:pt idx="3">
                  <c:v>43862</c:v>
                </c:pt>
                <c:pt idx="4">
                  <c:v>43905</c:v>
                </c:pt>
                <c:pt idx="5">
                  <c:v>43952</c:v>
                </c:pt>
                <c:pt idx="6">
                  <c:v>43997</c:v>
                </c:pt>
                <c:pt idx="7">
                  <c:v>44044</c:v>
                </c:pt>
                <c:pt idx="8">
                  <c:v>44089</c:v>
                </c:pt>
                <c:pt idx="9">
                  <c:v>44136</c:v>
                </c:pt>
                <c:pt idx="10">
                  <c:v>44180</c:v>
                </c:pt>
              </c:numCache>
            </c:numRef>
          </c:xVal>
          <c:yVal>
            <c:numRef>
              <c:f>Sheet2!$B$20:$L$20</c:f>
              <c:numCache>
                <c:formatCode>_("$"* #,##0.00_);_("$"* \(#,##0.00\);_("$"* "-"??_);_(@_)</c:formatCode>
                <c:ptCount val="11"/>
                <c:pt idx="0">
                  <c:v>99.832499999999996</c:v>
                </c:pt>
                <c:pt idx="1">
                  <c:v>100.23806953124999</c:v>
                </c:pt>
                <c:pt idx="2">
                  <c:v>100.64528668872069</c:v>
                </c:pt>
                <c:pt idx="3">
                  <c:v>101.05415816589361</c:v>
                </c:pt>
                <c:pt idx="4">
                  <c:v>101.46469068344256</c:v>
                </c:pt>
                <c:pt idx="5">
                  <c:v>101.87689098934403</c:v>
                </c:pt>
                <c:pt idx="6">
                  <c:v>102.29076585898824</c:v>
                </c:pt>
                <c:pt idx="7">
                  <c:v>102.70632209529037</c:v>
                </c:pt>
                <c:pt idx="8">
                  <c:v>103.1235665288025</c:v>
                </c:pt>
                <c:pt idx="9">
                  <c:v>103.54250601782576</c:v>
                </c:pt>
                <c:pt idx="10">
                  <c:v>103.96314744852317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982-4C56-96FE-F02F17F902C5}"/>
            </c:ext>
          </c:extLst>
        </c:ser>
        <c:ser>
          <c:idx val="3"/>
          <c:order val="3"/>
          <c:tx>
            <c:strRef>
              <c:f>Sheet2!$A$21</c:f>
              <c:strCache>
                <c:ptCount val="1"/>
                <c:pt idx="0">
                  <c:v>Early Pay Cash Price - Operating Loan - Prime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Sheet2!$B$17:$L$17</c:f>
              <c:numCache>
                <c:formatCode>d\-mmm</c:formatCode>
                <c:ptCount val="11"/>
                <c:pt idx="0">
                  <c:v>43723</c:v>
                </c:pt>
                <c:pt idx="1">
                  <c:v>43770</c:v>
                </c:pt>
                <c:pt idx="2">
                  <c:v>43814</c:v>
                </c:pt>
                <c:pt idx="3">
                  <c:v>43862</c:v>
                </c:pt>
                <c:pt idx="4">
                  <c:v>43905</c:v>
                </c:pt>
                <c:pt idx="5">
                  <c:v>43952</c:v>
                </c:pt>
                <c:pt idx="6">
                  <c:v>43997</c:v>
                </c:pt>
                <c:pt idx="7">
                  <c:v>44044</c:v>
                </c:pt>
                <c:pt idx="8">
                  <c:v>44089</c:v>
                </c:pt>
                <c:pt idx="9">
                  <c:v>44136</c:v>
                </c:pt>
                <c:pt idx="10">
                  <c:v>44180</c:v>
                </c:pt>
              </c:numCache>
            </c:numRef>
          </c:xVal>
          <c:yVal>
            <c:numRef>
              <c:f>Sheet2!$B$21:$L$21</c:f>
              <c:numCache>
                <c:formatCode>_("$"* #,##0.00_);_("$"* \(#,##0.00\);_("$"* "-"??_);_(@_)</c:formatCode>
                <c:ptCount val="11"/>
                <c:pt idx="0">
                  <c:v>94.1</c:v>
                </c:pt>
                <c:pt idx="1">
                  <c:v>94.712498437500003</c:v>
                </c:pt>
                <c:pt idx="2">
                  <c:v>95.334049208496097</c:v>
                </c:pt>
                <c:pt idx="3">
                  <c:v>95.959678906426859</c:v>
                </c:pt>
                <c:pt idx="4">
                  <c:v>96.589414299250279</c:v>
                </c:pt>
                <c:pt idx="5">
                  <c:v>97.223282330589115</c:v>
                </c:pt>
                <c:pt idx="6">
                  <c:v>97.861310120883601</c:v>
                </c:pt>
                <c:pt idx="7">
                  <c:v>98.503524968551901</c:v>
                </c:pt>
                <c:pt idx="8">
                  <c:v>99.149954351158016</c:v>
                </c:pt>
                <c:pt idx="9">
                  <c:v>99.800625926587486</c:v>
                </c:pt>
                <c:pt idx="10">
                  <c:v>100.45556753423071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982-4C56-96FE-F02F17F902C5}"/>
            </c:ext>
          </c:extLst>
        </c:ser>
        <c:ser>
          <c:idx val="4"/>
          <c:order val="4"/>
          <c:tx>
            <c:strRef>
              <c:f>Sheet2!$A$22</c:f>
              <c:strCache>
                <c:ptCount val="1"/>
                <c:pt idx="0">
                  <c:v>Early Pay Cash Price - Cash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Sheet2!$B$17:$L$17</c:f>
              <c:numCache>
                <c:formatCode>d\-mmm</c:formatCode>
                <c:ptCount val="11"/>
                <c:pt idx="0">
                  <c:v>43723</c:v>
                </c:pt>
                <c:pt idx="1">
                  <c:v>43770</c:v>
                </c:pt>
                <c:pt idx="2">
                  <c:v>43814</c:v>
                </c:pt>
                <c:pt idx="3">
                  <c:v>43862</c:v>
                </c:pt>
                <c:pt idx="4">
                  <c:v>43905</c:v>
                </c:pt>
                <c:pt idx="5">
                  <c:v>43952</c:v>
                </c:pt>
                <c:pt idx="6">
                  <c:v>43997</c:v>
                </c:pt>
                <c:pt idx="7">
                  <c:v>44044</c:v>
                </c:pt>
                <c:pt idx="8">
                  <c:v>44089</c:v>
                </c:pt>
                <c:pt idx="9">
                  <c:v>44136</c:v>
                </c:pt>
                <c:pt idx="10">
                  <c:v>44180</c:v>
                </c:pt>
              </c:numCache>
            </c:numRef>
          </c:xVal>
          <c:yVal>
            <c:numRef>
              <c:f>Sheet2!$B$22:$L$22</c:f>
              <c:numCache>
                <c:formatCode>_("$"* #,##0.00_);_("$"* \(#,##0.00\);_("$"* "-"??_);_(@_)</c:formatCode>
                <c:ptCount val="11"/>
                <c:pt idx="0">
                  <c:v>94.094999999999999</c:v>
                </c:pt>
                <c:pt idx="1">
                  <c:v>94.094999999999999</c:v>
                </c:pt>
                <c:pt idx="2">
                  <c:v>94.094999999999999</c:v>
                </c:pt>
                <c:pt idx="3">
                  <c:v>94.094999999999999</c:v>
                </c:pt>
                <c:pt idx="4">
                  <c:v>94.094999999999999</c:v>
                </c:pt>
                <c:pt idx="5">
                  <c:v>94.094999999999999</c:v>
                </c:pt>
                <c:pt idx="6">
                  <c:v>94.094999999999999</c:v>
                </c:pt>
                <c:pt idx="7">
                  <c:v>94.094999999999999</c:v>
                </c:pt>
                <c:pt idx="8">
                  <c:v>94.094999999999999</c:v>
                </c:pt>
                <c:pt idx="9">
                  <c:v>94.094999999999999</c:v>
                </c:pt>
                <c:pt idx="10">
                  <c:v>94.094999999999999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982-4C56-96FE-F02F17F90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134432"/>
        <c:axId val="519133448"/>
      </c:scatterChart>
      <c:valAx>
        <c:axId val="519134432"/>
        <c:scaling>
          <c:orientation val="minMax"/>
          <c:max val="44196"/>
          <c:min val="4369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9133448"/>
        <c:crosses val="autoZero"/>
        <c:crossBetween val="midCat"/>
      </c:valAx>
      <c:valAx>
        <c:axId val="51913344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9134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58711157777428E-2"/>
          <c:y val="0.58384929501998817"/>
          <c:w val="0.51147447043778538"/>
          <c:h val="0.41615070498001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Delinquencies and Charge-offs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5997448642942"/>
          <c:y val="0.17839324787829655"/>
          <c:w val="0.653544406809484"/>
          <c:h val="0.71456937243866647"/>
        </c:manualLayout>
      </c:layout>
      <c:lineChart>
        <c:grouping val="standard"/>
        <c:varyColors val="0"/>
        <c:ser>
          <c:idx val="4"/>
          <c:order val="0"/>
          <c:tx>
            <c:strRef>
              <c:f>'Farm-Credit-Inst-Comparison'!$F$36</c:f>
              <c:strCache>
                <c:ptCount val="1"/>
                <c:pt idx="0">
                  <c:v>Farm Credit West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'Farm-Credit-Inst-Comparison'!$A$37:$A$42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'Farm-Credit-Inst-Comparison'!$F$37:$F$42</c:f>
              <c:numCache>
                <c:formatCode>0.000%</c:formatCode>
                <c:ptCount val="6"/>
                <c:pt idx="1">
                  <c:v>2.38068126042996E-2</c:v>
                </c:pt>
                <c:pt idx="2">
                  <c:v>2.553983352694221E-2</c:v>
                </c:pt>
                <c:pt idx="3">
                  <c:v>2.1057237158280472E-2</c:v>
                </c:pt>
                <c:pt idx="4">
                  <c:v>2.1522717251998412E-2</c:v>
                </c:pt>
                <c:pt idx="5">
                  <c:v>2.392967649760246E-2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DA-423D-8610-8813CFA06577}"/>
            </c:ext>
          </c:extLst>
        </c:ser>
        <c:ser>
          <c:idx val="1"/>
          <c:order val="1"/>
          <c:tx>
            <c:strRef>
              <c:f>'Farm-Credit-Inst-Comparison'!$C$36</c:f>
              <c:strCache>
                <c:ptCount val="1"/>
                <c:pt idx="0">
                  <c:v>FCS of America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'Farm-Credit-Inst-Comparison'!$A$37:$A$42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'Farm-Credit-Inst-Comparison'!$C$37:$C$42</c:f>
              <c:numCache>
                <c:formatCode>0.000%</c:formatCode>
                <c:ptCount val="6"/>
                <c:pt idx="0">
                  <c:v>1.0417329235843781E-2</c:v>
                </c:pt>
                <c:pt idx="1">
                  <c:v>8.3847945483570864E-3</c:v>
                </c:pt>
                <c:pt idx="2">
                  <c:v>1.2871331749246529E-2</c:v>
                </c:pt>
                <c:pt idx="3">
                  <c:v>1.4872135893564783E-2</c:v>
                </c:pt>
                <c:pt idx="4">
                  <c:v>1.1121747398545819E-2</c:v>
                </c:pt>
                <c:pt idx="5">
                  <c:v>1.2856277261155985E-2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DA-423D-8610-8813CFA06577}"/>
            </c:ext>
          </c:extLst>
        </c:ser>
        <c:ser>
          <c:idx val="0"/>
          <c:order val="2"/>
          <c:tx>
            <c:strRef>
              <c:f>'Farm-Credit-Inst-Comparison'!$B$36</c:f>
              <c:strCache>
                <c:ptCount val="1"/>
                <c:pt idx="0">
                  <c:v>Compeer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'Farm-Credit-Inst-Comparison'!$A$37:$A$42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'Farm-Credit-Inst-Comparison'!$B$37:$B$42</c:f>
              <c:numCache>
                <c:formatCode>General</c:formatCode>
                <c:ptCount val="6"/>
                <c:pt idx="3" formatCode="0.000%">
                  <c:v>9.1985830983640094E-3</c:v>
                </c:pt>
                <c:pt idx="4" formatCode="0.000%">
                  <c:v>1.1329203629310797E-2</c:v>
                </c:pt>
                <c:pt idx="5" formatCode="0.000%">
                  <c:v>1.2948602828351386E-2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DA-423D-8610-8813CFA06577}"/>
            </c:ext>
          </c:extLst>
        </c:ser>
        <c:ser>
          <c:idx val="2"/>
          <c:order val="3"/>
          <c:tx>
            <c:strRef>
              <c:f>'Farm-Credit-Inst-Comparison'!$D$36</c:f>
              <c:strCache>
                <c:ptCount val="1"/>
                <c:pt idx="0">
                  <c:v>Northwest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'Farm-Credit-Inst-Comparison'!$A$37:$A$42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'Farm-Credit-Inst-Comparison'!$D$37:$D$42</c:f>
              <c:numCache>
                <c:formatCode>0.000%</c:formatCode>
                <c:ptCount val="6"/>
                <c:pt idx="0">
                  <c:v>1.7975503181382857E-2</c:v>
                </c:pt>
                <c:pt idx="1">
                  <c:v>1.5212920131610155E-2</c:v>
                </c:pt>
                <c:pt idx="2">
                  <c:v>1.2067247486479639E-2</c:v>
                </c:pt>
                <c:pt idx="3">
                  <c:v>2.246551017903892E-2</c:v>
                </c:pt>
                <c:pt idx="4">
                  <c:v>1.036850232661261E-2</c:v>
                </c:pt>
                <c:pt idx="5">
                  <c:v>1.183834342595641E-2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DA-423D-8610-8813CFA06577}"/>
            </c:ext>
          </c:extLst>
        </c:ser>
        <c:ser>
          <c:idx val="3"/>
          <c:order val="4"/>
          <c:tx>
            <c:strRef>
              <c:f>'Farm-Credit-Inst-Comparison'!$E$36</c:f>
              <c:strCache>
                <c:ptCount val="1"/>
                <c:pt idx="0">
                  <c:v>Farm Credit East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'Farm-Credit-Inst-Comparison'!$A$37:$A$42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'Farm-Credit-Inst-Comparison'!$E$37:$E$42</c:f>
              <c:numCache>
                <c:formatCode>0.000%</c:formatCode>
                <c:ptCount val="6"/>
                <c:pt idx="0">
                  <c:v>8.9878965740322926E-3</c:v>
                </c:pt>
                <c:pt idx="1">
                  <c:v>8.1010622055692171E-3</c:v>
                </c:pt>
                <c:pt idx="2">
                  <c:v>5.6544923852841324E-3</c:v>
                </c:pt>
                <c:pt idx="3">
                  <c:v>6.1999086386474046E-3</c:v>
                </c:pt>
                <c:pt idx="4">
                  <c:v>6.9228883035894421E-3</c:v>
                </c:pt>
                <c:pt idx="5">
                  <c:v>8.1204687152018201E-3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DA-423D-8610-8813CFA06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3942688"/>
        <c:axId val="592338304"/>
      </c:lineChart>
      <c:catAx>
        <c:axId val="61394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338304"/>
        <c:crosses val="autoZero"/>
        <c:auto val="1"/>
        <c:lblAlgn val="ctr"/>
        <c:lblOffset val="100"/>
        <c:noMultiLvlLbl val="0"/>
      </c:catAx>
      <c:valAx>
        <c:axId val="592338304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94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06035279109665"/>
          <c:y val="0.1706869273453836"/>
          <c:w val="0.19497316676197599"/>
          <c:h val="0.8293130726546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002060"/>
                </a:solidFill>
              </a:rPr>
              <a:t>Delinquencies and Charge-offs</a:t>
            </a:r>
            <a:r>
              <a:rPr lang="en-US" sz="1800" baseline="0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21953001094712357"/>
          <c:y val="6.5389700055705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810742297442394E-2"/>
          <c:y val="0.19867582792628105"/>
          <c:w val="0.69180649902041935"/>
          <c:h val="0.58288089316396907"/>
        </c:manualLayout>
      </c:layout>
      <c:lineChart>
        <c:grouping val="standard"/>
        <c:varyColors val="0"/>
        <c:ser>
          <c:idx val="1"/>
          <c:order val="0"/>
          <c:tx>
            <c:strRef>
              <c:f>'Comparison 2'!$C$30</c:f>
              <c:strCache>
                <c:ptCount val="1"/>
                <c:pt idx="0">
                  <c:v>Rabobank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'Comparison 2'!$A$31:$A$35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'Comparison 2'!$C$31:$C$35</c:f>
              <c:numCache>
                <c:formatCode>0.000%</c:formatCode>
                <c:ptCount val="5"/>
                <c:pt idx="0">
                  <c:v>9.0839494574516573E-3</c:v>
                </c:pt>
                <c:pt idx="1">
                  <c:v>1.2231293363924766E-2</c:v>
                </c:pt>
                <c:pt idx="2">
                  <c:v>2.3604538300223351E-2</c:v>
                </c:pt>
                <c:pt idx="3">
                  <c:v>4.6701575687717503E-2</c:v>
                </c:pt>
                <c:pt idx="4">
                  <c:v>7.7717922515847498E-2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33-4797-A79A-0539AE1C445C}"/>
            </c:ext>
          </c:extLst>
        </c:ser>
        <c:ser>
          <c:idx val="2"/>
          <c:order val="1"/>
          <c:tx>
            <c:strRef>
              <c:f>'Comparison 2'!$D$30</c:f>
              <c:strCache>
                <c:ptCount val="1"/>
                <c:pt idx="0">
                  <c:v>Bank of the West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'Comparison 2'!$A$31:$A$35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'Comparison 2'!$D$31:$D$35</c:f>
              <c:numCache>
                <c:formatCode>0.000%</c:formatCode>
                <c:ptCount val="5"/>
                <c:pt idx="0">
                  <c:v>2.6395995994189889E-2</c:v>
                </c:pt>
                <c:pt idx="1">
                  <c:v>1.0770688403461138E-2</c:v>
                </c:pt>
                <c:pt idx="2">
                  <c:v>1.9839317491434749E-2</c:v>
                </c:pt>
                <c:pt idx="3">
                  <c:v>3.3945470730254675E-2</c:v>
                </c:pt>
                <c:pt idx="4">
                  <c:v>3.2882237763489676E-2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33-4797-A79A-0539AE1C445C}"/>
            </c:ext>
          </c:extLst>
        </c:ser>
        <c:ser>
          <c:idx val="3"/>
          <c:order val="2"/>
          <c:tx>
            <c:strRef>
              <c:f>'Comparison 2'!$E$30</c:f>
              <c:strCache>
                <c:ptCount val="1"/>
                <c:pt idx="0">
                  <c:v>Farmers National Bank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'Comparison 2'!$A$31:$A$35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'Comparison 2'!$E$31:$E$35</c:f>
              <c:numCache>
                <c:formatCode>0.000%</c:formatCode>
                <c:ptCount val="5"/>
                <c:pt idx="0">
                  <c:v>1.1677548471634956E-2</c:v>
                </c:pt>
                <c:pt idx="1">
                  <c:v>2.7096121718650435E-2</c:v>
                </c:pt>
                <c:pt idx="2">
                  <c:v>1.819498997261406E-2</c:v>
                </c:pt>
                <c:pt idx="3">
                  <c:v>2.8181444655972665E-2</c:v>
                </c:pt>
                <c:pt idx="4">
                  <c:v>2.6719204147782109E-2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33-4797-A79A-0539AE1C445C}"/>
            </c:ext>
          </c:extLst>
        </c:ser>
        <c:ser>
          <c:idx val="0"/>
          <c:order val="3"/>
          <c:tx>
            <c:strRef>
              <c:f>'Comparison 2'!$B$30</c:f>
              <c:strCache>
                <c:ptCount val="1"/>
                <c:pt idx="0">
                  <c:v>John Deere Financial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'Comparison 2'!$A$31:$A$35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'Comparison 2'!$B$31:$B$35</c:f>
              <c:numCache>
                <c:formatCode>0.000%</c:formatCode>
                <c:ptCount val="5"/>
                <c:pt idx="0">
                  <c:v>1.7844726697275329E-2</c:v>
                </c:pt>
                <c:pt idx="1">
                  <c:v>2.509391825400243E-2</c:v>
                </c:pt>
                <c:pt idx="2">
                  <c:v>2.8382675754466652E-2</c:v>
                </c:pt>
                <c:pt idx="3">
                  <c:v>2.3050723007136138E-2</c:v>
                </c:pt>
                <c:pt idx="4">
                  <c:v>2.498932692594567E-2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33-4797-A79A-0539AE1C445C}"/>
            </c:ext>
          </c:extLst>
        </c:ser>
        <c:ser>
          <c:idx val="4"/>
          <c:order val="4"/>
          <c:tx>
            <c:strRef>
              <c:f>'Comparison 2'!$F$30</c:f>
              <c:strCache>
                <c:ptCount val="1"/>
                <c:pt idx="0">
                  <c:v>Wells Fargo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'Comparison 2'!$A$31:$A$35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'Comparison 2'!$F$31:$F$35</c:f>
              <c:numCache>
                <c:formatCode>0.000%</c:formatCode>
                <c:ptCount val="5"/>
                <c:pt idx="0">
                  <c:v>1.9286743946398427E-2</c:v>
                </c:pt>
                <c:pt idx="1">
                  <c:v>1.6309699179440671E-2</c:v>
                </c:pt>
                <c:pt idx="2">
                  <c:v>1.2711312686475216E-2</c:v>
                </c:pt>
                <c:pt idx="3">
                  <c:v>1.5571884481923638E-2</c:v>
                </c:pt>
                <c:pt idx="4">
                  <c:v>2.3399460050557416E-2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733-4797-A79A-0539AE1C4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2505312"/>
        <c:axId val="1762507632"/>
      </c:lineChart>
      <c:catAx>
        <c:axId val="17625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507632"/>
        <c:crosses val="autoZero"/>
        <c:auto val="1"/>
        <c:lblAlgn val="ctr"/>
        <c:lblOffset val="100"/>
        <c:noMultiLvlLbl val="0"/>
      </c:catAx>
      <c:valAx>
        <c:axId val="176250763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50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4613732158512"/>
          <c:y val="0.14090511898130353"/>
          <c:w val="0.1842259740686297"/>
          <c:h val="0.80568716312168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0.83983</cdr:x>
      <cdr:y>0.19946</cdr:y>
    </cdr:from>
    <cdr:to>
      <cdr:x>0.85742</cdr:x>
      <cdr:y>0.45322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3F28C4BC-5A54-4AB1-97AA-CAA382C01B7C}"/>
            </a:ext>
          </a:extLst>
        </cdr:cNvPr>
        <cdr:cNvSpPr/>
      </cdr:nvSpPr>
      <cdr:spPr>
        <a:xfrm xmlns:a="http://schemas.openxmlformats.org/drawingml/2006/main">
          <a:off x="5959098" y="1057206"/>
          <a:ext cx="124800" cy="1345032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0.86765</cdr:x>
      <cdr:y>0.3087</cdr:y>
    </cdr:from>
    <cdr:to>
      <cdr:x>0.93338</cdr:x>
      <cdr:y>0.38119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BF77E1F-DABF-4460-BEEF-B08A6A247411}"/>
            </a:ext>
          </a:extLst>
        </cdr:cNvPr>
        <cdr:cNvSpPr txBox="1"/>
      </cdr:nvSpPr>
      <cdr:spPr>
        <a:xfrm xmlns:a="http://schemas.openxmlformats.org/drawingml/2006/main">
          <a:off x="6156486" y="1636236"/>
          <a:ext cx="466393" cy="384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+mj-lt"/>
              <a:cs typeface="Times New Roman" panose="02020603050405020304" pitchFamily="18" charset="0"/>
            </a:rPr>
            <a:t>$20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9598F-17D2-424F-A0CB-073B77B485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AB707-51E8-8B4D-A85A-26F701FE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5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48C2-9BB6-2746-B804-80E7D6E1D6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2152-C417-F14B-BA2A-B28B3861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4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Nontraditional finance – in effect, we are looking at (1) vendor credit (2) non-bank lenders – (a) agile/modern aimed at low risk- modern – large segment and (b) aimed at financially stressed segment</a:t>
            </a:r>
          </a:p>
          <a:p>
            <a:endParaRPr lang="en-US" dirty="0"/>
          </a:p>
          <a:p>
            <a:r>
              <a:rPr lang="en-US" dirty="0"/>
              <a:t>Ultimately – </a:t>
            </a:r>
            <a:r>
              <a:rPr lang="en-US" b="1" dirty="0"/>
              <a:t>these are lenders that are working outside of the traditional local branch-lender model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Conterra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0E15-1253-44C7-A64F-A8C937B26C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5221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0E15-1253-44C7-A64F-A8C937B26C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8845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/>
              <a:t>Survey of feed manufacturers, representing &gt; 70% of NE feed industry</a:t>
            </a:r>
          </a:p>
          <a:p>
            <a:r>
              <a:rPr lang="en-US" sz="1900" dirty="0"/>
              <a:t>Goals: establish industry norms, estimate feed supplier credit volume, compare to lenders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0E15-1253-44C7-A64F-A8C937B26CA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20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farm survey data might capture this if info on accounts payable balances</a:t>
            </a:r>
          </a:p>
          <a:p>
            <a:endParaRPr lang="en-US" dirty="0"/>
          </a:p>
          <a:p>
            <a:r>
              <a:rPr lang="en-US" dirty="0"/>
              <a:t>What is the important point here:  extended downturn – feed suppliers played an important creditor role. NE is unique historically </a:t>
            </a:r>
          </a:p>
          <a:p>
            <a:endParaRPr lang="en-US" dirty="0"/>
          </a:p>
          <a:p>
            <a:r>
              <a:rPr lang="en-US" dirty="0"/>
              <a:t>Note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0E15-1253-44C7-A64F-A8C937B26CA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550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2152-C417-F14B-BA2A-B28B3861DE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03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2152-C417-F14B-BA2A-B28B3861DE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23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2152-C417-F14B-BA2A-B28B3861DE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drives the growth in nontraditional finance?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answer to this is yes – in the extreme case they are charging higher rates – taking on more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0E15-1253-44C7-A64F-A8C937B26C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020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to this is yes – in the extreme case they are charging higher rates – taking on more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0E15-1253-44C7-A64F-A8C937B26C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020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Regulatory data</a:t>
            </a:r>
          </a:p>
          <a:p>
            <a:endParaRPr lang="en-US" dirty="0"/>
          </a:p>
          <a:p>
            <a:r>
              <a:rPr lang="en-US" dirty="0"/>
              <a:t>Count Met-life and </a:t>
            </a:r>
            <a:r>
              <a:rPr lang="en-US" dirty="0" err="1"/>
              <a:t>Rabo</a:t>
            </a:r>
            <a:r>
              <a:rPr lang="en-US" dirty="0"/>
              <a:t> as nontraditional: get to a 10% estimate . Maybe 10 to 15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52152-C417-F14B-BA2A-B28B3861DE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1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Farm survey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Difficult to learn much more about nontraditional lenders farm survey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0E15-1253-44C7-A64F-A8C937B26C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02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to this is yes – in the extreme case they are charging higher rates – taking on more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0E15-1253-44C7-A64F-A8C937B26C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010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to this is yes – in the extreme case they are charging higher rates – taking on more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0E15-1253-44C7-A64F-A8C937B26C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071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to this is yes – in the extreme case they are charging higher rates – taking on more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0E15-1253-44C7-A64F-A8C937B26CA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0788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0E15-1253-44C7-A64F-A8C937B26C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864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– w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4233" y="0"/>
            <a:ext cx="12192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3" r="26471"/>
          <a:stretch/>
        </p:blipFill>
        <p:spPr>
          <a:xfrm>
            <a:off x="10414000" y="0"/>
            <a:ext cx="177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764" y="2778488"/>
            <a:ext cx="6085416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764" y="4628875"/>
            <a:ext cx="6085416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409767" y="0"/>
            <a:ext cx="342900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5" y="742962"/>
            <a:ext cx="5469472" cy="1173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38FE-1AE7-4C38-B3C8-0A7DFE6D9B9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DAF-5DE2-49BB-B3F3-9AED81E7C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62567" y="1609347"/>
            <a:ext cx="10217151" cy="4551363"/>
          </a:xfrm>
        </p:spPr>
        <p:txBody>
          <a:bodyPr/>
          <a:lstStyle>
            <a:lvl1pPr>
              <a:defRPr sz="1425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26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84764" y="2778488"/>
            <a:ext cx="6085416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684764" y="4628875"/>
            <a:ext cx="6085416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5" y="742962"/>
            <a:ext cx="5469472" cy="11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62566" y="1609345"/>
            <a:ext cx="10217151" cy="4551363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92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567" y="1669421"/>
            <a:ext cx="4821237" cy="43687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69421"/>
            <a:ext cx="4828117" cy="4368799"/>
          </a:xfrm>
        </p:spPr>
        <p:txBody>
          <a:bodyPr/>
          <a:lstStyle>
            <a:lvl1pPr>
              <a:defRPr sz="1900">
                <a:solidFill>
                  <a:srgbClr val="809699"/>
                </a:solidFill>
              </a:defRPr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51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– 2 Column w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566" y="2476502"/>
            <a:ext cx="4821236" cy="36194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2476502"/>
            <a:ext cx="4828117" cy="36194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062566" y="1676400"/>
            <a:ext cx="4821236" cy="736600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99200" y="1676400"/>
            <a:ext cx="4828117" cy="736600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06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oBullets -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17151" cy="914400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9" y="1948620"/>
            <a:ext cx="5035035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80969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09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–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1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062566" y="1682750"/>
            <a:ext cx="4821236" cy="43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99200" y="1682750"/>
            <a:ext cx="4828117" cy="43688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70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3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– w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4233" y="0"/>
            <a:ext cx="12192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0" r="36889"/>
          <a:stretch/>
        </p:blipFill>
        <p:spPr>
          <a:xfrm>
            <a:off x="10422591" y="-1225"/>
            <a:ext cx="17694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764" y="2778488"/>
            <a:ext cx="6085416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764" y="4628875"/>
            <a:ext cx="6085416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0409767" y="0"/>
            <a:ext cx="342900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5" y="742962"/>
            <a:ext cx="5469472" cy="11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05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9934" y="6356351"/>
            <a:ext cx="10460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3"/>
            <a:ext cx="5351463" cy="733425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8" y="2032000"/>
            <a:ext cx="5351461" cy="3810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724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wLea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2567" y="1981200"/>
            <a:ext cx="5197525" cy="2921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62567" y="684214"/>
            <a:ext cx="5197525" cy="90963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>
                <a:solidFill>
                  <a:srgbClr val="80969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79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9918" y="2400300"/>
            <a:ext cx="4878917" cy="1701800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8" y="5453007"/>
            <a:ext cx="3271734" cy="7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46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38FE-1AE7-4C38-B3C8-0A7DFE6D9B9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DAF-5DE2-49BB-B3F3-9AED81E7C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11254" y="1441450"/>
            <a:ext cx="10226124" cy="34734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600">
                <a:solidFill>
                  <a:srgbClr val="B31B1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5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9934" y="6356351"/>
            <a:ext cx="10460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3"/>
            <a:ext cx="5351463" cy="733425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8" y="2032000"/>
            <a:ext cx="5351461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80969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32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oBullets -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17151" cy="914400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9" y="1948620"/>
            <a:ext cx="5035035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80969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6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–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6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0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9918" y="2400300"/>
            <a:ext cx="4878917" cy="1701800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8" y="5453007"/>
            <a:ext cx="3271734" cy="7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– 2 Column w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566" y="2476502"/>
            <a:ext cx="4821236" cy="36194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2476502"/>
            <a:ext cx="4828117" cy="36194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062566" y="1676400"/>
            <a:ext cx="4821236" cy="736600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99200" y="1676400"/>
            <a:ext cx="4828117" cy="736600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6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6" y="1609091"/>
            <a:ext cx="10226124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99586" y="6444340"/>
            <a:ext cx="3221839" cy="277136"/>
          </a:xfrm>
          <a:prstGeom prst="rect">
            <a:avLst/>
          </a:prstGeom>
          <a:solidFill>
            <a:srgbClr val="E4E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62567" y="6428275"/>
            <a:ext cx="463296" cy="253916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fld id="{1FD7D614-8CFA-FA48-A827-2A2253F88F50}" type="slidenum">
              <a:rPr lang="en-US" sz="1050" b="1" smtClean="0">
                <a:solidFill>
                  <a:srgbClr val="809699"/>
                </a:solidFill>
              </a:rPr>
              <a:t>‹#›</a:t>
            </a:fld>
            <a:endParaRPr lang="en-US" sz="800" b="0" dirty="0">
              <a:solidFill>
                <a:srgbClr val="809699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525864" y="6450744"/>
            <a:ext cx="8532537" cy="215444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r>
              <a:rPr lang="en-US" sz="800" b="1" baseline="0" dirty="0">
                <a:solidFill>
                  <a:srgbClr val="809699"/>
                </a:solidFill>
              </a:rPr>
              <a:t>Dyson   |   C</a:t>
            </a:r>
            <a:r>
              <a:rPr lang="en-US" sz="800" b="1" dirty="0">
                <a:solidFill>
                  <a:srgbClr val="809699"/>
                </a:solidFill>
              </a:rPr>
              <a:t>ornell SC Johnson College of Business</a:t>
            </a:r>
            <a:r>
              <a:rPr lang="en-US" sz="800" b="1" baseline="0" dirty="0">
                <a:solidFill>
                  <a:srgbClr val="809699"/>
                </a:solidFill>
              </a:rPr>
              <a:t> </a:t>
            </a:r>
            <a:endParaRPr lang="en-US" sz="800" b="0" dirty="0">
              <a:solidFill>
                <a:srgbClr val="809699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63" r:id="rId2"/>
    <p:sldLayoutId id="2147483666" r:id="rId3"/>
    <p:sldLayoutId id="2147483664" r:id="rId4"/>
    <p:sldLayoutId id="2147483701" r:id="rId5"/>
    <p:sldLayoutId id="2147483690" r:id="rId6"/>
    <p:sldLayoutId id="2147483661" r:id="rId7"/>
    <p:sldLayoutId id="2147483699" r:id="rId8"/>
    <p:sldLayoutId id="2147483713" r:id="rId9"/>
    <p:sldLayoutId id="2147483714" r:id="rId10"/>
    <p:sldLayoutId id="214748371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B31B1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700"/>
        </a:spcBef>
        <a:spcAft>
          <a:spcPts val="500"/>
        </a:spcAft>
        <a:buClr>
          <a:srgbClr val="B31B1B"/>
        </a:buClr>
        <a:buFont typeface="Arial"/>
        <a:buChar char="•"/>
        <a:defRPr sz="1900" kern="1200">
          <a:solidFill>
            <a:srgbClr val="80969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500"/>
        </a:spcAft>
        <a:buClr>
          <a:srgbClr val="809699"/>
        </a:buClr>
        <a:buFont typeface="Arial"/>
        <a:buChar char="–"/>
        <a:defRPr sz="1500" kern="1200">
          <a:solidFill>
            <a:srgbClr val="80969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50"/>
        </a:spcBef>
        <a:spcAft>
          <a:spcPts val="500"/>
        </a:spcAft>
        <a:buClr>
          <a:srgbClr val="B31B1B"/>
        </a:buClr>
        <a:buFont typeface="Arial"/>
        <a:buChar char="•"/>
        <a:defRPr sz="1400" kern="1200">
          <a:solidFill>
            <a:srgbClr val="80969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500"/>
        </a:spcAft>
        <a:buClr>
          <a:srgbClr val="809699"/>
        </a:buClr>
        <a:buFont typeface="Arial"/>
        <a:buChar char="–"/>
        <a:defRPr sz="1300" kern="1200">
          <a:solidFill>
            <a:srgbClr val="80969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50"/>
        </a:spcBef>
        <a:spcAft>
          <a:spcPts val="500"/>
        </a:spcAft>
        <a:buClr>
          <a:srgbClr val="B31B1B"/>
        </a:buClr>
        <a:buFont typeface="Arial"/>
        <a:buChar char="•"/>
        <a:defRPr sz="1200" kern="1200">
          <a:solidFill>
            <a:srgbClr val="80969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7" y="1609091"/>
            <a:ext cx="10226125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99586" y="6444340"/>
            <a:ext cx="3221839" cy="277136"/>
          </a:xfrm>
          <a:prstGeom prst="rect">
            <a:avLst/>
          </a:prstGeom>
          <a:solidFill>
            <a:srgbClr val="E4E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2567" y="6428275"/>
            <a:ext cx="463296" cy="253916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fld id="{70345428-DA33-F545-865B-00EB7D730DA9}" type="slidenum">
              <a:rPr lang="en-US" sz="1050" b="1" smtClean="0">
                <a:solidFill>
                  <a:srgbClr val="809699"/>
                </a:solidFill>
              </a:rPr>
              <a:t>‹#›</a:t>
            </a:fld>
            <a:endParaRPr lang="en-US" sz="800" b="0" dirty="0">
              <a:solidFill>
                <a:srgbClr val="809699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5864" y="6450744"/>
            <a:ext cx="8532537" cy="215444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r>
              <a:rPr lang="en-US" sz="800" b="1" baseline="0" dirty="0">
                <a:solidFill>
                  <a:srgbClr val="809699"/>
                </a:solidFill>
              </a:rPr>
              <a:t>Dyson   |   C</a:t>
            </a:r>
            <a:r>
              <a:rPr lang="en-US" sz="800" b="1" dirty="0">
                <a:solidFill>
                  <a:srgbClr val="809699"/>
                </a:solidFill>
              </a:rPr>
              <a:t>ornell SC Johnson College of Business</a:t>
            </a:r>
            <a:r>
              <a:rPr lang="en-US" sz="800" b="1" baseline="0" dirty="0">
                <a:solidFill>
                  <a:srgbClr val="809699"/>
                </a:solidFill>
              </a:rPr>
              <a:t> </a:t>
            </a:r>
            <a:endParaRPr lang="en-US" sz="800" b="0" dirty="0">
              <a:solidFill>
                <a:srgbClr val="809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5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83" r:id="rId3"/>
    <p:sldLayoutId id="2147483685" r:id="rId4"/>
    <p:sldLayoutId id="2147483702" r:id="rId5"/>
    <p:sldLayoutId id="2147483691" r:id="rId6"/>
    <p:sldLayoutId id="2147483688" r:id="rId7"/>
    <p:sldLayoutId id="2147483694" r:id="rId8"/>
    <p:sldLayoutId id="2147483703" r:id="rId9"/>
    <p:sldLayoutId id="2147483686" r:id="rId10"/>
    <p:sldLayoutId id="2147483712" r:id="rId11"/>
    <p:sldLayoutId id="2147483716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B31B1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700"/>
        </a:spcBef>
        <a:spcAft>
          <a:spcPts val="500"/>
        </a:spcAft>
        <a:buClr>
          <a:srgbClr val="B31B1B"/>
        </a:buClr>
        <a:buFont typeface="Arial"/>
        <a:buChar char="•"/>
        <a:defRPr sz="1900" kern="1200">
          <a:solidFill>
            <a:srgbClr val="80969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500"/>
        </a:spcAft>
        <a:buClr>
          <a:srgbClr val="809699"/>
        </a:buClr>
        <a:buFont typeface="Arial"/>
        <a:buChar char="–"/>
        <a:defRPr sz="1500" kern="1200">
          <a:solidFill>
            <a:srgbClr val="80969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50"/>
        </a:spcBef>
        <a:spcAft>
          <a:spcPts val="500"/>
        </a:spcAft>
        <a:buClr>
          <a:srgbClr val="B31B1B"/>
        </a:buClr>
        <a:buFont typeface="Arial"/>
        <a:buChar char="•"/>
        <a:defRPr sz="1400" kern="1200">
          <a:solidFill>
            <a:srgbClr val="80969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500"/>
        </a:spcAft>
        <a:buClr>
          <a:srgbClr val="809699"/>
        </a:buClr>
        <a:buFont typeface="Arial"/>
        <a:buChar char="–"/>
        <a:defRPr sz="1300" kern="1200">
          <a:solidFill>
            <a:srgbClr val="80969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50"/>
        </a:spcBef>
        <a:spcAft>
          <a:spcPts val="500"/>
        </a:spcAft>
        <a:buClr>
          <a:srgbClr val="B31B1B"/>
        </a:buClr>
        <a:buFont typeface="Arial"/>
        <a:buChar char="•"/>
        <a:defRPr sz="1200" kern="1200">
          <a:solidFill>
            <a:srgbClr val="80969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hyperlink" Target="https://www.bizjournals.com/albany/news/2019/07/12/exit-3-northway-changes-commute-albany.html" TargetMode="External"/><Relationship Id="rId4" Type="http://schemas.openxmlformats.org/officeDocument/2006/relationships/hyperlink" Target="https://www.democratandchronicle.com/story/news/2016/12/09/its-a-wonderful-life-seneca-falls-george-bailey-frank-capra/9482563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docdaily.illinois.edu/2019/10/seed-corn-costs-cost-of-seed-company-financing-vs-traditional-financing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ageconsearch.umn.edu/record/263908?ln=en" TargetMode="External"/><Relationship Id="rId4" Type="http://schemas.openxmlformats.org/officeDocument/2006/relationships/hyperlink" Target="https://farmdocdaily.illinois.edu/2018/05/implement-dealer-financing-and-farm-financial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ifft@cornell.edu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farmers-in-crisis-turn-to-high-interest-loans-as-banks-pull-back-115733818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wsj.com/articles/americas-farmers-turn-to-bank-of-john-deere-150039896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uters.com/article/us-usa-farmers-lending-insight/wall-street-banks-bailing-on-troubled-u-s-farm-sector-idUSKCN1U618F" TargetMode="External"/><Relationship Id="rId3" Type="http://schemas.openxmlformats.org/officeDocument/2006/relationships/hyperlink" Target="https://www.fcsamerica.com/about/newsroom/financial-reports" TargetMode="External"/><Relationship Id="rId7" Type="http://schemas.openxmlformats.org/officeDocument/2006/relationships/hyperlink" Target="https://investments.metlife.com/financing-solutions/agricultural-finan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bankingdive.com/news/rabobank-us-agriculture-lending-gap/559142/" TargetMode="External"/><Relationship Id="rId5" Type="http://schemas.openxmlformats.org/officeDocument/2006/relationships/hyperlink" Target="https://www.compeer.com/getattachment/Utility/Support/About/Financials/Financial-Reports/722918-Compeer-2018-Annual-Report-(1).pdf.aspx?lang=en-US" TargetMode="External"/><Relationship Id="rId4" Type="http://schemas.openxmlformats.org/officeDocument/2006/relationships/hyperlink" Target="https://e-farmcredit.com/getmedia/aeed4072-21d0-43ec-8e1b-56f78dc733a5/2018-Annual-Report.pdf.aspx" TargetMode="External"/><Relationship Id="rId9" Type="http://schemas.openxmlformats.org/officeDocument/2006/relationships/hyperlink" Target="https://www.ers.usda.gov/topics/farm-economy/farm-sector-income-finances/highlights-from-the-farm-income-forecas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763" y="2778488"/>
            <a:ext cx="8459901" cy="1298575"/>
          </a:xfrm>
        </p:spPr>
        <p:txBody>
          <a:bodyPr>
            <a:normAutofit/>
          </a:bodyPr>
          <a:lstStyle/>
          <a:p>
            <a:r>
              <a:rPr lang="en-US" dirty="0"/>
              <a:t>Nontraditional Finance in U.S. Agriculture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764" y="4628874"/>
            <a:ext cx="6085416" cy="1226015"/>
          </a:xfrm>
        </p:spPr>
        <p:txBody>
          <a:bodyPr>
            <a:normAutofit fontScale="40000" lnSpcReduction="20000"/>
          </a:bodyPr>
          <a:lstStyle/>
          <a:p>
            <a:r>
              <a:rPr lang="en-US" sz="2900" dirty="0"/>
              <a:t>Jennifer Ifft, Assistant Professor</a:t>
            </a:r>
          </a:p>
          <a:p>
            <a:endParaRPr lang="en-US" sz="2900" dirty="0"/>
          </a:p>
          <a:p>
            <a:r>
              <a:rPr lang="en-US" sz="2900" dirty="0"/>
              <a:t>2020 USDA Agricultural Outlook Forum</a:t>
            </a:r>
          </a:p>
          <a:p>
            <a:r>
              <a:rPr lang="en-US" sz="2900" dirty="0"/>
              <a:t>Thursday February 20,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0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5E69B37-EC8D-4E79-892F-DF062C4DEF46}"/>
              </a:ext>
            </a:extLst>
          </p:cNvPr>
          <p:cNvSpPr txBox="1">
            <a:spLocks/>
          </p:cNvSpPr>
          <p:nvPr/>
        </p:nvSpPr>
        <p:spPr>
          <a:xfrm>
            <a:off x="2133600" y="1600200"/>
            <a:ext cx="7086600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  <a:p>
            <a:pPr lvl="1"/>
            <a:endParaRPr lang="en-US" dirty="0"/>
          </a:p>
        </p:txBody>
      </p:sp>
      <p:pic>
        <p:nvPicPr>
          <p:cNvPr id="2052" name="Picture 4" descr="The bridge that inspired Frank Capra's bridge scene in the Christmas classic &quot;It's a Wonderful Life&quot; is located in Seneca Falls.">
            <a:extLst>
              <a:ext uri="{FF2B5EF4-FFF2-40B4-BE49-F238E27FC236}">
                <a16:creationId xmlns:a16="http://schemas.microsoft.com/office/drawing/2014/main" id="{A5E94601-2C97-43FC-B73B-11C9C9C6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2555320"/>
            <a:ext cx="2774949" cy="20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710B2-FF9A-40A0-B885-DE377E774A1F}"/>
              </a:ext>
            </a:extLst>
          </p:cNvPr>
          <p:cNvSpPr txBox="1"/>
          <p:nvPr/>
        </p:nvSpPr>
        <p:spPr>
          <a:xfrm>
            <a:off x="2133600" y="5883821"/>
            <a:ext cx="662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 </a:t>
            </a:r>
            <a:r>
              <a:rPr lang="en-US" sz="800" dirty="0">
                <a:hlinkClick r:id="rId4"/>
              </a:rPr>
              <a:t>https://www.democratandchronicle.com/story/news/2016/12/09/its-a-wonderful-life-seneca-falls-george-bailey-frank-capra/94825632/</a:t>
            </a:r>
            <a:endParaRPr lang="en-US" sz="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D77C2D-B908-49DC-A524-FB17792A31CB}"/>
              </a:ext>
            </a:extLst>
          </p:cNvPr>
          <p:cNvSpPr txBox="1"/>
          <p:nvPr/>
        </p:nvSpPr>
        <p:spPr>
          <a:xfrm>
            <a:off x="5207255" y="343114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D02AAFC9-99EF-4459-8D63-2B87431A783C}"/>
              </a:ext>
            </a:extLst>
          </p:cNvPr>
          <p:cNvSpPr txBox="1">
            <a:spLocks/>
          </p:cNvSpPr>
          <p:nvPr/>
        </p:nvSpPr>
        <p:spPr>
          <a:xfrm>
            <a:off x="1214967" y="8366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Nontraditional finance and farm financial stress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B05F2-4315-4F64-B510-EDAE90568492}"/>
              </a:ext>
            </a:extLst>
          </p:cNvPr>
          <p:cNvSpPr/>
          <p:nvPr/>
        </p:nvSpPr>
        <p:spPr>
          <a:xfrm>
            <a:off x="2482312" y="602343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https://www.bizjournals.com/albany/news/2019/07/12/exit-3-northway-changes-commute-albany.html</a:t>
            </a:r>
            <a:endParaRPr lang="en-US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80D9A-E4E4-494F-943C-EBE698BBE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029" y="2516189"/>
            <a:ext cx="2955456" cy="2244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BA2C74-4992-439F-8AF6-3475DD7A565A}"/>
              </a:ext>
            </a:extLst>
          </p:cNvPr>
          <p:cNvSpPr txBox="1"/>
          <p:nvPr/>
        </p:nvSpPr>
        <p:spPr>
          <a:xfrm>
            <a:off x="2482312" y="4850969"/>
            <a:ext cx="113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Bridge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1E1AC9-26C5-48CA-8BA9-069610FEFDDC}"/>
              </a:ext>
            </a:extLst>
          </p:cNvPr>
          <p:cNvSpPr txBox="1"/>
          <p:nvPr/>
        </p:nvSpPr>
        <p:spPr>
          <a:xfrm>
            <a:off x="7237486" y="4900273"/>
            <a:ext cx="152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Off-ramp?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Nontraditional finance: what do we know?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6C3BE8-4B4F-4084-9E04-47191F431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Farm Credit System Lenders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59CF7-FAC9-402A-A760-BDE25D360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Commercial Banks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2EBBED90-0D47-4DE7-89D1-214B0161AB19}"/>
              </a:ext>
            </a:extLst>
          </p:cNvPr>
          <p:cNvSpPr txBox="1">
            <a:spLocks/>
          </p:cNvSpPr>
          <p:nvPr/>
        </p:nvSpPr>
        <p:spPr>
          <a:xfrm>
            <a:off x="1214967" y="8366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Risk profile varies regionally and by institution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96867"/>
              </p:ext>
            </p:extLst>
          </p:nvPr>
        </p:nvGraphicFramePr>
        <p:xfrm>
          <a:off x="421005" y="2806754"/>
          <a:ext cx="5455920" cy="321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B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768430"/>
              </p:ext>
            </p:extLst>
          </p:nvPr>
        </p:nvGraphicFramePr>
        <p:xfrm>
          <a:off x="6172200" y="2535240"/>
          <a:ext cx="5723878" cy="407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53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533401"/>
            <a:ext cx="7886700" cy="1325563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Nontraditional finance: what do we know?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5E69B37-EC8D-4E79-892F-DF062C4DEF46}"/>
              </a:ext>
            </a:extLst>
          </p:cNvPr>
          <p:cNvSpPr txBox="1">
            <a:spLocks/>
          </p:cNvSpPr>
          <p:nvPr/>
        </p:nvSpPr>
        <p:spPr>
          <a:xfrm>
            <a:off x="1025468" y="1620889"/>
            <a:ext cx="8891187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For implement financing: no observable differences</a:t>
            </a:r>
          </a:p>
          <a:p>
            <a:endParaRPr lang="en-US" sz="1900" dirty="0"/>
          </a:p>
          <a:p>
            <a:endParaRPr lang="en-US" sz="1900" dirty="0"/>
          </a:p>
          <a:p>
            <a:pPr lvl="1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EB291D-0B18-4EC1-B94F-8B7072A75AD0}"/>
              </a:ext>
            </a:extLst>
          </p:cNvPr>
          <p:cNvSpPr/>
          <p:nvPr/>
        </p:nvSpPr>
        <p:spPr>
          <a:xfrm>
            <a:off x="1670023" y="5201680"/>
            <a:ext cx="2721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Patrick,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Kuethe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and Ifft (2018)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2EBBED90-0D47-4DE7-89D1-214B0161AB19}"/>
              </a:ext>
            </a:extLst>
          </p:cNvPr>
          <p:cNvSpPr txBox="1">
            <a:spLocks/>
          </p:cNvSpPr>
          <p:nvPr/>
        </p:nvSpPr>
        <p:spPr>
          <a:xfrm>
            <a:off x="1214967" y="8366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Nontraditional finance is not necessarily related to farm stress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1F2B19-9A71-418B-BC12-10BB91C9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68" y="2328961"/>
            <a:ext cx="92868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533401"/>
            <a:ext cx="7886700" cy="1325563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Demand for financing driven by milk prices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07A676A-33EC-4D01-ADD3-8C133B72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375" y="1459424"/>
            <a:ext cx="5854485" cy="434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B4C28A-AF07-45CA-BE40-0ECE00FBC36C}"/>
              </a:ext>
            </a:extLst>
          </p:cNvPr>
          <p:cNvSpPr txBox="1"/>
          <p:nvPr/>
        </p:nvSpPr>
        <p:spPr>
          <a:xfrm>
            <a:off x="314863" y="5822953"/>
            <a:ext cx="10062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dirty="0"/>
              <a:t>Source: </a:t>
            </a:r>
            <a:r>
              <a:rPr lang="en-US" sz="1200" dirty="0" err="1"/>
              <a:t>Fiechter</a:t>
            </a:r>
            <a:r>
              <a:rPr lang="en-US" sz="1200" dirty="0"/>
              <a:t> and Ifft, 2019; Data: Cornell Dairy Farm Business Summary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0DFD5D51-2E78-40BD-B3A8-8778796D1B6E}"/>
              </a:ext>
            </a:extLst>
          </p:cNvPr>
          <p:cNvSpPr txBox="1">
            <a:spLocks/>
          </p:cNvSpPr>
          <p:nvPr/>
        </p:nvSpPr>
        <p:spPr>
          <a:xfrm>
            <a:off x="1214967" y="8366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 Case Study: financial stress and milk prices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0A3C2DD-50C9-46A5-9B15-EF88072329DB}"/>
              </a:ext>
            </a:extLst>
          </p:cNvPr>
          <p:cNvSpPr txBox="1">
            <a:spLocks/>
          </p:cNvSpPr>
          <p:nvPr/>
        </p:nvSpPr>
        <p:spPr>
          <a:xfrm>
            <a:off x="504986" y="1459424"/>
            <a:ext cx="4832327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sz="1900" dirty="0"/>
          </a:p>
          <a:p>
            <a:r>
              <a:rPr lang="en-US" sz="1900" dirty="0"/>
              <a:t>Partnership with NEAFA</a:t>
            </a:r>
          </a:p>
          <a:p>
            <a:r>
              <a:rPr lang="en-US" sz="1900" dirty="0"/>
              <a:t>Feed manufacturer accounts receivable </a:t>
            </a:r>
          </a:p>
          <a:p>
            <a:pPr lvl="1"/>
            <a:r>
              <a:rPr lang="en-US" sz="1600" dirty="0"/>
              <a:t>&gt;70% of market</a:t>
            </a:r>
          </a:p>
          <a:p>
            <a:pPr lvl="1"/>
            <a:r>
              <a:rPr lang="en-US" sz="1600" dirty="0"/>
              <a:t>Delinquencies ~4x higher than Farm Credit East, ~3x higher than Deere Financial</a:t>
            </a:r>
          </a:p>
          <a:p>
            <a:pPr lvl="1"/>
            <a:r>
              <a:rPr lang="en-US" sz="1600" dirty="0"/>
              <a:t>Loan volume equivalent to large community bank with multiple branches</a:t>
            </a:r>
          </a:p>
          <a:p>
            <a:r>
              <a:rPr lang="en-US" sz="1900" dirty="0"/>
              <a:t>25 years of dairy farm survey data</a:t>
            </a:r>
          </a:p>
          <a:p>
            <a:pPr lvl="1"/>
            <a:r>
              <a:rPr lang="en-US" sz="1600" dirty="0"/>
              <a:t>Long-term countercyclical relationship of accounts payable &amp; milk prices</a:t>
            </a:r>
          </a:p>
          <a:p>
            <a:pPr lvl="1"/>
            <a:r>
              <a:rPr lang="en-US" sz="1600" dirty="0"/>
              <a:t>More so in recent years, for midsize, higher-leveraged farms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1900" dirty="0"/>
          </a:p>
          <a:p>
            <a:endParaRPr lang="en-US" sz="19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533401"/>
            <a:ext cx="7886700" cy="1325563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Nontraditional finance: research NE feed supplier credit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F94BE334-BE6B-42F6-9DB0-6F9EEFFD9CF8}"/>
              </a:ext>
            </a:extLst>
          </p:cNvPr>
          <p:cNvSpPr txBox="1">
            <a:spLocks/>
          </p:cNvSpPr>
          <p:nvPr/>
        </p:nvSpPr>
        <p:spPr>
          <a:xfrm>
            <a:off x="1214967" y="8366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 case study: vendor financing plays important role during periods of financial stress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7733695-D516-43FA-9A6A-647143A5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34" y="1752600"/>
            <a:ext cx="5152716" cy="3435144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519F679-0533-41EF-813B-0118AE33F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376" y="1784189"/>
            <a:ext cx="5152715" cy="3435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B1AF39-26AA-45D4-92C8-AD2FED88F4DD}"/>
              </a:ext>
            </a:extLst>
          </p:cNvPr>
          <p:cNvSpPr/>
          <p:nvPr/>
        </p:nvSpPr>
        <p:spPr>
          <a:xfrm>
            <a:off x="611907" y="5744389"/>
            <a:ext cx="5861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200" dirty="0"/>
              <a:t>Source: </a:t>
            </a:r>
            <a:r>
              <a:rPr lang="en-US" sz="1200" dirty="0" err="1"/>
              <a:t>Fiechter</a:t>
            </a:r>
            <a:r>
              <a:rPr lang="en-US" sz="1200" dirty="0"/>
              <a:t> and Ifft, 2019; Data: Cornell Dairy Farm Business Summary</a:t>
            </a:r>
          </a:p>
        </p:txBody>
      </p:sp>
    </p:spTree>
    <p:extLst>
      <p:ext uri="{BB962C8B-B14F-4D97-AF65-F5344CB8AC3E}">
        <p14:creationId xmlns:p14="http://schemas.microsoft.com/office/powerpoint/2010/main" val="35450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3309" y="793543"/>
            <a:ext cx="10226124" cy="915988"/>
          </a:xfrm>
        </p:spPr>
        <p:txBody>
          <a:bodyPr/>
          <a:lstStyle/>
          <a:p>
            <a:r>
              <a:rPr lang="en-US" dirty="0"/>
              <a:t>Takeaways: nontraditional lenders….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E61D38-E1E0-4945-89C8-5E4DEB3BF7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62567" y="1609345"/>
            <a:ext cx="5033434" cy="4551363"/>
          </a:xfrm>
        </p:spPr>
        <p:txBody>
          <a:bodyPr/>
          <a:lstStyle/>
          <a:p>
            <a:r>
              <a:rPr lang="en-US" dirty="0"/>
              <a:t>Create additional value and risk in agricultural credit markets</a:t>
            </a:r>
          </a:p>
          <a:p>
            <a:r>
              <a:rPr lang="en-US" dirty="0"/>
              <a:t>Make farm management more interesting</a:t>
            </a:r>
          </a:p>
          <a:p>
            <a:r>
              <a:rPr lang="en-US" dirty="0"/>
              <a:t>May partially be motivated by strategies to maintain or increase market share (applies to vendor credit)</a:t>
            </a:r>
          </a:p>
          <a:p>
            <a:r>
              <a:rPr lang="en-US" dirty="0"/>
              <a:t>Make tracking financial stress in agricultural more challenging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2EF8961-7291-44BF-B0FF-A9483C3D6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220" y="1609345"/>
            <a:ext cx="3351929" cy="3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E61D38-E1E0-4945-89C8-5E4DEB3BF7E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Bridge or off-ramp? Can be yes to both, but not the whole story</a:t>
            </a:r>
          </a:p>
          <a:p>
            <a:r>
              <a:rPr lang="en-US" dirty="0"/>
              <a:t>Do vendors/suppliers fully account for downside and collateral risk?</a:t>
            </a:r>
          </a:p>
          <a:p>
            <a:pPr lvl="1"/>
            <a:r>
              <a:rPr lang="en-US" dirty="0"/>
              <a:t>Vendor partnerships with nontraditional lenders growing</a:t>
            </a:r>
          </a:p>
          <a:p>
            <a:r>
              <a:rPr lang="en-US" dirty="0"/>
              <a:t>Does “who gets paid first” matter?</a:t>
            </a:r>
          </a:p>
          <a:p>
            <a:r>
              <a:rPr lang="en-US" dirty="0"/>
              <a:t>Does financial regulation developed post-80s farm crisis make sense today?</a:t>
            </a:r>
          </a:p>
          <a:p>
            <a:r>
              <a:rPr lang="en-US" dirty="0"/>
              <a:t>How to measure and track farm debt from nontraditional sources?</a:t>
            </a:r>
          </a:p>
          <a:p>
            <a:pPr lvl="1"/>
            <a:r>
              <a:rPr lang="en-US" dirty="0"/>
              <a:t>Bellwether for farm stress?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1CCB07-DA10-443B-9CE6-8B30BEE2D6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Fiechter</a:t>
            </a:r>
            <a:r>
              <a:rPr lang="en-US" dirty="0"/>
              <a:t>, C. and J. Ifft. "</a:t>
            </a:r>
            <a:r>
              <a:rPr lang="en-US" dirty="0">
                <a:hlinkClick r:id="rId3"/>
              </a:rPr>
              <a:t>Seed Corn Costs: Cost of Seed Company Financing vs. Traditional Financing</a:t>
            </a:r>
            <a:r>
              <a:rPr lang="en-US" dirty="0"/>
              <a:t>." </a:t>
            </a:r>
            <a:r>
              <a:rPr lang="en-US" i="1" dirty="0" err="1"/>
              <a:t>farmdoc</a:t>
            </a:r>
            <a:r>
              <a:rPr lang="en-US" i="1" dirty="0"/>
              <a:t> daily</a:t>
            </a:r>
            <a:r>
              <a:rPr lang="en-US" dirty="0"/>
              <a:t> (9):194, Department of Agricultural and Consumer Economics, University of Illinois at Urbana-Champaign, October 16, 2019.</a:t>
            </a:r>
          </a:p>
          <a:p>
            <a:pPr marL="0" indent="0">
              <a:buNone/>
            </a:pPr>
            <a:r>
              <a:rPr lang="en-US" dirty="0"/>
              <a:t>Patrick, K., T. </a:t>
            </a:r>
            <a:r>
              <a:rPr lang="en-US" dirty="0" err="1"/>
              <a:t>Kuethe</a:t>
            </a:r>
            <a:r>
              <a:rPr lang="en-US" dirty="0"/>
              <a:t> and J. Ifft. "</a:t>
            </a:r>
            <a:r>
              <a:rPr lang="en-US" dirty="0">
                <a:hlinkClick r:id="rId4"/>
              </a:rPr>
              <a:t>Implement Dealer Financing and Farm Financial Stress</a:t>
            </a:r>
            <a:r>
              <a:rPr lang="en-US" dirty="0"/>
              <a:t>." </a:t>
            </a:r>
            <a:r>
              <a:rPr lang="en-US" i="1" dirty="0" err="1"/>
              <a:t>farmdoc</a:t>
            </a:r>
            <a:r>
              <a:rPr lang="en-US" i="1" dirty="0"/>
              <a:t> daily</a:t>
            </a:r>
            <a:r>
              <a:rPr lang="en-US" dirty="0"/>
              <a:t> (8):96, Department of Agricultural and Consumer Economics, University of Illinois at Urbana-Champaign, May 25, 2018.</a:t>
            </a:r>
          </a:p>
          <a:p>
            <a:pPr marL="0" indent="0">
              <a:buNone/>
            </a:pPr>
            <a:r>
              <a:rPr lang="en-US" dirty="0"/>
              <a:t>Ifft, J., T. </a:t>
            </a:r>
            <a:r>
              <a:rPr lang="en-US" dirty="0" err="1"/>
              <a:t>Kuethe</a:t>
            </a:r>
            <a:r>
              <a:rPr lang="en-US" dirty="0"/>
              <a:t>, and K. Patrick. “</a:t>
            </a:r>
            <a:r>
              <a:rPr lang="en-US" dirty="0">
                <a:hlinkClick r:id="rId5"/>
              </a:rPr>
              <a:t>Nontraditional Lenders in the U.S. Farm Economy</a:t>
            </a:r>
            <a:r>
              <a:rPr lang="en-US" dirty="0"/>
              <a:t>.” Presentation at the 2017 Agricultural and Rural Finance Markets in Transition, October 2-3, 2017, Minneapolis, Minnesota.</a:t>
            </a:r>
          </a:p>
          <a:p>
            <a:pPr marL="0" indent="0">
              <a:buNone/>
            </a:pPr>
            <a:r>
              <a:rPr lang="en-US" dirty="0"/>
              <a:t>Brewer, B. E., </a:t>
            </a:r>
            <a:r>
              <a:rPr lang="en-US" dirty="0" err="1"/>
              <a:t>Bergtold</a:t>
            </a:r>
            <a:r>
              <a:rPr lang="en-US" dirty="0"/>
              <a:t>, J. S., Featherstone, A. M., &amp; Wilson, C. A. (2019). Farmers’ Choice of Credit among the Farm Credit System, Commercial Banks, and Nontraditional Lenders. </a:t>
            </a:r>
            <a:r>
              <a:rPr lang="en-US" i="1" dirty="0"/>
              <a:t>Journal of Agricultural and Resource Economics</a:t>
            </a:r>
            <a:r>
              <a:rPr lang="en-US" dirty="0"/>
              <a:t>, </a:t>
            </a:r>
            <a:r>
              <a:rPr lang="en-US" i="1" dirty="0"/>
              <a:t>44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Sherrick</a:t>
            </a:r>
            <a:r>
              <a:rPr lang="en-US" dirty="0"/>
              <a:t>, Bruce J., Steven T. </a:t>
            </a:r>
            <a:r>
              <a:rPr lang="en-US" dirty="0" err="1"/>
              <a:t>Sonka</a:t>
            </a:r>
            <a:r>
              <a:rPr lang="en-US" dirty="0"/>
              <a:t>, and James D. </a:t>
            </a:r>
            <a:r>
              <a:rPr lang="en-US" dirty="0" err="1"/>
              <a:t>Monke</a:t>
            </a:r>
            <a:r>
              <a:rPr lang="en-US" dirty="0"/>
              <a:t>. (1994) Nontraditional lenders in agricultural credit markets.  </a:t>
            </a:r>
            <a:r>
              <a:rPr lang="en-US" i="1" dirty="0"/>
              <a:t>Agribusiness</a:t>
            </a:r>
            <a:r>
              <a:rPr lang="en-US" dirty="0"/>
              <a:t> 10:4.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9917" y="2400300"/>
            <a:ext cx="6378629" cy="1701800"/>
          </a:xfrm>
        </p:spPr>
        <p:txBody>
          <a:bodyPr>
            <a:normAutofit fontScale="92500" lnSpcReduction="10000"/>
          </a:bodyPr>
          <a:lstStyle/>
          <a:p>
            <a:r>
              <a:rPr lang="en-US" sz="1500" b="1" dirty="0"/>
              <a:t>Jennifer Ifft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Mueller Family Sesquicentennial Faculty Fellow in Agribusiness and Farm Management</a:t>
            </a:r>
          </a:p>
          <a:p>
            <a:r>
              <a:rPr lang="en-US" dirty="0"/>
              <a:t>Phone: 607-255-4769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jifft@cornell.edu</a:t>
            </a:r>
            <a:endParaRPr lang="en-US" dirty="0"/>
          </a:p>
          <a:p>
            <a:r>
              <a:rPr lang="en-US" dirty="0"/>
              <a:t>Website: https://dyson.cornell.edu/people/jennifer-ifft</a:t>
            </a:r>
          </a:p>
          <a:p>
            <a:r>
              <a:rPr lang="en-US" dirty="0"/>
              <a:t>Twitter: @</a:t>
            </a:r>
            <a:r>
              <a:rPr lang="en-US" dirty="0" err="1"/>
              <a:t>jeifft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1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etlife ag lending">
            <a:extLst>
              <a:ext uri="{FF2B5EF4-FFF2-40B4-BE49-F238E27FC236}">
                <a16:creationId xmlns:a16="http://schemas.microsoft.com/office/drawing/2014/main" id="{C87EE25A-7912-4C58-9759-F200BB93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41" y="2282809"/>
            <a:ext cx="1752600" cy="9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6B83F-1606-47AD-B237-381211DB1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67" y="3848313"/>
            <a:ext cx="2628230" cy="12215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94B10-4403-4B8C-88A3-BDC201CD9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343" y="1697213"/>
            <a:ext cx="5157787" cy="823912"/>
          </a:xfrm>
        </p:spPr>
        <p:txBody>
          <a:bodyPr/>
          <a:lstStyle/>
          <a:p>
            <a:pPr algn="ctr"/>
            <a:r>
              <a:rPr lang="en-US" dirty="0"/>
              <a:t>Traditional finance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E06111-8491-4E3B-A02D-845EDCA90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Nontraditional finance</a:t>
            </a:r>
          </a:p>
        </p:txBody>
      </p:sp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F9393C8E-65BD-4E50-AE29-F3F08C03F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232" y="2813244"/>
            <a:ext cx="625137" cy="625137"/>
          </a:xfrm>
          <a:prstGeom prst="rect">
            <a:avLst/>
          </a:prstGeom>
        </p:spPr>
      </p:pic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5B5B8621-812D-4814-AC2D-265373125B60}"/>
              </a:ext>
            </a:extLst>
          </p:cNvPr>
          <p:cNvSpPr/>
          <p:nvPr/>
        </p:nvSpPr>
        <p:spPr>
          <a:xfrm>
            <a:off x="1287182" y="2690866"/>
            <a:ext cx="911550" cy="915855"/>
          </a:xfrm>
          <a:prstGeom prst="noSmoking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8E9A0C-AD63-484D-A180-1B1FAC4AC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510" y="2567446"/>
            <a:ext cx="1358338" cy="524961"/>
          </a:xfrm>
          <a:prstGeom prst="rect">
            <a:avLst/>
          </a:prstGeom>
        </p:spPr>
      </p:pic>
      <p:pic>
        <p:nvPicPr>
          <p:cNvPr id="1026" name="Picture 2" descr="Image result for deere finance">
            <a:extLst>
              <a:ext uri="{FF2B5EF4-FFF2-40B4-BE49-F238E27FC236}">
                <a16:creationId xmlns:a16="http://schemas.microsoft.com/office/drawing/2014/main" id="{DBEB12DA-75E4-46EB-A486-BDB1DD3A6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4" y="3056634"/>
            <a:ext cx="1190290" cy="10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A2BD2D-DC0B-409B-9D46-89B27CF00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7398" y="3232595"/>
            <a:ext cx="1724011" cy="6455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1C6A8D-361B-4C91-8A2B-7FF7D28AE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8204" y="4220287"/>
            <a:ext cx="4013212" cy="969602"/>
          </a:xfrm>
          <a:prstGeom prst="rect">
            <a:avLst/>
          </a:pr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id="{97E0CA65-1F1D-4C7A-8CCA-A54021D6FEAA}"/>
              </a:ext>
            </a:extLst>
          </p:cNvPr>
          <p:cNvSpPr txBox="1">
            <a:spLocks/>
          </p:cNvSpPr>
          <p:nvPr/>
        </p:nvSpPr>
        <p:spPr>
          <a:xfrm>
            <a:off x="1062567" y="6842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nontraditional finance?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D1BCE-D158-40F5-87A3-3F78EB9797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4341" y="2667884"/>
            <a:ext cx="2515547" cy="915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E30AD2-A943-4400-A186-04FFC189A401}"/>
              </a:ext>
            </a:extLst>
          </p:cNvPr>
          <p:cNvSpPr/>
          <p:nvPr/>
        </p:nvSpPr>
        <p:spPr>
          <a:xfrm>
            <a:off x="717040" y="1177668"/>
            <a:ext cx="10577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“Nontraditional credit suppliers or lenders…are those whose primary contacts with producers historically have been for goods and services other than credit” (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Sherrick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Sonka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&amp;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Monke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1994)</a:t>
            </a:r>
            <a:endParaRPr lang="en-US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D7D49-7DAF-46DE-AA44-C779E1816F2D}"/>
              </a:ext>
            </a:extLst>
          </p:cNvPr>
          <p:cNvSpPr/>
          <p:nvPr/>
        </p:nvSpPr>
        <p:spPr>
          <a:xfrm>
            <a:off x="839789" y="1997442"/>
            <a:ext cx="4328896" cy="3337016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CB0C5-EA80-4F44-8EAC-A5A2BA98E6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3302" y="3971644"/>
            <a:ext cx="3038899" cy="476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E8C125-6892-4861-B860-9A104F56362E}"/>
              </a:ext>
            </a:extLst>
          </p:cNvPr>
          <p:cNvSpPr/>
          <p:nvPr/>
        </p:nvSpPr>
        <p:spPr>
          <a:xfrm>
            <a:off x="6393051" y="1988425"/>
            <a:ext cx="4645240" cy="3346033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F1C71F-6081-4D5B-9193-BBE657AD4F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82937" y="2690866"/>
            <a:ext cx="1181265" cy="352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9FA9F0-EF56-4656-820D-70B4FFB9EF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89526" y="3237669"/>
            <a:ext cx="1157692" cy="6754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5E30AD2-A943-4400-A186-04FFC189A401}"/>
              </a:ext>
            </a:extLst>
          </p:cNvPr>
          <p:cNvSpPr/>
          <p:nvPr/>
        </p:nvSpPr>
        <p:spPr>
          <a:xfrm>
            <a:off x="460515" y="5676653"/>
            <a:ext cx="10577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My definition: lenders working outside of the (“traditional”) local branch-loan officer model</a:t>
            </a:r>
            <a:endParaRPr lang="en-US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A7E5FC-E2B8-4CF1-88B3-510984202E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8372" y="4128383"/>
            <a:ext cx="1613593" cy="3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9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8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D02AAFC9-99EF-4459-8D63-2B87431A783C}"/>
              </a:ext>
            </a:extLst>
          </p:cNvPr>
          <p:cNvSpPr txBox="1">
            <a:spLocks/>
          </p:cNvSpPr>
          <p:nvPr/>
        </p:nvSpPr>
        <p:spPr>
          <a:xfrm>
            <a:off x="1214967" y="852810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 stories about nontraditional finance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E4607B-854C-4915-8398-191F5268A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25888"/>
            <a:ext cx="5157787" cy="823912"/>
          </a:xfrm>
        </p:spPr>
        <p:txBody>
          <a:bodyPr/>
          <a:lstStyle/>
          <a:p>
            <a:r>
              <a:rPr lang="en-US" dirty="0"/>
              <a:t>Financial distress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069973-DF05-4500-87C0-E9C67A8D2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861371" cy="3684588"/>
          </a:xfrm>
        </p:spPr>
        <p:txBody>
          <a:bodyPr/>
          <a:lstStyle/>
          <a:p>
            <a:r>
              <a:rPr lang="en-US" dirty="0"/>
              <a:t>Lender of last (second?) resort</a:t>
            </a:r>
          </a:p>
          <a:p>
            <a:r>
              <a:rPr lang="en-US" dirty="0"/>
              <a:t>“Financial bridge to struggling farmers”</a:t>
            </a:r>
          </a:p>
          <a:p>
            <a:r>
              <a:rPr lang="en-US" dirty="0"/>
              <a:t>“Prolonging the agony and potentially building up [farm] losses instead of cutting the pain, cauterizing the wound and stanching the flow of financial blood now”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D2C649-0EF6-458F-AB83-CA0136A22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25888"/>
            <a:ext cx="5183188" cy="823912"/>
          </a:xfrm>
        </p:spPr>
        <p:txBody>
          <a:bodyPr/>
          <a:lstStyle/>
          <a:p>
            <a:r>
              <a:rPr lang="en-US" dirty="0"/>
              <a:t>Modern agricultural credit markets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62A9E1A-8417-48BC-9861-EADBA5F3C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4744615" cy="3684588"/>
          </a:xfrm>
        </p:spPr>
        <p:txBody>
          <a:bodyPr/>
          <a:lstStyle/>
          <a:p>
            <a:r>
              <a:rPr lang="en-US" dirty="0"/>
              <a:t>Almost everyone that *sells something* to farmers sells credit too</a:t>
            </a:r>
          </a:p>
          <a:p>
            <a:r>
              <a:rPr lang="en-US" dirty="0"/>
              <a:t>Increasing competition</a:t>
            </a:r>
          </a:p>
          <a:p>
            <a:r>
              <a:rPr lang="en-US" dirty="0"/>
              <a:t>Segmentation</a:t>
            </a:r>
          </a:p>
          <a:p>
            <a:r>
              <a:rPr lang="en-US" dirty="0"/>
              <a:t>Differentiation by: </a:t>
            </a:r>
          </a:p>
          <a:p>
            <a:pPr lvl="1"/>
            <a:r>
              <a:rPr lang="en-US" sz="1400" dirty="0"/>
              <a:t>Convenience</a:t>
            </a:r>
          </a:p>
          <a:p>
            <a:pPr lvl="1"/>
            <a:r>
              <a:rPr lang="en-US" sz="1400" dirty="0"/>
              <a:t>Service</a:t>
            </a:r>
          </a:p>
          <a:p>
            <a:pPr lvl="1"/>
            <a:r>
              <a:rPr lang="en-US" sz="1400" dirty="0"/>
              <a:t>Bundling</a:t>
            </a:r>
          </a:p>
          <a:p>
            <a:pPr lvl="1"/>
            <a:r>
              <a:rPr lang="en-US" sz="1400" dirty="0"/>
              <a:t>Standards</a:t>
            </a:r>
          </a:p>
          <a:p>
            <a:pPr lvl="1"/>
            <a:r>
              <a:rPr lang="en-US" sz="1400" dirty="0"/>
              <a:t>Source of collateral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3F47B7-D6D3-481F-A23C-15B8ABA50DAB}"/>
              </a:ext>
            </a:extLst>
          </p:cNvPr>
          <p:cNvSpPr/>
          <p:nvPr/>
        </p:nvSpPr>
        <p:spPr>
          <a:xfrm>
            <a:off x="665164" y="5097249"/>
            <a:ext cx="5035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https://www.wsj.com/articles/farmers-in-crisis-turn-to-high-interest-loans-as-banks-pull-back-11573381801</a:t>
            </a:r>
            <a:endParaRPr lang="en-US" sz="1000" dirty="0"/>
          </a:p>
          <a:p>
            <a:r>
              <a:rPr lang="en-US" sz="1000" dirty="0">
                <a:hlinkClick r:id="rId4"/>
              </a:rPr>
              <a:t>https://www.wsj.com/articles/americas-farmers-turn-to-bank-of-john-deere-1500398960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76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uiExpand="1" build="p"/>
      <p:bldP spid="11" grpId="0" build="p"/>
      <p:bldP spid="13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156A02-7A0E-4AC9-9969-90EF0BDC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67" y="743494"/>
            <a:ext cx="10226124" cy="915988"/>
          </a:xfrm>
        </p:spPr>
        <p:txBody>
          <a:bodyPr/>
          <a:lstStyle/>
          <a:p>
            <a:r>
              <a:rPr lang="en-US" dirty="0"/>
              <a:t>Ag lending 101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01E5A-C583-437A-8114-071D12B11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2567" y="1669421"/>
            <a:ext cx="4699878" cy="4368799"/>
          </a:xfrm>
        </p:spPr>
        <p:txBody>
          <a:bodyPr>
            <a:normAutofit/>
          </a:bodyPr>
          <a:lstStyle/>
          <a:p>
            <a:r>
              <a:rPr lang="en-US" sz="2400" dirty="0"/>
              <a:t>Requires</a:t>
            </a:r>
          </a:p>
          <a:p>
            <a:pPr lvl="1"/>
            <a:r>
              <a:rPr lang="en-US" sz="1800" dirty="0"/>
              <a:t>Overcoming serious information barriers (moral hazard)</a:t>
            </a:r>
          </a:p>
          <a:p>
            <a:pPr lvl="1"/>
            <a:r>
              <a:rPr lang="en-US" sz="1800" dirty="0"/>
              <a:t>Collateral *and* the ability to collect collateral</a:t>
            </a:r>
          </a:p>
          <a:p>
            <a:r>
              <a:rPr lang="en-US" sz="2400" dirty="0"/>
              <a:t>Not “easy money”</a:t>
            </a:r>
          </a:p>
          <a:p>
            <a:pPr lvl="1"/>
            <a:r>
              <a:rPr lang="en-US" sz="1800" dirty="0"/>
              <a:t>Competitive market facing same risks as production agriculture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AED57-4E15-4649-9242-3A10EE9CC4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4174DAF-5DE2-49BB-B3F3-9AED81E7C61F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97C25AD-5DE3-49E0-82AA-E8EB18CA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506" y="1527618"/>
            <a:ext cx="4237078" cy="42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7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D02AAFC9-99EF-4459-8D63-2B87431A783C}"/>
              </a:ext>
            </a:extLst>
          </p:cNvPr>
          <p:cNvSpPr txBox="1">
            <a:spLocks/>
          </p:cNvSpPr>
          <p:nvPr/>
        </p:nvSpPr>
        <p:spPr>
          <a:xfrm>
            <a:off x="1214967" y="852810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drives the growth in nontraditional finance?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E4607B-854C-4915-8398-191F5268A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25888"/>
            <a:ext cx="5157787" cy="823912"/>
          </a:xfrm>
        </p:spPr>
        <p:txBody>
          <a:bodyPr/>
          <a:lstStyle/>
          <a:p>
            <a:r>
              <a:rPr lang="en-US" dirty="0"/>
              <a:t>Supply side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069973-DF05-4500-87C0-E9C67A8D2C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Outside capital</a:t>
            </a:r>
          </a:p>
          <a:p>
            <a:r>
              <a:rPr lang="en-US" dirty="0"/>
              <a:t>Innovation</a:t>
            </a:r>
          </a:p>
          <a:p>
            <a:r>
              <a:rPr lang="en-US" dirty="0"/>
              <a:t>Lending standards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D2C649-0EF6-458F-AB83-CA0136A22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25888"/>
            <a:ext cx="5183188" cy="823912"/>
          </a:xfrm>
        </p:spPr>
        <p:txBody>
          <a:bodyPr/>
          <a:lstStyle/>
          <a:p>
            <a:r>
              <a:rPr lang="en-US" dirty="0"/>
              <a:t>Demand factors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62A9E1A-8417-48BC-9861-EADBA5F3C13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Financial stress </a:t>
            </a:r>
          </a:p>
          <a:p>
            <a:r>
              <a:rPr lang="en-US" dirty="0"/>
              <a:t>Diverse U.S. farm business</a:t>
            </a:r>
          </a:p>
          <a:p>
            <a:pPr lvl="1"/>
            <a:r>
              <a:rPr lang="en-US" dirty="0"/>
              <a:t>Large and small</a:t>
            </a:r>
          </a:p>
          <a:p>
            <a:pPr lvl="1"/>
            <a:r>
              <a:rPr lang="en-US" dirty="0"/>
              <a:t>Complex</a:t>
            </a:r>
          </a:p>
          <a:p>
            <a:pPr lvl="1"/>
            <a:r>
              <a:rPr lang="en-US" dirty="0"/>
              <a:t>Fast-growing</a:t>
            </a:r>
          </a:p>
          <a:p>
            <a:pPr lvl="1"/>
            <a:r>
              <a:rPr lang="en-US" dirty="0"/>
              <a:t>Increased appetite for risk?</a:t>
            </a: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45BCE745-875E-41C7-B5C4-D6A41770E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333" y="3786996"/>
            <a:ext cx="2218194" cy="22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3085-1BCD-4BA6-8AFD-1993DA01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Nontraditional lenders rival largest Farm Credit lenders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5EE1-02B4-4972-B3D2-A1F5782D89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600" dirty="0"/>
              <a:t>Farm Credit Services of American: </a:t>
            </a:r>
            <a:r>
              <a:rPr lang="en-US" sz="1600" dirty="0">
                <a:solidFill>
                  <a:srgbClr val="B31B1B"/>
                </a:solidFill>
              </a:rPr>
              <a:t>$28.4 </a:t>
            </a:r>
            <a:r>
              <a:rPr lang="en-US" sz="1600" dirty="0"/>
              <a:t>billion loan volume in 2018 </a:t>
            </a:r>
          </a:p>
          <a:p>
            <a:r>
              <a:rPr lang="en-US" sz="1600" dirty="0"/>
              <a:t>Farm Credit Mid-America: </a:t>
            </a:r>
            <a:r>
              <a:rPr lang="en-US" sz="1600" dirty="0">
                <a:solidFill>
                  <a:srgbClr val="B31B1B"/>
                </a:solidFill>
              </a:rPr>
              <a:t>$20.9 </a:t>
            </a:r>
            <a:r>
              <a:rPr lang="en-US" sz="1600" dirty="0"/>
              <a:t>billion loans (owned) in 2018</a:t>
            </a:r>
          </a:p>
          <a:p>
            <a:r>
              <a:rPr lang="en-US" sz="1600" dirty="0" err="1"/>
              <a:t>Metlife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B31B1B"/>
                </a:solidFill>
              </a:rPr>
              <a:t>$19.4 </a:t>
            </a:r>
            <a:r>
              <a:rPr lang="en-US" sz="1600" dirty="0"/>
              <a:t>billion agricultural loan portfolio (Sept 30 2019)</a:t>
            </a:r>
          </a:p>
          <a:p>
            <a:r>
              <a:rPr lang="en-US" sz="1600" dirty="0"/>
              <a:t>Compeer: </a:t>
            </a:r>
            <a:r>
              <a:rPr lang="en-US" sz="1600" dirty="0">
                <a:solidFill>
                  <a:srgbClr val="B31B1B"/>
                </a:solidFill>
              </a:rPr>
              <a:t>$18.7</a:t>
            </a:r>
            <a:r>
              <a:rPr lang="en-US" sz="1600" dirty="0"/>
              <a:t> billion net loans in 2018</a:t>
            </a:r>
          </a:p>
          <a:p>
            <a:r>
              <a:rPr lang="en-US" sz="1600" dirty="0" err="1"/>
              <a:t>Rabo</a:t>
            </a:r>
            <a:r>
              <a:rPr lang="en-US" sz="1600" dirty="0"/>
              <a:t> </a:t>
            </a:r>
            <a:r>
              <a:rPr lang="en-US" sz="1600" dirty="0" err="1"/>
              <a:t>Agrifinace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B31B1B"/>
                </a:solidFill>
              </a:rPr>
              <a:t>$15</a:t>
            </a:r>
            <a:r>
              <a:rPr lang="en-US" sz="1600" dirty="0"/>
              <a:t> billion loan volume reported in 2019 (estimate, not based on regulatory reports)</a:t>
            </a:r>
          </a:p>
          <a:p>
            <a:pPr lvl="1"/>
            <a:r>
              <a:rPr lang="en-US" sz="1400" dirty="0"/>
              <a:t>Rabobank N.A. had </a:t>
            </a:r>
            <a:r>
              <a:rPr lang="en-US" sz="1400" dirty="0">
                <a:solidFill>
                  <a:srgbClr val="B31B1B"/>
                </a:solidFill>
              </a:rPr>
              <a:t>~$4.7</a:t>
            </a:r>
            <a:r>
              <a:rPr lang="en-US" sz="1400" dirty="0"/>
              <a:t> billion in non-real estate &amp; real-estate ag production loans on Dec. 31 2018</a:t>
            </a:r>
          </a:p>
          <a:p>
            <a:r>
              <a:rPr lang="en-US" sz="1600" dirty="0"/>
              <a:t>Deere Financial: </a:t>
            </a:r>
            <a:r>
              <a:rPr lang="en-US" sz="1600" dirty="0">
                <a:solidFill>
                  <a:srgbClr val="B31B1B"/>
                </a:solidFill>
              </a:rPr>
              <a:t>$2.4 </a:t>
            </a:r>
            <a:r>
              <a:rPr lang="en-US" sz="1600" dirty="0"/>
              <a:t>billion in non-real estate ag loans on Dec. 31 2018</a:t>
            </a:r>
          </a:p>
          <a:p>
            <a:r>
              <a:rPr lang="en-US" sz="1600" dirty="0"/>
              <a:t>Farm loans holdings of the </a:t>
            </a:r>
            <a:r>
              <a:rPr lang="en-US" sz="1600" dirty="0">
                <a:solidFill>
                  <a:srgbClr val="B31B1B"/>
                </a:solidFill>
              </a:rPr>
              <a:t>largest 30</a:t>
            </a:r>
            <a:r>
              <a:rPr lang="en-US" sz="1600" dirty="0"/>
              <a:t> U.S. banks declined </a:t>
            </a:r>
            <a:r>
              <a:rPr lang="en-US" sz="1600" dirty="0">
                <a:solidFill>
                  <a:srgbClr val="B31B1B"/>
                </a:solidFill>
              </a:rPr>
              <a:t>17.5%</a:t>
            </a:r>
            <a:r>
              <a:rPr lang="en-US" sz="1600" dirty="0"/>
              <a:t> between Dec 2015 and March 2019  ($</a:t>
            </a:r>
            <a:r>
              <a:rPr lang="en-US" sz="1600" dirty="0">
                <a:solidFill>
                  <a:srgbClr val="B31B1B"/>
                </a:solidFill>
              </a:rPr>
              <a:t>18.3</a:t>
            </a:r>
            <a:r>
              <a:rPr lang="en-US" sz="1600" dirty="0"/>
              <a:t> billion held in March 2019)</a:t>
            </a:r>
          </a:p>
          <a:p>
            <a:r>
              <a:rPr lang="en-US" sz="1600" dirty="0"/>
              <a:t>2020 USDA farm sector debt forecast: </a:t>
            </a:r>
            <a:r>
              <a:rPr lang="en-US" sz="1600" dirty="0">
                <a:solidFill>
                  <a:srgbClr val="B31B1B"/>
                </a:solidFill>
              </a:rPr>
              <a:t>$425</a:t>
            </a:r>
            <a:r>
              <a:rPr lang="en-US" sz="1600" dirty="0"/>
              <a:t> billion</a:t>
            </a:r>
          </a:p>
          <a:p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F1FE5-CFE4-4079-88AC-B8BCABD1BA60}"/>
              </a:ext>
            </a:extLst>
          </p:cNvPr>
          <p:cNvSpPr/>
          <p:nvPr/>
        </p:nvSpPr>
        <p:spPr>
          <a:xfrm>
            <a:off x="3041374" y="5477912"/>
            <a:ext cx="90644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https://www.fcsamerica.com/about/newsroom/financial-reports</a:t>
            </a:r>
            <a:endParaRPr lang="en-US" sz="1000" dirty="0"/>
          </a:p>
          <a:p>
            <a:pPr algn="r"/>
            <a:r>
              <a:rPr lang="en-US" sz="1000" dirty="0">
                <a:hlinkClick r:id="rId4"/>
              </a:rPr>
              <a:t>https://e-farmcredit.com/getmedia/aeed4072-21d0-43ec-8e1b-56f78dc733a5/2018-Annual-Report.pdf.aspx</a:t>
            </a:r>
            <a:endParaRPr lang="en-US" sz="1000" dirty="0"/>
          </a:p>
          <a:p>
            <a:pPr algn="r"/>
            <a:r>
              <a:rPr lang="en-US" sz="1000" dirty="0">
                <a:hlinkClick r:id="rId5"/>
              </a:rPr>
              <a:t>https://www.compeer.com/getattachment/Utility/Support/About/Financials/Financial-Reports/722918-Compeer-2018-Annual-Report-(1).pdf.aspx?lang=en-US</a:t>
            </a:r>
            <a:endParaRPr lang="en-US" sz="1000" dirty="0"/>
          </a:p>
          <a:p>
            <a:pPr algn="r"/>
            <a:r>
              <a:rPr lang="en-US" sz="1000" dirty="0">
                <a:hlinkClick r:id="rId6"/>
              </a:rPr>
              <a:t>https://www.bankingdive.com/news/rabobank-us-agriculture-lending-gap/559142/</a:t>
            </a:r>
            <a:endParaRPr lang="en-US" sz="1000" dirty="0"/>
          </a:p>
          <a:p>
            <a:pPr algn="r"/>
            <a:r>
              <a:rPr lang="en-US" sz="1000" dirty="0">
                <a:hlinkClick r:id="rId7"/>
              </a:rPr>
              <a:t>https://investments.metlife.com/financing-solutions/agricultural-finance/</a:t>
            </a:r>
            <a:endParaRPr lang="en-US" sz="1000" dirty="0"/>
          </a:p>
          <a:p>
            <a:pPr algn="r"/>
            <a:r>
              <a:rPr lang="en-US" sz="1000" dirty="0">
                <a:hlinkClick r:id="rId8"/>
              </a:rPr>
              <a:t>https://www.reuters.com/article/us-usa-farmers-lending-insight/wall-street-banks-bailing-on-troubled-u-s-farm-sector-idUSKCN1U618F</a:t>
            </a:r>
            <a:endParaRPr lang="en-US" sz="1000" dirty="0"/>
          </a:p>
          <a:p>
            <a:pPr algn="r"/>
            <a:r>
              <a:rPr lang="en-US" sz="1000" dirty="0">
                <a:hlinkClick r:id="rId9"/>
              </a:rPr>
              <a:t>https://www.ers.usda.gov/topics/farm-economy/farm-sector-income-finances/highlights-from-the-farm-income-forecast/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559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533401"/>
            <a:ext cx="7886700" cy="1325563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Nontraditional finance: what do we know?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EB291D-0B18-4EC1-B94F-8B7072A75AD0}"/>
              </a:ext>
            </a:extLst>
          </p:cNvPr>
          <p:cNvSpPr/>
          <p:nvPr/>
        </p:nvSpPr>
        <p:spPr>
          <a:xfrm>
            <a:off x="2454099" y="5883798"/>
            <a:ext cx="2721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Kuethe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Ifft, and Patrick (2018)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2EBBED90-0D47-4DE7-89D1-214B0161AB19}"/>
              </a:ext>
            </a:extLst>
          </p:cNvPr>
          <p:cNvSpPr txBox="1">
            <a:spLocks/>
          </p:cNvSpPr>
          <p:nvPr/>
        </p:nvSpPr>
        <p:spPr>
          <a:xfrm>
            <a:off x="1214967" y="8366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Implement dealer-financing has gained market share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E03D92-9B21-4358-9C92-15AC5887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34" y="1462471"/>
            <a:ext cx="5821071" cy="42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4B11E9-1864-4379-BCCC-D2495990C6FA}"/>
              </a:ext>
            </a:extLst>
          </p:cNvPr>
          <p:cNvSpPr/>
          <p:nvPr/>
        </p:nvSpPr>
        <p:spPr>
          <a:xfrm>
            <a:off x="8047382" y="2270659"/>
            <a:ext cx="20829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/>
              <a:t>It is challenging to directly learn much more about nontraditional lenders from USDA farm survey data</a:t>
            </a:r>
          </a:p>
        </p:txBody>
      </p:sp>
    </p:spTree>
    <p:extLst>
      <p:ext uri="{BB962C8B-B14F-4D97-AF65-F5344CB8AC3E}">
        <p14:creationId xmlns:p14="http://schemas.microsoft.com/office/powerpoint/2010/main" val="15257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8420289-220A-4135-80BA-E78DAD9B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95" y="2722542"/>
            <a:ext cx="6034787" cy="28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5E69B37-EC8D-4E79-892F-DF062C4DEF46}"/>
              </a:ext>
            </a:extLst>
          </p:cNvPr>
          <p:cNvSpPr txBox="1">
            <a:spLocks/>
          </p:cNvSpPr>
          <p:nvPr/>
        </p:nvSpPr>
        <p:spPr>
          <a:xfrm>
            <a:off x="516621" y="1596325"/>
            <a:ext cx="4156118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Interest rates not consistent across type of nontraditional lender</a:t>
            </a:r>
          </a:p>
          <a:p>
            <a:pPr lvl="1"/>
            <a:r>
              <a:rPr lang="en-US" sz="1600" dirty="0">
                <a:solidFill>
                  <a:srgbClr val="B31B1B"/>
                </a:solidFill>
              </a:rPr>
              <a:t>Can be higher, same, or lower </a:t>
            </a:r>
          </a:p>
          <a:p>
            <a:r>
              <a:rPr lang="en-US" sz="2000" dirty="0"/>
              <a:t>Commercial farms report better rates </a:t>
            </a:r>
            <a:r>
              <a:rPr lang="en-US" sz="2000" i="1" dirty="0"/>
              <a:t>in general</a:t>
            </a:r>
          </a:p>
          <a:p>
            <a:pPr lvl="1"/>
            <a:r>
              <a:rPr lang="en-US" sz="1600" dirty="0"/>
              <a:t>92 basis points</a:t>
            </a:r>
          </a:p>
          <a:p>
            <a:r>
              <a:rPr lang="en-US" sz="2000" dirty="0"/>
              <a:t>Implement dealer financing may be more competitive for smaller farms </a:t>
            </a:r>
          </a:p>
          <a:p>
            <a:pPr lvl="1"/>
            <a:r>
              <a:rPr lang="en-US" sz="1600" dirty="0"/>
              <a:t>52 vs 3 basis points</a:t>
            </a:r>
          </a:p>
          <a:p>
            <a:r>
              <a:rPr lang="en-US" sz="2000" dirty="0"/>
              <a:t>But what about input costs?</a:t>
            </a:r>
          </a:p>
          <a:p>
            <a:pPr lvl="1"/>
            <a:endParaRPr lang="en-US" sz="1300" dirty="0"/>
          </a:p>
          <a:p>
            <a:pPr lvl="1"/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D02AAFC9-99EF-4459-8D63-2B87431A783C}"/>
              </a:ext>
            </a:extLst>
          </p:cNvPr>
          <p:cNvSpPr txBox="1">
            <a:spLocks/>
          </p:cNvSpPr>
          <p:nvPr/>
        </p:nvSpPr>
        <p:spPr>
          <a:xfrm>
            <a:off x="1214967" y="8366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EDA4BB2-5ADD-4811-B8F2-B2817F9146FE}"/>
              </a:ext>
            </a:extLst>
          </p:cNvPr>
          <p:cNvSpPr txBox="1">
            <a:spLocks/>
          </p:cNvSpPr>
          <p:nvPr/>
        </p:nvSpPr>
        <p:spPr>
          <a:xfrm>
            <a:off x="6328029" y="1752600"/>
            <a:ext cx="4343830" cy="7736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ts val="70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9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3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5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4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3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200" kern="1200">
                <a:solidFill>
                  <a:srgbClr val="809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Average </a:t>
            </a:r>
            <a:r>
              <a:rPr lang="en-US" dirty="0">
                <a:solidFill>
                  <a:srgbClr val="B31B1B"/>
                </a:solidFill>
              </a:rPr>
              <a:t>equipment</a:t>
            </a:r>
            <a:r>
              <a:rPr lang="en-US" dirty="0"/>
              <a:t>* interest rates and loan volume, 2012-2016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F727F0-D4E4-450F-B95E-1D4AC1BC6EAC}"/>
              </a:ext>
            </a:extLst>
          </p:cNvPr>
          <p:cNvSpPr/>
          <p:nvPr/>
        </p:nvSpPr>
        <p:spPr>
          <a:xfrm>
            <a:off x="7242507" y="3496178"/>
            <a:ext cx="495790" cy="470379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99D0A3-C459-4BCA-9B1B-89092DC183A7}"/>
              </a:ext>
            </a:extLst>
          </p:cNvPr>
          <p:cNvSpPr/>
          <p:nvPr/>
        </p:nvSpPr>
        <p:spPr>
          <a:xfrm>
            <a:off x="10655164" y="3556861"/>
            <a:ext cx="495790" cy="40969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0F7AD-FE82-4A91-BA0F-0A985F56AB1A}"/>
              </a:ext>
            </a:extLst>
          </p:cNvPr>
          <p:cNvSpPr txBox="1"/>
          <p:nvPr/>
        </p:nvSpPr>
        <p:spPr>
          <a:xfrm>
            <a:off x="5693875" y="5978914"/>
            <a:ext cx="492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*Non-real estate long term loans, typically equipment or machinery</a:t>
            </a:r>
          </a:p>
          <a:p>
            <a:r>
              <a:rPr lang="en-US" sz="1200" dirty="0"/>
              <a:t>Source: Ifft, </a:t>
            </a:r>
            <a:r>
              <a:rPr lang="en-US" sz="1200" dirty="0" err="1"/>
              <a:t>Kuethe</a:t>
            </a:r>
            <a:r>
              <a:rPr lang="en-US" sz="1200" dirty="0"/>
              <a:t>, and Patrick (2018) 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A9AB7B9-8AEB-450E-80FB-65454EC95EE8}"/>
              </a:ext>
            </a:extLst>
          </p:cNvPr>
          <p:cNvSpPr txBox="1">
            <a:spLocks/>
          </p:cNvSpPr>
          <p:nvPr/>
        </p:nvSpPr>
        <p:spPr>
          <a:xfrm>
            <a:off x="1367367" y="9890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Some nontraditional finance providers have competitive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4385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5E69B37-EC8D-4E79-892F-DF062C4DEF46}"/>
              </a:ext>
            </a:extLst>
          </p:cNvPr>
          <p:cNvSpPr txBox="1">
            <a:spLocks/>
          </p:cNvSpPr>
          <p:nvPr/>
        </p:nvSpPr>
        <p:spPr>
          <a:xfrm>
            <a:off x="516621" y="1596325"/>
            <a:ext cx="3334708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Cash price often lower than effective financed price</a:t>
            </a:r>
            <a:endParaRPr lang="en-US" sz="1300" dirty="0"/>
          </a:p>
          <a:p>
            <a:r>
              <a:rPr lang="en-US" sz="1900" dirty="0"/>
              <a:t>Seed corn discount case study</a:t>
            </a:r>
          </a:p>
          <a:p>
            <a:pPr lvl="1"/>
            <a:r>
              <a:rPr lang="en-US" sz="1600" dirty="0"/>
              <a:t>Due to loss of early cash pay discount, promotional financing will usually be more expensive than ‘traditional financing’</a:t>
            </a:r>
          </a:p>
          <a:p>
            <a:pPr marL="3429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D02AAFC9-99EF-4459-8D63-2B87431A783C}"/>
              </a:ext>
            </a:extLst>
          </p:cNvPr>
          <p:cNvSpPr txBox="1">
            <a:spLocks/>
          </p:cNvSpPr>
          <p:nvPr/>
        </p:nvSpPr>
        <p:spPr>
          <a:xfrm>
            <a:off x="1214967" y="8366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Vendor credit may come with higher effective input costs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3A4F14-4582-401B-BF6A-003E2045FE7B}"/>
              </a:ext>
            </a:extLst>
          </p:cNvPr>
          <p:cNvGrpSpPr/>
          <p:nvPr/>
        </p:nvGrpSpPr>
        <p:grpSpPr>
          <a:xfrm>
            <a:off x="4455763" y="1294108"/>
            <a:ext cx="8015206" cy="5300421"/>
            <a:chOff x="4698766" y="-2851189"/>
            <a:chExt cx="8838691" cy="10105264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FB17D8D7-4FBA-4A1D-8060-7827674248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89273143"/>
                </p:ext>
              </p:extLst>
            </p:nvPr>
          </p:nvGraphicFramePr>
          <p:xfrm>
            <a:off x="4698766" y="-2851189"/>
            <a:ext cx="7824580" cy="10105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8006044B-15C3-4DDB-A2BC-6E9FDF5CAECF}"/>
                </a:ext>
              </a:extLst>
            </p:cNvPr>
            <p:cNvSpPr txBox="1"/>
            <p:nvPr/>
          </p:nvSpPr>
          <p:spPr>
            <a:xfrm>
              <a:off x="9637317" y="5437987"/>
              <a:ext cx="3900140" cy="857249"/>
            </a:xfrm>
            <a:prstGeom prst="rect">
              <a:avLst/>
            </a:prstGeom>
            <a:noFill/>
            <a:ln w="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i="1" baseline="0" dirty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Assumptions: 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i="1" baseline="0" dirty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Early Pay Cash Discount of 12% 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i="1" baseline="0" dirty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Early Financing Discount of 7% 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i="1" baseline="0" dirty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Volume Discount of 6% </a:t>
              </a:r>
              <a:endParaRPr lang="en-US" sz="10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8E1D2-77B3-41A6-BD23-7926B60FD2E0}"/>
              </a:ext>
            </a:extLst>
          </p:cNvPr>
          <p:cNvCxnSpPr/>
          <p:nvPr/>
        </p:nvCxnSpPr>
        <p:spPr>
          <a:xfrm>
            <a:off x="8485322" y="3084163"/>
            <a:ext cx="0" cy="34483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73E89D-8D54-4BB2-8DA0-C3BE52155815}"/>
              </a:ext>
            </a:extLst>
          </p:cNvPr>
          <p:cNvCxnSpPr>
            <a:cxnSpLocks/>
          </p:cNvCxnSpPr>
          <p:nvPr/>
        </p:nvCxnSpPr>
        <p:spPr>
          <a:xfrm flipH="1" flipV="1">
            <a:off x="8485322" y="3256581"/>
            <a:ext cx="743919" cy="1310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6C1A282-9AEE-42BA-9614-08490209AAE5}"/>
              </a:ext>
            </a:extLst>
          </p:cNvPr>
          <p:cNvSpPr txBox="1"/>
          <p:nvPr/>
        </p:nvSpPr>
        <p:spPr>
          <a:xfrm>
            <a:off x="8557677" y="4625354"/>
            <a:ext cx="180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B31B1B"/>
                </a:solidFill>
              </a:rPr>
              <a:t>Difference between early pay cash and financing discounts with traditional finance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3FF041-17E7-47B0-B783-14FAF322CA6B}"/>
              </a:ext>
            </a:extLst>
          </p:cNvPr>
          <p:cNvSpPr/>
          <p:nvPr/>
        </p:nvSpPr>
        <p:spPr>
          <a:xfrm>
            <a:off x="0" y="5953098"/>
            <a:ext cx="4027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200" dirty="0" err="1"/>
              <a:t>Fiechter</a:t>
            </a:r>
            <a:r>
              <a:rPr lang="en-US" sz="1200" dirty="0"/>
              <a:t> &amp; Ifft, </a:t>
            </a:r>
            <a:r>
              <a:rPr lang="en-US" sz="1200" i="1" dirty="0" err="1"/>
              <a:t>farmdoc</a:t>
            </a:r>
            <a:r>
              <a:rPr lang="en-US" sz="1200" i="1" dirty="0"/>
              <a:t> daily </a:t>
            </a:r>
            <a:r>
              <a:rPr lang="en-US" sz="1200" dirty="0"/>
              <a:t>series, October 2019</a:t>
            </a:r>
          </a:p>
        </p:txBody>
      </p:sp>
    </p:spTree>
    <p:extLst>
      <p:ext uri="{BB962C8B-B14F-4D97-AF65-F5344CB8AC3E}">
        <p14:creationId xmlns:p14="http://schemas.microsoft.com/office/powerpoint/2010/main" val="13083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Color Backgrounds">
  <a:themeElements>
    <a:clrScheme name="Custom 1">
      <a:dk1>
        <a:srgbClr val="809699"/>
      </a:dk1>
      <a:lt1>
        <a:sysClr val="window" lastClr="FFFFFF"/>
      </a:lt1>
      <a:dk2>
        <a:srgbClr val="83003F"/>
      </a:dk2>
      <a:lt2>
        <a:srgbClr val="FFFFFF"/>
      </a:lt2>
      <a:accent1>
        <a:srgbClr val="B31B1B"/>
      </a:accent1>
      <a:accent2>
        <a:srgbClr val="6D0020"/>
      </a:accent2>
      <a:accent3>
        <a:srgbClr val="EF373E"/>
      </a:accent3>
      <a:accent4>
        <a:srgbClr val="8BC0C6"/>
      </a:accent4>
      <a:accent5>
        <a:srgbClr val="B3025B"/>
      </a:accent5>
      <a:accent6>
        <a:srgbClr val="F57F2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D1B2C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Background">
  <a:themeElements>
    <a:clrScheme name="Custom 2">
      <a:dk1>
        <a:srgbClr val="809699"/>
      </a:dk1>
      <a:lt1>
        <a:sysClr val="window" lastClr="FFFFFF"/>
      </a:lt1>
      <a:dk2>
        <a:srgbClr val="83003F"/>
      </a:dk2>
      <a:lt2>
        <a:srgbClr val="FFFFFF"/>
      </a:lt2>
      <a:accent1>
        <a:srgbClr val="B31B1B"/>
      </a:accent1>
      <a:accent2>
        <a:srgbClr val="6D0020"/>
      </a:accent2>
      <a:accent3>
        <a:srgbClr val="EF373E"/>
      </a:accent3>
      <a:accent4>
        <a:srgbClr val="8BC0C6"/>
      </a:accent4>
      <a:accent5>
        <a:srgbClr val="B3025B"/>
      </a:accent5>
      <a:accent6>
        <a:srgbClr val="F57F2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31B1B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CCB Template</Template>
  <TotalTime>34165</TotalTime>
  <Words>1667</Words>
  <Application>Microsoft Office PowerPoint</Application>
  <PresentationFormat>Widescreen</PresentationFormat>
  <Paragraphs>204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Color Backgrounds</vt:lpstr>
      <vt:lpstr>White Background</vt:lpstr>
      <vt:lpstr>Nontraditional Finance in U.S. Agriculture</vt:lpstr>
      <vt:lpstr>PowerPoint Presentation</vt:lpstr>
      <vt:lpstr>PowerPoint Presentation</vt:lpstr>
      <vt:lpstr>Ag lending 101</vt:lpstr>
      <vt:lpstr>PowerPoint Presentation</vt:lpstr>
      <vt:lpstr>Nontraditional lenders rival largest Farm Credit lenders</vt:lpstr>
      <vt:lpstr>Nontraditional finance: what do we know?</vt:lpstr>
      <vt:lpstr>PowerPoint Presentation</vt:lpstr>
      <vt:lpstr>PowerPoint Presentation</vt:lpstr>
      <vt:lpstr>PowerPoint Presentation</vt:lpstr>
      <vt:lpstr>Nontraditional finance: what do we know?</vt:lpstr>
      <vt:lpstr>Nontraditional finance: what do we know?</vt:lpstr>
      <vt:lpstr>Demand for financing driven by milk prices</vt:lpstr>
      <vt:lpstr>Nontraditional finance: research NE feed supplier credit</vt:lpstr>
      <vt:lpstr>Takeaways: nontraditional lenders….</vt:lpstr>
      <vt:lpstr>Open questions</vt:lpstr>
      <vt:lpstr>References and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Phasellus congue lorem ipsum dolor amet dictum</dc:title>
  <dc:creator>Leïla Welton</dc:creator>
  <cp:lastModifiedBy>Jennifer Ellen Ifft</cp:lastModifiedBy>
  <cp:revision>180</cp:revision>
  <cp:lastPrinted>2016-12-13T20:45:41Z</cp:lastPrinted>
  <dcterms:created xsi:type="dcterms:W3CDTF">2016-12-23T17:14:16Z</dcterms:created>
  <dcterms:modified xsi:type="dcterms:W3CDTF">2020-02-19T14:02:44Z</dcterms:modified>
</cp:coreProperties>
</file>