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3.xml" ContentType="application/vnd.openxmlformats-officedocument.drawingml.chart+xml"/>
  <Override PartName="/ppt/drawings/drawing7.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2"/>
  </p:notesMasterIdLst>
  <p:handoutMasterIdLst>
    <p:handoutMasterId r:id="rId43"/>
  </p:handoutMasterIdLst>
  <p:sldIdLst>
    <p:sldId id="258" r:id="rId6"/>
    <p:sldId id="311" r:id="rId7"/>
    <p:sldId id="323" r:id="rId8"/>
    <p:sldId id="263" r:id="rId9"/>
    <p:sldId id="261" r:id="rId10"/>
    <p:sldId id="264" r:id="rId11"/>
    <p:sldId id="266" r:id="rId12"/>
    <p:sldId id="313" r:id="rId13"/>
    <p:sldId id="331" r:id="rId14"/>
    <p:sldId id="315" r:id="rId15"/>
    <p:sldId id="322" r:id="rId16"/>
    <p:sldId id="314" r:id="rId17"/>
    <p:sldId id="328" r:id="rId18"/>
    <p:sldId id="302" r:id="rId19"/>
    <p:sldId id="296" r:id="rId20"/>
    <p:sldId id="330" r:id="rId21"/>
    <p:sldId id="316" r:id="rId22"/>
    <p:sldId id="285" r:id="rId23"/>
    <p:sldId id="325" r:id="rId24"/>
    <p:sldId id="333" r:id="rId25"/>
    <p:sldId id="332" r:id="rId26"/>
    <p:sldId id="276" r:id="rId27"/>
    <p:sldId id="274" r:id="rId28"/>
    <p:sldId id="329" r:id="rId29"/>
    <p:sldId id="309" r:id="rId30"/>
    <p:sldId id="286" r:id="rId31"/>
    <p:sldId id="310" r:id="rId32"/>
    <p:sldId id="317" r:id="rId33"/>
    <p:sldId id="279" r:id="rId34"/>
    <p:sldId id="294" r:id="rId35"/>
    <p:sldId id="299" r:id="rId36"/>
    <p:sldId id="280" r:id="rId37"/>
    <p:sldId id="283" r:id="rId38"/>
    <p:sldId id="282" r:id="rId39"/>
    <p:sldId id="305" r:id="rId40"/>
    <p:sldId id="32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ey, Graham - FAS, Washington, DC" initials="SG-FWD" lastIdx="1" clrIdx="0">
    <p:extLst>
      <p:ext uri="{19B8F6BF-5375-455C-9EA6-DF929625EA0E}">
        <p15:presenceInfo xmlns:p15="http://schemas.microsoft.com/office/powerpoint/2012/main" userId="S::Graham.soley@fas.usda.gov::4c0c441b-92c5-46da-94e7-b368bcfb9e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61" autoAdjust="0"/>
  </p:normalViewPr>
  <p:slideViewPr>
    <p:cSldViewPr snapToGrid="0">
      <p:cViewPr varScale="1">
        <p:scale>
          <a:sx n="66" d="100"/>
          <a:sy n="66" d="100"/>
        </p:scale>
        <p:origin x="1930" y="53"/>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Forum%202022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Forum%202022b.xlsx"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Forum%202022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Forum%202022b.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James.Johnson\AppData\Local\Microsoft\Windows\INetCache\Content.Outlook\IY2UKD0I\ALLK_ESR_ship_ALL_nolink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Copy%20of%20ALLK_ESR_ship_ALL_nolink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oleObject" Target="https://usdagcc-my.sharepoint.com/personal/james_w_johnson_usda_gov/Documents/Desktop/Forum/Copy%20of%20ALLK_ESR_ship_ALL_nolink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4778190879199"/>
          <c:y val="0.14956232433607361"/>
          <c:w val="0.7891567771339103"/>
          <c:h val="0.78082971797027045"/>
        </c:manualLayout>
      </c:layout>
      <c:barChart>
        <c:barDir val="col"/>
        <c:grouping val="clustered"/>
        <c:varyColors val="0"/>
        <c:ser>
          <c:idx val="0"/>
          <c:order val="0"/>
          <c:tx>
            <c:strRef>
              <c:f>Charts!$D$5</c:f>
              <c:strCache>
                <c:ptCount val="1"/>
                <c:pt idx="0">
                  <c:v>Production</c:v>
                </c:pt>
              </c:strCache>
            </c:strRef>
          </c:tx>
          <c:spPr>
            <a:solidFill>
              <a:schemeClr val="bg1">
                <a:lumMod val="65000"/>
              </a:schemeClr>
            </a:solidFill>
            <a:ln>
              <a:noFill/>
            </a:ln>
            <a:effectLst/>
          </c:spPr>
          <c:invertIfNegative val="0"/>
          <c:cat>
            <c:strRef>
              <c:f>Charts!$G$4:$M$4</c:f>
              <c:strCache>
                <c:ptCount val="7"/>
                <c:pt idx="0">
                  <c:v>2015/16</c:v>
                </c:pt>
                <c:pt idx="1">
                  <c:v>2016/17</c:v>
                </c:pt>
                <c:pt idx="2">
                  <c:v>2017/18</c:v>
                </c:pt>
                <c:pt idx="3">
                  <c:v>2018/19</c:v>
                </c:pt>
                <c:pt idx="4">
                  <c:v>2019/20</c:v>
                </c:pt>
                <c:pt idx="5">
                  <c:v>2020/21</c:v>
                </c:pt>
                <c:pt idx="6">
                  <c:v>2021/22</c:v>
                </c:pt>
              </c:strCache>
            </c:strRef>
          </c:cat>
          <c:val>
            <c:numRef>
              <c:f>Charts!$G$5:$M$5</c:f>
              <c:numCache>
                <c:formatCode>_(* #,##0_);_(* \(#,##0\);_(* "-"??_);_(@_)</c:formatCode>
                <c:ptCount val="7"/>
                <c:pt idx="0">
                  <c:v>96138</c:v>
                </c:pt>
                <c:pt idx="1">
                  <c:v>106607</c:v>
                </c:pt>
                <c:pt idx="2">
                  <c:v>123872</c:v>
                </c:pt>
                <c:pt idx="3">
                  <c:v>118710</c:v>
                </c:pt>
                <c:pt idx="4">
                  <c:v>121014</c:v>
                </c:pt>
                <c:pt idx="5">
                  <c:v>111788</c:v>
                </c:pt>
                <c:pt idx="6">
                  <c:v>120154</c:v>
                </c:pt>
              </c:numCache>
            </c:numRef>
          </c:val>
          <c:extLst>
            <c:ext xmlns:c16="http://schemas.microsoft.com/office/drawing/2014/chart" uri="{C3380CC4-5D6E-409C-BE32-E72D297353CC}">
              <c16:uniqueId val="{00000000-6DA7-4B5E-98EE-82024190776D}"/>
            </c:ext>
          </c:extLst>
        </c:ser>
        <c:ser>
          <c:idx val="1"/>
          <c:order val="2"/>
          <c:tx>
            <c:strRef>
              <c:f>Charts!$D$6</c:f>
              <c:strCache>
                <c:ptCount val="1"/>
                <c:pt idx="0">
                  <c:v>Consumption</c:v>
                </c:pt>
              </c:strCache>
            </c:strRef>
          </c:tx>
          <c:spPr>
            <a:solidFill>
              <a:srgbClr val="92D050"/>
            </a:solidFill>
            <a:ln>
              <a:noFill/>
            </a:ln>
            <a:effectLst/>
          </c:spPr>
          <c:invertIfNegative val="0"/>
          <c:val>
            <c:numRef>
              <c:f>Charts!$G$6:$M$6</c:f>
              <c:numCache>
                <c:formatCode>_(* #,##0_);_(* \(#,##0\);_(* "-"??_);_(@_)</c:formatCode>
                <c:ptCount val="7"/>
                <c:pt idx="0">
                  <c:v>113232</c:v>
                </c:pt>
                <c:pt idx="1">
                  <c:v>116489</c:v>
                </c:pt>
                <c:pt idx="2">
                  <c:v>123677</c:v>
                </c:pt>
                <c:pt idx="3">
                  <c:v>120656</c:v>
                </c:pt>
                <c:pt idx="4">
                  <c:v>103224</c:v>
                </c:pt>
                <c:pt idx="5">
                  <c:v>121005</c:v>
                </c:pt>
                <c:pt idx="6">
                  <c:v>124427</c:v>
                </c:pt>
              </c:numCache>
            </c:numRef>
          </c:val>
          <c:extLst>
            <c:ext xmlns:c16="http://schemas.microsoft.com/office/drawing/2014/chart" uri="{C3380CC4-5D6E-409C-BE32-E72D297353CC}">
              <c16:uniqueId val="{00000001-6DA7-4B5E-98EE-82024190776D}"/>
            </c:ext>
          </c:extLst>
        </c:ser>
        <c:dLbls>
          <c:showLegendKey val="0"/>
          <c:showVal val="0"/>
          <c:showCatName val="0"/>
          <c:showSerName val="0"/>
          <c:showPercent val="0"/>
          <c:showBubbleSize val="0"/>
        </c:dLbls>
        <c:gapWidth val="150"/>
        <c:axId val="378899808"/>
        <c:axId val="378899480"/>
      </c:barChart>
      <c:lineChart>
        <c:grouping val="stacked"/>
        <c:varyColors val="0"/>
        <c:ser>
          <c:idx val="2"/>
          <c:order val="1"/>
          <c:tx>
            <c:strRef>
              <c:f>Charts!$D$7</c:f>
              <c:strCache>
                <c:ptCount val="1"/>
                <c:pt idx="0">
                  <c:v>A-Index</c:v>
                </c:pt>
              </c:strCache>
            </c:strRef>
          </c:tx>
          <c:spPr>
            <a:ln w="28575" cap="rnd">
              <a:solidFill>
                <a:srgbClr val="FF0000"/>
              </a:solidFill>
              <a:round/>
            </a:ln>
            <a:effectLst/>
          </c:spPr>
          <c:marker>
            <c:symbol val="circle"/>
            <c:size val="5"/>
            <c:spPr>
              <a:solidFill>
                <a:schemeClr val="accent3"/>
              </a:solidFill>
              <a:ln w="9525">
                <a:solidFill>
                  <a:srgbClr val="FF0000"/>
                </a:solidFill>
              </a:ln>
              <a:effectLst/>
            </c:spPr>
          </c:marker>
          <c:cat>
            <c:strRef>
              <c:f>Charts!$G$4:$M$4</c:f>
              <c:strCache>
                <c:ptCount val="7"/>
                <c:pt idx="0">
                  <c:v>2015/16</c:v>
                </c:pt>
                <c:pt idx="1">
                  <c:v>2016/17</c:v>
                </c:pt>
                <c:pt idx="2">
                  <c:v>2017/18</c:v>
                </c:pt>
                <c:pt idx="3">
                  <c:v>2018/19</c:v>
                </c:pt>
                <c:pt idx="4">
                  <c:v>2019/20</c:v>
                </c:pt>
                <c:pt idx="5">
                  <c:v>2020/21</c:v>
                </c:pt>
                <c:pt idx="6">
                  <c:v>2021/22</c:v>
                </c:pt>
              </c:strCache>
            </c:strRef>
          </c:cat>
          <c:val>
            <c:numRef>
              <c:f>Charts!$G$7:$M$7</c:f>
              <c:numCache>
                <c:formatCode>0.0</c:formatCode>
                <c:ptCount val="7"/>
                <c:pt idx="0">
                  <c:v>70.39</c:v>
                </c:pt>
                <c:pt idx="1">
                  <c:v>82.77</c:v>
                </c:pt>
                <c:pt idx="2">
                  <c:v>87.99</c:v>
                </c:pt>
                <c:pt idx="3">
                  <c:v>84.35</c:v>
                </c:pt>
                <c:pt idx="4">
                  <c:v>71.33</c:v>
                </c:pt>
                <c:pt idx="5">
                  <c:v>84.96</c:v>
                </c:pt>
                <c:pt idx="6">
                  <c:v>125</c:v>
                </c:pt>
              </c:numCache>
            </c:numRef>
          </c:val>
          <c:smooth val="0"/>
          <c:extLst>
            <c:ext xmlns:c16="http://schemas.microsoft.com/office/drawing/2014/chart" uri="{C3380CC4-5D6E-409C-BE32-E72D297353CC}">
              <c16:uniqueId val="{00000002-6DA7-4B5E-98EE-82024190776D}"/>
            </c:ext>
          </c:extLst>
        </c:ser>
        <c:dLbls>
          <c:showLegendKey val="0"/>
          <c:showVal val="0"/>
          <c:showCatName val="0"/>
          <c:showSerName val="0"/>
          <c:showPercent val="0"/>
          <c:showBubbleSize val="0"/>
        </c:dLbls>
        <c:marker val="1"/>
        <c:smooth val="0"/>
        <c:axId val="452482408"/>
        <c:axId val="452484048"/>
      </c:lineChart>
      <c:catAx>
        <c:axId val="37889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endParaRPr lang="en-US"/>
          </a:p>
        </c:txPr>
        <c:crossAx val="378899480"/>
        <c:crosses val="autoZero"/>
        <c:auto val="1"/>
        <c:lblAlgn val="ctr"/>
        <c:lblOffset val="100"/>
        <c:noMultiLvlLbl val="0"/>
      </c:catAx>
      <c:valAx>
        <c:axId val="378899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r>
                  <a:rPr lang="en-US" sz="1200" b="1" i="0" u="none" strike="noStrike" kern="1200" baseline="0">
                    <a:solidFill>
                      <a:schemeClr val="tx1">
                        <a:lumMod val="65000"/>
                        <a:lumOff val="35000"/>
                      </a:schemeClr>
                    </a:solidFill>
                    <a:latin typeface="+mn-lt"/>
                    <a:ea typeface="+mn-ea"/>
                    <a:cs typeface="+mn-cs"/>
                  </a:rPr>
                  <a:t>Mil. Bales</a:t>
                </a:r>
              </a:p>
            </c:rich>
          </c:tx>
          <c:layout>
            <c:manualLayout>
              <c:xMode val="edge"/>
              <c:yMode val="edge"/>
              <c:x val="4.5084785945277164E-2"/>
              <c:y val="6.0002588235589738E-2"/>
            </c:manualLayout>
          </c:layout>
          <c:overlay val="0"/>
          <c:spPr>
            <a:noFill/>
            <a:ln>
              <a:noFill/>
            </a:ln>
            <a:effectLst/>
          </c:spPr>
          <c:txPr>
            <a:bodyPr rot="0" spcFirstLastPara="1" vertOverflow="ellipsis"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endParaRPr lang="en-US"/>
          </a:p>
        </c:txPr>
        <c:crossAx val="378899808"/>
        <c:crosses val="autoZero"/>
        <c:crossBetween val="between"/>
        <c:dispUnits>
          <c:builtInUnit val="thousands"/>
        </c:dispUnits>
      </c:valAx>
      <c:valAx>
        <c:axId val="452484048"/>
        <c:scaling>
          <c:orientation val="minMax"/>
        </c:scaling>
        <c:delete val="0"/>
        <c:axPos val="r"/>
        <c:title>
          <c:tx>
            <c:rich>
              <a:bodyPr rot="0" spcFirstLastPara="1" vertOverflow="ellipsis"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r>
                  <a:rPr lang="en-US" sz="1200" b="1" i="0" u="none" strike="noStrike" kern="1200" baseline="0">
                    <a:solidFill>
                      <a:schemeClr val="tx1">
                        <a:lumMod val="65000"/>
                        <a:lumOff val="35000"/>
                      </a:schemeClr>
                    </a:solidFill>
                    <a:latin typeface="+mn-lt"/>
                    <a:ea typeface="+mn-ea"/>
                    <a:cs typeface="+mn-cs"/>
                  </a:rPr>
                  <a:t>Cents/lb.</a:t>
                </a:r>
              </a:p>
            </c:rich>
          </c:tx>
          <c:layout>
            <c:manualLayout>
              <c:xMode val="edge"/>
              <c:yMode val="edge"/>
              <c:x val="0.90835054817913663"/>
              <c:y val="7.8504200857133152E-2"/>
            </c:manualLayout>
          </c:layout>
          <c:overlay val="0"/>
          <c:spPr>
            <a:noFill/>
            <a:ln>
              <a:noFill/>
            </a:ln>
            <a:effectLst/>
          </c:spPr>
          <c:txPr>
            <a:bodyPr rot="0" spcFirstLastPara="1" vertOverflow="ellipsis" wrap="square" anchor="ctr" anchorCtr="1"/>
            <a:lstStyle/>
            <a:p>
              <a:pPr algn="ctr" rtl="0">
                <a:defRPr lang="en-US"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52482408"/>
        <c:crosses val="max"/>
        <c:crossBetween val="between"/>
      </c:valAx>
      <c:catAx>
        <c:axId val="452482408"/>
        <c:scaling>
          <c:orientation val="minMax"/>
        </c:scaling>
        <c:delete val="1"/>
        <c:axPos val="b"/>
        <c:numFmt formatCode="General" sourceLinked="1"/>
        <c:majorTickMark val="out"/>
        <c:minorTickMark val="none"/>
        <c:tickLblPos val="nextTo"/>
        <c:crossAx val="452484048"/>
        <c:crosses val="autoZero"/>
        <c:auto val="1"/>
        <c:lblAlgn val="ctr"/>
        <c:lblOffset val="100"/>
        <c:noMultiLvlLbl val="0"/>
      </c:catAx>
      <c:spPr>
        <a:noFill/>
        <a:ln>
          <a:solidFill>
            <a:schemeClr val="tx1"/>
          </a:solidFill>
        </a:ln>
        <a:effectLst/>
      </c:spPr>
    </c:plotArea>
    <c:legend>
      <c:legendPos val="t"/>
      <c:layout>
        <c:manualLayout>
          <c:xMode val="edge"/>
          <c:yMode val="edge"/>
          <c:x val="0.27263314906348357"/>
          <c:y val="4.1487154938567097E-2"/>
          <c:w val="0.51497984844350209"/>
          <c:h val="6.1578647810239605E-2"/>
        </c:manualLayout>
      </c:layout>
      <c:overlay val="0"/>
      <c:spPr>
        <a:noFill/>
        <a:ln>
          <a:noFill/>
        </a:ln>
        <a:effectLst/>
      </c:spPr>
      <c:txPr>
        <a:bodyPr rot="0" spcFirstLastPara="1" vertOverflow="ellipsis" vert="horz" wrap="square" anchor="ctr" anchorCtr="1"/>
        <a:lstStyle/>
        <a:p>
          <a:pPr algn="ctr" rtl="0">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baseline="0">
          <a:latin typeface="+mn-lt"/>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n-lt"/>
              </a:defRPr>
            </a:pPr>
            <a:r>
              <a:rPr lang="en-US" sz="1600" b="0" dirty="0">
                <a:latin typeface="+mn-lt"/>
              </a:rPr>
              <a:t>Percent change,</a:t>
            </a:r>
            <a:r>
              <a:rPr lang="en-US" sz="1600" b="0" baseline="0" dirty="0">
                <a:latin typeface="+mn-lt"/>
              </a:rPr>
              <a:t> c</a:t>
            </a:r>
            <a:r>
              <a:rPr lang="en-US" sz="1600" b="0" dirty="0">
                <a:latin typeface="+mn-lt"/>
              </a:rPr>
              <a:t>otton</a:t>
            </a:r>
            <a:endParaRPr lang="en-US" sz="1600" b="0" baseline="0" dirty="0">
              <a:latin typeface="+mn-lt"/>
            </a:endParaRPr>
          </a:p>
        </c:rich>
      </c:tx>
      <c:layout>
        <c:manualLayout>
          <c:xMode val="edge"/>
          <c:yMode val="edge"/>
          <c:x val="0"/>
          <c:y val="0"/>
        </c:manualLayout>
      </c:layout>
      <c:overlay val="0"/>
    </c:title>
    <c:autoTitleDeleted val="0"/>
    <c:plotArea>
      <c:layout>
        <c:manualLayout>
          <c:layoutTarget val="inner"/>
          <c:xMode val="edge"/>
          <c:yMode val="edge"/>
          <c:x val="6.5005290354330725E-2"/>
          <c:y val="0.1018415802035566"/>
          <c:w val="0.85638668799212603"/>
          <c:h val="0.83684909333753432"/>
        </c:manualLayout>
      </c:layout>
      <c:lineChart>
        <c:grouping val="standard"/>
        <c:varyColors val="0"/>
        <c:ser>
          <c:idx val="0"/>
          <c:order val="0"/>
          <c:tx>
            <c:strRef>
              <c:f>Sheet1!$A$2</c:f>
              <c:strCache>
                <c:ptCount val="1"/>
                <c:pt idx="0">
                  <c:v>Cotton</c:v>
                </c:pt>
              </c:strCache>
            </c:strRef>
          </c:tx>
          <c:spPr>
            <a:ln w="38100">
              <a:solidFill>
                <a:schemeClr val="tx2"/>
              </a:solidFill>
            </a:ln>
          </c:spPr>
          <c:marker>
            <c:symbol val="none"/>
          </c:marker>
          <c:cat>
            <c:strRef>
              <c:f>Sheet1!$B$1:$AR$1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Sheet1!$B$2:$AR$2</c:f>
              <c:numCache>
                <c:formatCode>General</c:formatCode>
                <c:ptCount val="43"/>
                <c:pt idx="0">
                  <c:v>-1.3398276280650379</c:v>
                </c:pt>
                <c:pt idx="1">
                  <c:v>-2.632995493763568</c:v>
                </c:pt>
                <c:pt idx="2">
                  <c:v>5.7764298914846135</c:v>
                </c:pt>
                <c:pt idx="3">
                  <c:v>2.5595078099334811</c:v>
                </c:pt>
                <c:pt idx="4">
                  <c:v>3.110075713453675</c:v>
                </c:pt>
                <c:pt idx="5">
                  <c:v>6.3742657026659932</c:v>
                </c:pt>
                <c:pt idx="6">
                  <c:v>8.9804858622063435</c:v>
                </c:pt>
                <c:pt idx="7">
                  <c:v>2.4983251111517335</c:v>
                </c:pt>
                <c:pt idx="8">
                  <c:v>1.2977443966439184</c:v>
                </c:pt>
                <c:pt idx="9">
                  <c:v>1.9557005091625834</c:v>
                </c:pt>
                <c:pt idx="10">
                  <c:v>-1.5890915367355207</c:v>
                </c:pt>
                <c:pt idx="11">
                  <c:v>0.7763902530283362</c:v>
                </c:pt>
                <c:pt idx="12">
                  <c:v>0.17287789483457772</c:v>
                </c:pt>
                <c:pt idx="13">
                  <c:v>-0.95787437599177405</c:v>
                </c:pt>
                <c:pt idx="14">
                  <c:v>-1.0384750321599689</c:v>
                </c:pt>
                <c:pt idx="15">
                  <c:v>1.5575145943135027</c:v>
                </c:pt>
                <c:pt idx="16">
                  <c:v>2.3516406795438316</c:v>
                </c:pt>
                <c:pt idx="17">
                  <c:v>-0.84014506428985447</c:v>
                </c:pt>
                <c:pt idx="18">
                  <c:v>-2.9281603265230771</c:v>
                </c:pt>
                <c:pt idx="19">
                  <c:v>7.5341333207351147</c:v>
                </c:pt>
                <c:pt idx="20">
                  <c:v>1.1224971717904264</c:v>
                </c:pt>
                <c:pt idx="21">
                  <c:v>2.5393997979775484</c:v>
                </c:pt>
                <c:pt idx="22">
                  <c:v>4.2687512578516884</c:v>
                </c:pt>
                <c:pt idx="23">
                  <c:v>-0.35454148338536218</c:v>
                </c:pt>
                <c:pt idx="24">
                  <c:v>11.333700350705556</c:v>
                </c:pt>
                <c:pt idx="25">
                  <c:v>7.0885032736595521</c:v>
                </c:pt>
                <c:pt idx="26">
                  <c:v>6.20970362389488</c:v>
                </c:pt>
                <c:pt idx="27">
                  <c:v>-0.29788741465927027</c:v>
                </c:pt>
                <c:pt idx="28">
                  <c:v>-10.894878793262164</c:v>
                </c:pt>
                <c:pt idx="29">
                  <c:v>8.3129429249814137</c:v>
                </c:pt>
                <c:pt idx="30">
                  <c:v>-3.3944393778395199</c:v>
                </c:pt>
                <c:pt idx="31">
                  <c:v>-10.134070083663849</c:v>
                </c:pt>
                <c:pt idx="32">
                  <c:v>3.9860834032054537</c:v>
                </c:pt>
                <c:pt idx="33">
                  <c:v>1.5422115536112946</c:v>
                </c:pt>
                <c:pt idx="34">
                  <c:v>2.4187438960943997</c:v>
                </c:pt>
                <c:pt idx="35">
                  <c:v>0.90989296949504084</c:v>
                </c:pt>
                <c:pt idx="36">
                  <c:v>2.8763953652677365</c:v>
                </c:pt>
                <c:pt idx="37">
                  <c:v>6.1705397076118551</c:v>
                </c:pt>
                <c:pt idx="38">
                  <c:v>-2.4426530397729573</c:v>
                </c:pt>
                <c:pt idx="39">
                  <c:v>-14.447685983291347</c:v>
                </c:pt>
                <c:pt idx="40">
                  <c:v>17.225645198791018</c:v>
                </c:pt>
                <c:pt idx="41">
                  <c:v>2.8279823147804084</c:v>
                </c:pt>
                <c:pt idx="42">
                  <c:v>1.67</c:v>
                </c:pt>
              </c:numCache>
            </c:numRef>
          </c:val>
          <c:smooth val="0"/>
          <c:extLst>
            <c:ext xmlns:c16="http://schemas.microsoft.com/office/drawing/2014/chart" uri="{C3380CC4-5D6E-409C-BE32-E72D297353CC}">
              <c16:uniqueId val="{00000000-1961-4EA2-B879-90EE3AEC6478}"/>
            </c:ext>
          </c:extLst>
        </c:ser>
        <c:dLbls>
          <c:showLegendKey val="0"/>
          <c:showVal val="0"/>
          <c:showCatName val="0"/>
          <c:showSerName val="0"/>
          <c:showPercent val="0"/>
          <c:showBubbleSize val="0"/>
        </c:dLbls>
        <c:marker val="1"/>
        <c:smooth val="0"/>
        <c:axId val="-187338256"/>
        <c:axId val="-187337712"/>
      </c:lineChart>
      <c:lineChart>
        <c:grouping val="standard"/>
        <c:varyColors val="0"/>
        <c:ser>
          <c:idx val="1"/>
          <c:order val="1"/>
          <c:tx>
            <c:strRef>
              <c:f>Sheet1!$A$3</c:f>
              <c:strCache>
                <c:ptCount val="1"/>
                <c:pt idx="0">
                  <c:v>GDP</c:v>
                </c:pt>
              </c:strCache>
            </c:strRef>
          </c:tx>
          <c:spPr>
            <a:ln w="31750">
              <a:prstDash val="sysDash"/>
            </a:ln>
          </c:spPr>
          <c:marker>
            <c:symbol val="none"/>
          </c:marker>
          <c:cat>
            <c:strRef>
              <c:f>Sheet1!$B$1:$AR$1</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strCache>
            </c:strRef>
          </c:cat>
          <c:val>
            <c:numRef>
              <c:f>Sheet1!$B$3:$AR$3</c:f>
              <c:numCache>
                <c:formatCode>General</c:formatCode>
                <c:ptCount val="43"/>
                <c:pt idx="0">
                  <c:v>1.889</c:v>
                </c:pt>
                <c:pt idx="1">
                  <c:v>0.47499999999999998</c:v>
                </c:pt>
                <c:pt idx="2">
                  <c:v>2.7029999999999998</c:v>
                </c:pt>
                <c:pt idx="3">
                  <c:v>4.5410000000000004</c:v>
                </c:pt>
                <c:pt idx="4">
                  <c:v>3.581</c:v>
                </c:pt>
                <c:pt idx="5">
                  <c:v>3.6509999999999998</c:v>
                </c:pt>
                <c:pt idx="6">
                  <c:v>3.9159999999999999</c:v>
                </c:pt>
                <c:pt idx="7">
                  <c:v>4.6449999999999996</c:v>
                </c:pt>
                <c:pt idx="8">
                  <c:v>3.7959999999999998</c:v>
                </c:pt>
                <c:pt idx="9">
                  <c:v>3.492</c:v>
                </c:pt>
                <c:pt idx="10">
                  <c:v>2.649</c:v>
                </c:pt>
                <c:pt idx="11">
                  <c:v>2.3119999999999998</c:v>
                </c:pt>
                <c:pt idx="12">
                  <c:v>2.085</c:v>
                </c:pt>
                <c:pt idx="13">
                  <c:v>3.238</c:v>
                </c:pt>
                <c:pt idx="14">
                  <c:v>3.3410000000000002</c:v>
                </c:pt>
                <c:pt idx="15">
                  <c:v>3.9249999999999998</c:v>
                </c:pt>
                <c:pt idx="16">
                  <c:v>3.9929999999999999</c:v>
                </c:pt>
                <c:pt idx="17">
                  <c:v>2.593</c:v>
                </c:pt>
                <c:pt idx="18">
                  <c:v>3.5379999999999998</c:v>
                </c:pt>
                <c:pt idx="19">
                  <c:v>4.8070000000000004</c:v>
                </c:pt>
                <c:pt idx="20">
                  <c:v>2.4470000000000001</c:v>
                </c:pt>
                <c:pt idx="21">
                  <c:v>2.9279999999999999</c:v>
                </c:pt>
                <c:pt idx="22">
                  <c:v>4.2670000000000003</c:v>
                </c:pt>
                <c:pt idx="23">
                  <c:v>5.4210000000000003</c:v>
                </c:pt>
                <c:pt idx="24">
                  <c:v>4.867</c:v>
                </c:pt>
                <c:pt idx="25">
                  <c:v>5.4269999999999996</c:v>
                </c:pt>
                <c:pt idx="26">
                  <c:v>5.5609999999999999</c:v>
                </c:pt>
                <c:pt idx="27">
                  <c:v>3.0539999999999998</c:v>
                </c:pt>
                <c:pt idx="28">
                  <c:v>-8.4000000000000005E-2</c:v>
                </c:pt>
                <c:pt idx="29">
                  <c:v>5.431</c:v>
                </c:pt>
                <c:pt idx="30">
                  <c:v>4.2880000000000003</c:v>
                </c:pt>
                <c:pt idx="31">
                  <c:v>3.532</c:v>
                </c:pt>
                <c:pt idx="32">
                  <c:v>3.4470000000000001</c:v>
                </c:pt>
                <c:pt idx="33">
                  <c:v>3.5129999999999999</c:v>
                </c:pt>
                <c:pt idx="34">
                  <c:v>3.4180000000000001</c:v>
                </c:pt>
                <c:pt idx="35">
                  <c:v>3.2709999999999999</c:v>
                </c:pt>
                <c:pt idx="36">
                  <c:v>3.7509999999999999</c:v>
                </c:pt>
                <c:pt idx="37">
                  <c:v>3.569</c:v>
                </c:pt>
                <c:pt idx="38">
                  <c:v>2.8359999999999999</c:v>
                </c:pt>
                <c:pt idx="39">
                  <c:v>-3.1160000000000001</c:v>
                </c:pt>
                <c:pt idx="40">
                  <c:v>5.88</c:v>
                </c:pt>
                <c:pt idx="41">
                  <c:v>4.4000000000000004</c:v>
                </c:pt>
                <c:pt idx="42">
                  <c:v>3.8</c:v>
                </c:pt>
              </c:numCache>
            </c:numRef>
          </c:val>
          <c:smooth val="0"/>
          <c:extLst>
            <c:ext xmlns:c16="http://schemas.microsoft.com/office/drawing/2014/chart" uri="{C3380CC4-5D6E-409C-BE32-E72D297353CC}">
              <c16:uniqueId val="{00000001-1961-4EA2-B879-90EE3AEC6478}"/>
            </c:ext>
          </c:extLst>
        </c:ser>
        <c:dLbls>
          <c:showLegendKey val="0"/>
          <c:showVal val="0"/>
          <c:showCatName val="0"/>
          <c:showSerName val="0"/>
          <c:showPercent val="0"/>
          <c:showBubbleSize val="0"/>
        </c:dLbls>
        <c:marker val="1"/>
        <c:smooth val="0"/>
        <c:axId val="-187339344"/>
        <c:axId val="-187336624"/>
      </c:lineChart>
      <c:catAx>
        <c:axId val="-187338256"/>
        <c:scaling>
          <c:orientation val="minMax"/>
        </c:scaling>
        <c:delete val="0"/>
        <c:axPos val="b"/>
        <c:numFmt formatCode="[$-409]mmm\-yy;@" sourceLinked="0"/>
        <c:majorTickMark val="out"/>
        <c:minorTickMark val="none"/>
        <c:tickLblPos val="nextTo"/>
        <c:txPr>
          <a:bodyPr/>
          <a:lstStyle/>
          <a:p>
            <a:pPr>
              <a:defRPr sz="1600" b="0">
                <a:latin typeface="+mn-lt"/>
              </a:defRPr>
            </a:pPr>
            <a:endParaRPr lang="en-US"/>
          </a:p>
        </c:txPr>
        <c:crossAx val="-187337712"/>
        <c:crosses val="autoZero"/>
        <c:auto val="1"/>
        <c:lblAlgn val="ctr"/>
        <c:lblOffset val="100"/>
        <c:tickLblSkip val="5"/>
        <c:noMultiLvlLbl val="1"/>
      </c:catAx>
      <c:valAx>
        <c:axId val="-187337712"/>
        <c:scaling>
          <c:orientation val="minMax"/>
          <c:max val="15"/>
          <c:min val="-15"/>
        </c:scaling>
        <c:delete val="0"/>
        <c:axPos val="l"/>
        <c:numFmt formatCode="0" sourceLinked="0"/>
        <c:majorTickMark val="out"/>
        <c:minorTickMark val="none"/>
        <c:tickLblPos val="nextTo"/>
        <c:txPr>
          <a:bodyPr/>
          <a:lstStyle/>
          <a:p>
            <a:pPr>
              <a:defRPr sz="1600" b="0" baseline="0">
                <a:latin typeface="+mn-lt"/>
              </a:defRPr>
            </a:pPr>
            <a:endParaRPr lang="en-US"/>
          </a:p>
        </c:txPr>
        <c:crossAx val="-187338256"/>
        <c:crosses val="autoZero"/>
        <c:crossBetween val="between"/>
        <c:majorUnit val="5"/>
      </c:valAx>
      <c:valAx>
        <c:axId val="-187336624"/>
        <c:scaling>
          <c:orientation val="minMax"/>
          <c:max val="8"/>
          <c:min val="-2"/>
        </c:scaling>
        <c:delete val="0"/>
        <c:axPos val="r"/>
        <c:numFmt formatCode="General" sourceLinked="1"/>
        <c:majorTickMark val="out"/>
        <c:minorTickMark val="none"/>
        <c:tickLblPos val="nextTo"/>
        <c:txPr>
          <a:bodyPr/>
          <a:lstStyle/>
          <a:p>
            <a:pPr>
              <a:defRPr sz="1600" baseline="0">
                <a:latin typeface="+mn-lt"/>
              </a:defRPr>
            </a:pPr>
            <a:endParaRPr lang="en-US"/>
          </a:p>
        </c:txPr>
        <c:crossAx val="-187339344"/>
        <c:crosses val="max"/>
        <c:crossBetween val="between"/>
        <c:majorUnit val="1"/>
      </c:valAx>
      <c:catAx>
        <c:axId val="-187339344"/>
        <c:scaling>
          <c:orientation val="minMax"/>
        </c:scaling>
        <c:delete val="1"/>
        <c:axPos val="b"/>
        <c:numFmt formatCode="General" sourceLinked="1"/>
        <c:majorTickMark val="out"/>
        <c:minorTickMark val="none"/>
        <c:tickLblPos val="nextTo"/>
        <c:crossAx val="-187336624"/>
        <c:crosses val="autoZero"/>
        <c:auto val="1"/>
        <c:lblAlgn val="ctr"/>
        <c:lblOffset val="100"/>
        <c:noMultiLvlLbl val="1"/>
      </c:catAx>
      <c:spPr>
        <a:solidFill>
          <a:schemeClr val="bg2"/>
        </a:solidFill>
        <a:ln w="0">
          <a:solidFill>
            <a:schemeClr val="tx1"/>
          </a:solidFill>
        </a:ln>
      </c:spPr>
    </c:plotArea>
    <c:legend>
      <c:legendPos val="t"/>
      <c:layout>
        <c:manualLayout>
          <c:xMode val="edge"/>
          <c:yMode val="edge"/>
          <c:x val="0.26336860236220472"/>
          <c:y val="0.15215903455734028"/>
          <c:w val="0.25451279527559056"/>
          <c:h val="6.8402681002422958E-2"/>
        </c:manualLayout>
      </c:layout>
      <c:overlay val="0"/>
      <c:spPr>
        <a:ln>
          <a:solidFill>
            <a:schemeClr val="tx1"/>
          </a:solidFill>
        </a:ln>
      </c:spPr>
      <c:txPr>
        <a:bodyPr/>
        <a:lstStyle/>
        <a:p>
          <a:pPr>
            <a:defRPr sz="1600" baseline="0">
              <a:latin typeface="+mn-lt"/>
            </a:defRPr>
          </a:pPr>
          <a:endParaRPr lang="en-US"/>
        </a:p>
      </c:txPr>
    </c:legend>
    <c:plotVisOnly val="1"/>
    <c:dispBlanksAs val="gap"/>
    <c:showDLblsOverMax val="0"/>
  </c:chart>
  <c:txPr>
    <a:bodyPr/>
    <a:lstStyle/>
    <a:p>
      <a:pPr>
        <a:defRPr sz="1800">
          <a:latin typeface="Times New Roman" pitchFamily="18" charset="0"/>
          <a:cs typeface="Times New Roman" pitchFamily="18"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 Index/polyester</c:v>
                </c:pt>
              </c:strCache>
            </c:strRef>
          </c:tx>
          <c:spPr>
            <a:ln w="22225" cap="rnd">
              <a:solidFill>
                <a:srgbClr val="FF0000"/>
              </a:solidFill>
              <a:round/>
            </a:ln>
            <a:effectLst/>
          </c:spPr>
          <c:marker>
            <c:symbol val="none"/>
          </c:marker>
          <c:trendline>
            <c:trendlineType val="linear"/>
            <c:dispRSqr val="0"/>
            <c:dispEq val="0"/>
          </c:trendline>
          <c:cat>
            <c:numRef>
              <c:f>Sheet1!$A$362:$A$567</c:f>
              <c:numCache>
                <c:formatCode>General</c:formatCode>
                <c:ptCount val="206"/>
                <c:pt idx="0">
                  <c:v>2005</c:v>
                </c:pt>
                <c:pt idx="12">
                  <c:v>2006</c:v>
                </c:pt>
                <c:pt idx="24">
                  <c:v>2007</c:v>
                </c:pt>
                <c:pt idx="36">
                  <c:v>2008</c:v>
                </c:pt>
                <c:pt idx="48">
                  <c:v>2009</c:v>
                </c:pt>
                <c:pt idx="60">
                  <c:v>2010</c:v>
                </c:pt>
                <c:pt idx="72">
                  <c:v>2011</c:v>
                </c:pt>
                <c:pt idx="84">
                  <c:v>2012</c:v>
                </c:pt>
                <c:pt idx="96">
                  <c:v>2013</c:v>
                </c:pt>
                <c:pt idx="108">
                  <c:v>2014</c:v>
                </c:pt>
                <c:pt idx="120">
                  <c:v>2015</c:v>
                </c:pt>
                <c:pt idx="132">
                  <c:v>2016</c:v>
                </c:pt>
                <c:pt idx="144">
                  <c:v>2017</c:v>
                </c:pt>
                <c:pt idx="156">
                  <c:v>2018</c:v>
                </c:pt>
                <c:pt idx="168">
                  <c:v>2019</c:v>
                </c:pt>
                <c:pt idx="180">
                  <c:v>2020</c:v>
                </c:pt>
                <c:pt idx="192">
                  <c:v>2021</c:v>
                </c:pt>
                <c:pt idx="204">
                  <c:v>2022</c:v>
                </c:pt>
              </c:numCache>
            </c:numRef>
          </c:cat>
          <c:val>
            <c:numRef>
              <c:f>Sheet1!$B$362:$B$567</c:f>
              <c:numCache>
                <c:formatCode>0.000</c:formatCode>
                <c:ptCount val="206"/>
                <c:pt idx="0">
                  <c:v>0.76300000000000001</c:v>
                </c:pt>
                <c:pt idx="1">
                  <c:v>0.76900000000000002</c:v>
                </c:pt>
                <c:pt idx="2">
                  <c:v>0.83299999999999996</c:v>
                </c:pt>
                <c:pt idx="3">
                  <c:v>0.84099999999999997</c:v>
                </c:pt>
                <c:pt idx="4">
                  <c:v>0.88300000000000001</c:v>
                </c:pt>
                <c:pt idx="5">
                  <c:v>0.88900000000000001</c:v>
                </c:pt>
                <c:pt idx="6">
                  <c:v>0.91300000000000003</c:v>
                </c:pt>
                <c:pt idx="7">
                  <c:v>0.89800000000000002</c:v>
                </c:pt>
                <c:pt idx="8">
                  <c:v>0.88600000000000001</c:v>
                </c:pt>
                <c:pt idx="9">
                  <c:v>0.96899999999999997</c:v>
                </c:pt>
                <c:pt idx="10">
                  <c:v>0.96499999999999997</c:v>
                </c:pt>
                <c:pt idx="11">
                  <c:v>0.97099999999999997</c:v>
                </c:pt>
                <c:pt idx="12">
                  <c:v>0.97399999999999998</c:v>
                </c:pt>
                <c:pt idx="13">
                  <c:v>0.98299999999999998</c:v>
                </c:pt>
                <c:pt idx="14">
                  <c:v>1.0089999999999999</c:v>
                </c:pt>
                <c:pt idx="15">
                  <c:v>0.877</c:v>
                </c:pt>
                <c:pt idx="16">
                  <c:v>0.92</c:v>
                </c:pt>
                <c:pt idx="17">
                  <c:v>0.89900000000000002</c:v>
                </c:pt>
                <c:pt idx="18">
                  <c:v>0.85</c:v>
                </c:pt>
                <c:pt idx="19">
                  <c:v>0.83899999999999997</c:v>
                </c:pt>
                <c:pt idx="20">
                  <c:v>0.80700000000000005</c:v>
                </c:pt>
                <c:pt idx="21">
                  <c:v>0.872</c:v>
                </c:pt>
                <c:pt idx="22">
                  <c:v>0.89400000000000002</c:v>
                </c:pt>
                <c:pt idx="23">
                  <c:v>0.95099999999999996</c:v>
                </c:pt>
                <c:pt idx="24">
                  <c:v>0.95499999999999996</c:v>
                </c:pt>
                <c:pt idx="25">
                  <c:v>0.94099999999999995</c:v>
                </c:pt>
                <c:pt idx="26">
                  <c:v>0.95099999999999996</c:v>
                </c:pt>
                <c:pt idx="27">
                  <c:v>0.878</c:v>
                </c:pt>
                <c:pt idx="28">
                  <c:v>0.82399999999999995</c:v>
                </c:pt>
                <c:pt idx="29">
                  <c:v>0.90800000000000003</c:v>
                </c:pt>
                <c:pt idx="30">
                  <c:v>1.0089999999999999</c:v>
                </c:pt>
                <c:pt idx="31">
                  <c:v>0.98299999999999998</c:v>
                </c:pt>
                <c:pt idx="32">
                  <c:v>0.98599999999999999</c:v>
                </c:pt>
                <c:pt idx="33">
                  <c:v>0.996</c:v>
                </c:pt>
                <c:pt idx="34">
                  <c:v>0.94899999999999995</c:v>
                </c:pt>
                <c:pt idx="35">
                  <c:v>0.96199999999999997</c:v>
                </c:pt>
                <c:pt idx="36">
                  <c:v>1.022</c:v>
                </c:pt>
                <c:pt idx="37">
                  <c:v>1.0369999999999999</c:v>
                </c:pt>
                <c:pt idx="38">
                  <c:v>1.0820000000000001</c:v>
                </c:pt>
                <c:pt idx="39">
                  <c:v>1.024</c:v>
                </c:pt>
                <c:pt idx="40">
                  <c:v>1.0369999999999999</c:v>
                </c:pt>
                <c:pt idx="41">
                  <c:v>0.997</c:v>
                </c:pt>
                <c:pt idx="42">
                  <c:v>0.98299999999999998</c:v>
                </c:pt>
                <c:pt idx="43">
                  <c:v>1.034</c:v>
                </c:pt>
                <c:pt idx="44">
                  <c:v>1.02</c:v>
                </c:pt>
                <c:pt idx="45">
                  <c:v>1.054</c:v>
                </c:pt>
                <c:pt idx="46">
                  <c:v>1.1759999999999999</c:v>
                </c:pt>
                <c:pt idx="47">
                  <c:v>1.204</c:v>
                </c:pt>
                <c:pt idx="48">
                  <c:v>1.2230000000000001</c:v>
                </c:pt>
                <c:pt idx="49">
                  <c:v>1.0680000000000001</c:v>
                </c:pt>
                <c:pt idx="50">
                  <c:v>1.044</c:v>
                </c:pt>
                <c:pt idx="51">
                  <c:v>1.002</c:v>
                </c:pt>
                <c:pt idx="52">
                  <c:v>1.0609999999999999</c:v>
                </c:pt>
                <c:pt idx="53">
                  <c:v>1.1399999999999999</c:v>
                </c:pt>
                <c:pt idx="54">
                  <c:v>1.131</c:v>
                </c:pt>
                <c:pt idx="55">
                  <c:v>1.0940000000000001</c:v>
                </c:pt>
                <c:pt idx="56">
                  <c:v>1.198</c:v>
                </c:pt>
                <c:pt idx="57">
                  <c:v>1.1779999999999999</c:v>
                </c:pt>
                <c:pt idx="58">
                  <c:v>1.1339999999999999</c:v>
                </c:pt>
                <c:pt idx="59">
                  <c:v>1.181</c:v>
                </c:pt>
                <c:pt idx="60">
                  <c:v>1.169</c:v>
                </c:pt>
                <c:pt idx="61">
                  <c:v>1.1679999999999999</c:v>
                </c:pt>
                <c:pt idx="62">
                  <c:v>1.2450000000000001</c:v>
                </c:pt>
                <c:pt idx="63">
                  <c:v>1.246</c:v>
                </c:pt>
                <c:pt idx="64">
                  <c:v>1.3460000000000001</c:v>
                </c:pt>
                <c:pt idx="65">
                  <c:v>1.454</c:v>
                </c:pt>
                <c:pt idx="66">
                  <c:v>1.4650000000000001</c:v>
                </c:pt>
                <c:pt idx="67">
                  <c:v>1.425</c:v>
                </c:pt>
                <c:pt idx="68">
                  <c:v>1.462</c:v>
                </c:pt>
                <c:pt idx="69">
                  <c:v>1.5269999999999999</c:v>
                </c:pt>
                <c:pt idx="70">
                  <c:v>1.472</c:v>
                </c:pt>
                <c:pt idx="71">
                  <c:v>1.9370000000000001</c:v>
                </c:pt>
                <c:pt idx="72">
                  <c:v>1.8959999999999999</c:v>
                </c:pt>
                <c:pt idx="73">
                  <c:v>2.0670000000000002</c:v>
                </c:pt>
                <c:pt idx="74">
                  <c:v>2.254</c:v>
                </c:pt>
                <c:pt idx="75">
                  <c:v>2.2709999999999999</c:v>
                </c:pt>
                <c:pt idx="76">
                  <c:v>1.8260000000000001</c:v>
                </c:pt>
                <c:pt idx="77">
                  <c:v>1.8580000000000001</c:v>
                </c:pt>
                <c:pt idx="78">
                  <c:v>1.4119999999999999</c:v>
                </c:pt>
                <c:pt idx="79">
                  <c:v>1.234</c:v>
                </c:pt>
                <c:pt idx="80">
                  <c:v>1.2070000000000001</c:v>
                </c:pt>
                <c:pt idx="81">
                  <c:v>1.2</c:v>
                </c:pt>
                <c:pt idx="82">
                  <c:v>1.3029999999999999</c:v>
                </c:pt>
                <c:pt idx="83">
                  <c:v>1.1830000000000001</c:v>
                </c:pt>
                <c:pt idx="84">
                  <c:v>1.181</c:v>
                </c:pt>
                <c:pt idx="85">
                  <c:v>1.165</c:v>
                </c:pt>
                <c:pt idx="86">
                  <c:v>1.224</c:v>
                </c:pt>
                <c:pt idx="87">
                  <c:v>1.2609999999999999</c:v>
                </c:pt>
                <c:pt idx="88">
                  <c:v>1.1339999999999999</c:v>
                </c:pt>
                <c:pt idx="89">
                  <c:v>1.1719999999999999</c:v>
                </c:pt>
                <c:pt idx="90">
                  <c:v>1.1930000000000001</c:v>
                </c:pt>
                <c:pt idx="91">
                  <c:v>1.1419999999999999</c:v>
                </c:pt>
                <c:pt idx="92">
                  <c:v>1.097</c:v>
                </c:pt>
                <c:pt idx="93">
                  <c:v>1.0569999999999999</c:v>
                </c:pt>
                <c:pt idx="94">
                  <c:v>1.073</c:v>
                </c:pt>
                <c:pt idx="95">
                  <c:v>1.077</c:v>
                </c:pt>
                <c:pt idx="96">
                  <c:v>1.0269999999999999</c:v>
                </c:pt>
                <c:pt idx="97">
                  <c:v>1.083</c:v>
                </c:pt>
                <c:pt idx="98">
                  <c:v>1.2470000000000001</c:v>
                </c:pt>
                <c:pt idx="99">
                  <c:v>1.2470000000000001</c:v>
                </c:pt>
                <c:pt idx="100">
                  <c:v>1.244</c:v>
                </c:pt>
                <c:pt idx="101">
                  <c:v>1.2669999999999999</c:v>
                </c:pt>
                <c:pt idx="102">
                  <c:v>1.258</c:v>
                </c:pt>
                <c:pt idx="103">
                  <c:v>1.224</c:v>
                </c:pt>
                <c:pt idx="104">
                  <c:v>1.204</c:v>
                </c:pt>
                <c:pt idx="105">
                  <c:v>1.228</c:v>
                </c:pt>
                <c:pt idx="106">
                  <c:v>1.173</c:v>
                </c:pt>
                <c:pt idx="107">
                  <c:v>1.2070000000000001</c:v>
                </c:pt>
                <c:pt idx="108">
                  <c:v>1.2669999999999999</c:v>
                </c:pt>
                <c:pt idx="109">
                  <c:v>1.3480000000000001</c:v>
                </c:pt>
                <c:pt idx="110">
                  <c:v>1.464</c:v>
                </c:pt>
                <c:pt idx="111">
                  <c:v>1.4570000000000001</c:v>
                </c:pt>
                <c:pt idx="112">
                  <c:v>1.4450000000000001</c:v>
                </c:pt>
                <c:pt idx="113">
                  <c:v>1.35</c:v>
                </c:pt>
                <c:pt idx="114">
                  <c:v>1.2150000000000001</c:v>
                </c:pt>
                <c:pt idx="115">
                  <c:v>1.0840000000000001</c:v>
                </c:pt>
                <c:pt idx="116">
                  <c:v>1.127</c:v>
                </c:pt>
                <c:pt idx="117">
                  <c:v>1.1879999999999999</c:v>
                </c:pt>
                <c:pt idx="118">
                  <c:v>1.1359999999999999</c:v>
                </c:pt>
                <c:pt idx="119">
                  <c:v>1.202</c:v>
                </c:pt>
                <c:pt idx="120">
                  <c:v>1.325</c:v>
                </c:pt>
                <c:pt idx="121">
                  <c:v>1.331</c:v>
                </c:pt>
                <c:pt idx="122">
                  <c:v>1.321</c:v>
                </c:pt>
                <c:pt idx="123">
                  <c:v>1.302</c:v>
                </c:pt>
                <c:pt idx="124">
                  <c:v>1.236</c:v>
                </c:pt>
                <c:pt idx="125">
                  <c:v>1.2689999999999999</c:v>
                </c:pt>
                <c:pt idx="126">
                  <c:v>1.363</c:v>
                </c:pt>
                <c:pt idx="127">
                  <c:v>1.4410000000000001</c:v>
                </c:pt>
                <c:pt idx="128">
                  <c:v>1.3640000000000001</c:v>
                </c:pt>
                <c:pt idx="129">
                  <c:v>1.411</c:v>
                </c:pt>
                <c:pt idx="130">
                  <c:v>1.4390000000000001</c:v>
                </c:pt>
                <c:pt idx="131">
                  <c:v>1.5529999999999999</c:v>
                </c:pt>
                <c:pt idx="132">
                  <c:v>1.617</c:v>
                </c:pt>
                <c:pt idx="133">
                  <c:v>1.5329999999999999</c:v>
                </c:pt>
                <c:pt idx="134">
                  <c:v>1.355</c:v>
                </c:pt>
                <c:pt idx="135">
                  <c:v>1.4550000000000001</c:v>
                </c:pt>
                <c:pt idx="136">
                  <c:v>1.5029999999999999</c:v>
                </c:pt>
                <c:pt idx="137">
                  <c:v>1.629</c:v>
                </c:pt>
                <c:pt idx="138">
                  <c:v>1.734</c:v>
                </c:pt>
                <c:pt idx="139">
                  <c:v>1.6990000000000001</c:v>
                </c:pt>
                <c:pt idx="140">
                  <c:v>1.6870000000000001</c:v>
                </c:pt>
                <c:pt idx="141">
                  <c:v>1.663</c:v>
                </c:pt>
                <c:pt idx="142">
                  <c:v>1.643</c:v>
                </c:pt>
                <c:pt idx="143">
                  <c:v>1.484</c:v>
                </c:pt>
                <c:pt idx="144">
                  <c:v>1.458</c:v>
                </c:pt>
                <c:pt idx="145">
                  <c:v>1.4730000000000001</c:v>
                </c:pt>
                <c:pt idx="146">
                  <c:v>1.6519999999999999</c:v>
                </c:pt>
                <c:pt idx="147">
                  <c:v>1.74</c:v>
                </c:pt>
                <c:pt idx="148">
                  <c:v>1.8140000000000001</c:v>
                </c:pt>
                <c:pt idx="149">
                  <c:v>1.69</c:v>
                </c:pt>
                <c:pt idx="150">
                  <c:v>1.546</c:v>
                </c:pt>
                <c:pt idx="151">
                  <c:v>1.4370000000000001</c:v>
                </c:pt>
                <c:pt idx="152">
                  <c:v>1.3320000000000001</c:v>
                </c:pt>
                <c:pt idx="153">
                  <c:v>1.284</c:v>
                </c:pt>
                <c:pt idx="154">
                  <c:v>1.288</c:v>
                </c:pt>
                <c:pt idx="155">
                  <c:v>1.399</c:v>
                </c:pt>
                <c:pt idx="156">
                  <c:v>1.409</c:v>
                </c:pt>
                <c:pt idx="157">
                  <c:v>1.351</c:v>
                </c:pt>
                <c:pt idx="158">
                  <c:v>1.4390000000000001</c:v>
                </c:pt>
                <c:pt idx="159">
                  <c:v>1.452</c:v>
                </c:pt>
                <c:pt idx="160">
                  <c:v>1.488</c:v>
                </c:pt>
                <c:pt idx="161">
                  <c:v>1.5920000000000001</c:v>
                </c:pt>
                <c:pt idx="162">
                  <c:v>1.613</c:v>
                </c:pt>
                <c:pt idx="163">
                  <c:v>1.377</c:v>
                </c:pt>
                <c:pt idx="164">
                  <c:v>1.2769999999999999</c:v>
                </c:pt>
                <c:pt idx="165">
                  <c:v>1.272</c:v>
                </c:pt>
                <c:pt idx="166">
                  <c:v>1.4530000000000001</c:v>
                </c:pt>
                <c:pt idx="167">
                  <c:v>1.4750000000000001</c:v>
                </c:pt>
                <c:pt idx="168">
                  <c:v>1.4059999999999999</c:v>
                </c:pt>
                <c:pt idx="169">
                  <c:v>1.367</c:v>
                </c:pt>
                <c:pt idx="170" formatCode="General">
                  <c:v>1.4139999999999999</c:v>
                </c:pt>
                <c:pt idx="171" formatCode="General">
                  <c:v>1.458</c:v>
                </c:pt>
                <c:pt idx="172" formatCode="General">
                  <c:v>1.498</c:v>
                </c:pt>
                <c:pt idx="173" formatCode="General">
                  <c:v>1.58</c:v>
                </c:pt>
                <c:pt idx="174" formatCode="General">
                  <c:v>1.4139999999999999</c:v>
                </c:pt>
                <c:pt idx="175" formatCode="General">
                  <c:v>1.534</c:v>
                </c:pt>
                <c:pt idx="176" formatCode="General">
                  <c:v>1.6</c:v>
                </c:pt>
                <c:pt idx="177" formatCode="General">
                  <c:v>1.6276769749137903</c:v>
                </c:pt>
                <c:pt idx="178" formatCode="General">
                  <c:v>1.8016664322582436</c:v>
                </c:pt>
                <c:pt idx="179" formatCode="General">
                  <c:v>1.7093004639822622</c:v>
                </c:pt>
                <c:pt idx="180" formatCode="General">
                  <c:v>1.8460215220068663</c:v>
                </c:pt>
                <c:pt idx="181" formatCode="General">
                  <c:v>1.7745690981351565</c:v>
                </c:pt>
                <c:pt idx="182" formatCode="General">
                  <c:v>1.7316468742800533</c:v>
                </c:pt>
                <c:pt idx="183" formatCode="General">
                  <c:v>1.6937212163188358</c:v>
                </c:pt>
                <c:pt idx="184" formatCode="General">
                  <c:v>1.8018363878127652</c:v>
                </c:pt>
                <c:pt idx="185" formatCode="General">
                  <c:v>1.8416773339070502</c:v>
                </c:pt>
                <c:pt idx="186" formatCode="General">
                  <c:v>1.9694520237509852</c:v>
                </c:pt>
                <c:pt idx="187" formatCode="General">
                  <c:v>1.9723023605888761</c:v>
                </c:pt>
                <c:pt idx="188" formatCode="General">
                  <c:v>1.9727766645526872</c:v>
                </c:pt>
                <c:pt idx="189" formatCode="General">
                  <c:v>1.9620075218920532</c:v>
                </c:pt>
                <c:pt idx="190" formatCode="General">
                  <c:v>2.0412046585872998</c:v>
                </c:pt>
                <c:pt idx="191" formatCode="General">
                  <c:v>2.0564025530661429</c:v>
                </c:pt>
                <c:pt idx="192" formatCode="General">
                  <c:v>2.0112765653892302</c:v>
                </c:pt>
                <c:pt idx="193" formatCode="General">
                  <c:v>1.8890933362734501</c:v>
                </c:pt>
                <c:pt idx="194" formatCode="General">
                  <c:v>1.8169861183106746</c:v>
                </c:pt>
                <c:pt idx="195" formatCode="General">
                  <c:v>1.9124622900169359</c:v>
                </c:pt>
                <c:pt idx="196" formatCode="General">
                  <c:v>1.9039571830985782</c:v>
                </c:pt>
                <c:pt idx="197" formatCode="General">
                  <c:v>1.9687025081755023</c:v>
                </c:pt>
                <c:pt idx="198" formatCode="General">
                  <c:v>1.9674606106699908</c:v>
                </c:pt>
                <c:pt idx="199" formatCode="General">
                  <c:v>2.050003930126596</c:v>
                </c:pt>
                <c:pt idx="200" formatCode="General">
                  <c:v>2.0993287996823633</c:v>
                </c:pt>
                <c:pt idx="201" formatCode="General">
                  <c:v>2.0892021842867359</c:v>
                </c:pt>
                <c:pt idx="202" formatCode="General">
                  <c:v>2.4758837223790251</c:v>
                </c:pt>
                <c:pt idx="203" formatCode="General">
                  <c:v>2.4459536033433804</c:v>
                </c:pt>
                <c:pt idx="204" formatCode="General">
                  <c:v>2.5270693292952222</c:v>
                </c:pt>
                <c:pt idx="205" formatCode="General">
                  <c:v>2.5434956995932803</c:v>
                </c:pt>
              </c:numCache>
            </c:numRef>
          </c:val>
          <c:smooth val="0"/>
          <c:extLst>
            <c:ext xmlns:c16="http://schemas.microsoft.com/office/drawing/2014/chart" uri="{C3380CC4-5D6E-409C-BE32-E72D297353CC}">
              <c16:uniqueId val="{00000000-9333-4BA9-B5B2-7FFFD33F198E}"/>
            </c:ext>
          </c:extLst>
        </c:ser>
        <c:dLbls>
          <c:showLegendKey val="0"/>
          <c:showVal val="0"/>
          <c:showCatName val="0"/>
          <c:showSerName val="0"/>
          <c:showPercent val="0"/>
          <c:showBubbleSize val="0"/>
        </c:dLbls>
        <c:smooth val="0"/>
        <c:axId val="80727552"/>
        <c:axId val="55790976"/>
      </c:lineChart>
      <c:catAx>
        <c:axId val="80727552"/>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crossAx val="55790976"/>
        <c:crosses val="autoZero"/>
        <c:auto val="1"/>
        <c:lblAlgn val="ctr"/>
        <c:lblOffset val="100"/>
        <c:tickLblSkip val="60"/>
        <c:noMultiLvlLbl val="0"/>
      </c:catAx>
      <c:valAx>
        <c:axId val="55790976"/>
        <c:scaling>
          <c:orientation val="minMax"/>
          <c:max val="2.6"/>
          <c:min val="0.60000000000000009"/>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Arial" panose="020B0604020202020204" pitchFamily="34" charset="0"/>
                  </a:defRPr>
                </a:pPr>
                <a:r>
                  <a:rPr lang="en-US" sz="1800" b="1" baseline="0" dirty="0">
                    <a:solidFill>
                      <a:schemeClr val="tx1"/>
                    </a:solidFill>
                    <a:latin typeface="+mn-lt"/>
                    <a:cs typeface="Times New Roman" panose="02020603050405020304" pitchFamily="18" charset="0"/>
                  </a:rPr>
                  <a:t>Fiber price ratio</a:t>
                </a:r>
              </a:p>
            </c:rich>
          </c:tx>
          <c:layout>
            <c:manualLayout>
              <c:xMode val="edge"/>
              <c:yMode val="edge"/>
              <c:x val="1.0802469135802469E-2"/>
              <c:y val="0.23550126238327626"/>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j-lt"/>
                <a:ea typeface="+mn-ea"/>
                <a:cs typeface="Times New Roman" panose="02020603050405020304" pitchFamily="18" charset="0"/>
              </a:defRPr>
            </a:pPr>
            <a:endParaRPr lang="en-US"/>
          </a:p>
        </c:txPr>
        <c:crossAx val="80727552"/>
        <c:crosses val="autoZero"/>
        <c:crossBetween val="between"/>
        <c:majorUnit val="0.4"/>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8144864244914"/>
          <c:y val="2.9346164879918129E-2"/>
          <c:w val="0.8313790026246719"/>
          <c:h val="0.94182284152299145"/>
        </c:manualLayout>
      </c:layout>
      <c:barChart>
        <c:barDir val="col"/>
        <c:grouping val="clustered"/>
        <c:varyColors val="0"/>
        <c:ser>
          <c:idx val="0"/>
          <c:order val="0"/>
          <c:tx>
            <c:strRef>
              <c:f>Sheet1!$B$1</c:f>
              <c:strCache>
                <c:ptCount val="1"/>
                <c:pt idx="0">
                  <c:v>2</c:v>
                </c:pt>
              </c:strCache>
            </c:strRef>
          </c:tx>
          <c:spPr>
            <a:solidFill>
              <a:srgbClr val="FFC000"/>
            </a:solidFill>
            <a:ln>
              <a:solidFill>
                <a:schemeClr val="tx1"/>
              </a:solidFill>
            </a:ln>
          </c:spPr>
          <c:invertIfNegative val="0"/>
          <c:cat>
            <c:strRef>
              <c:f>Sheet1!$A$2:$A$10</c:f>
              <c:strCache>
                <c:ptCount val="9"/>
                <c:pt idx="0">
                  <c:v>Australia</c:v>
                </c:pt>
                <c:pt idx="1">
                  <c:v>Brazil</c:v>
                </c:pt>
                <c:pt idx="2">
                  <c:v>Cen. Asia</c:v>
                </c:pt>
                <c:pt idx="3">
                  <c:v>Greece</c:v>
                </c:pt>
                <c:pt idx="4">
                  <c:v>Turkey</c:v>
                </c:pt>
                <c:pt idx="5">
                  <c:v>United States</c:v>
                </c:pt>
                <c:pt idx="6">
                  <c:v>Pakistan</c:v>
                </c:pt>
                <c:pt idx="7">
                  <c:v>China</c:v>
                </c:pt>
                <c:pt idx="8">
                  <c:v>India</c:v>
                </c:pt>
              </c:strCache>
            </c:strRef>
          </c:cat>
          <c:val>
            <c:numRef>
              <c:f>Sheet1!$B$2:$B$10</c:f>
              <c:numCache>
                <c:formatCode>General</c:formatCode>
                <c:ptCount val="9"/>
                <c:pt idx="0">
                  <c:v>-0.65</c:v>
                </c:pt>
                <c:pt idx="1">
                  <c:v>0</c:v>
                </c:pt>
                <c:pt idx="2">
                  <c:v>0.22500000000000001</c:v>
                </c:pt>
                <c:pt idx="3">
                  <c:v>0.26</c:v>
                </c:pt>
                <c:pt idx="4">
                  <c:v>0.3</c:v>
                </c:pt>
                <c:pt idx="5">
                  <c:v>0.57599999999999996</c:v>
                </c:pt>
                <c:pt idx="6">
                  <c:v>0.6</c:v>
                </c:pt>
                <c:pt idx="7">
                  <c:v>1</c:v>
                </c:pt>
                <c:pt idx="8">
                  <c:v>1</c:v>
                </c:pt>
              </c:numCache>
            </c:numRef>
          </c:val>
          <c:extLst>
            <c:ext xmlns:c16="http://schemas.microsoft.com/office/drawing/2014/chart" uri="{C3380CC4-5D6E-409C-BE32-E72D297353CC}">
              <c16:uniqueId val="{00000000-F11A-448B-9A61-5B8AD7277719}"/>
            </c:ext>
          </c:extLst>
        </c:ser>
        <c:dLbls>
          <c:showLegendKey val="0"/>
          <c:showVal val="0"/>
          <c:showCatName val="0"/>
          <c:showSerName val="0"/>
          <c:showPercent val="0"/>
          <c:showBubbleSize val="0"/>
        </c:dLbls>
        <c:gapWidth val="80"/>
        <c:overlap val="70"/>
        <c:axId val="1093616048"/>
        <c:axId val="1093616592"/>
      </c:barChart>
      <c:catAx>
        <c:axId val="1093616048"/>
        <c:scaling>
          <c:orientation val="minMax"/>
        </c:scaling>
        <c:delete val="0"/>
        <c:axPos val="b"/>
        <c:numFmt formatCode="General" sourceLinked="0"/>
        <c:majorTickMark val="out"/>
        <c:minorTickMark val="none"/>
        <c:tickLblPos val="low"/>
        <c:txPr>
          <a:bodyPr/>
          <a:lstStyle/>
          <a:p>
            <a:pPr>
              <a:defRPr sz="1800" b="0">
                <a:latin typeface="+mn-lt"/>
                <a:cs typeface="Arial" panose="020B0604020202020204" pitchFamily="34" charset="0"/>
              </a:defRPr>
            </a:pPr>
            <a:endParaRPr lang="en-US"/>
          </a:p>
        </c:txPr>
        <c:crossAx val="1093616592"/>
        <c:crosses val="autoZero"/>
        <c:auto val="1"/>
        <c:lblAlgn val="ctr"/>
        <c:lblOffset val="100"/>
        <c:noMultiLvlLbl val="0"/>
      </c:catAx>
      <c:valAx>
        <c:axId val="1093616592"/>
        <c:scaling>
          <c:orientation val="minMax"/>
        </c:scaling>
        <c:delete val="0"/>
        <c:axPos val="l"/>
        <c:majorGridlines/>
        <c:numFmt formatCode="General" sourceLinked="1"/>
        <c:majorTickMark val="out"/>
        <c:minorTickMark val="none"/>
        <c:tickLblPos val="nextTo"/>
        <c:txPr>
          <a:bodyPr/>
          <a:lstStyle/>
          <a:p>
            <a:pPr>
              <a:defRPr sz="1600" b="0">
                <a:latin typeface="+mn-lt"/>
                <a:cs typeface="Arial" panose="020B0604020202020204" pitchFamily="34" charset="0"/>
              </a:defRPr>
            </a:pPr>
            <a:endParaRPr lang="en-US"/>
          </a:p>
        </c:txPr>
        <c:crossAx val="1093616048"/>
        <c:crosses val="autoZero"/>
        <c:crossBetween val="between"/>
        <c:majorUnit val="0.5"/>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5915206545134E-2"/>
          <c:y val="0.21557067866516691"/>
          <c:w val="0.86417838795791546"/>
          <c:h val="0.62306867891513562"/>
        </c:manualLayout>
      </c:layout>
      <c:barChart>
        <c:barDir val="col"/>
        <c:grouping val="stacked"/>
        <c:varyColors val="0"/>
        <c:ser>
          <c:idx val="0"/>
          <c:order val="0"/>
          <c:tx>
            <c:strRef>
              <c:f>'Sheet1 (2)'!$C$102</c:f>
              <c:strCache>
                <c:ptCount val="1"/>
                <c:pt idx="0">
                  <c:v>Rest of World</c:v>
                </c:pt>
              </c:strCache>
            </c:strRef>
          </c:tx>
          <c:spPr>
            <a:solidFill>
              <a:schemeClr val="accent2"/>
            </a:solidFill>
            <a:ln>
              <a:solidFill>
                <a:schemeClr val="tx1"/>
              </a:solidFill>
            </a:ln>
          </c:spPr>
          <c:invertIfNegative val="0"/>
          <c:cat>
            <c:strRef>
              <c:f>'Sheet1 (2)'!$A$106:$A$112</c:f>
              <c:strCache>
                <c:ptCount val="7"/>
                <c:pt idx="0">
                  <c:v>2016/17</c:v>
                </c:pt>
                <c:pt idx="1">
                  <c:v>2017/18</c:v>
                </c:pt>
                <c:pt idx="2">
                  <c:v>2018/19</c:v>
                </c:pt>
                <c:pt idx="3">
                  <c:v>2019/20</c:v>
                </c:pt>
                <c:pt idx="4">
                  <c:v>2020/21</c:v>
                </c:pt>
                <c:pt idx="5">
                  <c:v>2021/22 est.</c:v>
                </c:pt>
                <c:pt idx="6">
                  <c:v>2022/23 proj</c:v>
                </c:pt>
              </c:strCache>
            </c:strRef>
          </c:cat>
          <c:val>
            <c:numRef>
              <c:f>'Sheet1 (2)'!$C$106:$C$112</c:f>
              <c:numCache>
                <c:formatCode>0.0</c:formatCode>
                <c:ptCount val="7"/>
                <c:pt idx="0">
                  <c:v>34.299999999999997</c:v>
                </c:pt>
                <c:pt idx="1">
                  <c:v>43.114000000000011</c:v>
                </c:pt>
                <c:pt idx="2">
                  <c:v>44.4</c:v>
                </c:pt>
                <c:pt idx="3">
                  <c:v>60.6</c:v>
                </c:pt>
                <c:pt idx="4">
                  <c:v>49.4</c:v>
                </c:pt>
                <c:pt idx="5">
                  <c:v>48.1</c:v>
                </c:pt>
                <c:pt idx="6">
                  <c:v>46.6</c:v>
                </c:pt>
              </c:numCache>
            </c:numRef>
          </c:val>
          <c:extLst>
            <c:ext xmlns:c16="http://schemas.microsoft.com/office/drawing/2014/chart" uri="{C3380CC4-5D6E-409C-BE32-E72D297353CC}">
              <c16:uniqueId val="{00000000-6AFE-422D-9699-03056DF49B64}"/>
            </c:ext>
          </c:extLst>
        </c:ser>
        <c:ser>
          <c:idx val="1"/>
          <c:order val="1"/>
          <c:tx>
            <c:strRef>
              <c:f>'Sheet1 (2)'!$D$102</c:f>
              <c:strCache>
                <c:ptCount val="1"/>
                <c:pt idx="0">
                  <c:v>China</c:v>
                </c:pt>
              </c:strCache>
            </c:strRef>
          </c:tx>
          <c:spPr>
            <a:solidFill>
              <a:schemeClr val="accent1"/>
            </a:solidFill>
            <a:ln>
              <a:solidFill>
                <a:schemeClr val="tx1"/>
              </a:solidFill>
            </a:ln>
          </c:spPr>
          <c:invertIfNegative val="0"/>
          <c:cat>
            <c:strRef>
              <c:f>'Sheet1 (2)'!$A$106:$A$112</c:f>
              <c:strCache>
                <c:ptCount val="7"/>
                <c:pt idx="0">
                  <c:v>2016/17</c:v>
                </c:pt>
                <c:pt idx="1">
                  <c:v>2017/18</c:v>
                </c:pt>
                <c:pt idx="2">
                  <c:v>2018/19</c:v>
                </c:pt>
                <c:pt idx="3">
                  <c:v>2019/20</c:v>
                </c:pt>
                <c:pt idx="4">
                  <c:v>2020/21</c:v>
                </c:pt>
                <c:pt idx="5">
                  <c:v>2021/22 est.</c:v>
                </c:pt>
                <c:pt idx="6">
                  <c:v>2022/23 proj</c:v>
                </c:pt>
              </c:strCache>
            </c:strRef>
          </c:cat>
          <c:val>
            <c:numRef>
              <c:f>'Sheet1 (2)'!$D$106:$D$112</c:f>
              <c:numCache>
                <c:formatCode>0.0</c:formatCode>
                <c:ptCount val="7"/>
                <c:pt idx="0">
                  <c:v>45.918999999999997</c:v>
                </c:pt>
                <c:pt idx="1">
                  <c:v>37.993000000000002</c:v>
                </c:pt>
                <c:pt idx="2">
                  <c:v>35.67</c:v>
                </c:pt>
                <c:pt idx="3">
                  <c:v>36.899000000000001</c:v>
                </c:pt>
                <c:pt idx="4">
                  <c:v>39.299999999999997</c:v>
                </c:pt>
                <c:pt idx="5">
                  <c:v>36.200000000000003</c:v>
                </c:pt>
                <c:pt idx="6">
                  <c:v>35.1</c:v>
                </c:pt>
              </c:numCache>
            </c:numRef>
          </c:val>
          <c:extLst>
            <c:ext xmlns:c16="http://schemas.microsoft.com/office/drawing/2014/chart" uri="{C3380CC4-5D6E-409C-BE32-E72D297353CC}">
              <c16:uniqueId val="{00000001-6AFE-422D-9699-03056DF49B64}"/>
            </c:ext>
          </c:extLst>
        </c:ser>
        <c:dLbls>
          <c:showLegendKey val="0"/>
          <c:showVal val="0"/>
          <c:showCatName val="0"/>
          <c:showSerName val="0"/>
          <c:showPercent val="0"/>
          <c:showBubbleSize val="0"/>
        </c:dLbls>
        <c:gapWidth val="75"/>
        <c:overlap val="100"/>
        <c:axId val="1093613872"/>
        <c:axId val="1093621488"/>
      </c:barChart>
      <c:lineChart>
        <c:grouping val="standard"/>
        <c:varyColors val="0"/>
        <c:ser>
          <c:idx val="2"/>
          <c:order val="2"/>
          <c:tx>
            <c:strRef>
              <c:f>'Sheet1 (2)'!$E$102</c:f>
              <c:strCache>
                <c:ptCount val="1"/>
                <c:pt idx="0">
                  <c:v>A Index</c:v>
                </c:pt>
              </c:strCache>
            </c:strRef>
          </c:tx>
          <c:spPr>
            <a:ln w="50800">
              <a:solidFill>
                <a:srgbClr val="002060"/>
              </a:solidFill>
            </a:ln>
          </c:spPr>
          <c:marker>
            <c:symbol val="none"/>
          </c:marker>
          <c:dLbls>
            <c:dLbl>
              <c:idx val="5"/>
              <c:layout>
                <c:manualLayout>
                  <c:x val="-2.5525525525525637E-2"/>
                  <c:y val="-5.2380952380952382E-2"/>
                </c:manualLayout>
              </c:layout>
              <c:spPr>
                <a:solidFill>
                  <a:schemeClr val="bg1"/>
                </a:solidFill>
                <a:ln>
                  <a:noFill/>
                </a:ln>
                <a:effectLst/>
              </c:spPr>
              <c:txPr>
                <a:bodyPr wrap="square" lIns="38100" tIns="19050" rIns="38100" bIns="19050" anchor="ctr">
                  <a:spAutoFit/>
                </a:bodyPr>
                <a:lstStyle/>
                <a:p>
                  <a:pPr>
                    <a:defRPr sz="1400">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8C-4214-A7EC-598934BB35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 (2)'!$A$105:$A$111</c:f>
              <c:strCache>
                <c:ptCount val="7"/>
                <c:pt idx="0">
                  <c:v>2014/15</c:v>
                </c:pt>
                <c:pt idx="1">
                  <c:v>2016/17</c:v>
                </c:pt>
                <c:pt idx="2">
                  <c:v>2017/18</c:v>
                </c:pt>
                <c:pt idx="3">
                  <c:v>2018/19</c:v>
                </c:pt>
                <c:pt idx="4">
                  <c:v>2019/20</c:v>
                </c:pt>
                <c:pt idx="5">
                  <c:v>2020/21</c:v>
                </c:pt>
                <c:pt idx="6">
                  <c:v>2021/22 est.</c:v>
                </c:pt>
              </c:strCache>
            </c:strRef>
          </c:cat>
          <c:val>
            <c:numRef>
              <c:f>'Sheet1 (2)'!$E$106:$E$112</c:f>
              <c:numCache>
                <c:formatCode>0.0</c:formatCode>
                <c:ptCount val="7"/>
                <c:pt idx="0">
                  <c:v>82.77</c:v>
                </c:pt>
                <c:pt idx="1">
                  <c:v>87.99</c:v>
                </c:pt>
                <c:pt idx="2">
                  <c:v>84.35</c:v>
                </c:pt>
                <c:pt idx="3">
                  <c:v>71.33</c:v>
                </c:pt>
                <c:pt idx="4">
                  <c:v>84.96</c:v>
                </c:pt>
                <c:pt idx="5">
                  <c:v>125</c:v>
                </c:pt>
                <c:pt idx="6">
                  <c:v>95</c:v>
                </c:pt>
              </c:numCache>
            </c:numRef>
          </c:val>
          <c:smooth val="0"/>
          <c:extLst>
            <c:ext xmlns:c16="http://schemas.microsoft.com/office/drawing/2014/chart" uri="{C3380CC4-5D6E-409C-BE32-E72D297353CC}">
              <c16:uniqueId val="{00000002-6AFE-422D-9699-03056DF49B64}"/>
            </c:ext>
          </c:extLst>
        </c:ser>
        <c:dLbls>
          <c:showLegendKey val="0"/>
          <c:showVal val="0"/>
          <c:showCatName val="0"/>
          <c:showSerName val="0"/>
          <c:showPercent val="0"/>
          <c:showBubbleSize val="0"/>
        </c:dLbls>
        <c:marker val="1"/>
        <c:smooth val="0"/>
        <c:axId val="1093610608"/>
        <c:axId val="1093617680"/>
      </c:lineChart>
      <c:catAx>
        <c:axId val="1093613872"/>
        <c:scaling>
          <c:orientation val="minMax"/>
        </c:scaling>
        <c:delete val="0"/>
        <c:axPos val="b"/>
        <c:title>
          <c:tx>
            <c:rich>
              <a:bodyPr/>
              <a:lstStyle/>
              <a:p>
                <a:pPr>
                  <a:defRPr sz="1600" b="0" baseline="0"/>
                </a:pPr>
                <a:r>
                  <a:rPr lang="en-US" sz="1600" b="0" baseline="0"/>
                  <a:t>Marketing year</a:t>
                </a:r>
              </a:p>
            </c:rich>
          </c:tx>
          <c:layout>
            <c:manualLayout>
              <c:xMode val="edge"/>
              <c:yMode val="edge"/>
              <c:x val="0.42200125322172566"/>
              <c:y val="0.92897131608548933"/>
            </c:manualLayout>
          </c:layout>
          <c:overlay val="0"/>
        </c:title>
        <c:numFmt formatCode="General" sourceLinked="1"/>
        <c:majorTickMark val="none"/>
        <c:minorTickMark val="none"/>
        <c:tickLblPos val="nextTo"/>
        <c:txPr>
          <a:bodyPr/>
          <a:lstStyle/>
          <a:p>
            <a:pPr>
              <a:defRPr sz="1600" baseline="0"/>
            </a:pPr>
            <a:endParaRPr lang="en-US"/>
          </a:p>
        </c:txPr>
        <c:crossAx val="1093621488"/>
        <c:crosses val="autoZero"/>
        <c:auto val="1"/>
        <c:lblAlgn val="ctr"/>
        <c:lblOffset val="100"/>
        <c:noMultiLvlLbl val="0"/>
      </c:catAx>
      <c:valAx>
        <c:axId val="1093621488"/>
        <c:scaling>
          <c:orientation val="minMax"/>
        </c:scaling>
        <c:delete val="0"/>
        <c:axPos val="l"/>
        <c:majorGridlines/>
        <c:numFmt formatCode="0" sourceLinked="0"/>
        <c:majorTickMark val="none"/>
        <c:minorTickMark val="none"/>
        <c:tickLblPos val="nextTo"/>
        <c:spPr>
          <a:ln w="9525">
            <a:noFill/>
          </a:ln>
        </c:spPr>
        <c:txPr>
          <a:bodyPr/>
          <a:lstStyle/>
          <a:p>
            <a:pPr>
              <a:defRPr sz="1600" baseline="0"/>
            </a:pPr>
            <a:endParaRPr lang="en-US"/>
          </a:p>
        </c:txPr>
        <c:crossAx val="1093613872"/>
        <c:crosses val="autoZero"/>
        <c:crossBetween val="between"/>
      </c:valAx>
      <c:valAx>
        <c:axId val="1093617680"/>
        <c:scaling>
          <c:orientation val="minMax"/>
          <c:min val="50"/>
        </c:scaling>
        <c:delete val="0"/>
        <c:axPos val="r"/>
        <c:numFmt formatCode="0" sourceLinked="0"/>
        <c:majorTickMark val="out"/>
        <c:minorTickMark val="none"/>
        <c:tickLblPos val="nextTo"/>
        <c:txPr>
          <a:bodyPr/>
          <a:lstStyle/>
          <a:p>
            <a:pPr>
              <a:defRPr sz="1600"/>
            </a:pPr>
            <a:endParaRPr lang="en-US"/>
          </a:p>
        </c:txPr>
        <c:crossAx val="1093610608"/>
        <c:crosses val="max"/>
        <c:crossBetween val="between"/>
        <c:majorUnit val="10"/>
      </c:valAx>
      <c:catAx>
        <c:axId val="1093610608"/>
        <c:scaling>
          <c:orientation val="minMax"/>
        </c:scaling>
        <c:delete val="1"/>
        <c:axPos val="b"/>
        <c:numFmt formatCode="General" sourceLinked="1"/>
        <c:majorTickMark val="out"/>
        <c:minorTickMark val="none"/>
        <c:tickLblPos val="nextTo"/>
        <c:crossAx val="1093617680"/>
        <c:crosses val="autoZero"/>
        <c:auto val="1"/>
        <c:lblAlgn val="ctr"/>
        <c:lblOffset val="100"/>
        <c:noMultiLvlLbl val="0"/>
      </c:catAx>
    </c:plotArea>
    <c:legend>
      <c:legendPos val="b"/>
      <c:layout>
        <c:manualLayout>
          <c:xMode val="edge"/>
          <c:yMode val="edge"/>
          <c:x val="0.22057577262301672"/>
          <c:y val="0.12100824896887889"/>
          <c:w val="0.54162540493249156"/>
          <c:h val="8.6511061117360316E-2"/>
        </c:manualLayout>
      </c:layout>
      <c:overlay val="0"/>
      <c:spPr>
        <a:ln>
          <a:solidFill>
            <a:schemeClr val="bg1"/>
          </a:solidFill>
        </a:ln>
      </c:spPr>
      <c:txPr>
        <a:bodyPr/>
        <a:lstStyle/>
        <a:p>
          <a:pPr>
            <a:defRPr sz="2000" baseline="0"/>
          </a:pPr>
          <a:endParaRPr lang="en-US"/>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9849262844144E-2"/>
          <c:y val="0.12252541159627774"/>
          <c:w val="0.85096446416373894"/>
          <c:h val="0.71003374154475918"/>
        </c:manualLayout>
      </c:layout>
      <c:barChart>
        <c:barDir val="col"/>
        <c:grouping val="stacked"/>
        <c:varyColors val="0"/>
        <c:ser>
          <c:idx val="0"/>
          <c:order val="0"/>
          <c:tx>
            <c:strRef>
              <c:f>Sheet1!$E$65</c:f>
              <c:strCache>
                <c:ptCount val="1"/>
                <c:pt idx="0">
                  <c:v>Minimum</c:v>
                </c:pt>
              </c:strCache>
            </c:strRef>
          </c:tx>
          <c:spPr>
            <a:solidFill>
              <a:schemeClr val="accent1"/>
            </a:solidFill>
            <a:ln>
              <a:noFill/>
            </a:ln>
            <a:effectLst/>
          </c:spPr>
          <c:invertIfNegative val="0"/>
          <c:cat>
            <c:strRef>
              <c:f>Sheet1!$D$66:$D$74</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Sheet1!$E$66:$E$74</c:f>
              <c:numCache>
                <c:formatCode>General</c:formatCode>
                <c:ptCount val="9"/>
                <c:pt idx="0">
                  <c:v>33.799999999999997</c:v>
                </c:pt>
                <c:pt idx="1">
                  <c:v>51.3</c:v>
                </c:pt>
                <c:pt idx="2">
                  <c:v>42.1</c:v>
                </c:pt>
                <c:pt idx="3">
                  <c:v>27.2</c:v>
                </c:pt>
                <c:pt idx="4">
                  <c:v>15</c:v>
                </c:pt>
                <c:pt idx="5">
                  <c:v>10.199999999999999</c:v>
                </c:pt>
                <c:pt idx="6">
                  <c:v>9.4</c:v>
                </c:pt>
                <c:pt idx="7">
                  <c:v>11.6</c:v>
                </c:pt>
                <c:pt idx="8">
                  <c:v>8.9</c:v>
                </c:pt>
              </c:numCache>
            </c:numRef>
          </c:val>
          <c:extLst>
            <c:ext xmlns:c16="http://schemas.microsoft.com/office/drawing/2014/chart" uri="{C3380CC4-5D6E-409C-BE32-E72D297353CC}">
              <c16:uniqueId val="{00000000-2E1E-4CAA-A308-93F9BA8EAEDE}"/>
            </c:ext>
          </c:extLst>
        </c:ser>
        <c:ser>
          <c:idx val="1"/>
          <c:order val="1"/>
          <c:tx>
            <c:strRef>
              <c:f>Sheet1!$F$65</c:f>
              <c:strCache>
                <c:ptCount val="1"/>
                <c:pt idx="0">
                  <c:v>Maximum</c:v>
                </c:pt>
              </c:strCache>
            </c:strRef>
          </c:tx>
          <c:spPr>
            <a:solidFill>
              <a:schemeClr val="accent2"/>
            </a:solidFill>
            <a:ln>
              <a:noFill/>
            </a:ln>
            <a:effectLst/>
          </c:spPr>
          <c:invertIfNegative val="0"/>
          <c:cat>
            <c:strRef>
              <c:f>Sheet1!$D$66:$D$74</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Sheet1!$F$66:$F$74</c:f>
              <c:numCache>
                <c:formatCode>General</c:formatCode>
                <c:ptCount val="9"/>
                <c:pt idx="0">
                  <c:v>22.1</c:v>
                </c:pt>
                <c:pt idx="1">
                  <c:v>0.30000000000000426</c:v>
                </c:pt>
                <c:pt idx="2">
                  <c:v>9.3999999999999986</c:v>
                </c:pt>
                <c:pt idx="3">
                  <c:v>14.900000000000002</c:v>
                </c:pt>
                <c:pt idx="4">
                  <c:v>12.2</c:v>
                </c:pt>
                <c:pt idx="5">
                  <c:v>4.8000000000000007</c:v>
                </c:pt>
                <c:pt idx="6">
                  <c:v>3.1999999999999993</c:v>
                </c:pt>
                <c:pt idx="7">
                  <c:v>3.7000000000000011</c:v>
                </c:pt>
                <c:pt idx="8">
                  <c:v>4.5</c:v>
                </c:pt>
              </c:numCache>
            </c:numRef>
          </c:val>
          <c:extLst>
            <c:ext xmlns:c16="http://schemas.microsoft.com/office/drawing/2014/chart" uri="{C3380CC4-5D6E-409C-BE32-E72D297353CC}">
              <c16:uniqueId val="{00000001-2E1E-4CAA-A308-93F9BA8EAEDE}"/>
            </c:ext>
          </c:extLst>
        </c:ser>
        <c:dLbls>
          <c:showLegendKey val="0"/>
          <c:showVal val="0"/>
          <c:showCatName val="0"/>
          <c:showSerName val="0"/>
          <c:showPercent val="0"/>
          <c:showBubbleSize val="0"/>
        </c:dLbls>
        <c:gapWidth val="150"/>
        <c:overlap val="100"/>
        <c:axId val="1806659944"/>
        <c:axId val="1806662568"/>
      </c:barChart>
      <c:catAx>
        <c:axId val="180665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06662568"/>
        <c:crosses val="autoZero"/>
        <c:auto val="1"/>
        <c:lblAlgn val="ctr"/>
        <c:lblOffset val="100"/>
        <c:noMultiLvlLbl val="0"/>
      </c:catAx>
      <c:valAx>
        <c:axId val="1806662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t>Million Bales</a:t>
                </a:r>
              </a:p>
            </c:rich>
          </c:tx>
          <c:layout>
            <c:manualLayout>
              <c:xMode val="edge"/>
              <c:yMode val="edge"/>
              <c:x val="1.3328890369876709E-2"/>
              <c:y val="1.1626935062869206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06659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sz="1400" b="1"/>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5005115885938"/>
          <c:y val="8.599448046935311E-2"/>
          <c:w val="0.83691959229898094"/>
          <c:h val="0.65714285714285736"/>
        </c:manualLayout>
      </c:layout>
      <c:areaChart>
        <c:grouping val="stacked"/>
        <c:varyColors val="0"/>
        <c:ser>
          <c:idx val="0"/>
          <c:order val="0"/>
          <c:tx>
            <c:strRef>
              <c:f>Sheet1!$A$2</c:f>
              <c:strCache>
                <c:ptCount val="1"/>
                <c:pt idx="0">
                  <c:v>Planted Area</c:v>
                </c:pt>
              </c:strCache>
            </c:strRef>
          </c:tx>
          <c:spPr>
            <a:solidFill>
              <a:schemeClr val="accent3"/>
            </a:solidFill>
            <a:ln w="12486">
              <a:solidFill>
                <a:srgbClr val="000000"/>
              </a:solidFill>
              <a:prstDash val="solid"/>
            </a:ln>
          </c:spPr>
          <c:cat>
            <c:numRef>
              <c:f>Sheet1!$B$1:$BF$1</c:f>
              <c:numCache>
                <c:formatCode>General</c:formatCode>
                <c:ptCount val="57"/>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pt idx="52">
                  <c:v>2018</c:v>
                </c:pt>
                <c:pt idx="53">
                  <c:v>2019</c:v>
                </c:pt>
                <c:pt idx="54">
                  <c:v>2020</c:v>
                </c:pt>
                <c:pt idx="55">
                  <c:v>2021</c:v>
                </c:pt>
                <c:pt idx="56">
                  <c:v>2022</c:v>
                </c:pt>
              </c:numCache>
            </c:numRef>
          </c:cat>
          <c:val>
            <c:numRef>
              <c:f>Sheet1!$B$2:$BF$2</c:f>
              <c:numCache>
                <c:formatCode>General</c:formatCode>
                <c:ptCount val="57"/>
                <c:pt idx="0">
                  <c:v>10.349</c:v>
                </c:pt>
                <c:pt idx="1">
                  <c:v>9.4499999999999993</c:v>
                </c:pt>
                <c:pt idx="2">
                  <c:v>10.913</c:v>
                </c:pt>
                <c:pt idx="3">
                  <c:v>11.882999999999999</c:v>
                </c:pt>
                <c:pt idx="4">
                  <c:v>11.945</c:v>
                </c:pt>
                <c:pt idx="5">
                  <c:v>12.355</c:v>
                </c:pt>
                <c:pt idx="6">
                  <c:v>14.000999999999999</c:v>
                </c:pt>
                <c:pt idx="7">
                  <c:v>12.48</c:v>
                </c:pt>
                <c:pt idx="8">
                  <c:v>13.679</c:v>
                </c:pt>
                <c:pt idx="9">
                  <c:v>9.4779999999999998</c:v>
                </c:pt>
                <c:pt idx="10">
                  <c:v>11.635999999999999</c:v>
                </c:pt>
                <c:pt idx="11">
                  <c:v>13.68</c:v>
                </c:pt>
                <c:pt idx="12">
                  <c:v>13.375</c:v>
                </c:pt>
                <c:pt idx="13">
                  <c:v>13.978</c:v>
                </c:pt>
                <c:pt idx="14">
                  <c:v>14.533799999999999</c:v>
                </c:pt>
                <c:pt idx="15">
                  <c:v>14.3301</c:v>
                </c:pt>
                <c:pt idx="16">
                  <c:v>11.3454</c:v>
                </c:pt>
                <c:pt idx="17">
                  <c:v>7.9262999999999995</c:v>
                </c:pt>
                <c:pt idx="18">
                  <c:v>11.1454</c:v>
                </c:pt>
                <c:pt idx="19">
                  <c:v>10.6846</c:v>
                </c:pt>
                <c:pt idx="20">
                  <c:v>10.044600000000001</c:v>
                </c:pt>
                <c:pt idx="21">
                  <c:v>10.3972</c:v>
                </c:pt>
                <c:pt idx="22">
                  <c:v>12.5098</c:v>
                </c:pt>
                <c:pt idx="23">
                  <c:v>10.585000000000001</c:v>
                </c:pt>
                <c:pt idx="24">
                  <c:v>12.3468</c:v>
                </c:pt>
                <c:pt idx="25">
                  <c:v>14.051300000000001</c:v>
                </c:pt>
                <c:pt idx="26">
                  <c:v>13.239600000000001</c:v>
                </c:pt>
                <c:pt idx="27">
                  <c:v>13.4383</c:v>
                </c:pt>
                <c:pt idx="28">
                  <c:v>13.720099999999999</c:v>
                </c:pt>
                <c:pt idx="29">
                  <c:v>16.931399999999996</c:v>
                </c:pt>
                <c:pt idx="30">
                  <c:v>14.6525</c:v>
                </c:pt>
                <c:pt idx="31">
                  <c:v>13.898</c:v>
                </c:pt>
                <c:pt idx="32">
                  <c:v>13.3925</c:v>
                </c:pt>
                <c:pt idx="33">
                  <c:v>14.8735</c:v>
                </c:pt>
                <c:pt idx="34">
                  <c:v>15.517200000000001</c:v>
                </c:pt>
                <c:pt idx="35">
                  <c:v>15.7685</c:v>
                </c:pt>
                <c:pt idx="36">
                  <c:v>13.9579</c:v>
                </c:pt>
                <c:pt idx="37">
                  <c:v>13.4796</c:v>
                </c:pt>
                <c:pt idx="38">
                  <c:v>13.6586</c:v>
                </c:pt>
                <c:pt idx="39">
                  <c:v>14.2454</c:v>
                </c:pt>
                <c:pt idx="40">
                  <c:v>15.273999999999999</c:v>
                </c:pt>
                <c:pt idx="41">
                  <c:v>10.827200000000001</c:v>
                </c:pt>
                <c:pt idx="42">
                  <c:v>9.4710000000000001</c:v>
                </c:pt>
                <c:pt idx="43">
                  <c:v>9.1494999999999997</c:v>
                </c:pt>
                <c:pt idx="44">
                  <c:v>10.974200000000002</c:v>
                </c:pt>
                <c:pt idx="45">
                  <c:v>14.7354</c:v>
                </c:pt>
                <c:pt idx="46">
                  <c:v>12.2644</c:v>
                </c:pt>
                <c:pt idx="47">
                  <c:v>10.407</c:v>
                </c:pt>
                <c:pt idx="48">
                  <c:v>11.0374</c:v>
                </c:pt>
                <c:pt idx="49">
                  <c:v>8.5805000000000007</c:v>
                </c:pt>
                <c:pt idx="50">
                  <c:v>10.0725</c:v>
                </c:pt>
                <c:pt idx="51">
                  <c:v>12.717499999999999</c:v>
                </c:pt>
                <c:pt idx="52">
                  <c:v>14.100299999999999</c:v>
                </c:pt>
                <c:pt idx="53">
                  <c:v>13.735700000000001</c:v>
                </c:pt>
                <c:pt idx="54">
                  <c:v>12.092499999999999</c:v>
                </c:pt>
                <c:pt idx="55">
                  <c:v>11.22</c:v>
                </c:pt>
                <c:pt idx="56">
                  <c:v>12.7</c:v>
                </c:pt>
              </c:numCache>
            </c:numRef>
          </c:val>
          <c:extLst>
            <c:ext xmlns:c16="http://schemas.microsoft.com/office/drawing/2014/chart" uri="{C3380CC4-5D6E-409C-BE32-E72D297353CC}">
              <c16:uniqueId val="{00000000-6E0E-4166-BBBA-E240871A7A0E}"/>
            </c:ext>
          </c:extLst>
        </c:ser>
        <c:dLbls>
          <c:showLegendKey val="0"/>
          <c:showVal val="0"/>
          <c:showCatName val="0"/>
          <c:showSerName val="0"/>
          <c:showPercent val="0"/>
          <c:showBubbleSize val="0"/>
        </c:dLbls>
        <c:axId val="1093607888"/>
        <c:axId val="1093608432"/>
      </c:areaChart>
      <c:lineChart>
        <c:grouping val="standard"/>
        <c:varyColors val="0"/>
        <c:ser>
          <c:idx val="1"/>
          <c:order val="1"/>
          <c:tx>
            <c:strRef>
              <c:f>Sheet1!$A$3</c:f>
              <c:strCache>
                <c:ptCount val="1"/>
                <c:pt idx="0">
                  <c:v>1966-2021 average</c:v>
                </c:pt>
              </c:strCache>
            </c:strRef>
          </c:tx>
          <c:spPr>
            <a:ln w="44450">
              <a:solidFill>
                <a:srgbClr val="C00000"/>
              </a:solidFill>
            </a:ln>
          </c:spPr>
          <c:marker>
            <c:symbol val="none"/>
          </c:marker>
          <c:cat>
            <c:numRef>
              <c:f>Sheet1!$B$1:$BD$1</c:f>
              <c:numCache>
                <c:formatCode>General</c:formatCode>
                <c:ptCount val="55"/>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pt idx="50">
                  <c:v>2016</c:v>
                </c:pt>
                <c:pt idx="51">
                  <c:v>2017</c:v>
                </c:pt>
                <c:pt idx="52">
                  <c:v>2018</c:v>
                </c:pt>
                <c:pt idx="53">
                  <c:v>2019</c:v>
                </c:pt>
                <c:pt idx="54">
                  <c:v>2020</c:v>
                </c:pt>
              </c:numCache>
            </c:numRef>
          </c:cat>
          <c:val>
            <c:numRef>
              <c:f>Sheet1!$B$3:$BF$3</c:f>
              <c:numCache>
                <c:formatCode>General</c:formatCode>
                <c:ptCount val="57"/>
                <c:pt idx="0">
                  <c:v>12.438000000000001</c:v>
                </c:pt>
                <c:pt idx="1">
                  <c:v>12.438000000000001</c:v>
                </c:pt>
                <c:pt idx="2">
                  <c:v>12.438000000000001</c:v>
                </c:pt>
                <c:pt idx="3">
                  <c:v>12.438000000000001</c:v>
                </c:pt>
                <c:pt idx="4">
                  <c:v>12.438000000000001</c:v>
                </c:pt>
                <c:pt idx="5">
                  <c:v>12.438000000000001</c:v>
                </c:pt>
                <c:pt idx="6">
                  <c:v>12.438000000000001</c:v>
                </c:pt>
                <c:pt idx="7">
                  <c:v>12.438000000000001</c:v>
                </c:pt>
                <c:pt idx="8">
                  <c:v>12.438000000000001</c:v>
                </c:pt>
                <c:pt idx="9">
                  <c:v>12.438000000000001</c:v>
                </c:pt>
                <c:pt idx="10">
                  <c:v>12.438000000000001</c:v>
                </c:pt>
                <c:pt idx="11">
                  <c:v>12.438000000000001</c:v>
                </c:pt>
                <c:pt idx="12">
                  <c:v>12.438000000000001</c:v>
                </c:pt>
                <c:pt idx="13">
                  <c:v>12.438000000000001</c:v>
                </c:pt>
                <c:pt idx="14">
                  <c:v>12.438000000000001</c:v>
                </c:pt>
                <c:pt idx="15">
                  <c:v>12.438000000000001</c:v>
                </c:pt>
                <c:pt idx="16">
                  <c:v>12.438000000000001</c:v>
                </c:pt>
                <c:pt idx="17">
                  <c:v>12.438000000000001</c:v>
                </c:pt>
                <c:pt idx="18">
                  <c:v>12.438000000000001</c:v>
                </c:pt>
                <c:pt idx="19">
                  <c:v>12.438000000000001</c:v>
                </c:pt>
                <c:pt idx="20">
                  <c:v>12.438000000000001</c:v>
                </c:pt>
                <c:pt idx="21">
                  <c:v>12.438000000000001</c:v>
                </c:pt>
                <c:pt idx="22">
                  <c:v>12.438000000000001</c:v>
                </c:pt>
                <c:pt idx="23">
                  <c:v>12.438000000000001</c:v>
                </c:pt>
                <c:pt idx="24">
                  <c:v>12.438000000000001</c:v>
                </c:pt>
                <c:pt idx="25">
                  <c:v>12.438000000000001</c:v>
                </c:pt>
                <c:pt idx="26">
                  <c:v>12.438000000000001</c:v>
                </c:pt>
                <c:pt idx="27">
                  <c:v>12.438000000000001</c:v>
                </c:pt>
                <c:pt idx="28">
                  <c:v>12.438000000000001</c:v>
                </c:pt>
                <c:pt idx="29">
                  <c:v>12.438000000000001</c:v>
                </c:pt>
                <c:pt idx="30">
                  <c:v>12.438000000000001</c:v>
                </c:pt>
                <c:pt idx="31">
                  <c:v>12.438000000000001</c:v>
                </c:pt>
                <c:pt idx="32">
                  <c:v>12.438000000000001</c:v>
                </c:pt>
                <c:pt idx="33">
                  <c:v>12.438000000000001</c:v>
                </c:pt>
                <c:pt idx="34">
                  <c:v>12.438000000000001</c:v>
                </c:pt>
                <c:pt idx="35">
                  <c:v>12.438000000000001</c:v>
                </c:pt>
                <c:pt idx="36">
                  <c:v>12.438000000000001</c:v>
                </c:pt>
                <c:pt idx="37">
                  <c:v>12.438000000000001</c:v>
                </c:pt>
                <c:pt idx="38">
                  <c:v>12.438000000000001</c:v>
                </c:pt>
                <c:pt idx="39">
                  <c:v>12.438000000000001</c:v>
                </c:pt>
                <c:pt idx="40">
                  <c:v>12.438000000000001</c:v>
                </c:pt>
                <c:pt idx="41">
                  <c:v>12.438000000000001</c:v>
                </c:pt>
                <c:pt idx="42">
                  <c:v>12.438000000000001</c:v>
                </c:pt>
                <c:pt idx="43">
                  <c:v>12.438000000000001</c:v>
                </c:pt>
                <c:pt idx="44">
                  <c:v>12.438000000000001</c:v>
                </c:pt>
                <c:pt idx="45">
                  <c:v>12.438000000000001</c:v>
                </c:pt>
                <c:pt idx="46">
                  <c:v>12.438000000000001</c:v>
                </c:pt>
                <c:pt idx="47">
                  <c:v>12.438000000000001</c:v>
                </c:pt>
                <c:pt idx="48">
                  <c:v>12.438000000000001</c:v>
                </c:pt>
                <c:pt idx="49">
                  <c:v>12.438000000000001</c:v>
                </c:pt>
                <c:pt idx="50">
                  <c:v>12.438000000000001</c:v>
                </c:pt>
                <c:pt idx="51">
                  <c:v>12.438000000000001</c:v>
                </c:pt>
                <c:pt idx="52">
                  <c:v>12.438000000000001</c:v>
                </c:pt>
                <c:pt idx="53">
                  <c:v>12.438000000000001</c:v>
                </c:pt>
                <c:pt idx="54">
                  <c:v>12.438000000000001</c:v>
                </c:pt>
                <c:pt idx="55">
                  <c:v>12.438000000000001</c:v>
                </c:pt>
                <c:pt idx="56">
                  <c:v>12.438000000000001</c:v>
                </c:pt>
              </c:numCache>
            </c:numRef>
          </c:val>
          <c:smooth val="0"/>
          <c:extLst>
            <c:ext xmlns:c16="http://schemas.microsoft.com/office/drawing/2014/chart" uri="{C3380CC4-5D6E-409C-BE32-E72D297353CC}">
              <c16:uniqueId val="{00000001-6E0E-4166-BBBA-E240871A7A0E}"/>
            </c:ext>
          </c:extLst>
        </c:ser>
        <c:dLbls>
          <c:showLegendKey val="0"/>
          <c:showVal val="0"/>
          <c:showCatName val="0"/>
          <c:showSerName val="0"/>
          <c:showPercent val="0"/>
          <c:showBubbleSize val="0"/>
        </c:dLbls>
        <c:marker val="1"/>
        <c:smooth val="0"/>
        <c:axId val="1093607888"/>
        <c:axId val="1093608432"/>
      </c:lineChart>
      <c:dateAx>
        <c:axId val="1093607888"/>
        <c:scaling>
          <c:orientation val="minMax"/>
        </c:scaling>
        <c:delete val="0"/>
        <c:axPos val="b"/>
        <c:title>
          <c:tx>
            <c:rich>
              <a:bodyPr/>
              <a:lstStyle/>
              <a:p>
                <a:pPr>
                  <a:defRPr sz="1600" b="0" i="0" u="none" strike="noStrike" baseline="0">
                    <a:solidFill>
                      <a:schemeClr val="tx1"/>
                    </a:solidFill>
                    <a:latin typeface="+mn-lt"/>
                    <a:ea typeface="Arial"/>
                    <a:cs typeface="Arial"/>
                  </a:defRPr>
                </a:pPr>
                <a:r>
                  <a:rPr lang="en-US" sz="1600" b="0">
                    <a:latin typeface="+mn-lt"/>
                  </a:rPr>
                  <a:t>Marketing year</a:t>
                </a:r>
              </a:p>
            </c:rich>
          </c:tx>
          <c:layout>
            <c:manualLayout>
              <c:xMode val="edge"/>
              <c:yMode val="edge"/>
              <c:x val="0.44877507896258728"/>
              <c:y val="0.82571398683860164"/>
            </c:manualLayout>
          </c:layout>
          <c:overlay val="0"/>
          <c:spPr>
            <a:noFill/>
            <a:ln w="24973">
              <a:noFill/>
            </a:ln>
          </c:spPr>
        </c:title>
        <c:numFmt formatCode="General" sourceLinked="1"/>
        <c:majorTickMark val="out"/>
        <c:minorTickMark val="none"/>
        <c:tickLblPos val="nextTo"/>
        <c:spPr>
          <a:ln w="3122">
            <a:solidFill>
              <a:schemeClr val="tx1"/>
            </a:solidFill>
            <a:prstDash val="solid"/>
          </a:ln>
        </c:spPr>
        <c:txPr>
          <a:bodyPr rot="0" vert="horz"/>
          <a:lstStyle/>
          <a:p>
            <a:pPr>
              <a:defRPr sz="1600" b="0" i="0" u="none" strike="noStrike" baseline="0">
                <a:solidFill>
                  <a:schemeClr val="tx1"/>
                </a:solidFill>
                <a:latin typeface="+mn-lt"/>
                <a:ea typeface="Arial"/>
                <a:cs typeface="Arial"/>
              </a:defRPr>
            </a:pPr>
            <a:endParaRPr lang="en-US"/>
          </a:p>
        </c:txPr>
        <c:crossAx val="1093608432"/>
        <c:crosses val="autoZero"/>
        <c:auto val="0"/>
        <c:lblOffset val="100"/>
        <c:baseTimeUnit val="days"/>
        <c:majorUnit val="5"/>
        <c:majorTimeUnit val="days"/>
      </c:dateAx>
      <c:valAx>
        <c:axId val="1093608432"/>
        <c:scaling>
          <c:orientation val="minMax"/>
          <c:max val="18"/>
          <c:min val="3"/>
        </c:scaling>
        <c:delete val="0"/>
        <c:axPos val="l"/>
        <c:majorGridlines>
          <c:spPr>
            <a:ln w="3122">
              <a:solidFill>
                <a:schemeClr val="tx1"/>
              </a:solidFill>
              <a:prstDash val="solid"/>
            </a:ln>
          </c:spPr>
        </c:majorGridlines>
        <c:numFmt formatCode="General" sourceLinked="1"/>
        <c:majorTickMark val="out"/>
        <c:minorTickMark val="none"/>
        <c:tickLblPos val="nextTo"/>
        <c:spPr>
          <a:ln w="3122">
            <a:solidFill>
              <a:schemeClr val="tx1"/>
            </a:solidFill>
            <a:prstDash val="solid"/>
          </a:ln>
        </c:spPr>
        <c:txPr>
          <a:bodyPr rot="0" vert="horz"/>
          <a:lstStyle/>
          <a:p>
            <a:pPr>
              <a:defRPr sz="1600" b="0" i="0" u="none" strike="noStrike" baseline="0">
                <a:solidFill>
                  <a:schemeClr val="tx1"/>
                </a:solidFill>
                <a:latin typeface="+mn-lt"/>
                <a:ea typeface="Arial"/>
                <a:cs typeface="Arial"/>
              </a:defRPr>
            </a:pPr>
            <a:endParaRPr lang="en-US"/>
          </a:p>
        </c:txPr>
        <c:crossAx val="1093607888"/>
        <c:crosses val="autoZero"/>
        <c:crossBetween val="between"/>
        <c:majorUnit val="3"/>
        <c:minorUnit val="0.2"/>
      </c:valAx>
      <c:spPr>
        <a:noFill/>
        <a:ln w="24973">
          <a:noFill/>
        </a:ln>
      </c:spPr>
    </c:plotArea>
    <c:legend>
      <c:legendPos val="t"/>
      <c:legendEntry>
        <c:idx val="0"/>
        <c:delete val="1"/>
      </c:legendEntry>
      <c:layout>
        <c:manualLayout>
          <c:xMode val="edge"/>
          <c:yMode val="edge"/>
          <c:x val="0.20566651096579028"/>
          <c:y val="0.1053921568627451"/>
          <c:w val="0.25250867476311223"/>
          <c:h val="6.2094719777674848E-2"/>
        </c:manualLayout>
      </c:layout>
      <c:overlay val="0"/>
      <c:spPr>
        <a:ln>
          <a:solidFill>
            <a:schemeClr val="tx1"/>
          </a:solidFill>
        </a:ln>
      </c:spPr>
      <c:txPr>
        <a:bodyPr/>
        <a:lstStyle/>
        <a:p>
          <a:pPr>
            <a:defRPr sz="1600" b="1" i="0" baseline="0">
              <a:latin typeface="+mn-lt"/>
            </a:defRPr>
          </a:pPr>
          <a:endParaRPr lang="en-US"/>
        </a:p>
      </c:txPr>
    </c:legend>
    <c:plotVisOnly val="1"/>
    <c:dispBlanksAs val="zero"/>
    <c:showDLblsOverMax val="0"/>
  </c:chart>
  <c:spPr>
    <a:noFill/>
    <a:ln>
      <a:noFill/>
    </a:ln>
  </c:spPr>
  <c:txPr>
    <a:bodyPr/>
    <a:lstStyle/>
    <a:p>
      <a:pPr>
        <a:defRPr sz="17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7562888908549E-2"/>
          <c:y val="6.6714353968783405E-2"/>
          <c:w val="0.88982512017458493"/>
          <c:h val="0.79690681038825673"/>
        </c:manualLayout>
      </c:layout>
      <c:barChart>
        <c:barDir val="col"/>
        <c:grouping val="clustered"/>
        <c:varyColors val="0"/>
        <c:ser>
          <c:idx val="0"/>
          <c:order val="0"/>
          <c:tx>
            <c:strRef>
              <c:f>Sheet1!$E$5</c:f>
              <c:strCache>
                <c:ptCount val="1"/>
                <c:pt idx="0">
                  <c:v>Change</c:v>
                </c:pt>
              </c:strCache>
            </c:strRef>
          </c:tx>
          <c:spPr>
            <a:solidFill>
              <a:srgbClr val="FFC000"/>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Sheet1!$D$35:$D$42</c:f>
              <c:strCache>
                <c:ptCount val="8"/>
                <c:pt idx="0">
                  <c:v>China</c:v>
                </c:pt>
                <c:pt idx="1">
                  <c:v>India</c:v>
                </c:pt>
                <c:pt idx="2">
                  <c:v>Turkey</c:v>
                </c:pt>
                <c:pt idx="3">
                  <c:v>Pakistan</c:v>
                </c:pt>
                <c:pt idx="4">
                  <c:v>FrZn</c:v>
                </c:pt>
                <c:pt idx="5">
                  <c:v>Brazil</c:v>
                </c:pt>
                <c:pt idx="6">
                  <c:v>Australia</c:v>
                </c:pt>
                <c:pt idx="7">
                  <c:v>United States</c:v>
                </c:pt>
              </c:strCache>
            </c:strRef>
          </c:cat>
          <c:val>
            <c:numRef>
              <c:f>Sheet1!$G$35:$G$42</c:f>
              <c:numCache>
                <c:formatCode>General</c:formatCode>
                <c:ptCount val="8"/>
                <c:pt idx="0">
                  <c:v>-2.5</c:v>
                </c:pt>
                <c:pt idx="1">
                  <c:v>-0.6</c:v>
                </c:pt>
                <c:pt idx="2">
                  <c:v>0.9</c:v>
                </c:pt>
                <c:pt idx="3">
                  <c:v>1.3</c:v>
                </c:pt>
                <c:pt idx="4">
                  <c:v>1.37</c:v>
                </c:pt>
                <c:pt idx="5">
                  <c:v>2.38</c:v>
                </c:pt>
                <c:pt idx="6">
                  <c:v>2.7</c:v>
                </c:pt>
                <c:pt idx="7">
                  <c:v>3.016</c:v>
                </c:pt>
              </c:numCache>
            </c:numRef>
          </c:val>
          <c:extLst>
            <c:ext xmlns:c16="http://schemas.microsoft.com/office/drawing/2014/chart" uri="{C3380CC4-5D6E-409C-BE32-E72D297353CC}">
              <c16:uniqueId val="{00000000-1588-4585-8E4B-6A081DC0F828}"/>
            </c:ext>
          </c:extLst>
        </c:ser>
        <c:dLbls>
          <c:showLegendKey val="0"/>
          <c:showVal val="0"/>
          <c:showCatName val="0"/>
          <c:showSerName val="0"/>
          <c:showPercent val="0"/>
          <c:showBubbleSize val="0"/>
        </c:dLbls>
        <c:gapWidth val="219"/>
        <c:overlap val="-27"/>
        <c:axId val="1256558096"/>
        <c:axId val="1256555800"/>
      </c:barChart>
      <c:catAx>
        <c:axId val="1256558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600" b="1" i="0" u="none" strike="noStrike" kern="1200" baseline="0">
                <a:solidFill>
                  <a:schemeClr val="tx1">
                    <a:lumMod val="65000"/>
                    <a:lumOff val="35000"/>
                  </a:schemeClr>
                </a:solidFill>
                <a:latin typeface="+mn-lt"/>
                <a:ea typeface="+mn-ea"/>
                <a:cs typeface="+mn-cs"/>
              </a:defRPr>
            </a:pPr>
            <a:endParaRPr lang="en-US"/>
          </a:p>
        </c:txPr>
        <c:crossAx val="1256555800"/>
        <c:crosses val="autoZero"/>
        <c:auto val="1"/>
        <c:lblAlgn val="ctr"/>
        <c:lblOffset val="100"/>
        <c:noMultiLvlLbl val="0"/>
      </c:catAx>
      <c:valAx>
        <c:axId val="1256555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a:t>Million Bales</a:t>
                </a:r>
              </a:p>
            </c:rich>
          </c:tx>
          <c:layout>
            <c:manualLayout>
              <c:xMode val="edge"/>
              <c:yMode val="edge"/>
              <c:x val="7.9710205251459516E-3"/>
              <c:y val="1.4548330878038257E-2"/>
            </c:manualLayout>
          </c:layout>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5655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34491688762482E-2"/>
          <c:y val="0.12197675705958831"/>
          <c:w val="0.89229363517060367"/>
          <c:h val="0.70754422888586355"/>
        </c:manualLayout>
      </c:layout>
      <c:barChart>
        <c:barDir val="col"/>
        <c:grouping val="stacked"/>
        <c:varyColors val="0"/>
        <c:dLbls>
          <c:showLegendKey val="0"/>
          <c:showVal val="0"/>
          <c:showCatName val="0"/>
          <c:showSerName val="0"/>
          <c:showPercent val="0"/>
          <c:showBubbleSize val="0"/>
        </c:dLbls>
        <c:gapWidth val="75"/>
        <c:overlap val="100"/>
        <c:axId val="1093623120"/>
        <c:axId val="1093615504"/>
      </c:barChart>
      <c:catAx>
        <c:axId val="1093623120"/>
        <c:scaling>
          <c:orientation val="minMax"/>
        </c:scaling>
        <c:delete val="0"/>
        <c:axPos val="b"/>
        <c:numFmt formatCode="General" sourceLinked="1"/>
        <c:majorTickMark val="none"/>
        <c:minorTickMark val="none"/>
        <c:tickLblPos val="nextTo"/>
        <c:txPr>
          <a:bodyPr/>
          <a:lstStyle/>
          <a:p>
            <a:pPr>
              <a:defRPr sz="1600" baseline="0"/>
            </a:pPr>
            <a:endParaRPr lang="en-US"/>
          </a:p>
        </c:txPr>
        <c:crossAx val="1093615504"/>
        <c:crosses val="autoZero"/>
        <c:auto val="1"/>
        <c:lblAlgn val="ctr"/>
        <c:lblOffset val="100"/>
        <c:noMultiLvlLbl val="0"/>
      </c:catAx>
      <c:valAx>
        <c:axId val="1093615504"/>
        <c:scaling>
          <c:orientation val="minMax"/>
        </c:scaling>
        <c:delete val="0"/>
        <c:axPos val="l"/>
        <c:majorGridlines/>
        <c:numFmt formatCode="0" sourceLinked="0"/>
        <c:majorTickMark val="none"/>
        <c:minorTickMark val="none"/>
        <c:tickLblPos val="nextTo"/>
        <c:spPr>
          <a:ln w="9525">
            <a:noFill/>
          </a:ln>
        </c:spPr>
        <c:txPr>
          <a:bodyPr/>
          <a:lstStyle/>
          <a:p>
            <a:pPr>
              <a:defRPr sz="1600" baseline="0"/>
            </a:pPr>
            <a:endParaRPr lang="en-US"/>
          </a:p>
        </c:txPr>
        <c:crossAx val="1093623120"/>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01510626218744"/>
          <c:y val="0.14412788475773716"/>
          <c:w val="0.84098914751643505"/>
          <c:h val="0.70688554617161714"/>
        </c:manualLayout>
      </c:layout>
      <c:barChart>
        <c:barDir val="col"/>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World!$K$4:$P$4</c:f>
              <c:strCache>
                <c:ptCount val="6"/>
                <c:pt idx="0">
                  <c:v>2016/2017</c:v>
                </c:pt>
                <c:pt idx="1">
                  <c:v>2017/2018</c:v>
                </c:pt>
                <c:pt idx="2">
                  <c:v>2018/2019</c:v>
                </c:pt>
                <c:pt idx="3">
                  <c:v>2019/2020</c:v>
                </c:pt>
                <c:pt idx="4">
                  <c:v>2020/2021</c:v>
                </c:pt>
                <c:pt idx="5">
                  <c:v>2021/2022 est.</c:v>
                </c:pt>
              </c:strCache>
            </c:strRef>
          </c:cat>
          <c:val>
            <c:numRef>
              <c:f>World!$K$29:$P$29</c:f>
              <c:numCache>
                <c:formatCode>_(* #,##0_);_(* \(#,##0\);_(* "-"??_);_(@_)</c:formatCode>
                <c:ptCount val="6"/>
                <c:pt idx="0">
                  <c:v>38500</c:v>
                </c:pt>
                <c:pt idx="1">
                  <c:v>41000</c:v>
                </c:pt>
                <c:pt idx="2">
                  <c:v>39500</c:v>
                </c:pt>
                <c:pt idx="3">
                  <c:v>33000</c:v>
                </c:pt>
                <c:pt idx="4">
                  <c:v>40000</c:v>
                </c:pt>
                <c:pt idx="5">
                  <c:v>39500</c:v>
                </c:pt>
              </c:numCache>
            </c:numRef>
          </c:val>
          <c:extLst>
            <c:ext xmlns:c16="http://schemas.microsoft.com/office/drawing/2014/chart" uri="{C3380CC4-5D6E-409C-BE32-E72D297353CC}">
              <c16:uniqueId val="{00000000-4723-4549-B401-0173FCC18DE7}"/>
            </c:ext>
          </c:extLst>
        </c:ser>
        <c:dLbls>
          <c:showLegendKey val="0"/>
          <c:showVal val="0"/>
          <c:showCatName val="0"/>
          <c:showSerName val="0"/>
          <c:showPercent val="0"/>
          <c:showBubbleSize val="0"/>
        </c:dLbls>
        <c:gapWidth val="70"/>
        <c:overlap val="-27"/>
        <c:axId val="976607432"/>
        <c:axId val="976606776"/>
      </c:barChart>
      <c:catAx>
        <c:axId val="97660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76606776"/>
        <c:crosses val="autoZero"/>
        <c:auto val="1"/>
        <c:lblAlgn val="ctr"/>
        <c:lblOffset val="100"/>
        <c:noMultiLvlLbl val="0"/>
      </c:catAx>
      <c:valAx>
        <c:axId val="9766067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76607432"/>
        <c:crosses val="autoZero"/>
        <c:crossBetween val="between"/>
        <c:dispUnits>
          <c:builtInUnit val="thousands"/>
          <c:dispUnitsLbl>
            <c:layout>
              <c:manualLayout>
                <c:xMode val="edge"/>
                <c:yMode val="edge"/>
                <c:x val="2.7176588815391492E-2"/>
                <c:y val="5.1099346526638313E-2"/>
              </c:manualLayout>
            </c:layout>
            <c:tx>
              <c:rich>
                <a:bodyPr rot="0" spcFirstLastPara="1" vertOverflow="ellipsis" wrap="square" anchor="t" anchorCtr="0"/>
                <a:lstStyle/>
                <a:p>
                  <a:pPr>
                    <a:defRPr sz="1400" b="1" i="0" u="none" strike="noStrike" kern="1200" baseline="0">
                      <a:solidFill>
                        <a:schemeClr val="tx1">
                          <a:lumMod val="65000"/>
                          <a:lumOff val="35000"/>
                        </a:schemeClr>
                      </a:solidFill>
                      <a:latin typeface="+mn-lt"/>
                      <a:ea typeface="+mn-ea"/>
                      <a:cs typeface="+mn-cs"/>
                    </a:defRPr>
                  </a:pPr>
                  <a:r>
                    <a:rPr lang="en-US"/>
                    <a:t>Million Bales</a:t>
                  </a:r>
                </a:p>
              </c:rich>
            </c:tx>
            <c:spPr>
              <a:noFill/>
              <a:ln>
                <a:noFill/>
              </a:ln>
              <a:effectLst/>
            </c:spPr>
            <c:txPr>
              <a:bodyPr rot="0" spcFirstLastPara="1" vertOverflow="ellipsis" wrap="square" anchor="t" anchorCtr="0"/>
              <a:lstStyle/>
              <a:p>
                <a:pPr>
                  <a:defRPr sz="1400" b="1"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4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2531017369727"/>
          <c:y val="5.8353018372703409E-2"/>
          <c:w val="0.85856079404466479"/>
          <c:h val="0.71467557061696407"/>
        </c:manualLayout>
      </c:layout>
      <c:areaChart>
        <c:grouping val="stacked"/>
        <c:varyColors val="0"/>
        <c:ser>
          <c:idx val="1"/>
          <c:order val="0"/>
          <c:tx>
            <c:strRef>
              <c:f>Sheet1!$C$2</c:f>
              <c:strCache>
                <c:ptCount val="1"/>
                <c:pt idx="0">
                  <c:v>China</c:v>
                </c:pt>
              </c:strCache>
            </c:strRef>
          </c:tx>
          <c:spPr>
            <a:solidFill>
              <a:schemeClr val="accent2">
                <a:lumMod val="75000"/>
              </a:schemeClr>
            </a:solidFill>
            <a:ln w="14443">
              <a:solidFill>
                <a:schemeClr val="tx1"/>
              </a:solidFill>
              <a:prstDash val="solid"/>
            </a:ln>
          </c:spPr>
          <c:cat>
            <c:strRef>
              <c:f>Sheet1!$D$1:$K$1</c:f>
              <c:strCache>
                <c:ptCount val="8"/>
                <c:pt idx="0">
                  <c:v>2014/15</c:v>
                </c:pt>
                <c:pt idx="1">
                  <c:v>2015/16</c:v>
                </c:pt>
                <c:pt idx="2">
                  <c:v>2016/17</c:v>
                </c:pt>
                <c:pt idx="3">
                  <c:v>2017/18</c:v>
                </c:pt>
                <c:pt idx="4">
                  <c:v>2018/19</c:v>
                </c:pt>
                <c:pt idx="5">
                  <c:v>2019/20</c:v>
                </c:pt>
                <c:pt idx="6">
                  <c:v>2020/21</c:v>
                </c:pt>
                <c:pt idx="7">
                  <c:v>2021/22 est.</c:v>
                </c:pt>
              </c:strCache>
            </c:strRef>
          </c:cat>
          <c:val>
            <c:numRef>
              <c:f>Sheet1!$D$2:$K$2</c:f>
              <c:numCache>
                <c:formatCode>General</c:formatCode>
                <c:ptCount val="8"/>
                <c:pt idx="0">
                  <c:v>66.42</c:v>
                </c:pt>
                <c:pt idx="1">
                  <c:v>56.698000000000008</c:v>
                </c:pt>
                <c:pt idx="2">
                  <c:v>45.919000000000004</c:v>
                </c:pt>
                <c:pt idx="3">
                  <c:v>37.993000000000002</c:v>
                </c:pt>
                <c:pt idx="4">
                  <c:v>35.669999999999995</c:v>
                </c:pt>
                <c:pt idx="5">
                  <c:v>36.899000000000001</c:v>
                </c:pt>
                <c:pt idx="6">
                  <c:v>39.250000000000007</c:v>
                </c:pt>
                <c:pt idx="7">
                  <c:v>36.174999999999997</c:v>
                </c:pt>
              </c:numCache>
            </c:numRef>
          </c:val>
          <c:extLst>
            <c:ext xmlns:c16="http://schemas.microsoft.com/office/drawing/2014/chart" uri="{C3380CC4-5D6E-409C-BE32-E72D297353CC}">
              <c16:uniqueId val="{00000000-1B7F-40C7-8A02-9FC78E5528AF}"/>
            </c:ext>
          </c:extLst>
        </c:ser>
        <c:ser>
          <c:idx val="0"/>
          <c:order val="1"/>
          <c:tx>
            <c:strRef>
              <c:f>Sheet1!$C$3</c:f>
              <c:strCache>
                <c:ptCount val="1"/>
                <c:pt idx="0">
                  <c:v>ROW</c:v>
                </c:pt>
              </c:strCache>
            </c:strRef>
          </c:tx>
          <c:spPr>
            <a:solidFill>
              <a:schemeClr val="bg2">
                <a:lumMod val="75000"/>
              </a:schemeClr>
            </a:solidFill>
            <a:ln w="14443">
              <a:solidFill>
                <a:srgbClr val="000000"/>
              </a:solidFill>
              <a:prstDash val="solid"/>
            </a:ln>
          </c:spPr>
          <c:cat>
            <c:strRef>
              <c:f>Sheet1!$D$1:$K$1</c:f>
              <c:strCache>
                <c:ptCount val="8"/>
                <c:pt idx="0">
                  <c:v>2014/15</c:v>
                </c:pt>
                <c:pt idx="1">
                  <c:v>2015/16</c:v>
                </c:pt>
                <c:pt idx="2">
                  <c:v>2016/17</c:v>
                </c:pt>
                <c:pt idx="3">
                  <c:v>2017/18</c:v>
                </c:pt>
                <c:pt idx="4">
                  <c:v>2018/19</c:v>
                </c:pt>
                <c:pt idx="5">
                  <c:v>2019/20</c:v>
                </c:pt>
                <c:pt idx="6">
                  <c:v>2020/21</c:v>
                </c:pt>
                <c:pt idx="7">
                  <c:v>2021/22 est.</c:v>
                </c:pt>
              </c:strCache>
            </c:strRef>
          </c:cat>
          <c:val>
            <c:numRef>
              <c:f>Sheet1!$D$3:$K$3</c:f>
              <c:numCache>
                <c:formatCode>General</c:formatCode>
                <c:ptCount val="8"/>
                <c:pt idx="0">
                  <c:v>36.760000000000005</c:v>
                </c:pt>
                <c:pt idx="1">
                  <c:v>29.779999999999902</c:v>
                </c:pt>
                <c:pt idx="2">
                  <c:v>31.594999999999906</c:v>
                </c:pt>
                <c:pt idx="3">
                  <c:v>38.896999999999871</c:v>
                </c:pt>
                <c:pt idx="4">
                  <c:v>39.57200000000001</c:v>
                </c:pt>
                <c:pt idx="5">
                  <c:v>53.319499999999991</c:v>
                </c:pt>
                <c:pt idx="6">
                  <c:v>46.256499999999939</c:v>
                </c:pt>
                <c:pt idx="7">
                  <c:v>44.630499999999941</c:v>
                </c:pt>
              </c:numCache>
            </c:numRef>
          </c:val>
          <c:extLst>
            <c:ext xmlns:c16="http://schemas.microsoft.com/office/drawing/2014/chart" uri="{C3380CC4-5D6E-409C-BE32-E72D297353CC}">
              <c16:uniqueId val="{00000001-1B7F-40C7-8A02-9FC78E5528AF}"/>
            </c:ext>
          </c:extLst>
        </c:ser>
        <c:ser>
          <c:idx val="2"/>
          <c:order val="2"/>
          <c:tx>
            <c:strRef>
              <c:f>Sheet1!$C$4</c:f>
              <c:strCache>
                <c:ptCount val="1"/>
                <c:pt idx="0">
                  <c:v>U.S.</c:v>
                </c:pt>
              </c:strCache>
            </c:strRef>
          </c:tx>
          <c:spPr>
            <a:solidFill>
              <a:schemeClr val="accent1"/>
            </a:solidFill>
            <a:ln>
              <a:solidFill>
                <a:schemeClr val="tx1"/>
              </a:solidFill>
            </a:ln>
          </c:spPr>
          <c:cat>
            <c:strRef>
              <c:f>Sheet1!$D$1:$K$1</c:f>
              <c:strCache>
                <c:ptCount val="8"/>
                <c:pt idx="0">
                  <c:v>2014/15</c:v>
                </c:pt>
                <c:pt idx="1">
                  <c:v>2015/16</c:v>
                </c:pt>
                <c:pt idx="2">
                  <c:v>2016/17</c:v>
                </c:pt>
                <c:pt idx="3">
                  <c:v>2017/18</c:v>
                </c:pt>
                <c:pt idx="4">
                  <c:v>2018/19</c:v>
                </c:pt>
                <c:pt idx="5">
                  <c:v>2019/20</c:v>
                </c:pt>
                <c:pt idx="6">
                  <c:v>2020/21</c:v>
                </c:pt>
                <c:pt idx="7">
                  <c:v>2021/22 est.</c:v>
                </c:pt>
              </c:strCache>
            </c:strRef>
          </c:cat>
          <c:val>
            <c:numRef>
              <c:f>Sheet1!$D$4:$K$4</c:f>
              <c:numCache>
                <c:formatCode>General</c:formatCode>
                <c:ptCount val="8"/>
                <c:pt idx="0">
                  <c:v>3.6500000000000101</c:v>
                </c:pt>
                <c:pt idx="1">
                  <c:v>3.8000000000000105</c:v>
                </c:pt>
                <c:pt idx="2">
                  <c:v>2.75</c:v>
                </c:pt>
                <c:pt idx="3">
                  <c:v>4.2</c:v>
                </c:pt>
                <c:pt idx="4">
                  <c:v>4.8500000000000005</c:v>
                </c:pt>
                <c:pt idx="5">
                  <c:v>7.2495000000000038</c:v>
                </c:pt>
                <c:pt idx="6">
                  <c:v>3.1495000000000055</c:v>
                </c:pt>
                <c:pt idx="7">
                  <c:v>3.4995000000000038</c:v>
                </c:pt>
              </c:numCache>
            </c:numRef>
          </c:val>
          <c:extLst>
            <c:ext xmlns:c16="http://schemas.microsoft.com/office/drawing/2014/chart" uri="{C3380CC4-5D6E-409C-BE32-E72D297353CC}">
              <c16:uniqueId val="{00000002-1B7F-40C7-8A02-9FC78E5528AF}"/>
            </c:ext>
          </c:extLst>
        </c:ser>
        <c:dLbls>
          <c:showLegendKey val="0"/>
          <c:showVal val="0"/>
          <c:showCatName val="0"/>
          <c:showSerName val="0"/>
          <c:showPercent val="0"/>
          <c:showBubbleSize val="0"/>
        </c:dLbls>
        <c:axId val="84652032"/>
        <c:axId val="84653952"/>
      </c:areaChart>
      <c:catAx>
        <c:axId val="84652032"/>
        <c:scaling>
          <c:orientation val="minMax"/>
        </c:scaling>
        <c:delete val="0"/>
        <c:axPos val="b"/>
        <c:numFmt formatCode="General" sourceLinked="1"/>
        <c:majorTickMark val="out"/>
        <c:minorTickMark val="none"/>
        <c:tickLblPos val="low"/>
        <c:spPr>
          <a:ln w="3611">
            <a:solidFill>
              <a:schemeClr val="tx1"/>
            </a:solidFill>
            <a:prstDash val="solid"/>
          </a:ln>
        </c:spPr>
        <c:txPr>
          <a:bodyPr rot="0" vert="horz"/>
          <a:lstStyle/>
          <a:p>
            <a:pPr>
              <a:defRPr sz="1600" b="0" i="0" u="none" strike="noStrike" baseline="0">
                <a:solidFill>
                  <a:schemeClr val="tx1"/>
                </a:solidFill>
                <a:latin typeface="+mn-lt"/>
                <a:ea typeface="Arial"/>
                <a:cs typeface="Arial"/>
              </a:defRPr>
            </a:pPr>
            <a:endParaRPr lang="en-US"/>
          </a:p>
        </c:txPr>
        <c:crossAx val="84653952"/>
        <c:crosses val="autoZero"/>
        <c:auto val="1"/>
        <c:lblAlgn val="ctr"/>
        <c:lblOffset val="100"/>
        <c:noMultiLvlLbl val="0"/>
      </c:catAx>
      <c:valAx>
        <c:axId val="84653952"/>
        <c:scaling>
          <c:orientation val="minMax"/>
        </c:scaling>
        <c:delete val="0"/>
        <c:axPos val="l"/>
        <c:majorGridlines>
          <c:spPr>
            <a:ln w="3611">
              <a:noFill/>
              <a:prstDash val="solid"/>
            </a:ln>
          </c:spPr>
        </c:majorGridlines>
        <c:title>
          <c:tx>
            <c:rich>
              <a:bodyPr/>
              <a:lstStyle/>
              <a:p>
                <a:pPr>
                  <a:defRPr sz="1600" b="0" i="0" u="none" strike="noStrike" baseline="0">
                    <a:solidFill>
                      <a:schemeClr val="tx1"/>
                    </a:solidFill>
                    <a:latin typeface="+mn-lt"/>
                    <a:ea typeface="Arial"/>
                    <a:cs typeface="Arial"/>
                  </a:defRPr>
                </a:pPr>
                <a:r>
                  <a:rPr lang="en-US" sz="1600" b="0">
                    <a:latin typeface="+mn-lt"/>
                  </a:rPr>
                  <a:t>Million bales</a:t>
                </a:r>
              </a:p>
            </c:rich>
          </c:tx>
          <c:layout>
            <c:manualLayout>
              <c:xMode val="edge"/>
              <c:yMode val="edge"/>
              <c:x val="5.8479532163742687E-3"/>
              <c:y val="0.34541612678162065"/>
            </c:manualLayout>
          </c:layout>
          <c:overlay val="0"/>
          <c:spPr>
            <a:noFill/>
            <a:ln w="28885">
              <a:noFill/>
            </a:ln>
          </c:spPr>
        </c:title>
        <c:numFmt formatCode="0" sourceLinked="0"/>
        <c:majorTickMark val="out"/>
        <c:minorTickMark val="none"/>
        <c:tickLblPos val="nextTo"/>
        <c:spPr>
          <a:ln w="3611">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en-US"/>
          </a:p>
        </c:txPr>
        <c:crossAx val="84652032"/>
        <c:crosses val="autoZero"/>
        <c:crossBetween val="midCat"/>
      </c:valAx>
      <c:spPr>
        <a:noFill/>
        <a:ln w="12700">
          <a:solidFill>
            <a:schemeClr val="tx1"/>
          </a:solidFill>
          <a:prstDash val="solid"/>
        </a:ln>
      </c:spPr>
    </c:plotArea>
    <c:legend>
      <c:legendPos val="t"/>
      <c:layout>
        <c:manualLayout>
          <c:xMode val="edge"/>
          <c:yMode val="edge"/>
          <c:x val="0.26750759773449373"/>
          <c:y val="9.0478255091531304E-2"/>
          <c:w val="0.37340597227978084"/>
          <c:h val="5.344861955546696E-2"/>
        </c:manualLayout>
      </c:layout>
      <c:overlay val="0"/>
      <c:spPr>
        <a:ln>
          <a:noFill/>
        </a:ln>
      </c:spPr>
      <c:txPr>
        <a:bodyPr/>
        <a:lstStyle/>
        <a:p>
          <a:pPr>
            <a:defRPr sz="2000" b="0">
              <a:latin typeface="+mn-lt"/>
            </a:defRPr>
          </a:pPr>
          <a:endParaRPr lang="en-US"/>
        </a:p>
      </c:txPr>
    </c:legend>
    <c:plotVisOnly val="1"/>
    <c:dispBlanksAs val="zero"/>
    <c:showDLblsOverMax val="0"/>
  </c:chart>
  <c:spPr>
    <a:noFill/>
    <a:ln>
      <a:noFill/>
    </a:ln>
  </c:spPr>
  <c:txPr>
    <a:bodyPr/>
    <a:lstStyle/>
    <a:p>
      <a:pPr>
        <a:defRPr sz="20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04440069991251E-2"/>
          <c:y val="0.12448446259032436"/>
          <c:w val="0.89090471879433353"/>
          <c:h val="0.70268137779073914"/>
        </c:manualLayout>
      </c:layout>
      <c:barChart>
        <c:barDir val="col"/>
        <c:grouping val="stacked"/>
        <c:varyColors val="0"/>
        <c:ser>
          <c:idx val="0"/>
          <c:order val="0"/>
          <c:tx>
            <c:strRef>
              <c:f>'Sheet1 (2)'!$D$117</c:f>
              <c:strCache>
                <c:ptCount val="1"/>
                <c:pt idx="0">
                  <c:v>Other Stocks</c:v>
                </c:pt>
              </c:strCache>
            </c:strRef>
          </c:tx>
          <c:spPr>
            <a:ln>
              <a:solidFill>
                <a:schemeClr val="tx1"/>
              </a:solidFill>
            </a:ln>
          </c:spPr>
          <c:invertIfNegative val="0"/>
          <c:cat>
            <c:strRef>
              <c:f>'Sheet1 (2)'!$A$118:$A$124</c:f>
              <c:strCache>
                <c:ptCount val="7"/>
                <c:pt idx="0">
                  <c:v>2015/16</c:v>
                </c:pt>
                <c:pt idx="1">
                  <c:v>2016/17</c:v>
                </c:pt>
                <c:pt idx="2">
                  <c:v>2017/18</c:v>
                </c:pt>
                <c:pt idx="3">
                  <c:v>2018/19</c:v>
                </c:pt>
                <c:pt idx="4">
                  <c:v>2019/20</c:v>
                </c:pt>
                <c:pt idx="5">
                  <c:v>2020/21</c:v>
                </c:pt>
                <c:pt idx="6">
                  <c:v>2021/22 est.</c:v>
                </c:pt>
              </c:strCache>
            </c:strRef>
          </c:cat>
          <c:val>
            <c:numRef>
              <c:f>'Sheet1 (2)'!$D$118:$D$124</c:f>
              <c:numCache>
                <c:formatCode>General</c:formatCode>
                <c:ptCount val="7"/>
                <c:pt idx="0">
                  <c:v>12.596</c:v>
                </c:pt>
                <c:pt idx="1">
                  <c:v>16.117999999999999</c:v>
                </c:pt>
                <c:pt idx="2">
                  <c:v>21.454999999999998</c:v>
                </c:pt>
                <c:pt idx="3">
                  <c:v>24.533000000000001</c:v>
                </c:pt>
                <c:pt idx="4">
                  <c:v>24.882999999999999</c:v>
                </c:pt>
                <c:pt idx="5">
                  <c:v>24.847000000000001</c:v>
                </c:pt>
                <c:pt idx="6">
                  <c:v>23.442</c:v>
                </c:pt>
              </c:numCache>
            </c:numRef>
          </c:val>
          <c:extLst>
            <c:ext xmlns:c16="http://schemas.microsoft.com/office/drawing/2014/chart" uri="{C3380CC4-5D6E-409C-BE32-E72D297353CC}">
              <c16:uniqueId val="{00000000-EC11-4B7B-BE66-7DD95EAC13F2}"/>
            </c:ext>
          </c:extLst>
        </c:ser>
        <c:ser>
          <c:idx val="2"/>
          <c:order val="2"/>
          <c:tx>
            <c:strRef>
              <c:f>'Sheet1 (2)'!$C$117</c:f>
              <c:strCache>
                <c:ptCount val="1"/>
                <c:pt idx="0">
                  <c:v>State Reserve</c:v>
                </c:pt>
              </c:strCache>
            </c:strRef>
          </c:tx>
          <c:spPr>
            <a:ln>
              <a:solidFill>
                <a:schemeClr val="tx1"/>
              </a:solidFill>
            </a:ln>
          </c:spPr>
          <c:invertIfNegative val="0"/>
          <c:cat>
            <c:strRef>
              <c:f>'Sheet1 (2)'!$A$118:$A$124</c:f>
              <c:strCache>
                <c:ptCount val="7"/>
                <c:pt idx="0">
                  <c:v>2015/16</c:v>
                </c:pt>
                <c:pt idx="1">
                  <c:v>2016/17</c:v>
                </c:pt>
                <c:pt idx="2">
                  <c:v>2017/18</c:v>
                </c:pt>
                <c:pt idx="3">
                  <c:v>2018/19</c:v>
                </c:pt>
                <c:pt idx="4">
                  <c:v>2019/20</c:v>
                </c:pt>
                <c:pt idx="5">
                  <c:v>2020/21</c:v>
                </c:pt>
                <c:pt idx="6">
                  <c:v>2021/22 est.</c:v>
                </c:pt>
              </c:strCache>
            </c:strRef>
          </c:cat>
          <c:val>
            <c:numRef>
              <c:f>'Sheet1 (2)'!$C$118:$C$124</c:f>
              <c:numCache>
                <c:formatCode>General</c:formatCode>
                <c:ptCount val="7"/>
                <c:pt idx="0">
                  <c:v>44.101999999999997</c:v>
                </c:pt>
                <c:pt idx="1">
                  <c:v>29.800999999999998</c:v>
                </c:pt>
                <c:pt idx="2">
                  <c:v>16.538</c:v>
                </c:pt>
                <c:pt idx="3">
                  <c:v>11.137</c:v>
                </c:pt>
                <c:pt idx="4">
                  <c:v>12.016</c:v>
                </c:pt>
                <c:pt idx="5">
                  <c:v>14.403</c:v>
                </c:pt>
                <c:pt idx="6">
                  <c:v>12.257999999999999</c:v>
                </c:pt>
              </c:numCache>
            </c:numRef>
          </c:val>
          <c:extLst>
            <c:ext xmlns:c16="http://schemas.microsoft.com/office/drawing/2014/chart" uri="{C3380CC4-5D6E-409C-BE32-E72D297353CC}">
              <c16:uniqueId val="{00000000-A2FB-4E05-9833-BD10F31D5D89}"/>
            </c:ext>
          </c:extLst>
        </c:ser>
        <c:dLbls>
          <c:showLegendKey val="0"/>
          <c:showVal val="0"/>
          <c:showCatName val="0"/>
          <c:showSerName val="0"/>
          <c:showPercent val="0"/>
          <c:showBubbleSize val="0"/>
        </c:dLbls>
        <c:gapWidth val="150"/>
        <c:overlap val="100"/>
        <c:axId val="1093623120"/>
        <c:axId val="1093615504"/>
      </c:barChart>
      <c:lineChart>
        <c:grouping val="standard"/>
        <c:varyColors val="0"/>
        <c:ser>
          <c:idx val="1"/>
          <c:order val="1"/>
          <c:tx>
            <c:strRef>
              <c:f>'Sheet1 (2)'!$E$117</c:f>
              <c:strCache>
                <c:ptCount val="1"/>
                <c:pt idx="0">
                  <c:v>Stocks-to-use</c:v>
                </c:pt>
              </c:strCache>
            </c:strRef>
          </c:tx>
          <c:spPr>
            <a:ln w="38100"/>
          </c:spPr>
          <c:marker>
            <c:symbol val="diamond"/>
            <c:size val="13"/>
          </c:marker>
          <c:cat>
            <c:strRef>
              <c:f>'Sheet1 (2)'!$A$118:$A$124</c:f>
              <c:strCache>
                <c:ptCount val="7"/>
                <c:pt idx="0">
                  <c:v>2015/16</c:v>
                </c:pt>
                <c:pt idx="1">
                  <c:v>2016/17</c:v>
                </c:pt>
                <c:pt idx="2">
                  <c:v>2017/18</c:v>
                </c:pt>
                <c:pt idx="3">
                  <c:v>2018/19</c:v>
                </c:pt>
                <c:pt idx="4">
                  <c:v>2019/20</c:v>
                </c:pt>
                <c:pt idx="5">
                  <c:v>2020/21</c:v>
                </c:pt>
                <c:pt idx="6">
                  <c:v>2021/22 est.</c:v>
                </c:pt>
              </c:strCache>
            </c:strRef>
          </c:cat>
          <c:val>
            <c:numRef>
              <c:f>'Sheet1 (2)'!$E$118:$E$124</c:f>
              <c:numCache>
                <c:formatCode>0.0</c:formatCode>
                <c:ptCount val="7"/>
                <c:pt idx="0">
                  <c:v>156.9</c:v>
                </c:pt>
                <c:pt idx="1">
                  <c:v>119.1</c:v>
                </c:pt>
                <c:pt idx="2">
                  <c:v>92.4</c:v>
                </c:pt>
                <c:pt idx="3">
                  <c:v>89.819454586659262</c:v>
                </c:pt>
                <c:pt idx="4">
                  <c:v>111.3</c:v>
                </c:pt>
                <c:pt idx="5">
                  <c:v>98.1</c:v>
                </c:pt>
                <c:pt idx="6">
                  <c:v>91.4</c:v>
                </c:pt>
              </c:numCache>
            </c:numRef>
          </c:val>
          <c:smooth val="0"/>
          <c:extLst>
            <c:ext xmlns:c16="http://schemas.microsoft.com/office/drawing/2014/chart" uri="{C3380CC4-5D6E-409C-BE32-E72D297353CC}">
              <c16:uniqueId val="{00000000-45EE-41AB-8EEA-65FD6936812D}"/>
            </c:ext>
          </c:extLst>
        </c:ser>
        <c:dLbls>
          <c:showLegendKey val="0"/>
          <c:showVal val="0"/>
          <c:showCatName val="0"/>
          <c:showSerName val="0"/>
          <c:showPercent val="0"/>
          <c:showBubbleSize val="0"/>
        </c:dLbls>
        <c:marker val="1"/>
        <c:smooth val="0"/>
        <c:axId val="830034048"/>
        <c:axId val="942137664"/>
      </c:lineChart>
      <c:catAx>
        <c:axId val="1093623120"/>
        <c:scaling>
          <c:orientation val="minMax"/>
        </c:scaling>
        <c:delete val="0"/>
        <c:axPos val="b"/>
        <c:numFmt formatCode="General" sourceLinked="1"/>
        <c:majorTickMark val="out"/>
        <c:minorTickMark val="none"/>
        <c:tickLblPos val="nextTo"/>
        <c:txPr>
          <a:bodyPr/>
          <a:lstStyle/>
          <a:p>
            <a:pPr>
              <a:defRPr sz="1600" baseline="0"/>
            </a:pPr>
            <a:endParaRPr lang="en-US"/>
          </a:p>
        </c:txPr>
        <c:crossAx val="1093615504"/>
        <c:crosses val="autoZero"/>
        <c:auto val="1"/>
        <c:lblAlgn val="ctr"/>
        <c:lblOffset val="100"/>
        <c:noMultiLvlLbl val="0"/>
      </c:catAx>
      <c:valAx>
        <c:axId val="1093615504"/>
        <c:scaling>
          <c:orientation val="minMax"/>
        </c:scaling>
        <c:delete val="0"/>
        <c:axPos val="l"/>
        <c:numFmt formatCode="0" sourceLinked="0"/>
        <c:majorTickMark val="none"/>
        <c:minorTickMark val="none"/>
        <c:tickLblPos val="nextTo"/>
        <c:spPr>
          <a:ln w="9525">
            <a:noFill/>
          </a:ln>
        </c:spPr>
        <c:txPr>
          <a:bodyPr/>
          <a:lstStyle/>
          <a:p>
            <a:pPr>
              <a:defRPr sz="1600" baseline="0"/>
            </a:pPr>
            <a:endParaRPr lang="en-US"/>
          </a:p>
        </c:txPr>
        <c:crossAx val="1093623120"/>
        <c:crosses val="autoZero"/>
        <c:crossBetween val="between"/>
      </c:valAx>
      <c:valAx>
        <c:axId val="942137664"/>
        <c:scaling>
          <c:orientation val="minMax"/>
          <c:max val="200"/>
        </c:scaling>
        <c:delete val="0"/>
        <c:axPos val="r"/>
        <c:numFmt formatCode="0.0" sourceLinked="1"/>
        <c:majorTickMark val="out"/>
        <c:minorTickMark val="none"/>
        <c:tickLblPos val="nextTo"/>
        <c:txPr>
          <a:bodyPr/>
          <a:lstStyle/>
          <a:p>
            <a:pPr>
              <a:defRPr sz="1600"/>
            </a:pPr>
            <a:endParaRPr lang="en-US"/>
          </a:p>
        </c:txPr>
        <c:crossAx val="830034048"/>
        <c:crosses val="max"/>
        <c:crossBetween val="between"/>
        <c:majorUnit val="50"/>
      </c:valAx>
      <c:catAx>
        <c:axId val="830034048"/>
        <c:scaling>
          <c:orientation val="minMax"/>
        </c:scaling>
        <c:delete val="1"/>
        <c:axPos val="b"/>
        <c:numFmt formatCode="General" sourceLinked="1"/>
        <c:majorTickMark val="out"/>
        <c:minorTickMark val="none"/>
        <c:tickLblPos val="nextTo"/>
        <c:crossAx val="942137664"/>
        <c:crosses val="autoZero"/>
        <c:auto val="1"/>
        <c:lblAlgn val="ctr"/>
        <c:lblOffset val="100"/>
        <c:noMultiLvlLbl val="0"/>
      </c:catAx>
    </c:plotArea>
    <c:legend>
      <c:legendPos val="b"/>
      <c:overlay val="0"/>
      <c:txPr>
        <a:bodyPr/>
        <a:lstStyle/>
        <a:p>
          <a:pPr>
            <a:defRPr sz="20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U.S. cotton weekly exports: actual MY16-21 and projected</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943132108486441E-2"/>
          <c:y val="8.6182532684295279E-2"/>
          <c:w val="0.90359655043119613"/>
          <c:h val="0.66350484835228918"/>
        </c:manualLayout>
      </c:layout>
      <c:lineChart>
        <c:grouping val="standard"/>
        <c:varyColors val="0"/>
        <c:ser>
          <c:idx val="0"/>
          <c:order val="0"/>
          <c:tx>
            <c:strRef>
              <c:f>tsweek_esr!$AU$1</c:f>
              <c:strCache>
                <c:ptCount val="1"/>
                <c:pt idx="0">
                  <c:v>+/-2sd</c:v>
                </c:pt>
              </c:strCache>
            </c:strRef>
          </c:tx>
          <c:spPr>
            <a:ln w="28575" cap="rnd">
              <a:solidFill>
                <a:srgbClr val="0070C0">
                  <a:alpha val="25000"/>
                </a:srgbClr>
              </a:solidFill>
              <a:prstDash val="sysDot"/>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tsweek_esr!$AU$889:$AU$1202</c:f>
              <c:numCache>
                <c:formatCode>#,##0</c:formatCode>
                <c:ptCount val="314"/>
                <c:pt idx="0">
                  <c:v>108478.05369701218</c:v>
                </c:pt>
                <c:pt idx="1">
                  <c:v>111854.02678654848</c:v>
                </c:pt>
                <c:pt idx="2">
                  <c:v>113059.83141879883</c:v>
                </c:pt>
                <c:pt idx="3">
                  <c:v>111372.07810800121</c:v>
                </c:pt>
                <c:pt idx="4">
                  <c:v>109684.32479720363</c:v>
                </c:pt>
                <c:pt idx="5">
                  <c:v>107996.57148640604</c:v>
                </c:pt>
                <c:pt idx="6">
                  <c:v>106308.81817560842</c:v>
                </c:pt>
                <c:pt idx="7">
                  <c:v>105568.80538391146</c:v>
                </c:pt>
                <c:pt idx="8">
                  <c:v>104828.79259221451</c:v>
                </c:pt>
                <c:pt idx="9">
                  <c:v>104088.77980051757</c:v>
                </c:pt>
                <c:pt idx="10">
                  <c:v>103348.76700882059</c:v>
                </c:pt>
                <c:pt idx="11">
                  <c:v>106230.21248697105</c:v>
                </c:pt>
                <c:pt idx="12">
                  <c:v>110560.24127306048</c:v>
                </c:pt>
                <c:pt idx="13">
                  <c:v>114890.27005914995</c:v>
                </c:pt>
                <c:pt idx="14">
                  <c:v>119220.29884523935</c:v>
                </c:pt>
                <c:pt idx="15">
                  <c:v>127573.84148235845</c:v>
                </c:pt>
                <c:pt idx="16">
                  <c:v>145986.1687470515</c:v>
                </c:pt>
                <c:pt idx="17">
                  <c:v>164398.4960117446</c:v>
                </c:pt>
                <c:pt idx="18">
                  <c:v>182810.82327643773</c:v>
                </c:pt>
                <c:pt idx="19">
                  <c:v>201223.1505411308</c:v>
                </c:pt>
                <c:pt idx="20">
                  <c:v>207008.4846554781</c:v>
                </c:pt>
                <c:pt idx="21">
                  <c:v>212793.81876982539</c:v>
                </c:pt>
                <c:pt idx="22">
                  <c:v>218579.15288417271</c:v>
                </c:pt>
                <c:pt idx="23">
                  <c:v>224364.48699851998</c:v>
                </c:pt>
                <c:pt idx="24">
                  <c:v>229689.84748938459</c:v>
                </c:pt>
                <c:pt idx="25">
                  <c:v>234670.22776263708</c:v>
                </c:pt>
                <c:pt idx="26">
                  <c:v>239650.6080358896</c:v>
                </c:pt>
                <c:pt idx="27">
                  <c:v>244630.98830914221</c:v>
                </c:pt>
                <c:pt idx="28">
                  <c:v>252445.38617630122</c:v>
                </c:pt>
                <c:pt idx="29">
                  <c:v>277263.88960689952</c:v>
                </c:pt>
                <c:pt idx="30">
                  <c:v>302082.39303749782</c:v>
                </c:pt>
                <c:pt idx="31">
                  <c:v>326900.89646809612</c:v>
                </c:pt>
                <c:pt idx="32">
                  <c:v>347410.35788233735</c:v>
                </c:pt>
                <c:pt idx="33">
                  <c:v>342065.56719843642</c:v>
                </c:pt>
                <c:pt idx="34">
                  <c:v>336720.77651453548</c:v>
                </c:pt>
                <c:pt idx="35">
                  <c:v>331375.98583063448</c:v>
                </c:pt>
                <c:pt idx="36">
                  <c:v>326031.1951467336</c:v>
                </c:pt>
                <c:pt idx="37">
                  <c:v>316186.77295167616</c:v>
                </c:pt>
                <c:pt idx="38">
                  <c:v>304542.49815215613</c:v>
                </c:pt>
                <c:pt idx="39">
                  <c:v>292898.22335263615</c:v>
                </c:pt>
                <c:pt idx="40">
                  <c:v>281253.94855311618</c:v>
                </c:pt>
                <c:pt idx="41">
                  <c:v>265438.69236127258</c:v>
                </c:pt>
                <c:pt idx="42">
                  <c:v>244062.12764633095</c:v>
                </c:pt>
                <c:pt idx="43">
                  <c:v>222685.56293138932</c:v>
                </c:pt>
                <c:pt idx="44">
                  <c:v>201308.99821644765</c:v>
                </c:pt>
                <c:pt idx="45">
                  <c:v>179932.43350150602</c:v>
                </c:pt>
                <c:pt idx="46">
                  <c:v>161425.88122464693</c:v>
                </c:pt>
                <c:pt idx="47">
                  <c:v>142919.32894778781</c:v>
                </c:pt>
                <c:pt idx="48">
                  <c:v>124412.77667092871</c:v>
                </c:pt>
                <c:pt idx="49">
                  <c:v>105906.22439406962</c:v>
                </c:pt>
                <c:pt idx="50">
                  <c:v>102261.6505177966</c:v>
                </c:pt>
                <c:pt idx="51">
                  <c:v>104561.86800175799</c:v>
                </c:pt>
                <c:pt idx="52">
                  <c:v>116633.47950613374</c:v>
                </c:pt>
                <c:pt idx="53">
                  <c:v>119144.02726080126</c:v>
                </c:pt>
                <c:pt idx="54">
                  <c:v>120348.0093191663</c:v>
                </c:pt>
                <c:pt idx="55">
                  <c:v>118285.57713677516</c:v>
                </c:pt>
                <c:pt idx="56">
                  <c:v>116223.144954384</c:v>
                </c:pt>
                <c:pt idx="57">
                  <c:v>114160.7127719929</c:v>
                </c:pt>
                <c:pt idx="58">
                  <c:v>112098.28058960177</c:v>
                </c:pt>
                <c:pt idx="59">
                  <c:v>110209.85666055679</c:v>
                </c:pt>
                <c:pt idx="60">
                  <c:v>108350.43410706951</c:v>
                </c:pt>
                <c:pt idx="61">
                  <c:v>106491.01155358226</c:v>
                </c:pt>
                <c:pt idx="62">
                  <c:v>104631.58900009499</c:v>
                </c:pt>
                <c:pt idx="63">
                  <c:v>108096.67698521767</c:v>
                </c:pt>
                <c:pt idx="64">
                  <c:v>115555.14787429785</c:v>
                </c:pt>
                <c:pt idx="65">
                  <c:v>123013.61876337805</c:v>
                </c:pt>
                <c:pt idx="66">
                  <c:v>130472.08965245819</c:v>
                </c:pt>
                <c:pt idx="67">
                  <c:v>140451.14275489698</c:v>
                </c:pt>
                <c:pt idx="68">
                  <c:v>165553.68913748721</c:v>
                </c:pt>
                <c:pt idx="69">
                  <c:v>190656.23552007743</c:v>
                </c:pt>
                <c:pt idx="70">
                  <c:v>215758.78190266766</c:v>
                </c:pt>
                <c:pt idx="71">
                  <c:v>240861.32828525788</c:v>
                </c:pt>
                <c:pt idx="72">
                  <c:v>241125.17425807848</c:v>
                </c:pt>
                <c:pt idx="73">
                  <c:v>237249.23682927075</c:v>
                </c:pt>
                <c:pt idx="74">
                  <c:v>233373.29940046303</c:v>
                </c:pt>
                <c:pt idx="75">
                  <c:v>229497.36197165537</c:v>
                </c:pt>
                <c:pt idx="76">
                  <c:v>231884.91578472441</c:v>
                </c:pt>
                <c:pt idx="77">
                  <c:v>242623.7912536292</c:v>
                </c:pt>
                <c:pt idx="78">
                  <c:v>253362.66672253385</c:v>
                </c:pt>
                <c:pt idx="79">
                  <c:v>264101.54219143861</c:v>
                </c:pt>
                <c:pt idx="80">
                  <c:v>274840.41766034329</c:v>
                </c:pt>
                <c:pt idx="81">
                  <c:v>303943.58847878338</c:v>
                </c:pt>
                <c:pt idx="82">
                  <c:v>333046.75929722335</c:v>
                </c:pt>
                <c:pt idx="83">
                  <c:v>362149.93011566339</c:v>
                </c:pt>
                <c:pt idx="84">
                  <c:v>391253.10093410336</c:v>
                </c:pt>
                <c:pt idx="85">
                  <c:v>383062.45822026674</c:v>
                </c:pt>
                <c:pt idx="86">
                  <c:v>374871.81550643011</c:v>
                </c:pt>
                <c:pt idx="87">
                  <c:v>366681.17279259348</c:v>
                </c:pt>
                <c:pt idx="88">
                  <c:v>358490.53007875686</c:v>
                </c:pt>
                <c:pt idx="89">
                  <c:v>348214.20105995884</c:v>
                </c:pt>
                <c:pt idx="90">
                  <c:v>336373.60731243965</c:v>
                </c:pt>
                <c:pt idx="91">
                  <c:v>324533.01356492058</c:v>
                </c:pt>
                <c:pt idx="92">
                  <c:v>312692.4198174015</c:v>
                </c:pt>
                <c:pt idx="93">
                  <c:v>299260.98816015135</c:v>
                </c:pt>
                <c:pt idx="94">
                  <c:v>281852.46172857378</c:v>
                </c:pt>
                <c:pt idx="95">
                  <c:v>264443.93529699615</c:v>
                </c:pt>
                <c:pt idx="96">
                  <c:v>247035.40886541849</c:v>
                </c:pt>
                <c:pt idx="97">
                  <c:v>229626.88243384095</c:v>
                </c:pt>
                <c:pt idx="98">
                  <c:v>213018.06357216078</c:v>
                </c:pt>
                <c:pt idx="99">
                  <c:v>196542.52930546354</c:v>
                </c:pt>
                <c:pt idx="100">
                  <c:v>180066.99503876633</c:v>
                </c:pt>
                <c:pt idx="101">
                  <c:v>163591.46077206905</c:v>
                </c:pt>
                <c:pt idx="102">
                  <c:v>152397.37758511893</c:v>
                </c:pt>
                <c:pt idx="103">
                  <c:v>145164.38270797898</c:v>
                </c:pt>
                <c:pt idx="104">
                  <c:v>137931.38783083908</c:v>
                </c:pt>
                <c:pt idx="105">
                  <c:v>119074.33589350898</c:v>
                </c:pt>
                <c:pt idx="106">
                  <c:v>112873.00093742456</c:v>
                </c:pt>
                <c:pt idx="107">
                  <c:v>109001.89579250905</c:v>
                </c:pt>
                <c:pt idx="108">
                  <c:v>105130.79064759349</c:v>
                </c:pt>
                <c:pt idx="109">
                  <c:v>101259.68550267791</c:v>
                </c:pt>
                <c:pt idx="110">
                  <c:v>97388.580357762316</c:v>
                </c:pt>
                <c:pt idx="111">
                  <c:v>94130.211993135788</c:v>
                </c:pt>
                <c:pt idx="112">
                  <c:v>91116.938340624911</c:v>
                </c:pt>
                <c:pt idx="113">
                  <c:v>88103.664688114033</c:v>
                </c:pt>
                <c:pt idx="114">
                  <c:v>85090.391035603156</c:v>
                </c:pt>
                <c:pt idx="115">
                  <c:v>87286.771863161877</c:v>
                </c:pt>
                <c:pt idx="116">
                  <c:v>96429.35866414677</c:v>
                </c:pt>
                <c:pt idx="117">
                  <c:v>105571.94546513163</c:v>
                </c:pt>
                <c:pt idx="118">
                  <c:v>114714.53226611653</c:v>
                </c:pt>
                <c:pt idx="119">
                  <c:v>123857.11906710139</c:v>
                </c:pt>
                <c:pt idx="120">
                  <c:v>140533.98475618887</c:v>
                </c:pt>
                <c:pt idx="121">
                  <c:v>157210.85044527639</c:v>
                </c:pt>
                <c:pt idx="122">
                  <c:v>173887.7161343639</c:v>
                </c:pt>
                <c:pt idx="123">
                  <c:v>190564.58182345139</c:v>
                </c:pt>
                <c:pt idx="124">
                  <c:v>202556.34477239454</c:v>
                </c:pt>
                <c:pt idx="125">
                  <c:v>212674.06662527993</c:v>
                </c:pt>
                <c:pt idx="126">
                  <c:v>222791.78847816534</c:v>
                </c:pt>
                <c:pt idx="127">
                  <c:v>232909.5103310507</c:v>
                </c:pt>
                <c:pt idx="128">
                  <c:v>243480.93791411593</c:v>
                </c:pt>
                <c:pt idx="129">
                  <c:v>255186.62982263035</c:v>
                </c:pt>
                <c:pt idx="130">
                  <c:v>266892.3217311448</c:v>
                </c:pt>
                <c:pt idx="131">
                  <c:v>278598.01363965933</c:v>
                </c:pt>
                <c:pt idx="132">
                  <c:v>290303.70554817381</c:v>
                </c:pt>
                <c:pt idx="133">
                  <c:v>306014.82382831466</c:v>
                </c:pt>
                <c:pt idx="134">
                  <c:v>322393.51317039324</c:v>
                </c:pt>
                <c:pt idx="135">
                  <c:v>338772.20251247194</c:v>
                </c:pt>
                <c:pt idx="136">
                  <c:v>355150.89185455046</c:v>
                </c:pt>
                <c:pt idx="137">
                  <c:v>351241.82499296963</c:v>
                </c:pt>
                <c:pt idx="138">
                  <c:v>343951.46543077892</c:v>
                </c:pt>
                <c:pt idx="139">
                  <c:v>336661.1058685882</c:v>
                </c:pt>
                <c:pt idx="140">
                  <c:v>329370.74630639743</c:v>
                </c:pt>
                <c:pt idx="141">
                  <c:v>324515.58161878237</c:v>
                </c:pt>
                <c:pt idx="142">
                  <c:v>322907.34343060164</c:v>
                </c:pt>
                <c:pt idx="143">
                  <c:v>321299.1052424208</c:v>
                </c:pt>
                <c:pt idx="144">
                  <c:v>319690.86705424002</c:v>
                </c:pt>
                <c:pt idx="145">
                  <c:v>315852.54702229355</c:v>
                </c:pt>
                <c:pt idx="146">
                  <c:v>298633.73592775309</c:v>
                </c:pt>
                <c:pt idx="147">
                  <c:v>281414.92483321257</c:v>
                </c:pt>
                <c:pt idx="148">
                  <c:v>264196.11373867199</c:v>
                </c:pt>
                <c:pt idx="149">
                  <c:v>246977.30264413141</c:v>
                </c:pt>
                <c:pt idx="150">
                  <c:v>242030.1078153663</c:v>
                </c:pt>
                <c:pt idx="151">
                  <c:v>241991.55949291144</c:v>
                </c:pt>
                <c:pt idx="152">
                  <c:v>241953.01117045656</c:v>
                </c:pt>
                <c:pt idx="153">
                  <c:v>241914.46284800163</c:v>
                </c:pt>
                <c:pt idx="154">
                  <c:v>231454.07740752745</c:v>
                </c:pt>
                <c:pt idx="155">
                  <c:v>207097.90914302759</c:v>
                </c:pt>
                <c:pt idx="156">
                  <c:v>182741.74087852769</c:v>
                </c:pt>
                <c:pt idx="157">
                  <c:v>165635.87961901166</c:v>
                </c:pt>
                <c:pt idx="158">
                  <c:v>140164.77585585369</c:v>
                </c:pt>
                <c:pt idx="159">
                  <c:v>133293.67287136367</c:v>
                </c:pt>
                <c:pt idx="160">
                  <c:v>126422.56988687361</c:v>
                </c:pt>
                <c:pt idx="161">
                  <c:v>119551.46690238356</c:v>
                </c:pt>
                <c:pt idx="162">
                  <c:v>112680.36391789358</c:v>
                </c:pt>
                <c:pt idx="163">
                  <c:v>108211.32874999527</c:v>
                </c:pt>
                <c:pt idx="164">
                  <c:v>105543.84444454074</c:v>
                </c:pt>
                <c:pt idx="165">
                  <c:v>102876.3601390862</c:v>
                </c:pt>
                <c:pt idx="166">
                  <c:v>100208.87583363168</c:v>
                </c:pt>
                <c:pt idx="167">
                  <c:v>100292.90635204694</c:v>
                </c:pt>
                <c:pt idx="168">
                  <c:v>107255.72393013649</c:v>
                </c:pt>
                <c:pt idx="169">
                  <c:v>114218.54150822606</c:v>
                </c:pt>
                <c:pt idx="170">
                  <c:v>121181.35908631563</c:v>
                </c:pt>
                <c:pt idx="171">
                  <c:v>128144.17666440524</c:v>
                </c:pt>
                <c:pt idx="172">
                  <c:v>140435.24085215497</c:v>
                </c:pt>
                <c:pt idx="173">
                  <c:v>153614.34614151478</c:v>
                </c:pt>
                <c:pt idx="174">
                  <c:v>166793.45143087456</c:v>
                </c:pt>
                <c:pt idx="175">
                  <c:v>179972.55672023431</c:v>
                </c:pt>
                <c:pt idx="176">
                  <c:v>193533.14146315667</c:v>
                </c:pt>
                <c:pt idx="177">
                  <c:v>207379.83579625102</c:v>
                </c:pt>
                <c:pt idx="178">
                  <c:v>221226.53012934534</c:v>
                </c:pt>
                <c:pt idx="179">
                  <c:v>235073.22446243968</c:v>
                </c:pt>
                <c:pt idx="180">
                  <c:v>248310.75138758135</c:v>
                </c:pt>
                <c:pt idx="181">
                  <c:v>257893.27386500716</c:v>
                </c:pt>
                <c:pt idx="182">
                  <c:v>267475.79634243302</c:v>
                </c:pt>
                <c:pt idx="183">
                  <c:v>277058.31881985883</c:v>
                </c:pt>
                <c:pt idx="184">
                  <c:v>286640.84129728458</c:v>
                </c:pt>
                <c:pt idx="185">
                  <c:v>302100.11105588736</c:v>
                </c:pt>
                <c:pt idx="186">
                  <c:v>319910.07972696103</c:v>
                </c:pt>
                <c:pt idx="187">
                  <c:v>337720.04839803459</c:v>
                </c:pt>
                <c:pt idx="188">
                  <c:v>355530.01706910826</c:v>
                </c:pt>
                <c:pt idx="189">
                  <c:v>358623.64949643734</c:v>
                </c:pt>
                <c:pt idx="190">
                  <c:v>350680.02974095824</c:v>
                </c:pt>
                <c:pt idx="191">
                  <c:v>342736.40998547914</c:v>
                </c:pt>
                <c:pt idx="192">
                  <c:v>334792.79022999987</c:v>
                </c:pt>
                <c:pt idx="193">
                  <c:v>328128.34155206027</c:v>
                </c:pt>
                <c:pt idx="194">
                  <c:v>329138.91933935846</c:v>
                </c:pt>
                <c:pt idx="195">
                  <c:v>330149.49712665664</c:v>
                </c:pt>
                <c:pt idx="196">
                  <c:v>331160.07491395483</c:v>
                </c:pt>
                <c:pt idx="197">
                  <c:v>332170.6527012529</c:v>
                </c:pt>
                <c:pt idx="198">
                  <c:v>317138.00665330281</c:v>
                </c:pt>
                <c:pt idx="199">
                  <c:v>299431.48996614455</c:v>
                </c:pt>
                <c:pt idx="200">
                  <c:v>281724.97327898641</c:v>
                </c:pt>
                <c:pt idx="201">
                  <c:v>264018.4565918282</c:v>
                </c:pt>
                <c:pt idx="202">
                  <c:v>253377.0220595104</c:v>
                </c:pt>
                <c:pt idx="203">
                  <c:v>252155.69706697992</c:v>
                </c:pt>
                <c:pt idx="204">
                  <c:v>250934.37207444935</c:v>
                </c:pt>
                <c:pt idx="205">
                  <c:v>249713.04708191886</c:v>
                </c:pt>
                <c:pt idx="206">
                  <c:v>245649.29347462676</c:v>
                </c:pt>
                <c:pt idx="207">
                  <c:v>224530.9681787655</c:v>
                </c:pt>
                <c:pt idx="208">
                  <c:v>203412.64288290424</c:v>
                </c:pt>
                <c:pt idx="209">
                  <c:v>192389.13571541259</c:v>
                </c:pt>
                <c:pt idx="210">
                  <c:v>170101.35184366521</c:v>
                </c:pt>
                <c:pt idx="211">
                  <c:v>188499.20238216352</c:v>
                </c:pt>
                <c:pt idx="212">
                  <c:v>171092.04102261545</c:v>
                </c:pt>
                <c:pt idx="213">
                  <c:v>153684.87966306738</c:v>
                </c:pt>
                <c:pt idx="214">
                  <c:v>136277.71830351924</c:v>
                </c:pt>
                <c:pt idx="215">
                  <c:v>122502.01733289378</c:v>
                </c:pt>
                <c:pt idx="216">
                  <c:v>117804.96733457471</c:v>
                </c:pt>
                <c:pt idx="217">
                  <c:v>113107.91733625575</c:v>
                </c:pt>
                <c:pt idx="218">
                  <c:v>108410.86733793675</c:v>
                </c:pt>
                <c:pt idx="219">
                  <c:v>103713.81733961774</c:v>
                </c:pt>
                <c:pt idx="220">
                  <c:v>113985.18897967397</c:v>
                </c:pt>
                <c:pt idx="221">
                  <c:v>124256.56061973021</c:v>
                </c:pt>
                <c:pt idx="222">
                  <c:v>134527.93225978644</c:v>
                </c:pt>
                <c:pt idx="223">
                  <c:v>144799.30389984266</c:v>
                </c:pt>
                <c:pt idx="224">
                  <c:v>154793.05185209372</c:v>
                </c:pt>
                <c:pt idx="225">
                  <c:v>164578.58203849086</c:v>
                </c:pt>
                <c:pt idx="226">
                  <c:v>174364.11222488797</c:v>
                </c:pt>
                <c:pt idx="227">
                  <c:v>184149.64241128511</c:v>
                </c:pt>
                <c:pt idx="228">
                  <c:v>195873.26834999162</c:v>
                </c:pt>
                <c:pt idx="229">
                  <c:v>212442.13366947169</c:v>
                </c:pt>
                <c:pt idx="230">
                  <c:v>229010.99898895173</c:v>
                </c:pt>
                <c:pt idx="231">
                  <c:v>245579.86430843183</c:v>
                </c:pt>
                <c:pt idx="232">
                  <c:v>262148.72962791187</c:v>
                </c:pt>
                <c:pt idx="233">
                  <c:v>272193.57376365532</c:v>
                </c:pt>
                <c:pt idx="234">
                  <c:v>281151.08103544265</c:v>
                </c:pt>
                <c:pt idx="235">
                  <c:v>290108.58830722998</c:v>
                </c:pt>
                <c:pt idx="236">
                  <c:v>299066.0955790173</c:v>
                </c:pt>
                <c:pt idx="237">
                  <c:v>315880.19582958368</c:v>
                </c:pt>
                <c:pt idx="238">
                  <c:v>343169.75338518887</c:v>
                </c:pt>
                <c:pt idx="239">
                  <c:v>370459.31094079401</c:v>
                </c:pt>
                <c:pt idx="240">
                  <c:v>397748.86849639914</c:v>
                </c:pt>
                <c:pt idx="241">
                  <c:v>399897.97156739759</c:v>
                </c:pt>
                <c:pt idx="242">
                  <c:v>368526.46865892032</c:v>
                </c:pt>
                <c:pt idx="243">
                  <c:v>337154.96575044311</c:v>
                </c:pt>
                <c:pt idx="244">
                  <c:v>305783.4628419659</c:v>
                </c:pt>
                <c:pt idx="245">
                  <c:v>274411.95993348869</c:v>
                </c:pt>
                <c:pt idx="246">
                  <c:v>260847.93646216253</c:v>
                </c:pt>
                <c:pt idx="247">
                  <c:v>247283.9129908364</c:v>
                </c:pt>
                <c:pt idx="248">
                  <c:v>233719.8895195103</c:v>
                </c:pt>
                <c:pt idx="249">
                  <c:v>220155.86604818405</c:v>
                </c:pt>
                <c:pt idx="250">
                  <c:v>222513.80559215869</c:v>
                </c:pt>
                <c:pt idx="251">
                  <c:v>231240.53034225354</c:v>
                </c:pt>
                <c:pt idx="252">
                  <c:v>239967.25509234835</c:v>
                </c:pt>
                <c:pt idx="253">
                  <c:v>248693.97984244319</c:v>
                </c:pt>
                <c:pt idx="254">
                  <c:v>256512.79935705641</c:v>
                </c:pt>
                <c:pt idx="255">
                  <c:v>262061.85578296529</c:v>
                </c:pt>
                <c:pt idx="256">
                  <c:v>267610.91220887407</c:v>
                </c:pt>
                <c:pt idx="257">
                  <c:v>273159.96863478294</c:v>
                </c:pt>
                <c:pt idx="258">
                  <c:v>278709.02506069175</c:v>
                </c:pt>
                <c:pt idx="259">
                  <c:v>252746.79021350844</c:v>
                </c:pt>
                <c:pt idx="260">
                  <c:v>226784.55536632513</c:v>
                </c:pt>
                <c:pt idx="261">
                  <c:v>175926.74375756574</c:v>
                </c:pt>
                <c:pt idx="262">
                  <c:v>153182.99980755593</c:v>
                </c:pt>
                <c:pt idx="263">
                  <c:v>138926.73025522937</c:v>
                </c:pt>
                <c:pt idx="264">
                  <c:v>131036.06650116526</c:v>
                </c:pt>
                <c:pt idx="265">
                  <c:v>123145.40274710112</c:v>
                </c:pt>
                <c:pt idx="266">
                  <c:v>115254.738993037</c:v>
                </c:pt>
                <c:pt idx="267">
                  <c:v>107903.48930701675</c:v>
                </c:pt>
                <c:pt idx="268">
                  <c:v>103788.72402925979</c:v>
                </c:pt>
                <c:pt idx="269">
                  <c:v>99673.958751502825</c:v>
                </c:pt>
                <c:pt idx="270">
                  <c:v>95559.19347374585</c:v>
                </c:pt>
                <c:pt idx="271">
                  <c:v>91444.42819598889</c:v>
                </c:pt>
                <c:pt idx="272">
                  <c:v>98569.217527879955</c:v>
                </c:pt>
                <c:pt idx="273">
                  <c:v>107567.26596137902</c:v>
                </c:pt>
                <c:pt idx="274">
                  <c:v>116565.31439487809</c:v>
                </c:pt>
                <c:pt idx="275">
                  <c:v>125563.3628283772</c:v>
                </c:pt>
                <c:pt idx="276">
                  <c:v>134379.00587265228</c:v>
                </c:pt>
                <c:pt idx="277">
                  <c:v>142951.44173129537</c:v>
                </c:pt>
                <c:pt idx="278">
                  <c:v>151523.87758993849</c:v>
                </c:pt>
                <c:pt idx="279">
                  <c:v>160096.31344858155</c:v>
                </c:pt>
                <c:pt idx="280">
                  <c:v>169517.66608577987</c:v>
                </c:pt>
                <c:pt idx="281">
                  <c:v>184032.51939430909</c:v>
                </c:pt>
                <c:pt idx="282">
                  <c:v>198547.37270283836</c:v>
                </c:pt>
                <c:pt idx="283">
                  <c:v>213062.22601136763</c:v>
                </c:pt>
                <c:pt idx="284">
                  <c:v>227577.07931989685</c:v>
                </c:pt>
                <c:pt idx="285">
                  <c:v>237329.22414689735</c:v>
                </c:pt>
                <c:pt idx="286">
                  <c:v>245176.28558128639</c:v>
                </c:pt>
                <c:pt idx="287">
                  <c:v>253023.34701567533</c:v>
                </c:pt>
                <c:pt idx="288">
                  <c:v>260870.40845006431</c:v>
                </c:pt>
                <c:pt idx="289">
                  <c:v>273305.88686988299</c:v>
                </c:pt>
                <c:pt idx="290">
                  <c:v>297212.40775327594</c:v>
                </c:pt>
                <c:pt idx="291">
                  <c:v>321118.92863666889</c:v>
                </c:pt>
                <c:pt idx="292">
                  <c:v>345025.44952006178</c:v>
                </c:pt>
                <c:pt idx="293">
                  <c:v>354249.4116034545</c:v>
                </c:pt>
                <c:pt idx="294">
                  <c:v>326766.97668684664</c:v>
                </c:pt>
                <c:pt idx="295">
                  <c:v>299284.54177023901</c:v>
                </c:pt>
                <c:pt idx="296">
                  <c:v>271802.10685363115</c:v>
                </c:pt>
                <c:pt idx="297">
                  <c:v>244319.67193702338</c:v>
                </c:pt>
                <c:pt idx="298">
                  <c:v>230208.59590042746</c:v>
                </c:pt>
                <c:pt idx="299">
                  <c:v>218326.07967716682</c:v>
                </c:pt>
                <c:pt idx="300">
                  <c:v>206443.5634539063</c:v>
                </c:pt>
                <c:pt idx="301">
                  <c:v>194561.04723064566</c:v>
                </c:pt>
                <c:pt idx="302">
                  <c:v>193837.04804978994</c:v>
                </c:pt>
                <c:pt idx="303">
                  <c:v>201481.93665073771</c:v>
                </c:pt>
                <c:pt idx="304">
                  <c:v>209126.82525168551</c:v>
                </c:pt>
                <c:pt idx="305">
                  <c:v>216771.71385263329</c:v>
                </c:pt>
                <c:pt idx="306">
                  <c:v>224018.92551382206</c:v>
                </c:pt>
                <c:pt idx="307">
                  <c:v>228880.07553645698</c:v>
                </c:pt>
                <c:pt idx="308">
                  <c:v>233741.22555909181</c:v>
                </c:pt>
                <c:pt idx="309">
                  <c:v>238602.37558172675</c:v>
                </c:pt>
                <c:pt idx="310">
                  <c:v>243463.52560436167</c:v>
                </c:pt>
                <c:pt idx="311">
                  <c:v>224663.33793615829</c:v>
                </c:pt>
                <c:pt idx="312">
                  <c:v>201919.5939861486</c:v>
                </c:pt>
                <c:pt idx="313">
                  <c:v>179175.8500361389</c:v>
                </c:pt>
              </c:numCache>
            </c:numRef>
          </c:val>
          <c:smooth val="0"/>
          <c:extLst>
            <c:ext xmlns:c16="http://schemas.microsoft.com/office/drawing/2014/chart" uri="{C3380CC4-5D6E-409C-BE32-E72D297353CC}">
              <c16:uniqueId val="{00000000-BA35-482E-91F4-6F7E81F7714F}"/>
            </c:ext>
          </c:extLst>
        </c:ser>
        <c:ser>
          <c:idx val="1"/>
          <c:order val="1"/>
          <c:tx>
            <c:strRef>
              <c:f>tsweek_esr!$AV$1</c:f>
              <c:strCache>
                <c:ptCount val="1"/>
                <c:pt idx="0">
                  <c:v>+/-1sd</c:v>
                </c:pt>
              </c:strCache>
            </c:strRef>
          </c:tx>
          <c:spPr>
            <a:ln w="28575" cap="rnd">
              <a:solidFill>
                <a:srgbClr val="0070C0">
                  <a:alpha val="25000"/>
                </a:srgbClr>
              </a:solidFill>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tsweek_esr!$AV$889:$AV$1202</c:f>
              <c:numCache>
                <c:formatCode>#,##0</c:formatCode>
                <c:ptCount val="314"/>
                <c:pt idx="0">
                  <c:v>157599.1718715516</c:v>
                </c:pt>
                <c:pt idx="1">
                  <c:v>158189.89970999534</c:v>
                </c:pt>
                <c:pt idx="2">
                  <c:v>155911.18009132589</c:v>
                </c:pt>
                <c:pt idx="3">
                  <c:v>149806.53052983875</c:v>
                </c:pt>
                <c:pt idx="4">
                  <c:v>143701.88096835167</c:v>
                </c:pt>
                <c:pt idx="5">
                  <c:v>137597.23140686459</c:v>
                </c:pt>
                <c:pt idx="6">
                  <c:v>131492.58184537748</c:v>
                </c:pt>
                <c:pt idx="7">
                  <c:v>128027.01788135104</c:v>
                </c:pt>
                <c:pt idx="8">
                  <c:v>124561.45391732462</c:v>
                </c:pt>
                <c:pt idx="9">
                  <c:v>121095.88995329819</c:v>
                </c:pt>
                <c:pt idx="10">
                  <c:v>117630.32598927173</c:v>
                </c:pt>
                <c:pt idx="11">
                  <c:v>119845.49526868189</c:v>
                </c:pt>
                <c:pt idx="12">
                  <c:v>124332.95784546669</c:v>
                </c:pt>
                <c:pt idx="13">
                  <c:v>128820.42042225148</c:v>
                </c:pt>
                <c:pt idx="14">
                  <c:v>133307.88299903623</c:v>
                </c:pt>
                <c:pt idx="15">
                  <c:v>142303.91513874906</c:v>
                </c:pt>
                <c:pt idx="16">
                  <c:v>162571.37118578184</c:v>
                </c:pt>
                <c:pt idx="17">
                  <c:v>182838.82723281468</c:v>
                </c:pt>
                <c:pt idx="18">
                  <c:v>203106.28327984753</c:v>
                </c:pt>
                <c:pt idx="19">
                  <c:v>223373.73932688034</c:v>
                </c:pt>
                <c:pt idx="20">
                  <c:v>239276.41996356411</c:v>
                </c:pt>
                <c:pt idx="21">
                  <c:v>255179.10060024785</c:v>
                </c:pt>
                <c:pt idx="22">
                  <c:v>271081.78123693168</c:v>
                </c:pt>
                <c:pt idx="23">
                  <c:v>286984.46187361539</c:v>
                </c:pt>
                <c:pt idx="24">
                  <c:v>297353.4868952345</c:v>
                </c:pt>
                <c:pt idx="25">
                  <c:v>303572.27020555496</c:v>
                </c:pt>
                <c:pt idx="26">
                  <c:v>309791.05351587554</c:v>
                </c:pt>
                <c:pt idx="27">
                  <c:v>316009.83682619623</c:v>
                </c:pt>
                <c:pt idx="28">
                  <c:v>323568.13418640062</c:v>
                </c:pt>
                <c:pt idx="29">
                  <c:v>339163.51584590861</c:v>
                </c:pt>
                <c:pt idx="30">
                  <c:v>354758.89750541659</c:v>
                </c:pt>
                <c:pt idx="31">
                  <c:v>370354.27916492458</c:v>
                </c:pt>
                <c:pt idx="32">
                  <c:v>382817.2064467757</c:v>
                </c:pt>
                <c:pt idx="33">
                  <c:v>376485.40746268607</c:v>
                </c:pt>
                <c:pt idx="34">
                  <c:v>370153.60847859638</c:v>
                </c:pt>
                <c:pt idx="35">
                  <c:v>363821.80949450663</c:v>
                </c:pt>
                <c:pt idx="36">
                  <c:v>357490.01051041705</c:v>
                </c:pt>
                <c:pt idx="37">
                  <c:v>349467.54369601881</c:v>
                </c:pt>
                <c:pt idx="38">
                  <c:v>340768.80974949704</c:v>
                </c:pt>
                <c:pt idx="39">
                  <c:v>332070.07580297528</c:v>
                </c:pt>
                <c:pt idx="40">
                  <c:v>323371.34185645357</c:v>
                </c:pt>
                <c:pt idx="41">
                  <c:v>309207.88255998638</c:v>
                </c:pt>
                <c:pt idx="42">
                  <c:v>287758.12279692508</c:v>
                </c:pt>
                <c:pt idx="43">
                  <c:v>266308.36303386377</c:v>
                </c:pt>
                <c:pt idx="44">
                  <c:v>244858.60327080253</c:v>
                </c:pt>
                <c:pt idx="45">
                  <c:v>223408.84350774129</c:v>
                </c:pt>
                <c:pt idx="46">
                  <c:v>207743.09226772984</c:v>
                </c:pt>
                <c:pt idx="47">
                  <c:v>192077.34102771839</c:v>
                </c:pt>
                <c:pt idx="48">
                  <c:v>176411.58978770697</c:v>
                </c:pt>
                <c:pt idx="49">
                  <c:v>160745.83854769554</c:v>
                </c:pt>
                <c:pt idx="50">
                  <c:v>157819.52703116386</c:v>
                </c:pt>
                <c:pt idx="51">
                  <c:v>159988.99140402407</c:v>
                </c:pt>
                <c:pt idx="52">
                  <c:v>176986.11104802927</c:v>
                </c:pt>
                <c:pt idx="53">
                  <c:v>179353.94971897762</c:v>
                </c:pt>
                <c:pt idx="54">
                  <c:v>178534.04091258164</c:v>
                </c:pt>
                <c:pt idx="55">
                  <c:v>169744.7634128248</c:v>
                </c:pt>
                <c:pt idx="56">
                  <c:v>160955.48591306791</c:v>
                </c:pt>
                <c:pt idx="57">
                  <c:v>152166.20841331111</c:v>
                </c:pt>
                <c:pt idx="58">
                  <c:v>143376.93091355427</c:v>
                </c:pt>
                <c:pt idx="59">
                  <c:v>139031.24708209673</c:v>
                </c:pt>
                <c:pt idx="60">
                  <c:v>135426.16219535569</c:v>
                </c:pt>
                <c:pt idx="61">
                  <c:v>131821.07730861474</c:v>
                </c:pt>
                <c:pt idx="62">
                  <c:v>128215.99242187373</c:v>
                </c:pt>
                <c:pt idx="63">
                  <c:v>129677.30914978751</c:v>
                </c:pt>
                <c:pt idx="64">
                  <c:v>134938.42708869241</c:v>
                </c:pt>
                <c:pt idx="65">
                  <c:v>140199.54502759731</c:v>
                </c:pt>
                <c:pt idx="66">
                  <c:v>145460.66296650216</c:v>
                </c:pt>
                <c:pt idx="67">
                  <c:v>153706.49125827564</c:v>
                </c:pt>
                <c:pt idx="68">
                  <c:v>179860.58166726085</c:v>
                </c:pt>
                <c:pt idx="69">
                  <c:v>206014.672076246</c:v>
                </c:pt>
                <c:pt idx="70">
                  <c:v>232168.76248523116</c:v>
                </c:pt>
                <c:pt idx="71">
                  <c:v>258322.85289421634</c:v>
                </c:pt>
                <c:pt idx="72">
                  <c:v>269150.00776332343</c:v>
                </c:pt>
                <c:pt idx="73">
                  <c:v>277422.67337578413</c:v>
                </c:pt>
                <c:pt idx="74">
                  <c:v>285695.33898824488</c:v>
                </c:pt>
                <c:pt idx="75">
                  <c:v>293968.00460070564</c:v>
                </c:pt>
                <c:pt idx="76">
                  <c:v>302645.79113557254</c:v>
                </c:pt>
                <c:pt idx="77">
                  <c:v>311863.73890031443</c:v>
                </c:pt>
                <c:pt idx="78">
                  <c:v>321081.68666505604</c:v>
                </c:pt>
                <c:pt idx="79">
                  <c:v>330299.63442979794</c:v>
                </c:pt>
                <c:pt idx="80">
                  <c:v>339517.58219453972</c:v>
                </c:pt>
                <c:pt idx="81">
                  <c:v>361589.71649516461</c:v>
                </c:pt>
                <c:pt idx="82">
                  <c:v>383661.85079578945</c:v>
                </c:pt>
                <c:pt idx="83">
                  <c:v>405733.98509641434</c:v>
                </c:pt>
                <c:pt idx="84">
                  <c:v>427806.11939703918</c:v>
                </c:pt>
                <c:pt idx="85">
                  <c:v>418288.49712505529</c:v>
                </c:pt>
                <c:pt idx="86">
                  <c:v>408770.87485307129</c:v>
                </c:pt>
                <c:pt idx="87">
                  <c:v>399253.25258108741</c:v>
                </c:pt>
                <c:pt idx="88">
                  <c:v>389735.63030910341</c:v>
                </c:pt>
                <c:pt idx="89">
                  <c:v>381483.78169328766</c:v>
                </c:pt>
                <c:pt idx="90">
                  <c:v>374181.2633195981</c:v>
                </c:pt>
                <c:pt idx="91">
                  <c:v>366878.74494590861</c:v>
                </c:pt>
                <c:pt idx="92">
                  <c:v>359576.22657221905</c:v>
                </c:pt>
                <c:pt idx="93">
                  <c:v>348637.65798382461</c:v>
                </c:pt>
                <c:pt idx="94">
                  <c:v>328608.96385866788</c:v>
                </c:pt>
                <c:pt idx="95">
                  <c:v>308580.26973351114</c:v>
                </c:pt>
                <c:pt idx="96">
                  <c:v>288551.57560835447</c:v>
                </c:pt>
                <c:pt idx="97">
                  <c:v>268522.88148319785</c:v>
                </c:pt>
                <c:pt idx="98">
                  <c:v>254698.08528005535</c:v>
                </c:pt>
                <c:pt idx="99">
                  <c:v>241907.27206391527</c:v>
                </c:pt>
                <c:pt idx="100">
                  <c:v>229116.45884777521</c:v>
                </c:pt>
                <c:pt idx="101">
                  <c:v>216325.64563163513</c:v>
                </c:pt>
                <c:pt idx="102">
                  <c:v>206215.00992625771</c:v>
                </c:pt>
                <c:pt idx="103">
                  <c:v>198114.50735395233</c:v>
                </c:pt>
                <c:pt idx="104">
                  <c:v>190014.00478164692</c:v>
                </c:pt>
                <c:pt idx="105">
                  <c:v>165734.47443468843</c:v>
                </c:pt>
                <c:pt idx="106">
                  <c:v>158311.7474353431</c:v>
                </c:pt>
                <c:pt idx="107">
                  <c:v>150633.01762732485</c:v>
                </c:pt>
                <c:pt idx="108">
                  <c:v>142954.28781930654</c:v>
                </c:pt>
                <c:pt idx="109">
                  <c:v>135275.55801128823</c:v>
                </c:pt>
                <c:pt idx="110">
                  <c:v>127596.82820326992</c:v>
                </c:pt>
                <c:pt idx="111">
                  <c:v>122532.91787453019</c:v>
                </c:pt>
                <c:pt idx="112">
                  <c:v>118514.93533750193</c:v>
                </c:pt>
                <c:pt idx="113">
                  <c:v>114496.95280047366</c:v>
                </c:pt>
                <c:pt idx="114">
                  <c:v>110478.9702634454</c:v>
                </c:pt>
                <c:pt idx="115">
                  <c:v>110875.29819154483</c:v>
                </c:pt>
                <c:pt idx="116">
                  <c:v>117157.37340648122</c:v>
                </c:pt>
                <c:pt idx="117">
                  <c:v>123439.44862141757</c:v>
                </c:pt>
                <c:pt idx="118">
                  <c:v>129721.52383635397</c:v>
                </c:pt>
                <c:pt idx="119">
                  <c:v>136003.59905129034</c:v>
                </c:pt>
                <c:pt idx="120">
                  <c:v>155815.20634412399</c:v>
                </c:pt>
                <c:pt idx="121">
                  <c:v>175626.81363695767</c:v>
                </c:pt>
                <c:pt idx="122">
                  <c:v>195438.42092979132</c:v>
                </c:pt>
                <c:pt idx="123">
                  <c:v>215250.02822262494</c:v>
                </c:pt>
                <c:pt idx="124">
                  <c:v>229549.22620484341</c:v>
                </c:pt>
                <c:pt idx="125">
                  <c:v>241643.46046281574</c:v>
                </c:pt>
                <c:pt idx="126">
                  <c:v>253737.69472078813</c:v>
                </c:pt>
                <c:pt idx="127">
                  <c:v>265831.92897876044</c:v>
                </c:pt>
                <c:pt idx="128">
                  <c:v>277068.61882238777</c:v>
                </c:pt>
                <c:pt idx="129">
                  <c:v>286161.44763015216</c:v>
                </c:pt>
                <c:pt idx="130">
                  <c:v>295254.2764379165</c:v>
                </c:pt>
                <c:pt idx="131">
                  <c:v>304347.10524568096</c:v>
                </c:pt>
                <c:pt idx="132">
                  <c:v>313439.93405344541</c:v>
                </c:pt>
                <c:pt idx="133">
                  <c:v>330729.46888690803</c:v>
                </c:pt>
                <c:pt idx="134">
                  <c:v>349385.12139132037</c:v>
                </c:pt>
                <c:pt idx="135">
                  <c:v>368040.77389573277</c:v>
                </c:pt>
                <c:pt idx="136">
                  <c:v>386696.42640014517</c:v>
                </c:pt>
                <c:pt idx="137">
                  <c:v>382842.18104529672</c:v>
                </c:pt>
                <c:pt idx="138">
                  <c:v>375236.28604723816</c:v>
                </c:pt>
                <c:pt idx="139">
                  <c:v>367630.39104917954</c:v>
                </c:pt>
                <c:pt idx="140">
                  <c:v>360024.4960511208</c:v>
                </c:pt>
                <c:pt idx="141">
                  <c:v>355860.03834009432</c:v>
                </c:pt>
                <c:pt idx="142">
                  <c:v>356284.16367844399</c:v>
                </c:pt>
                <c:pt idx="143">
                  <c:v>356708.2890167936</c:v>
                </c:pt>
                <c:pt idx="144">
                  <c:v>357132.41435514315</c:v>
                </c:pt>
                <c:pt idx="145">
                  <c:v>354844.01952097798</c:v>
                </c:pt>
                <c:pt idx="146">
                  <c:v>336280.50365172373</c:v>
                </c:pt>
                <c:pt idx="147">
                  <c:v>317716.98778246948</c:v>
                </c:pt>
                <c:pt idx="148">
                  <c:v>299153.47191321518</c:v>
                </c:pt>
                <c:pt idx="149">
                  <c:v>280589.95604396088</c:v>
                </c:pt>
                <c:pt idx="150">
                  <c:v>271937.54138797295</c:v>
                </c:pt>
                <c:pt idx="151">
                  <c:v>267249.56721729162</c:v>
                </c:pt>
                <c:pt idx="152">
                  <c:v>262561.59304661024</c:v>
                </c:pt>
                <c:pt idx="153">
                  <c:v>257873.61887592889</c:v>
                </c:pt>
                <c:pt idx="154">
                  <c:v>247223.8626005658</c:v>
                </c:pt>
                <c:pt idx="155">
                  <c:v>228625.06351896041</c:v>
                </c:pt>
                <c:pt idx="156">
                  <c:v>210026.26443735507</c:v>
                </c:pt>
                <c:pt idx="157">
                  <c:v>200190.30827198748</c:v>
                </c:pt>
                <c:pt idx="158">
                  <c:v>180740.1248058065</c:v>
                </c:pt>
                <c:pt idx="159">
                  <c:v>171081.32721146586</c:v>
                </c:pt>
                <c:pt idx="160">
                  <c:v>161422.5296171252</c:v>
                </c:pt>
                <c:pt idx="161">
                  <c:v>151763.73202278453</c:v>
                </c:pt>
                <c:pt idx="162">
                  <c:v>142104.93442844393</c:v>
                </c:pt>
                <c:pt idx="163">
                  <c:v>135953.88079966692</c:v>
                </c:pt>
                <c:pt idx="164">
                  <c:v>132433.63514506258</c:v>
                </c:pt>
                <c:pt idx="165">
                  <c:v>128913.38949045826</c:v>
                </c:pt>
                <c:pt idx="166">
                  <c:v>125393.14383585396</c:v>
                </c:pt>
                <c:pt idx="167">
                  <c:v>124088.30245401486</c:v>
                </c:pt>
                <c:pt idx="168">
                  <c:v>128321.97175408865</c:v>
                </c:pt>
                <c:pt idx="169">
                  <c:v>132555.64105416244</c:v>
                </c:pt>
                <c:pt idx="170">
                  <c:v>136789.31035423625</c:v>
                </c:pt>
                <c:pt idx="171">
                  <c:v>141022.97965431007</c:v>
                </c:pt>
                <c:pt idx="172">
                  <c:v>155843.58452854867</c:v>
                </c:pt>
                <c:pt idx="173">
                  <c:v>172428.67866514809</c:v>
                </c:pt>
                <c:pt idx="174">
                  <c:v>189013.77280174749</c:v>
                </c:pt>
                <c:pt idx="175">
                  <c:v>205598.86693834688</c:v>
                </c:pt>
                <c:pt idx="176">
                  <c:v>220490.36589815503</c:v>
                </c:pt>
                <c:pt idx="177">
                  <c:v>234111.66847536975</c:v>
                </c:pt>
                <c:pt idx="178">
                  <c:v>247732.97105258444</c:v>
                </c:pt>
                <c:pt idx="179">
                  <c:v>261354.27362979919</c:v>
                </c:pt>
                <c:pt idx="180">
                  <c:v>274393.42692023667</c:v>
                </c:pt>
                <c:pt idx="181">
                  <c:v>283939.68449001078</c:v>
                </c:pt>
                <c:pt idx="182">
                  <c:v>293485.94205978501</c:v>
                </c:pt>
                <c:pt idx="183">
                  <c:v>303032.19962955918</c:v>
                </c:pt>
                <c:pt idx="184">
                  <c:v>312578.45719933335</c:v>
                </c:pt>
                <c:pt idx="185">
                  <c:v>328854.80085909751</c:v>
                </c:pt>
                <c:pt idx="186">
                  <c:v>347823.17895485787</c:v>
                </c:pt>
                <c:pt idx="187">
                  <c:v>366791.55705061817</c:v>
                </c:pt>
                <c:pt idx="188">
                  <c:v>385759.93514637841</c:v>
                </c:pt>
                <c:pt idx="189">
                  <c:v>389233.52513997687</c:v>
                </c:pt>
                <c:pt idx="190">
                  <c:v>381086.02405695396</c:v>
                </c:pt>
                <c:pt idx="191">
                  <c:v>372938.5229739311</c:v>
                </c:pt>
                <c:pt idx="192">
                  <c:v>364791.02189090813</c:v>
                </c:pt>
                <c:pt idx="193">
                  <c:v>358199.52299644833</c:v>
                </c:pt>
                <c:pt idx="194">
                  <c:v>360944.03723336704</c:v>
                </c:pt>
                <c:pt idx="195">
                  <c:v>363688.55147028581</c:v>
                </c:pt>
                <c:pt idx="196">
                  <c:v>366433.06570720457</c:v>
                </c:pt>
                <c:pt idx="197">
                  <c:v>369177.57994412328</c:v>
                </c:pt>
                <c:pt idx="198">
                  <c:v>354923.14827494643</c:v>
                </c:pt>
                <c:pt idx="199">
                  <c:v>337835.55895475356</c:v>
                </c:pt>
                <c:pt idx="200">
                  <c:v>320747.96963456075</c:v>
                </c:pt>
                <c:pt idx="201">
                  <c:v>303660.38031436788</c:v>
                </c:pt>
                <c:pt idx="202">
                  <c:v>291887.47699337162</c:v>
                </c:pt>
                <c:pt idx="203">
                  <c:v>287200.82167130423</c:v>
                </c:pt>
                <c:pt idx="204">
                  <c:v>282514.16634923674</c:v>
                </c:pt>
                <c:pt idx="205">
                  <c:v>277827.5110271693</c:v>
                </c:pt>
                <c:pt idx="206">
                  <c:v>271361.98376452789</c:v>
                </c:pt>
                <c:pt idx="207">
                  <c:v>254223.22485844314</c:v>
                </c:pt>
                <c:pt idx="208">
                  <c:v>237084.46595235841</c:v>
                </c:pt>
                <c:pt idx="209">
                  <c:v>232125.52669253128</c:v>
                </c:pt>
                <c:pt idx="210">
                  <c:v>214037.68359998913</c:v>
                </c:pt>
                <c:pt idx="211">
                  <c:v>215246.43022444664</c:v>
                </c:pt>
                <c:pt idx="212">
                  <c:v>198134.1799046316</c:v>
                </c:pt>
                <c:pt idx="213">
                  <c:v>181021.92958481659</c:v>
                </c:pt>
                <c:pt idx="214">
                  <c:v>163909.67926500159</c:v>
                </c:pt>
                <c:pt idx="215">
                  <c:v>150215.50533401233</c:v>
                </c:pt>
                <c:pt idx="216">
                  <c:v>145066.52237508734</c:v>
                </c:pt>
                <c:pt idx="217">
                  <c:v>139917.53941616244</c:v>
                </c:pt>
                <c:pt idx="218">
                  <c:v>134768.55645723754</c:v>
                </c:pt>
                <c:pt idx="219">
                  <c:v>129619.57349831259</c:v>
                </c:pt>
                <c:pt idx="220">
                  <c:v>136184.03597425032</c:v>
                </c:pt>
                <c:pt idx="221">
                  <c:v>142748.49845018808</c:v>
                </c:pt>
                <c:pt idx="222">
                  <c:v>149312.96092612582</c:v>
                </c:pt>
                <c:pt idx="223">
                  <c:v>155877.42340206355</c:v>
                </c:pt>
                <c:pt idx="224">
                  <c:v>166840.30265268867</c:v>
                </c:pt>
                <c:pt idx="225">
                  <c:v>181101.99448432931</c:v>
                </c:pt>
                <c:pt idx="226">
                  <c:v>195363.68631596997</c:v>
                </c:pt>
                <c:pt idx="227">
                  <c:v>209625.37814761061</c:v>
                </c:pt>
                <c:pt idx="228">
                  <c:v>224973.94665310526</c:v>
                </c:pt>
                <c:pt idx="229">
                  <c:v>243039.70684323512</c:v>
                </c:pt>
                <c:pt idx="230">
                  <c:v>261105.46703336493</c:v>
                </c:pt>
                <c:pt idx="231">
                  <c:v>279171.22722349485</c:v>
                </c:pt>
                <c:pt idx="232">
                  <c:v>297236.98741362465</c:v>
                </c:pt>
                <c:pt idx="233">
                  <c:v>308031.6253446787</c:v>
                </c:pt>
                <c:pt idx="234">
                  <c:v>317614.40956588672</c:v>
                </c:pt>
                <c:pt idx="235">
                  <c:v>327197.19378709485</c:v>
                </c:pt>
                <c:pt idx="236">
                  <c:v>336779.97800830303</c:v>
                </c:pt>
                <c:pt idx="237">
                  <c:v>352427.22650138894</c:v>
                </c:pt>
                <c:pt idx="238">
                  <c:v>376160.42735697859</c:v>
                </c:pt>
                <c:pt idx="239">
                  <c:v>399893.62821256823</c:v>
                </c:pt>
                <c:pt idx="240">
                  <c:v>423626.82906815794</c:v>
                </c:pt>
                <c:pt idx="241">
                  <c:v>427132.63886344957</c:v>
                </c:pt>
                <c:pt idx="242">
                  <c:v>403668.59391167713</c:v>
                </c:pt>
                <c:pt idx="243">
                  <c:v>380204.5489599047</c:v>
                </c:pt>
                <c:pt idx="244">
                  <c:v>356740.50400813232</c:v>
                </c:pt>
                <c:pt idx="245">
                  <c:v>333276.45905635983</c:v>
                </c:pt>
                <c:pt idx="246">
                  <c:v>327516.13104048977</c:v>
                </c:pt>
                <c:pt idx="247">
                  <c:v>321755.8030246197</c:v>
                </c:pt>
                <c:pt idx="248">
                  <c:v>315995.47500874969</c:v>
                </c:pt>
                <c:pt idx="249">
                  <c:v>310235.14699287957</c:v>
                </c:pt>
                <c:pt idx="250">
                  <c:v>307400.43240371038</c:v>
                </c:pt>
                <c:pt idx="251">
                  <c:v>305735.96318522148</c:v>
                </c:pt>
                <c:pt idx="252">
                  <c:v>304071.49396673258</c:v>
                </c:pt>
                <c:pt idx="253">
                  <c:v>302407.02474824368</c:v>
                </c:pt>
                <c:pt idx="254">
                  <c:v>301172.72219824319</c:v>
                </c:pt>
                <c:pt idx="255">
                  <c:v>301013.83631946339</c:v>
                </c:pt>
                <c:pt idx="256">
                  <c:v>300854.95044068358</c:v>
                </c:pt>
                <c:pt idx="257">
                  <c:v>300696.06456190377</c:v>
                </c:pt>
                <c:pt idx="258">
                  <c:v>300537.17868312402</c:v>
                </c:pt>
                <c:pt idx="259">
                  <c:v>279838.07701321976</c:v>
                </c:pt>
                <c:pt idx="260">
                  <c:v>259138.9753433156</c:v>
                </c:pt>
                <c:pt idx="261">
                  <c:v>208880.91746420308</c:v>
                </c:pt>
                <c:pt idx="262">
                  <c:v>190747.8456717878</c:v>
                </c:pt>
                <c:pt idx="263">
                  <c:v>176512.76114374344</c:v>
                </c:pt>
                <c:pt idx="264">
                  <c:v>165201.16706397731</c:v>
                </c:pt>
                <c:pt idx="265">
                  <c:v>153889.57298421112</c:v>
                </c:pt>
                <c:pt idx="266">
                  <c:v>142577.97890444493</c:v>
                </c:pt>
                <c:pt idx="267">
                  <c:v>132237.94498841788</c:v>
                </c:pt>
                <c:pt idx="268">
                  <c:v>127727.27205482575</c:v>
                </c:pt>
                <c:pt idx="269">
                  <c:v>123216.59912123359</c:v>
                </c:pt>
                <c:pt idx="270">
                  <c:v>118705.92618764144</c:v>
                </c:pt>
                <c:pt idx="271">
                  <c:v>114195.25325404928</c:v>
                </c:pt>
                <c:pt idx="272">
                  <c:v>118480.02400937249</c:v>
                </c:pt>
                <c:pt idx="273">
                  <c:v>124230.70204618156</c:v>
                </c:pt>
                <c:pt idx="274">
                  <c:v>129981.38008299062</c:v>
                </c:pt>
                <c:pt idx="275">
                  <c:v>135732.05811979974</c:v>
                </c:pt>
                <c:pt idx="276">
                  <c:v>144372.60095920795</c:v>
                </c:pt>
                <c:pt idx="277">
                  <c:v>156866.29686874829</c:v>
                </c:pt>
                <c:pt idx="278">
                  <c:v>169359.99277828867</c:v>
                </c:pt>
                <c:pt idx="279">
                  <c:v>181853.68868782907</c:v>
                </c:pt>
                <c:pt idx="280">
                  <c:v>194823.4538749351</c:v>
                </c:pt>
                <c:pt idx="281">
                  <c:v>210649.63472743478</c:v>
                </c:pt>
                <c:pt idx="282">
                  <c:v>226475.81557993451</c:v>
                </c:pt>
                <c:pt idx="283">
                  <c:v>242301.99643243424</c:v>
                </c:pt>
                <c:pt idx="284">
                  <c:v>258128.17728493389</c:v>
                </c:pt>
                <c:pt idx="285">
                  <c:v>268646.24605774571</c:v>
                </c:pt>
                <c:pt idx="286">
                  <c:v>277041.06999868224</c:v>
                </c:pt>
                <c:pt idx="287">
                  <c:v>285435.89393961872</c:v>
                </c:pt>
                <c:pt idx="288">
                  <c:v>293830.71788055525</c:v>
                </c:pt>
                <c:pt idx="289">
                  <c:v>305767.31762020959</c:v>
                </c:pt>
                <c:pt idx="290">
                  <c:v>326558.35685665841</c:v>
                </c:pt>
                <c:pt idx="291">
                  <c:v>347349.39609310712</c:v>
                </c:pt>
                <c:pt idx="292">
                  <c:v>368140.43532955588</c:v>
                </c:pt>
                <c:pt idx="293">
                  <c:v>377118.24904157076</c:v>
                </c:pt>
                <c:pt idx="294">
                  <c:v>356562.99894250103</c:v>
                </c:pt>
                <c:pt idx="295">
                  <c:v>336007.74884343136</c:v>
                </c:pt>
                <c:pt idx="296">
                  <c:v>315452.49874436157</c:v>
                </c:pt>
                <c:pt idx="297">
                  <c:v>294897.24864529184</c:v>
                </c:pt>
                <c:pt idx="298">
                  <c:v>287635.44378060068</c:v>
                </c:pt>
                <c:pt idx="299">
                  <c:v>282589.21312163922</c:v>
                </c:pt>
                <c:pt idx="300">
                  <c:v>277542.98246267787</c:v>
                </c:pt>
                <c:pt idx="301">
                  <c:v>272496.75180371641</c:v>
                </c:pt>
                <c:pt idx="302">
                  <c:v>269500.86551811884</c:v>
                </c:pt>
                <c:pt idx="303">
                  <c:v>268042.73751254391</c:v>
                </c:pt>
                <c:pt idx="304">
                  <c:v>266584.60950696911</c:v>
                </c:pt>
                <c:pt idx="305">
                  <c:v>265126.4815013943</c:v>
                </c:pt>
                <c:pt idx="306">
                  <c:v>263856.77334144356</c:v>
                </c:pt>
                <c:pt idx="307">
                  <c:v>263717.58425523801</c:v>
                </c:pt>
                <c:pt idx="308">
                  <c:v>263578.39516903239</c:v>
                </c:pt>
                <c:pt idx="309">
                  <c:v>263439.20608282683</c:v>
                </c:pt>
                <c:pt idx="310">
                  <c:v>263300.01699662121</c:v>
                </c:pt>
                <c:pt idx="311">
                  <c:v>247737.49987652162</c:v>
                </c:pt>
                <c:pt idx="312">
                  <c:v>229604.42808410642</c:v>
                </c:pt>
                <c:pt idx="313">
                  <c:v>211471.35629169119</c:v>
                </c:pt>
              </c:numCache>
            </c:numRef>
          </c:val>
          <c:smooth val="0"/>
          <c:extLst>
            <c:ext xmlns:c16="http://schemas.microsoft.com/office/drawing/2014/chart" uri="{C3380CC4-5D6E-409C-BE32-E72D297353CC}">
              <c16:uniqueId val="{00000001-BA35-482E-91F4-6F7E81F7714F}"/>
            </c:ext>
          </c:extLst>
        </c:ser>
        <c:ser>
          <c:idx val="2"/>
          <c:order val="2"/>
          <c:tx>
            <c:strRef>
              <c:f>tsweek_esr!$AW$1</c:f>
              <c:strCache>
                <c:ptCount val="1"/>
                <c:pt idx="0">
                  <c:v>Projected</c:v>
                </c:pt>
              </c:strCache>
            </c:strRef>
          </c:tx>
          <c:spPr>
            <a:ln w="28575" cap="rnd">
              <a:solidFill>
                <a:srgbClr val="0070C0"/>
              </a:solidFill>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tsweek_esr!$AW$889:$AW$1202</c:f>
              <c:numCache>
                <c:formatCode>#,##0</c:formatCode>
                <c:ptCount val="314"/>
                <c:pt idx="0">
                  <c:v>206720.29004609099</c:v>
                </c:pt>
                <c:pt idx="1">
                  <c:v>204525.77263344219</c:v>
                </c:pt>
                <c:pt idx="2">
                  <c:v>198762.5287638529</c:v>
                </c:pt>
                <c:pt idx="3">
                  <c:v>188240.9829516763</c:v>
                </c:pt>
                <c:pt idx="4">
                  <c:v>177719.43713949973</c:v>
                </c:pt>
                <c:pt idx="5">
                  <c:v>167197.89132732316</c:v>
                </c:pt>
                <c:pt idx="6">
                  <c:v>156676.34551514656</c:v>
                </c:pt>
                <c:pt idx="7">
                  <c:v>150485.23037879061</c:v>
                </c:pt>
                <c:pt idx="8">
                  <c:v>144294.11524243472</c:v>
                </c:pt>
                <c:pt idx="9">
                  <c:v>138103.00010607881</c:v>
                </c:pt>
                <c:pt idx="10">
                  <c:v>131911.88496972289</c:v>
                </c:pt>
                <c:pt idx="11">
                  <c:v>133460.77805039272</c:v>
                </c:pt>
                <c:pt idx="12">
                  <c:v>138105.67441787285</c:v>
                </c:pt>
                <c:pt idx="13">
                  <c:v>142750.57078535302</c:v>
                </c:pt>
                <c:pt idx="14">
                  <c:v>147395.46715283312</c:v>
                </c:pt>
                <c:pt idx="15">
                  <c:v>157033.98879513968</c:v>
                </c:pt>
                <c:pt idx="16">
                  <c:v>179156.57362451221</c:v>
                </c:pt>
                <c:pt idx="17">
                  <c:v>201279.15845388477</c:v>
                </c:pt>
                <c:pt idx="18">
                  <c:v>223401.74328325732</c:v>
                </c:pt>
                <c:pt idx="19">
                  <c:v>245524.32811262985</c:v>
                </c:pt>
                <c:pt idx="20">
                  <c:v>271544.35527165013</c:v>
                </c:pt>
                <c:pt idx="21">
                  <c:v>297564.38243067032</c:v>
                </c:pt>
                <c:pt idx="22">
                  <c:v>323584.40958969062</c:v>
                </c:pt>
                <c:pt idx="23">
                  <c:v>349604.43674871081</c:v>
                </c:pt>
                <c:pt idx="24">
                  <c:v>365017.12630108441</c:v>
                </c:pt>
                <c:pt idx="25">
                  <c:v>372474.31264847296</c:v>
                </c:pt>
                <c:pt idx="26">
                  <c:v>379931.49899586156</c:v>
                </c:pt>
                <c:pt idx="27">
                  <c:v>387388.68534325022</c:v>
                </c:pt>
                <c:pt idx="28">
                  <c:v>394690.88219650002</c:v>
                </c:pt>
                <c:pt idx="29">
                  <c:v>401063.14208491769</c:v>
                </c:pt>
                <c:pt idx="30">
                  <c:v>407435.40197333536</c:v>
                </c:pt>
                <c:pt idx="31">
                  <c:v>413807.66186175303</c:v>
                </c:pt>
                <c:pt idx="32">
                  <c:v>418224.05501121399</c:v>
                </c:pt>
                <c:pt idx="33">
                  <c:v>410905.24772693566</c:v>
                </c:pt>
                <c:pt idx="34">
                  <c:v>403586.44044265733</c:v>
                </c:pt>
                <c:pt idx="35">
                  <c:v>396267.63315837883</c:v>
                </c:pt>
                <c:pt idx="36">
                  <c:v>388948.82587410056</c:v>
                </c:pt>
                <c:pt idx="37">
                  <c:v>382748.3144403614</c:v>
                </c:pt>
                <c:pt idx="38">
                  <c:v>376995.1213468379</c:v>
                </c:pt>
                <c:pt idx="39">
                  <c:v>371241.92825331446</c:v>
                </c:pt>
                <c:pt idx="40">
                  <c:v>365488.73515979102</c:v>
                </c:pt>
                <c:pt idx="41">
                  <c:v>352977.07275870006</c:v>
                </c:pt>
                <c:pt idx="42">
                  <c:v>331454.11794751917</c:v>
                </c:pt>
                <c:pt idx="43">
                  <c:v>309931.16313633829</c:v>
                </c:pt>
                <c:pt idx="44">
                  <c:v>288408.20832515741</c:v>
                </c:pt>
                <c:pt idx="45">
                  <c:v>266885.25351397652</c:v>
                </c:pt>
                <c:pt idx="46">
                  <c:v>254060.30331081277</c:v>
                </c:pt>
                <c:pt idx="47">
                  <c:v>241235.35310764899</c:v>
                </c:pt>
                <c:pt idx="48">
                  <c:v>228410.40290448524</c:v>
                </c:pt>
                <c:pt idx="49">
                  <c:v>215585.45270132145</c:v>
                </c:pt>
                <c:pt idx="50">
                  <c:v>213377.40354453112</c:v>
                </c:pt>
                <c:pt idx="51">
                  <c:v>215416.1148062901</c:v>
                </c:pt>
                <c:pt idx="52">
                  <c:v>237338.74258992475</c:v>
                </c:pt>
                <c:pt idx="53">
                  <c:v>239563.87217715397</c:v>
                </c:pt>
                <c:pt idx="54">
                  <c:v>236720.07250599697</c:v>
                </c:pt>
                <c:pt idx="55">
                  <c:v>221203.94968887439</c:v>
                </c:pt>
                <c:pt idx="56">
                  <c:v>205687.82687175184</c:v>
                </c:pt>
                <c:pt idx="57">
                  <c:v>190171.70405462931</c:v>
                </c:pt>
                <c:pt idx="58">
                  <c:v>174655.58123750676</c:v>
                </c:pt>
                <c:pt idx="59">
                  <c:v>167852.63750363662</c:v>
                </c:pt>
                <c:pt idx="60">
                  <c:v>162501.8902836419</c:v>
                </c:pt>
                <c:pt idx="61">
                  <c:v>157151.14306364721</c:v>
                </c:pt>
                <c:pt idx="62">
                  <c:v>151800.39584365248</c:v>
                </c:pt>
                <c:pt idx="63">
                  <c:v>151257.94131435736</c:v>
                </c:pt>
                <c:pt idx="64">
                  <c:v>154321.70630308695</c:v>
                </c:pt>
                <c:pt idx="65">
                  <c:v>157385.47129181656</c:v>
                </c:pt>
                <c:pt idx="66">
                  <c:v>160449.23628054615</c:v>
                </c:pt>
                <c:pt idx="67">
                  <c:v>166961.83976165438</c:v>
                </c:pt>
                <c:pt idx="68">
                  <c:v>194167.47419703449</c:v>
                </c:pt>
                <c:pt idx="69">
                  <c:v>221373.10863241457</c:v>
                </c:pt>
                <c:pt idx="70">
                  <c:v>248578.74306779468</c:v>
                </c:pt>
                <c:pt idx="71">
                  <c:v>275784.37750317476</c:v>
                </c:pt>
                <c:pt idx="72">
                  <c:v>297174.84126856836</c:v>
                </c:pt>
                <c:pt idx="73">
                  <c:v>317596.10992229753</c:v>
                </c:pt>
                <c:pt idx="74">
                  <c:v>338017.37857602671</c:v>
                </c:pt>
                <c:pt idx="75">
                  <c:v>358438.64722975588</c:v>
                </c:pt>
                <c:pt idx="76">
                  <c:v>373406.66648642061</c:v>
                </c:pt>
                <c:pt idx="77">
                  <c:v>381103.68654699955</c:v>
                </c:pt>
                <c:pt idx="78">
                  <c:v>388800.70660757838</c:v>
                </c:pt>
                <c:pt idx="79">
                  <c:v>396497.72666815727</c:v>
                </c:pt>
                <c:pt idx="80">
                  <c:v>404194.74672873615</c:v>
                </c:pt>
                <c:pt idx="81">
                  <c:v>419235.8445115459</c:v>
                </c:pt>
                <c:pt idx="82">
                  <c:v>434276.94229435554</c:v>
                </c:pt>
                <c:pt idx="83">
                  <c:v>449318.04007716529</c:v>
                </c:pt>
                <c:pt idx="84">
                  <c:v>464359.13785997505</c:v>
                </c:pt>
                <c:pt idx="85">
                  <c:v>453514.53602984379</c:v>
                </c:pt>
                <c:pt idx="86">
                  <c:v>442669.93419971253</c:v>
                </c:pt>
                <c:pt idx="87">
                  <c:v>431825.33236958127</c:v>
                </c:pt>
                <c:pt idx="88">
                  <c:v>420980.73053944996</c:v>
                </c:pt>
                <c:pt idx="89">
                  <c:v>414753.3623266166</c:v>
                </c:pt>
                <c:pt idx="90">
                  <c:v>411988.91932675656</c:v>
                </c:pt>
                <c:pt idx="91">
                  <c:v>409224.47632689658</c:v>
                </c:pt>
                <c:pt idx="92">
                  <c:v>406460.0333270366</c:v>
                </c:pt>
                <c:pt idx="93">
                  <c:v>398014.32780749782</c:v>
                </c:pt>
                <c:pt idx="94">
                  <c:v>375365.46598876204</c:v>
                </c:pt>
                <c:pt idx="95">
                  <c:v>352716.6041700262</c:v>
                </c:pt>
                <c:pt idx="96">
                  <c:v>330067.74235129042</c:v>
                </c:pt>
                <c:pt idx="97">
                  <c:v>307418.8805325547</c:v>
                </c:pt>
                <c:pt idx="98">
                  <c:v>296378.10698794993</c:v>
                </c:pt>
                <c:pt idx="99">
                  <c:v>287272.014822367</c:v>
                </c:pt>
                <c:pt idx="100">
                  <c:v>278165.92265678413</c:v>
                </c:pt>
                <c:pt idx="101">
                  <c:v>269059.8304912012</c:v>
                </c:pt>
                <c:pt idx="102">
                  <c:v>260032.64226739656</c:v>
                </c:pt>
                <c:pt idx="103">
                  <c:v>251064.63199992562</c:v>
                </c:pt>
                <c:pt idx="104">
                  <c:v>242096.62173245475</c:v>
                </c:pt>
                <c:pt idx="105">
                  <c:v>212394.6129758679</c:v>
                </c:pt>
                <c:pt idx="106">
                  <c:v>203750.49393326169</c:v>
                </c:pt>
                <c:pt idx="107">
                  <c:v>192264.13946214068</c:v>
                </c:pt>
                <c:pt idx="108">
                  <c:v>180777.78499101964</c:v>
                </c:pt>
                <c:pt idx="109">
                  <c:v>169291.4305198986</c:v>
                </c:pt>
                <c:pt idx="110">
                  <c:v>157805.07604877753</c:v>
                </c:pt>
                <c:pt idx="111">
                  <c:v>150935.62375592461</c:v>
                </c:pt>
                <c:pt idx="112">
                  <c:v>145912.93233437894</c:v>
                </c:pt>
                <c:pt idx="113">
                  <c:v>140890.24091283331</c:v>
                </c:pt>
                <c:pt idx="114">
                  <c:v>135867.54949128765</c:v>
                </c:pt>
                <c:pt idx="115">
                  <c:v>134463.82451992779</c:v>
                </c:pt>
                <c:pt idx="116">
                  <c:v>137885.38814881566</c:v>
                </c:pt>
                <c:pt idx="117">
                  <c:v>141306.95177770354</c:v>
                </c:pt>
                <c:pt idx="118">
                  <c:v>144728.51540659144</c:v>
                </c:pt>
                <c:pt idx="119">
                  <c:v>148150.07903547928</c:v>
                </c:pt>
                <c:pt idx="120">
                  <c:v>171096.42793205907</c:v>
                </c:pt>
                <c:pt idx="121">
                  <c:v>194042.77682863889</c:v>
                </c:pt>
                <c:pt idx="122">
                  <c:v>216989.12572521868</c:v>
                </c:pt>
                <c:pt idx="123">
                  <c:v>239935.47462179846</c:v>
                </c:pt>
                <c:pt idx="124">
                  <c:v>256542.10763729224</c:v>
                </c:pt>
                <c:pt idx="125">
                  <c:v>270612.85430035158</c:v>
                </c:pt>
                <c:pt idx="126">
                  <c:v>284683.60096341092</c:v>
                </c:pt>
                <c:pt idx="127">
                  <c:v>298754.3476264702</c:v>
                </c:pt>
                <c:pt idx="128">
                  <c:v>310656.29973065964</c:v>
                </c:pt>
                <c:pt idx="129">
                  <c:v>317136.26543767395</c:v>
                </c:pt>
                <c:pt idx="130">
                  <c:v>323616.23114468821</c:v>
                </c:pt>
                <c:pt idx="131">
                  <c:v>330096.19685170258</c:v>
                </c:pt>
                <c:pt idx="132">
                  <c:v>336576.16255871695</c:v>
                </c:pt>
                <c:pt idx="133">
                  <c:v>355444.11394550139</c:v>
                </c:pt>
                <c:pt idx="134">
                  <c:v>376376.72961224749</c:v>
                </c:pt>
                <c:pt idx="135">
                  <c:v>397309.34527899371</c:v>
                </c:pt>
                <c:pt idx="136">
                  <c:v>418241.96094573982</c:v>
                </c:pt>
                <c:pt idx="137">
                  <c:v>414442.53709762375</c:v>
                </c:pt>
                <c:pt idx="138">
                  <c:v>406521.10666369728</c:v>
                </c:pt>
                <c:pt idx="139">
                  <c:v>398599.67622977076</c:v>
                </c:pt>
                <c:pt idx="140">
                  <c:v>390678.2457958443</c:v>
                </c:pt>
                <c:pt idx="141">
                  <c:v>387204.49506140628</c:v>
                </c:pt>
                <c:pt idx="142">
                  <c:v>389660.9839262864</c:v>
                </c:pt>
                <c:pt idx="143">
                  <c:v>392117.47279116639</c:v>
                </c:pt>
                <c:pt idx="144">
                  <c:v>394573.96165604633</c:v>
                </c:pt>
                <c:pt idx="145">
                  <c:v>393835.49201966234</c:v>
                </c:pt>
                <c:pt idx="146">
                  <c:v>373927.27137569437</c:v>
                </c:pt>
                <c:pt idx="147">
                  <c:v>354019.05073172646</c:v>
                </c:pt>
                <c:pt idx="148">
                  <c:v>334110.83008775837</c:v>
                </c:pt>
                <c:pt idx="149">
                  <c:v>314202.60944379034</c:v>
                </c:pt>
                <c:pt idx="150">
                  <c:v>301844.9749605796</c:v>
                </c:pt>
                <c:pt idx="151">
                  <c:v>292507.57494167174</c:v>
                </c:pt>
                <c:pt idx="152">
                  <c:v>283170.17492276395</c:v>
                </c:pt>
                <c:pt idx="153">
                  <c:v>273832.7749038561</c:v>
                </c:pt>
                <c:pt idx="154">
                  <c:v>262993.64779360412</c:v>
                </c:pt>
                <c:pt idx="155">
                  <c:v>250152.21789489329</c:v>
                </c:pt>
                <c:pt idx="156">
                  <c:v>237310.78799618245</c:v>
                </c:pt>
                <c:pt idx="157">
                  <c:v>234744.7369249633</c:v>
                </c:pt>
                <c:pt idx="158">
                  <c:v>221315.47375575933</c:v>
                </c:pt>
                <c:pt idx="159">
                  <c:v>208868.98155156808</c:v>
                </c:pt>
                <c:pt idx="160">
                  <c:v>196422.4893473768</c:v>
                </c:pt>
                <c:pt idx="161">
                  <c:v>183975.99714318549</c:v>
                </c:pt>
                <c:pt idx="162">
                  <c:v>171529.50493899427</c:v>
                </c:pt>
                <c:pt idx="163">
                  <c:v>163696.43284933854</c:v>
                </c:pt>
                <c:pt idx="164">
                  <c:v>159323.42584558442</c:v>
                </c:pt>
                <c:pt idx="165">
                  <c:v>154950.41884183034</c:v>
                </c:pt>
                <c:pt idx="166">
                  <c:v>150577.41183807622</c:v>
                </c:pt>
                <c:pt idx="167">
                  <c:v>147883.69855598276</c:v>
                </c:pt>
                <c:pt idx="168">
                  <c:v>149388.21957804079</c:v>
                </c:pt>
                <c:pt idx="169">
                  <c:v>150892.74060009883</c:v>
                </c:pt>
                <c:pt idx="170">
                  <c:v>152397.26162215686</c:v>
                </c:pt>
                <c:pt idx="171">
                  <c:v>153901.78264421489</c:v>
                </c:pt>
                <c:pt idx="172">
                  <c:v>171251.92820494235</c:v>
                </c:pt>
                <c:pt idx="173">
                  <c:v>191243.01118878141</c:v>
                </c:pt>
                <c:pt idx="174">
                  <c:v>211234.09417262042</c:v>
                </c:pt>
                <c:pt idx="175">
                  <c:v>231225.17715645942</c:v>
                </c:pt>
                <c:pt idx="176">
                  <c:v>247447.59033315335</c:v>
                </c:pt>
                <c:pt idx="177">
                  <c:v>260843.50115448848</c:v>
                </c:pt>
                <c:pt idx="178">
                  <c:v>274239.41197582358</c:v>
                </c:pt>
                <c:pt idx="179">
                  <c:v>287635.32279715867</c:v>
                </c:pt>
                <c:pt idx="180">
                  <c:v>300476.10245289194</c:v>
                </c:pt>
                <c:pt idx="181">
                  <c:v>309986.09511501447</c:v>
                </c:pt>
                <c:pt idx="182">
                  <c:v>319496.087777137</c:v>
                </c:pt>
                <c:pt idx="183">
                  <c:v>329006.08043925953</c:v>
                </c:pt>
                <c:pt idx="184">
                  <c:v>338516.073101382</c:v>
                </c:pt>
                <c:pt idx="185">
                  <c:v>355609.49066230765</c:v>
                </c:pt>
                <c:pt idx="186">
                  <c:v>375736.2781827547</c:v>
                </c:pt>
                <c:pt idx="187">
                  <c:v>395863.06570320169</c:v>
                </c:pt>
                <c:pt idx="188">
                  <c:v>415989.85322364862</c:v>
                </c:pt>
                <c:pt idx="189">
                  <c:v>419843.40078351635</c:v>
                </c:pt>
                <c:pt idx="190">
                  <c:v>411492.01837294968</c:v>
                </c:pt>
                <c:pt idx="191">
                  <c:v>403140.63596238306</c:v>
                </c:pt>
                <c:pt idx="192">
                  <c:v>394789.25355181639</c:v>
                </c:pt>
                <c:pt idx="193">
                  <c:v>388270.70444083633</c:v>
                </c:pt>
                <c:pt idx="194">
                  <c:v>392749.15512737562</c:v>
                </c:pt>
                <c:pt idx="195">
                  <c:v>397227.60581391503</c:v>
                </c:pt>
                <c:pt idx="196">
                  <c:v>401706.05650045438</c:v>
                </c:pt>
                <c:pt idx="197">
                  <c:v>406184.50718699367</c:v>
                </c:pt>
                <c:pt idx="198">
                  <c:v>392708.28989659005</c:v>
                </c:pt>
                <c:pt idx="199">
                  <c:v>376239.62794336252</c:v>
                </c:pt>
                <c:pt idx="200">
                  <c:v>359770.9659901351</c:v>
                </c:pt>
                <c:pt idx="201">
                  <c:v>343302.30403690762</c:v>
                </c:pt>
                <c:pt idx="202">
                  <c:v>330397.93192723289</c:v>
                </c:pt>
                <c:pt idx="203">
                  <c:v>322245.94627562852</c:v>
                </c:pt>
                <c:pt idx="204">
                  <c:v>314093.9606240241</c:v>
                </c:pt>
                <c:pt idx="205">
                  <c:v>305941.97497241973</c:v>
                </c:pt>
                <c:pt idx="206">
                  <c:v>297074.67405442905</c:v>
                </c:pt>
                <c:pt idx="207">
                  <c:v>283915.48153812077</c:v>
                </c:pt>
                <c:pt idx="208">
                  <c:v>270756.28902181255</c:v>
                </c:pt>
                <c:pt idx="209">
                  <c:v>271861.91766964999</c:v>
                </c:pt>
                <c:pt idx="210">
                  <c:v>257974.01535631306</c:v>
                </c:pt>
                <c:pt idx="211">
                  <c:v>241993.65806672969</c:v>
                </c:pt>
                <c:pt idx="212">
                  <c:v>225176.31878664775</c:v>
                </c:pt>
                <c:pt idx="213">
                  <c:v>208358.97950656584</c:v>
                </c:pt>
                <c:pt idx="214">
                  <c:v>191541.6402264839</c:v>
                </c:pt>
                <c:pt idx="215">
                  <c:v>177928.99333513086</c:v>
                </c:pt>
                <c:pt idx="216">
                  <c:v>172328.07741559995</c:v>
                </c:pt>
                <c:pt idx="217">
                  <c:v>166727.16149606914</c:v>
                </c:pt>
                <c:pt idx="218">
                  <c:v>161126.24557653829</c:v>
                </c:pt>
                <c:pt idx="219">
                  <c:v>155525.32965700745</c:v>
                </c:pt>
                <c:pt idx="220">
                  <c:v>158382.88296882669</c:v>
                </c:pt>
                <c:pt idx="221">
                  <c:v>161240.43628064595</c:v>
                </c:pt>
                <c:pt idx="222">
                  <c:v>164097.98959246519</c:v>
                </c:pt>
                <c:pt idx="223">
                  <c:v>166955.54290428446</c:v>
                </c:pt>
                <c:pt idx="224">
                  <c:v>178887.55345328365</c:v>
                </c:pt>
                <c:pt idx="225">
                  <c:v>197625.40693016781</c:v>
                </c:pt>
                <c:pt idx="226">
                  <c:v>216363.26040705194</c:v>
                </c:pt>
                <c:pt idx="227">
                  <c:v>235101.11388393611</c:v>
                </c:pt>
                <c:pt idx="228">
                  <c:v>254074.62495621893</c:v>
                </c:pt>
                <c:pt idx="229">
                  <c:v>273637.28001699853</c:v>
                </c:pt>
                <c:pt idx="230">
                  <c:v>293199.93507777812</c:v>
                </c:pt>
                <c:pt idx="231">
                  <c:v>312762.59013855777</c:v>
                </c:pt>
                <c:pt idx="232">
                  <c:v>332325.24519933737</c:v>
                </c:pt>
                <c:pt idx="233">
                  <c:v>343869.67692570208</c:v>
                </c:pt>
                <c:pt idx="234">
                  <c:v>354077.7380963309</c:v>
                </c:pt>
                <c:pt idx="235">
                  <c:v>364285.79926695983</c:v>
                </c:pt>
                <c:pt idx="236">
                  <c:v>374493.86043758871</c:v>
                </c:pt>
                <c:pt idx="237">
                  <c:v>388974.25717319414</c:v>
                </c:pt>
                <c:pt idx="238">
                  <c:v>409151.1013287683</c:v>
                </c:pt>
                <c:pt idx="239">
                  <c:v>429327.94548434252</c:v>
                </c:pt>
                <c:pt idx="240">
                  <c:v>449504.78963991668</c:v>
                </c:pt>
                <c:pt idx="241">
                  <c:v>454367.30615950155</c:v>
                </c:pt>
                <c:pt idx="242">
                  <c:v>438810.71916443383</c:v>
                </c:pt>
                <c:pt idx="243">
                  <c:v>423254.13216936629</c:v>
                </c:pt>
                <c:pt idx="244">
                  <c:v>407697.54517429869</c:v>
                </c:pt>
                <c:pt idx="245">
                  <c:v>392140.95817923109</c:v>
                </c:pt>
                <c:pt idx="246">
                  <c:v>394184.32561881706</c:v>
                </c:pt>
                <c:pt idx="247">
                  <c:v>396227.69305840309</c:v>
                </c:pt>
                <c:pt idx="248">
                  <c:v>398271.06049798912</c:v>
                </c:pt>
                <c:pt idx="249">
                  <c:v>400314.42793757509</c:v>
                </c:pt>
                <c:pt idx="250">
                  <c:v>392287.05921526212</c:v>
                </c:pt>
                <c:pt idx="251">
                  <c:v>380231.39602818945</c:v>
                </c:pt>
                <c:pt idx="252">
                  <c:v>368175.73284111678</c:v>
                </c:pt>
                <c:pt idx="253">
                  <c:v>356120.06965404417</c:v>
                </c:pt>
                <c:pt idx="254">
                  <c:v>345832.64503942995</c:v>
                </c:pt>
                <c:pt idx="255">
                  <c:v>339965.81685596152</c:v>
                </c:pt>
                <c:pt idx="256">
                  <c:v>334098.98867249308</c:v>
                </c:pt>
                <c:pt idx="257">
                  <c:v>328232.16048902465</c:v>
                </c:pt>
                <c:pt idx="258">
                  <c:v>322365.33230555616</c:v>
                </c:pt>
                <c:pt idx="259">
                  <c:v>306929.36381293117</c:v>
                </c:pt>
                <c:pt idx="260">
                  <c:v>291493.39532030612</c:v>
                </c:pt>
                <c:pt idx="261">
                  <c:v>241835.09117084046</c:v>
                </c:pt>
                <c:pt idx="262">
                  <c:v>228312.69153601967</c:v>
                </c:pt>
                <c:pt idx="263">
                  <c:v>214098.79203225754</c:v>
                </c:pt>
                <c:pt idx="264">
                  <c:v>199366.26762678931</c:v>
                </c:pt>
                <c:pt idx="265">
                  <c:v>184633.74322132109</c:v>
                </c:pt>
                <c:pt idx="266">
                  <c:v>169901.21881585286</c:v>
                </c:pt>
                <c:pt idx="267">
                  <c:v>156572.40066981904</c:v>
                </c:pt>
                <c:pt idx="268">
                  <c:v>151665.82008039171</c:v>
                </c:pt>
                <c:pt idx="269">
                  <c:v>146759.23949096436</c:v>
                </c:pt>
                <c:pt idx="270">
                  <c:v>141852.65890153704</c:v>
                </c:pt>
                <c:pt idx="271">
                  <c:v>136946.07831210969</c:v>
                </c:pt>
                <c:pt idx="272">
                  <c:v>138390.83049086502</c:v>
                </c:pt>
                <c:pt idx="273">
                  <c:v>140894.13813098409</c:v>
                </c:pt>
                <c:pt idx="274">
                  <c:v>143397.44577110317</c:v>
                </c:pt>
                <c:pt idx="275">
                  <c:v>145900.75341122225</c:v>
                </c:pt>
                <c:pt idx="276">
                  <c:v>154366.19604576359</c:v>
                </c:pt>
                <c:pt idx="277">
                  <c:v>170781.15200620121</c:v>
                </c:pt>
                <c:pt idx="278">
                  <c:v>187196.1079666389</c:v>
                </c:pt>
                <c:pt idx="279">
                  <c:v>203611.06392707652</c:v>
                </c:pt>
                <c:pt idx="280">
                  <c:v>220129.24166409031</c:v>
                </c:pt>
                <c:pt idx="281">
                  <c:v>237266.75006056047</c:v>
                </c:pt>
                <c:pt idx="282">
                  <c:v>254404.25845703066</c:v>
                </c:pt>
                <c:pt idx="283">
                  <c:v>271541.76685350086</c:v>
                </c:pt>
                <c:pt idx="284">
                  <c:v>288679.27524997102</c:v>
                </c:pt>
                <c:pt idx="285">
                  <c:v>299963.26796859404</c:v>
                </c:pt>
                <c:pt idx="286">
                  <c:v>308905.85441607813</c:v>
                </c:pt>
                <c:pt idx="287">
                  <c:v>317848.44086356222</c:v>
                </c:pt>
                <c:pt idx="288">
                  <c:v>326791.02731104632</c:v>
                </c:pt>
                <c:pt idx="289">
                  <c:v>338228.74837053625</c:v>
                </c:pt>
                <c:pt idx="290">
                  <c:v>355904.30596004089</c:v>
                </c:pt>
                <c:pt idx="291">
                  <c:v>373579.86354954541</c:v>
                </c:pt>
                <c:pt idx="292">
                  <c:v>391255.42113904998</c:v>
                </c:pt>
                <c:pt idx="293">
                  <c:v>399987.08647968702</c:v>
                </c:pt>
                <c:pt idx="294">
                  <c:v>386359.0211981553</c:v>
                </c:pt>
                <c:pt idx="295">
                  <c:v>372730.9559166237</c:v>
                </c:pt>
                <c:pt idx="296">
                  <c:v>359102.89063509199</c:v>
                </c:pt>
                <c:pt idx="297">
                  <c:v>345474.82535356033</c:v>
                </c:pt>
                <c:pt idx="298">
                  <c:v>345062.29166077386</c:v>
                </c:pt>
                <c:pt idx="299">
                  <c:v>346852.34656611161</c:v>
                </c:pt>
                <c:pt idx="300">
                  <c:v>348642.40147144941</c:v>
                </c:pt>
                <c:pt idx="301">
                  <c:v>350432.45637678716</c:v>
                </c:pt>
                <c:pt idx="302">
                  <c:v>345164.6829864477</c:v>
                </c:pt>
                <c:pt idx="303">
                  <c:v>334603.53837435017</c:v>
                </c:pt>
                <c:pt idx="304">
                  <c:v>324042.39376225276</c:v>
                </c:pt>
                <c:pt idx="305">
                  <c:v>313481.24915015523</c:v>
                </c:pt>
                <c:pt idx="306">
                  <c:v>303694.62116906507</c:v>
                </c:pt>
                <c:pt idx="307">
                  <c:v>298555.092974019</c:v>
                </c:pt>
                <c:pt idx="308">
                  <c:v>293415.56477897288</c:v>
                </c:pt>
                <c:pt idx="309">
                  <c:v>288276.03658392688</c:v>
                </c:pt>
                <c:pt idx="310">
                  <c:v>283136.50838888081</c:v>
                </c:pt>
                <c:pt idx="311">
                  <c:v>270811.66181688494</c:v>
                </c:pt>
                <c:pt idx="312">
                  <c:v>257289.26218206418</c:v>
                </c:pt>
                <c:pt idx="313">
                  <c:v>243766.86254724342</c:v>
                </c:pt>
              </c:numCache>
            </c:numRef>
          </c:val>
          <c:smooth val="0"/>
          <c:extLst>
            <c:ext xmlns:c16="http://schemas.microsoft.com/office/drawing/2014/chart" uri="{C3380CC4-5D6E-409C-BE32-E72D297353CC}">
              <c16:uniqueId val="{00000002-BA35-482E-91F4-6F7E81F7714F}"/>
            </c:ext>
          </c:extLst>
        </c:ser>
        <c:ser>
          <c:idx val="3"/>
          <c:order val="3"/>
          <c:tx>
            <c:strRef>
              <c:f>tsweek_esr!$AX$1</c:f>
              <c:strCache>
                <c:ptCount val="1"/>
                <c:pt idx="0">
                  <c:v>+/-1sd</c:v>
                </c:pt>
              </c:strCache>
            </c:strRef>
          </c:tx>
          <c:spPr>
            <a:ln w="28575" cap="rnd">
              <a:solidFill>
                <a:srgbClr val="0070C0">
                  <a:alpha val="25000"/>
                </a:srgbClr>
              </a:solidFill>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tsweek_esr!$AX$889:$AX$1202</c:f>
              <c:numCache>
                <c:formatCode>#,##0</c:formatCode>
                <c:ptCount val="314"/>
                <c:pt idx="0">
                  <c:v>255841.4082206304</c:v>
                </c:pt>
                <c:pt idx="1">
                  <c:v>250861.64555688904</c:v>
                </c:pt>
                <c:pt idx="2">
                  <c:v>241613.87743637993</c:v>
                </c:pt>
                <c:pt idx="3">
                  <c:v>226675.43537351384</c:v>
                </c:pt>
                <c:pt idx="4">
                  <c:v>211736.99331064778</c:v>
                </c:pt>
                <c:pt idx="5">
                  <c:v>196798.5512477817</c:v>
                </c:pt>
                <c:pt idx="6">
                  <c:v>181860.10918491564</c:v>
                </c:pt>
                <c:pt idx="7">
                  <c:v>172943.4428762302</c:v>
                </c:pt>
                <c:pt idx="8">
                  <c:v>164026.77656754485</c:v>
                </c:pt>
                <c:pt idx="9">
                  <c:v>155110.11025885944</c:v>
                </c:pt>
                <c:pt idx="10">
                  <c:v>146193.44395017403</c:v>
                </c:pt>
                <c:pt idx="11">
                  <c:v>147076.06083210354</c:v>
                </c:pt>
                <c:pt idx="12">
                  <c:v>151878.39099027906</c:v>
                </c:pt>
                <c:pt idx="13">
                  <c:v>156680.72114845456</c:v>
                </c:pt>
                <c:pt idx="14">
                  <c:v>161483.05130662999</c:v>
                </c:pt>
                <c:pt idx="15">
                  <c:v>171764.06245153034</c:v>
                </c:pt>
                <c:pt idx="16">
                  <c:v>195741.77606324258</c:v>
                </c:pt>
                <c:pt idx="17">
                  <c:v>219719.48967495485</c:v>
                </c:pt>
                <c:pt idx="18">
                  <c:v>243697.20328666715</c:v>
                </c:pt>
                <c:pt idx="19">
                  <c:v>267674.91689837939</c:v>
                </c:pt>
                <c:pt idx="20">
                  <c:v>303812.29057973612</c:v>
                </c:pt>
                <c:pt idx="21">
                  <c:v>339949.66426109284</c:v>
                </c:pt>
                <c:pt idx="22">
                  <c:v>376087.0379424495</c:v>
                </c:pt>
                <c:pt idx="23">
                  <c:v>412224.41162380623</c:v>
                </c:pt>
                <c:pt idx="24">
                  <c:v>432680.76570693433</c:v>
                </c:pt>
                <c:pt idx="25">
                  <c:v>441376.3550913909</c:v>
                </c:pt>
                <c:pt idx="26">
                  <c:v>450071.94447584753</c:v>
                </c:pt>
                <c:pt idx="27">
                  <c:v>458767.53386030422</c:v>
                </c:pt>
                <c:pt idx="28">
                  <c:v>465813.63020659942</c:v>
                </c:pt>
                <c:pt idx="29">
                  <c:v>462962.76832392678</c:v>
                </c:pt>
                <c:pt idx="30">
                  <c:v>460111.90644125413</c:v>
                </c:pt>
                <c:pt idx="31">
                  <c:v>457261.04455858143</c:v>
                </c:pt>
                <c:pt idx="32">
                  <c:v>453630.90357565234</c:v>
                </c:pt>
                <c:pt idx="33">
                  <c:v>445325.08799118525</c:v>
                </c:pt>
                <c:pt idx="34">
                  <c:v>437019.27240671829</c:v>
                </c:pt>
                <c:pt idx="35">
                  <c:v>428713.45682225109</c:v>
                </c:pt>
                <c:pt idx="36">
                  <c:v>420407.64123778406</c:v>
                </c:pt>
                <c:pt idx="37">
                  <c:v>416029.08518470405</c:v>
                </c:pt>
                <c:pt idx="38">
                  <c:v>413221.43294417881</c:v>
                </c:pt>
                <c:pt idx="39">
                  <c:v>410413.78070365364</c:v>
                </c:pt>
                <c:pt idx="40">
                  <c:v>407606.12846312847</c:v>
                </c:pt>
                <c:pt idx="41">
                  <c:v>396746.2629574138</c:v>
                </c:pt>
                <c:pt idx="42">
                  <c:v>375150.11309811327</c:v>
                </c:pt>
                <c:pt idx="43">
                  <c:v>353553.96323881281</c:v>
                </c:pt>
                <c:pt idx="44">
                  <c:v>331957.81337951228</c:v>
                </c:pt>
                <c:pt idx="45">
                  <c:v>310361.66352021176</c:v>
                </c:pt>
                <c:pt idx="46">
                  <c:v>300377.51435389568</c:v>
                </c:pt>
                <c:pt idx="47">
                  <c:v>290393.36518757959</c:v>
                </c:pt>
                <c:pt idx="48">
                  <c:v>280409.21602126345</c:v>
                </c:pt>
                <c:pt idx="49">
                  <c:v>270425.06685494736</c:v>
                </c:pt>
                <c:pt idx="50">
                  <c:v>268935.28005789837</c:v>
                </c:pt>
                <c:pt idx="51">
                  <c:v>270843.23820855614</c:v>
                </c:pt>
                <c:pt idx="52">
                  <c:v>297691.37413182022</c:v>
                </c:pt>
                <c:pt idx="53">
                  <c:v>299773.79463533033</c:v>
                </c:pt>
                <c:pt idx="54">
                  <c:v>294906.10409941227</c:v>
                </c:pt>
                <c:pt idx="55">
                  <c:v>272663.135964924</c:v>
                </c:pt>
                <c:pt idx="56">
                  <c:v>250420.16783043576</c:v>
                </c:pt>
                <c:pt idx="57">
                  <c:v>228177.19969594749</c:v>
                </c:pt>
                <c:pt idx="58">
                  <c:v>205934.23156145928</c:v>
                </c:pt>
                <c:pt idx="59">
                  <c:v>196674.02792517655</c:v>
                </c:pt>
                <c:pt idx="60">
                  <c:v>189577.61837192811</c:v>
                </c:pt>
                <c:pt idx="61">
                  <c:v>182481.20881867968</c:v>
                </c:pt>
                <c:pt idx="62">
                  <c:v>175384.79926543121</c:v>
                </c:pt>
                <c:pt idx="63">
                  <c:v>172838.57347892722</c:v>
                </c:pt>
                <c:pt idx="64">
                  <c:v>173704.98551748149</c:v>
                </c:pt>
                <c:pt idx="65">
                  <c:v>174571.39755603581</c:v>
                </c:pt>
                <c:pt idx="66">
                  <c:v>175437.80959459007</c:v>
                </c:pt>
                <c:pt idx="67">
                  <c:v>180217.1882650331</c:v>
                </c:pt>
                <c:pt idx="68">
                  <c:v>208474.3667268081</c:v>
                </c:pt>
                <c:pt idx="69">
                  <c:v>236731.54518858311</c:v>
                </c:pt>
                <c:pt idx="70">
                  <c:v>264988.72365035815</c:v>
                </c:pt>
                <c:pt idx="71">
                  <c:v>293245.90211213322</c:v>
                </c:pt>
                <c:pt idx="72">
                  <c:v>325199.67477381334</c:v>
                </c:pt>
                <c:pt idx="73">
                  <c:v>357769.54646881088</c:v>
                </c:pt>
                <c:pt idx="74">
                  <c:v>390339.41816380853</c:v>
                </c:pt>
                <c:pt idx="75">
                  <c:v>422909.28985880612</c:v>
                </c:pt>
                <c:pt idx="76">
                  <c:v>444167.54183726868</c:v>
                </c:pt>
                <c:pt idx="77">
                  <c:v>450343.63419368473</c:v>
                </c:pt>
                <c:pt idx="78">
                  <c:v>456519.72655010066</c:v>
                </c:pt>
                <c:pt idx="79">
                  <c:v>462695.81890651665</c:v>
                </c:pt>
                <c:pt idx="80">
                  <c:v>468871.91126293258</c:v>
                </c:pt>
                <c:pt idx="81">
                  <c:v>476881.9725279272</c:v>
                </c:pt>
                <c:pt idx="82">
                  <c:v>484892.03379292169</c:v>
                </c:pt>
                <c:pt idx="83">
                  <c:v>492902.0950579163</c:v>
                </c:pt>
                <c:pt idx="84">
                  <c:v>500912.15632291092</c:v>
                </c:pt>
                <c:pt idx="85">
                  <c:v>488740.57493463228</c:v>
                </c:pt>
                <c:pt idx="86">
                  <c:v>476568.99354635371</c:v>
                </c:pt>
                <c:pt idx="87">
                  <c:v>464397.41215807508</c:v>
                </c:pt>
                <c:pt idx="88">
                  <c:v>452225.83076979656</c:v>
                </c:pt>
                <c:pt idx="89">
                  <c:v>448022.94295994553</c:v>
                </c:pt>
                <c:pt idx="90">
                  <c:v>449796.57533391507</c:v>
                </c:pt>
                <c:pt idx="91">
                  <c:v>451570.20770788455</c:v>
                </c:pt>
                <c:pt idx="92">
                  <c:v>453343.8400818542</c:v>
                </c:pt>
                <c:pt idx="93">
                  <c:v>447390.99763117102</c:v>
                </c:pt>
                <c:pt idx="94">
                  <c:v>422121.9681188562</c:v>
                </c:pt>
                <c:pt idx="95">
                  <c:v>396852.93860654131</c:v>
                </c:pt>
                <c:pt idx="96">
                  <c:v>371583.90909422637</c:v>
                </c:pt>
                <c:pt idx="97">
                  <c:v>346314.87958191155</c:v>
                </c:pt>
                <c:pt idx="98">
                  <c:v>338058.1286958445</c:v>
                </c:pt>
                <c:pt idx="99">
                  <c:v>332636.75758081872</c:v>
                </c:pt>
                <c:pt idx="100">
                  <c:v>327215.38646579301</c:v>
                </c:pt>
                <c:pt idx="101">
                  <c:v>321794.01535076724</c:v>
                </c:pt>
                <c:pt idx="102">
                  <c:v>313850.2746085354</c:v>
                </c:pt>
                <c:pt idx="103">
                  <c:v>304014.75664589892</c:v>
                </c:pt>
                <c:pt idx="104">
                  <c:v>294179.23868326255</c:v>
                </c:pt>
                <c:pt idx="105">
                  <c:v>259054.75151704735</c:v>
                </c:pt>
                <c:pt idx="106">
                  <c:v>249189.24043118025</c:v>
                </c:pt>
                <c:pt idx="107">
                  <c:v>233895.26129695651</c:v>
                </c:pt>
                <c:pt idx="108">
                  <c:v>218601.28216273274</c:v>
                </c:pt>
                <c:pt idx="109">
                  <c:v>203307.30302850893</c:v>
                </c:pt>
                <c:pt idx="110">
                  <c:v>188013.3238942851</c:v>
                </c:pt>
                <c:pt idx="111">
                  <c:v>179338.329637319</c:v>
                </c:pt>
                <c:pt idx="112">
                  <c:v>173310.92933125596</c:v>
                </c:pt>
                <c:pt idx="113">
                  <c:v>167283.52902519295</c:v>
                </c:pt>
                <c:pt idx="114">
                  <c:v>161256.12871912992</c:v>
                </c:pt>
                <c:pt idx="115">
                  <c:v>158052.35084831074</c:v>
                </c:pt>
                <c:pt idx="116">
                  <c:v>158613.40289115012</c:v>
                </c:pt>
                <c:pt idx="117">
                  <c:v>159174.4549339895</c:v>
                </c:pt>
                <c:pt idx="118">
                  <c:v>159735.50697682885</c:v>
                </c:pt>
                <c:pt idx="119">
                  <c:v>160296.55901966823</c:v>
                </c:pt>
                <c:pt idx="120">
                  <c:v>186377.64951999416</c:v>
                </c:pt>
                <c:pt idx="121">
                  <c:v>212458.74002032014</c:v>
                </c:pt>
                <c:pt idx="122">
                  <c:v>238539.83052064606</c:v>
                </c:pt>
                <c:pt idx="123">
                  <c:v>264620.92102097202</c:v>
                </c:pt>
                <c:pt idx="124">
                  <c:v>283534.98906974104</c:v>
                </c:pt>
                <c:pt idx="125">
                  <c:v>299582.24813788739</c:v>
                </c:pt>
                <c:pt idx="126">
                  <c:v>315629.50720603368</c:v>
                </c:pt>
                <c:pt idx="127">
                  <c:v>331676.76627417997</c:v>
                </c:pt>
                <c:pt idx="128">
                  <c:v>344243.98063893151</c:v>
                </c:pt>
                <c:pt idx="129">
                  <c:v>348111.08324519568</c:v>
                </c:pt>
                <c:pt idx="130">
                  <c:v>351978.18585145997</c:v>
                </c:pt>
                <c:pt idx="131">
                  <c:v>355845.28845772427</c:v>
                </c:pt>
                <c:pt idx="132">
                  <c:v>359712.3910639885</c:v>
                </c:pt>
                <c:pt idx="133">
                  <c:v>380158.7590040947</c:v>
                </c:pt>
                <c:pt idx="134">
                  <c:v>403368.33783317462</c:v>
                </c:pt>
                <c:pt idx="135">
                  <c:v>426577.9166622546</c:v>
                </c:pt>
                <c:pt idx="136">
                  <c:v>449787.49549133447</c:v>
                </c:pt>
                <c:pt idx="137">
                  <c:v>446042.89314995072</c:v>
                </c:pt>
                <c:pt idx="138">
                  <c:v>437805.92728015641</c:v>
                </c:pt>
                <c:pt idx="139">
                  <c:v>429568.96141036204</c:v>
                </c:pt>
                <c:pt idx="140">
                  <c:v>421331.99554056773</c:v>
                </c:pt>
                <c:pt idx="141">
                  <c:v>418548.95178271824</c:v>
                </c:pt>
                <c:pt idx="142">
                  <c:v>423037.80417412875</c:v>
                </c:pt>
                <c:pt idx="143">
                  <c:v>427526.65656553913</c:v>
                </c:pt>
                <c:pt idx="144">
                  <c:v>432015.50895694952</c:v>
                </c:pt>
                <c:pt idx="145">
                  <c:v>432826.96451834677</c:v>
                </c:pt>
                <c:pt idx="146">
                  <c:v>411574.03909966507</c:v>
                </c:pt>
                <c:pt idx="147">
                  <c:v>390321.11368098337</c:v>
                </c:pt>
                <c:pt idx="148">
                  <c:v>369068.1882623015</c:v>
                </c:pt>
                <c:pt idx="149">
                  <c:v>347815.26284361974</c:v>
                </c:pt>
                <c:pt idx="150">
                  <c:v>331752.40853318619</c:v>
                </c:pt>
                <c:pt idx="151">
                  <c:v>317765.58266605192</c:v>
                </c:pt>
                <c:pt idx="152">
                  <c:v>303778.75679891766</c:v>
                </c:pt>
                <c:pt idx="153">
                  <c:v>289791.93093178328</c:v>
                </c:pt>
                <c:pt idx="154">
                  <c:v>278763.43298664247</c:v>
                </c:pt>
                <c:pt idx="155">
                  <c:v>271679.37227082619</c:v>
                </c:pt>
                <c:pt idx="156">
                  <c:v>264595.31155500986</c:v>
                </c:pt>
                <c:pt idx="157">
                  <c:v>269299.16557793913</c:v>
                </c:pt>
                <c:pt idx="158">
                  <c:v>261890.82270571217</c:v>
                </c:pt>
                <c:pt idx="159">
                  <c:v>246656.6358916703</c:v>
                </c:pt>
                <c:pt idx="160">
                  <c:v>231422.44907762838</c:v>
                </c:pt>
                <c:pt idx="161">
                  <c:v>216188.26226358648</c:v>
                </c:pt>
                <c:pt idx="162">
                  <c:v>200954.07544954465</c:v>
                </c:pt>
                <c:pt idx="163">
                  <c:v>191438.98489901019</c:v>
                </c:pt>
                <c:pt idx="164">
                  <c:v>186213.21654610627</c:v>
                </c:pt>
                <c:pt idx="165">
                  <c:v>180987.44819320241</c:v>
                </c:pt>
                <c:pt idx="166">
                  <c:v>175761.67984029849</c:v>
                </c:pt>
                <c:pt idx="167">
                  <c:v>171679.09465795069</c:v>
                </c:pt>
                <c:pt idx="168">
                  <c:v>170454.46740199294</c:v>
                </c:pt>
                <c:pt idx="169">
                  <c:v>169229.84014603522</c:v>
                </c:pt>
                <c:pt idx="170">
                  <c:v>168005.21289007744</c:v>
                </c:pt>
                <c:pt idx="171">
                  <c:v>166780.58563411972</c:v>
                </c:pt>
                <c:pt idx="172">
                  <c:v>186660.27188133603</c:v>
                </c:pt>
                <c:pt idx="173">
                  <c:v>210057.3437124147</c:v>
                </c:pt>
                <c:pt idx="174">
                  <c:v>233454.41554349338</c:v>
                </c:pt>
                <c:pt idx="175">
                  <c:v>256851.48737457194</c:v>
                </c:pt>
                <c:pt idx="176">
                  <c:v>274404.81476815167</c:v>
                </c:pt>
                <c:pt idx="177">
                  <c:v>287575.3338336072</c:v>
                </c:pt>
                <c:pt idx="178">
                  <c:v>300745.85289906268</c:v>
                </c:pt>
                <c:pt idx="179">
                  <c:v>313916.37196451821</c:v>
                </c:pt>
                <c:pt idx="180">
                  <c:v>326558.77798554726</c:v>
                </c:pt>
                <c:pt idx="181">
                  <c:v>336032.5057400181</c:v>
                </c:pt>
                <c:pt idx="182">
                  <c:v>345506.23349448905</c:v>
                </c:pt>
                <c:pt idx="183">
                  <c:v>354979.96124895988</c:v>
                </c:pt>
                <c:pt idx="184">
                  <c:v>364453.68900343066</c:v>
                </c:pt>
                <c:pt idx="185">
                  <c:v>382364.18046551774</c:v>
                </c:pt>
                <c:pt idx="186">
                  <c:v>403649.37741065153</c:v>
                </c:pt>
                <c:pt idx="187">
                  <c:v>424934.57435578515</c:v>
                </c:pt>
                <c:pt idx="188">
                  <c:v>446219.77130091883</c:v>
                </c:pt>
                <c:pt idx="189">
                  <c:v>450453.27642705583</c:v>
                </c:pt>
                <c:pt idx="190">
                  <c:v>441898.01268894546</c:v>
                </c:pt>
                <c:pt idx="191">
                  <c:v>433342.74895083508</c:v>
                </c:pt>
                <c:pt idx="192">
                  <c:v>424787.48521272471</c:v>
                </c:pt>
                <c:pt idx="193">
                  <c:v>418341.88588522427</c:v>
                </c:pt>
                <c:pt idx="194">
                  <c:v>424554.2730213842</c:v>
                </c:pt>
                <c:pt idx="195">
                  <c:v>430766.66015754419</c:v>
                </c:pt>
                <c:pt idx="196">
                  <c:v>436979.04729370418</c:v>
                </c:pt>
                <c:pt idx="197">
                  <c:v>443191.43442986411</c:v>
                </c:pt>
                <c:pt idx="198">
                  <c:v>430493.43151823373</c:v>
                </c:pt>
                <c:pt idx="199">
                  <c:v>414643.69693197147</c:v>
                </c:pt>
                <c:pt idx="200">
                  <c:v>398793.96234570944</c:v>
                </c:pt>
                <c:pt idx="201">
                  <c:v>382944.22775944736</c:v>
                </c:pt>
                <c:pt idx="202">
                  <c:v>368908.3868610941</c:v>
                </c:pt>
                <c:pt idx="203">
                  <c:v>357291.07087995281</c:v>
                </c:pt>
                <c:pt idx="204">
                  <c:v>345673.75489881146</c:v>
                </c:pt>
                <c:pt idx="205">
                  <c:v>334056.43891767017</c:v>
                </c:pt>
                <c:pt idx="206">
                  <c:v>322787.36434433016</c:v>
                </c:pt>
                <c:pt idx="207">
                  <c:v>313607.73821779847</c:v>
                </c:pt>
                <c:pt idx="208">
                  <c:v>304428.11209126678</c:v>
                </c:pt>
                <c:pt idx="209">
                  <c:v>311598.30864676874</c:v>
                </c:pt>
                <c:pt idx="210">
                  <c:v>301910.34711263695</c:v>
                </c:pt>
                <c:pt idx="211">
                  <c:v>268740.88590901275</c:v>
                </c:pt>
                <c:pt idx="212">
                  <c:v>252218.4576686639</c:v>
                </c:pt>
                <c:pt idx="213">
                  <c:v>235696.02942831509</c:v>
                </c:pt>
                <c:pt idx="214">
                  <c:v>219173.60118796621</c:v>
                </c:pt>
                <c:pt idx="215">
                  <c:v>205642.48133624939</c:v>
                </c:pt>
                <c:pt idx="216">
                  <c:v>199589.63245611257</c:v>
                </c:pt>
                <c:pt idx="217">
                  <c:v>193536.78357597583</c:v>
                </c:pt>
                <c:pt idx="218">
                  <c:v>187483.93469583907</c:v>
                </c:pt>
                <c:pt idx="219">
                  <c:v>181431.08581570227</c:v>
                </c:pt>
                <c:pt idx="220">
                  <c:v>180581.72996340305</c:v>
                </c:pt>
                <c:pt idx="221">
                  <c:v>179732.37411110383</c:v>
                </c:pt>
                <c:pt idx="222">
                  <c:v>178883.01825880457</c:v>
                </c:pt>
                <c:pt idx="223">
                  <c:v>178033.66240650535</c:v>
                </c:pt>
                <c:pt idx="224">
                  <c:v>190934.80425387862</c:v>
                </c:pt>
                <c:pt idx="225">
                  <c:v>214148.81937600629</c:v>
                </c:pt>
                <c:pt idx="226">
                  <c:v>237362.83449813392</c:v>
                </c:pt>
                <c:pt idx="227">
                  <c:v>260576.84962026161</c:v>
                </c:pt>
                <c:pt idx="228">
                  <c:v>283175.30325933261</c:v>
                </c:pt>
                <c:pt idx="229">
                  <c:v>304234.85319076199</c:v>
                </c:pt>
                <c:pt idx="230">
                  <c:v>325294.40312219126</c:v>
                </c:pt>
                <c:pt idx="231">
                  <c:v>346353.9530536207</c:v>
                </c:pt>
                <c:pt idx="232">
                  <c:v>367413.50298505009</c:v>
                </c:pt>
                <c:pt idx="233">
                  <c:v>379707.72850672546</c:v>
                </c:pt>
                <c:pt idx="234">
                  <c:v>390541.06662677508</c:v>
                </c:pt>
                <c:pt idx="235">
                  <c:v>401374.40474682476</c:v>
                </c:pt>
                <c:pt idx="236">
                  <c:v>412207.74286687438</c:v>
                </c:pt>
                <c:pt idx="237">
                  <c:v>425521.2878449994</c:v>
                </c:pt>
                <c:pt idx="238">
                  <c:v>442141.77530055807</c:v>
                </c:pt>
                <c:pt idx="239">
                  <c:v>458762.26275611675</c:v>
                </c:pt>
                <c:pt idx="240">
                  <c:v>475382.75021167542</c:v>
                </c:pt>
                <c:pt idx="241">
                  <c:v>481601.97345555353</c:v>
                </c:pt>
                <c:pt idx="242">
                  <c:v>473952.84441719059</c:v>
                </c:pt>
                <c:pt idx="243">
                  <c:v>466303.71537882788</c:v>
                </c:pt>
                <c:pt idx="244">
                  <c:v>458654.58634046506</c:v>
                </c:pt>
                <c:pt idx="245">
                  <c:v>451005.4573021023</c:v>
                </c:pt>
                <c:pt idx="246">
                  <c:v>460852.52019714436</c:v>
                </c:pt>
                <c:pt idx="247">
                  <c:v>470699.58309218643</c:v>
                </c:pt>
                <c:pt idx="248">
                  <c:v>480546.64598722855</c:v>
                </c:pt>
                <c:pt idx="249">
                  <c:v>490393.70888227056</c:v>
                </c:pt>
                <c:pt idx="250">
                  <c:v>477173.68602681381</c:v>
                </c:pt>
                <c:pt idx="251">
                  <c:v>454726.82887115743</c:v>
                </c:pt>
                <c:pt idx="252">
                  <c:v>432279.97171550099</c:v>
                </c:pt>
                <c:pt idx="253">
                  <c:v>409833.11455984466</c:v>
                </c:pt>
                <c:pt idx="254">
                  <c:v>390492.5678806167</c:v>
                </c:pt>
                <c:pt idx="255">
                  <c:v>378917.79739245964</c:v>
                </c:pt>
                <c:pt idx="256">
                  <c:v>367343.02690430253</c:v>
                </c:pt>
                <c:pt idx="257">
                  <c:v>355768.25641614548</c:v>
                </c:pt>
                <c:pt idx="258">
                  <c:v>344193.48592798843</c:v>
                </c:pt>
                <c:pt idx="259">
                  <c:v>334020.65061264252</c:v>
                </c:pt>
                <c:pt idx="260">
                  <c:v>323847.81529729662</c:v>
                </c:pt>
                <c:pt idx="261">
                  <c:v>274789.26487747778</c:v>
                </c:pt>
                <c:pt idx="262">
                  <c:v>265877.5374002516</c:v>
                </c:pt>
                <c:pt idx="263">
                  <c:v>251684.82292077164</c:v>
                </c:pt>
                <c:pt idx="264">
                  <c:v>233531.36818960134</c:v>
                </c:pt>
                <c:pt idx="265">
                  <c:v>215377.91345843105</c:v>
                </c:pt>
                <c:pt idx="266">
                  <c:v>197224.45872726076</c:v>
                </c:pt>
                <c:pt idx="267">
                  <c:v>180906.85635122017</c:v>
                </c:pt>
                <c:pt idx="268">
                  <c:v>175604.36810595766</c:v>
                </c:pt>
                <c:pt idx="269">
                  <c:v>170301.87986069513</c:v>
                </c:pt>
                <c:pt idx="270">
                  <c:v>164999.39161543263</c:v>
                </c:pt>
                <c:pt idx="271">
                  <c:v>159696.9033701701</c:v>
                </c:pt>
                <c:pt idx="272">
                  <c:v>158301.63697235752</c:v>
                </c:pt>
                <c:pt idx="273">
                  <c:v>157557.57421578659</c:v>
                </c:pt>
                <c:pt idx="274">
                  <c:v>156813.51145921569</c:v>
                </c:pt>
                <c:pt idx="275">
                  <c:v>156069.44870264479</c:v>
                </c:pt>
                <c:pt idx="276">
                  <c:v>164359.79113231922</c:v>
                </c:pt>
                <c:pt idx="277">
                  <c:v>184696.00714365416</c:v>
                </c:pt>
                <c:pt idx="278">
                  <c:v>205032.2231549891</c:v>
                </c:pt>
                <c:pt idx="279">
                  <c:v>225368.43916632401</c:v>
                </c:pt>
                <c:pt idx="280">
                  <c:v>245435.02945324549</c:v>
                </c:pt>
                <c:pt idx="281">
                  <c:v>263883.86539368617</c:v>
                </c:pt>
                <c:pt idx="282">
                  <c:v>282332.70133412676</c:v>
                </c:pt>
                <c:pt idx="283">
                  <c:v>300781.53727456747</c:v>
                </c:pt>
                <c:pt idx="284">
                  <c:v>319230.37321500806</c:v>
                </c:pt>
                <c:pt idx="285">
                  <c:v>331280.28987944237</c:v>
                </c:pt>
                <c:pt idx="286">
                  <c:v>340770.63883347408</c:v>
                </c:pt>
                <c:pt idx="287">
                  <c:v>350260.98778750567</c:v>
                </c:pt>
                <c:pt idx="288">
                  <c:v>359751.33674153732</c:v>
                </c:pt>
                <c:pt idx="289">
                  <c:v>370690.17912086291</c:v>
                </c:pt>
                <c:pt idx="290">
                  <c:v>385250.2550634233</c:v>
                </c:pt>
                <c:pt idx="291">
                  <c:v>399810.33100598375</c:v>
                </c:pt>
                <c:pt idx="292">
                  <c:v>414370.40694854409</c:v>
                </c:pt>
                <c:pt idx="293">
                  <c:v>422855.92391780333</c:v>
                </c:pt>
                <c:pt idx="294">
                  <c:v>416155.04345380963</c:v>
                </c:pt>
                <c:pt idx="295">
                  <c:v>409454.16298981605</c:v>
                </c:pt>
                <c:pt idx="296">
                  <c:v>402753.2825258224</c:v>
                </c:pt>
                <c:pt idx="297">
                  <c:v>396052.40206182882</c:v>
                </c:pt>
                <c:pt idx="298">
                  <c:v>402489.1395409471</c:v>
                </c:pt>
                <c:pt idx="299">
                  <c:v>411115.48001058405</c:v>
                </c:pt>
                <c:pt idx="300">
                  <c:v>419741.82048022095</c:v>
                </c:pt>
                <c:pt idx="301">
                  <c:v>428368.16094985791</c:v>
                </c:pt>
                <c:pt idx="302">
                  <c:v>420828.50045477657</c:v>
                </c:pt>
                <c:pt idx="303">
                  <c:v>401164.33923615649</c:v>
                </c:pt>
                <c:pt idx="304">
                  <c:v>381500.17801753635</c:v>
                </c:pt>
                <c:pt idx="305">
                  <c:v>361836.01679891621</c:v>
                </c:pt>
                <c:pt idx="306">
                  <c:v>343532.46899668657</c:v>
                </c:pt>
                <c:pt idx="307">
                  <c:v>333392.60169280006</c:v>
                </c:pt>
                <c:pt idx="308">
                  <c:v>323252.73438891344</c:v>
                </c:pt>
                <c:pt idx="309">
                  <c:v>313112.86708502693</c:v>
                </c:pt>
                <c:pt idx="310">
                  <c:v>302972.99978114036</c:v>
                </c:pt>
                <c:pt idx="311">
                  <c:v>293885.82375724823</c:v>
                </c:pt>
                <c:pt idx="312">
                  <c:v>284974.096280022</c:v>
                </c:pt>
                <c:pt idx="313">
                  <c:v>276062.36880279571</c:v>
                </c:pt>
              </c:numCache>
            </c:numRef>
          </c:val>
          <c:smooth val="0"/>
          <c:extLst>
            <c:ext xmlns:c16="http://schemas.microsoft.com/office/drawing/2014/chart" uri="{C3380CC4-5D6E-409C-BE32-E72D297353CC}">
              <c16:uniqueId val="{00000003-BA35-482E-91F4-6F7E81F7714F}"/>
            </c:ext>
          </c:extLst>
        </c:ser>
        <c:ser>
          <c:idx val="4"/>
          <c:order val="4"/>
          <c:tx>
            <c:strRef>
              <c:f>tsweek_esr!$AY$1</c:f>
              <c:strCache>
                <c:ptCount val="1"/>
                <c:pt idx="0">
                  <c:v>+/-2sd</c:v>
                </c:pt>
              </c:strCache>
            </c:strRef>
          </c:tx>
          <c:spPr>
            <a:ln w="28575" cap="rnd">
              <a:solidFill>
                <a:srgbClr val="0070C0">
                  <a:alpha val="25000"/>
                </a:srgbClr>
              </a:solidFill>
              <a:prstDash val="sysDot"/>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tsweek_esr!$AY$889:$AY$1202</c:f>
              <c:numCache>
                <c:formatCode>#,##0</c:formatCode>
                <c:ptCount val="314"/>
                <c:pt idx="0">
                  <c:v>304962.52639516984</c:v>
                </c:pt>
                <c:pt idx="1">
                  <c:v>297197.51848033589</c:v>
                </c:pt>
                <c:pt idx="2">
                  <c:v>284465.22610890697</c:v>
                </c:pt>
                <c:pt idx="3">
                  <c:v>265109.88779535139</c:v>
                </c:pt>
                <c:pt idx="4">
                  <c:v>245754.54948179584</c:v>
                </c:pt>
                <c:pt idx="5">
                  <c:v>226399.21116824026</c:v>
                </c:pt>
                <c:pt idx="6">
                  <c:v>207043.87285468468</c:v>
                </c:pt>
                <c:pt idx="7">
                  <c:v>195401.65537366978</c:v>
                </c:pt>
                <c:pt idx="8">
                  <c:v>183759.43789265497</c:v>
                </c:pt>
                <c:pt idx="9">
                  <c:v>172117.22041164007</c:v>
                </c:pt>
                <c:pt idx="10">
                  <c:v>160475.00293062517</c:v>
                </c:pt>
                <c:pt idx="11">
                  <c:v>160691.34361381436</c:v>
                </c:pt>
                <c:pt idx="12">
                  <c:v>165651.10756268524</c:v>
                </c:pt>
                <c:pt idx="13">
                  <c:v>170610.87151155606</c:v>
                </c:pt>
                <c:pt idx="14">
                  <c:v>175570.63546042689</c:v>
                </c:pt>
                <c:pt idx="15">
                  <c:v>186494.13610792093</c:v>
                </c:pt>
                <c:pt idx="16">
                  <c:v>212326.97850197295</c:v>
                </c:pt>
                <c:pt idx="17">
                  <c:v>238159.82089602493</c:v>
                </c:pt>
                <c:pt idx="18">
                  <c:v>263992.66329007695</c:v>
                </c:pt>
                <c:pt idx="19">
                  <c:v>289825.5056841289</c:v>
                </c:pt>
                <c:pt idx="20">
                  <c:v>336080.22588782216</c:v>
                </c:pt>
                <c:pt idx="21">
                  <c:v>382334.9460915153</c:v>
                </c:pt>
                <c:pt idx="22">
                  <c:v>428589.66629520844</c:v>
                </c:pt>
                <c:pt idx="23">
                  <c:v>474844.38649890164</c:v>
                </c:pt>
                <c:pt idx="24">
                  <c:v>500344.4051127843</c:v>
                </c:pt>
                <c:pt idx="25">
                  <c:v>510278.39753430884</c:v>
                </c:pt>
                <c:pt idx="26">
                  <c:v>520212.3899558335</c:v>
                </c:pt>
                <c:pt idx="27">
                  <c:v>530146.38237735815</c:v>
                </c:pt>
                <c:pt idx="28">
                  <c:v>536936.37821669888</c:v>
                </c:pt>
                <c:pt idx="29">
                  <c:v>524862.39456293581</c:v>
                </c:pt>
                <c:pt idx="30">
                  <c:v>512788.41090917285</c:v>
                </c:pt>
                <c:pt idx="31">
                  <c:v>500714.42725540989</c:v>
                </c:pt>
                <c:pt idx="32">
                  <c:v>489037.75214009068</c:v>
                </c:pt>
                <c:pt idx="33">
                  <c:v>479744.9282554349</c:v>
                </c:pt>
                <c:pt idx="34">
                  <c:v>470452.10437077913</c:v>
                </c:pt>
                <c:pt idx="35">
                  <c:v>461159.28048612323</c:v>
                </c:pt>
                <c:pt idx="36">
                  <c:v>451866.45660146757</c:v>
                </c:pt>
                <c:pt idx="37">
                  <c:v>449309.85592904664</c:v>
                </c:pt>
                <c:pt idx="38">
                  <c:v>449447.74454151973</c:v>
                </c:pt>
                <c:pt idx="39">
                  <c:v>449585.63315399271</c:v>
                </c:pt>
                <c:pt idx="40">
                  <c:v>449723.52176646586</c:v>
                </c:pt>
                <c:pt idx="41">
                  <c:v>440515.45315612754</c:v>
                </c:pt>
                <c:pt idx="42">
                  <c:v>418846.10824870743</c:v>
                </c:pt>
                <c:pt idx="43">
                  <c:v>397176.76334128727</c:v>
                </c:pt>
                <c:pt idx="44">
                  <c:v>375507.41843386716</c:v>
                </c:pt>
                <c:pt idx="45">
                  <c:v>353838.07352644706</c:v>
                </c:pt>
                <c:pt idx="46">
                  <c:v>346694.72539697861</c:v>
                </c:pt>
                <c:pt idx="47">
                  <c:v>339551.37726751022</c:v>
                </c:pt>
                <c:pt idx="48">
                  <c:v>332408.02913804178</c:v>
                </c:pt>
                <c:pt idx="49">
                  <c:v>325264.68100857333</c:v>
                </c:pt>
                <c:pt idx="50">
                  <c:v>324493.1565712656</c:v>
                </c:pt>
                <c:pt idx="51">
                  <c:v>326270.3616108222</c:v>
                </c:pt>
                <c:pt idx="52">
                  <c:v>358044.00567371573</c:v>
                </c:pt>
                <c:pt idx="53">
                  <c:v>359983.71709350665</c:v>
                </c:pt>
                <c:pt idx="54">
                  <c:v>353092.13569282758</c:v>
                </c:pt>
                <c:pt idx="55">
                  <c:v>324122.32224097359</c:v>
                </c:pt>
                <c:pt idx="56">
                  <c:v>295152.50878911966</c:v>
                </c:pt>
                <c:pt idx="57">
                  <c:v>266182.69533726573</c:v>
                </c:pt>
                <c:pt idx="58">
                  <c:v>237212.8818854118</c:v>
                </c:pt>
                <c:pt idx="59">
                  <c:v>225495.41834671647</c:v>
                </c:pt>
                <c:pt idx="60">
                  <c:v>216653.34646021429</c:v>
                </c:pt>
                <c:pt idx="61">
                  <c:v>207811.27457371214</c:v>
                </c:pt>
                <c:pt idx="62">
                  <c:v>198969.20268720997</c:v>
                </c:pt>
                <c:pt idx="63">
                  <c:v>194419.20564349703</c:v>
                </c:pt>
                <c:pt idx="64">
                  <c:v>193088.26473187606</c:v>
                </c:pt>
                <c:pt idx="65">
                  <c:v>191757.32382025509</c:v>
                </c:pt>
                <c:pt idx="66">
                  <c:v>190426.38290863406</c:v>
                </c:pt>
                <c:pt idx="67">
                  <c:v>193472.53676841178</c:v>
                </c:pt>
                <c:pt idx="68">
                  <c:v>222781.25925658178</c:v>
                </c:pt>
                <c:pt idx="69">
                  <c:v>252089.98174475168</c:v>
                </c:pt>
                <c:pt idx="70">
                  <c:v>281398.70423292171</c:v>
                </c:pt>
                <c:pt idx="71">
                  <c:v>310707.42672109167</c:v>
                </c:pt>
                <c:pt idx="72">
                  <c:v>353224.50827905827</c:v>
                </c:pt>
                <c:pt idx="73">
                  <c:v>397942.98301532428</c:v>
                </c:pt>
                <c:pt idx="74">
                  <c:v>442661.45775159035</c:v>
                </c:pt>
                <c:pt idx="75">
                  <c:v>487379.93248785636</c:v>
                </c:pt>
                <c:pt idx="76">
                  <c:v>514928.41718811687</c:v>
                </c:pt>
                <c:pt idx="77">
                  <c:v>519583.58184036991</c:v>
                </c:pt>
                <c:pt idx="78">
                  <c:v>524238.74649262283</c:v>
                </c:pt>
                <c:pt idx="79">
                  <c:v>528893.91114487604</c:v>
                </c:pt>
                <c:pt idx="80">
                  <c:v>533549.07579712896</c:v>
                </c:pt>
                <c:pt idx="81">
                  <c:v>534528.10054430843</c:v>
                </c:pt>
                <c:pt idx="82">
                  <c:v>535507.12529148778</c:v>
                </c:pt>
                <c:pt idx="83">
                  <c:v>536486.15003866726</c:v>
                </c:pt>
                <c:pt idx="84">
                  <c:v>537465.17478584673</c:v>
                </c:pt>
                <c:pt idx="85">
                  <c:v>523966.61383942084</c:v>
                </c:pt>
                <c:pt idx="86">
                  <c:v>510468.05289299495</c:v>
                </c:pt>
                <c:pt idx="87">
                  <c:v>496969.49194656906</c:v>
                </c:pt>
                <c:pt idx="88">
                  <c:v>483470.93100014311</c:v>
                </c:pt>
                <c:pt idx="89">
                  <c:v>481292.52359327435</c:v>
                </c:pt>
                <c:pt idx="90">
                  <c:v>487604.23134107346</c:v>
                </c:pt>
                <c:pt idx="91">
                  <c:v>493915.93908887263</c:v>
                </c:pt>
                <c:pt idx="92">
                  <c:v>500227.64683667175</c:v>
                </c:pt>
                <c:pt idx="93">
                  <c:v>496767.66745484428</c:v>
                </c:pt>
                <c:pt idx="94">
                  <c:v>468878.4702489503</c:v>
                </c:pt>
                <c:pt idx="95">
                  <c:v>440989.27304305631</c:v>
                </c:pt>
                <c:pt idx="96">
                  <c:v>413100.07583716232</c:v>
                </c:pt>
                <c:pt idx="97">
                  <c:v>385210.8786312684</c:v>
                </c:pt>
                <c:pt idx="98">
                  <c:v>379738.15040373907</c:v>
                </c:pt>
                <c:pt idx="99">
                  <c:v>378001.50033927039</c:v>
                </c:pt>
                <c:pt idx="100">
                  <c:v>376264.85027480189</c:v>
                </c:pt>
                <c:pt idx="101">
                  <c:v>374528.20021033328</c:v>
                </c:pt>
                <c:pt idx="102">
                  <c:v>367667.90694967419</c:v>
                </c:pt>
                <c:pt idx="103">
                  <c:v>356964.8812918723</c:v>
                </c:pt>
                <c:pt idx="104">
                  <c:v>346261.85563407041</c:v>
                </c:pt>
                <c:pt idx="105">
                  <c:v>305714.89005822683</c:v>
                </c:pt>
                <c:pt idx="106">
                  <c:v>294627.98692909878</c:v>
                </c:pt>
                <c:pt idx="107">
                  <c:v>275526.38313177234</c:v>
                </c:pt>
                <c:pt idx="108">
                  <c:v>256424.7793344458</c:v>
                </c:pt>
                <c:pt idx="109">
                  <c:v>237323.17553711927</c:v>
                </c:pt>
                <c:pt idx="110">
                  <c:v>218221.57173979274</c:v>
                </c:pt>
                <c:pt idx="111">
                  <c:v>207741.03551871341</c:v>
                </c:pt>
                <c:pt idx="112">
                  <c:v>200708.92632813301</c:v>
                </c:pt>
                <c:pt idx="113">
                  <c:v>193676.81713755257</c:v>
                </c:pt>
                <c:pt idx="114">
                  <c:v>186644.70794697214</c:v>
                </c:pt>
                <c:pt idx="115">
                  <c:v>181640.8771766937</c:v>
                </c:pt>
                <c:pt idx="116">
                  <c:v>179341.41763348458</c:v>
                </c:pt>
                <c:pt idx="117">
                  <c:v>177041.95809027547</c:v>
                </c:pt>
                <c:pt idx="118">
                  <c:v>174742.49854706632</c:v>
                </c:pt>
                <c:pt idx="119">
                  <c:v>172443.03900385721</c:v>
                </c:pt>
                <c:pt idx="120">
                  <c:v>201658.8711079293</c:v>
                </c:pt>
                <c:pt idx="121">
                  <c:v>230874.70321200139</c:v>
                </c:pt>
                <c:pt idx="122">
                  <c:v>260090.53531607348</c:v>
                </c:pt>
                <c:pt idx="123">
                  <c:v>289306.36742014554</c:v>
                </c:pt>
                <c:pt idx="124">
                  <c:v>310527.87050218991</c:v>
                </c:pt>
                <c:pt idx="125">
                  <c:v>328551.6419754232</c:v>
                </c:pt>
                <c:pt idx="126">
                  <c:v>346575.4134486565</c:v>
                </c:pt>
                <c:pt idx="127">
                  <c:v>364599.18492188974</c:v>
                </c:pt>
                <c:pt idx="128">
                  <c:v>377831.66154720332</c:v>
                </c:pt>
                <c:pt idx="129">
                  <c:v>379085.90105271753</c:v>
                </c:pt>
                <c:pt idx="130">
                  <c:v>380340.14055823162</c:v>
                </c:pt>
                <c:pt idx="131">
                  <c:v>381594.38006374583</c:v>
                </c:pt>
                <c:pt idx="132">
                  <c:v>382848.6195692601</c:v>
                </c:pt>
                <c:pt idx="133">
                  <c:v>404873.40406268806</c:v>
                </c:pt>
                <c:pt idx="134">
                  <c:v>430359.94605410181</c:v>
                </c:pt>
                <c:pt idx="135">
                  <c:v>455846.48804551549</c:v>
                </c:pt>
                <c:pt idx="136">
                  <c:v>481333.03003692918</c:v>
                </c:pt>
                <c:pt idx="137">
                  <c:v>477643.2492022778</c:v>
                </c:pt>
                <c:pt idx="138">
                  <c:v>469090.74789661565</c:v>
                </c:pt>
                <c:pt idx="139">
                  <c:v>460538.24659095338</c:v>
                </c:pt>
                <c:pt idx="140">
                  <c:v>451985.74528529117</c:v>
                </c:pt>
                <c:pt idx="141">
                  <c:v>449893.4085040302</c:v>
                </c:pt>
                <c:pt idx="142">
                  <c:v>456414.62442197115</c:v>
                </c:pt>
                <c:pt idx="143">
                  <c:v>462935.84033991193</c:v>
                </c:pt>
                <c:pt idx="144">
                  <c:v>469457.0562578527</c:v>
                </c:pt>
                <c:pt idx="145">
                  <c:v>471818.43701703113</c:v>
                </c:pt>
                <c:pt idx="146">
                  <c:v>449220.80682363571</c:v>
                </c:pt>
                <c:pt idx="147">
                  <c:v>426623.17663024028</c:v>
                </c:pt>
                <c:pt idx="148">
                  <c:v>404025.54643684468</c:v>
                </c:pt>
                <c:pt idx="149">
                  <c:v>381427.9162434492</c:v>
                </c:pt>
                <c:pt idx="150">
                  <c:v>361659.84210579284</c:v>
                </c:pt>
                <c:pt idx="151">
                  <c:v>343023.5903904321</c:v>
                </c:pt>
                <c:pt idx="152">
                  <c:v>324387.33867507137</c:v>
                </c:pt>
                <c:pt idx="153">
                  <c:v>305751.08695971052</c:v>
                </c:pt>
                <c:pt idx="154">
                  <c:v>294533.21817968081</c:v>
                </c:pt>
                <c:pt idx="155">
                  <c:v>293206.52664675901</c:v>
                </c:pt>
                <c:pt idx="156">
                  <c:v>291879.83511383721</c:v>
                </c:pt>
                <c:pt idx="157">
                  <c:v>303853.59423091495</c:v>
                </c:pt>
                <c:pt idx="158">
                  <c:v>302466.17165566498</c:v>
                </c:pt>
                <c:pt idx="159">
                  <c:v>284444.29023177252</c:v>
                </c:pt>
                <c:pt idx="160">
                  <c:v>266422.40880787995</c:v>
                </c:pt>
                <c:pt idx="161">
                  <c:v>248400.52738398744</c:v>
                </c:pt>
                <c:pt idx="162">
                  <c:v>230378.64596009499</c:v>
                </c:pt>
                <c:pt idx="163">
                  <c:v>219181.53694868181</c:v>
                </c:pt>
                <c:pt idx="164">
                  <c:v>213103.00724662811</c:v>
                </c:pt>
                <c:pt idx="165">
                  <c:v>207024.47754457447</c:v>
                </c:pt>
                <c:pt idx="166">
                  <c:v>200945.94784252075</c:v>
                </c:pt>
                <c:pt idx="167">
                  <c:v>195474.49075991861</c:v>
                </c:pt>
                <c:pt idx="168">
                  <c:v>191520.71522594511</c:v>
                </c:pt>
                <c:pt idx="169">
                  <c:v>187566.93969197158</c:v>
                </c:pt>
                <c:pt idx="170">
                  <c:v>183613.16415799808</c:v>
                </c:pt>
                <c:pt idx="171">
                  <c:v>179659.38862402458</c:v>
                </c:pt>
                <c:pt idx="172">
                  <c:v>202068.61555772973</c:v>
                </c:pt>
                <c:pt idx="173">
                  <c:v>228871.67623604805</c:v>
                </c:pt>
                <c:pt idx="174">
                  <c:v>255674.73691436631</c:v>
                </c:pt>
                <c:pt idx="175">
                  <c:v>282477.79759268451</c:v>
                </c:pt>
                <c:pt idx="176">
                  <c:v>301362.03920315002</c:v>
                </c:pt>
                <c:pt idx="177">
                  <c:v>314307.16651272593</c:v>
                </c:pt>
                <c:pt idx="178">
                  <c:v>327252.29382230178</c:v>
                </c:pt>
                <c:pt idx="179">
                  <c:v>340197.42113187764</c:v>
                </c:pt>
                <c:pt idx="180">
                  <c:v>352641.45351820259</c:v>
                </c:pt>
                <c:pt idx="181">
                  <c:v>362078.91636502178</c:v>
                </c:pt>
                <c:pt idx="182">
                  <c:v>371516.37921184103</c:v>
                </c:pt>
                <c:pt idx="183">
                  <c:v>380953.84205866023</c:v>
                </c:pt>
                <c:pt idx="184">
                  <c:v>390391.30490547942</c:v>
                </c:pt>
                <c:pt idx="185">
                  <c:v>409118.87026872794</c:v>
                </c:pt>
                <c:pt idx="186">
                  <c:v>431562.47663854837</c:v>
                </c:pt>
                <c:pt idx="187">
                  <c:v>454006.08300836873</c:v>
                </c:pt>
                <c:pt idx="188">
                  <c:v>476449.68937818898</c:v>
                </c:pt>
                <c:pt idx="189">
                  <c:v>481063.15207059536</c:v>
                </c:pt>
                <c:pt idx="190">
                  <c:v>472304.00700494117</c:v>
                </c:pt>
                <c:pt idx="191">
                  <c:v>463544.86193928705</c:v>
                </c:pt>
                <c:pt idx="192">
                  <c:v>454785.71687363298</c:v>
                </c:pt>
                <c:pt idx="193">
                  <c:v>448413.06732961233</c:v>
                </c:pt>
                <c:pt idx="194">
                  <c:v>456359.39091539278</c:v>
                </c:pt>
                <c:pt idx="195">
                  <c:v>464305.71450117335</c:v>
                </c:pt>
                <c:pt idx="196">
                  <c:v>472252.03808695392</c:v>
                </c:pt>
                <c:pt idx="197">
                  <c:v>480198.36167273449</c:v>
                </c:pt>
                <c:pt idx="198">
                  <c:v>468278.57313987735</c:v>
                </c:pt>
                <c:pt idx="199">
                  <c:v>453047.76592058054</c:v>
                </c:pt>
                <c:pt idx="200">
                  <c:v>437816.95870128379</c:v>
                </c:pt>
                <c:pt idx="201">
                  <c:v>422586.15148198704</c:v>
                </c:pt>
                <c:pt idx="202">
                  <c:v>407418.84179495531</c:v>
                </c:pt>
                <c:pt idx="203">
                  <c:v>392336.19548427709</c:v>
                </c:pt>
                <c:pt idx="204">
                  <c:v>377253.54917359882</c:v>
                </c:pt>
                <c:pt idx="205">
                  <c:v>362170.90286292054</c:v>
                </c:pt>
                <c:pt idx="206">
                  <c:v>348500.05463423132</c:v>
                </c:pt>
                <c:pt idx="207">
                  <c:v>343299.99489747611</c:v>
                </c:pt>
                <c:pt idx="208">
                  <c:v>338099.9351607209</c:v>
                </c:pt>
                <c:pt idx="209">
                  <c:v>351334.69962388743</c:v>
                </c:pt>
                <c:pt idx="210">
                  <c:v>345846.67886896088</c:v>
                </c:pt>
                <c:pt idx="211">
                  <c:v>295488.11375129584</c:v>
                </c:pt>
                <c:pt idx="212">
                  <c:v>279260.59655068006</c:v>
                </c:pt>
                <c:pt idx="213">
                  <c:v>263033.07935006433</c:v>
                </c:pt>
                <c:pt idx="214">
                  <c:v>246805.56214944852</c:v>
                </c:pt>
                <c:pt idx="215">
                  <c:v>233355.96933736795</c:v>
                </c:pt>
                <c:pt idx="216">
                  <c:v>226851.18749662521</c:v>
                </c:pt>
                <c:pt idx="217">
                  <c:v>220346.4056558825</c:v>
                </c:pt>
                <c:pt idx="218">
                  <c:v>213841.62381513984</c:v>
                </c:pt>
                <c:pt idx="219">
                  <c:v>207336.84197439713</c:v>
                </c:pt>
                <c:pt idx="220">
                  <c:v>202780.57695797941</c:v>
                </c:pt>
                <c:pt idx="221">
                  <c:v>198224.3119415617</c:v>
                </c:pt>
                <c:pt idx="222">
                  <c:v>193668.04692514395</c:v>
                </c:pt>
                <c:pt idx="223">
                  <c:v>189111.78190872623</c:v>
                </c:pt>
                <c:pt idx="224">
                  <c:v>202982.05505447357</c:v>
                </c:pt>
                <c:pt idx="225">
                  <c:v>230672.23182184473</c:v>
                </c:pt>
                <c:pt idx="226">
                  <c:v>258362.40858921595</c:v>
                </c:pt>
                <c:pt idx="227">
                  <c:v>286052.58535658708</c:v>
                </c:pt>
                <c:pt idx="228">
                  <c:v>312275.98156244628</c:v>
                </c:pt>
                <c:pt idx="229">
                  <c:v>334832.4263645254</c:v>
                </c:pt>
                <c:pt idx="230">
                  <c:v>357388.87116660457</c:v>
                </c:pt>
                <c:pt idx="231">
                  <c:v>379945.31596868369</c:v>
                </c:pt>
                <c:pt idx="232">
                  <c:v>402501.76077076286</c:v>
                </c:pt>
                <c:pt idx="233">
                  <c:v>415545.78008774883</c:v>
                </c:pt>
                <c:pt idx="234">
                  <c:v>427004.3951572192</c:v>
                </c:pt>
                <c:pt idx="235">
                  <c:v>438463.01022668969</c:v>
                </c:pt>
                <c:pt idx="236">
                  <c:v>449921.62529616017</c:v>
                </c:pt>
                <c:pt idx="237">
                  <c:v>462068.31851680466</c:v>
                </c:pt>
                <c:pt idx="238">
                  <c:v>475132.44927234779</c:v>
                </c:pt>
                <c:pt idx="239">
                  <c:v>488196.58002789097</c:v>
                </c:pt>
                <c:pt idx="240">
                  <c:v>501260.71078343416</c:v>
                </c:pt>
                <c:pt idx="241">
                  <c:v>508836.64075160545</c:v>
                </c:pt>
                <c:pt idx="242">
                  <c:v>509094.9696699474</c:v>
                </c:pt>
                <c:pt idx="243">
                  <c:v>509353.29858828947</c:v>
                </c:pt>
                <c:pt idx="244">
                  <c:v>509611.62750663148</c:v>
                </c:pt>
                <c:pt idx="245">
                  <c:v>509869.9564249735</c:v>
                </c:pt>
                <c:pt idx="246">
                  <c:v>527520.7147754716</c:v>
                </c:pt>
                <c:pt idx="247">
                  <c:v>545171.47312596976</c:v>
                </c:pt>
                <c:pt idx="248">
                  <c:v>562822.23147646803</c:v>
                </c:pt>
                <c:pt idx="249">
                  <c:v>580472.98982696608</c:v>
                </c:pt>
                <c:pt idx="250">
                  <c:v>562060.31283836556</c:v>
                </c:pt>
                <c:pt idx="251">
                  <c:v>529222.2617141254</c:v>
                </c:pt>
                <c:pt idx="252">
                  <c:v>496384.21058988519</c:v>
                </c:pt>
                <c:pt idx="253">
                  <c:v>463546.15946564509</c:v>
                </c:pt>
                <c:pt idx="254">
                  <c:v>435152.49072180351</c:v>
                </c:pt>
                <c:pt idx="255">
                  <c:v>417869.77792895772</c:v>
                </c:pt>
                <c:pt idx="256">
                  <c:v>400587.06513611204</c:v>
                </c:pt>
                <c:pt idx="257">
                  <c:v>383304.35234326636</c:v>
                </c:pt>
                <c:pt idx="258">
                  <c:v>366021.63955042057</c:v>
                </c:pt>
                <c:pt idx="259">
                  <c:v>361111.93741235387</c:v>
                </c:pt>
                <c:pt idx="260">
                  <c:v>356202.23527428706</c:v>
                </c:pt>
                <c:pt idx="261">
                  <c:v>307743.43858411518</c:v>
                </c:pt>
                <c:pt idx="262">
                  <c:v>303442.38326448342</c:v>
                </c:pt>
                <c:pt idx="263">
                  <c:v>289270.85380928573</c:v>
                </c:pt>
                <c:pt idx="264">
                  <c:v>267696.46875241335</c:v>
                </c:pt>
                <c:pt idx="265">
                  <c:v>246122.08369554105</c:v>
                </c:pt>
                <c:pt idx="266">
                  <c:v>224547.69863866869</c:v>
                </c:pt>
                <c:pt idx="267">
                  <c:v>205241.3120326213</c:v>
                </c:pt>
                <c:pt idx="268">
                  <c:v>199542.91613152364</c:v>
                </c:pt>
                <c:pt idx="269">
                  <c:v>193844.52023042593</c:v>
                </c:pt>
                <c:pt idx="270">
                  <c:v>188146.12432932822</c:v>
                </c:pt>
                <c:pt idx="271">
                  <c:v>182447.7284282305</c:v>
                </c:pt>
                <c:pt idx="272">
                  <c:v>178212.44345385008</c:v>
                </c:pt>
                <c:pt idx="273">
                  <c:v>174221.01030058914</c:v>
                </c:pt>
                <c:pt idx="274">
                  <c:v>170229.57714732824</c:v>
                </c:pt>
                <c:pt idx="275">
                  <c:v>166238.14399406733</c:v>
                </c:pt>
                <c:pt idx="276">
                  <c:v>174353.38621887492</c:v>
                </c:pt>
                <c:pt idx="277">
                  <c:v>198610.86228110708</c:v>
                </c:pt>
                <c:pt idx="278">
                  <c:v>222868.3383433393</c:v>
                </c:pt>
                <c:pt idx="279">
                  <c:v>247125.81440557149</c:v>
                </c:pt>
                <c:pt idx="280">
                  <c:v>270740.81724240072</c:v>
                </c:pt>
                <c:pt idx="281">
                  <c:v>290500.98072681186</c:v>
                </c:pt>
                <c:pt idx="282">
                  <c:v>310261.14421122294</c:v>
                </c:pt>
                <c:pt idx="283">
                  <c:v>330021.30769563408</c:v>
                </c:pt>
                <c:pt idx="284">
                  <c:v>349781.47118004516</c:v>
                </c:pt>
                <c:pt idx="285">
                  <c:v>362597.3117902907</c:v>
                </c:pt>
                <c:pt idx="286">
                  <c:v>372635.42325086996</c:v>
                </c:pt>
                <c:pt idx="287">
                  <c:v>382673.53471144906</c:v>
                </c:pt>
                <c:pt idx="288">
                  <c:v>392711.64617202833</c:v>
                </c:pt>
                <c:pt idx="289">
                  <c:v>403151.60987118946</c:v>
                </c:pt>
                <c:pt idx="290">
                  <c:v>414596.20416680578</c:v>
                </c:pt>
                <c:pt idx="291">
                  <c:v>426040.79846242198</c:v>
                </c:pt>
                <c:pt idx="292">
                  <c:v>437485.39275803819</c:v>
                </c:pt>
                <c:pt idx="293">
                  <c:v>445724.76135591953</c:v>
                </c:pt>
                <c:pt idx="294">
                  <c:v>445951.06570946396</c:v>
                </c:pt>
                <c:pt idx="295">
                  <c:v>446177.37006300845</c:v>
                </c:pt>
                <c:pt idx="296">
                  <c:v>446403.67441655282</c:v>
                </c:pt>
                <c:pt idx="297">
                  <c:v>446629.97877009725</c:v>
                </c:pt>
                <c:pt idx="298">
                  <c:v>459915.98742112023</c:v>
                </c:pt>
                <c:pt idx="299">
                  <c:v>475378.61345505639</c:v>
                </c:pt>
                <c:pt idx="300">
                  <c:v>490841.23948899255</c:v>
                </c:pt>
                <c:pt idx="301">
                  <c:v>506303.86552292865</c:v>
                </c:pt>
                <c:pt idx="302">
                  <c:v>496492.31792310544</c:v>
                </c:pt>
                <c:pt idx="303">
                  <c:v>467725.14009796269</c:v>
                </c:pt>
                <c:pt idx="304">
                  <c:v>438957.96227282</c:v>
                </c:pt>
                <c:pt idx="305">
                  <c:v>410190.78444767726</c:v>
                </c:pt>
                <c:pt idx="306">
                  <c:v>383370.31682430813</c:v>
                </c:pt>
                <c:pt idx="307">
                  <c:v>368230.11041158106</c:v>
                </c:pt>
                <c:pt idx="308">
                  <c:v>353089.90399885399</c:v>
                </c:pt>
                <c:pt idx="309">
                  <c:v>337949.69758612692</c:v>
                </c:pt>
                <c:pt idx="310">
                  <c:v>322809.49117339996</c:v>
                </c:pt>
                <c:pt idx="311">
                  <c:v>316959.98569761158</c:v>
                </c:pt>
                <c:pt idx="312">
                  <c:v>312658.93037797976</c:v>
                </c:pt>
                <c:pt idx="313">
                  <c:v>308357.87505834794</c:v>
                </c:pt>
              </c:numCache>
            </c:numRef>
          </c:val>
          <c:smooth val="0"/>
          <c:extLst>
            <c:ext xmlns:c16="http://schemas.microsoft.com/office/drawing/2014/chart" uri="{C3380CC4-5D6E-409C-BE32-E72D297353CC}">
              <c16:uniqueId val="{00000004-BA35-482E-91F4-6F7E81F7714F}"/>
            </c:ext>
          </c:extLst>
        </c:ser>
        <c:ser>
          <c:idx val="5"/>
          <c:order val="5"/>
          <c:tx>
            <c:strRef>
              <c:f>tsweek_esr!$AZ$1</c:f>
              <c:strCache>
                <c:ptCount val="1"/>
                <c:pt idx="0">
                  <c:v>Actual (480lb)</c:v>
                </c:pt>
              </c:strCache>
            </c:strRef>
          </c:tx>
          <c:spPr>
            <a:ln w="15875" cap="rnd">
              <a:solidFill>
                <a:srgbClr val="FF0000"/>
              </a:solidFill>
              <a:round/>
            </a:ln>
            <a:effectLst/>
          </c:spPr>
          <c:marker>
            <c:symbol val="none"/>
          </c:marker>
          <c:cat>
            <c:numRef>
              <c:f>tsweek_esr!$E$889:$E$1202</c:f>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f>tsweek_esr!$AZ$889:$AZ$1202</c:f>
              <c:numCache>
                <c:formatCode>#,##0</c:formatCode>
                <c:ptCount val="314"/>
                <c:pt idx="0">
                  <c:v>211343.64</c:v>
                </c:pt>
                <c:pt idx="1">
                  <c:v>187171.6</c:v>
                </c:pt>
                <c:pt idx="2">
                  <c:v>229211.05000000002</c:v>
                </c:pt>
                <c:pt idx="3">
                  <c:v>218783.33000000002</c:v>
                </c:pt>
                <c:pt idx="4">
                  <c:v>237714.73</c:v>
                </c:pt>
                <c:pt idx="5">
                  <c:v>135405.86000000002</c:v>
                </c:pt>
                <c:pt idx="6">
                  <c:v>170637.01</c:v>
                </c:pt>
                <c:pt idx="7">
                  <c:v>165596.19</c:v>
                </c:pt>
                <c:pt idx="8">
                  <c:v>225857.37</c:v>
                </c:pt>
                <c:pt idx="9">
                  <c:v>166039.09</c:v>
                </c:pt>
                <c:pt idx="10">
                  <c:v>136433.80000000002</c:v>
                </c:pt>
                <c:pt idx="11">
                  <c:v>139845.16</c:v>
                </c:pt>
                <c:pt idx="12">
                  <c:v>138639.03</c:v>
                </c:pt>
                <c:pt idx="13">
                  <c:v>155561.93</c:v>
                </c:pt>
                <c:pt idx="14">
                  <c:v>113581.19</c:v>
                </c:pt>
                <c:pt idx="15">
                  <c:v>148641.36000000002</c:v>
                </c:pt>
                <c:pt idx="16">
                  <c:v>150144.13</c:v>
                </c:pt>
                <c:pt idx="17">
                  <c:v>244846.45</c:v>
                </c:pt>
                <c:pt idx="18">
                  <c:v>242112.83000000002</c:v>
                </c:pt>
                <c:pt idx="19">
                  <c:v>237189.43</c:v>
                </c:pt>
                <c:pt idx="20">
                  <c:v>296677.08</c:v>
                </c:pt>
                <c:pt idx="21">
                  <c:v>267449.8</c:v>
                </c:pt>
                <c:pt idx="22">
                  <c:v>228916.47</c:v>
                </c:pt>
                <c:pt idx="23">
                  <c:v>245733.28</c:v>
                </c:pt>
                <c:pt idx="24">
                  <c:v>248651.27000000002</c:v>
                </c:pt>
                <c:pt idx="25">
                  <c:v>368257.96</c:v>
                </c:pt>
                <c:pt idx="26">
                  <c:v>477902.49</c:v>
                </c:pt>
                <c:pt idx="27">
                  <c:v>374170.16000000003</c:v>
                </c:pt>
                <c:pt idx="28">
                  <c:v>366487.39</c:v>
                </c:pt>
                <c:pt idx="29">
                  <c:v>336782.19</c:v>
                </c:pt>
                <c:pt idx="30">
                  <c:v>560442.57000000007</c:v>
                </c:pt>
                <c:pt idx="31">
                  <c:v>356646.77</c:v>
                </c:pt>
                <c:pt idx="32">
                  <c:v>406303.07</c:v>
                </c:pt>
                <c:pt idx="33">
                  <c:v>414101.2</c:v>
                </c:pt>
                <c:pt idx="34">
                  <c:v>477209.3</c:v>
                </c:pt>
                <c:pt idx="35">
                  <c:v>471888.32</c:v>
                </c:pt>
                <c:pt idx="36">
                  <c:v>378192.31</c:v>
                </c:pt>
                <c:pt idx="37">
                  <c:v>327404.04000000004</c:v>
                </c:pt>
                <c:pt idx="38">
                  <c:v>386600.2</c:v>
                </c:pt>
                <c:pt idx="39">
                  <c:v>441261.27</c:v>
                </c:pt>
                <c:pt idx="40">
                  <c:v>411276.94</c:v>
                </c:pt>
                <c:pt idx="41">
                  <c:v>356141.04000000004</c:v>
                </c:pt>
                <c:pt idx="42">
                  <c:v>392540.21</c:v>
                </c:pt>
                <c:pt idx="43">
                  <c:v>334094.92</c:v>
                </c:pt>
                <c:pt idx="44">
                  <c:v>253091.6</c:v>
                </c:pt>
                <c:pt idx="45">
                  <c:v>274292.09000000003</c:v>
                </c:pt>
                <c:pt idx="46">
                  <c:v>268909.31</c:v>
                </c:pt>
                <c:pt idx="47">
                  <c:v>315744.44</c:v>
                </c:pt>
                <c:pt idx="48">
                  <c:v>208737.74000000002</c:v>
                </c:pt>
                <c:pt idx="49">
                  <c:v>291709.39</c:v>
                </c:pt>
                <c:pt idx="50">
                  <c:v>344714.22000000003</c:v>
                </c:pt>
                <c:pt idx="51">
                  <c:v>293018.52</c:v>
                </c:pt>
                <c:pt idx="52">
                  <c:v>228638.37</c:v>
                </c:pt>
                <c:pt idx="53">
                  <c:v>210474.32</c:v>
                </c:pt>
                <c:pt idx="54">
                  <c:v>229563.31</c:v>
                </c:pt>
                <c:pt idx="55">
                  <c:v>162888.32000000001</c:v>
                </c:pt>
                <c:pt idx="56">
                  <c:v>172818.55000000002</c:v>
                </c:pt>
                <c:pt idx="57">
                  <c:v>115566</c:v>
                </c:pt>
                <c:pt idx="58">
                  <c:v>186776.08000000002</c:v>
                </c:pt>
                <c:pt idx="59">
                  <c:v>141981.38</c:v>
                </c:pt>
                <c:pt idx="60">
                  <c:v>123476.40000000001</c:v>
                </c:pt>
                <c:pt idx="61">
                  <c:v>125939.13</c:v>
                </c:pt>
                <c:pt idx="62">
                  <c:v>94599.32</c:v>
                </c:pt>
                <c:pt idx="63">
                  <c:v>102618.90000000001</c:v>
                </c:pt>
                <c:pt idx="64">
                  <c:v>92978.1</c:v>
                </c:pt>
                <c:pt idx="65">
                  <c:v>132135.61000000002</c:v>
                </c:pt>
                <c:pt idx="66">
                  <c:v>103615.94</c:v>
                </c:pt>
                <c:pt idx="67">
                  <c:v>99988.28</c:v>
                </c:pt>
                <c:pt idx="68">
                  <c:v>130782.19</c:v>
                </c:pt>
                <c:pt idx="69">
                  <c:v>278328.66000000003</c:v>
                </c:pt>
                <c:pt idx="70">
                  <c:v>185648.23</c:v>
                </c:pt>
                <c:pt idx="71">
                  <c:v>168208.27000000002</c:v>
                </c:pt>
                <c:pt idx="72">
                  <c:v>305856.44</c:v>
                </c:pt>
                <c:pt idx="73">
                  <c:v>225424.77000000002</c:v>
                </c:pt>
                <c:pt idx="74">
                  <c:v>298850.38</c:v>
                </c:pt>
                <c:pt idx="75">
                  <c:v>311991.12</c:v>
                </c:pt>
                <c:pt idx="76">
                  <c:v>256870.67</c:v>
                </c:pt>
                <c:pt idx="77">
                  <c:v>327421.55</c:v>
                </c:pt>
                <c:pt idx="78">
                  <c:v>466885.61</c:v>
                </c:pt>
                <c:pt idx="79">
                  <c:v>352737.92</c:v>
                </c:pt>
                <c:pt idx="80">
                  <c:v>365417.22000000003</c:v>
                </c:pt>
                <c:pt idx="81">
                  <c:v>299505.46000000002</c:v>
                </c:pt>
                <c:pt idx="82">
                  <c:v>567781.32000000007</c:v>
                </c:pt>
                <c:pt idx="83">
                  <c:v>453078.46</c:v>
                </c:pt>
                <c:pt idx="84">
                  <c:v>458090.44</c:v>
                </c:pt>
                <c:pt idx="85">
                  <c:v>466735.23000000004</c:v>
                </c:pt>
                <c:pt idx="86">
                  <c:v>495396.01</c:v>
                </c:pt>
                <c:pt idx="87">
                  <c:v>527425.92000000004</c:v>
                </c:pt>
                <c:pt idx="88">
                  <c:v>382413.25</c:v>
                </c:pt>
                <c:pt idx="89">
                  <c:v>440758.63</c:v>
                </c:pt>
                <c:pt idx="90">
                  <c:v>458146.06</c:v>
                </c:pt>
                <c:pt idx="91">
                  <c:v>536493.01</c:v>
                </c:pt>
                <c:pt idx="92">
                  <c:v>447468.05</c:v>
                </c:pt>
                <c:pt idx="93">
                  <c:v>433544.51</c:v>
                </c:pt>
                <c:pt idx="94">
                  <c:v>395707.46</c:v>
                </c:pt>
                <c:pt idx="95">
                  <c:v>602326.49</c:v>
                </c:pt>
                <c:pt idx="96">
                  <c:v>483323.38</c:v>
                </c:pt>
                <c:pt idx="97">
                  <c:v>329782.31</c:v>
                </c:pt>
                <c:pt idx="98">
                  <c:v>391895.43</c:v>
                </c:pt>
                <c:pt idx="99">
                  <c:v>436416.15</c:v>
                </c:pt>
                <c:pt idx="100">
                  <c:v>282887.44</c:v>
                </c:pt>
                <c:pt idx="101">
                  <c:v>246880.7</c:v>
                </c:pt>
                <c:pt idx="102">
                  <c:v>321163.27</c:v>
                </c:pt>
                <c:pt idx="103">
                  <c:v>273274.45</c:v>
                </c:pt>
                <c:pt idx="104">
                  <c:v>334660.39</c:v>
                </c:pt>
                <c:pt idx="105">
                  <c:v>252187.26</c:v>
                </c:pt>
                <c:pt idx="106">
                  <c:v>169923.22</c:v>
                </c:pt>
                <c:pt idx="107">
                  <c:v>180279.87</c:v>
                </c:pt>
                <c:pt idx="108">
                  <c:v>193454.6</c:v>
                </c:pt>
                <c:pt idx="109">
                  <c:v>142733.28</c:v>
                </c:pt>
                <c:pt idx="110">
                  <c:v>162364.05000000002</c:v>
                </c:pt>
                <c:pt idx="111">
                  <c:v>147948.17000000001</c:v>
                </c:pt>
                <c:pt idx="112">
                  <c:v>189993.80000000002</c:v>
                </c:pt>
                <c:pt idx="113">
                  <c:v>215746.89</c:v>
                </c:pt>
                <c:pt idx="114">
                  <c:v>145906.71</c:v>
                </c:pt>
                <c:pt idx="115">
                  <c:v>148553.81</c:v>
                </c:pt>
                <c:pt idx="116">
                  <c:v>118096.71</c:v>
                </c:pt>
                <c:pt idx="117">
                  <c:v>159033.03</c:v>
                </c:pt>
                <c:pt idx="118">
                  <c:v>119766.34</c:v>
                </c:pt>
                <c:pt idx="119">
                  <c:v>160757.25</c:v>
                </c:pt>
                <c:pt idx="120">
                  <c:v>140000.69</c:v>
                </c:pt>
                <c:pt idx="121">
                  <c:v>180140.82</c:v>
                </c:pt>
                <c:pt idx="122">
                  <c:v>171192.18</c:v>
                </c:pt>
                <c:pt idx="123">
                  <c:v>169423.67</c:v>
                </c:pt>
                <c:pt idx="124">
                  <c:v>228496.23</c:v>
                </c:pt>
                <c:pt idx="125">
                  <c:v>208352.52000000002</c:v>
                </c:pt>
                <c:pt idx="126">
                  <c:v>203226.21</c:v>
                </c:pt>
                <c:pt idx="127">
                  <c:v>204870.9599490223</c:v>
                </c:pt>
                <c:pt idx="128">
                  <c:v>240924.3367394665</c:v>
                </c:pt>
                <c:pt idx="129">
                  <c:v>280315.63977353653</c:v>
                </c:pt>
                <c:pt idx="130">
                  <c:v>302109.99646045169</c:v>
                </c:pt>
                <c:pt idx="131">
                  <c:v>294904.51317886426</c:v>
                </c:pt>
                <c:pt idx="132">
                  <c:v>265161.33389865886</c:v>
                </c:pt>
                <c:pt idx="133">
                  <c:v>372315.13</c:v>
                </c:pt>
                <c:pt idx="134">
                  <c:v>398894.28</c:v>
                </c:pt>
                <c:pt idx="135">
                  <c:v>308970.13</c:v>
                </c:pt>
                <c:pt idx="136">
                  <c:v>377767.95</c:v>
                </c:pt>
                <c:pt idx="137">
                  <c:v>399936.64</c:v>
                </c:pt>
                <c:pt idx="138">
                  <c:v>440652.54000000004</c:v>
                </c:pt>
                <c:pt idx="139">
                  <c:v>416460.93</c:v>
                </c:pt>
                <c:pt idx="140">
                  <c:v>362057.36</c:v>
                </c:pt>
                <c:pt idx="141">
                  <c:v>338805.11</c:v>
                </c:pt>
                <c:pt idx="142">
                  <c:v>312004.51</c:v>
                </c:pt>
                <c:pt idx="143">
                  <c:v>415871.77</c:v>
                </c:pt>
                <c:pt idx="144">
                  <c:v>397284.39</c:v>
                </c:pt>
                <c:pt idx="145">
                  <c:v>372434.61</c:v>
                </c:pt>
                <c:pt idx="146">
                  <c:v>455926.41000000003</c:v>
                </c:pt>
                <c:pt idx="147">
                  <c:v>332324.35000000003</c:v>
                </c:pt>
                <c:pt idx="148">
                  <c:v>390512.14</c:v>
                </c:pt>
                <c:pt idx="149">
                  <c:v>350631.57</c:v>
                </c:pt>
                <c:pt idx="150">
                  <c:v>349904.39</c:v>
                </c:pt>
                <c:pt idx="151">
                  <c:v>367398.94</c:v>
                </c:pt>
                <c:pt idx="152">
                  <c:v>354300.43</c:v>
                </c:pt>
                <c:pt idx="153">
                  <c:v>331380.87</c:v>
                </c:pt>
                <c:pt idx="154">
                  <c:v>336141.53</c:v>
                </c:pt>
                <c:pt idx="155">
                  <c:v>306862.75</c:v>
                </c:pt>
                <c:pt idx="156">
                  <c:v>360765.76981317112</c:v>
                </c:pt>
                <c:pt idx="157">
                  <c:v>297765.75543248735</c:v>
                </c:pt>
                <c:pt idx="158">
                  <c:v>365965.05223520036</c:v>
                </c:pt>
                <c:pt idx="159">
                  <c:v>184026.86452637115</c:v>
                </c:pt>
                <c:pt idx="160">
                  <c:v>247490.02692431485</c:v>
                </c:pt>
                <c:pt idx="161">
                  <c:v>178107.7351463754</c:v>
                </c:pt>
                <c:pt idx="162">
                  <c:v>180557.85380007076</c:v>
                </c:pt>
                <c:pt idx="163">
                  <c:v>185897.42989106188</c:v>
                </c:pt>
                <c:pt idx="164">
                  <c:v>173690.45891315516</c:v>
                </c:pt>
                <c:pt idx="165">
                  <c:v>165558.01759970249</c:v>
                </c:pt>
                <c:pt idx="166">
                  <c:v>163673.95009745433</c:v>
                </c:pt>
                <c:pt idx="167">
                  <c:v>165858.18050386442</c:v>
                </c:pt>
                <c:pt idx="168">
                  <c:v>162541.8477945599</c:v>
                </c:pt>
                <c:pt idx="169">
                  <c:v>140363.02891748858</c:v>
                </c:pt>
                <c:pt idx="170">
                  <c:v>134326.53480333954</c:v>
                </c:pt>
                <c:pt idx="171">
                  <c:v>149304.5598584227</c:v>
                </c:pt>
                <c:pt idx="172">
                  <c:v>203222.74962921056</c:v>
                </c:pt>
                <c:pt idx="173">
                  <c:v>180603.55334257294</c:v>
                </c:pt>
                <c:pt idx="174">
                  <c:v>203995.80693886313</c:v>
                </c:pt>
                <c:pt idx="175">
                  <c:v>235805.45834557398</c:v>
                </c:pt>
                <c:pt idx="176">
                  <c:v>219931.9174934921</c:v>
                </c:pt>
                <c:pt idx="177">
                  <c:v>239942.42725011249</c:v>
                </c:pt>
                <c:pt idx="178">
                  <c:v>225342.55496413333</c:v>
                </c:pt>
                <c:pt idx="179">
                  <c:v>322658.83633082244</c:v>
                </c:pt>
                <c:pt idx="180">
                  <c:v>302387.86078226991</c:v>
                </c:pt>
                <c:pt idx="181">
                  <c:v>354192.01913797512</c:v>
                </c:pt>
                <c:pt idx="182">
                  <c:v>442276.90636950877</c:v>
                </c:pt>
                <c:pt idx="183">
                  <c:v>424687.82140205085</c:v>
                </c:pt>
                <c:pt idx="184">
                  <c:v>402022.03022718919</c:v>
                </c:pt>
                <c:pt idx="185">
                  <c:v>356849.23771179229</c:v>
                </c:pt>
                <c:pt idx="186">
                  <c:v>514561.10491142003</c:v>
                </c:pt>
                <c:pt idx="187">
                  <c:v>457439.48275021353</c:v>
                </c:pt>
                <c:pt idx="188">
                  <c:v>401677.83993718371</c:v>
                </c:pt>
                <c:pt idx="189">
                  <c:v>420640.47681051359</c:v>
                </c:pt>
                <c:pt idx="190">
                  <c:v>442436.98751537653</c:v>
                </c:pt>
                <c:pt idx="191">
                  <c:v>540703.18632379745</c:v>
                </c:pt>
                <c:pt idx="192">
                  <c:v>344896.66006107221</c:v>
                </c:pt>
                <c:pt idx="193">
                  <c:v>284205.1879687194</c:v>
                </c:pt>
                <c:pt idx="194">
                  <c:v>270752.68335318204</c:v>
                </c:pt>
                <c:pt idx="195">
                  <c:v>295682.92406906898</c:v>
                </c:pt>
                <c:pt idx="196">
                  <c:v>257496.4179952259</c:v>
                </c:pt>
                <c:pt idx="197">
                  <c:v>264577.84552995249</c:v>
                </c:pt>
                <c:pt idx="198">
                  <c:v>276873.18476860056</c:v>
                </c:pt>
                <c:pt idx="199">
                  <c:v>247542.00719763048</c:v>
                </c:pt>
                <c:pt idx="200">
                  <c:v>318405.38944762346</c:v>
                </c:pt>
                <c:pt idx="201">
                  <c:v>365263.68570474634</c:v>
                </c:pt>
                <c:pt idx="202">
                  <c:v>335872.68527394813</c:v>
                </c:pt>
                <c:pt idx="203">
                  <c:v>290150.02209205239</c:v>
                </c:pt>
                <c:pt idx="204">
                  <c:v>347320.52062898804</c:v>
                </c:pt>
                <c:pt idx="205">
                  <c:v>322472.67522909987</c:v>
                </c:pt>
                <c:pt idx="206">
                  <c:v>282612.62508618779</c:v>
                </c:pt>
                <c:pt idx="207">
                  <c:v>339113.13461490301</c:v>
                </c:pt>
                <c:pt idx="208">
                  <c:v>375477.42659592524</c:v>
                </c:pt>
                <c:pt idx="209">
                  <c:v>391596.26479612081</c:v>
                </c:pt>
                <c:pt idx="210">
                  <c:v>394413.6204476516</c:v>
                </c:pt>
                <c:pt idx="211">
                  <c:v>297374.97456787393</c:v>
                </c:pt>
                <c:pt idx="212">
                  <c:v>295964.87985891273</c:v>
                </c:pt>
                <c:pt idx="213">
                  <c:v>249888.94116621738</c:v>
                </c:pt>
                <c:pt idx="214">
                  <c:v>211738.1173658818</c:v>
                </c:pt>
                <c:pt idx="215">
                  <c:v>305057.9536038519</c:v>
                </c:pt>
                <c:pt idx="216">
                  <c:v>237343.49237327738</c:v>
                </c:pt>
                <c:pt idx="217">
                  <c:v>164585.62584730235</c:v>
                </c:pt>
                <c:pt idx="218">
                  <c:v>213558.28776019916</c:v>
                </c:pt>
                <c:pt idx="219">
                  <c:v>208568.65279352752</c:v>
                </c:pt>
                <c:pt idx="220">
                  <c:v>253819.88783704795</c:v>
                </c:pt>
                <c:pt idx="221">
                  <c:v>302531.06183362979</c:v>
                </c:pt>
                <c:pt idx="222">
                  <c:v>326273.68898859282</c:v>
                </c:pt>
                <c:pt idx="223">
                  <c:v>306729.04620779434</c:v>
                </c:pt>
                <c:pt idx="224">
                  <c:v>212593.45796929311</c:v>
                </c:pt>
                <c:pt idx="225">
                  <c:v>215934.18003382534</c:v>
                </c:pt>
                <c:pt idx="226">
                  <c:v>361801.83992279513</c:v>
                </c:pt>
                <c:pt idx="227">
                  <c:v>285104.25450994069</c:v>
                </c:pt>
                <c:pt idx="228">
                  <c:v>305717.86303220381</c:v>
                </c:pt>
                <c:pt idx="229">
                  <c:v>300295.03319232521</c:v>
                </c:pt>
                <c:pt idx="230">
                  <c:v>291113.83583274856</c:v>
                </c:pt>
                <c:pt idx="231">
                  <c:v>294574.79210890573</c:v>
                </c:pt>
                <c:pt idx="232">
                  <c:v>342830.14743388852</c:v>
                </c:pt>
                <c:pt idx="233">
                  <c:v>298814.50635046902</c:v>
                </c:pt>
                <c:pt idx="234">
                  <c:v>357319.40211550269</c:v>
                </c:pt>
                <c:pt idx="235">
                  <c:v>390858.68585398613</c:v>
                </c:pt>
                <c:pt idx="236">
                  <c:v>339133.47550184134</c:v>
                </c:pt>
                <c:pt idx="237">
                  <c:v>319164.04685311799</c:v>
                </c:pt>
                <c:pt idx="238">
                  <c:v>404946.98731842468</c:v>
                </c:pt>
                <c:pt idx="239">
                  <c:v>393204.64056013501</c:v>
                </c:pt>
                <c:pt idx="240">
                  <c:v>379490.39261516731</c:v>
                </c:pt>
                <c:pt idx="241">
                  <c:v>338262.77949433366</c:v>
                </c:pt>
                <c:pt idx="242">
                  <c:v>355207.29914946534</c:v>
                </c:pt>
                <c:pt idx="243">
                  <c:v>412157.73331561836</c:v>
                </c:pt>
                <c:pt idx="244">
                  <c:v>345377.1307470139</c:v>
                </c:pt>
                <c:pt idx="245">
                  <c:v>365214.54050651222</c:v>
                </c:pt>
                <c:pt idx="246">
                  <c:v>373452.10008656699</c:v>
                </c:pt>
                <c:pt idx="247">
                  <c:v>414768.64000000001</c:v>
                </c:pt>
                <c:pt idx="248">
                  <c:v>305347.62</c:v>
                </c:pt>
                <c:pt idx="249">
                  <c:v>363654.89</c:v>
                </c:pt>
                <c:pt idx="250">
                  <c:v>351240.3</c:v>
                </c:pt>
                <c:pt idx="251">
                  <c:v>391523.60000000003</c:v>
                </c:pt>
                <c:pt idx="252">
                  <c:v>283324.16000000003</c:v>
                </c:pt>
                <c:pt idx="253">
                  <c:v>325326.53000000003</c:v>
                </c:pt>
                <c:pt idx="254">
                  <c:v>227579.53</c:v>
                </c:pt>
                <c:pt idx="255">
                  <c:v>292954.66000000003</c:v>
                </c:pt>
                <c:pt idx="256">
                  <c:v>323400.43</c:v>
                </c:pt>
                <c:pt idx="257">
                  <c:v>195024.32</c:v>
                </c:pt>
                <c:pt idx="258">
                  <c:v>264174.40000000002</c:v>
                </c:pt>
                <c:pt idx="259">
                  <c:v>255106.28</c:v>
                </c:pt>
                <c:pt idx="260">
                  <c:v>245425.31</c:v>
                </c:pt>
                <c:pt idx="261">
                  <c:v>257956.29</c:v>
                </c:pt>
                <c:pt idx="262">
                  <c:v>231512.07</c:v>
                </c:pt>
                <c:pt idx="263">
                  <c:v>215995.12</c:v>
                </c:pt>
                <c:pt idx="264">
                  <c:v>178562.86000000002</c:v>
                </c:pt>
                <c:pt idx="265">
                  <c:v>172251.02000000002</c:v>
                </c:pt>
                <c:pt idx="266">
                  <c:v>247782.98</c:v>
                </c:pt>
                <c:pt idx="267">
                  <c:v>185985.04</c:v>
                </c:pt>
                <c:pt idx="268">
                  <c:v>180863.88</c:v>
                </c:pt>
                <c:pt idx="269">
                  <c:v>132706.23000000001</c:v>
                </c:pt>
                <c:pt idx="270">
                  <c:v>108984.3</c:v>
                </c:pt>
                <c:pt idx="271">
                  <c:v>126526.23000000001</c:v>
                </c:pt>
                <c:pt idx="272">
                  <c:v>67576.240000000005</c:v>
                </c:pt>
                <c:pt idx="273">
                  <c:v>153980.88</c:v>
                </c:pt>
                <c:pt idx="274">
                  <c:v>100364.23</c:v>
                </c:pt>
                <c:pt idx="275">
                  <c:v>86942.3</c:v>
                </c:pt>
                <c:pt idx="276">
                  <c:v>106482.43000000001</c:v>
                </c:pt>
                <c:pt idx="277">
                  <c:v>75943.960000000006</c:v>
                </c:pt>
                <c:pt idx="278">
                  <c:v>127209.12000000001</c:v>
                </c:pt>
                <c:pt idx="279">
                  <c:v>144108.33000000002</c:v>
                </c:pt>
                <c:pt idx="280">
                  <c:v>139691.69</c:v>
                </c:pt>
                <c:pt idx="281">
                  <c:v>174222.44</c:v>
                </c:pt>
                <c:pt idx="282">
                  <c:v>115421.8</c:v>
                </c:pt>
                <c:pt idx="283">
                  <c:v>182168.89</c:v>
                </c:pt>
                <c:pt idx="284">
                  <c:v>212343.77000000002</c:v>
                </c:pt>
                <c:pt idx="285">
                  <c:v>208267.03</c:v>
                </c:pt>
                <c:pt idx="286">
                  <c:v>325602.57</c:v>
                </c:pt>
                <c:pt idx="287">
                  <c:v>330167.53000000003</c:v>
                </c:pt>
                <c:pt idx="288">
                  <c:v>274626</c:v>
                </c:pt>
              </c:numCache>
            </c:numRef>
          </c:val>
          <c:smooth val="0"/>
          <c:extLst>
            <c:ext xmlns:c16="http://schemas.microsoft.com/office/drawing/2014/chart" uri="{C3380CC4-5D6E-409C-BE32-E72D297353CC}">
              <c16:uniqueId val="{00000005-BA35-482E-91F4-6F7E81F7714F}"/>
            </c:ext>
          </c:extLst>
        </c:ser>
        <c:dLbls>
          <c:showLegendKey val="0"/>
          <c:showVal val="0"/>
          <c:showCatName val="0"/>
          <c:showSerName val="0"/>
          <c:showPercent val="0"/>
          <c:showBubbleSize val="0"/>
        </c:dLbls>
        <c:smooth val="0"/>
        <c:axId val="1105743648"/>
        <c:axId val="497455504"/>
        <c:extLst>
          <c:ext xmlns:c15="http://schemas.microsoft.com/office/drawing/2012/chart" uri="{02D57815-91ED-43cb-92C2-25804820EDAC}">
            <c15:filteredLineSeries>
              <c15:ser>
                <c:idx val="6"/>
                <c:order val="6"/>
                <c:tx>
                  <c:strRef>
                    <c:extLst>
                      <c:ext uri="{02D57815-91ED-43cb-92C2-25804820EDAC}">
                        <c15:formulaRef>
                          <c15:sqref>tsweek_esr!$BA$1</c15:sqref>
                        </c15:formulaRef>
                      </c:ext>
                    </c:extLst>
                    <c:strCache>
                      <c:ptCount val="1"/>
                    </c:strCache>
                  </c:strRef>
                </c:tx>
                <c:spPr>
                  <a:ln w="28575" cap="rnd">
                    <a:solidFill>
                      <a:srgbClr val="FF0000"/>
                    </a:solidFill>
                    <a:prstDash val="sysDot"/>
                    <a:round/>
                  </a:ln>
                  <a:effectLst/>
                </c:spPr>
                <c:marker>
                  <c:symbol val="none"/>
                </c:marker>
                <c:cat>
                  <c:numRef>
                    <c:extLst>
                      <c:ext uri="{02D57815-91ED-43cb-92C2-25804820EDAC}">
                        <c15:formulaRef>
                          <c15:sqref>tsweek_esr!$E$889:$E$1202</c15:sqref>
                        </c15:formulaRef>
                      </c:ext>
                    </c:extLst>
                    <c:numCache>
                      <c:formatCode>m/d/yyyy</c:formatCode>
                      <c:ptCount val="314"/>
                      <c:pt idx="0">
                        <c:v>42586</c:v>
                      </c:pt>
                      <c:pt idx="1">
                        <c:v>42593</c:v>
                      </c:pt>
                      <c:pt idx="2">
                        <c:v>42600</c:v>
                      </c:pt>
                      <c:pt idx="3">
                        <c:v>42607</c:v>
                      </c:pt>
                      <c:pt idx="4">
                        <c:v>42614</c:v>
                      </c:pt>
                      <c:pt idx="5">
                        <c:v>42621</c:v>
                      </c:pt>
                      <c:pt idx="6">
                        <c:v>42628</c:v>
                      </c:pt>
                      <c:pt idx="7">
                        <c:v>42635</c:v>
                      </c:pt>
                      <c:pt idx="8">
                        <c:v>42642</c:v>
                      </c:pt>
                      <c:pt idx="9">
                        <c:v>42649</c:v>
                      </c:pt>
                      <c:pt idx="10">
                        <c:v>42656</c:v>
                      </c:pt>
                      <c:pt idx="11">
                        <c:v>42663</c:v>
                      </c:pt>
                      <c:pt idx="12">
                        <c:v>42670</c:v>
                      </c:pt>
                      <c:pt idx="13">
                        <c:v>42677</c:v>
                      </c:pt>
                      <c:pt idx="14">
                        <c:v>42684</c:v>
                      </c:pt>
                      <c:pt idx="15">
                        <c:v>42691</c:v>
                      </c:pt>
                      <c:pt idx="16">
                        <c:v>42698</c:v>
                      </c:pt>
                      <c:pt idx="17">
                        <c:v>42705</c:v>
                      </c:pt>
                      <c:pt idx="18">
                        <c:v>42712</c:v>
                      </c:pt>
                      <c:pt idx="19">
                        <c:v>42719</c:v>
                      </c:pt>
                      <c:pt idx="20">
                        <c:v>42726</c:v>
                      </c:pt>
                      <c:pt idx="21">
                        <c:v>42733</c:v>
                      </c:pt>
                      <c:pt idx="22">
                        <c:v>42740</c:v>
                      </c:pt>
                      <c:pt idx="23">
                        <c:v>42747</c:v>
                      </c:pt>
                      <c:pt idx="24">
                        <c:v>42754</c:v>
                      </c:pt>
                      <c:pt idx="25">
                        <c:v>42761</c:v>
                      </c:pt>
                      <c:pt idx="26">
                        <c:v>42768</c:v>
                      </c:pt>
                      <c:pt idx="27">
                        <c:v>42775</c:v>
                      </c:pt>
                      <c:pt idx="28">
                        <c:v>42782</c:v>
                      </c:pt>
                      <c:pt idx="29">
                        <c:v>42789</c:v>
                      </c:pt>
                      <c:pt idx="30">
                        <c:v>42796</c:v>
                      </c:pt>
                      <c:pt idx="31">
                        <c:v>42803</c:v>
                      </c:pt>
                      <c:pt idx="32">
                        <c:v>42810</c:v>
                      </c:pt>
                      <c:pt idx="33">
                        <c:v>42817</c:v>
                      </c:pt>
                      <c:pt idx="34">
                        <c:v>42824</c:v>
                      </c:pt>
                      <c:pt idx="35">
                        <c:v>42831</c:v>
                      </c:pt>
                      <c:pt idx="36">
                        <c:v>42838</c:v>
                      </c:pt>
                      <c:pt idx="37">
                        <c:v>42845</c:v>
                      </c:pt>
                      <c:pt idx="38">
                        <c:v>42852</c:v>
                      </c:pt>
                      <c:pt idx="39">
                        <c:v>42859</c:v>
                      </c:pt>
                      <c:pt idx="40">
                        <c:v>42866</c:v>
                      </c:pt>
                      <c:pt idx="41">
                        <c:v>42873</c:v>
                      </c:pt>
                      <c:pt idx="42">
                        <c:v>42880</c:v>
                      </c:pt>
                      <c:pt idx="43">
                        <c:v>42887</c:v>
                      </c:pt>
                      <c:pt idx="44">
                        <c:v>42894</c:v>
                      </c:pt>
                      <c:pt idx="45">
                        <c:v>42901</c:v>
                      </c:pt>
                      <c:pt idx="46">
                        <c:v>42908</c:v>
                      </c:pt>
                      <c:pt idx="47">
                        <c:v>42915</c:v>
                      </c:pt>
                      <c:pt idx="48">
                        <c:v>42922</c:v>
                      </c:pt>
                      <c:pt idx="49">
                        <c:v>42929</c:v>
                      </c:pt>
                      <c:pt idx="50">
                        <c:v>42936</c:v>
                      </c:pt>
                      <c:pt idx="51">
                        <c:v>42943</c:v>
                      </c:pt>
                      <c:pt idx="52">
                        <c:v>42950</c:v>
                      </c:pt>
                      <c:pt idx="53">
                        <c:v>42957</c:v>
                      </c:pt>
                      <c:pt idx="54">
                        <c:v>42964</c:v>
                      </c:pt>
                      <c:pt idx="55">
                        <c:v>42971</c:v>
                      </c:pt>
                      <c:pt idx="56">
                        <c:v>42978</c:v>
                      </c:pt>
                      <c:pt idx="57">
                        <c:v>42985</c:v>
                      </c:pt>
                      <c:pt idx="58">
                        <c:v>42992</c:v>
                      </c:pt>
                      <c:pt idx="59">
                        <c:v>42999</c:v>
                      </c:pt>
                      <c:pt idx="60">
                        <c:v>43006</c:v>
                      </c:pt>
                      <c:pt idx="61">
                        <c:v>43013</c:v>
                      </c:pt>
                      <c:pt idx="62">
                        <c:v>43020</c:v>
                      </c:pt>
                      <c:pt idx="63">
                        <c:v>43027</c:v>
                      </c:pt>
                      <c:pt idx="64">
                        <c:v>43034</c:v>
                      </c:pt>
                      <c:pt idx="65">
                        <c:v>43041</c:v>
                      </c:pt>
                      <c:pt idx="66">
                        <c:v>43048</c:v>
                      </c:pt>
                      <c:pt idx="67">
                        <c:v>43055</c:v>
                      </c:pt>
                      <c:pt idx="68">
                        <c:v>43062</c:v>
                      </c:pt>
                      <c:pt idx="69">
                        <c:v>43069</c:v>
                      </c:pt>
                      <c:pt idx="70">
                        <c:v>43076</c:v>
                      </c:pt>
                      <c:pt idx="71">
                        <c:v>43083</c:v>
                      </c:pt>
                      <c:pt idx="72">
                        <c:v>43090</c:v>
                      </c:pt>
                      <c:pt idx="73">
                        <c:v>43097</c:v>
                      </c:pt>
                      <c:pt idx="74">
                        <c:v>43104</c:v>
                      </c:pt>
                      <c:pt idx="75">
                        <c:v>43111</c:v>
                      </c:pt>
                      <c:pt idx="76">
                        <c:v>43118</c:v>
                      </c:pt>
                      <c:pt idx="77">
                        <c:v>43125</c:v>
                      </c:pt>
                      <c:pt idx="78">
                        <c:v>43132</c:v>
                      </c:pt>
                      <c:pt idx="79">
                        <c:v>43139</c:v>
                      </c:pt>
                      <c:pt idx="80">
                        <c:v>43146</c:v>
                      </c:pt>
                      <c:pt idx="81">
                        <c:v>43153</c:v>
                      </c:pt>
                      <c:pt idx="82">
                        <c:v>43160</c:v>
                      </c:pt>
                      <c:pt idx="83">
                        <c:v>43167</c:v>
                      </c:pt>
                      <c:pt idx="84">
                        <c:v>43174</c:v>
                      </c:pt>
                      <c:pt idx="85">
                        <c:v>43181</c:v>
                      </c:pt>
                      <c:pt idx="86">
                        <c:v>43188</c:v>
                      </c:pt>
                      <c:pt idx="87">
                        <c:v>43195</c:v>
                      </c:pt>
                      <c:pt idx="88">
                        <c:v>43202</c:v>
                      </c:pt>
                      <c:pt idx="89">
                        <c:v>43209</c:v>
                      </c:pt>
                      <c:pt idx="90">
                        <c:v>43216</c:v>
                      </c:pt>
                      <c:pt idx="91">
                        <c:v>43223</c:v>
                      </c:pt>
                      <c:pt idx="92">
                        <c:v>43230</c:v>
                      </c:pt>
                      <c:pt idx="93">
                        <c:v>43237</c:v>
                      </c:pt>
                      <c:pt idx="94">
                        <c:v>43244</c:v>
                      </c:pt>
                      <c:pt idx="95">
                        <c:v>43251</c:v>
                      </c:pt>
                      <c:pt idx="96">
                        <c:v>43258</c:v>
                      </c:pt>
                      <c:pt idx="97">
                        <c:v>43265</c:v>
                      </c:pt>
                      <c:pt idx="98">
                        <c:v>43272</c:v>
                      </c:pt>
                      <c:pt idx="99">
                        <c:v>43279</c:v>
                      </c:pt>
                      <c:pt idx="100">
                        <c:v>43286</c:v>
                      </c:pt>
                      <c:pt idx="101">
                        <c:v>43293</c:v>
                      </c:pt>
                      <c:pt idx="102">
                        <c:v>43300</c:v>
                      </c:pt>
                      <c:pt idx="103">
                        <c:v>43307</c:v>
                      </c:pt>
                      <c:pt idx="104">
                        <c:v>43314</c:v>
                      </c:pt>
                      <c:pt idx="105">
                        <c:v>43321</c:v>
                      </c:pt>
                      <c:pt idx="106">
                        <c:v>43328</c:v>
                      </c:pt>
                      <c:pt idx="107">
                        <c:v>43335</c:v>
                      </c:pt>
                      <c:pt idx="108">
                        <c:v>43342</c:v>
                      </c:pt>
                      <c:pt idx="109">
                        <c:v>43349</c:v>
                      </c:pt>
                      <c:pt idx="110">
                        <c:v>43356</c:v>
                      </c:pt>
                      <c:pt idx="111">
                        <c:v>43363</c:v>
                      </c:pt>
                      <c:pt idx="112">
                        <c:v>43370</c:v>
                      </c:pt>
                      <c:pt idx="113">
                        <c:v>43377</c:v>
                      </c:pt>
                      <c:pt idx="114">
                        <c:v>43384</c:v>
                      </c:pt>
                      <c:pt idx="115">
                        <c:v>43391</c:v>
                      </c:pt>
                      <c:pt idx="116">
                        <c:v>43398</c:v>
                      </c:pt>
                      <c:pt idx="117">
                        <c:v>43405</c:v>
                      </c:pt>
                      <c:pt idx="118">
                        <c:v>43412</c:v>
                      </c:pt>
                      <c:pt idx="119">
                        <c:v>43419</c:v>
                      </c:pt>
                      <c:pt idx="120">
                        <c:v>43426</c:v>
                      </c:pt>
                      <c:pt idx="121">
                        <c:v>43433</c:v>
                      </c:pt>
                      <c:pt idx="122">
                        <c:v>43440</c:v>
                      </c:pt>
                      <c:pt idx="123">
                        <c:v>43447</c:v>
                      </c:pt>
                      <c:pt idx="124">
                        <c:v>43454</c:v>
                      </c:pt>
                      <c:pt idx="125">
                        <c:v>43461</c:v>
                      </c:pt>
                      <c:pt idx="126">
                        <c:v>43468</c:v>
                      </c:pt>
                      <c:pt idx="127">
                        <c:v>43475</c:v>
                      </c:pt>
                      <c:pt idx="128">
                        <c:v>43482</c:v>
                      </c:pt>
                      <c:pt idx="129">
                        <c:v>43489</c:v>
                      </c:pt>
                      <c:pt idx="130">
                        <c:v>43496</c:v>
                      </c:pt>
                      <c:pt idx="131">
                        <c:v>43503</c:v>
                      </c:pt>
                      <c:pt idx="132">
                        <c:v>43510</c:v>
                      </c:pt>
                      <c:pt idx="133">
                        <c:v>43517</c:v>
                      </c:pt>
                      <c:pt idx="134">
                        <c:v>43524</c:v>
                      </c:pt>
                      <c:pt idx="135">
                        <c:v>43531</c:v>
                      </c:pt>
                      <c:pt idx="136">
                        <c:v>43538</c:v>
                      </c:pt>
                      <c:pt idx="137">
                        <c:v>43545</c:v>
                      </c:pt>
                      <c:pt idx="138">
                        <c:v>43552</c:v>
                      </c:pt>
                      <c:pt idx="139">
                        <c:v>43559</c:v>
                      </c:pt>
                      <c:pt idx="140">
                        <c:v>43566</c:v>
                      </c:pt>
                      <c:pt idx="141">
                        <c:v>43573</c:v>
                      </c:pt>
                      <c:pt idx="142">
                        <c:v>43580</c:v>
                      </c:pt>
                      <c:pt idx="143">
                        <c:v>43587</c:v>
                      </c:pt>
                      <c:pt idx="144">
                        <c:v>43594</c:v>
                      </c:pt>
                      <c:pt idx="145">
                        <c:v>43601</c:v>
                      </c:pt>
                      <c:pt idx="146">
                        <c:v>43608</c:v>
                      </c:pt>
                      <c:pt idx="147">
                        <c:v>43615</c:v>
                      </c:pt>
                      <c:pt idx="148">
                        <c:v>43622</c:v>
                      </c:pt>
                      <c:pt idx="149">
                        <c:v>43629</c:v>
                      </c:pt>
                      <c:pt idx="150">
                        <c:v>43636</c:v>
                      </c:pt>
                      <c:pt idx="151">
                        <c:v>43643</c:v>
                      </c:pt>
                      <c:pt idx="152">
                        <c:v>43650</c:v>
                      </c:pt>
                      <c:pt idx="153">
                        <c:v>43657</c:v>
                      </c:pt>
                      <c:pt idx="154">
                        <c:v>43664</c:v>
                      </c:pt>
                      <c:pt idx="155">
                        <c:v>43671</c:v>
                      </c:pt>
                      <c:pt idx="156">
                        <c:v>43678</c:v>
                      </c:pt>
                      <c:pt idx="157">
                        <c:v>43685</c:v>
                      </c:pt>
                      <c:pt idx="158">
                        <c:v>43692</c:v>
                      </c:pt>
                      <c:pt idx="159">
                        <c:v>43699</c:v>
                      </c:pt>
                      <c:pt idx="160">
                        <c:v>43706</c:v>
                      </c:pt>
                      <c:pt idx="161">
                        <c:v>43713</c:v>
                      </c:pt>
                      <c:pt idx="162">
                        <c:v>43720</c:v>
                      </c:pt>
                      <c:pt idx="163">
                        <c:v>43727</c:v>
                      </c:pt>
                      <c:pt idx="164">
                        <c:v>43734</c:v>
                      </c:pt>
                      <c:pt idx="165">
                        <c:v>43741</c:v>
                      </c:pt>
                      <c:pt idx="166">
                        <c:v>43748</c:v>
                      </c:pt>
                      <c:pt idx="167">
                        <c:v>43755</c:v>
                      </c:pt>
                      <c:pt idx="168">
                        <c:v>43762</c:v>
                      </c:pt>
                      <c:pt idx="169">
                        <c:v>43769</c:v>
                      </c:pt>
                      <c:pt idx="170">
                        <c:v>43776</c:v>
                      </c:pt>
                      <c:pt idx="171">
                        <c:v>43783</c:v>
                      </c:pt>
                      <c:pt idx="172">
                        <c:v>43790</c:v>
                      </c:pt>
                      <c:pt idx="173">
                        <c:v>43797</c:v>
                      </c:pt>
                      <c:pt idx="174">
                        <c:v>43804</c:v>
                      </c:pt>
                      <c:pt idx="175">
                        <c:v>43811</c:v>
                      </c:pt>
                      <c:pt idx="176">
                        <c:v>43818</c:v>
                      </c:pt>
                      <c:pt idx="177">
                        <c:v>43825</c:v>
                      </c:pt>
                      <c:pt idx="178">
                        <c:v>43832</c:v>
                      </c:pt>
                      <c:pt idx="179">
                        <c:v>43839</c:v>
                      </c:pt>
                      <c:pt idx="180">
                        <c:v>43846</c:v>
                      </c:pt>
                      <c:pt idx="181">
                        <c:v>43853</c:v>
                      </c:pt>
                      <c:pt idx="182">
                        <c:v>43860</c:v>
                      </c:pt>
                      <c:pt idx="183">
                        <c:v>43867</c:v>
                      </c:pt>
                      <c:pt idx="184">
                        <c:v>43874</c:v>
                      </c:pt>
                      <c:pt idx="185">
                        <c:v>43881</c:v>
                      </c:pt>
                      <c:pt idx="186">
                        <c:v>43888</c:v>
                      </c:pt>
                      <c:pt idx="187">
                        <c:v>43895</c:v>
                      </c:pt>
                      <c:pt idx="188">
                        <c:v>43902</c:v>
                      </c:pt>
                      <c:pt idx="189">
                        <c:v>43909</c:v>
                      </c:pt>
                      <c:pt idx="190">
                        <c:v>43916</c:v>
                      </c:pt>
                      <c:pt idx="191">
                        <c:v>43923</c:v>
                      </c:pt>
                      <c:pt idx="192">
                        <c:v>43930</c:v>
                      </c:pt>
                      <c:pt idx="193">
                        <c:v>43937</c:v>
                      </c:pt>
                      <c:pt idx="194">
                        <c:v>43944</c:v>
                      </c:pt>
                      <c:pt idx="195">
                        <c:v>43951</c:v>
                      </c:pt>
                      <c:pt idx="196">
                        <c:v>43958</c:v>
                      </c:pt>
                      <c:pt idx="197">
                        <c:v>43965</c:v>
                      </c:pt>
                      <c:pt idx="198">
                        <c:v>43972</c:v>
                      </c:pt>
                      <c:pt idx="199">
                        <c:v>43979</c:v>
                      </c:pt>
                      <c:pt idx="200">
                        <c:v>43986</c:v>
                      </c:pt>
                      <c:pt idx="201">
                        <c:v>43993</c:v>
                      </c:pt>
                      <c:pt idx="202">
                        <c:v>44000</c:v>
                      </c:pt>
                      <c:pt idx="203">
                        <c:v>44007</c:v>
                      </c:pt>
                      <c:pt idx="204">
                        <c:v>44014</c:v>
                      </c:pt>
                      <c:pt idx="205">
                        <c:v>44021</c:v>
                      </c:pt>
                      <c:pt idx="206">
                        <c:v>44028</c:v>
                      </c:pt>
                      <c:pt idx="207">
                        <c:v>44035</c:v>
                      </c:pt>
                      <c:pt idx="208">
                        <c:v>44042</c:v>
                      </c:pt>
                      <c:pt idx="209">
                        <c:v>44049</c:v>
                      </c:pt>
                      <c:pt idx="210">
                        <c:v>44056</c:v>
                      </c:pt>
                      <c:pt idx="211">
                        <c:v>44063</c:v>
                      </c:pt>
                      <c:pt idx="212">
                        <c:v>44070</c:v>
                      </c:pt>
                      <c:pt idx="213">
                        <c:v>44077</c:v>
                      </c:pt>
                      <c:pt idx="214">
                        <c:v>44084</c:v>
                      </c:pt>
                      <c:pt idx="215">
                        <c:v>44091</c:v>
                      </c:pt>
                      <c:pt idx="216">
                        <c:v>44098</c:v>
                      </c:pt>
                      <c:pt idx="217">
                        <c:v>44105</c:v>
                      </c:pt>
                      <c:pt idx="218">
                        <c:v>44112</c:v>
                      </c:pt>
                      <c:pt idx="219">
                        <c:v>44119</c:v>
                      </c:pt>
                      <c:pt idx="220">
                        <c:v>44126</c:v>
                      </c:pt>
                      <c:pt idx="221">
                        <c:v>44133</c:v>
                      </c:pt>
                      <c:pt idx="222">
                        <c:v>44140</c:v>
                      </c:pt>
                      <c:pt idx="223">
                        <c:v>44147</c:v>
                      </c:pt>
                      <c:pt idx="224">
                        <c:v>44154</c:v>
                      </c:pt>
                      <c:pt idx="225">
                        <c:v>44161</c:v>
                      </c:pt>
                      <c:pt idx="226">
                        <c:v>44168</c:v>
                      </c:pt>
                      <c:pt idx="227">
                        <c:v>44175</c:v>
                      </c:pt>
                      <c:pt idx="228">
                        <c:v>44182</c:v>
                      </c:pt>
                      <c:pt idx="229">
                        <c:v>44189</c:v>
                      </c:pt>
                      <c:pt idx="230">
                        <c:v>44196</c:v>
                      </c:pt>
                      <c:pt idx="231">
                        <c:v>44203</c:v>
                      </c:pt>
                      <c:pt idx="232">
                        <c:v>44210</c:v>
                      </c:pt>
                      <c:pt idx="233">
                        <c:v>44217</c:v>
                      </c:pt>
                      <c:pt idx="234">
                        <c:v>44224</c:v>
                      </c:pt>
                      <c:pt idx="235">
                        <c:v>44231</c:v>
                      </c:pt>
                      <c:pt idx="236">
                        <c:v>44238</c:v>
                      </c:pt>
                      <c:pt idx="237">
                        <c:v>44245</c:v>
                      </c:pt>
                      <c:pt idx="238">
                        <c:v>44252</c:v>
                      </c:pt>
                      <c:pt idx="239">
                        <c:v>44259</c:v>
                      </c:pt>
                      <c:pt idx="240">
                        <c:v>44266</c:v>
                      </c:pt>
                      <c:pt idx="241">
                        <c:v>44273</c:v>
                      </c:pt>
                      <c:pt idx="242">
                        <c:v>44280</c:v>
                      </c:pt>
                      <c:pt idx="243">
                        <c:v>44287</c:v>
                      </c:pt>
                      <c:pt idx="244">
                        <c:v>44294</c:v>
                      </c:pt>
                      <c:pt idx="245">
                        <c:v>44301</c:v>
                      </c:pt>
                      <c:pt idx="246">
                        <c:v>44308</c:v>
                      </c:pt>
                      <c:pt idx="247">
                        <c:v>44315</c:v>
                      </c:pt>
                      <c:pt idx="248">
                        <c:v>44322</c:v>
                      </c:pt>
                      <c:pt idx="249">
                        <c:v>44329</c:v>
                      </c:pt>
                      <c:pt idx="250">
                        <c:v>44336</c:v>
                      </c:pt>
                      <c:pt idx="251">
                        <c:v>44343</c:v>
                      </c:pt>
                      <c:pt idx="252">
                        <c:v>44350</c:v>
                      </c:pt>
                      <c:pt idx="253">
                        <c:v>44357</c:v>
                      </c:pt>
                      <c:pt idx="254">
                        <c:v>44364</c:v>
                      </c:pt>
                      <c:pt idx="255">
                        <c:v>44371</c:v>
                      </c:pt>
                      <c:pt idx="256">
                        <c:v>44378</c:v>
                      </c:pt>
                      <c:pt idx="257">
                        <c:v>44385</c:v>
                      </c:pt>
                      <c:pt idx="258">
                        <c:v>44392</c:v>
                      </c:pt>
                      <c:pt idx="259">
                        <c:v>44399</c:v>
                      </c:pt>
                      <c:pt idx="260">
                        <c:v>44406</c:v>
                      </c:pt>
                      <c:pt idx="261">
                        <c:v>44413</c:v>
                      </c:pt>
                      <c:pt idx="262">
                        <c:v>44420</c:v>
                      </c:pt>
                      <c:pt idx="263">
                        <c:v>44427</c:v>
                      </c:pt>
                      <c:pt idx="264">
                        <c:v>44434</c:v>
                      </c:pt>
                      <c:pt idx="265">
                        <c:v>44441</c:v>
                      </c:pt>
                      <c:pt idx="266">
                        <c:v>44448</c:v>
                      </c:pt>
                      <c:pt idx="267">
                        <c:v>44455</c:v>
                      </c:pt>
                      <c:pt idx="268">
                        <c:v>44462</c:v>
                      </c:pt>
                      <c:pt idx="269">
                        <c:v>44469</c:v>
                      </c:pt>
                      <c:pt idx="270">
                        <c:v>44476</c:v>
                      </c:pt>
                      <c:pt idx="271">
                        <c:v>44483</c:v>
                      </c:pt>
                      <c:pt idx="272">
                        <c:v>44490</c:v>
                      </c:pt>
                      <c:pt idx="273">
                        <c:v>44497</c:v>
                      </c:pt>
                      <c:pt idx="274">
                        <c:v>44504</c:v>
                      </c:pt>
                      <c:pt idx="275">
                        <c:v>44511</c:v>
                      </c:pt>
                      <c:pt idx="276">
                        <c:v>44518</c:v>
                      </c:pt>
                      <c:pt idx="277">
                        <c:v>44525</c:v>
                      </c:pt>
                      <c:pt idx="278">
                        <c:v>44532</c:v>
                      </c:pt>
                      <c:pt idx="279">
                        <c:v>44539</c:v>
                      </c:pt>
                      <c:pt idx="280">
                        <c:v>44546</c:v>
                      </c:pt>
                      <c:pt idx="281">
                        <c:v>44553</c:v>
                      </c:pt>
                      <c:pt idx="282">
                        <c:v>44560</c:v>
                      </c:pt>
                      <c:pt idx="283">
                        <c:v>44567</c:v>
                      </c:pt>
                      <c:pt idx="284">
                        <c:v>44574</c:v>
                      </c:pt>
                      <c:pt idx="285">
                        <c:v>44581</c:v>
                      </c:pt>
                      <c:pt idx="286">
                        <c:v>44588</c:v>
                      </c:pt>
                      <c:pt idx="287">
                        <c:v>44595</c:v>
                      </c:pt>
                      <c:pt idx="288">
                        <c:v>44602</c:v>
                      </c:pt>
                      <c:pt idx="289">
                        <c:v>44609</c:v>
                      </c:pt>
                      <c:pt idx="290">
                        <c:v>44616</c:v>
                      </c:pt>
                      <c:pt idx="291">
                        <c:v>44623</c:v>
                      </c:pt>
                      <c:pt idx="292">
                        <c:v>44630</c:v>
                      </c:pt>
                      <c:pt idx="293">
                        <c:v>44637</c:v>
                      </c:pt>
                      <c:pt idx="294">
                        <c:v>44644</c:v>
                      </c:pt>
                      <c:pt idx="295">
                        <c:v>44651</c:v>
                      </c:pt>
                      <c:pt idx="296">
                        <c:v>44658</c:v>
                      </c:pt>
                      <c:pt idx="297">
                        <c:v>44665</c:v>
                      </c:pt>
                      <c:pt idx="298">
                        <c:v>44672</c:v>
                      </c:pt>
                      <c:pt idx="299">
                        <c:v>44679</c:v>
                      </c:pt>
                      <c:pt idx="300">
                        <c:v>44686</c:v>
                      </c:pt>
                      <c:pt idx="301">
                        <c:v>44693</c:v>
                      </c:pt>
                      <c:pt idx="302">
                        <c:v>44700</c:v>
                      </c:pt>
                      <c:pt idx="303">
                        <c:v>44707</c:v>
                      </c:pt>
                      <c:pt idx="304">
                        <c:v>44714</c:v>
                      </c:pt>
                      <c:pt idx="305">
                        <c:v>44721</c:v>
                      </c:pt>
                      <c:pt idx="306">
                        <c:v>44728</c:v>
                      </c:pt>
                      <c:pt idx="307">
                        <c:v>44735</c:v>
                      </c:pt>
                      <c:pt idx="308">
                        <c:v>44742</c:v>
                      </c:pt>
                      <c:pt idx="309">
                        <c:v>44749</c:v>
                      </c:pt>
                      <c:pt idx="310">
                        <c:v>44756</c:v>
                      </c:pt>
                      <c:pt idx="311">
                        <c:v>44763</c:v>
                      </c:pt>
                      <c:pt idx="312">
                        <c:v>44770</c:v>
                      </c:pt>
                      <c:pt idx="313">
                        <c:v>44777</c:v>
                      </c:pt>
                    </c:numCache>
                  </c:numRef>
                </c:cat>
                <c:val>
                  <c:numRef>
                    <c:extLst>
                      <c:ext uri="{02D57815-91ED-43cb-92C2-25804820EDAC}">
                        <c15:formulaRef>
                          <c15:sqref>tsweek_esr!$BA$889:$BA$1202</c15:sqref>
                        </c15:formulaRef>
                      </c:ext>
                    </c:extLst>
                    <c:numCache>
                      <c:formatCode>General</c:formatCode>
                      <c:ptCount val="314"/>
                      <c:pt idx="289" formatCode="#,##0">
                        <c:v>309649.11210506113</c:v>
                      </c:pt>
                      <c:pt idx="290" formatCode="#,##0">
                        <c:v>334536.72935179295</c:v>
                      </c:pt>
                      <c:pt idx="291" formatCode="#,##0">
                        <c:v>357974.03007208928</c:v>
                      </c:pt>
                      <c:pt idx="292" formatCode="#,##0">
                        <c:v>368590.12753700704</c:v>
                      </c:pt>
                      <c:pt idx="293" formatCode="#,##0">
                        <c:v>369541.58827356831</c:v>
                      </c:pt>
                      <c:pt idx="294" formatCode="#,##0">
                        <c:v>378845.7414113066</c:v>
                      </c:pt>
                      <c:pt idx="295" formatCode="#,##0">
                        <c:v>388096.24871622346</c:v>
                      </c:pt>
                      <c:pt idx="296" formatCode="#,##0">
                        <c:v>397293.11018830386</c:v>
                      </c:pt>
                      <c:pt idx="297" formatCode="#,##0">
                        <c:v>406436.32582756272</c:v>
                      </c:pt>
                      <c:pt idx="298" formatCode="#,##0">
                        <c:v>415307.1301250261</c:v>
                      </c:pt>
                      <c:pt idx="299" formatCode="#,##0">
                        <c:v>424999.11795925995</c:v>
                      </c:pt>
                      <c:pt idx="300" formatCode="#,##0">
                        <c:v>437640.74533528247</c:v>
                      </c:pt>
                      <c:pt idx="301" formatCode="#,##0">
                        <c:v>438353.98992993176</c:v>
                      </c:pt>
                      <c:pt idx="302" formatCode="#,##0">
                        <c:v>447290.95755895053</c:v>
                      </c:pt>
                      <c:pt idx="303" formatCode="#,##0">
                        <c:v>438105.76031286473</c:v>
                      </c:pt>
                      <c:pt idx="304" formatCode="#,##0">
                        <c:v>428825.22227403522</c:v>
                      </c:pt>
                      <c:pt idx="305" formatCode="#,##0">
                        <c:v>419445.21423371899</c:v>
                      </c:pt>
                      <c:pt idx="306" formatCode="#,##0">
                        <c:v>410656.80065764702</c:v>
                      </c:pt>
                      <c:pt idx="307" formatCode="#,##0">
                        <c:v>405992.58197961457</c:v>
                      </c:pt>
                      <c:pt idx="308" formatCode="#,##0">
                        <c:v>401301.95822179032</c:v>
                      </c:pt>
                      <c:pt idx="309" formatCode="#,##0">
                        <c:v>396584.31476442557</c:v>
                      </c:pt>
                      <c:pt idx="310" formatCode="#,##0">
                        <c:v>391632.98289426247</c:v>
                      </c:pt>
                      <c:pt idx="311" formatCode="#,##0">
                        <c:v>379694.84193410719</c:v>
                      </c:pt>
                      <c:pt idx="312" formatCode="#,##0">
                        <c:v>366418.05779044144</c:v>
                      </c:pt>
                      <c:pt idx="313" formatCode="#,##0">
                        <c:v>352932.13198174915</c:v>
                      </c:pt>
                    </c:numCache>
                  </c:numRef>
                </c:val>
                <c:smooth val="0"/>
                <c:extLst>
                  <c:ext xmlns:c16="http://schemas.microsoft.com/office/drawing/2014/chart" uri="{C3380CC4-5D6E-409C-BE32-E72D297353CC}">
                    <c16:uniqueId val="{00000006-BA35-482E-91F4-6F7E81F7714F}"/>
                  </c:ext>
                </c:extLst>
              </c15:ser>
            </c15:filteredLineSeries>
          </c:ext>
        </c:extLst>
      </c:lineChart>
      <c:dateAx>
        <c:axId val="1105743648"/>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crossAx val="497455504"/>
        <c:crosses val="autoZero"/>
        <c:auto val="1"/>
        <c:lblOffset val="100"/>
        <c:baseTimeUnit val="days"/>
      </c:dateAx>
      <c:valAx>
        <c:axId val="497455504"/>
        <c:scaling>
          <c:orientation val="minMax"/>
        </c:scaling>
        <c:delete val="0"/>
        <c:axPos val="l"/>
        <c:title>
          <c:tx>
            <c:rich>
              <a:bodyPr rot="-54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r>
                  <a:rPr lang="en-US" sz="1200" b="1" i="0" u="none" strike="noStrike" kern="1200" baseline="0">
                    <a:solidFill>
                      <a:schemeClr val="tx1">
                        <a:lumMod val="65000"/>
                        <a:lumOff val="35000"/>
                      </a:schemeClr>
                    </a:solidFill>
                    <a:latin typeface="+mn-lt"/>
                    <a:ea typeface="+mn-ea"/>
                    <a:cs typeface="+mn-cs"/>
                  </a:rPr>
                  <a:t>Thous. 480lb bales</a:t>
                </a:r>
              </a:p>
            </c:rich>
          </c:tx>
          <c:overlay val="0"/>
          <c:spPr>
            <a:noFill/>
            <a:ln>
              <a:noFill/>
            </a:ln>
            <a:effectLst/>
          </c:spPr>
          <c:txPr>
            <a:bodyPr rot="-54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crossAx val="1105743648"/>
        <c:crosses val="autoZero"/>
        <c:crossBetween val="between"/>
        <c:dispUnits>
          <c:builtInUnit val="thousands"/>
        </c:dispUnits>
      </c:valAx>
      <c:spPr>
        <a:noFill/>
        <a:ln>
          <a:noFill/>
        </a:ln>
        <a:effectLst/>
      </c:spPr>
    </c:plotArea>
    <c:legend>
      <c:legendPos val="b"/>
      <c:legendEntry>
        <c:idx val="0"/>
        <c:delete val="1"/>
      </c:legendEntry>
      <c:legendEntry>
        <c:idx val="1"/>
        <c:delete val="1"/>
      </c:legendEntry>
      <c:layout>
        <c:manualLayout>
          <c:xMode val="edge"/>
          <c:yMode val="edge"/>
          <c:x val="6.2201881014873138E-2"/>
          <c:y val="0.8524300087489064"/>
          <c:w val="0.9"/>
          <c:h val="7.8671879301800571E-2"/>
        </c:manualLayout>
      </c:layout>
      <c:overlay val="0"/>
      <c:spPr>
        <a:noFill/>
        <a:ln>
          <a:noFill/>
        </a:ln>
        <a:effectLst/>
      </c:spPr>
      <c:txPr>
        <a:bodyPr rot="0" spcFirstLastPara="1" vertOverflow="ellipsis" vert="horz" wrap="square" anchor="ctr" anchorCtr="1"/>
        <a:lstStyle/>
        <a:p>
          <a:pPr algn="ctr">
            <a:defRPr lang="en-US"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U.S. cotton weekly MY20 exports:</a:t>
            </a:r>
          </a:p>
          <a:p>
            <a:pPr>
              <a:defRPr b="1"/>
            </a:pPr>
            <a:r>
              <a:rPr lang="en-US" b="1"/>
              <a:t> actual and projected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54385182984202"/>
          <c:y val="0.13948521606786535"/>
          <c:w val="0.83881988808002772"/>
          <c:h val="0.6711185287193312"/>
        </c:manualLayout>
      </c:layout>
      <c:lineChart>
        <c:grouping val="standard"/>
        <c:varyColors val="0"/>
        <c:ser>
          <c:idx val="0"/>
          <c:order val="0"/>
          <c:tx>
            <c:strRef>
              <c:f>tsweek_esr!$AU$1</c:f>
              <c:strCache>
                <c:ptCount val="1"/>
                <c:pt idx="0">
                  <c:v>+/-2sd</c:v>
                </c:pt>
              </c:strCache>
            </c:strRef>
          </c:tx>
          <c:spPr>
            <a:ln w="28575" cap="rnd">
              <a:solidFill>
                <a:srgbClr val="0070C0">
                  <a:alpha val="25000"/>
                </a:srgbClr>
              </a:solidFill>
              <a:prstDash val="sysDot"/>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tsweek_esr!$AU$1098:$AU$1150</c:f>
              <c:numCache>
                <c:formatCode>#,##0</c:formatCode>
                <c:ptCount val="53"/>
                <c:pt idx="0">
                  <c:v>192389.13571541259</c:v>
                </c:pt>
                <c:pt idx="1">
                  <c:v>170101.35184366521</c:v>
                </c:pt>
                <c:pt idx="2">
                  <c:v>188499.20238216352</c:v>
                </c:pt>
                <c:pt idx="3">
                  <c:v>171092.04102261545</c:v>
                </c:pt>
                <c:pt idx="4">
                  <c:v>153684.87966306738</c:v>
                </c:pt>
                <c:pt idx="5">
                  <c:v>136277.71830351924</c:v>
                </c:pt>
                <c:pt idx="6">
                  <c:v>122502.01733289378</c:v>
                </c:pt>
                <c:pt idx="7">
                  <c:v>117804.96733457471</c:v>
                </c:pt>
                <c:pt idx="8">
                  <c:v>113107.91733625575</c:v>
                </c:pt>
                <c:pt idx="9">
                  <c:v>108410.86733793675</c:v>
                </c:pt>
                <c:pt idx="10">
                  <c:v>103713.81733961774</c:v>
                </c:pt>
                <c:pt idx="11">
                  <c:v>113985.18897967397</c:v>
                </c:pt>
                <c:pt idx="12">
                  <c:v>124256.56061973021</c:v>
                </c:pt>
                <c:pt idx="13">
                  <c:v>134527.93225978644</c:v>
                </c:pt>
                <c:pt idx="14">
                  <c:v>144799.30389984266</c:v>
                </c:pt>
                <c:pt idx="15">
                  <c:v>154793.05185209372</c:v>
                </c:pt>
                <c:pt idx="16">
                  <c:v>164578.58203849086</c:v>
                </c:pt>
                <c:pt idx="17">
                  <c:v>174364.11222488797</c:v>
                </c:pt>
                <c:pt idx="18">
                  <c:v>184149.64241128511</c:v>
                </c:pt>
                <c:pt idx="19">
                  <c:v>195873.26834999162</c:v>
                </c:pt>
                <c:pt idx="20">
                  <c:v>212442.13366947169</c:v>
                </c:pt>
                <c:pt idx="21">
                  <c:v>229010.99898895173</c:v>
                </c:pt>
                <c:pt idx="22">
                  <c:v>245579.86430843183</c:v>
                </c:pt>
                <c:pt idx="23">
                  <c:v>262148.72962791187</c:v>
                </c:pt>
                <c:pt idx="24">
                  <c:v>272193.57376365532</c:v>
                </c:pt>
                <c:pt idx="25">
                  <c:v>281151.08103544265</c:v>
                </c:pt>
                <c:pt idx="26">
                  <c:v>290108.58830722998</c:v>
                </c:pt>
                <c:pt idx="27">
                  <c:v>299066.0955790173</c:v>
                </c:pt>
                <c:pt idx="28">
                  <c:v>315880.19582958368</c:v>
                </c:pt>
                <c:pt idx="29">
                  <c:v>343169.75338518887</c:v>
                </c:pt>
                <c:pt idx="30">
                  <c:v>370459.31094079401</c:v>
                </c:pt>
                <c:pt idx="31">
                  <c:v>397748.86849639914</c:v>
                </c:pt>
                <c:pt idx="32">
                  <c:v>399897.97156739759</c:v>
                </c:pt>
                <c:pt idx="33">
                  <c:v>368526.46865892032</c:v>
                </c:pt>
                <c:pt idx="34">
                  <c:v>337154.96575044311</c:v>
                </c:pt>
                <c:pt idx="35">
                  <c:v>305783.4628419659</c:v>
                </c:pt>
                <c:pt idx="36">
                  <c:v>274411.95993348869</c:v>
                </c:pt>
                <c:pt idx="37">
                  <c:v>260847.93646216253</c:v>
                </c:pt>
                <c:pt idx="38">
                  <c:v>247283.9129908364</c:v>
                </c:pt>
                <c:pt idx="39">
                  <c:v>233719.8895195103</c:v>
                </c:pt>
                <c:pt idx="40">
                  <c:v>220155.86604818405</c:v>
                </c:pt>
                <c:pt idx="41">
                  <c:v>222513.80559215869</c:v>
                </c:pt>
                <c:pt idx="42">
                  <c:v>231240.53034225354</c:v>
                </c:pt>
                <c:pt idx="43">
                  <c:v>239967.25509234835</c:v>
                </c:pt>
                <c:pt idx="44">
                  <c:v>248693.97984244319</c:v>
                </c:pt>
                <c:pt idx="45">
                  <c:v>256512.79935705641</c:v>
                </c:pt>
                <c:pt idx="46">
                  <c:v>262061.85578296529</c:v>
                </c:pt>
                <c:pt idx="47">
                  <c:v>267610.91220887407</c:v>
                </c:pt>
                <c:pt idx="48">
                  <c:v>273159.96863478294</c:v>
                </c:pt>
                <c:pt idx="49">
                  <c:v>278709.02506069175</c:v>
                </c:pt>
                <c:pt idx="50">
                  <c:v>252746.79021350844</c:v>
                </c:pt>
                <c:pt idx="51">
                  <c:v>226784.55536632513</c:v>
                </c:pt>
                <c:pt idx="52">
                  <c:v>175926.74375756574</c:v>
                </c:pt>
              </c:numCache>
            </c:numRef>
          </c:val>
          <c:smooth val="0"/>
          <c:extLst>
            <c:ext xmlns:c16="http://schemas.microsoft.com/office/drawing/2014/chart" uri="{C3380CC4-5D6E-409C-BE32-E72D297353CC}">
              <c16:uniqueId val="{00000000-88E2-4698-9125-2BF9859CB786}"/>
            </c:ext>
          </c:extLst>
        </c:ser>
        <c:ser>
          <c:idx val="1"/>
          <c:order val="1"/>
          <c:tx>
            <c:strRef>
              <c:f>tsweek_esr!$AV$1</c:f>
              <c:strCache>
                <c:ptCount val="1"/>
                <c:pt idx="0">
                  <c:v>+/-1sd</c:v>
                </c:pt>
              </c:strCache>
            </c:strRef>
          </c:tx>
          <c:spPr>
            <a:ln w="28575" cap="rnd">
              <a:solidFill>
                <a:srgbClr val="0070C0">
                  <a:alpha val="25000"/>
                </a:srgbClr>
              </a:solidFill>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tsweek_esr!$AV$1098:$AV$1150</c:f>
              <c:numCache>
                <c:formatCode>#,##0</c:formatCode>
                <c:ptCount val="53"/>
                <c:pt idx="0">
                  <c:v>232125.52669253128</c:v>
                </c:pt>
                <c:pt idx="1">
                  <c:v>214037.68359998913</c:v>
                </c:pt>
                <c:pt idx="2">
                  <c:v>215246.43022444664</c:v>
                </c:pt>
                <c:pt idx="3">
                  <c:v>198134.1799046316</c:v>
                </c:pt>
                <c:pt idx="4">
                  <c:v>181021.92958481659</c:v>
                </c:pt>
                <c:pt idx="5">
                  <c:v>163909.67926500159</c:v>
                </c:pt>
                <c:pt idx="6">
                  <c:v>150215.50533401233</c:v>
                </c:pt>
                <c:pt idx="7">
                  <c:v>145066.52237508734</c:v>
                </c:pt>
                <c:pt idx="8">
                  <c:v>139917.53941616244</c:v>
                </c:pt>
                <c:pt idx="9">
                  <c:v>134768.55645723754</c:v>
                </c:pt>
                <c:pt idx="10">
                  <c:v>129619.57349831259</c:v>
                </c:pt>
                <c:pt idx="11">
                  <c:v>136184.03597425032</c:v>
                </c:pt>
                <c:pt idx="12">
                  <c:v>142748.49845018808</c:v>
                </c:pt>
                <c:pt idx="13">
                  <c:v>149312.96092612582</c:v>
                </c:pt>
                <c:pt idx="14">
                  <c:v>155877.42340206355</c:v>
                </c:pt>
                <c:pt idx="15">
                  <c:v>166840.30265268867</c:v>
                </c:pt>
                <c:pt idx="16">
                  <c:v>181101.99448432931</c:v>
                </c:pt>
                <c:pt idx="17">
                  <c:v>195363.68631596997</c:v>
                </c:pt>
                <c:pt idx="18">
                  <c:v>209625.37814761061</c:v>
                </c:pt>
                <c:pt idx="19">
                  <c:v>224973.94665310526</c:v>
                </c:pt>
                <c:pt idx="20">
                  <c:v>243039.70684323512</c:v>
                </c:pt>
                <c:pt idx="21">
                  <c:v>261105.46703336493</c:v>
                </c:pt>
                <c:pt idx="22">
                  <c:v>279171.22722349485</c:v>
                </c:pt>
                <c:pt idx="23">
                  <c:v>297236.98741362465</c:v>
                </c:pt>
                <c:pt idx="24">
                  <c:v>308031.6253446787</c:v>
                </c:pt>
                <c:pt idx="25">
                  <c:v>317614.40956588672</c:v>
                </c:pt>
                <c:pt idx="26">
                  <c:v>327197.19378709485</c:v>
                </c:pt>
                <c:pt idx="27">
                  <c:v>336779.97800830303</c:v>
                </c:pt>
                <c:pt idx="28">
                  <c:v>352427.22650138894</c:v>
                </c:pt>
                <c:pt idx="29">
                  <c:v>376160.42735697859</c:v>
                </c:pt>
                <c:pt idx="30">
                  <c:v>399893.62821256823</c:v>
                </c:pt>
                <c:pt idx="31">
                  <c:v>423626.82906815794</c:v>
                </c:pt>
                <c:pt idx="32">
                  <c:v>427132.63886344957</c:v>
                </c:pt>
                <c:pt idx="33">
                  <c:v>403668.59391167713</c:v>
                </c:pt>
                <c:pt idx="34">
                  <c:v>380204.5489599047</c:v>
                </c:pt>
                <c:pt idx="35">
                  <c:v>356740.50400813232</c:v>
                </c:pt>
                <c:pt idx="36">
                  <c:v>333276.45905635983</c:v>
                </c:pt>
                <c:pt idx="37">
                  <c:v>327516.13104048977</c:v>
                </c:pt>
                <c:pt idx="38">
                  <c:v>321755.8030246197</c:v>
                </c:pt>
                <c:pt idx="39">
                  <c:v>315995.47500874969</c:v>
                </c:pt>
                <c:pt idx="40">
                  <c:v>310235.14699287957</c:v>
                </c:pt>
                <c:pt idx="41">
                  <c:v>307400.43240371038</c:v>
                </c:pt>
                <c:pt idx="42">
                  <c:v>305735.96318522148</c:v>
                </c:pt>
                <c:pt idx="43">
                  <c:v>304071.49396673258</c:v>
                </c:pt>
                <c:pt idx="44">
                  <c:v>302407.02474824368</c:v>
                </c:pt>
                <c:pt idx="45">
                  <c:v>301172.72219824319</c:v>
                </c:pt>
                <c:pt idx="46">
                  <c:v>301013.83631946339</c:v>
                </c:pt>
                <c:pt idx="47">
                  <c:v>300854.95044068358</c:v>
                </c:pt>
                <c:pt idx="48">
                  <c:v>300696.06456190377</c:v>
                </c:pt>
                <c:pt idx="49">
                  <c:v>300537.17868312402</c:v>
                </c:pt>
                <c:pt idx="50">
                  <c:v>279838.07701321976</c:v>
                </c:pt>
                <c:pt idx="51">
                  <c:v>259138.9753433156</c:v>
                </c:pt>
                <c:pt idx="52">
                  <c:v>208880.91746420308</c:v>
                </c:pt>
              </c:numCache>
            </c:numRef>
          </c:val>
          <c:smooth val="0"/>
          <c:extLst>
            <c:ext xmlns:c16="http://schemas.microsoft.com/office/drawing/2014/chart" uri="{C3380CC4-5D6E-409C-BE32-E72D297353CC}">
              <c16:uniqueId val="{00000001-88E2-4698-9125-2BF9859CB786}"/>
            </c:ext>
          </c:extLst>
        </c:ser>
        <c:ser>
          <c:idx val="2"/>
          <c:order val="2"/>
          <c:tx>
            <c:strRef>
              <c:f>tsweek_esr!$AW$1</c:f>
              <c:strCache>
                <c:ptCount val="1"/>
                <c:pt idx="0">
                  <c:v>Projected</c:v>
                </c:pt>
              </c:strCache>
            </c:strRef>
          </c:tx>
          <c:spPr>
            <a:ln w="28575" cap="rnd">
              <a:solidFill>
                <a:srgbClr val="0070C0"/>
              </a:solidFill>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tsweek_esr!$AW$1098:$AW$1150</c:f>
              <c:numCache>
                <c:formatCode>#,##0</c:formatCode>
                <c:ptCount val="53"/>
                <c:pt idx="0">
                  <c:v>271861.91766964999</c:v>
                </c:pt>
                <c:pt idx="1">
                  <c:v>257974.01535631306</c:v>
                </c:pt>
                <c:pt idx="2">
                  <c:v>241993.65806672969</c:v>
                </c:pt>
                <c:pt idx="3">
                  <c:v>225176.31878664775</c:v>
                </c:pt>
                <c:pt idx="4">
                  <c:v>208358.97950656584</c:v>
                </c:pt>
                <c:pt idx="5">
                  <c:v>191541.6402264839</c:v>
                </c:pt>
                <c:pt idx="6">
                  <c:v>177928.99333513086</c:v>
                </c:pt>
                <c:pt idx="7">
                  <c:v>172328.07741559995</c:v>
                </c:pt>
                <c:pt idx="8">
                  <c:v>166727.16149606914</c:v>
                </c:pt>
                <c:pt idx="9">
                  <c:v>161126.24557653829</c:v>
                </c:pt>
                <c:pt idx="10">
                  <c:v>155525.32965700745</c:v>
                </c:pt>
                <c:pt idx="11">
                  <c:v>158382.88296882669</c:v>
                </c:pt>
                <c:pt idx="12">
                  <c:v>161240.43628064595</c:v>
                </c:pt>
                <c:pt idx="13">
                  <c:v>164097.98959246519</c:v>
                </c:pt>
                <c:pt idx="14">
                  <c:v>166955.54290428446</c:v>
                </c:pt>
                <c:pt idx="15">
                  <c:v>178887.55345328365</c:v>
                </c:pt>
                <c:pt idx="16">
                  <c:v>197625.40693016781</c:v>
                </c:pt>
                <c:pt idx="17">
                  <c:v>216363.26040705194</c:v>
                </c:pt>
                <c:pt idx="18">
                  <c:v>235101.11388393611</c:v>
                </c:pt>
                <c:pt idx="19">
                  <c:v>254074.62495621893</c:v>
                </c:pt>
                <c:pt idx="20">
                  <c:v>273637.28001699853</c:v>
                </c:pt>
                <c:pt idx="21">
                  <c:v>293199.93507777812</c:v>
                </c:pt>
                <c:pt idx="22">
                  <c:v>312762.59013855777</c:v>
                </c:pt>
                <c:pt idx="23">
                  <c:v>332325.24519933737</c:v>
                </c:pt>
                <c:pt idx="24">
                  <c:v>343869.67692570208</c:v>
                </c:pt>
                <c:pt idx="25">
                  <c:v>354077.7380963309</c:v>
                </c:pt>
                <c:pt idx="26">
                  <c:v>364285.79926695983</c:v>
                </c:pt>
                <c:pt idx="27">
                  <c:v>374493.86043758871</c:v>
                </c:pt>
                <c:pt idx="28">
                  <c:v>388974.25717319414</c:v>
                </c:pt>
                <c:pt idx="29">
                  <c:v>409151.1013287683</c:v>
                </c:pt>
                <c:pt idx="30">
                  <c:v>429327.94548434252</c:v>
                </c:pt>
                <c:pt idx="31">
                  <c:v>449504.78963991668</c:v>
                </c:pt>
                <c:pt idx="32">
                  <c:v>454367.30615950155</c:v>
                </c:pt>
                <c:pt idx="33">
                  <c:v>438810.71916443383</c:v>
                </c:pt>
                <c:pt idx="34">
                  <c:v>423254.13216936629</c:v>
                </c:pt>
                <c:pt idx="35">
                  <c:v>407697.54517429869</c:v>
                </c:pt>
                <c:pt idx="36">
                  <c:v>392140.95817923109</c:v>
                </c:pt>
                <c:pt idx="37">
                  <c:v>394184.32561881706</c:v>
                </c:pt>
                <c:pt idx="38">
                  <c:v>396227.69305840309</c:v>
                </c:pt>
                <c:pt idx="39">
                  <c:v>398271.06049798912</c:v>
                </c:pt>
                <c:pt idx="40">
                  <c:v>400314.42793757509</c:v>
                </c:pt>
                <c:pt idx="41">
                  <c:v>392287.05921526212</c:v>
                </c:pt>
                <c:pt idx="42">
                  <c:v>380231.39602818945</c:v>
                </c:pt>
                <c:pt idx="43">
                  <c:v>368175.73284111678</c:v>
                </c:pt>
                <c:pt idx="44">
                  <c:v>356120.06965404417</c:v>
                </c:pt>
                <c:pt idx="45">
                  <c:v>345832.64503942995</c:v>
                </c:pt>
                <c:pt idx="46">
                  <c:v>339965.81685596152</c:v>
                </c:pt>
                <c:pt idx="47">
                  <c:v>334098.98867249308</c:v>
                </c:pt>
                <c:pt idx="48">
                  <c:v>328232.16048902465</c:v>
                </c:pt>
                <c:pt idx="49">
                  <c:v>322365.33230555616</c:v>
                </c:pt>
                <c:pt idx="50">
                  <c:v>306929.36381293117</c:v>
                </c:pt>
                <c:pt idx="51">
                  <c:v>291493.39532030612</c:v>
                </c:pt>
                <c:pt idx="52">
                  <c:v>241835.09117084046</c:v>
                </c:pt>
              </c:numCache>
            </c:numRef>
          </c:val>
          <c:smooth val="0"/>
          <c:extLst>
            <c:ext xmlns:c16="http://schemas.microsoft.com/office/drawing/2014/chart" uri="{C3380CC4-5D6E-409C-BE32-E72D297353CC}">
              <c16:uniqueId val="{00000002-88E2-4698-9125-2BF9859CB786}"/>
            </c:ext>
          </c:extLst>
        </c:ser>
        <c:ser>
          <c:idx val="3"/>
          <c:order val="3"/>
          <c:tx>
            <c:strRef>
              <c:f>tsweek_esr!$AX$1</c:f>
              <c:strCache>
                <c:ptCount val="1"/>
                <c:pt idx="0">
                  <c:v>+/-1sd</c:v>
                </c:pt>
              </c:strCache>
            </c:strRef>
          </c:tx>
          <c:spPr>
            <a:ln w="28575" cap="rnd">
              <a:solidFill>
                <a:srgbClr val="0070C0">
                  <a:alpha val="25000"/>
                </a:srgbClr>
              </a:solidFill>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tsweek_esr!$AX$1098:$AX$1150</c:f>
              <c:numCache>
                <c:formatCode>#,##0</c:formatCode>
                <c:ptCount val="53"/>
                <c:pt idx="0">
                  <c:v>311598.30864676874</c:v>
                </c:pt>
                <c:pt idx="1">
                  <c:v>301910.34711263695</c:v>
                </c:pt>
                <c:pt idx="2">
                  <c:v>268740.88590901275</c:v>
                </c:pt>
                <c:pt idx="3">
                  <c:v>252218.4576686639</c:v>
                </c:pt>
                <c:pt idx="4">
                  <c:v>235696.02942831509</c:v>
                </c:pt>
                <c:pt idx="5">
                  <c:v>219173.60118796621</c:v>
                </c:pt>
                <c:pt idx="6">
                  <c:v>205642.48133624939</c:v>
                </c:pt>
                <c:pt idx="7">
                  <c:v>199589.63245611257</c:v>
                </c:pt>
                <c:pt idx="8">
                  <c:v>193536.78357597583</c:v>
                </c:pt>
                <c:pt idx="9">
                  <c:v>187483.93469583907</c:v>
                </c:pt>
                <c:pt idx="10">
                  <c:v>181431.08581570227</c:v>
                </c:pt>
                <c:pt idx="11">
                  <c:v>180581.72996340305</c:v>
                </c:pt>
                <c:pt idx="12">
                  <c:v>179732.37411110383</c:v>
                </c:pt>
                <c:pt idx="13">
                  <c:v>178883.01825880457</c:v>
                </c:pt>
                <c:pt idx="14">
                  <c:v>178033.66240650535</c:v>
                </c:pt>
                <c:pt idx="15">
                  <c:v>190934.80425387862</c:v>
                </c:pt>
                <c:pt idx="16">
                  <c:v>214148.81937600629</c:v>
                </c:pt>
                <c:pt idx="17">
                  <c:v>237362.83449813392</c:v>
                </c:pt>
                <c:pt idx="18">
                  <c:v>260576.84962026161</c:v>
                </c:pt>
                <c:pt idx="19">
                  <c:v>283175.30325933261</c:v>
                </c:pt>
                <c:pt idx="20">
                  <c:v>304234.85319076199</c:v>
                </c:pt>
                <c:pt idx="21">
                  <c:v>325294.40312219126</c:v>
                </c:pt>
                <c:pt idx="22">
                  <c:v>346353.9530536207</c:v>
                </c:pt>
                <c:pt idx="23">
                  <c:v>367413.50298505009</c:v>
                </c:pt>
                <c:pt idx="24">
                  <c:v>379707.72850672546</c:v>
                </c:pt>
                <c:pt idx="25">
                  <c:v>390541.06662677508</c:v>
                </c:pt>
                <c:pt idx="26">
                  <c:v>401374.40474682476</c:v>
                </c:pt>
                <c:pt idx="27">
                  <c:v>412207.74286687438</c:v>
                </c:pt>
                <c:pt idx="28">
                  <c:v>425521.2878449994</c:v>
                </c:pt>
                <c:pt idx="29">
                  <c:v>442141.77530055807</c:v>
                </c:pt>
                <c:pt idx="30">
                  <c:v>458762.26275611675</c:v>
                </c:pt>
                <c:pt idx="31">
                  <c:v>475382.75021167542</c:v>
                </c:pt>
                <c:pt idx="32">
                  <c:v>481601.97345555353</c:v>
                </c:pt>
                <c:pt idx="33">
                  <c:v>473952.84441719059</c:v>
                </c:pt>
                <c:pt idx="34">
                  <c:v>466303.71537882788</c:v>
                </c:pt>
                <c:pt idx="35">
                  <c:v>458654.58634046506</c:v>
                </c:pt>
                <c:pt idx="36">
                  <c:v>451005.4573021023</c:v>
                </c:pt>
                <c:pt idx="37">
                  <c:v>460852.52019714436</c:v>
                </c:pt>
                <c:pt idx="38">
                  <c:v>470699.58309218643</c:v>
                </c:pt>
                <c:pt idx="39">
                  <c:v>480546.64598722855</c:v>
                </c:pt>
                <c:pt idx="40">
                  <c:v>490393.70888227056</c:v>
                </c:pt>
                <c:pt idx="41">
                  <c:v>477173.68602681381</c:v>
                </c:pt>
                <c:pt idx="42">
                  <c:v>454726.82887115743</c:v>
                </c:pt>
                <c:pt idx="43">
                  <c:v>432279.97171550099</c:v>
                </c:pt>
                <c:pt idx="44">
                  <c:v>409833.11455984466</c:v>
                </c:pt>
                <c:pt idx="45">
                  <c:v>390492.5678806167</c:v>
                </c:pt>
                <c:pt idx="46">
                  <c:v>378917.79739245964</c:v>
                </c:pt>
                <c:pt idx="47">
                  <c:v>367343.02690430253</c:v>
                </c:pt>
                <c:pt idx="48">
                  <c:v>355768.25641614548</c:v>
                </c:pt>
                <c:pt idx="49">
                  <c:v>344193.48592798843</c:v>
                </c:pt>
                <c:pt idx="50">
                  <c:v>334020.65061264252</c:v>
                </c:pt>
                <c:pt idx="51">
                  <c:v>323847.81529729662</c:v>
                </c:pt>
                <c:pt idx="52">
                  <c:v>274789.26487747778</c:v>
                </c:pt>
              </c:numCache>
            </c:numRef>
          </c:val>
          <c:smooth val="0"/>
          <c:extLst>
            <c:ext xmlns:c16="http://schemas.microsoft.com/office/drawing/2014/chart" uri="{C3380CC4-5D6E-409C-BE32-E72D297353CC}">
              <c16:uniqueId val="{00000003-88E2-4698-9125-2BF9859CB786}"/>
            </c:ext>
          </c:extLst>
        </c:ser>
        <c:ser>
          <c:idx val="4"/>
          <c:order val="4"/>
          <c:tx>
            <c:strRef>
              <c:f>tsweek_esr!$AY$1</c:f>
              <c:strCache>
                <c:ptCount val="1"/>
                <c:pt idx="0">
                  <c:v>+/-2sd</c:v>
                </c:pt>
              </c:strCache>
            </c:strRef>
          </c:tx>
          <c:spPr>
            <a:ln w="28575" cap="rnd">
              <a:solidFill>
                <a:srgbClr val="0070C0">
                  <a:alpha val="25000"/>
                </a:srgbClr>
              </a:solidFill>
              <a:prstDash val="sysDot"/>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tsweek_esr!$AY$1098:$AY$1150</c:f>
              <c:numCache>
                <c:formatCode>#,##0</c:formatCode>
                <c:ptCount val="53"/>
                <c:pt idx="0">
                  <c:v>351334.69962388743</c:v>
                </c:pt>
                <c:pt idx="1">
                  <c:v>345846.67886896088</c:v>
                </c:pt>
                <c:pt idx="2">
                  <c:v>295488.11375129584</c:v>
                </c:pt>
                <c:pt idx="3">
                  <c:v>279260.59655068006</c:v>
                </c:pt>
                <c:pt idx="4">
                  <c:v>263033.07935006433</c:v>
                </c:pt>
                <c:pt idx="5">
                  <c:v>246805.56214944852</c:v>
                </c:pt>
                <c:pt idx="6">
                  <c:v>233355.96933736795</c:v>
                </c:pt>
                <c:pt idx="7">
                  <c:v>226851.18749662521</c:v>
                </c:pt>
                <c:pt idx="8">
                  <c:v>220346.4056558825</c:v>
                </c:pt>
                <c:pt idx="9">
                  <c:v>213841.62381513984</c:v>
                </c:pt>
                <c:pt idx="10">
                  <c:v>207336.84197439713</c:v>
                </c:pt>
                <c:pt idx="11">
                  <c:v>202780.57695797941</c:v>
                </c:pt>
                <c:pt idx="12">
                  <c:v>198224.3119415617</c:v>
                </c:pt>
                <c:pt idx="13">
                  <c:v>193668.04692514395</c:v>
                </c:pt>
                <c:pt idx="14">
                  <c:v>189111.78190872623</c:v>
                </c:pt>
                <c:pt idx="15">
                  <c:v>202982.05505447357</c:v>
                </c:pt>
                <c:pt idx="16">
                  <c:v>230672.23182184473</c:v>
                </c:pt>
                <c:pt idx="17">
                  <c:v>258362.40858921595</c:v>
                </c:pt>
                <c:pt idx="18">
                  <c:v>286052.58535658708</c:v>
                </c:pt>
                <c:pt idx="19">
                  <c:v>312275.98156244628</c:v>
                </c:pt>
                <c:pt idx="20">
                  <c:v>334832.4263645254</c:v>
                </c:pt>
                <c:pt idx="21">
                  <c:v>357388.87116660457</c:v>
                </c:pt>
                <c:pt idx="22">
                  <c:v>379945.31596868369</c:v>
                </c:pt>
                <c:pt idx="23">
                  <c:v>402501.76077076286</c:v>
                </c:pt>
                <c:pt idx="24">
                  <c:v>415545.78008774883</c:v>
                </c:pt>
                <c:pt idx="25">
                  <c:v>427004.3951572192</c:v>
                </c:pt>
                <c:pt idx="26">
                  <c:v>438463.01022668969</c:v>
                </c:pt>
                <c:pt idx="27">
                  <c:v>449921.62529616017</c:v>
                </c:pt>
                <c:pt idx="28">
                  <c:v>462068.31851680466</c:v>
                </c:pt>
                <c:pt idx="29">
                  <c:v>475132.44927234779</c:v>
                </c:pt>
                <c:pt idx="30">
                  <c:v>488196.58002789097</c:v>
                </c:pt>
                <c:pt idx="31">
                  <c:v>501260.71078343416</c:v>
                </c:pt>
                <c:pt idx="32">
                  <c:v>508836.64075160545</c:v>
                </c:pt>
                <c:pt idx="33">
                  <c:v>509094.9696699474</c:v>
                </c:pt>
                <c:pt idx="34">
                  <c:v>509353.29858828947</c:v>
                </c:pt>
                <c:pt idx="35">
                  <c:v>509611.62750663148</c:v>
                </c:pt>
                <c:pt idx="36">
                  <c:v>509869.9564249735</c:v>
                </c:pt>
                <c:pt idx="37">
                  <c:v>527520.7147754716</c:v>
                </c:pt>
                <c:pt idx="38">
                  <c:v>545171.47312596976</c:v>
                </c:pt>
                <c:pt idx="39">
                  <c:v>562822.23147646803</c:v>
                </c:pt>
                <c:pt idx="40">
                  <c:v>580472.98982696608</c:v>
                </c:pt>
                <c:pt idx="41">
                  <c:v>562060.31283836556</c:v>
                </c:pt>
                <c:pt idx="42">
                  <c:v>529222.2617141254</c:v>
                </c:pt>
                <c:pt idx="43">
                  <c:v>496384.21058988519</c:v>
                </c:pt>
                <c:pt idx="44">
                  <c:v>463546.15946564509</c:v>
                </c:pt>
                <c:pt idx="45">
                  <c:v>435152.49072180351</c:v>
                </c:pt>
                <c:pt idx="46">
                  <c:v>417869.77792895772</c:v>
                </c:pt>
                <c:pt idx="47">
                  <c:v>400587.06513611204</c:v>
                </c:pt>
                <c:pt idx="48">
                  <c:v>383304.35234326636</c:v>
                </c:pt>
                <c:pt idx="49">
                  <c:v>366021.63955042057</c:v>
                </c:pt>
                <c:pt idx="50">
                  <c:v>361111.93741235387</c:v>
                </c:pt>
                <c:pt idx="51">
                  <c:v>356202.23527428706</c:v>
                </c:pt>
                <c:pt idx="52">
                  <c:v>307743.43858411518</c:v>
                </c:pt>
              </c:numCache>
            </c:numRef>
          </c:val>
          <c:smooth val="0"/>
          <c:extLst>
            <c:ext xmlns:c16="http://schemas.microsoft.com/office/drawing/2014/chart" uri="{C3380CC4-5D6E-409C-BE32-E72D297353CC}">
              <c16:uniqueId val="{00000004-88E2-4698-9125-2BF9859CB786}"/>
            </c:ext>
          </c:extLst>
        </c:ser>
        <c:ser>
          <c:idx val="5"/>
          <c:order val="5"/>
          <c:tx>
            <c:strRef>
              <c:f>tsweek_esr!$AZ$1</c:f>
              <c:strCache>
                <c:ptCount val="1"/>
                <c:pt idx="0">
                  <c:v>Actual (480lb)</c:v>
                </c:pt>
              </c:strCache>
            </c:strRef>
          </c:tx>
          <c:spPr>
            <a:ln w="28575" cap="rnd">
              <a:solidFill>
                <a:srgbClr val="FF0000"/>
              </a:solidFill>
              <a:round/>
            </a:ln>
            <a:effectLst/>
          </c:spPr>
          <c:marker>
            <c:symbol val="none"/>
          </c:marker>
          <c:cat>
            <c:numRef>
              <c:f>tsweek_esr!$E$1098:$E$1150</c:f>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f>tsweek_esr!$AZ$1098:$AZ$1150</c:f>
              <c:numCache>
                <c:formatCode>#,##0</c:formatCode>
                <c:ptCount val="53"/>
                <c:pt idx="0">
                  <c:v>391596.26479612081</c:v>
                </c:pt>
                <c:pt idx="1">
                  <c:v>394413.6204476516</c:v>
                </c:pt>
                <c:pt idx="2">
                  <c:v>297374.97456787393</c:v>
                </c:pt>
                <c:pt idx="3">
                  <c:v>295964.87985891273</c:v>
                </c:pt>
                <c:pt idx="4">
                  <c:v>249888.94116621738</c:v>
                </c:pt>
                <c:pt idx="5">
                  <c:v>211738.1173658818</c:v>
                </c:pt>
                <c:pt idx="6">
                  <c:v>305057.9536038519</c:v>
                </c:pt>
                <c:pt idx="7">
                  <c:v>237343.49237327738</c:v>
                </c:pt>
                <c:pt idx="8">
                  <c:v>164585.62584730235</c:v>
                </c:pt>
                <c:pt idx="9">
                  <c:v>213558.28776019916</c:v>
                </c:pt>
                <c:pt idx="10">
                  <c:v>208568.65279352752</c:v>
                </c:pt>
                <c:pt idx="11">
                  <c:v>253819.88783704795</c:v>
                </c:pt>
                <c:pt idx="12">
                  <c:v>302531.06183362979</c:v>
                </c:pt>
                <c:pt idx="13">
                  <c:v>326273.68898859282</c:v>
                </c:pt>
                <c:pt idx="14">
                  <c:v>306729.04620779434</c:v>
                </c:pt>
                <c:pt idx="15">
                  <c:v>212593.45796929311</c:v>
                </c:pt>
                <c:pt idx="16">
                  <c:v>215934.18003382534</c:v>
                </c:pt>
                <c:pt idx="17">
                  <c:v>361801.83992279513</c:v>
                </c:pt>
                <c:pt idx="18">
                  <c:v>285104.25450994069</c:v>
                </c:pt>
                <c:pt idx="19">
                  <c:v>305717.86303220381</c:v>
                </c:pt>
                <c:pt idx="20">
                  <c:v>300295.03319232521</c:v>
                </c:pt>
                <c:pt idx="21">
                  <c:v>291113.83583274856</c:v>
                </c:pt>
                <c:pt idx="22">
                  <c:v>294574.79210890573</c:v>
                </c:pt>
                <c:pt idx="23">
                  <c:v>342830.14743388852</c:v>
                </c:pt>
                <c:pt idx="24">
                  <c:v>298814.50635046902</c:v>
                </c:pt>
                <c:pt idx="25">
                  <c:v>357319.40211550269</c:v>
                </c:pt>
                <c:pt idx="26">
                  <c:v>390858.68585398613</c:v>
                </c:pt>
                <c:pt idx="27">
                  <c:v>339133.47550184134</c:v>
                </c:pt>
                <c:pt idx="28">
                  <c:v>319164.04685311799</c:v>
                </c:pt>
                <c:pt idx="29">
                  <c:v>404946.98731842468</c:v>
                </c:pt>
                <c:pt idx="30">
                  <c:v>393204.64056013501</c:v>
                </c:pt>
                <c:pt idx="31">
                  <c:v>379490.39261516731</c:v>
                </c:pt>
                <c:pt idx="32">
                  <c:v>338262.77949433366</c:v>
                </c:pt>
                <c:pt idx="33">
                  <c:v>355207.29914946534</c:v>
                </c:pt>
                <c:pt idx="34">
                  <c:v>412157.73331561836</c:v>
                </c:pt>
                <c:pt idx="35">
                  <c:v>345377.1307470139</c:v>
                </c:pt>
                <c:pt idx="36">
                  <c:v>365214.54050651222</c:v>
                </c:pt>
                <c:pt idx="37">
                  <c:v>373452.10008656699</c:v>
                </c:pt>
                <c:pt idx="38">
                  <c:v>414768.64000000001</c:v>
                </c:pt>
                <c:pt idx="39">
                  <c:v>305347.62</c:v>
                </c:pt>
                <c:pt idx="40">
                  <c:v>363654.89</c:v>
                </c:pt>
                <c:pt idx="41">
                  <c:v>351240.3</c:v>
                </c:pt>
                <c:pt idx="42">
                  <c:v>391523.60000000003</c:v>
                </c:pt>
                <c:pt idx="43">
                  <c:v>283324.16000000003</c:v>
                </c:pt>
                <c:pt idx="44">
                  <c:v>325326.53000000003</c:v>
                </c:pt>
                <c:pt idx="45">
                  <c:v>227579.53</c:v>
                </c:pt>
                <c:pt idx="46">
                  <c:v>292954.66000000003</c:v>
                </c:pt>
                <c:pt idx="47">
                  <c:v>323400.43</c:v>
                </c:pt>
                <c:pt idx="48">
                  <c:v>195024.32</c:v>
                </c:pt>
                <c:pt idx="49">
                  <c:v>264174.40000000002</c:v>
                </c:pt>
                <c:pt idx="50">
                  <c:v>255106.28</c:v>
                </c:pt>
                <c:pt idx="51">
                  <c:v>245425.31</c:v>
                </c:pt>
                <c:pt idx="52">
                  <c:v>257956.29</c:v>
                </c:pt>
              </c:numCache>
            </c:numRef>
          </c:val>
          <c:smooth val="0"/>
          <c:extLst>
            <c:ext xmlns:c16="http://schemas.microsoft.com/office/drawing/2014/chart" uri="{C3380CC4-5D6E-409C-BE32-E72D297353CC}">
              <c16:uniqueId val="{00000005-88E2-4698-9125-2BF9859CB786}"/>
            </c:ext>
          </c:extLst>
        </c:ser>
        <c:dLbls>
          <c:showLegendKey val="0"/>
          <c:showVal val="0"/>
          <c:showCatName val="0"/>
          <c:showSerName val="0"/>
          <c:showPercent val="0"/>
          <c:showBubbleSize val="0"/>
        </c:dLbls>
        <c:smooth val="0"/>
        <c:axId val="1105743648"/>
        <c:axId val="497455504"/>
        <c:extLst>
          <c:ext xmlns:c15="http://schemas.microsoft.com/office/drawing/2012/chart" uri="{02D57815-91ED-43cb-92C2-25804820EDAC}">
            <c15:filteredLineSeries>
              <c15:ser>
                <c:idx val="6"/>
                <c:order val="6"/>
                <c:tx>
                  <c:strRef>
                    <c:extLst>
                      <c:ext uri="{02D57815-91ED-43cb-92C2-25804820EDAC}">
                        <c15:formulaRef>
                          <c15:sqref>tsweek_esr!$BA$1</c15:sqref>
                        </c15:formulaRef>
                      </c:ext>
                    </c:extLst>
                    <c:strCache>
                      <c:ptCount val="1"/>
                    </c:strCache>
                  </c:strRef>
                </c:tx>
                <c:spPr>
                  <a:ln w="28575" cap="rnd">
                    <a:solidFill>
                      <a:srgbClr val="FF0000"/>
                    </a:solidFill>
                    <a:prstDash val="sysDot"/>
                    <a:round/>
                  </a:ln>
                  <a:effectLst/>
                </c:spPr>
                <c:marker>
                  <c:symbol val="none"/>
                </c:marker>
                <c:cat>
                  <c:numRef>
                    <c:extLst>
                      <c:ext uri="{02D57815-91ED-43cb-92C2-25804820EDAC}">
                        <c15:formulaRef>
                          <c15:sqref>tsweek_esr!$E$1098:$E$1150</c15:sqref>
                        </c15:formulaRef>
                      </c:ext>
                    </c:extLst>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extLst>
                      <c:ext uri="{02D57815-91ED-43cb-92C2-25804820EDAC}">
                        <c15:formulaRef>
                          <c15:sqref>tsweek_esr!$BA$1098:$BA$1150</c15:sqref>
                        </c15:formulaRef>
                      </c:ext>
                    </c:extLst>
                    <c:numCache>
                      <c:formatCode>General</c:formatCode>
                      <c:ptCount val="53"/>
                    </c:numCache>
                  </c:numRef>
                </c:val>
                <c:smooth val="0"/>
                <c:extLst>
                  <c:ext xmlns:c16="http://schemas.microsoft.com/office/drawing/2014/chart" uri="{C3380CC4-5D6E-409C-BE32-E72D297353CC}">
                    <c16:uniqueId val="{00000006-88E2-4698-9125-2BF9859CB78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tsweek_esr!$BB$1</c15:sqref>
                        </c15:formulaRef>
                      </c:ext>
                    </c:extLst>
                    <c:strCache>
                      <c:ptCount val="1"/>
                    </c:strCache>
                  </c:strRef>
                </c:tx>
                <c:spPr>
                  <a:ln w="28575" cap="rnd">
                    <a:solidFill>
                      <a:srgbClr val="FF0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tsweek_esr!$E$1098:$E$1150</c15:sqref>
                        </c15:formulaRef>
                      </c:ext>
                    </c:extLst>
                    <c:numCache>
                      <c:formatCode>m/d/yyyy</c:formatCode>
                      <c:ptCount val="53"/>
                      <c:pt idx="0">
                        <c:v>44049</c:v>
                      </c:pt>
                      <c:pt idx="1">
                        <c:v>44056</c:v>
                      </c:pt>
                      <c:pt idx="2">
                        <c:v>44063</c:v>
                      </c:pt>
                      <c:pt idx="3">
                        <c:v>44070</c:v>
                      </c:pt>
                      <c:pt idx="4">
                        <c:v>44077</c:v>
                      </c:pt>
                      <c:pt idx="5">
                        <c:v>44084</c:v>
                      </c:pt>
                      <c:pt idx="6">
                        <c:v>44091</c:v>
                      </c:pt>
                      <c:pt idx="7">
                        <c:v>44098</c:v>
                      </c:pt>
                      <c:pt idx="8">
                        <c:v>44105</c:v>
                      </c:pt>
                      <c:pt idx="9">
                        <c:v>44112</c:v>
                      </c:pt>
                      <c:pt idx="10">
                        <c:v>44119</c:v>
                      </c:pt>
                      <c:pt idx="11">
                        <c:v>44126</c:v>
                      </c:pt>
                      <c:pt idx="12">
                        <c:v>44133</c:v>
                      </c:pt>
                      <c:pt idx="13">
                        <c:v>44140</c:v>
                      </c:pt>
                      <c:pt idx="14">
                        <c:v>44147</c:v>
                      </c:pt>
                      <c:pt idx="15">
                        <c:v>44154</c:v>
                      </c:pt>
                      <c:pt idx="16">
                        <c:v>44161</c:v>
                      </c:pt>
                      <c:pt idx="17">
                        <c:v>44168</c:v>
                      </c:pt>
                      <c:pt idx="18">
                        <c:v>44175</c:v>
                      </c:pt>
                      <c:pt idx="19">
                        <c:v>44182</c:v>
                      </c:pt>
                      <c:pt idx="20">
                        <c:v>44189</c:v>
                      </c:pt>
                      <c:pt idx="21">
                        <c:v>44196</c:v>
                      </c:pt>
                      <c:pt idx="22">
                        <c:v>44203</c:v>
                      </c:pt>
                      <c:pt idx="23">
                        <c:v>44210</c:v>
                      </c:pt>
                      <c:pt idx="24">
                        <c:v>44217</c:v>
                      </c:pt>
                      <c:pt idx="25">
                        <c:v>44224</c:v>
                      </c:pt>
                      <c:pt idx="26">
                        <c:v>44231</c:v>
                      </c:pt>
                      <c:pt idx="27">
                        <c:v>44238</c:v>
                      </c:pt>
                      <c:pt idx="28">
                        <c:v>44245</c:v>
                      </c:pt>
                      <c:pt idx="29">
                        <c:v>44252</c:v>
                      </c:pt>
                      <c:pt idx="30">
                        <c:v>44259</c:v>
                      </c:pt>
                      <c:pt idx="31">
                        <c:v>44266</c:v>
                      </c:pt>
                      <c:pt idx="32">
                        <c:v>44273</c:v>
                      </c:pt>
                      <c:pt idx="33">
                        <c:v>44280</c:v>
                      </c:pt>
                      <c:pt idx="34">
                        <c:v>44287</c:v>
                      </c:pt>
                      <c:pt idx="35">
                        <c:v>44294</c:v>
                      </c:pt>
                      <c:pt idx="36">
                        <c:v>44301</c:v>
                      </c:pt>
                      <c:pt idx="37">
                        <c:v>44308</c:v>
                      </c:pt>
                      <c:pt idx="38">
                        <c:v>44315</c:v>
                      </c:pt>
                      <c:pt idx="39">
                        <c:v>44322</c:v>
                      </c:pt>
                      <c:pt idx="40">
                        <c:v>44329</c:v>
                      </c:pt>
                      <c:pt idx="41">
                        <c:v>44336</c:v>
                      </c:pt>
                      <c:pt idx="42">
                        <c:v>44343</c:v>
                      </c:pt>
                      <c:pt idx="43">
                        <c:v>44350</c:v>
                      </c:pt>
                      <c:pt idx="44">
                        <c:v>44357</c:v>
                      </c:pt>
                      <c:pt idx="45">
                        <c:v>44364</c:v>
                      </c:pt>
                      <c:pt idx="46">
                        <c:v>44371</c:v>
                      </c:pt>
                      <c:pt idx="47">
                        <c:v>44378</c:v>
                      </c:pt>
                      <c:pt idx="48">
                        <c:v>44385</c:v>
                      </c:pt>
                      <c:pt idx="49">
                        <c:v>44392</c:v>
                      </c:pt>
                      <c:pt idx="50">
                        <c:v>44399</c:v>
                      </c:pt>
                      <c:pt idx="51">
                        <c:v>44406</c:v>
                      </c:pt>
                      <c:pt idx="52">
                        <c:v>44413</c:v>
                      </c:pt>
                    </c:numCache>
                  </c:numRef>
                </c:cat>
                <c:val>
                  <c:numRef>
                    <c:extLst xmlns:c15="http://schemas.microsoft.com/office/drawing/2012/chart">
                      <c:ext xmlns:c15="http://schemas.microsoft.com/office/drawing/2012/chart" uri="{02D57815-91ED-43cb-92C2-25804820EDAC}">
                        <c15:formulaRef>
                          <c15:sqref>tsweek_esr!$BB$1098:$BB$1150</c15:sqref>
                        </c15:formulaRef>
                      </c:ext>
                    </c:extLst>
                    <c:numCache>
                      <c:formatCode>#,##0</c:formatCode>
                      <c:ptCount val="53"/>
                      <c:pt idx="0">
                        <c:v>391596.26479612081</c:v>
                      </c:pt>
                      <c:pt idx="1">
                        <c:v>394413.6204476516</c:v>
                      </c:pt>
                      <c:pt idx="2">
                        <c:v>297374.97456787393</c:v>
                      </c:pt>
                      <c:pt idx="3">
                        <c:v>295964.87985891273</c:v>
                      </c:pt>
                      <c:pt idx="4">
                        <c:v>249888.94116621738</c:v>
                      </c:pt>
                      <c:pt idx="5">
                        <c:v>211738.1173658818</c:v>
                      </c:pt>
                      <c:pt idx="6">
                        <c:v>305057.9536038519</c:v>
                      </c:pt>
                      <c:pt idx="7">
                        <c:v>237343.49237327738</c:v>
                      </c:pt>
                      <c:pt idx="8">
                        <c:v>164585.62584730235</c:v>
                      </c:pt>
                      <c:pt idx="9">
                        <c:v>213558.28776019916</c:v>
                      </c:pt>
                      <c:pt idx="10">
                        <c:v>208568.65279352752</c:v>
                      </c:pt>
                      <c:pt idx="11">
                        <c:v>253819.88783704795</c:v>
                      </c:pt>
                      <c:pt idx="12">
                        <c:v>302531.06183362979</c:v>
                      </c:pt>
                      <c:pt idx="13">
                        <c:v>326273.68898859282</c:v>
                      </c:pt>
                      <c:pt idx="14">
                        <c:v>306729.04620779434</c:v>
                      </c:pt>
                      <c:pt idx="15">
                        <c:v>212593.45796929311</c:v>
                      </c:pt>
                      <c:pt idx="16">
                        <c:v>215934.18003382534</c:v>
                      </c:pt>
                      <c:pt idx="17">
                        <c:v>361801.83992279513</c:v>
                      </c:pt>
                      <c:pt idx="18">
                        <c:v>285104.25450994069</c:v>
                      </c:pt>
                      <c:pt idx="19">
                        <c:v>305717.86303220381</c:v>
                      </c:pt>
                      <c:pt idx="20">
                        <c:v>300295.03319232521</c:v>
                      </c:pt>
                      <c:pt idx="21">
                        <c:v>291113.83583274856</c:v>
                      </c:pt>
                      <c:pt idx="22">
                        <c:v>294574.79210890573</c:v>
                      </c:pt>
                      <c:pt idx="23">
                        <c:v>342830.14743388852</c:v>
                      </c:pt>
                      <c:pt idx="24">
                        <c:v>298814.50635046902</c:v>
                      </c:pt>
                      <c:pt idx="25">
                        <c:v>357319.40211550269</c:v>
                      </c:pt>
                      <c:pt idx="26">
                        <c:v>390858.68585398613</c:v>
                      </c:pt>
                      <c:pt idx="27">
                        <c:v>339133.47550184134</c:v>
                      </c:pt>
                      <c:pt idx="28">
                        <c:v>319164.04685311799</c:v>
                      </c:pt>
                      <c:pt idx="29">
                        <c:v>404946.98731842468</c:v>
                      </c:pt>
                      <c:pt idx="30">
                        <c:v>393204.64056013501</c:v>
                      </c:pt>
                      <c:pt idx="31">
                        <c:v>379490.39261516731</c:v>
                      </c:pt>
                      <c:pt idx="32">
                        <c:v>338262.77949433366</c:v>
                      </c:pt>
                      <c:pt idx="33">
                        <c:v>355207.29914946534</c:v>
                      </c:pt>
                      <c:pt idx="34">
                        <c:v>412157.73331561836</c:v>
                      </c:pt>
                      <c:pt idx="35">
                        <c:v>345377.1307470139</c:v>
                      </c:pt>
                      <c:pt idx="36">
                        <c:v>365214.54050651222</c:v>
                      </c:pt>
                      <c:pt idx="37">
                        <c:v>373452.10008656699</c:v>
                      </c:pt>
                      <c:pt idx="38">
                        <c:v>414768.64000000001</c:v>
                      </c:pt>
                      <c:pt idx="39">
                        <c:v>305347.62</c:v>
                      </c:pt>
                      <c:pt idx="40">
                        <c:v>363654.89</c:v>
                      </c:pt>
                      <c:pt idx="41">
                        <c:v>351240.3</c:v>
                      </c:pt>
                      <c:pt idx="42">
                        <c:v>391523.60000000003</c:v>
                      </c:pt>
                      <c:pt idx="43">
                        <c:v>283324.16000000003</c:v>
                      </c:pt>
                      <c:pt idx="44">
                        <c:v>325326.53000000003</c:v>
                      </c:pt>
                      <c:pt idx="45">
                        <c:v>227579.53</c:v>
                      </c:pt>
                      <c:pt idx="46">
                        <c:v>292954.66000000003</c:v>
                      </c:pt>
                      <c:pt idx="47">
                        <c:v>323400.43</c:v>
                      </c:pt>
                      <c:pt idx="48">
                        <c:v>195024.32</c:v>
                      </c:pt>
                      <c:pt idx="49">
                        <c:v>264174.40000000002</c:v>
                      </c:pt>
                      <c:pt idx="50">
                        <c:v>255106.28</c:v>
                      </c:pt>
                      <c:pt idx="51">
                        <c:v>245425.31</c:v>
                      </c:pt>
                      <c:pt idx="52">
                        <c:v>207573.426950922</c:v>
                      </c:pt>
                    </c:numCache>
                  </c:numRef>
                </c:val>
                <c:smooth val="0"/>
                <c:extLst xmlns:c15="http://schemas.microsoft.com/office/drawing/2012/chart">
                  <c:ext xmlns:c16="http://schemas.microsoft.com/office/drawing/2014/chart" uri="{C3380CC4-5D6E-409C-BE32-E72D297353CC}">
                    <c16:uniqueId val="{00000007-88E2-4698-9125-2BF9859CB786}"/>
                  </c:ext>
                </c:extLst>
              </c15:ser>
            </c15:filteredLineSeries>
          </c:ext>
        </c:extLst>
      </c:lineChart>
      <c:dateAx>
        <c:axId val="1105743648"/>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1" i="0" u="none" strike="noStrike" kern="1200" baseline="0">
                <a:solidFill>
                  <a:schemeClr val="tx1">
                    <a:lumMod val="65000"/>
                    <a:lumOff val="35000"/>
                  </a:schemeClr>
                </a:solidFill>
                <a:latin typeface="+mn-lt"/>
                <a:ea typeface="+mn-ea"/>
                <a:cs typeface="+mn-cs"/>
              </a:defRPr>
            </a:pPr>
            <a:endParaRPr lang="en-US"/>
          </a:p>
        </c:txPr>
        <c:crossAx val="497455504"/>
        <c:crosses val="autoZero"/>
        <c:auto val="1"/>
        <c:lblOffset val="100"/>
        <c:baseTimeUnit val="days"/>
      </c:dateAx>
      <c:valAx>
        <c:axId val="497455504"/>
        <c:scaling>
          <c:orientation val="minMax"/>
          <c:max val="600000"/>
        </c:scaling>
        <c:delete val="0"/>
        <c:axPos val="l"/>
        <c:title>
          <c:tx>
            <c:rich>
              <a:bodyPr rot="-5400000" spcFirstLastPara="1" vertOverflow="ellipsis" vert="horz" wrap="square" anchor="ctr" anchorCtr="1"/>
              <a:lstStyle/>
              <a:p>
                <a:pPr algn="ctr">
                  <a:defRPr lang="en-US" sz="1000" b="1" i="0" u="none" strike="noStrike" kern="1200" baseline="0">
                    <a:solidFill>
                      <a:schemeClr val="tx1">
                        <a:lumMod val="65000"/>
                        <a:lumOff val="35000"/>
                      </a:schemeClr>
                    </a:solidFill>
                    <a:latin typeface="+mn-lt"/>
                    <a:ea typeface="+mn-ea"/>
                    <a:cs typeface="+mn-cs"/>
                  </a:defRPr>
                </a:pPr>
                <a:r>
                  <a:rPr lang="en-US" sz="1000" b="1" i="0" u="none" strike="noStrike" kern="1200" baseline="0">
                    <a:solidFill>
                      <a:schemeClr val="tx1">
                        <a:lumMod val="65000"/>
                        <a:lumOff val="35000"/>
                      </a:schemeClr>
                    </a:solidFill>
                    <a:latin typeface="+mn-lt"/>
                    <a:ea typeface="+mn-ea"/>
                    <a:cs typeface="+mn-cs"/>
                  </a:rPr>
                  <a:t>Thousand 480lb bales</a:t>
                </a:r>
              </a:p>
            </c:rich>
          </c:tx>
          <c:overlay val="0"/>
          <c:spPr>
            <a:noFill/>
            <a:ln>
              <a:noFill/>
            </a:ln>
            <a:effectLst/>
          </c:spPr>
          <c:txPr>
            <a:bodyPr rot="-5400000" spcFirstLastPara="1" vertOverflow="ellipsis" vert="horz" wrap="square" anchor="ctr" anchorCtr="1"/>
            <a:lstStyle/>
            <a:p>
              <a:pPr algn="ctr">
                <a:defRPr lang="en-US"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105743648"/>
        <c:crosses val="autoZero"/>
        <c:crossBetween val="between"/>
        <c:dispUnits>
          <c:builtInUnit val="thousands"/>
        </c:dispUnits>
      </c:valAx>
      <c:spPr>
        <a:noFill/>
        <a:ln>
          <a:solidFill>
            <a:schemeClr val="tx1"/>
          </a:solidFill>
        </a:ln>
        <a:effectLst/>
      </c:spPr>
    </c:plotArea>
    <c:legend>
      <c:legendPos val="b"/>
      <c:legendEntry>
        <c:idx val="0"/>
        <c:delete val="1"/>
      </c:legendEntry>
      <c:legendEntry>
        <c:idx val="1"/>
        <c:delete val="1"/>
      </c:legendEntry>
      <c:layout>
        <c:manualLayout>
          <c:xMode val="edge"/>
          <c:yMode val="edge"/>
          <c:x val="5.8690387758133997E-2"/>
          <c:y val="0.92145715729448074"/>
          <c:w val="0.9"/>
          <c:h val="7.8125546806649182E-2"/>
        </c:manualLayout>
      </c:layout>
      <c:overlay val="0"/>
      <c:spPr>
        <a:noFill/>
        <a:ln>
          <a:noFill/>
        </a:ln>
        <a:effectLst/>
      </c:spPr>
      <c:txPr>
        <a:bodyPr rot="0" spcFirstLastPara="1" vertOverflow="ellipsis" vert="horz" wrap="square" anchor="ctr" anchorCtr="1"/>
        <a:lstStyle/>
        <a:p>
          <a:pPr algn="ctr">
            <a:defRPr lang="en-US"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U.S. cotton weekly MY21 exports:</a:t>
            </a:r>
          </a:p>
          <a:p>
            <a:pPr>
              <a:defRPr/>
            </a:pPr>
            <a:r>
              <a:rPr lang="en-US"/>
              <a:t> actual and projected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39677115832218"/>
          <c:y val="0.12958258828010746"/>
          <c:w val="0.80901203387312437"/>
          <c:h val="0.63380257417040309"/>
        </c:manualLayout>
      </c:layout>
      <c:lineChart>
        <c:grouping val="standard"/>
        <c:varyColors val="0"/>
        <c:ser>
          <c:idx val="0"/>
          <c:order val="0"/>
          <c:tx>
            <c:strRef>
              <c:f>tsweek_esr!$AU$1</c:f>
              <c:strCache>
                <c:ptCount val="1"/>
                <c:pt idx="0">
                  <c:v>+/-2sd</c:v>
                </c:pt>
              </c:strCache>
            </c:strRef>
          </c:tx>
          <c:spPr>
            <a:ln w="28575" cap="rnd">
              <a:solidFill>
                <a:srgbClr val="0070C0">
                  <a:alpha val="25000"/>
                </a:srgbClr>
              </a:solidFill>
              <a:prstDash val="sysDot"/>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tsweek_esr!$AU$1150:$AU$1202</c:f>
              <c:numCache>
                <c:formatCode>#,##0</c:formatCode>
                <c:ptCount val="53"/>
                <c:pt idx="0">
                  <c:v>175926.74375756574</c:v>
                </c:pt>
                <c:pt idx="1">
                  <c:v>153182.99980755593</c:v>
                </c:pt>
                <c:pt idx="2">
                  <c:v>138926.73025522937</c:v>
                </c:pt>
                <c:pt idx="3">
                  <c:v>131036.06650116526</c:v>
                </c:pt>
                <c:pt idx="4">
                  <c:v>123145.40274710112</c:v>
                </c:pt>
                <c:pt idx="5">
                  <c:v>115254.738993037</c:v>
                </c:pt>
                <c:pt idx="6">
                  <c:v>107903.48930701675</c:v>
                </c:pt>
                <c:pt idx="7">
                  <c:v>103788.72402925979</c:v>
                </c:pt>
                <c:pt idx="8">
                  <c:v>99673.958751502825</c:v>
                </c:pt>
                <c:pt idx="9">
                  <c:v>95559.19347374585</c:v>
                </c:pt>
                <c:pt idx="10">
                  <c:v>91444.42819598889</c:v>
                </c:pt>
                <c:pt idx="11">
                  <c:v>98569.217527879955</c:v>
                </c:pt>
                <c:pt idx="12">
                  <c:v>107567.26596137902</c:v>
                </c:pt>
                <c:pt idx="13">
                  <c:v>116565.31439487809</c:v>
                </c:pt>
                <c:pt idx="14">
                  <c:v>125563.3628283772</c:v>
                </c:pt>
                <c:pt idx="15">
                  <c:v>134379.00587265228</c:v>
                </c:pt>
                <c:pt idx="16">
                  <c:v>142951.44173129537</c:v>
                </c:pt>
                <c:pt idx="17">
                  <c:v>151523.87758993849</c:v>
                </c:pt>
                <c:pt idx="18">
                  <c:v>160096.31344858155</c:v>
                </c:pt>
                <c:pt idx="19">
                  <c:v>169517.66608577987</c:v>
                </c:pt>
                <c:pt idx="20">
                  <c:v>184032.51939430909</c:v>
                </c:pt>
                <c:pt idx="21">
                  <c:v>198547.37270283836</c:v>
                </c:pt>
                <c:pt idx="22">
                  <c:v>213062.22601136763</c:v>
                </c:pt>
                <c:pt idx="23">
                  <c:v>227577.07931989685</c:v>
                </c:pt>
                <c:pt idx="24">
                  <c:v>237329.22414689735</c:v>
                </c:pt>
                <c:pt idx="25">
                  <c:v>245176.28558128639</c:v>
                </c:pt>
                <c:pt idx="26">
                  <c:v>253023.34701567533</c:v>
                </c:pt>
                <c:pt idx="27">
                  <c:v>260870.40845006431</c:v>
                </c:pt>
                <c:pt idx="28">
                  <c:v>273305.88686988299</c:v>
                </c:pt>
                <c:pt idx="29">
                  <c:v>297212.40775327594</c:v>
                </c:pt>
                <c:pt idx="30">
                  <c:v>321118.92863666889</c:v>
                </c:pt>
                <c:pt idx="31">
                  <c:v>345025.44952006178</c:v>
                </c:pt>
                <c:pt idx="32">
                  <c:v>354249.4116034545</c:v>
                </c:pt>
                <c:pt idx="33">
                  <c:v>326766.97668684664</c:v>
                </c:pt>
                <c:pt idx="34">
                  <c:v>299284.54177023901</c:v>
                </c:pt>
                <c:pt idx="35">
                  <c:v>271802.10685363115</c:v>
                </c:pt>
                <c:pt idx="36">
                  <c:v>244319.67193702338</c:v>
                </c:pt>
                <c:pt idx="37">
                  <c:v>230208.59590042746</c:v>
                </c:pt>
                <c:pt idx="38">
                  <c:v>218326.07967716682</c:v>
                </c:pt>
                <c:pt idx="39">
                  <c:v>206443.5634539063</c:v>
                </c:pt>
                <c:pt idx="40">
                  <c:v>194561.04723064566</c:v>
                </c:pt>
                <c:pt idx="41">
                  <c:v>193837.04804978994</c:v>
                </c:pt>
                <c:pt idx="42">
                  <c:v>201481.93665073771</c:v>
                </c:pt>
                <c:pt idx="43">
                  <c:v>209126.82525168551</c:v>
                </c:pt>
                <c:pt idx="44">
                  <c:v>216771.71385263329</c:v>
                </c:pt>
                <c:pt idx="45">
                  <c:v>224018.92551382206</c:v>
                </c:pt>
                <c:pt idx="46">
                  <c:v>228880.07553645698</c:v>
                </c:pt>
                <c:pt idx="47">
                  <c:v>233741.22555909181</c:v>
                </c:pt>
                <c:pt idx="48">
                  <c:v>238602.37558172675</c:v>
                </c:pt>
                <c:pt idx="49">
                  <c:v>243463.52560436167</c:v>
                </c:pt>
                <c:pt idx="50">
                  <c:v>224663.33793615829</c:v>
                </c:pt>
                <c:pt idx="51">
                  <c:v>201919.5939861486</c:v>
                </c:pt>
                <c:pt idx="52">
                  <c:v>179175.8500361389</c:v>
                </c:pt>
              </c:numCache>
            </c:numRef>
          </c:val>
          <c:smooth val="0"/>
          <c:extLst>
            <c:ext xmlns:c16="http://schemas.microsoft.com/office/drawing/2014/chart" uri="{C3380CC4-5D6E-409C-BE32-E72D297353CC}">
              <c16:uniqueId val="{00000000-CC85-4C3D-AAC1-053F00B5E652}"/>
            </c:ext>
          </c:extLst>
        </c:ser>
        <c:ser>
          <c:idx val="1"/>
          <c:order val="1"/>
          <c:tx>
            <c:strRef>
              <c:f>tsweek_esr!$AV$1</c:f>
              <c:strCache>
                <c:ptCount val="1"/>
                <c:pt idx="0">
                  <c:v>+/-1sd</c:v>
                </c:pt>
              </c:strCache>
            </c:strRef>
          </c:tx>
          <c:spPr>
            <a:ln w="28575" cap="rnd">
              <a:solidFill>
                <a:srgbClr val="0070C0">
                  <a:alpha val="25000"/>
                </a:srgbClr>
              </a:solidFill>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tsweek_esr!$AV$1150:$AV$1202</c:f>
              <c:numCache>
                <c:formatCode>#,##0</c:formatCode>
                <c:ptCount val="53"/>
                <c:pt idx="0">
                  <c:v>208880.91746420308</c:v>
                </c:pt>
                <c:pt idx="1">
                  <c:v>190747.8456717878</c:v>
                </c:pt>
                <c:pt idx="2">
                  <c:v>176512.76114374344</c:v>
                </c:pt>
                <c:pt idx="3">
                  <c:v>165201.16706397731</c:v>
                </c:pt>
                <c:pt idx="4">
                  <c:v>153889.57298421112</c:v>
                </c:pt>
                <c:pt idx="5">
                  <c:v>142577.97890444493</c:v>
                </c:pt>
                <c:pt idx="6">
                  <c:v>132237.94498841788</c:v>
                </c:pt>
                <c:pt idx="7">
                  <c:v>127727.27205482575</c:v>
                </c:pt>
                <c:pt idx="8">
                  <c:v>123216.59912123359</c:v>
                </c:pt>
                <c:pt idx="9">
                  <c:v>118705.92618764144</c:v>
                </c:pt>
                <c:pt idx="10">
                  <c:v>114195.25325404928</c:v>
                </c:pt>
                <c:pt idx="11">
                  <c:v>118480.02400937249</c:v>
                </c:pt>
                <c:pt idx="12">
                  <c:v>124230.70204618156</c:v>
                </c:pt>
                <c:pt idx="13">
                  <c:v>129981.38008299062</c:v>
                </c:pt>
                <c:pt idx="14">
                  <c:v>135732.05811979974</c:v>
                </c:pt>
                <c:pt idx="15">
                  <c:v>144372.60095920795</c:v>
                </c:pt>
                <c:pt idx="16">
                  <c:v>156866.29686874829</c:v>
                </c:pt>
                <c:pt idx="17">
                  <c:v>169359.99277828867</c:v>
                </c:pt>
                <c:pt idx="18">
                  <c:v>181853.68868782907</c:v>
                </c:pt>
                <c:pt idx="19">
                  <c:v>194823.4538749351</c:v>
                </c:pt>
                <c:pt idx="20">
                  <c:v>210649.63472743478</c:v>
                </c:pt>
                <c:pt idx="21">
                  <c:v>226475.81557993451</c:v>
                </c:pt>
                <c:pt idx="22">
                  <c:v>242301.99643243424</c:v>
                </c:pt>
                <c:pt idx="23">
                  <c:v>258128.17728493389</c:v>
                </c:pt>
                <c:pt idx="24">
                  <c:v>268646.24605774571</c:v>
                </c:pt>
                <c:pt idx="25">
                  <c:v>277041.06999868224</c:v>
                </c:pt>
                <c:pt idx="26">
                  <c:v>285435.89393961872</c:v>
                </c:pt>
                <c:pt idx="27">
                  <c:v>293830.71788055525</c:v>
                </c:pt>
                <c:pt idx="28">
                  <c:v>305767.31762020959</c:v>
                </c:pt>
                <c:pt idx="29">
                  <c:v>326558.35685665841</c:v>
                </c:pt>
                <c:pt idx="30">
                  <c:v>347349.39609310712</c:v>
                </c:pt>
                <c:pt idx="31">
                  <c:v>368140.43532955588</c:v>
                </c:pt>
                <c:pt idx="32">
                  <c:v>377118.24904157076</c:v>
                </c:pt>
                <c:pt idx="33">
                  <c:v>356562.99894250103</c:v>
                </c:pt>
                <c:pt idx="34">
                  <c:v>336007.74884343136</c:v>
                </c:pt>
                <c:pt idx="35">
                  <c:v>315452.49874436157</c:v>
                </c:pt>
                <c:pt idx="36">
                  <c:v>294897.24864529184</c:v>
                </c:pt>
                <c:pt idx="37">
                  <c:v>287635.44378060068</c:v>
                </c:pt>
                <c:pt idx="38">
                  <c:v>282589.21312163922</c:v>
                </c:pt>
                <c:pt idx="39">
                  <c:v>277542.98246267787</c:v>
                </c:pt>
                <c:pt idx="40">
                  <c:v>272496.75180371641</c:v>
                </c:pt>
                <c:pt idx="41">
                  <c:v>269500.86551811884</c:v>
                </c:pt>
                <c:pt idx="42">
                  <c:v>268042.73751254391</c:v>
                </c:pt>
                <c:pt idx="43">
                  <c:v>266584.60950696911</c:v>
                </c:pt>
                <c:pt idx="44">
                  <c:v>265126.4815013943</c:v>
                </c:pt>
                <c:pt idx="45">
                  <c:v>263856.77334144356</c:v>
                </c:pt>
                <c:pt idx="46">
                  <c:v>263717.58425523801</c:v>
                </c:pt>
                <c:pt idx="47">
                  <c:v>263578.39516903239</c:v>
                </c:pt>
                <c:pt idx="48">
                  <c:v>263439.20608282683</c:v>
                </c:pt>
                <c:pt idx="49">
                  <c:v>263300.01699662121</c:v>
                </c:pt>
                <c:pt idx="50">
                  <c:v>247737.49987652162</c:v>
                </c:pt>
                <c:pt idx="51">
                  <c:v>229604.42808410642</c:v>
                </c:pt>
                <c:pt idx="52">
                  <c:v>211471.35629169119</c:v>
                </c:pt>
              </c:numCache>
            </c:numRef>
          </c:val>
          <c:smooth val="0"/>
          <c:extLst>
            <c:ext xmlns:c16="http://schemas.microsoft.com/office/drawing/2014/chart" uri="{C3380CC4-5D6E-409C-BE32-E72D297353CC}">
              <c16:uniqueId val="{00000001-CC85-4C3D-AAC1-053F00B5E652}"/>
            </c:ext>
          </c:extLst>
        </c:ser>
        <c:ser>
          <c:idx val="2"/>
          <c:order val="2"/>
          <c:tx>
            <c:strRef>
              <c:f>tsweek_esr!$AW$1</c:f>
              <c:strCache>
                <c:ptCount val="1"/>
                <c:pt idx="0">
                  <c:v>Projected</c:v>
                </c:pt>
              </c:strCache>
            </c:strRef>
          </c:tx>
          <c:spPr>
            <a:ln w="28575" cap="rnd">
              <a:solidFill>
                <a:srgbClr val="0070C0"/>
              </a:solidFill>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tsweek_esr!$AW$1150:$AW$1202</c:f>
              <c:numCache>
                <c:formatCode>#,##0</c:formatCode>
                <c:ptCount val="53"/>
                <c:pt idx="0">
                  <c:v>241835.09117084046</c:v>
                </c:pt>
                <c:pt idx="1">
                  <c:v>228312.69153601967</c:v>
                </c:pt>
                <c:pt idx="2">
                  <c:v>214098.79203225754</c:v>
                </c:pt>
                <c:pt idx="3">
                  <c:v>199366.26762678931</c:v>
                </c:pt>
                <c:pt idx="4">
                  <c:v>184633.74322132109</c:v>
                </c:pt>
                <c:pt idx="5">
                  <c:v>169901.21881585286</c:v>
                </c:pt>
                <c:pt idx="6">
                  <c:v>156572.40066981904</c:v>
                </c:pt>
                <c:pt idx="7">
                  <c:v>151665.82008039171</c:v>
                </c:pt>
                <c:pt idx="8">
                  <c:v>146759.23949096436</c:v>
                </c:pt>
                <c:pt idx="9">
                  <c:v>141852.65890153704</c:v>
                </c:pt>
                <c:pt idx="10">
                  <c:v>136946.07831210969</c:v>
                </c:pt>
                <c:pt idx="11">
                  <c:v>138390.83049086502</c:v>
                </c:pt>
                <c:pt idx="12">
                  <c:v>140894.13813098409</c:v>
                </c:pt>
                <c:pt idx="13">
                  <c:v>143397.44577110317</c:v>
                </c:pt>
                <c:pt idx="14">
                  <c:v>145900.75341122225</c:v>
                </c:pt>
                <c:pt idx="15">
                  <c:v>154366.19604576359</c:v>
                </c:pt>
                <c:pt idx="16">
                  <c:v>170781.15200620121</c:v>
                </c:pt>
                <c:pt idx="17">
                  <c:v>187196.1079666389</c:v>
                </c:pt>
                <c:pt idx="18">
                  <c:v>203611.06392707652</c:v>
                </c:pt>
                <c:pt idx="19">
                  <c:v>220129.24166409031</c:v>
                </c:pt>
                <c:pt idx="20">
                  <c:v>237266.75006056047</c:v>
                </c:pt>
                <c:pt idx="21">
                  <c:v>254404.25845703066</c:v>
                </c:pt>
                <c:pt idx="22">
                  <c:v>271541.76685350086</c:v>
                </c:pt>
                <c:pt idx="23">
                  <c:v>288679.27524997102</c:v>
                </c:pt>
                <c:pt idx="24">
                  <c:v>299963.26796859404</c:v>
                </c:pt>
                <c:pt idx="25">
                  <c:v>308905.85441607813</c:v>
                </c:pt>
                <c:pt idx="26">
                  <c:v>317848.44086356222</c:v>
                </c:pt>
                <c:pt idx="27">
                  <c:v>326791.02731104632</c:v>
                </c:pt>
                <c:pt idx="28">
                  <c:v>338228.74837053625</c:v>
                </c:pt>
                <c:pt idx="29">
                  <c:v>355904.30596004089</c:v>
                </c:pt>
                <c:pt idx="30">
                  <c:v>373579.86354954541</c:v>
                </c:pt>
                <c:pt idx="31">
                  <c:v>391255.42113904998</c:v>
                </c:pt>
                <c:pt idx="32">
                  <c:v>399987.08647968702</c:v>
                </c:pt>
                <c:pt idx="33">
                  <c:v>386359.0211981553</c:v>
                </c:pt>
                <c:pt idx="34">
                  <c:v>372730.9559166237</c:v>
                </c:pt>
                <c:pt idx="35">
                  <c:v>359102.89063509199</c:v>
                </c:pt>
                <c:pt idx="36">
                  <c:v>345474.82535356033</c:v>
                </c:pt>
                <c:pt idx="37">
                  <c:v>345062.29166077386</c:v>
                </c:pt>
                <c:pt idx="38">
                  <c:v>346852.34656611161</c:v>
                </c:pt>
                <c:pt idx="39">
                  <c:v>348642.40147144941</c:v>
                </c:pt>
                <c:pt idx="40">
                  <c:v>350432.45637678716</c:v>
                </c:pt>
                <c:pt idx="41">
                  <c:v>345164.6829864477</c:v>
                </c:pt>
                <c:pt idx="42">
                  <c:v>334603.53837435017</c:v>
                </c:pt>
                <c:pt idx="43">
                  <c:v>324042.39376225276</c:v>
                </c:pt>
                <c:pt idx="44">
                  <c:v>313481.24915015523</c:v>
                </c:pt>
                <c:pt idx="45">
                  <c:v>303694.62116906507</c:v>
                </c:pt>
                <c:pt idx="46">
                  <c:v>298555.092974019</c:v>
                </c:pt>
                <c:pt idx="47">
                  <c:v>293415.56477897288</c:v>
                </c:pt>
                <c:pt idx="48">
                  <c:v>288276.03658392688</c:v>
                </c:pt>
                <c:pt idx="49">
                  <c:v>283136.50838888081</c:v>
                </c:pt>
                <c:pt idx="50">
                  <c:v>270811.66181688494</c:v>
                </c:pt>
                <c:pt idx="51">
                  <c:v>257289.26218206418</c:v>
                </c:pt>
                <c:pt idx="52">
                  <c:v>243766.86254724342</c:v>
                </c:pt>
              </c:numCache>
            </c:numRef>
          </c:val>
          <c:smooth val="0"/>
          <c:extLst>
            <c:ext xmlns:c16="http://schemas.microsoft.com/office/drawing/2014/chart" uri="{C3380CC4-5D6E-409C-BE32-E72D297353CC}">
              <c16:uniqueId val="{00000002-CC85-4C3D-AAC1-053F00B5E652}"/>
            </c:ext>
          </c:extLst>
        </c:ser>
        <c:ser>
          <c:idx val="3"/>
          <c:order val="3"/>
          <c:tx>
            <c:strRef>
              <c:f>tsweek_esr!$AX$1</c:f>
              <c:strCache>
                <c:ptCount val="1"/>
                <c:pt idx="0">
                  <c:v>+/-1sd</c:v>
                </c:pt>
              </c:strCache>
            </c:strRef>
          </c:tx>
          <c:spPr>
            <a:ln w="28575" cap="rnd">
              <a:solidFill>
                <a:srgbClr val="0070C0">
                  <a:alpha val="25000"/>
                </a:srgbClr>
              </a:solidFill>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tsweek_esr!$AX$1150:$AX$1202</c:f>
              <c:numCache>
                <c:formatCode>#,##0</c:formatCode>
                <c:ptCount val="53"/>
                <c:pt idx="0">
                  <c:v>274789.26487747778</c:v>
                </c:pt>
                <c:pt idx="1">
                  <c:v>265877.5374002516</c:v>
                </c:pt>
                <c:pt idx="2">
                  <c:v>251684.82292077164</c:v>
                </c:pt>
                <c:pt idx="3">
                  <c:v>233531.36818960134</c:v>
                </c:pt>
                <c:pt idx="4">
                  <c:v>215377.91345843105</c:v>
                </c:pt>
                <c:pt idx="5">
                  <c:v>197224.45872726076</c:v>
                </c:pt>
                <c:pt idx="6">
                  <c:v>180906.85635122017</c:v>
                </c:pt>
                <c:pt idx="7">
                  <c:v>175604.36810595766</c:v>
                </c:pt>
                <c:pt idx="8">
                  <c:v>170301.87986069513</c:v>
                </c:pt>
                <c:pt idx="9">
                  <c:v>164999.39161543263</c:v>
                </c:pt>
                <c:pt idx="10">
                  <c:v>159696.9033701701</c:v>
                </c:pt>
                <c:pt idx="11">
                  <c:v>158301.63697235752</c:v>
                </c:pt>
                <c:pt idx="12">
                  <c:v>157557.57421578659</c:v>
                </c:pt>
                <c:pt idx="13">
                  <c:v>156813.51145921569</c:v>
                </c:pt>
                <c:pt idx="14">
                  <c:v>156069.44870264479</c:v>
                </c:pt>
                <c:pt idx="15">
                  <c:v>164359.79113231922</c:v>
                </c:pt>
                <c:pt idx="16">
                  <c:v>184696.00714365416</c:v>
                </c:pt>
                <c:pt idx="17">
                  <c:v>205032.2231549891</c:v>
                </c:pt>
                <c:pt idx="18">
                  <c:v>225368.43916632401</c:v>
                </c:pt>
                <c:pt idx="19">
                  <c:v>245435.02945324549</c:v>
                </c:pt>
                <c:pt idx="20">
                  <c:v>263883.86539368617</c:v>
                </c:pt>
                <c:pt idx="21">
                  <c:v>282332.70133412676</c:v>
                </c:pt>
                <c:pt idx="22">
                  <c:v>300781.53727456747</c:v>
                </c:pt>
                <c:pt idx="23">
                  <c:v>319230.37321500806</c:v>
                </c:pt>
                <c:pt idx="24">
                  <c:v>331280.28987944237</c:v>
                </c:pt>
                <c:pt idx="25">
                  <c:v>340770.63883347408</c:v>
                </c:pt>
                <c:pt idx="26">
                  <c:v>350260.98778750567</c:v>
                </c:pt>
                <c:pt idx="27">
                  <c:v>359751.33674153732</c:v>
                </c:pt>
                <c:pt idx="28">
                  <c:v>370690.17912086291</c:v>
                </c:pt>
                <c:pt idx="29">
                  <c:v>385250.2550634233</c:v>
                </c:pt>
                <c:pt idx="30">
                  <c:v>399810.33100598375</c:v>
                </c:pt>
                <c:pt idx="31">
                  <c:v>414370.40694854409</c:v>
                </c:pt>
                <c:pt idx="32">
                  <c:v>422855.92391780333</c:v>
                </c:pt>
                <c:pt idx="33">
                  <c:v>416155.04345380963</c:v>
                </c:pt>
                <c:pt idx="34">
                  <c:v>409454.16298981605</c:v>
                </c:pt>
                <c:pt idx="35">
                  <c:v>402753.2825258224</c:v>
                </c:pt>
                <c:pt idx="36">
                  <c:v>396052.40206182882</c:v>
                </c:pt>
                <c:pt idx="37">
                  <c:v>402489.1395409471</c:v>
                </c:pt>
                <c:pt idx="38">
                  <c:v>411115.48001058405</c:v>
                </c:pt>
                <c:pt idx="39">
                  <c:v>419741.82048022095</c:v>
                </c:pt>
                <c:pt idx="40">
                  <c:v>428368.16094985791</c:v>
                </c:pt>
                <c:pt idx="41">
                  <c:v>420828.50045477657</c:v>
                </c:pt>
                <c:pt idx="42">
                  <c:v>401164.33923615649</c:v>
                </c:pt>
                <c:pt idx="43">
                  <c:v>381500.17801753635</c:v>
                </c:pt>
                <c:pt idx="44">
                  <c:v>361836.01679891621</c:v>
                </c:pt>
                <c:pt idx="45">
                  <c:v>343532.46899668657</c:v>
                </c:pt>
                <c:pt idx="46">
                  <c:v>333392.60169280006</c:v>
                </c:pt>
                <c:pt idx="47">
                  <c:v>323252.73438891344</c:v>
                </c:pt>
                <c:pt idx="48">
                  <c:v>313112.86708502693</c:v>
                </c:pt>
                <c:pt idx="49">
                  <c:v>302972.99978114036</c:v>
                </c:pt>
                <c:pt idx="50">
                  <c:v>293885.82375724823</c:v>
                </c:pt>
                <c:pt idx="51">
                  <c:v>284974.096280022</c:v>
                </c:pt>
                <c:pt idx="52">
                  <c:v>276062.36880279571</c:v>
                </c:pt>
              </c:numCache>
            </c:numRef>
          </c:val>
          <c:smooth val="0"/>
          <c:extLst>
            <c:ext xmlns:c16="http://schemas.microsoft.com/office/drawing/2014/chart" uri="{C3380CC4-5D6E-409C-BE32-E72D297353CC}">
              <c16:uniqueId val="{00000003-CC85-4C3D-AAC1-053F00B5E652}"/>
            </c:ext>
          </c:extLst>
        </c:ser>
        <c:ser>
          <c:idx val="4"/>
          <c:order val="4"/>
          <c:tx>
            <c:strRef>
              <c:f>tsweek_esr!$AY$1</c:f>
              <c:strCache>
                <c:ptCount val="1"/>
                <c:pt idx="0">
                  <c:v>+/-2sd</c:v>
                </c:pt>
              </c:strCache>
            </c:strRef>
          </c:tx>
          <c:spPr>
            <a:ln w="28575" cap="rnd">
              <a:solidFill>
                <a:srgbClr val="0070C0">
                  <a:alpha val="25000"/>
                </a:srgbClr>
              </a:solidFill>
              <a:prstDash val="sysDot"/>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tsweek_esr!$AY$1150:$AY$1202</c:f>
              <c:numCache>
                <c:formatCode>#,##0</c:formatCode>
                <c:ptCount val="53"/>
                <c:pt idx="0">
                  <c:v>307743.43858411518</c:v>
                </c:pt>
                <c:pt idx="1">
                  <c:v>303442.38326448342</c:v>
                </c:pt>
                <c:pt idx="2">
                  <c:v>289270.85380928573</c:v>
                </c:pt>
                <c:pt idx="3">
                  <c:v>267696.46875241335</c:v>
                </c:pt>
                <c:pt idx="4">
                  <c:v>246122.08369554105</c:v>
                </c:pt>
                <c:pt idx="5">
                  <c:v>224547.69863866869</c:v>
                </c:pt>
                <c:pt idx="6">
                  <c:v>205241.3120326213</c:v>
                </c:pt>
                <c:pt idx="7">
                  <c:v>199542.91613152364</c:v>
                </c:pt>
                <c:pt idx="8">
                  <c:v>193844.52023042593</c:v>
                </c:pt>
                <c:pt idx="9">
                  <c:v>188146.12432932822</c:v>
                </c:pt>
                <c:pt idx="10">
                  <c:v>182447.7284282305</c:v>
                </c:pt>
                <c:pt idx="11">
                  <c:v>178212.44345385008</c:v>
                </c:pt>
                <c:pt idx="12">
                  <c:v>174221.01030058914</c:v>
                </c:pt>
                <c:pt idx="13">
                  <c:v>170229.57714732824</c:v>
                </c:pt>
                <c:pt idx="14">
                  <c:v>166238.14399406733</c:v>
                </c:pt>
                <c:pt idx="15">
                  <c:v>174353.38621887492</c:v>
                </c:pt>
                <c:pt idx="16">
                  <c:v>198610.86228110708</c:v>
                </c:pt>
                <c:pt idx="17">
                  <c:v>222868.3383433393</c:v>
                </c:pt>
                <c:pt idx="18">
                  <c:v>247125.81440557149</c:v>
                </c:pt>
                <c:pt idx="19">
                  <c:v>270740.81724240072</c:v>
                </c:pt>
                <c:pt idx="20">
                  <c:v>290500.98072681186</c:v>
                </c:pt>
                <c:pt idx="21">
                  <c:v>310261.14421122294</c:v>
                </c:pt>
                <c:pt idx="22">
                  <c:v>330021.30769563408</c:v>
                </c:pt>
                <c:pt idx="23">
                  <c:v>349781.47118004516</c:v>
                </c:pt>
                <c:pt idx="24">
                  <c:v>362597.3117902907</c:v>
                </c:pt>
                <c:pt idx="25">
                  <c:v>372635.42325086996</c:v>
                </c:pt>
                <c:pt idx="26">
                  <c:v>382673.53471144906</c:v>
                </c:pt>
                <c:pt idx="27">
                  <c:v>392711.64617202833</c:v>
                </c:pt>
                <c:pt idx="28">
                  <c:v>403151.60987118946</c:v>
                </c:pt>
                <c:pt idx="29">
                  <c:v>414596.20416680578</c:v>
                </c:pt>
                <c:pt idx="30">
                  <c:v>426040.79846242198</c:v>
                </c:pt>
                <c:pt idx="31">
                  <c:v>437485.39275803819</c:v>
                </c:pt>
                <c:pt idx="32">
                  <c:v>445724.76135591953</c:v>
                </c:pt>
                <c:pt idx="33">
                  <c:v>445951.06570946396</c:v>
                </c:pt>
                <c:pt idx="34">
                  <c:v>446177.37006300845</c:v>
                </c:pt>
                <c:pt idx="35">
                  <c:v>446403.67441655282</c:v>
                </c:pt>
                <c:pt idx="36">
                  <c:v>446629.97877009725</c:v>
                </c:pt>
                <c:pt idx="37">
                  <c:v>459915.98742112023</c:v>
                </c:pt>
                <c:pt idx="38">
                  <c:v>475378.61345505639</c:v>
                </c:pt>
                <c:pt idx="39">
                  <c:v>490841.23948899255</c:v>
                </c:pt>
                <c:pt idx="40">
                  <c:v>506303.86552292865</c:v>
                </c:pt>
                <c:pt idx="41">
                  <c:v>496492.31792310544</c:v>
                </c:pt>
                <c:pt idx="42">
                  <c:v>467725.14009796269</c:v>
                </c:pt>
                <c:pt idx="43">
                  <c:v>438957.96227282</c:v>
                </c:pt>
                <c:pt idx="44">
                  <c:v>410190.78444767726</c:v>
                </c:pt>
                <c:pt idx="45">
                  <c:v>383370.31682430813</c:v>
                </c:pt>
                <c:pt idx="46">
                  <c:v>368230.11041158106</c:v>
                </c:pt>
                <c:pt idx="47">
                  <c:v>353089.90399885399</c:v>
                </c:pt>
                <c:pt idx="48">
                  <c:v>337949.69758612692</c:v>
                </c:pt>
                <c:pt idx="49">
                  <c:v>322809.49117339996</c:v>
                </c:pt>
                <c:pt idx="50">
                  <c:v>316959.98569761158</c:v>
                </c:pt>
                <c:pt idx="51">
                  <c:v>312658.93037797976</c:v>
                </c:pt>
                <c:pt idx="52">
                  <c:v>308357.87505834794</c:v>
                </c:pt>
              </c:numCache>
            </c:numRef>
          </c:val>
          <c:smooth val="0"/>
          <c:extLst>
            <c:ext xmlns:c16="http://schemas.microsoft.com/office/drawing/2014/chart" uri="{C3380CC4-5D6E-409C-BE32-E72D297353CC}">
              <c16:uniqueId val="{00000004-CC85-4C3D-AAC1-053F00B5E652}"/>
            </c:ext>
          </c:extLst>
        </c:ser>
        <c:ser>
          <c:idx val="5"/>
          <c:order val="5"/>
          <c:tx>
            <c:strRef>
              <c:f>tsweek_esr!$AZ$1</c:f>
              <c:strCache>
                <c:ptCount val="1"/>
                <c:pt idx="0">
                  <c:v>Actual (480lb)</c:v>
                </c:pt>
              </c:strCache>
            </c:strRef>
          </c:tx>
          <c:spPr>
            <a:ln w="28575" cap="rnd">
              <a:solidFill>
                <a:srgbClr val="FF0000"/>
              </a:solidFill>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tsweek_esr!$AZ$1150:$AZ$1202</c:f>
              <c:numCache>
                <c:formatCode>#,##0</c:formatCode>
                <c:ptCount val="53"/>
                <c:pt idx="0">
                  <c:v>257956.29</c:v>
                </c:pt>
                <c:pt idx="1">
                  <c:v>231512.07</c:v>
                </c:pt>
                <c:pt idx="2">
                  <c:v>215995.12</c:v>
                </c:pt>
                <c:pt idx="3">
                  <c:v>178562.86000000002</c:v>
                </c:pt>
                <c:pt idx="4">
                  <c:v>172251.02000000002</c:v>
                </c:pt>
                <c:pt idx="5">
                  <c:v>247782.98</c:v>
                </c:pt>
                <c:pt idx="6">
                  <c:v>185985.04</c:v>
                </c:pt>
                <c:pt idx="7">
                  <c:v>180863.88</c:v>
                </c:pt>
                <c:pt idx="8">
                  <c:v>132706.23000000001</c:v>
                </c:pt>
                <c:pt idx="9">
                  <c:v>108984.3</c:v>
                </c:pt>
                <c:pt idx="10">
                  <c:v>126526.23000000001</c:v>
                </c:pt>
                <c:pt idx="11">
                  <c:v>67576.240000000005</c:v>
                </c:pt>
                <c:pt idx="12">
                  <c:v>153980.88</c:v>
                </c:pt>
                <c:pt idx="13">
                  <c:v>100364.23</c:v>
                </c:pt>
                <c:pt idx="14">
                  <c:v>86942.3</c:v>
                </c:pt>
                <c:pt idx="15">
                  <c:v>106482.43000000001</c:v>
                </c:pt>
                <c:pt idx="16">
                  <c:v>75943.960000000006</c:v>
                </c:pt>
                <c:pt idx="17">
                  <c:v>127209.12000000001</c:v>
                </c:pt>
                <c:pt idx="18">
                  <c:v>144108.33000000002</c:v>
                </c:pt>
                <c:pt idx="19">
                  <c:v>139691.69</c:v>
                </c:pt>
                <c:pt idx="20">
                  <c:v>174222.44</c:v>
                </c:pt>
                <c:pt idx="21">
                  <c:v>115421.8</c:v>
                </c:pt>
                <c:pt idx="22">
                  <c:v>182168.89</c:v>
                </c:pt>
                <c:pt idx="23">
                  <c:v>212343.77000000002</c:v>
                </c:pt>
                <c:pt idx="24">
                  <c:v>208267.03</c:v>
                </c:pt>
                <c:pt idx="25">
                  <c:v>325602.57</c:v>
                </c:pt>
                <c:pt idx="26">
                  <c:v>330167.53000000003</c:v>
                </c:pt>
                <c:pt idx="27">
                  <c:v>274626</c:v>
                </c:pt>
              </c:numCache>
            </c:numRef>
          </c:val>
          <c:smooth val="0"/>
          <c:extLst>
            <c:ext xmlns:c16="http://schemas.microsoft.com/office/drawing/2014/chart" uri="{C3380CC4-5D6E-409C-BE32-E72D297353CC}">
              <c16:uniqueId val="{00000005-CC85-4C3D-AAC1-053F00B5E652}"/>
            </c:ext>
          </c:extLst>
        </c:ser>
        <c:ser>
          <c:idx val="6"/>
          <c:order val="6"/>
          <c:tx>
            <c:v>Needed to meet forecast</c:v>
          </c:tx>
          <c:spPr>
            <a:ln w="28575" cap="rnd">
              <a:solidFill>
                <a:srgbClr val="FF0000"/>
              </a:solidFill>
              <a:prstDash val="sysDot"/>
              <a:round/>
            </a:ln>
            <a:effectLst/>
          </c:spPr>
          <c:marker>
            <c:symbol val="none"/>
          </c:marker>
          <c:cat>
            <c:numRef>
              <c:f>tsweek_esr!$E$1150:$E$1202</c:f>
              <c:numCache>
                <c:formatCode>m/d/yyyy</c:formatCode>
                <c:ptCount val="53"/>
                <c:pt idx="0">
                  <c:v>44413</c:v>
                </c:pt>
                <c:pt idx="1">
                  <c:v>44420</c:v>
                </c:pt>
                <c:pt idx="2">
                  <c:v>44427</c:v>
                </c:pt>
                <c:pt idx="3">
                  <c:v>44434</c:v>
                </c:pt>
                <c:pt idx="4">
                  <c:v>44441</c:v>
                </c:pt>
                <c:pt idx="5">
                  <c:v>44448</c:v>
                </c:pt>
                <c:pt idx="6">
                  <c:v>44455</c:v>
                </c:pt>
                <c:pt idx="7">
                  <c:v>44462</c:v>
                </c:pt>
                <c:pt idx="8">
                  <c:v>44469</c:v>
                </c:pt>
                <c:pt idx="9">
                  <c:v>44476</c:v>
                </c:pt>
                <c:pt idx="10">
                  <c:v>44483</c:v>
                </c:pt>
                <c:pt idx="11">
                  <c:v>44490</c:v>
                </c:pt>
                <c:pt idx="12">
                  <c:v>44497</c:v>
                </c:pt>
                <c:pt idx="13">
                  <c:v>44504</c:v>
                </c:pt>
                <c:pt idx="14">
                  <c:v>44511</c:v>
                </c:pt>
                <c:pt idx="15">
                  <c:v>44518</c:v>
                </c:pt>
                <c:pt idx="16">
                  <c:v>44525</c:v>
                </c:pt>
                <c:pt idx="17">
                  <c:v>44532</c:v>
                </c:pt>
                <c:pt idx="18">
                  <c:v>44539</c:v>
                </c:pt>
                <c:pt idx="19">
                  <c:v>44546</c:v>
                </c:pt>
                <c:pt idx="20">
                  <c:v>44553</c:v>
                </c:pt>
                <c:pt idx="21">
                  <c:v>44560</c:v>
                </c:pt>
                <c:pt idx="22">
                  <c:v>44567</c:v>
                </c:pt>
                <c:pt idx="23">
                  <c:v>44574</c:v>
                </c:pt>
                <c:pt idx="24">
                  <c:v>44581</c:v>
                </c:pt>
                <c:pt idx="25">
                  <c:v>44588</c:v>
                </c:pt>
                <c:pt idx="26">
                  <c:v>44595</c:v>
                </c:pt>
                <c:pt idx="27">
                  <c:v>44602</c:v>
                </c:pt>
                <c:pt idx="28">
                  <c:v>44609</c:v>
                </c:pt>
                <c:pt idx="29">
                  <c:v>44616</c:v>
                </c:pt>
                <c:pt idx="30">
                  <c:v>44623</c:v>
                </c:pt>
                <c:pt idx="31">
                  <c:v>44630</c:v>
                </c:pt>
                <c:pt idx="32">
                  <c:v>44637</c:v>
                </c:pt>
                <c:pt idx="33">
                  <c:v>44644</c:v>
                </c:pt>
                <c:pt idx="34">
                  <c:v>44651</c:v>
                </c:pt>
                <c:pt idx="35">
                  <c:v>44658</c:v>
                </c:pt>
                <c:pt idx="36">
                  <c:v>44665</c:v>
                </c:pt>
                <c:pt idx="37">
                  <c:v>44672</c:v>
                </c:pt>
                <c:pt idx="38">
                  <c:v>44679</c:v>
                </c:pt>
                <c:pt idx="39">
                  <c:v>44686</c:v>
                </c:pt>
                <c:pt idx="40">
                  <c:v>44693</c:v>
                </c:pt>
                <c:pt idx="41">
                  <c:v>44700</c:v>
                </c:pt>
                <c:pt idx="42">
                  <c:v>44707</c:v>
                </c:pt>
                <c:pt idx="43">
                  <c:v>44714</c:v>
                </c:pt>
                <c:pt idx="44">
                  <c:v>44721</c:v>
                </c:pt>
                <c:pt idx="45">
                  <c:v>44728</c:v>
                </c:pt>
                <c:pt idx="46">
                  <c:v>44735</c:v>
                </c:pt>
                <c:pt idx="47">
                  <c:v>44742</c:v>
                </c:pt>
                <c:pt idx="48">
                  <c:v>44749</c:v>
                </c:pt>
                <c:pt idx="49">
                  <c:v>44756</c:v>
                </c:pt>
                <c:pt idx="50">
                  <c:v>44763</c:v>
                </c:pt>
                <c:pt idx="51">
                  <c:v>44770</c:v>
                </c:pt>
                <c:pt idx="52">
                  <c:v>44777</c:v>
                </c:pt>
              </c:numCache>
            </c:numRef>
          </c:cat>
          <c:val>
            <c:numRef>
              <c:f>tsweek_esr!$BA$1150:$BA$1202</c:f>
              <c:numCache>
                <c:formatCode>General</c:formatCode>
                <c:ptCount val="53"/>
                <c:pt idx="28" formatCode="#,##0">
                  <c:v>309649.11210506113</c:v>
                </c:pt>
                <c:pt idx="29" formatCode="#,##0">
                  <c:v>334536.72935179295</c:v>
                </c:pt>
                <c:pt idx="30" formatCode="#,##0">
                  <c:v>357974.03007208928</c:v>
                </c:pt>
                <c:pt idx="31" formatCode="#,##0">
                  <c:v>368590.12753700704</c:v>
                </c:pt>
                <c:pt idx="32" formatCode="#,##0">
                  <c:v>369541.58827356831</c:v>
                </c:pt>
                <c:pt idx="33" formatCode="#,##0">
                  <c:v>378845.7414113066</c:v>
                </c:pt>
                <c:pt idx="34" formatCode="#,##0">
                  <c:v>388096.24871622346</c:v>
                </c:pt>
                <c:pt idx="35" formatCode="#,##0">
                  <c:v>397293.11018830386</c:v>
                </c:pt>
                <c:pt idx="36" formatCode="#,##0">
                  <c:v>406436.32582756272</c:v>
                </c:pt>
                <c:pt idx="37" formatCode="#,##0">
                  <c:v>415307.1301250261</c:v>
                </c:pt>
                <c:pt idx="38" formatCode="#,##0">
                  <c:v>424999.11795925995</c:v>
                </c:pt>
                <c:pt idx="39" formatCode="#,##0">
                  <c:v>437640.74533528247</c:v>
                </c:pt>
                <c:pt idx="40" formatCode="#,##0">
                  <c:v>438353.98992993176</c:v>
                </c:pt>
                <c:pt idx="41" formatCode="#,##0">
                  <c:v>447290.95755895053</c:v>
                </c:pt>
                <c:pt idx="42" formatCode="#,##0">
                  <c:v>438105.76031286473</c:v>
                </c:pt>
                <c:pt idx="43" formatCode="#,##0">
                  <c:v>428825.22227403522</c:v>
                </c:pt>
                <c:pt idx="44" formatCode="#,##0">
                  <c:v>419445.21423371899</c:v>
                </c:pt>
                <c:pt idx="45" formatCode="#,##0">
                  <c:v>410656.80065764702</c:v>
                </c:pt>
                <c:pt idx="46" formatCode="#,##0">
                  <c:v>405992.58197961457</c:v>
                </c:pt>
                <c:pt idx="47" formatCode="#,##0">
                  <c:v>401301.95822179032</c:v>
                </c:pt>
                <c:pt idx="48" formatCode="#,##0">
                  <c:v>396584.31476442557</c:v>
                </c:pt>
                <c:pt idx="49" formatCode="#,##0">
                  <c:v>391632.98289426247</c:v>
                </c:pt>
                <c:pt idx="50" formatCode="#,##0">
                  <c:v>379694.84193410719</c:v>
                </c:pt>
                <c:pt idx="51" formatCode="#,##0">
                  <c:v>366418.05779044144</c:v>
                </c:pt>
                <c:pt idx="52" formatCode="#,##0">
                  <c:v>352932.13198174915</c:v>
                </c:pt>
              </c:numCache>
            </c:numRef>
          </c:val>
          <c:smooth val="0"/>
          <c:extLst>
            <c:ext xmlns:c16="http://schemas.microsoft.com/office/drawing/2014/chart" uri="{C3380CC4-5D6E-409C-BE32-E72D297353CC}">
              <c16:uniqueId val="{00000006-CC85-4C3D-AAC1-053F00B5E652}"/>
            </c:ext>
          </c:extLst>
        </c:ser>
        <c:dLbls>
          <c:showLegendKey val="0"/>
          <c:showVal val="0"/>
          <c:showCatName val="0"/>
          <c:showSerName val="0"/>
          <c:showPercent val="0"/>
          <c:showBubbleSize val="0"/>
        </c:dLbls>
        <c:smooth val="0"/>
        <c:axId val="1105743648"/>
        <c:axId val="497455504"/>
      </c:lineChart>
      <c:dateAx>
        <c:axId val="1105743648"/>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97455504"/>
        <c:crosses val="autoZero"/>
        <c:auto val="1"/>
        <c:lblOffset val="100"/>
        <c:baseTimeUnit val="days"/>
      </c:dateAx>
      <c:valAx>
        <c:axId val="497455504"/>
        <c:scaling>
          <c:orientation val="minMax"/>
          <c:max val="600000"/>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a:t>Thousand 480lb bales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105743648"/>
        <c:crosses val="autoZero"/>
        <c:crossBetween val="between"/>
        <c:dispUnits>
          <c:builtInUnit val="thousands"/>
        </c:dispUnits>
      </c:valAx>
      <c:spPr>
        <a:noFill/>
        <a:ln>
          <a:solidFill>
            <a:schemeClr val="tx1"/>
          </a:solidFill>
        </a:ln>
        <a:effectLst/>
      </c:spPr>
    </c:plotArea>
    <c:legend>
      <c:legendPos val="b"/>
      <c:legendEntry>
        <c:idx val="0"/>
        <c:delete val="1"/>
      </c:legendEntry>
      <c:legendEntry>
        <c:idx val="1"/>
        <c:delete val="1"/>
      </c:legendEntry>
      <c:layout>
        <c:manualLayout>
          <c:xMode val="edge"/>
          <c:yMode val="edge"/>
          <c:x val="3.9822463229832114E-2"/>
          <c:y val="0.85427896781303769"/>
          <c:w val="0.95802463080565115"/>
          <c:h val="0.1235683985927414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round/>
    </a:ln>
    <a:effectLst/>
  </c:spPr>
  <c:txPr>
    <a:bodyPr/>
    <a:lstStyle/>
    <a:p>
      <a:pPr>
        <a:defRPr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0.425</cdr:x>
      <cdr:y>0.88277</cdr:y>
    </cdr:from>
    <cdr:to>
      <cdr:x>0.67684</cdr:x>
      <cdr:y>0.97152</cdr:y>
    </cdr:to>
    <cdr:sp macro="" textlink="">
      <cdr:nvSpPr>
        <cdr:cNvPr id="3" name="TextBox 2"/>
        <cdr:cNvSpPr txBox="1"/>
      </cdr:nvSpPr>
      <cdr:spPr>
        <a:xfrm xmlns:a="http://schemas.openxmlformats.org/drawingml/2006/main">
          <a:off x="3886200" y="4760198"/>
          <a:ext cx="2302825" cy="4785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Marketing</a:t>
          </a:r>
          <a:r>
            <a:rPr lang="en-US" sz="1600" baseline="0" dirty="0"/>
            <a:t> year</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0.08772</cdr:x>
      <cdr:y>0</cdr:y>
    </cdr:from>
    <cdr:to>
      <cdr:x>0.92982</cdr:x>
      <cdr:y>0.06834</cdr:y>
    </cdr:to>
    <cdr:sp macro="" textlink="">
      <cdr:nvSpPr>
        <cdr:cNvPr id="2" name="TextBox 1"/>
        <cdr:cNvSpPr txBox="1"/>
      </cdr:nvSpPr>
      <cdr:spPr>
        <a:xfrm xmlns:a="http://schemas.openxmlformats.org/drawingml/2006/main">
          <a:off x="762000" y="-838200"/>
          <a:ext cx="7315154" cy="4113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i="1" dirty="0">
              <a:solidFill>
                <a:srgbClr val="C00000"/>
              </a:solidFill>
            </a:rPr>
            <a:t>Stocks (Less China) decline for second year</a:t>
          </a:r>
        </a:p>
      </cdr:txBody>
    </cdr:sp>
  </cdr:relSizeAnchor>
</c:userShapes>
</file>

<file path=ppt/drawings/drawing3.xml><?xml version="1.0" encoding="utf-8"?>
<c:userShapes xmlns:c="http://schemas.openxmlformats.org/drawingml/2006/chart">
  <cdr:relSizeAnchor xmlns:cdr="http://schemas.openxmlformats.org/drawingml/2006/chartDrawing">
    <cdr:from>
      <cdr:x>0.06736</cdr:x>
      <cdr:y>0.93056</cdr:y>
    </cdr:from>
    <cdr:to>
      <cdr:x>0.93264</cdr:x>
      <cdr:y>1</cdr:y>
    </cdr:to>
    <cdr:sp macro="" textlink="">
      <cdr:nvSpPr>
        <cdr:cNvPr id="3" name="TextBox 1">
          <a:extLst xmlns:a="http://schemas.openxmlformats.org/drawingml/2006/main">
            <a:ext uri="{FF2B5EF4-FFF2-40B4-BE49-F238E27FC236}">
              <a16:creationId xmlns:a16="http://schemas.microsoft.com/office/drawing/2014/main" id="{75F38234-389A-4699-8199-8B04337D6591}"/>
            </a:ext>
          </a:extLst>
        </cdr:cNvPr>
        <cdr:cNvSpPr txBox="1"/>
      </cdr:nvSpPr>
      <cdr:spPr>
        <a:xfrm xmlns:a="http://schemas.openxmlformats.org/drawingml/2006/main">
          <a:off x="538947" y="4708041"/>
          <a:ext cx="6923105" cy="351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900" dirty="0">
            <a:solidFill>
              <a:schemeClr val="tx1">
                <a:lumMod val="50000"/>
                <a:lumOff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0.57638</cdr:x>
      <cdr:y>0.63532</cdr:y>
    </cdr:from>
    <cdr:to>
      <cdr:x>0.94027</cdr:x>
      <cdr:y>0.79273</cdr:y>
    </cdr:to>
    <cdr:sp macro="" textlink="">
      <cdr:nvSpPr>
        <cdr:cNvPr id="2" name="TextBox 1">
          <a:extLst xmlns:a="http://schemas.openxmlformats.org/drawingml/2006/main">
            <a:ext uri="{FF2B5EF4-FFF2-40B4-BE49-F238E27FC236}">
              <a16:creationId xmlns:a16="http://schemas.microsoft.com/office/drawing/2014/main" id="{84602DBC-4F83-4A43-96CD-D08DAD27EA7E}"/>
            </a:ext>
          </a:extLst>
        </cdr:cNvPr>
        <cdr:cNvSpPr txBox="1"/>
      </cdr:nvSpPr>
      <cdr:spPr>
        <a:xfrm xmlns:a="http://schemas.openxmlformats.org/drawingml/2006/main">
          <a:off x="2674726" y="1730708"/>
          <a:ext cx="1688661" cy="428809"/>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5">
                  <a:lumMod val="50000"/>
                </a:schemeClr>
              </a:solidFill>
            </a:rPr>
            <a:t>Assume</a:t>
          </a:r>
          <a:r>
            <a:rPr lang="en-US" sz="1100" baseline="0">
              <a:solidFill>
                <a:schemeClr val="accent5">
                  <a:lumMod val="50000"/>
                </a:schemeClr>
              </a:solidFill>
            </a:rPr>
            <a:t> 16.4 MB US EX and average seasonality</a:t>
          </a:r>
          <a:endParaRPr lang="en-US" sz="1100">
            <a:solidFill>
              <a:schemeClr val="accent5">
                <a:lumMod val="50000"/>
              </a:schemeClr>
            </a:solidFill>
          </a:endParaRPr>
        </a:p>
      </cdr:txBody>
    </cdr:sp>
  </cdr:relSizeAnchor>
  <cdr:relSizeAnchor xmlns:cdr="http://schemas.openxmlformats.org/drawingml/2006/chartDrawing">
    <cdr:from>
      <cdr:x>0.41871</cdr:x>
      <cdr:y>0.60037</cdr:y>
    </cdr:from>
    <cdr:to>
      <cdr:x>0.55708</cdr:x>
      <cdr:y>0.65636</cdr:y>
    </cdr:to>
    <cdr:sp macro="" textlink="">
      <cdr:nvSpPr>
        <cdr:cNvPr id="4" name="Arrow: Up 3">
          <a:extLst xmlns:a="http://schemas.openxmlformats.org/drawingml/2006/main">
            <a:ext uri="{FF2B5EF4-FFF2-40B4-BE49-F238E27FC236}">
              <a16:creationId xmlns:a16="http://schemas.microsoft.com/office/drawing/2014/main" id="{B46666CB-5F45-41AF-B675-8C4CFFDFDF4C}"/>
            </a:ext>
          </a:extLst>
        </cdr:cNvPr>
        <cdr:cNvSpPr/>
      </cdr:nvSpPr>
      <cdr:spPr>
        <a:xfrm xmlns:a="http://schemas.openxmlformats.org/drawingml/2006/main" rot="18137578">
          <a:off x="1843722" y="2564522"/>
          <a:ext cx="253398" cy="558841"/>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0.12975</cdr:x>
      <cdr:y>0.24651</cdr:y>
    </cdr:from>
    <cdr:to>
      <cdr:x>0.51889</cdr:x>
      <cdr:y>0.40392</cdr:y>
    </cdr:to>
    <cdr:sp macro="" textlink="">
      <cdr:nvSpPr>
        <cdr:cNvPr id="2" name="TextBox 1">
          <a:extLst xmlns:a="http://schemas.openxmlformats.org/drawingml/2006/main">
            <a:ext uri="{FF2B5EF4-FFF2-40B4-BE49-F238E27FC236}">
              <a16:creationId xmlns:a16="http://schemas.microsoft.com/office/drawing/2014/main" id="{84602DBC-4F83-4A43-96CD-D08DAD27EA7E}"/>
            </a:ext>
          </a:extLst>
        </cdr:cNvPr>
        <cdr:cNvSpPr txBox="1"/>
      </cdr:nvSpPr>
      <cdr:spPr>
        <a:xfrm xmlns:a="http://schemas.openxmlformats.org/drawingml/2006/main">
          <a:off x="602098" y="671527"/>
          <a:ext cx="1805835" cy="428808"/>
        </a:xfrm>
        <a:prstGeom xmlns:a="http://schemas.openxmlformats.org/drawingml/2006/main" prst="rect">
          <a:avLst/>
        </a:prstGeom>
        <a:ln xmlns:a="http://schemas.openxmlformats.org/drawingml/2006/main" w="3175">
          <a:solidFill>
            <a:srgbClr val="00206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chemeClr val="accent5">
                  <a:lumMod val="50000"/>
                </a:schemeClr>
              </a:solidFill>
            </a:rPr>
            <a:t>Assume</a:t>
          </a:r>
          <a:r>
            <a:rPr lang="en-US" sz="1100" baseline="0">
              <a:solidFill>
                <a:schemeClr val="accent5">
                  <a:lumMod val="50000"/>
                </a:schemeClr>
              </a:solidFill>
            </a:rPr>
            <a:t> 14.75 MB US PSD EX and average seasonality</a:t>
          </a:r>
          <a:endParaRPr lang="en-US" sz="1100">
            <a:solidFill>
              <a:schemeClr val="accent5">
                <a:lumMod val="50000"/>
              </a:schemeClr>
            </a:solidFill>
          </a:endParaRPr>
        </a:p>
      </cdr:txBody>
    </cdr:sp>
  </cdr:relSizeAnchor>
  <cdr:relSizeAnchor xmlns:cdr="http://schemas.openxmlformats.org/drawingml/2006/chartDrawing">
    <cdr:from>
      <cdr:x>0.54041</cdr:x>
      <cdr:y>0.31663</cdr:y>
    </cdr:from>
    <cdr:to>
      <cdr:x>0.60708</cdr:x>
      <cdr:y>0.40459</cdr:y>
    </cdr:to>
    <cdr:sp macro="" textlink="">
      <cdr:nvSpPr>
        <cdr:cNvPr id="4" name="Arrow: Up 3">
          <a:extLst xmlns:a="http://schemas.openxmlformats.org/drawingml/2006/main">
            <a:ext uri="{FF2B5EF4-FFF2-40B4-BE49-F238E27FC236}">
              <a16:creationId xmlns:a16="http://schemas.microsoft.com/office/drawing/2014/main" id="{B46666CB-5F45-41AF-B675-8C4CFFDFDF4C}"/>
            </a:ext>
          </a:extLst>
        </cdr:cNvPr>
        <cdr:cNvSpPr/>
      </cdr:nvSpPr>
      <cdr:spPr>
        <a:xfrm xmlns:a="http://schemas.openxmlformats.org/drawingml/2006/main" rot="7595706">
          <a:off x="2542723" y="827661"/>
          <a:ext cx="239616" cy="309387"/>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0.44063</cdr:x>
      <cdr:y>0.18416</cdr:y>
    </cdr:from>
    <cdr:to>
      <cdr:x>0.55313</cdr:x>
      <cdr:y>0.38507</cdr:y>
    </cdr:to>
    <cdr:sp macro="" textlink="">
      <cdr:nvSpPr>
        <cdr:cNvPr id="2" name="TextBox 1"/>
        <cdr:cNvSpPr txBox="1"/>
      </cdr:nvSpPr>
      <cdr:spPr>
        <a:xfrm xmlns:a="http://schemas.openxmlformats.org/drawingml/2006/main">
          <a:off x="3581400" y="83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0.10313</cdr:x>
      <cdr:y>0.76139</cdr:y>
    </cdr:from>
    <cdr:to>
      <cdr:x>0.65625</cdr:x>
      <cdr:y>0.91547</cdr:y>
    </cdr:to>
    <cdr:sp macro="" textlink="">
      <cdr:nvSpPr>
        <cdr:cNvPr id="3" name="TextBox 2"/>
        <cdr:cNvSpPr txBox="1"/>
      </cdr:nvSpPr>
      <cdr:spPr>
        <a:xfrm xmlns:a="http://schemas.openxmlformats.org/drawingml/2006/main">
          <a:off x="838200" y="3581400"/>
          <a:ext cx="4495800" cy="7247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000" b="1" i="1" dirty="0">
            <a:solidFill>
              <a:schemeClr val="tx2"/>
            </a:solidFill>
          </a:endParaRPr>
        </a:p>
      </cdr:txBody>
    </cdr:sp>
  </cdr:relSizeAnchor>
  <cdr:relSizeAnchor xmlns:cdr="http://schemas.openxmlformats.org/drawingml/2006/chartDrawing">
    <cdr:from>
      <cdr:x>0.75</cdr:x>
      <cdr:y>0</cdr:y>
    </cdr:from>
    <cdr:to>
      <cdr:x>1</cdr:x>
      <cdr:y>0.06697</cdr:y>
    </cdr:to>
    <cdr:sp macro="" textlink="">
      <cdr:nvSpPr>
        <cdr:cNvPr id="4" name="TextBox 3"/>
        <cdr:cNvSpPr txBox="1"/>
      </cdr:nvSpPr>
      <cdr:spPr>
        <a:xfrm xmlns:a="http://schemas.openxmlformats.org/drawingml/2006/main">
          <a:off x="6096001" y="0"/>
          <a:ext cx="2031999" cy="3150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 change, GDP</a:t>
          </a:r>
        </a:p>
      </cdr:txBody>
    </cdr:sp>
  </cdr:relSizeAnchor>
</c:userShapes>
</file>

<file path=ppt/drawings/drawing7.xml><?xml version="1.0" encoding="utf-8"?>
<c:userShapes xmlns:c="http://schemas.openxmlformats.org/drawingml/2006/chart">
  <cdr:relSizeAnchor xmlns:cdr="http://schemas.openxmlformats.org/drawingml/2006/chartDrawing">
    <cdr:from>
      <cdr:x>0.39321</cdr:x>
      <cdr:y>0.14006</cdr:y>
    </cdr:from>
    <cdr:to>
      <cdr:x>0.49321</cdr:x>
      <cdr:y>0.30814</cdr:y>
    </cdr:to>
    <cdr:sp macro="" textlink="">
      <cdr:nvSpPr>
        <cdr:cNvPr id="3" name="TextBox 2"/>
        <cdr:cNvSpPr txBox="1"/>
      </cdr:nvSpPr>
      <cdr:spPr>
        <a:xfrm xmlns:a="http://schemas.openxmlformats.org/drawingml/2006/main">
          <a:off x="3595468" y="762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0.82564</cdr:x>
      <cdr:y>0.49497</cdr:y>
    </cdr:from>
    <cdr:to>
      <cdr:x>0.90672</cdr:x>
      <cdr:y>0.7</cdr:y>
    </cdr:to>
    <cdr:sp macro="" textlink="">
      <cdr:nvSpPr>
        <cdr:cNvPr id="4" name="TextBox 3"/>
        <cdr:cNvSpPr txBox="1"/>
      </cdr:nvSpPr>
      <cdr:spPr>
        <a:xfrm xmlns:a="http://schemas.openxmlformats.org/drawingml/2006/main">
          <a:off x="6983437" y="2640169"/>
          <a:ext cx="685801" cy="10936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8000" b="1" dirty="0">
            <a:solidFill>
              <a:srgbClr val="FFC000"/>
            </a:solidFill>
          </a:endParaRPr>
        </a:p>
      </cdr:txBody>
    </cdr:sp>
  </cdr:relSizeAnchor>
  <cdr:relSizeAnchor xmlns:cdr="http://schemas.openxmlformats.org/drawingml/2006/chartDrawing">
    <cdr:from>
      <cdr:x>0.89744</cdr:x>
      <cdr:y>0.12475</cdr:y>
    </cdr:from>
    <cdr:to>
      <cdr:x>1</cdr:x>
      <cdr:y>0.19701</cdr:y>
    </cdr:to>
    <cdr:sp macro="" textlink="">
      <cdr:nvSpPr>
        <cdr:cNvPr id="5" name="TextBox 4"/>
        <cdr:cNvSpPr txBox="1"/>
      </cdr:nvSpPr>
      <cdr:spPr>
        <a:xfrm xmlns:a="http://schemas.openxmlformats.org/drawingml/2006/main">
          <a:off x="7590693" y="665407"/>
          <a:ext cx="867507" cy="3854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Cents/lb.</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325BCBB0-6E7F-4D02-9066-674765AFE7A1}" type="datetimeFigureOut">
              <a:rPr lang="en-US" smtClean="0"/>
              <a:t>2/24/2022</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EB455CA1-53AB-4D20-B0CB-0C044A4A37C4}" type="slidenum">
              <a:rPr lang="en-US" smtClean="0"/>
              <a:t>‹#›</a:t>
            </a:fld>
            <a:endParaRPr lang="en-US"/>
          </a:p>
        </p:txBody>
      </p:sp>
    </p:spTree>
    <p:extLst>
      <p:ext uri="{BB962C8B-B14F-4D97-AF65-F5344CB8AC3E}">
        <p14:creationId xmlns:p14="http://schemas.microsoft.com/office/powerpoint/2010/main" val="17773538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E274A-31FB-4EFE-B77D-DFEB496C4D94}" type="datetimeFigureOut">
              <a:rPr lang="en-US" smtClean="0"/>
              <a:t>2/24/2022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62FD9E-0548-417A-B2C8-9EC4D87D517F}" type="slidenum">
              <a:rPr lang="en-US" smtClean="0"/>
              <a:t>‹#›</a:t>
            </a:fld>
            <a:endParaRPr lang="en-US"/>
          </a:p>
        </p:txBody>
      </p:sp>
    </p:spTree>
    <p:extLst>
      <p:ext uri="{BB962C8B-B14F-4D97-AF65-F5344CB8AC3E}">
        <p14:creationId xmlns:p14="http://schemas.microsoft.com/office/powerpoint/2010/main" val="1976755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Done</a:t>
            </a:r>
          </a:p>
        </p:txBody>
      </p:sp>
      <p:sp>
        <p:nvSpPr>
          <p:cNvPr id="4" name="Slide Number Placeholder 3">
            <a:extLst>
              <a:ext uri="{FF2B5EF4-FFF2-40B4-BE49-F238E27FC236}">
                <a16:creationId xmlns:a16="http://schemas.microsoft.com/office/drawing/2014/main" id="{C768A7D5-2092-48D3-937E-394EE7F0BE11}"/>
              </a:ext>
            </a:extLst>
          </p:cNvPr>
          <p:cNvSpPr>
            <a:spLocks noGrp="1"/>
          </p:cNvSpPr>
          <p:nvPr>
            <p:ph type="sldNum" sz="quarter" idx="5"/>
          </p:nvPr>
        </p:nvSpPr>
        <p:spPr/>
        <p:txBody>
          <a:bodyPr/>
          <a:lstStyle/>
          <a:p>
            <a:fld id="{5D62FD9E-0548-417A-B2C8-9EC4D87D517F}" type="slidenum">
              <a:rPr lang="en-US" smtClean="0"/>
              <a:t>1</a:t>
            </a:fld>
            <a:endParaRPr lang="en-US"/>
          </a:p>
        </p:txBody>
      </p:sp>
    </p:spTree>
    <p:extLst>
      <p:ext uri="{BB962C8B-B14F-4D97-AF65-F5344CB8AC3E}">
        <p14:creationId xmlns:p14="http://schemas.microsoft.com/office/powerpoint/2010/main" val="24385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6B448A27-88F7-487D-9F7C-B291FF944ECD}" type="slidenum">
              <a:rPr lang="en-US"/>
              <a:pPr/>
              <a:t>10</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bwMode="auto">
          <a:xfrm>
            <a:off x="936420" y="4493260"/>
            <a:ext cx="5228342" cy="4260850"/>
          </a:xfrm>
          <a:prstGeom prst="rect">
            <a:avLst/>
          </a:prstGeom>
          <a:solidFill>
            <a:srgbClr val="FFFFFF"/>
          </a:solidFill>
          <a:ln>
            <a:solidFill>
              <a:srgbClr val="000000"/>
            </a:solidFill>
            <a:miter lim="800000"/>
            <a:headEnd/>
            <a:tailEnd/>
          </a:ln>
        </p:spPr>
        <p:txBody>
          <a:bodyPr/>
          <a:lstStyle/>
          <a:p>
            <a:pPr defTabSz="931774">
              <a:lnSpc>
                <a:spcPct val="125000"/>
              </a:lnSpc>
              <a:spcBef>
                <a:spcPct val="0"/>
              </a:spcBef>
            </a:pPr>
            <a:r>
              <a:rPr lang="en-US" sz="1400" dirty="0">
                <a:latin typeface="Arial" pitchFamily="34" charset="0"/>
              </a:rPr>
              <a:t>Done</a:t>
            </a:r>
          </a:p>
          <a:p>
            <a:pPr marL="0" marR="0" lvl="0" indent="0" algn="l" defTabSz="931774" rtl="0" eaLnBrk="1" fontAlgn="auto" latinLnBrk="0" hangingPunct="1">
              <a:lnSpc>
                <a:spcPct val="125000"/>
              </a:lnSpc>
              <a:spcBef>
                <a:spcPct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World ending stocks are estimated at 84.3 million bales, down 4.4 million from the previous year. India stocks are down sharply on lower production, higher use, and relatively strong exports. Australia and Brazil are both expected to see higher ending stock as the Southern hemisphere producers’ late season production increases. As noted earlier U.S. stocks are projected to increase marginally.</a:t>
            </a:r>
          </a:p>
          <a:p>
            <a:pPr defTabSz="931774">
              <a:lnSpc>
                <a:spcPct val="125000"/>
              </a:lnSpc>
              <a:spcBef>
                <a:spcPct val="0"/>
              </a:spcBef>
            </a:pPr>
            <a:endParaRPr lang="en-US" sz="1400" dirty="0">
              <a:latin typeface="Arial" pitchFamily="34" charset="0"/>
            </a:endParaRPr>
          </a:p>
        </p:txBody>
      </p:sp>
    </p:spTree>
    <p:extLst>
      <p:ext uri="{BB962C8B-B14F-4D97-AF65-F5344CB8AC3E}">
        <p14:creationId xmlns:p14="http://schemas.microsoft.com/office/powerpoint/2010/main" val="251000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China’s stocks are expected to decline by 3.1 million bales. State Reserve levels are estimated </a:t>
            </a:r>
            <a:endParaRPr lang="en-US" dirty="0"/>
          </a:p>
        </p:txBody>
      </p:sp>
      <p:sp>
        <p:nvSpPr>
          <p:cNvPr id="4" name="Slide Number Placeholder 3">
            <a:extLst>
              <a:ext uri="{FF2B5EF4-FFF2-40B4-BE49-F238E27FC236}">
                <a16:creationId xmlns:a16="http://schemas.microsoft.com/office/drawing/2014/main" id="{89BBF34D-D483-434A-B58F-B68A1BC6CBF1}"/>
              </a:ext>
            </a:extLst>
          </p:cNvPr>
          <p:cNvSpPr>
            <a:spLocks noGrp="1"/>
          </p:cNvSpPr>
          <p:nvPr>
            <p:ph type="sldNum" sz="quarter" idx="5"/>
          </p:nvPr>
        </p:nvSpPr>
        <p:spPr/>
        <p:txBody>
          <a:bodyPr/>
          <a:lstStyle/>
          <a:p>
            <a:fld id="{5D62FD9E-0548-417A-B2C8-9EC4D87D517F}" type="slidenum">
              <a:rPr lang="en-US" smtClean="0"/>
              <a:t>11</a:t>
            </a:fld>
            <a:endParaRPr lang="en-US"/>
          </a:p>
        </p:txBody>
      </p:sp>
    </p:spTree>
    <p:extLst>
      <p:ext uri="{BB962C8B-B14F-4D97-AF65-F5344CB8AC3E}">
        <p14:creationId xmlns:p14="http://schemas.microsoft.com/office/powerpoint/2010/main" val="3750607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tabLst>
                <a:tab pos="5943600" algn="l"/>
              </a:tabLst>
            </a:pPr>
            <a:r>
              <a:rPr lang="en-US" sz="1800" dirty="0">
                <a:effectLst/>
                <a:latin typeface="Times New Roman" panose="02020603050405020304" pitchFamily="18" charset="0"/>
                <a:ea typeface="Times New Roman" panose="02020603050405020304" pitchFamily="18" charset="0"/>
              </a:rPr>
              <a:t>U.S. all-cotton production in 2021/22 is estimated at 17.6 million bales, 21 percent above last season’s crop. Cotton planted acreage in 2021—at 11.2 million acres—decreased 7 percent, as relative prices favored alternative crops over cotton. Planted area to cotton was the lowest in 5 years, but the abandonment rate was a relatively low 11 percent in 2021—compared with the previous 3-year average of nearly 26 percent. As a result, U.S. harvested area reached 10.0 million acres in 2021, one of the highest of the previous decade, while the yield was marginally above last season’s level at 849 pounds per harvested acre. Upland production is estimated at approximately 17.3 million bales—3.2 million above 2020—with an average yield of 841 pounds per harvested acre, similar to the 3-year average. Extra-long staple (ELS) cotton production is estimated at 367,000 bales, as the lowest area in 35 years helped reduce the ELS crop to its lowest since 1995.</a:t>
            </a:r>
          </a:p>
          <a:p>
            <a:pPr marL="0" marR="0">
              <a:lnSpc>
                <a:spcPct val="115000"/>
              </a:lnSpc>
              <a:spcBef>
                <a:spcPts val="0"/>
              </a:spcBef>
              <a:spcAft>
                <a:spcPts val="0"/>
              </a:spcAft>
              <a:tabLst>
                <a:tab pos="5943600" algn="l"/>
              </a:tabLs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9436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0F86FF0-9BE6-480C-882E-9A82BB3D5E7C}"/>
              </a:ext>
            </a:extLst>
          </p:cNvPr>
          <p:cNvSpPr>
            <a:spLocks noGrp="1"/>
          </p:cNvSpPr>
          <p:nvPr>
            <p:ph type="sldNum" sz="quarter" idx="5"/>
          </p:nvPr>
        </p:nvSpPr>
        <p:spPr/>
        <p:txBody>
          <a:bodyPr/>
          <a:lstStyle/>
          <a:p>
            <a:fld id="{5D62FD9E-0548-417A-B2C8-9EC4D87D517F}" type="slidenum">
              <a:rPr lang="en-US" smtClean="0"/>
              <a:t>12</a:t>
            </a:fld>
            <a:endParaRPr lang="en-US"/>
          </a:p>
        </p:txBody>
      </p:sp>
    </p:spTree>
    <p:extLst>
      <p:ext uri="{BB962C8B-B14F-4D97-AF65-F5344CB8AC3E}">
        <p14:creationId xmlns:p14="http://schemas.microsoft.com/office/powerpoint/2010/main" val="186558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a:t>
            </a:r>
          </a:p>
          <a:p>
            <a:r>
              <a:rPr lang="en-US" dirty="0"/>
              <a:t>While planted area was down 7% harvested area was up 20% as abandonment fell from 32% in 2020 to 11 %, resulting a 21% increase in production as yields were stable.</a:t>
            </a:r>
          </a:p>
          <a:p>
            <a:endParaRPr lang="en-US" dirty="0"/>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Compared with last season, 2021 upland cotton production was larger in two of the four Cotton Belt regions. </a:t>
            </a: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the Southwest, the upland cotton crop was 3 million bales higher at 8.5 million bales, the largest in 4 years, accounting for 49 percent of the total U.S. upland production. Dry conditions followed by rains and cooler temperatures slowed planting and crop progress early in the season. However, conditions into harvest improved, keeping 2021 abandonment at a relatively low 17 percent for the region, compared with the 3-year average of 40 percent. The Southwest accounted for about 59 percent of the U.S. upland harvested acreage in 2021, one of the highest on record. Meanwhile, the Southwest yield rose above last season and the 3-year average to 706 pounds per harvested acre.</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Southeast cotton production increased 12 percent in 2021 to nearly 4.5 million bales, slightly below the 3-year average and contributing 26 percent of the U.S. upland crop.  </a:t>
            </a: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Meanwhile, Delta cotton production in 2021 decreased about 7 percent from the previous year to 3.8 million bales, the region’s lowest crop in 5 years and accounting for only 22 percent of the total U.S. upland production.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Upland area and production in the West declined for the fourth consecutive season in 2021. Planted area totaled 182,000, the lowest in 6 years. The region’s yield increased to 1,339 pounds per harvested acre, the highest in 3 years. Despite the West’s yield rebound, upland production totaled only 477,000 bales—the lowest in more than 8 decades—accounting for less than 3 percent of the U.S. upland crop in 2021. </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13</a:t>
            </a:fld>
            <a:endParaRPr lang="en-US"/>
          </a:p>
        </p:txBody>
      </p:sp>
    </p:spTree>
    <p:extLst>
      <p:ext uri="{BB962C8B-B14F-4D97-AF65-F5344CB8AC3E}">
        <p14:creationId xmlns:p14="http://schemas.microsoft.com/office/powerpoint/2010/main" val="278046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p:cNvSpPr>
          <p:nvPr>
            <p:ph type="sldImg"/>
          </p:nvPr>
        </p:nvSpPr>
        <p:spPr>
          <a:ln/>
        </p:spPr>
      </p:sp>
      <p:sp>
        <p:nvSpPr>
          <p:cNvPr id="421891" name="Rectangle 3"/>
          <p:cNvSpPr>
            <a:spLocks noGrp="1" noChangeArrowheads="1"/>
          </p:cNvSpPr>
          <p:nvPr>
            <p:ph type="body" idx="1"/>
          </p:nvPr>
        </p:nvSpPr>
        <p:spPr bwMode="auto">
          <a:xfrm>
            <a:off x="938119" y="4505573"/>
            <a:ext cx="5237832" cy="4272524"/>
          </a:xfrm>
          <a:prstGeom prst="rect">
            <a:avLst/>
          </a:prstGeom>
          <a:solidFill>
            <a:srgbClr val="FFFFFF"/>
          </a:solidFill>
          <a:ln>
            <a:solidFill>
              <a:srgbClr val="000000"/>
            </a:solidFill>
            <a:miter lim="800000"/>
            <a:headEnd/>
            <a:tailEnd/>
          </a:ln>
        </p:spPr>
        <p:txBody>
          <a:bodyPr/>
          <a:lstStyle/>
          <a:p>
            <a:pPr marL="0" marR="0">
              <a:lnSpc>
                <a:spcPct val="115000"/>
              </a:lnSpc>
              <a:spcBef>
                <a:spcPts val="0"/>
              </a:spcBef>
              <a:spcAft>
                <a:spcPts val="0"/>
              </a:spcAft>
            </a:pPr>
            <a:r>
              <a:rPr lang="en-US" sz="1800" u="none" strike="noStrike" dirty="0">
                <a:solidFill>
                  <a:srgbClr val="FF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 cotton mill use in 2021/22 is forecast at 2.55 million bales, a moderate increase from last season’s 2.4 million bales. Mill use is expected to rise this season as economic activity continues to recover from the pandemic and despite cotton prices that have risen significantly making polyester fiber potentially more competitive. During the first 5 months of 2021/22, cotton mill use surpassed 1 million bales, 7 percent above a year earlier. Likewise, the pace of U.S. cotton mill use during the remaining months of this season is expected to exceed last year, with 2021/22 mill use reaching the highest in 3 years.</a:t>
            </a:r>
          </a:p>
          <a:p>
            <a:pPr defTabSz="934475">
              <a:lnSpc>
                <a:spcPct val="125000"/>
              </a:lnSpc>
              <a:spcBef>
                <a:spcPct val="0"/>
              </a:spcBef>
              <a:spcAft>
                <a:spcPct val="100000"/>
              </a:spcAft>
            </a:pPr>
            <a:endParaRPr lang="en-US" sz="1400" b="0" dirty="0">
              <a:latin typeface="Arial" pitchFamily="34" charset="0"/>
            </a:endParaRPr>
          </a:p>
        </p:txBody>
      </p:sp>
      <p:sp>
        <p:nvSpPr>
          <p:cNvPr id="2" name="Slide Number Placeholder 1">
            <a:extLst>
              <a:ext uri="{FF2B5EF4-FFF2-40B4-BE49-F238E27FC236}">
                <a16:creationId xmlns:a16="http://schemas.microsoft.com/office/drawing/2014/main" id="{25E8B964-5E23-45AF-9CB2-68CF420AF899}"/>
              </a:ext>
            </a:extLst>
          </p:cNvPr>
          <p:cNvSpPr>
            <a:spLocks noGrp="1"/>
          </p:cNvSpPr>
          <p:nvPr>
            <p:ph type="sldNum" sz="quarter" idx="5"/>
          </p:nvPr>
        </p:nvSpPr>
        <p:spPr/>
        <p:txBody>
          <a:bodyPr/>
          <a:lstStyle/>
          <a:p>
            <a:fld id="{5D62FD9E-0548-417A-B2C8-9EC4D87D517F}" type="slidenum">
              <a:rPr lang="en-US" smtClean="0"/>
              <a:t>14</a:t>
            </a:fld>
            <a:endParaRPr lang="en-US"/>
          </a:p>
        </p:txBody>
      </p:sp>
    </p:spTree>
    <p:extLst>
      <p:ext uri="{BB962C8B-B14F-4D97-AF65-F5344CB8AC3E}">
        <p14:creationId xmlns:p14="http://schemas.microsoft.com/office/powerpoint/2010/main" val="20156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and the resulting logistics issues have dramatically affected the seasonality of US cotton exports.  The Phase one agreement with China has also impacted the seasonality of US shipment.  </a:t>
            </a:r>
          </a:p>
          <a:p>
            <a:endParaRPr lang="en-US" dirty="0"/>
          </a:p>
          <a:p>
            <a:endParaRPr lang="en-US" dirty="0"/>
          </a:p>
        </p:txBody>
      </p:sp>
      <p:sp>
        <p:nvSpPr>
          <p:cNvPr id="4" name="Slide Number Placeholder 3">
            <a:extLst>
              <a:ext uri="{FF2B5EF4-FFF2-40B4-BE49-F238E27FC236}">
                <a16:creationId xmlns:a16="http://schemas.microsoft.com/office/drawing/2014/main" id="{311947A1-FB7E-4EDB-B652-122D7162E308}"/>
              </a:ext>
            </a:extLst>
          </p:cNvPr>
          <p:cNvSpPr>
            <a:spLocks noGrp="1"/>
          </p:cNvSpPr>
          <p:nvPr>
            <p:ph type="sldNum" sz="quarter" idx="5"/>
          </p:nvPr>
        </p:nvSpPr>
        <p:spPr/>
        <p:txBody>
          <a:bodyPr/>
          <a:lstStyle/>
          <a:p>
            <a:fld id="{5D62FD9E-0548-417A-B2C8-9EC4D87D517F}" type="slidenum">
              <a:rPr lang="en-US" smtClean="0"/>
              <a:t>15</a:t>
            </a:fld>
            <a:endParaRPr lang="en-US"/>
          </a:p>
        </p:txBody>
      </p:sp>
    </p:spTree>
    <p:extLst>
      <p:ext uri="{BB962C8B-B14F-4D97-AF65-F5344CB8AC3E}">
        <p14:creationId xmlns:p14="http://schemas.microsoft.com/office/powerpoint/2010/main" val="2318079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here that in the early part of MY20/21 shipments were above the normal seasonal pattern, likely influenced by the implantation of the Phase One agreement, but then fell below the normal pattern.</a:t>
            </a:r>
          </a:p>
          <a:p>
            <a:endParaRPr lang="en-US" dirty="0"/>
          </a:p>
          <a:p>
            <a:r>
              <a:rPr lang="en-US" dirty="0"/>
              <a:t>For MY21/22 shipments have been well below the normal pattern for most of the year so far.  Most likely due to a combination of logistics issues developments in China import demand.</a:t>
            </a:r>
          </a:p>
        </p:txBody>
      </p:sp>
      <p:sp>
        <p:nvSpPr>
          <p:cNvPr id="4" name="Slide Number Placeholder 3">
            <a:extLst>
              <a:ext uri="{FF2B5EF4-FFF2-40B4-BE49-F238E27FC236}">
                <a16:creationId xmlns:a16="http://schemas.microsoft.com/office/drawing/2014/main" id="{311947A1-FB7E-4EDB-B652-122D7162E308}"/>
              </a:ext>
            </a:extLst>
          </p:cNvPr>
          <p:cNvSpPr>
            <a:spLocks noGrp="1"/>
          </p:cNvSpPr>
          <p:nvPr>
            <p:ph type="sldNum" sz="quarter" idx="5"/>
          </p:nvPr>
        </p:nvSpPr>
        <p:spPr/>
        <p:txBody>
          <a:bodyPr/>
          <a:lstStyle/>
          <a:p>
            <a:fld id="{5D62FD9E-0548-417A-B2C8-9EC4D87D517F}" type="slidenum">
              <a:rPr lang="en-US" smtClean="0"/>
              <a:t>16</a:t>
            </a:fld>
            <a:endParaRPr lang="en-US"/>
          </a:p>
        </p:txBody>
      </p:sp>
    </p:spTree>
    <p:extLst>
      <p:ext uri="{BB962C8B-B14F-4D97-AF65-F5344CB8AC3E}">
        <p14:creationId xmlns:p14="http://schemas.microsoft.com/office/powerpoint/2010/main" val="367154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a:t>
            </a:r>
          </a:p>
          <a:p>
            <a:r>
              <a:rPr lang="en-US" dirty="0"/>
              <a:t>Let’s begin with the latest estimates</a:t>
            </a:r>
            <a:r>
              <a:rPr lang="en-US" baseline="0" dirty="0"/>
              <a:t> for the current marketing year.</a:t>
            </a:r>
            <a:endParaRPr lang="en-US" dirty="0"/>
          </a:p>
        </p:txBody>
      </p:sp>
      <p:sp>
        <p:nvSpPr>
          <p:cNvPr id="4" name="Slide Number Placeholder 3">
            <a:extLst>
              <a:ext uri="{FF2B5EF4-FFF2-40B4-BE49-F238E27FC236}">
                <a16:creationId xmlns:a16="http://schemas.microsoft.com/office/drawing/2014/main" id="{C9F2859B-7C5C-47DE-900A-A2BFFAD60A4E}"/>
              </a:ext>
            </a:extLst>
          </p:cNvPr>
          <p:cNvSpPr>
            <a:spLocks noGrp="1"/>
          </p:cNvSpPr>
          <p:nvPr>
            <p:ph type="sldNum" sz="quarter" idx="5"/>
          </p:nvPr>
        </p:nvSpPr>
        <p:spPr/>
        <p:txBody>
          <a:bodyPr/>
          <a:lstStyle/>
          <a:p>
            <a:fld id="{5D62FD9E-0548-417A-B2C8-9EC4D87D517F}" type="slidenum">
              <a:rPr lang="en-US" smtClean="0"/>
              <a:t>17</a:t>
            </a:fld>
            <a:endParaRPr lang="en-US"/>
          </a:p>
        </p:txBody>
      </p:sp>
    </p:spTree>
    <p:extLst>
      <p:ext uri="{BB962C8B-B14F-4D97-AF65-F5344CB8AC3E}">
        <p14:creationId xmlns:p14="http://schemas.microsoft.com/office/powerpoint/2010/main" val="214659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p:cNvSpPr>
          <p:nvPr>
            <p:ph type="sldImg"/>
          </p:nvPr>
        </p:nvSpPr>
        <p:spPr>
          <a:ln/>
        </p:spPr>
      </p:sp>
      <p:sp>
        <p:nvSpPr>
          <p:cNvPr id="328707" name="Rectangle 3"/>
          <p:cNvSpPr>
            <a:spLocks noGrp="1" noChangeArrowheads="1"/>
          </p:cNvSpPr>
          <p:nvPr>
            <p:ph type="body" idx="1"/>
          </p:nvPr>
        </p:nvSpPr>
        <p:spPr bwMode="auto">
          <a:xfrm>
            <a:off x="942924" y="4509401"/>
            <a:ext cx="5267360" cy="4202749"/>
          </a:xfrm>
          <a:prstGeom prst="rect">
            <a:avLst/>
          </a:prstGeom>
          <a:solidFill>
            <a:srgbClr val="FFFFFF"/>
          </a:solidFill>
          <a:ln>
            <a:solidFill>
              <a:srgbClr val="000000"/>
            </a:solidFill>
            <a:miter lim="800000"/>
            <a:headEnd/>
            <a:tailEnd/>
          </a:ln>
        </p:spPr>
        <p:txBody>
          <a:bodyPr lIns="93074" tIns="46538" rIns="93074" bIns="46538"/>
          <a:lstStyle/>
          <a:p>
            <a:pPr defTabSz="931774">
              <a:lnSpc>
                <a:spcPct val="125000"/>
              </a:lnSpc>
              <a:spcBef>
                <a:spcPct val="0"/>
              </a:spcBef>
            </a:pPr>
            <a:endParaRPr lang="en-US" sz="1400">
              <a:latin typeface="Arial" pitchFamily="34" charset="0"/>
            </a:endParaRPr>
          </a:p>
        </p:txBody>
      </p:sp>
      <p:sp>
        <p:nvSpPr>
          <p:cNvPr id="2" name="Slide Number Placeholder 1">
            <a:extLst>
              <a:ext uri="{FF2B5EF4-FFF2-40B4-BE49-F238E27FC236}">
                <a16:creationId xmlns:a16="http://schemas.microsoft.com/office/drawing/2014/main" id="{91AA9E63-62F1-4403-9B77-AA18202CFD2F}"/>
              </a:ext>
            </a:extLst>
          </p:cNvPr>
          <p:cNvSpPr>
            <a:spLocks noGrp="1"/>
          </p:cNvSpPr>
          <p:nvPr>
            <p:ph type="sldNum" sz="quarter" idx="5"/>
          </p:nvPr>
        </p:nvSpPr>
        <p:spPr/>
        <p:txBody>
          <a:bodyPr/>
          <a:lstStyle/>
          <a:p>
            <a:fld id="{5D62FD9E-0548-417A-B2C8-9EC4D87D517F}" type="slidenum">
              <a:rPr lang="en-US" smtClean="0"/>
              <a:t>18</a:t>
            </a:fld>
            <a:endParaRPr lang="en-US"/>
          </a:p>
        </p:txBody>
      </p:sp>
    </p:spTree>
    <p:extLst>
      <p:ext uri="{BB962C8B-B14F-4D97-AF65-F5344CB8AC3E}">
        <p14:creationId xmlns:p14="http://schemas.microsoft.com/office/powerpoint/2010/main" val="179825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D1A64F-8555-4228-99E1-10398A3EE393}"/>
              </a:ext>
            </a:extLst>
          </p:cNvPr>
          <p:cNvSpPr>
            <a:spLocks noGrp="1"/>
          </p:cNvSpPr>
          <p:nvPr>
            <p:ph type="sldNum" sz="quarter" idx="5"/>
          </p:nvPr>
        </p:nvSpPr>
        <p:spPr/>
        <p:txBody>
          <a:bodyPr/>
          <a:lstStyle/>
          <a:p>
            <a:fld id="{5D62FD9E-0548-417A-B2C8-9EC4D87D517F}" type="slidenum">
              <a:rPr lang="en-US" smtClean="0"/>
              <a:t>19</a:t>
            </a:fld>
            <a:endParaRPr lang="en-US"/>
          </a:p>
        </p:txBody>
      </p:sp>
    </p:spTree>
    <p:extLst>
      <p:ext uri="{BB962C8B-B14F-4D97-AF65-F5344CB8AC3E}">
        <p14:creationId xmlns:p14="http://schemas.microsoft.com/office/powerpoint/2010/main" val="398796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Done</a:t>
            </a:r>
          </a:p>
          <a:p>
            <a:endParaRPr lang="en-US"/>
          </a:p>
        </p:txBody>
      </p:sp>
      <p:sp>
        <p:nvSpPr>
          <p:cNvPr id="4" name="Slide Number Placeholder 3">
            <a:extLst>
              <a:ext uri="{FF2B5EF4-FFF2-40B4-BE49-F238E27FC236}">
                <a16:creationId xmlns:a16="http://schemas.microsoft.com/office/drawing/2014/main" id="{15EA3601-8885-450E-A100-55C5827CD5CF}"/>
              </a:ext>
            </a:extLst>
          </p:cNvPr>
          <p:cNvSpPr>
            <a:spLocks noGrp="1"/>
          </p:cNvSpPr>
          <p:nvPr>
            <p:ph type="sldNum" sz="quarter" idx="5"/>
          </p:nvPr>
        </p:nvSpPr>
        <p:spPr/>
        <p:txBody>
          <a:bodyPr/>
          <a:lstStyle/>
          <a:p>
            <a:fld id="{5D62FD9E-0548-417A-B2C8-9EC4D87D517F}" type="slidenum">
              <a:rPr lang="en-US" smtClean="0"/>
              <a:t>2</a:t>
            </a:fld>
            <a:endParaRPr lang="en-US"/>
          </a:p>
        </p:txBody>
      </p:sp>
    </p:spTree>
    <p:extLst>
      <p:ext uri="{BB962C8B-B14F-4D97-AF65-F5344CB8AC3E}">
        <p14:creationId xmlns:p14="http://schemas.microsoft.com/office/powerpoint/2010/main" val="3548378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62FD9E-0548-417A-B2C8-9EC4D87D517F}" type="slidenum">
              <a:rPr lang="en-US" smtClean="0"/>
              <a:t>21</a:t>
            </a:fld>
            <a:endParaRPr lang="en-US"/>
          </a:p>
        </p:txBody>
      </p:sp>
    </p:spTree>
    <p:extLst>
      <p:ext uri="{BB962C8B-B14F-4D97-AF65-F5344CB8AC3E}">
        <p14:creationId xmlns:p14="http://schemas.microsoft.com/office/powerpoint/2010/main" val="1899947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4FAC26-3A8D-4DD0-859A-73D7C568147E}"/>
              </a:ext>
            </a:extLst>
          </p:cNvPr>
          <p:cNvSpPr>
            <a:spLocks noGrp="1"/>
          </p:cNvSpPr>
          <p:nvPr>
            <p:ph type="sldNum" sz="quarter" idx="5"/>
          </p:nvPr>
        </p:nvSpPr>
        <p:spPr/>
        <p:txBody>
          <a:bodyPr/>
          <a:lstStyle/>
          <a:p>
            <a:fld id="{5D62FD9E-0548-417A-B2C8-9EC4D87D517F}" type="slidenum">
              <a:rPr lang="en-US" smtClean="0"/>
              <a:t>22</a:t>
            </a:fld>
            <a:endParaRPr lang="en-US"/>
          </a:p>
        </p:txBody>
      </p:sp>
    </p:spTree>
    <p:extLst>
      <p:ext uri="{BB962C8B-B14F-4D97-AF65-F5344CB8AC3E}">
        <p14:creationId xmlns:p14="http://schemas.microsoft.com/office/powerpoint/2010/main" val="1782502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World cotton production is expected to rise about 3 percent or 3.8 million bales from the year before in 2022/23, to 124 million bales.  This would be the largest global cotton crop since 2017/18, a crop of equivalent size, and would be only 3 percent smaller than the record crop of 2011/12.  Cotton area is expected to rise in most cotton producing regions as high cotton prices encourage expansion, tempered by relatively high prices for some competing crops and higher input prices.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75565" marR="0">
              <a:lnSpc>
                <a:spcPct val="115000"/>
              </a:lnSpc>
              <a:spcBef>
                <a:spcPts val="0"/>
              </a:spcBef>
              <a:spcAft>
                <a:spcPts val="10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India production is also projected to rise 1 million bales to 28.0 million bales, and China and India will again be tied for the ranking as the world’s large cotton-producing country.  Cotton prices in India have gained significantly relative a range of competing crops compared with a year ago, by 25-30 percent as of January according to data from India’s Department for Promotion of Industry and Internal Trade.  Area could rise more than 5 percent in 2022/23 from the year before, and while projecting the yield using the median of the previous 5 years means that a slightly lower yield is predicted, larger area means production is expected to rise.</a:t>
            </a:r>
          </a:p>
          <a:p>
            <a:pPr marL="75565"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75565"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Similarly, in Pakistan, producers have indicated plans to increase area devoted to cotton, and with indications of favorable supplies of water for irrigation in 2022/23, cotton production is expected to increase 600,000 bales.  Pakistan’s yields have been quite variable in recent years, but the estimated yield for 2021/22 matched the 5-year median level, so the yield forecast for 2022/23 is unchanged from the year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C09F38D-0523-49EA-880A-39D5554561D0}"/>
              </a:ext>
            </a:extLst>
          </p:cNvPr>
          <p:cNvSpPr>
            <a:spLocks noGrp="1"/>
          </p:cNvSpPr>
          <p:nvPr>
            <p:ph type="sldNum" sz="quarter" idx="5"/>
          </p:nvPr>
        </p:nvSpPr>
        <p:spPr/>
        <p:txBody>
          <a:bodyPr/>
          <a:lstStyle/>
          <a:p>
            <a:fld id="{5D62FD9E-0548-417A-B2C8-9EC4D87D517F}" type="slidenum">
              <a:rPr lang="en-US" smtClean="0"/>
              <a:t>23</a:t>
            </a:fld>
            <a:endParaRPr lang="en-US"/>
          </a:p>
        </p:txBody>
      </p:sp>
    </p:spTree>
    <p:extLst>
      <p:ext uri="{BB962C8B-B14F-4D97-AF65-F5344CB8AC3E}">
        <p14:creationId xmlns:p14="http://schemas.microsoft.com/office/powerpoint/2010/main" val="2237092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p:cNvSpPr>
          <p:nvPr>
            <p:ph type="sldImg"/>
          </p:nvPr>
        </p:nvSpPr>
        <p:spPr>
          <a:ln/>
        </p:spPr>
      </p:sp>
      <p:sp>
        <p:nvSpPr>
          <p:cNvPr id="421891" name="Rectangle 3"/>
          <p:cNvSpPr>
            <a:spLocks noGrp="1" noChangeArrowheads="1"/>
          </p:cNvSpPr>
          <p:nvPr>
            <p:ph type="body" idx="1"/>
          </p:nvPr>
        </p:nvSpPr>
        <p:spPr bwMode="auto">
          <a:xfrm>
            <a:off x="936420" y="4493260"/>
            <a:ext cx="5228342" cy="4260850"/>
          </a:xfrm>
          <a:prstGeom prst="rect">
            <a:avLst/>
          </a:prstGeom>
          <a:solidFill>
            <a:srgbClr val="FFFFFF"/>
          </a:solidFill>
          <a:ln>
            <a:solidFill>
              <a:srgbClr val="000000"/>
            </a:solidFill>
            <a:miter lim="800000"/>
            <a:headEnd/>
            <a:tailEnd/>
          </a:ln>
        </p:spPr>
        <p:txBody>
          <a:bodyPr/>
          <a:lstStyle/>
          <a:p>
            <a:pPr marL="0" marR="0" lvl="0" indent="0" algn="l" defTabSz="931774" rtl="0" eaLnBrk="1" fontAlgn="auto" latinLnBrk="0" hangingPunct="1">
              <a:lnSpc>
                <a:spcPct val="125000"/>
              </a:lnSpc>
              <a:spcBef>
                <a:spcPct val="0"/>
              </a:spcBef>
              <a:spcAft>
                <a:spcPct val="100000"/>
              </a:spcAft>
              <a:buClrTx/>
              <a:buSzTx/>
              <a:buFontTx/>
              <a:buNone/>
              <a:tabLst/>
              <a:defRPr/>
            </a:pPr>
            <a:r>
              <a:rPr lang="en-US" sz="1800" dirty="0">
                <a:effectLst/>
                <a:latin typeface="Times New Roman" panose="02020603050405020304" pitchFamily="18" charset="0"/>
                <a:ea typeface="Times New Roman" panose="02020603050405020304" pitchFamily="18" charset="0"/>
              </a:rPr>
              <a:t>World cotton consumption is expected to rise for the third consecutive year in 2022/23, but grow more slowly than during the previous 2 years.  World cotton consumption grew at a 1.7 percent annual rate over 1960-2021, but marketing years 2020/21 and 2021/22 saw consumption increases 17 percent and 3 percent, respectively, as first the recovery from the initial shock of the COVID pandemic supported the year-to-year expansion, and then as changes in consumers’ clothing preferences and a sustained shift from spending on services to spending on goods sustained and above-average rate of consumption growth through 2021/22.  At 124.4 million bales, USDA’s forecast for global consumption in 2021/22 is marginally higher than the previous record level of 124.2 million bales achieved more than a decade earlier in 2006/07.  In 2022/23 world consumption is projected to be 2.1 million bales higher than the year before, at 126.5 million bales.</a:t>
            </a:r>
          </a:p>
          <a:p>
            <a:pPr marL="0" marR="0" lvl="0" indent="0" algn="l" defTabSz="931774" rtl="0" eaLnBrk="1" fontAlgn="auto" latinLnBrk="0" hangingPunct="1">
              <a:lnSpc>
                <a:spcPct val="125000"/>
              </a:lnSpc>
              <a:spcBef>
                <a:spcPct val="0"/>
              </a:spcBef>
              <a:spcAft>
                <a:spcPct val="10000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31774" rtl="0" eaLnBrk="1" fontAlgn="auto" latinLnBrk="0" hangingPunct="1">
              <a:lnSpc>
                <a:spcPct val="125000"/>
              </a:lnSpc>
              <a:spcBef>
                <a:spcPct val="0"/>
              </a:spcBef>
              <a:spcAft>
                <a:spcPct val="100000"/>
              </a:spcAft>
              <a:buClrTx/>
              <a:buSzTx/>
              <a:buFontTx/>
              <a:buNone/>
              <a:tabLst/>
              <a:defRPr/>
            </a:pPr>
            <a:r>
              <a:rPr lang="en-US" sz="1800" dirty="0">
                <a:effectLst/>
                <a:latin typeface="Times New Roman" panose="02020603050405020304" pitchFamily="18" charset="0"/>
                <a:ea typeface="Times New Roman" panose="02020603050405020304" pitchFamily="18" charset="0"/>
              </a:rPr>
              <a:t>Considerable uncertainty surrounds all economic projections that reach into calendar year 2023 as both the course of COVID pandemic and the resulting developments in the world economy have confounded many well-grounded forecasts over the last 2 years.  Most forecasts incorporate assumptions that a mix of more effective medical technology and a rising degree of global immunity will limit the magnitude and impact of future waves of COVID infection.  This suggests there are downside risks to these forecasts if new variants prove more dangerous.  Similarly, there is clearly a heightened risk that military conflict in Eastern Europe has a negative impact on global economic growth, and therefore on cotton consumption.  The forecasts here assume that no extensive conflict occurs.</a:t>
            </a:r>
          </a:p>
          <a:p>
            <a:pPr marL="0" marR="0" lvl="0" indent="0" algn="l" defTabSz="931774" rtl="0" eaLnBrk="1" fontAlgn="auto" latinLnBrk="0" hangingPunct="1">
              <a:lnSpc>
                <a:spcPct val="125000"/>
              </a:lnSpc>
              <a:spcBef>
                <a:spcPct val="0"/>
              </a:spcBef>
              <a:spcAft>
                <a:spcPct val="10000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defTabSz="931774">
              <a:lnSpc>
                <a:spcPct val="125000"/>
              </a:lnSpc>
              <a:spcBef>
                <a:spcPct val="0"/>
              </a:spcBef>
              <a:spcAft>
                <a:spcPct val="100000"/>
              </a:spcAft>
            </a:pPr>
            <a:endParaRPr lang="en-US" sz="1400" dirty="0">
              <a:latin typeface="Arial" pitchFamily="34" charset="0"/>
            </a:endParaRPr>
          </a:p>
        </p:txBody>
      </p:sp>
      <p:sp>
        <p:nvSpPr>
          <p:cNvPr id="2" name="Slide Number Placeholder 1">
            <a:extLst>
              <a:ext uri="{FF2B5EF4-FFF2-40B4-BE49-F238E27FC236}">
                <a16:creationId xmlns:a16="http://schemas.microsoft.com/office/drawing/2014/main" id="{F1D371BF-7163-4C05-9EDF-70BFF1457A46}"/>
              </a:ext>
            </a:extLst>
          </p:cNvPr>
          <p:cNvSpPr>
            <a:spLocks noGrp="1"/>
          </p:cNvSpPr>
          <p:nvPr>
            <p:ph type="sldNum" sz="quarter" idx="5"/>
          </p:nvPr>
        </p:nvSpPr>
        <p:spPr/>
        <p:txBody>
          <a:bodyPr/>
          <a:lstStyle/>
          <a:p>
            <a:fld id="{5D62FD9E-0548-417A-B2C8-9EC4D87D517F}" type="slidenum">
              <a:rPr lang="en-US" smtClean="0"/>
              <a:t>24</a:t>
            </a:fld>
            <a:endParaRPr lang="en-US"/>
          </a:p>
        </p:txBody>
      </p:sp>
    </p:spTree>
    <p:extLst>
      <p:ext uri="{BB962C8B-B14F-4D97-AF65-F5344CB8AC3E}">
        <p14:creationId xmlns:p14="http://schemas.microsoft.com/office/powerpoint/2010/main" val="3363726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973107-EEE4-408D-ACB9-763F6BC88744}"/>
              </a:ext>
            </a:extLst>
          </p:cNvPr>
          <p:cNvSpPr>
            <a:spLocks noGrp="1"/>
          </p:cNvSpPr>
          <p:nvPr>
            <p:ph type="sldNum" sz="quarter" idx="5"/>
          </p:nvPr>
        </p:nvSpPr>
        <p:spPr/>
        <p:txBody>
          <a:bodyPr/>
          <a:lstStyle/>
          <a:p>
            <a:fld id="{5D62FD9E-0548-417A-B2C8-9EC4D87D517F}" type="slidenum">
              <a:rPr lang="en-US" smtClean="0"/>
              <a:t>25</a:t>
            </a:fld>
            <a:endParaRPr lang="en-US"/>
          </a:p>
        </p:txBody>
      </p:sp>
    </p:spTree>
    <p:extLst>
      <p:ext uri="{BB962C8B-B14F-4D97-AF65-F5344CB8AC3E}">
        <p14:creationId xmlns:p14="http://schemas.microsoft.com/office/powerpoint/2010/main" val="439093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p:cNvSpPr>
          <p:nvPr>
            <p:ph type="sldImg"/>
          </p:nvPr>
        </p:nvSpPr>
        <p:spPr>
          <a:ln/>
        </p:spPr>
      </p:sp>
      <p:sp>
        <p:nvSpPr>
          <p:cNvPr id="421891" name="Rectangle 3"/>
          <p:cNvSpPr>
            <a:spLocks noGrp="1" noChangeArrowheads="1"/>
          </p:cNvSpPr>
          <p:nvPr>
            <p:ph type="body" idx="1"/>
          </p:nvPr>
        </p:nvSpPr>
        <p:spPr bwMode="auto">
          <a:xfrm>
            <a:off x="936420" y="4493260"/>
            <a:ext cx="5228342" cy="4260850"/>
          </a:xfrm>
          <a:prstGeom prst="rect">
            <a:avLst/>
          </a:prstGeom>
          <a:solidFill>
            <a:srgbClr val="FFFFFF"/>
          </a:solidFill>
          <a:ln>
            <a:solidFill>
              <a:srgbClr val="000000"/>
            </a:solidFill>
            <a:miter lim="800000"/>
            <a:headEnd/>
            <a:tailEnd/>
          </a:ln>
        </p:spPr>
        <p:txBody>
          <a:bodyPr/>
          <a:lstStyle/>
          <a:p>
            <a:pPr marL="0" marR="0" lvl="0" indent="0" algn="l" defTabSz="931774" rtl="0" eaLnBrk="1" fontAlgn="auto" latinLnBrk="0" hangingPunct="1">
              <a:lnSpc>
                <a:spcPct val="125000"/>
              </a:lnSpc>
              <a:spcBef>
                <a:spcPct val="0"/>
              </a:spcBef>
              <a:spcAft>
                <a:spcPct val="100000"/>
              </a:spcAft>
              <a:buClrTx/>
              <a:buSzTx/>
              <a:buFontTx/>
              <a:buNone/>
              <a:tabLst/>
              <a:defRPr/>
            </a:pPr>
            <a:r>
              <a:rPr lang="en-US" sz="1800" dirty="0">
                <a:effectLst/>
                <a:latin typeface="Times New Roman" panose="02020603050405020304" pitchFamily="18" charset="0"/>
                <a:ea typeface="Times New Roman" panose="02020603050405020304" pitchFamily="18" charset="0"/>
              </a:rPr>
              <a:t>USDA’s China outlook is based on the policies outlined in the Appendix. Production and use are forecast up slightly, while stocks are expected to decline to the lowest level since 2011/12. China’s production is projected to increase slightly, with slightly higher area in and yields in Xinjiang.  Xinjiang yields are expected to increase from 2021 crop on the assumption of average weather conditions.  China’s consumption is projected to increase, but at a rate slower than the world average.  </a:t>
            </a:r>
          </a:p>
          <a:p>
            <a:pPr defTabSz="931774">
              <a:lnSpc>
                <a:spcPct val="125000"/>
              </a:lnSpc>
              <a:spcBef>
                <a:spcPct val="0"/>
              </a:spcBef>
              <a:spcAft>
                <a:spcPct val="100000"/>
              </a:spcAft>
            </a:pPr>
            <a:endParaRPr lang="en-US" sz="1400" dirty="0">
              <a:latin typeface="Arial" pitchFamily="34" charset="0"/>
            </a:endParaRPr>
          </a:p>
          <a:p>
            <a:pPr marL="0" marR="0" lvl="0" indent="0" algn="l" defTabSz="931774" rtl="0" eaLnBrk="1" fontAlgn="auto" latinLnBrk="0" hangingPunct="1">
              <a:lnSpc>
                <a:spcPct val="125000"/>
              </a:lnSpc>
              <a:spcBef>
                <a:spcPct val="0"/>
              </a:spcBef>
              <a:spcAft>
                <a:spcPct val="100000"/>
              </a:spcAft>
              <a:buClrTx/>
              <a:buSzTx/>
              <a:buFontTx/>
              <a:buNone/>
              <a:tabLst/>
              <a:defRPr/>
            </a:pPr>
            <a:r>
              <a:rPr lang="en-US" sz="1800" dirty="0">
                <a:effectLst/>
                <a:latin typeface="Times New Roman" panose="02020603050405020304" pitchFamily="18" charset="0"/>
                <a:ea typeface="Times New Roman" panose="02020603050405020304" pitchFamily="18" charset="0"/>
              </a:rPr>
              <a:t>China’s State Reserve are believed to have sold off nearly all of its stocks of 2011, 2012, and 2013 domestic cotton.  Remaining stocks are predominantly imported cotton, primarily U.S. and Brazilian, from the 2018 through 2020 crops and some 2019 domestic cotton.  Foreign cotton is expected to be acquired by the State Reserve during the remainder of CY 2022.  With the projected price ratios between internal and world prices State Reserve purchases of domestic cotton during the 2022/23 marketing year are likely to be limited at best.  The State Reserve is likely to both buy and sell cotton during the 2022/23 season as it implements its stated policy of rotating cotton through the State Reserve, although the overall volume is expected to remain in the range observed in recent years.  </a:t>
            </a:r>
          </a:p>
          <a:p>
            <a:pPr defTabSz="931774">
              <a:lnSpc>
                <a:spcPct val="125000"/>
              </a:lnSpc>
              <a:spcBef>
                <a:spcPct val="0"/>
              </a:spcBef>
              <a:spcAft>
                <a:spcPct val="100000"/>
              </a:spcAft>
            </a:pPr>
            <a:endParaRPr lang="en-US" sz="1400" dirty="0">
              <a:latin typeface="Arial" pitchFamily="34" charset="0"/>
            </a:endParaRPr>
          </a:p>
        </p:txBody>
      </p:sp>
      <p:sp>
        <p:nvSpPr>
          <p:cNvPr id="2" name="Slide Number Placeholder 1">
            <a:extLst>
              <a:ext uri="{FF2B5EF4-FFF2-40B4-BE49-F238E27FC236}">
                <a16:creationId xmlns:a16="http://schemas.microsoft.com/office/drawing/2014/main" id="{F1D371BF-7163-4C05-9EDF-70BFF1457A46}"/>
              </a:ext>
            </a:extLst>
          </p:cNvPr>
          <p:cNvSpPr>
            <a:spLocks noGrp="1"/>
          </p:cNvSpPr>
          <p:nvPr>
            <p:ph type="sldNum" sz="quarter" idx="5"/>
          </p:nvPr>
        </p:nvSpPr>
        <p:spPr/>
        <p:txBody>
          <a:bodyPr/>
          <a:lstStyle/>
          <a:p>
            <a:fld id="{5D62FD9E-0548-417A-B2C8-9EC4D87D517F}" type="slidenum">
              <a:rPr lang="en-US" smtClean="0"/>
              <a:t>26</a:t>
            </a:fld>
            <a:endParaRPr lang="en-US"/>
          </a:p>
        </p:txBody>
      </p:sp>
    </p:spTree>
    <p:extLst>
      <p:ext uri="{BB962C8B-B14F-4D97-AF65-F5344CB8AC3E}">
        <p14:creationId xmlns:p14="http://schemas.microsoft.com/office/powerpoint/2010/main" val="3584872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C3B824-3248-4712-95AB-4F43315E8626}"/>
              </a:ext>
            </a:extLst>
          </p:cNvPr>
          <p:cNvSpPr>
            <a:spLocks noGrp="1"/>
          </p:cNvSpPr>
          <p:nvPr>
            <p:ph type="sldNum" sz="quarter" idx="5"/>
          </p:nvPr>
        </p:nvSpPr>
        <p:spPr/>
        <p:txBody>
          <a:bodyPr/>
          <a:lstStyle/>
          <a:p>
            <a:fld id="{5D62FD9E-0548-417A-B2C8-9EC4D87D517F}" type="slidenum">
              <a:rPr lang="en-US" smtClean="0"/>
              <a:t>27</a:t>
            </a:fld>
            <a:endParaRPr lang="en-US"/>
          </a:p>
        </p:txBody>
      </p:sp>
    </p:spTree>
    <p:extLst>
      <p:ext uri="{BB962C8B-B14F-4D97-AF65-F5344CB8AC3E}">
        <p14:creationId xmlns:p14="http://schemas.microsoft.com/office/powerpoint/2010/main" val="263502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begin with the latest estimates</a:t>
            </a:r>
            <a:r>
              <a:rPr lang="en-US" baseline="0"/>
              <a:t> for the current marketing year.</a:t>
            </a:r>
            <a:endParaRPr lang="en-US"/>
          </a:p>
        </p:txBody>
      </p:sp>
      <p:sp>
        <p:nvSpPr>
          <p:cNvPr id="4" name="Slide Number Placeholder 3">
            <a:extLst>
              <a:ext uri="{FF2B5EF4-FFF2-40B4-BE49-F238E27FC236}">
                <a16:creationId xmlns:a16="http://schemas.microsoft.com/office/drawing/2014/main" id="{ED43CAA5-AE28-4C19-BDEA-66207B303D8A}"/>
              </a:ext>
            </a:extLst>
          </p:cNvPr>
          <p:cNvSpPr>
            <a:spLocks noGrp="1"/>
          </p:cNvSpPr>
          <p:nvPr>
            <p:ph type="sldNum" sz="quarter" idx="5"/>
          </p:nvPr>
        </p:nvSpPr>
        <p:spPr/>
        <p:txBody>
          <a:bodyPr/>
          <a:lstStyle/>
          <a:p>
            <a:fld id="{5D62FD9E-0548-417A-B2C8-9EC4D87D517F}" type="slidenum">
              <a:rPr lang="en-US" smtClean="0"/>
              <a:t>28</a:t>
            </a:fld>
            <a:endParaRPr lang="en-US"/>
          </a:p>
        </p:txBody>
      </p:sp>
    </p:spTree>
    <p:extLst>
      <p:ext uri="{BB962C8B-B14F-4D97-AF65-F5344CB8AC3E}">
        <p14:creationId xmlns:p14="http://schemas.microsoft.com/office/powerpoint/2010/main" val="2656940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early USDA projection for 2022 U.S. cotton planted acreage is 12.7 million acres, 13 percent above 2021’s 11.2 million acres and the highest in 3 years. Historically, the relationship between expected harvest prices for cotton relative to corn and soybeans has played a key role in the cotton area planted. Cotton harvest futures prices from mid-January through mid-February 2022 averaged about 22 cents (28 percent) above price expectations in early 2021; for the same period, price increases were also seen for corn (+28 percent) and soybeans (+18 percent), indicating that alternative crop prices are relatively similar or slightly less competitive this year.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Additional contributing factors to acreage decisions include the cotton farmers’ experiences during the previous season and the soil moisture conditions heading into planting season. Cotton yields in 2021 were above the year before in each of the Cotton Belt regions, with the Delta experiencing near-record yields. In the Southwest—where nearly 60 percent of the upland cotton area was harvested—yields were the highest in 3 years. Additionally, dry conditions this winter in the Southwest provide additional uncertainty as the 2022 spring planting season approaches. </a:t>
            </a:r>
          </a:p>
          <a:p>
            <a:endParaRPr lang="en-US" dirty="0"/>
          </a:p>
        </p:txBody>
      </p:sp>
      <p:sp>
        <p:nvSpPr>
          <p:cNvPr id="4" name="Slide Number Placeholder 3">
            <a:extLst>
              <a:ext uri="{FF2B5EF4-FFF2-40B4-BE49-F238E27FC236}">
                <a16:creationId xmlns:a16="http://schemas.microsoft.com/office/drawing/2014/main" id="{BFD8BE52-CBDD-4C94-8540-5C3511DE7DDC}"/>
              </a:ext>
            </a:extLst>
          </p:cNvPr>
          <p:cNvSpPr>
            <a:spLocks noGrp="1"/>
          </p:cNvSpPr>
          <p:nvPr>
            <p:ph type="sldNum" sz="quarter" idx="5"/>
          </p:nvPr>
        </p:nvSpPr>
        <p:spPr/>
        <p:txBody>
          <a:bodyPr/>
          <a:lstStyle/>
          <a:p>
            <a:fld id="{5D62FD9E-0548-417A-B2C8-9EC4D87D517F}" type="slidenum">
              <a:rPr lang="en-US" smtClean="0"/>
              <a:t>29</a:t>
            </a:fld>
            <a:endParaRPr lang="en-US"/>
          </a:p>
        </p:txBody>
      </p:sp>
    </p:spTree>
    <p:extLst>
      <p:ext uri="{BB962C8B-B14F-4D97-AF65-F5344CB8AC3E}">
        <p14:creationId xmlns:p14="http://schemas.microsoft.com/office/powerpoint/2010/main" val="2716657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p:cNvSpPr>
          <p:nvPr>
            <p:ph type="sldImg"/>
          </p:nvPr>
        </p:nvSpPr>
        <p:spPr>
          <a:ln/>
        </p:spPr>
      </p:sp>
      <p:sp>
        <p:nvSpPr>
          <p:cNvPr id="411651" name="Rectangle 3"/>
          <p:cNvSpPr>
            <a:spLocks noGrp="1" noChangeArrowheads="1"/>
          </p:cNvSpPr>
          <p:nvPr>
            <p:ph type="body" idx="1"/>
          </p:nvPr>
        </p:nvSpPr>
        <p:spPr bwMode="auto">
          <a:xfrm>
            <a:off x="936420" y="4493260"/>
            <a:ext cx="5228342" cy="4260850"/>
          </a:xfrm>
          <a:prstGeom prst="rect">
            <a:avLst/>
          </a:prstGeom>
          <a:solidFill>
            <a:srgbClr val="FFFFFF"/>
          </a:solidFill>
          <a:ln>
            <a:solidFill>
              <a:srgbClr val="000000"/>
            </a:solidFill>
            <a:miter lim="800000"/>
            <a:headEnd/>
            <a:tailEnd/>
          </a:ln>
        </p:spPr>
        <p:txBody>
          <a:bodyPr/>
          <a:lstStyle/>
          <a:p>
            <a:pPr defTabSz="931774">
              <a:lnSpc>
                <a:spcPct val="125000"/>
              </a:lnSpc>
              <a:spcBef>
                <a:spcPct val="0"/>
              </a:spcBef>
            </a:pPr>
            <a:endParaRPr lang="en-US" sz="2400"/>
          </a:p>
        </p:txBody>
      </p:sp>
      <p:sp>
        <p:nvSpPr>
          <p:cNvPr id="2" name="Slide Number Placeholder 1">
            <a:extLst>
              <a:ext uri="{FF2B5EF4-FFF2-40B4-BE49-F238E27FC236}">
                <a16:creationId xmlns:a16="http://schemas.microsoft.com/office/drawing/2014/main" id="{D91990EB-6FC9-40E4-84B5-AE53358B83D8}"/>
              </a:ext>
            </a:extLst>
          </p:cNvPr>
          <p:cNvSpPr>
            <a:spLocks noGrp="1"/>
          </p:cNvSpPr>
          <p:nvPr>
            <p:ph type="sldNum" sz="quarter" idx="5"/>
          </p:nvPr>
        </p:nvSpPr>
        <p:spPr/>
        <p:txBody>
          <a:bodyPr/>
          <a:lstStyle/>
          <a:p>
            <a:fld id="{5D62FD9E-0548-417A-B2C8-9EC4D87D517F}" type="slidenum">
              <a:rPr lang="en-US" smtClean="0"/>
              <a:t>30</a:t>
            </a:fld>
            <a:endParaRPr lang="en-US"/>
          </a:p>
        </p:txBody>
      </p:sp>
    </p:spTree>
    <p:extLst>
      <p:ext uri="{BB962C8B-B14F-4D97-AF65-F5344CB8AC3E}">
        <p14:creationId xmlns:p14="http://schemas.microsoft.com/office/powerpoint/2010/main" val="319734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Done</a:t>
            </a:r>
          </a:p>
          <a:p>
            <a:endParaRPr lang="en-US"/>
          </a:p>
        </p:txBody>
      </p:sp>
      <p:sp>
        <p:nvSpPr>
          <p:cNvPr id="4" name="Slide Number Placeholder 3">
            <a:extLst>
              <a:ext uri="{FF2B5EF4-FFF2-40B4-BE49-F238E27FC236}">
                <a16:creationId xmlns:a16="http://schemas.microsoft.com/office/drawing/2014/main" id="{80D16F1B-5D69-4154-B8FE-A6AFA1D62A3E}"/>
              </a:ext>
            </a:extLst>
          </p:cNvPr>
          <p:cNvSpPr>
            <a:spLocks noGrp="1"/>
          </p:cNvSpPr>
          <p:nvPr>
            <p:ph type="sldNum" sz="quarter" idx="5"/>
          </p:nvPr>
        </p:nvSpPr>
        <p:spPr/>
        <p:txBody>
          <a:bodyPr/>
          <a:lstStyle/>
          <a:p>
            <a:fld id="{5D62FD9E-0548-417A-B2C8-9EC4D87D517F}" type="slidenum">
              <a:rPr lang="en-US" smtClean="0"/>
              <a:t>3</a:t>
            </a:fld>
            <a:endParaRPr lang="en-US"/>
          </a:p>
        </p:txBody>
      </p:sp>
    </p:spTree>
    <p:extLst>
      <p:ext uri="{BB962C8B-B14F-4D97-AF65-F5344CB8AC3E}">
        <p14:creationId xmlns:p14="http://schemas.microsoft.com/office/powerpoint/2010/main" val="3718958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097EE0-4C51-4554-8744-285B4E3A2475}"/>
              </a:ext>
            </a:extLst>
          </p:cNvPr>
          <p:cNvSpPr>
            <a:spLocks noGrp="1"/>
          </p:cNvSpPr>
          <p:nvPr>
            <p:ph type="sldNum" sz="quarter" idx="5"/>
          </p:nvPr>
        </p:nvSpPr>
        <p:spPr/>
        <p:txBody>
          <a:bodyPr/>
          <a:lstStyle/>
          <a:p>
            <a:fld id="{5D62FD9E-0548-417A-B2C8-9EC4D87D517F}" type="slidenum">
              <a:rPr lang="en-US" smtClean="0"/>
              <a:t>31</a:t>
            </a:fld>
            <a:endParaRPr lang="en-US"/>
          </a:p>
        </p:txBody>
      </p:sp>
    </p:spTree>
    <p:extLst>
      <p:ext uri="{BB962C8B-B14F-4D97-AF65-F5344CB8AC3E}">
        <p14:creationId xmlns:p14="http://schemas.microsoft.com/office/powerpoint/2010/main" val="201335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For the purposes of this analysis, 2022 cotton plantings of 12.7 million acres (+13 percent) are estimated to result in harvested acreage of 10.2 million acres, about 2 percent above 2021. The projected national abandonment rate of approximately 20 percent is based on regional long-run averages, except for the Southwest, where 2022 abandonment is projected at 30 percent. Southwest abandonment rates are highly variable and conditions there later this spring will have a considerable impact on acreage planted and the U.S. crop. However, the latest NOAA seasonal outlook for the Southwest indicates that drought is forecast to remain or develop over the region’s cotton growing area at least through May.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USDA is forecasting a national average yield—based on regional average yields—of 856 pounds per harvested acre, up from the 2021 yield of 849 pounds. The 2022 U.S. cotton crop is projected at 18.2 million bales, as a slightly larger harvested area and the highest yield in 4 years is expected to boost production 3 percent (approximately 575,000 bales) above 2021. Similar crops to 2021 are anticipated for most of the Cotton Belt, except for the Delta, where 2022 cotton production could rise to its highest in 3 years. Based on higher U.S. carry-in stocks of 3.5 million bales for 2022/23 and larger production, the total supply—21.7 million bales—would increase modestly but would remain the second lowest level in 5 years.</a:t>
            </a:r>
          </a:p>
          <a:p>
            <a:endParaRPr lang="en-US" sz="1600" b="0" dirty="0"/>
          </a:p>
        </p:txBody>
      </p:sp>
      <p:sp>
        <p:nvSpPr>
          <p:cNvPr id="4" name="Slide Number Placeholder 3">
            <a:extLst>
              <a:ext uri="{FF2B5EF4-FFF2-40B4-BE49-F238E27FC236}">
                <a16:creationId xmlns:a16="http://schemas.microsoft.com/office/drawing/2014/main" id="{E8C7244F-78D6-4FEC-8E49-62E5DC3D50B5}"/>
              </a:ext>
            </a:extLst>
          </p:cNvPr>
          <p:cNvSpPr>
            <a:spLocks noGrp="1"/>
          </p:cNvSpPr>
          <p:nvPr>
            <p:ph type="sldNum" sz="quarter" idx="5"/>
          </p:nvPr>
        </p:nvSpPr>
        <p:spPr/>
        <p:txBody>
          <a:bodyPr/>
          <a:lstStyle/>
          <a:p>
            <a:fld id="{5D62FD9E-0548-417A-B2C8-9EC4D87D517F}" type="slidenum">
              <a:rPr lang="en-US" smtClean="0"/>
              <a:t>32</a:t>
            </a:fld>
            <a:endParaRPr lang="en-US"/>
          </a:p>
        </p:txBody>
      </p:sp>
    </p:spTree>
    <p:extLst>
      <p:ext uri="{BB962C8B-B14F-4D97-AF65-F5344CB8AC3E}">
        <p14:creationId xmlns:p14="http://schemas.microsoft.com/office/powerpoint/2010/main" val="2553867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779E2C-F62D-42CD-9DF4-34066B59B26D}"/>
              </a:ext>
            </a:extLst>
          </p:cNvPr>
          <p:cNvSpPr>
            <a:spLocks noGrp="1"/>
          </p:cNvSpPr>
          <p:nvPr>
            <p:ph type="sldNum" sz="quarter" idx="5"/>
          </p:nvPr>
        </p:nvSpPr>
        <p:spPr/>
        <p:txBody>
          <a:bodyPr/>
          <a:lstStyle/>
          <a:p>
            <a:fld id="{5D62FD9E-0548-417A-B2C8-9EC4D87D517F}" type="slidenum">
              <a:rPr lang="en-US" smtClean="0"/>
              <a:t>33</a:t>
            </a:fld>
            <a:endParaRPr lang="en-US"/>
          </a:p>
        </p:txBody>
      </p:sp>
    </p:spTree>
    <p:extLst>
      <p:ext uri="{BB962C8B-B14F-4D97-AF65-F5344CB8AC3E}">
        <p14:creationId xmlns:p14="http://schemas.microsoft.com/office/powerpoint/2010/main" val="1900281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p:cNvSpPr>
          <p:nvPr>
            <p:ph type="sldImg"/>
          </p:nvPr>
        </p:nvSpPr>
        <p:spPr>
          <a:ln/>
        </p:spPr>
      </p:sp>
      <p:sp>
        <p:nvSpPr>
          <p:cNvPr id="421891" name="Rectangle 3"/>
          <p:cNvSpPr>
            <a:spLocks noGrp="1" noChangeArrowheads="1"/>
          </p:cNvSpPr>
          <p:nvPr>
            <p:ph type="body" idx="1"/>
          </p:nvPr>
        </p:nvSpPr>
        <p:spPr bwMode="auto">
          <a:xfrm>
            <a:off x="938119" y="4505573"/>
            <a:ext cx="5237832" cy="4272524"/>
          </a:xfrm>
          <a:prstGeom prst="rect">
            <a:avLst/>
          </a:prstGeom>
          <a:solidFill>
            <a:srgbClr val="FFFFFF"/>
          </a:solidFill>
          <a:ln>
            <a:solidFill>
              <a:srgbClr val="000000"/>
            </a:solidFill>
            <a:miter lim="800000"/>
            <a:headEnd/>
            <a:tailEnd/>
          </a:ln>
        </p:spPr>
        <p:txBody>
          <a:bodyPr/>
          <a:lstStyle/>
          <a:p>
            <a:pPr defTabSz="934475">
              <a:lnSpc>
                <a:spcPct val="125000"/>
              </a:lnSpc>
              <a:spcBef>
                <a:spcPct val="0"/>
              </a:spcBef>
              <a:spcAft>
                <a:spcPct val="100000"/>
              </a:spcAft>
            </a:pPr>
            <a:endParaRPr lang="en-US" sz="1400" b="0">
              <a:latin typeface="Arial" pitchFamily="34" charset="0"/>
            </a:endParaRPr>
          </a:p>
        </p:txBody>
      </p:sp>
      <p:sp>
        <p:nvSpPr>
          <p:cNvPr id="2" name="Slide Number Placeholder 1">
            <a:extLst>
              <a:ext uri="{FF2B5EF4-FFF2-40B4-BE49-F238E27FC236}">
                <a16:creationId xmlns:a16="http://schemas.microsoft.com/office/drawing/2014/main" id="{E424FF91-045C-478E-8E8C-30A978697C6A}"/>
              </a:ext>
            </a:extLst>
          </p:cNvPr>
          <p:cNvSpPr>
            <a:spLocks noGrp="1"/>
          </p:cNvSpPr>
          <p:nvPr>
            <p:ph type="sldNum" sz="quarter" idx="5"/>
          </p:nvPr>
        </p:nvSpPr>
        <p:spPr/>
        <p:txBody>
          <a:bodyPr/>
          <a:lstStyle/>
          <a:p>
            <a:fld id="{5D62FD9E-0548-417A-B2C8-9EC4D87D517F}" type="slidenum">
              <a:rPr lang="en-US" smtClean="0"/>
              <a:t>34</a:t>
            </a:fld>
            <a:endParaRPr lang="en-US"/>
          </a:p>
        </p:txBody>
      </p:sp>
    </p:spTree>
    <p:extLst>
      <p:ext uri="{BB962C8B-B14F-4D97-AF65-F5344CB8AC3E}">
        <p14:creationId xmlns:p14="http://schemas.microsoft.com/office/powerpoint/2010/main" val="2048950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Indeed, the stage is set for another interesting season in the world of cotton. Stay tuned!</a:t>
            </a:r>
            <a:endParaRPr lang="en-US"/>
          </a:p>
        </p:txBody>
      </p:sp>
      <p:sp>
        <p:nvSpPr>
          <p:cNvPr id="4" name="Slide Number Placeholder 3">
            <a:extLst>
              <a:ext uri="{FF2B5EF4-FFF2-40B4-BE49-F238E27FC236}">
                <a16:creationId xmlns:a16="http://schemas.microsoft.com/office/drawing/2014/main" id="{C6934A68-E3F5-4633-980D-5F16A6310E2C}"/>
              </a:ext>
            </a:extLst>
          </p:cNvPr>
          <p:cNvSpPr>
            <a:spLocks noGrp="1"/>
          </p:cNvSpPr>
          <p:nvPr>
            <p:ph type="sldNum" sz="quarter" idx="5"/>
          </p:nvPr>
        </p:nvSpPr>
        <p:spPr/>
        <p:txBody>
          <a:bodyPr/>
          <a:lstStyle/>
          <a:p>
            <a:fld id="{5D62FD9E-0548-417A-B2C8-9EC4D87D517F}" type="slidenum">
              <a:rPr lang="en-US" smtClean="0"/>
              <a:t>35</a:t>
            </a:fld>
            <a:endParaRPr lang="en-US"/>
          </a:p>
        </p:txBody>
      </p:sp>
    </p:spTree>
    <p:extLst>
      <p:ext uri="{BB962C8B-B14F-4D97-AF65-F5344CB8AC3E}">
        <p14:creationId xmlns:p14="http://schemas.microsoft.com/office/powerpoint/2010/main" val="2262629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A40445-D8AE-4CB8-9CDF-CFE770D78041}"/>
              </a:ext>
            </a:extLst>
          </p:cNvPr>
          <p:cNvSpPr>
            <a:spLocks noGrp="1"/>
          </p:cNvSpPr>
          <p:nvPr>
            <p:ph type="sldNum" sz="quarter" idx="5"/>
          </p:nvPr>
        </p:nvSpPr>
        <p:spPr/>
        <p:txBody>
          <a:bodyPr/>
          <a:lstStyle/>
          <a:p>
            <a:fld id="{5D62FD9E-0548-417A-B2C8-9EC4D87D517F}" type="slidenum">
              <a:rPr lang="en-US" smtClean="0"/>
              <a:t>36</a:t>
            </a:fld>
            <a:endParaRPr lang="en-US"/>
          </a:p>
        </p:txBody>
      </p:sp>
    </p:spTree>
    <p:extLst>
      <p:ext uri="{BB962C8B-B14F-4D97-AF65-F5344CB8AC3E}">
        <p14:creationId xmlns:p14="http://schemas.microsoft.com/office/powerpoint/2010/main" val="145643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Done</a:t>
            </a:r>
          </a:p>
          <a:p>
            <a:endParaRPr lang="en-US"/>
          </a:p>
        </p:txBody>
      </p:sp>
      <p:sp>
        <p:nvSpPr>
          <p:cNvPr id="4" name="Slide Number Placeholder 3">
            <a:extLst>
              <a:ext uri="{FF2B5EF4-FFF2-40B4-BE49-F238E27FC236}">
                <a16:creationId xmlns:a16="http://schemas.microsoft.com/office/drawing/2014/main" id="{34A40445-D8AE-4CB8-9CDF-CFE770D78041}"/>
              </a:ext>
            </a:extLst>
          </p:cNvPr>
          <p:cNvSpPr>
            <a:spLocks noGrp="1"/>
          </p:cNvSpPr>
          <p:nvPr>
            <p:ph type="sldNum" sz="quarter" idx="5"/>
          </p:nvPr>
        </p:nvSpPr>
        <p:spPr/>
        <p:txBody>
          <a:bodyPr/>
          <a:lstStyle/>
          <a:p>
            <a:fld id="{5D62FD9E-0548-417A-B2C8-9EC4D87D517F}" type="slidenum">
              <a:rPr lang="en-US" smtClean="0"/>
              <a:t>4</a:t>
            </a:fld>
            <a:endParaRPr lang="en-US"/>
          </a:p>
        </p:txBody>
      </p:sp>
    </p:spTree>
    <p:extLst>
      <p:ext uri="{BB962C8B-B14F-4D97-AF65-F5344CB8AC3E}">
        <p14:creationId xmlns:p14="http://schemas.microsoft.com/office/powerpoint/2010/main" val="259161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Done</a:t>
            </a:r>
          </a:p>
          <a:p>
            <a:endParaRPr lang="en-US"/>
          </a:p>
        </p:txBody>
      </p:sp>
      <p:sp>
        <p:nvSpPr>
          <p:cNvPr id="4" name="Slide Number Placeholder 3">
            <a:extLst>
              <a:ext uri="{FF2B5EF4-FFF2-40B4-BE49-F238E27FC236}">
                <a16:creationId xmlns:a16="http://schemas.microsoft.com/office/drawing/2014/main" id="{17635AD7-052B-417A-B4F5-29E4CAB93825}"/>
              </a:ext>
            </a:extLst>
          </p:cNvPr>
          <p:cNvSpPr>
            <a:spLocks noGrp="1"/>
          </p:cNvSpPr>
          <p:nvPr>
            <p:ph type="sldNum" sz="quarter" idx="5"/>
          </p:nvPr>
        </p:nvSpPr>
        <p:spPr/>
        <p:txBody>
          <a:bodyPr/>
          <a:lstStyle/>
          <a:p>
            <a:fld id="{5D62FD9E-0548-417A-B2C8-9EC4D87D517F}" type="slidenum">
              <a:rPr lang="en-US" smtClean="0"/>
              <a:t>5</a:t>
            </a:fld>
            <a:endParaRPr lang="en-US"/>
          </a:p>
        </p:txBody>
      </p:sp>
    </p:spTree>
    <p:extLst>
      <p:ext uri="{BB962C8B-B14F-4D97-AF65-F5344CB8AC3E}">
        <p14:creationId xmlns:p14="http://schemas.microsoft.com/office/powerpoint/2010/main" val="1282037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Global 2020/21 cotton production is up 7.5 percent from the previous year to 120.2 million bales, as most major producing countries witnessed increases, excluding China and India. The United States saw a 20.6 percent increase with significantly higher area harvested, especially in Texas. U.S. 2021/22 area harvested was up roughly 21 percent to 4.0 million hectares, and recorded a yield of 951 kg/hectare, practically unchanged from the previous year’s 950. Pakistan’s production climbed 28.9 percent to 5.8 million bales, owing to higher yields which recovered from the previous year’s lowest in nearly 40 years. Australia and Brazil production are projected higher on greater area harvested, with Australia projected at a record-tying 5.5 million bales set in 2011/12. </a:t>
            </a:r>
          </a:p>
          <a:p>
            <a:endParaRPr lang="en-US" sz="1800" dirty="0">
              <a:effectLst/>
              <a:latin typeface="Times New Roman" panose="02020603050405020304" pitchFamily="18" charset="0"/>
            </a:endParaRP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China’s 2021/22 crop is estimated at 27.0 million bales, down 2.5 million bales from the previous year and the lowest level in 5 years. Area harvested is estimated down on lower plantings in Eastern China, where cotton production continued on its downward trend as producers there exit the sector. Yield is estimated down to 1,896 kg/hectare from a record 1,976 but still the second-highest level. </a:t>
            </a:r>
          </a:p>
          <a:p>
            <a:pPr marL="0" marR="0">
              <a:lnSpc>
                <a:spcPct val="115000"/>
              </a:lnSpc>
              <a:spcBef>
                <a:spcPts val="0"/>
              </a:spcBef>
              <a:spcAft>
                <a:spcPts val="0"/>
              </a:spcAft>
            </a:pPr>
            <a:r>
              <a:rPr lang="en-US" sz="1800" dirty="0">
                <a:solidFill>
                  <a:srgbClr val="FF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India’s 2021/22 production is estimated at 27 million bales, down roughly 2 percent from the preceding year on lower area harvested despite higher yields. </a:t>
            </a:r>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557F658-3E19-4F90-9138-FAE9B0F39D4D}"/>
              </a:ext>
            </a:extLst>
          </p:cNvPr>
          <p:cNvSpPr>
            <a:spLocks noGrp="1"/>
          </p:cNvSpPr>
          <p:nvPr>
            <p:ph type="sldNum" sz="quarter" idx="5"/>
          </p:nvPr>
        </p:nvSpPr>
        <p:spPr/>
        <p:txBody>
          <a:bodyPr/>
          <a:lstStyle/>
          <a:p>
            <a:fld id="{5D62FD9E-0548-417A-B2C8-9EC4D87D517F}" type="slidenum">
              <a:rPr lang="en-US" smtClean="0"/>
              <a:t>6</a:t>
            </a:fld>
            <a:endParaRPr lang="en-US"/>
          </a:p>
        </p:txBody>
      </p:sp>
    </p:spTree>
    <p:extLst>
      <p:ext uri="{BB962C8B-B14F-4D97-AF65-F5344CB8AC3E}">
        <p14:creationId xmlns:p14="http://schemas.microsoft.com/office/powerpoint/2010/main" val="2899490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World cotton consumption in 2021/22 is expected to reach a record 124.4 million bales, up 2.8 percent.  Consumption growth is forecast for all major consuming countries, except China. Mexico and Turkey are expected to see growth rates above 10 percent as proximity to the United States and the EU benefited operations in those countries in light of the global logistics challenges</a:t>
            </a:r>
            <a:endParaRPr lang="en-US" dirty="0"/>
          </a:p>
        </p:txBody>
      </p:sp>
      <p:sp>
        <p:nvSpPr>
          <p:cNvPr id="4" name="Slide Number Placeholder 3">
            <a:extLst>
              <a:ext uri="{FF2B5EF4-FFF2-40B4-BE49-F238E27FC236}">
                <a16:creationId xmlns:a16="http://schemas.microsoft.com/office/drawing/2014/main" id="{EA59DD04-BA3D-4FAA-8BCC-96747663984D}"/>
              </a:ext>
            </a:extLst>
          </p:cNvPr>
          <p:cNvSpPr>
            <a:spLocks noGrp="1"/>
          </p:cNvSpPr>
          <p:nvPr>
            <p:ph type="sldNum" sz="quarter" idx="5"/>
          </p:nvPr>
        </p:nvSpPr>
        <p:spPr/>
        <p:txBody>
          <a:bodyPr/>
          <a:lstStyle/>
          <a:p>
            <a:fld id="{5D62FD9E-0548-417A-B2C8-9EC4D87D517F}" type="slidenum">
              <a:rPr lang="en-US" smtClean="0"/>
              <a:t>7</a:t>
            </a:fld>
            <a:endParaRPr lang="en-US"/>
          </a:p>
        </p:txBody>
      </p:sp>
    </p:spTree>
    <p:extLst>
      <p:ext uri="{BB962C8B-B14F-4D97-AF65-F5344CB8AC3E}">
        <p14:creationId xmlns:p14="http://schemas.microsoft.com/office/powerpoint/2010/main" val="1557897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Done</a:t>
            </a:r>
          </a:p>
          <a:p>
            <a:r>
              <a:rPr lang="en-US" sz="1200" dirty="0">
                <a:effectLst/>
                <a:latin typeface="Times New Roman" panose="02020603050405020304" pitchFamily="18" charset="0"/>
                <a:ea typeface="Times New Roman" panose="02020603050405020304" pitchFamily="18" charset="0"/>
              </a:rPr>
              <a:t>China’s 2021/22 consumption is expected to decline slightly to 39.5 million bales after rebounding more than 20 percent in the previous season. </a:t>
            </a:r>
            <a:endParaRPr lang="en-US" dirty="0"/>
          </a:p>
        </p:txBody>
      </p:sp>
      <p:sp>
        <p:nvSpPr>
          <p:cNvPr id="4" name="Slide Number Placeholder 3">
            <a:extLst>
              <a:ext uri="{FF2B5EF4-FFF2-40B4-BE49-F238E27FC236}">
                <a16:creationId xmlns:a16="http://schemas.microsoft.com/office/drawing/2014/main" id="{2AB23627-68A2-4A6C-9B09-3348072F0840}"/>
              </a:ext>
            </a:extLst>
          </p:cNvPr>
          <p:cNvSpPr>
            <a:spLocks noGrp="1"/>
          </p:cNvSpPr>
          <p:nvPr>
            <p:ph type="sldNum" sz="quarter" idx="5"/>
          </p:nvPr>
        </p:nvSpPr>
        <p:spPr/>
        <p:txBody>
          <a:bodyPr/>
          <a:lstStyle/>
          <a:p>
            <a:fld id="{5D62FD9E-0548-417A-B2C8-9EC4D87D517F}" type="slidenum">
              <a:rPr lang="en-US" smtClean="0"/>
              <a:t>8</a:t>
            </a:fld>
            <a:endParaRPr lang="en-US"/>
          </a:p>
        </p:txBody>
      </p:sp>
    </p:spTree>
    <p:extLst>
      <p:ext uri="{BB962C8B-B14F-4D97-AF65-F5344CB8AC3E}">
        <p14:creationId xmlns:p14="http://schemas.microsoft.com/office/powerpoint/2010/main" val="1614340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China’s 2021/22 consumption is expected to decline slightly to 39.5 million bales after rebounding more than 20 percent in the previous season. Imports are forecast at 9.5 million bales down sharply from the previous season. A portion of the decline is due to a drawdown of non-customs cleared cotton (NCCC) from port warehouses.  It is estimated that the inventory of NCCC will decrease by roughly 1.5 million bales during 2021/22.   A buildup of NCCC inventory during 2020/21 inflated the volume of imports relative to demand, either mill demand or demand for inclusion in the State Reserve. Likewise, the drawdown of NCCC inventory in 2021/22 will mean that the import volume will under-represent the demand in China for imported cotton.</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China’s stocks are expected to decline by 3.1 million bales. State Reserve levels are estimated lower in 2021/22 on an international marketing year (Aug.-Jul.) basis.</a:t>
            </a:r>
          </a:p>
          <a:p>
            <a:endParaRPr lang="en-US" dirty="0"/>
          </a:p>
        </p:txBody>
      </p:sp>
      <p:sp>
        <p:nvSpPr>
          <p:cNvPr id="4" name="Slide Number Placeholder 3"/>
          <p:cNvSpPr>
            <a:spLocks noGrp="1"/>
          </p:cNvSpPr>
          <p:nvPr>
            <p:ph type="sldNum" sz="quarter" idx="5"/>
          </p:nvPr>
        </p:nvSpPr>
        <p:spPr/>
        <p:txBody>
          <a:bodyPr/>
          <a:lstStyle/>
          <a:p>
            <a:fld id="{5D62FD9E-0548-417A-B2C8-9EC4D87D517F}" type="slidenum">
              <a:rPr lang="en-US" smtClean="0"/>
              <a:t>9</a:t>
            </a:fld>
            <a:endParaRPr lang="en-US"/>
          </a:p>
        </p:txBody>
      </p:sp>
    </p:spTree>
    <p:extLst>
      <p:ext uri="{BB962C8B-B14F-4D97-AF65-F5344CB8AC3E}">
        <p14:creationId xmlns:p14="http://schemas.microsoft.com/office/powerpoint/2010/main" val="157794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7783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2895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005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411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070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75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519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10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E6E94540-9200-4A2F-9A81-3F5E93DE65F4}" type="slidenum">
              <a:rPr lang="en-US"/>
              <a:pPr>
                <a:defRPr/>
              </a:pPr>
              <a:t>‹#›</a:t>
            </a:fld>
            <a:endParaRPr lang="en-US"/>
          </a:p>
        </p:txBody>
      </p:sp>
    </p:spTree>
    <p:extLst>
      <p:ext uri="{BB962C8B-B14F-4D97-AF65-F5344CB8AC3E}">
        <p14:creationId xmlns:p14="http://schemas.microsoft.com/office/powerpoint/2010/main" val="25058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4ACE001-2296-4EB4-8E11-B4893FB10E8D}" type="slidenum">
              <a:rPr lang="en-US"/>
              <a:pPr/>
              <a:t>‹#›</a:t>
            </a:fld>
            <a:endParaRPr lang="en-US"/>
          </a:p>
        </p:txBody>
      </p:sp>
    </p:spTree>
    <p:extLst>
      <p:ext uri="{BB962C8B-B14F-4D97-AF65-F5344CB8AC3E}">
        <p14:creationId xmlns:p14="http://schemas.microsoft.com/office/powerpoint/2010/main" val="2494154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 y="0"/>
            <a:ext cx="9144000" cy="1180050"/>
          </a:xfrm>
          <a:prstGeom prst="rect">
            <a:avLst/>
          </a:prstGeom>
        </p:spPr>
      </p:pic>
    </p:spTree>
    <p:extLst>
      <p:ext uri="{BB962C8B-B14F-4D97-AF65-F5344CB8AC3E}">
        <p14:creationId xmlns:p14="http://schemas.microsoft.com/office/powerpoint/2010/main" val="320841970"/>
      </p:ext>
    </p:extLst>
  </p:cSld>
  <p:clrMap bg1="lt1" tx1="dk1" bg2="lt2" tx2="dk2" accent1="accent1" accent2="accent2" accent3="accent3" accent4="accent4" accent5="accent5" accent6="accent6" hlink="hlink" folHlink="folHlink"/>
  <p:sldLayoutIdLst>
    <p:sldLayoutId id="2147483667" r:id="rId1"/>
    <p:sldLayoutId id="214748365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txBox="1">
            <a:spLocks/>
          </p:cNvSpPr>
          <p:nvPr userDrawn="1"/>
        </p:nvSpPr>
        <p:spPr>
          <a:xfrm>
            <a:off x="8305800" y="6549154"/>
            <a:ext cx="762000" cy="30749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70BA3FA7-BEB2-4323-A93B-546EB2C33319}" type="slidenum">
              <a:rPr lang="en-US" smtClean="0">
                <a:solidFill>
                  <a:schemeClr val="bg1"/>
                </a:solidFill>
              </a:rPr>
              <a:pPr algn="ctr"/>
              <a:t>‹#›</a:t>
            </a:fld>
            <a:endParaRPr lang="en-US">
              <a:solidFill>
                <a:schemeClr val="bg1"/>
              </a:solidFill>
            </a:endParaRPr>
          </a:p>
        </p:txBody>
      </p:sp>
      <p:pic>
        <p:nvPicPr>
          <p:cNvPr id="3" name="Picture 2">
            <a:extLst>
              <a:ext uri="{FF2B5EF4-FFF2-40B4-BE49-F238E27FC236}">
                <a16:creationId xmlns:a16="http://schemas.microsoft.com/office/drawing/2014/main" id="{601A00B6-5AF8-40D7-BFDA-0E4AF8766151}"/>
              </a:ext>
            </a:extLst>
          </p:cNvPr>
          <p:cNvPicPr>
            <a:picLocks noChangeAspect="1"/>
          </p:cNvPicPr>
          <p:nvPr userDrawn="1"/>
        </p:nvPicPr>
        <p:blipFill>
          <a:blip r:embed="rId9">
            <a:alphaModFix amt="70000"/>
          </a:blip>
          <a:stretch>
            <a:fillRect/>
          </a:stretch>
        </p:blipFill>
        <p:spPr>
          <a:xfrm>
            <a:off x="188913" y="6211166"/>
            <a:ext cx="536573" cy="536573"/>
          </a:xfrm>
          <a:prstGeom prst="rect">
            <a:avLst/>
          </a:prstGeom>
        </p:spPr>
      </p:pic>
    </p:spTree>
    <p:extLst>
      <p:ext uri="{BB962C8B-B14F-4D97-AF65-F5344CB8AC3E}">
        <p14:creationId xmlns:p14="http://schemas.microsoft.com/office/powerpoint/2010/main" val="3365754007"/>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 id="2147483674" r:id="rId6"/>
    <p:sldLayoutId id="214748367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876800"/>
          </a:xfrm>
        </p:spPr>
        <p:txBody>
          <a:bodyPr/>
          <a:lstStyle/>
          <a:p>
            <a:r>
              <a:rPr lang="en-US" sz="4000" b="1" dirty="0"/>
              <a:t>The World and U.S. Cotton</a:t>
            </a:r>
            <a:br>
              <a:rPr lang="en-US" sz="4000" b="1" dirty="0"/>
            </a:br>
            <a:r>
              <a:rPr lang="en-US" sz="4000" b="1" dirty="0"/>
              <a:t>Outlook for 2022/23</a:t>
            </a:r>
            <a:br>
              <a:rPr lang="en-US" dirty="0"/>
            </a:br>
            <a:br>
              <a:rPr lang="en-US" dirty="0"/>
            </a:br>
            <a:r>
              <a:rPr lang="en-US" sz="2400" dirty="0"/>
              <a:t>Interagency Commodity Estimates Committee</a:t>
            </a:r>
            <a:br>
              <a:rPr lang="en-US" sz="2000" dirty="0"/>
            </a:br>
            <a:br>
              <a:rPr lang="en-US" sz="2000" dirty="0"/>
            </a:br>
            <a:br>
              <a:rPr lang="en-US" sz="2000" dirty="0"/>
            </a:br>
            <a:r>
              <a:rPr lang="en-US" sz="2000" dirty="0"/>
              <a:t>Presented by</a:t>
            </a:r>
            <a:br>
              <a:rPr lang="en-US" sz="2000" dirty="0"/>
            </a:br>
            <a:r>
              <a:rPr lang="en-US" sz="2000" dirty="0"/>
              <a:t>James Johnson</a:t>
            </a:r>
            <a:br>
              <a:rPr lang="en-US" sz="2000" dirty="0"/>
            </a:br>
            <a:r>
              <a:rPr lang="en-US" sz="1800" dirty="0"/>
              <a:t>USDA/FAS</a:t>
            </a:r>
            <a:br>
              <a:rPr lang="en-US" sz="2000" dirty="0"/>
            </a:br>
            <a:br>
              <a:rPr lang="en-US" sz="2000" dirty="0"/>
            </a:br>
            <a:br>
              <a:rPr lang="en-US" sz="2000" dirty="0"/>
            </a:br>
            <a:r>
              <a:rPr lang="en-US" sz="2000" dirty="0"/>
              <a:t>98</a:t>
            </a:r>
            <a:r>
              <a:rPr lang="en-US" sz="2000" baseline="30000" dirty="0"/>
              <a:t>th</a:t>
            </a:r>
            <a:r>
              <a:rPr lang="en-US" sz="2000" dirty="0"/>
              <a:t> USDA Agricultural Outlook Forum</a:t>
            </a:r>
            <a:br>
              <a:rPr lang="en-US" sz="2000" dirty="0"/>
            </a:br>
            <a:r>
              <a:rPr lang="en-US" sz="2000" dirty="0"/>
              <a:t>February 25, 2022</a:t>
            </a:r>
          </a:p>
        </p:txBody>
      </p:sp>
    </p:spTree>
    <p:extLst>
      <p:ext uri="{BB962C8B-B14F-4D97-AF65-F5344CB8AC3E}">
        <p14:creationId xmlns:p14="http://schemas.microsoft.com/office/powerpoint/2010/main" val="3338760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0" y="152400"/>
            <a:ext cx="9144000" cy="685800"/>
          </a:xfrm>
        </p:spPr>
        <p:txBody>
          <a:bodyPr>
            <a:normAutofit/>
          </a:bodyPr>
          <a:lstStyle/>
          <a:p>
            <a:r>
              <a:rPr lang="en-US" sz="3200"/>
              <a:t>Global Cotton Stocks </a:t>
            </a:r>
            <a:r>
              <a:rPr lang="en-US" sz="3200">
                <a:solidFill>
                  <a:srgbClr val="FF0000"/>
                </a:solidFill>
              </a:rPr>
              <a:t>Down</a:t>
            </a:r>
            <a:r>
              <a:rPr lang="en-US" sz="3200"/>
              <a:t> Y-O-Y</a:t>
            </a:r>
            <a:endParaRPr lang="en-US" sz="2400" b="1" i="1">
              <a:solidFill>
                <a:srgbClr val="C00000"/>
              </a:solidFill>
            </a:endParaRPr>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2774327396"/>
              </p:ext>
            </p:extLst>
          </p:nvPr>
        </p:nvGraphicFramePr>
        <p:xfrm>
          <a:off x="228600" y="838200"/>
          <a:ext cx="86868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380348" y="6172200"/>
            <a:ext cx="4611904" cy="307777"/>
          </a:xfrm>
          <a:prstGeom prst="rect">
            <a:avLst/>
          </a:prstGeom>
          <a:noFill/>
        </p:spPr>
        <p:txBody>
          <a:bodyPr wrap="none" rtlCol="0">
            <a:spAutoFit/>
          </a:bodyPr>
          <a:lstStyle/>
          <a:p>
            <a:r>
              <a:rPr lang="en-US" sz="1400"/>
              <a:t>Source: USDA, Interagency Commodity Estimates Committee.</a:t>
            </a:r>
          </a:p>
        </p:txBody>
      </p:sp>
      <p:sp>
        <p:nvSpPr>
          <p:cNvPr id="5" name="TextBox 1">
            <a:extLst>
              <a:ext uri="{FF2B5EF4-FFF2-40B4-BE49-F238E27FC236}">
                <a16:creationId xmlns:a16="http://schemas.microsoft.com/office/drawing/2014/main" id="{C6FF9A79-248B-4637-BA4E-5E93ABAEE6F2}"/>
              </a:ext>
            </a:extLst>
          </p:cNvPr>
          <p:cNvSpPr txBox="1"/>
          <p:nvPr/>
        </p:nvSpPr>
        <p:spPr>
          <a:xfrm>
            <a:off x="1828800" y="1804606"/>
            <a:ext cx="5715000" cy="411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i="1">
                <a:solidFill>
                  <a:srgbClr val="C00000"/>
                </a:solidFill>
                <a:highlight>
                  <a:srgbClr val="FFFF00"/>
                </a:highlight>
              </a:rPr>
              <a:t>Slightly lower stocks (outside of China)</a:t>
            </a:r>
          </a:p>
        </p:txBody>
      </p:sp>
      <p:sp>
        <p:nvSpPr>
          <p:cNvPr id="7" name="TextBox 1">
            <a:extLst>
              <a:ext uri="{FF2B5EF4-FFF2-40B4-BE49-F238E27FC236}">
                <a16:creationId xmlns:a16="http://schemas.microsoft.com/office/drawing/2014/main" id="{15D36BC1-4605-4B72-BE1F-E99B29B76C82}"/>
              </a:ext>
            </a:extLst>
          </p:cNvPr>
          <p:cNvSpPr txBox="1"/>
          <p:nvPr/>
        </p:nvSpPr>
        <p:spPr>
          <a:xfrm>
            <a:off x="1143000" y="4642001"/>
            <a:ext cx="3886154" cy="411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i="1">
                <a:solidFill>
                  <a:srgbClr val="C00000"/>
                </a:solidFill>
                <a:highlight>
                  <a:srgbClr val="FFFF00"/>
                </a:highlight>
              </a:rPr>
              <a:t>Estimated level remains high</a:t>
            </a:r>
          </a:p>
        </p:txBody>
      </p:sp>
    </p:spTree>
    <p:extLst>
      <p:ext uri="{BB962C8B-B14F-4D97-AF65-F5344CB8AC3E}">
        <p14:creationId xmlns:p14="http://schemas.microsoft.com/office/powerpoint/2010/main" val="12399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a:t>China </a:t>
            </a:r>
            <a:r>
              <a:rPr lang="en-US" sz="3200">
                <a:solidFill>
                  <a:schemeClr val="tx2">
                    <a:lumMod val="60000"/>
                    <a:lumOff val="40000"/>
                  </a:schemeClr>
                </a:solidFill>
              </a:rPr>
              <a:t>Ending Stocks</a:t>
            </a:r>
            <a:r>
              <a:rPr lang="en-US" sz="3200">
                <a:solidFill>
                  <a:srgbClr val="C00000"/>
                </a:solidFill>
              </a:rPr>
              <a:t> Down, </a:t>
            </a:r>
            <a:br>
              <a:rPr lang="en-US" sz="3200">
                <a:solidFill>
                  <a:srgbClr val="C00000"/>
                </a:solidFill>
              </a:rPr>
            </a:br>
            <a:r>
              <a:rPr lang="en-US" sz="3200">
                <a:solidFill>
                  <a:srgbClr val="C00000"/>
                </a:solidFill>
              </a:rPr>
              <a:t>Both Reserve and Free Stocks</a:t>
            </a:r>
            <a:endParaRPr lang="en-US" sz="3200" b="1" i="1">
              <a:solidFill>
                <a:srgbClr val="C00000"/>
              </a:solidFill>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1667418771"/>
              </p:ext>
            </p:extLst>
          </p:nvPr>
        </p:nvGraphicFramePr>
        <p:xfrm>
          <a:off x="-1621" y="11430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86600" y="6475511"/>
            <a:ext cx="3124200" cy="307777"/>
          </a:xfrm>
          <a:prstGeom prst="rect">
            <a:avLst/>
          </a:prstGeom>
          <a:noFill/>
        </p:spPr>
        <p:txBody>
          <a:bodyPr wrap="square" rtlCol="0">
            <a:spAutoFit/>
          </a:bodyPr>
          <a:lstStyle/>
          <a:p>
            <a:r>
              <a:rPr lang="en-US" sz="1400">
                <a:solidFill>
                  <a:prstClr val="black"/>
                </a:solidFill>
              </a:rPr>
              <a:t>Sources: USDA</a:t>
            </a:r>
          </a:p>
        </p:txBody>
      </p:sp>
      <p:sp>
        <p:nvSpPr>
          <p:cNvPr id="3" name="TextBox 2">
            <a:extLst>
              <a:ext uri="{FF2B5EF4-FFF2-40B4-BE49-F238E27FC236}">
                <a16:creationId xmlns:a16="http://schemas.microsoft.com/office/drawing/2014/main" id="{3BA05E14-1E1D-4F72-BF53-04FF6156F994}"/>
              </a:ext>
            </a:extLst>
          </p:cNvPr>
          <p:cNvSpPr txBox="1"/>
          <p:nvPr/>
        </p:nvSpPr>
        <p:spPr>
          <a:xfrm>
            <a:off x="0" y="1186934"/>
            <a:ext cx="1295400" cy="369332"/>
          </a:xfrm>
          <a:prstGeom prst="rect">
            <a:avLst/>
          </a:prstGeom>
          <a:noFill/>
        </p:spPr>
        <p:txBody>
          <a:bodyPr wrap="square" rtlCol="0">
            <a:spAutoFit/>
          </a:bodyPr>
          <a:lstStyle/>
          <a:p>
            <a:r>
              <a:rPr lang="en-US"/>
              <a:t>Mil. Bales</a:t>
            </a:r>
          </a:p>
        </p:txBody>
      </p:sp>
      <p:sp>
        <p:nvSpPr>
          <p:cNvPr id="6" name="TextBox 5">
            <a:extLst>
              <a:ext uri="{FF2B5EF4-FFF2-40B4-BE49-F238E27FC236}">
                <a16:creationId xmlns:a16="http://schemas.microsoft.com/office/drawing/2014/main" id="{390D5EFD-8352-477F-971D-AC67BEEE50D0}"/>
              </a:ext>
            </a:extLst>
          </p:cNvPr>
          <p:cNvSpPr txBox="1"/>
          <p:nvPr/>
        </p:nvSpPr>
        <p:spPr>
          <a:xfrm>
            <a:off x="8648700" y="1303347"/>
            <a:ext cx="381000" cy="369332"/>
          </a:xfrm>
          <a:prstGeom prst="rect">
            <a:avLst/>
          </a:prstGeom>
          <a:noFill/>
        </p:spPr>
        <p:txBody>
          <a:bodyPr wrap="square" rtlCol="0">
            <a:spAutoFit/>
          </a:bodyPr>
          <a:lstStyle/>
          <a:p>
            <a:r>
              <a:rPr lang="en-US"/>
              <a:t>%</a:t>
            </a:r>
          </a:p>
        </p:txBody>
      </p:sp>
    </p:spTree>
    <p:extLst>
      <p:ext uri="{BB962C8B-B14F-4D97-AF65-F5344CB8AC3E}">
        <p14:creationId xmlns:p14="http://schemas.microsoft.com/office/powerpoint/2010/main" val="2732354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991600" cy="1828800"/>
          </a:xfrm>
        </p:spPr>
        <p:txBody>
          <a:bodyPr>
            <a:normAutofit/>
          </a:bodyPr>
          <a:lstStyle/>
          <a:p>
            <a:r>
              <a:rPr lang="en-US" sz="6000"/>
              <a:t>2021/22</a:t>
            </a:r>
            <a:r>
              <a:rPr lang="en-US" sz="3600"/>
              <a:t> </a:t>
            </a:r>
            <a:r>
              <a:rPr lang="en-US" sz="4800">
                <a:solidFill>
                  <a:schemeClr val="accent1"/>
                </a:solidFill>
              </a:rPr>
              <a:t>U.S. </a:t>
            </a:r>
            <a:r>
              <a:rPr lang="en-US" sz="3600">
                <a:solidFill>
                  <a:srgbClr val="FF0000"/>
                </a:solidFill>
              </a:rPr>
              <a:t>Cotton</a:t>
            </a:r>
            <a:r>
              <a:rPr lang="en-US" sz="3600"/>
              <a:t> Situation</a:t>
            </a:r>
          </a:p>
        </p:txBody>
      </p:sp>
      <p:pic>
        <p:nvPicPr>
          <p:cNvPr id="1026" name="Picture 2" descr="Image result for usda cotton&quot;">
            <a:extLst>
              <a:ext uri="{FF2B5EF4-FFF2-40B4-BE49-F238E27FC236}">
                <a16:creationId xmlns:a16="http://schemas.microsoft.com/office/drawing/2014/main" id="{96175970-12F5-4248-89A8-D4A0F95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124200"/>
            <a:ext cx="7861115"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2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2941-67CB-4AF8-8DAD-6551FBB4D1D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DF261EF-0B65-49CB-85B8-922B8673C0E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68471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 y="228600"/>
            <a:ext cx="9144000" cy="990600"/>
          </a:xfrm>
        </p:spPr>
        <p:txBody>
          <a:bodyPr>
            <a:normAutofit fontScale="90000"/>
          </a:bodyPr>
          <a:lstStyle/>
          <a:p>
            <a:r>
              <a:rPr lang="en-US" sz="3600"/>
              <a:t>U.S. Cotton Supply &amp; Demand Estimates: </a:t>
            </a:r>
            <a:br>
              <a:rPr lang="en-US" sz="3600"/>
            </a:br>
            <a:r>
              <a:rPr lang="en-US" sz="2700" b="1" i="1">
                <a:solidFill>
                  <a:srgbClr val="C00000"/>
                </a:solidFill>
              </a:rPr>
              <a:t>Production, Ending Stocks Higher; Exports Lower</a:t>
            </a:r>
          </a:p>
        </p:txBody>
      </p:sp>
      <p:sp>
        <p:nvSpPr>
          <p:cNvPr id="3" name="TextBox 2"/>
          <p:cNvSpPr txBox="1"/>
          <p:nvPr/>
        </p:nvSpPr>
        <p:spPr>
          <a:xfrm>
            <a:off x="4267200" y="6019797"/>
            <a:ext cx="4648200" cy="307777"/>
          </a:xfrm>
          <a:prstGeom prst="rect">
            <a:avLst/>
          </a:prstGeom>
          <a:noFill/>
        </p:spPr>
        <p:txBody>
          <a:bodyPr wrap="square" rtlCol="0">
            <a:spAutoFit/>
          </a:bodyPr>
          <a:lstStyle/>
          <a:p>
            <a:r>
              <a:rPr lang="en-US" sz="1400"/>
              <a:t>Source: USDA, Interagency Commodity Estimates Committee.</a:t>
            </a:r>
          </a:p>
        </p:txBody>
      </p:sp>
      <p:graphicFrame>
        <p:nvGraphicFramePr>
          <p:cNvPr id="5" name="Table Placeholder 4">
            <a:extLst>
              <a:ext uri="{FF2B5EF4-FFF2-40B4-BE49-F238E27FC236}">
                <a16:creationId xmlns:a16="http://schemas.microsoft.com/office/drawing/2014/main" id="{A37E2671-D601-4109-A45F-A56FE4937306}"/>
              </a:ext>
            </a:extLst>
          </p:cNvPr>
          <p:cNvGraphicFramePr>
            <a:graphicFrameLocks noGrp="1"/>
          </p:cNvGraphicFramePr>
          <p:nvPr>
            <p:ph type="tbl" idx="1"/>
            <p:extLst>
              <p:ext uri="{D42A27DB-BD31-4B8C-83A1-F6EECF244321}">
                <p14:modId xmlns:p14="http://schemas.microsoft.com/office/powerpoint/2010/main" val="2396994334"/>
              </p:ext>
            </p:extLst>
          </p:nvPr>
        </p:nvGraphicFramePr>
        <p:xfrm>
          <a:off x="707009" y="1508289"/>
          <a:ext cx="7956223" cy="4421169"/>
        </p:xfrm>
        <a:graphic>
          <a:graphicData uri="http://schemas.openxmlformats.org/drawingml/2006/table">
            <a:tbl>
              <a:tblPr>
                <a:tableStyleId>{5C22544A-7EE6-4342-B048-85BDC9FD1C3A}</a:tableStyleId>
              </a:tblPr>
              <a:tblGrid>
                <a:gridCol w="2660603">
                  <a:extLst>
                    <a:ext uri="{9D8B030D-6E8A-4147-A177-3AD203B41FA5}">
                      <a16:colId xmlns:a16="http://schemas.microsoft.com/office/drawing/2014/main" val="626157021"/>
                    </a:ext>
                  </a:extLst>
                </a:gridCol>
                <a:gridCol w="1688459">
                  <a:extLst>
                    <a:ext uri="{9D8B030D-6E8A-4147-A177-3AD203B41FA5}">
                      <a16:colId xmlns:a16="http://schemas.microsoft.com/office/drawing/2014/main" val="99761273"/>
                    </a:ext>
                  </a:extLst>
                </a:gridCol>
                <a:gridCol w="1202387">
                  <a:extLst>
                    <a:ext uri="{9D8B030D-6E8A-4147-A177-3AD203B41FA5}">
                      <a16:colId xmlns:a16="http://schemas.microsoft.com/office/drawing/2014/main" val="2224775547"/>
                    </a:ext>
                  </a:extLst>
                </a:gridCol>
                <a:gridCol w="1202387">
                  <a:extLst>
                    <a:ext uri="{9D8B030D-6E8A-4147-A177-3AD203B41FA5}">
                      <a16:colId xmlns:a16="http://schemas.microsoft.com/office/drawing/2014/main" val="804948151"/>
                    </a:ext>
                  </a:extLst>
                </a:gridCol>
                <a:gridCol w="1202387">
                  <a:extLst>
                    <a:ext uri="{9D8B030D-6E8A-4147-A177-3AD203B41FA5}">
                      <a16:colId xmlns:a16="http://schemas.microsoft.com/office/drawing/2014/main" val="1025594500"/>
                    </a:ext>
                  </a:extLst>
                </a:gridCol>
              </a:tblGrid>
              <a:tr h="680179">
                <a:tc>
                  <a:txBody>
                    <a:bodyPr/>
                    <a:lstStyle/>
                    <a:p>
                      <a:pPr algn="ctr" fontAlgn="ctr"/>
                      <a:r>
                        <a:rPr lang="en-US" sz="2000" u="none" strike="noStrike" dirty="0">
                          <a:effectLst/>
                        </a:rPr>
                        <a:t>Attribute</a:t>
                      </a:r>
                      <a:endParaRPr lang="en-US" sz="2000" b="1" i="0" u="none" strike="noStrike" dirty="0">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2020/21</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2021/22</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Change (%)</a:t>
                      </a:r>
                      <a:endParaRPr lang="en-US" sz="2000" b="1" i="0" u="none" strike="noStrike">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4219479898"/>
                  </a:ext>
                </a:extLst>
              </a:tr>
              <a:tr h="340090">
                <a:tc>
                  <a:txBody>
                    <a:bodyPr/>
                    <a:lstStyle/>
                    <a:p>
                      <a:pPr algn="l" fontAlgn="b"/>
                      <a:r>
                        <a:rPr lang="en-US" sz="2000" u="none" strike="noStrike">
                          <a:effectLst/>
                        </a:rPr>
                        <a:t>Beginning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-56.6</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247702120"/>
                  </a:ext>
                </a:extLst>
              </a:tr>
              <a:tr h="340090">
                <a:tc>
                  <a:txBody>
                    <a:bodyPr/>
                    <a:lstStyle/>
                    <a:p>
                      <a:pPr algn="l" fontAlgn="b"/>
                      <a:r>
                        <a:rPr lang="en-US" sz="2000" u="none" strike="noStrike">
                          <a:effectLst/>
                        </a:rPr>
                        <a:t>Area Harvested</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HA</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3.3</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20.5</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793560470"/>
                  </a:ext>
                </a:extLst>
              </a:tr>
              <a:tr h="340090">
                <a:tc>
                  <a:txBody>
                    <a:bodyPr/>
                    <a:lstStyle/>
                    <a:p>
                      <a:pPr algn="l" fontAlgn="b"/>
                      <a:r>
                        <a:rPr lang="en-US" sz="2000" u="none" strike="noStrike">
                          <a:effectLst/>
                        </a:rPr>
                        <a:t>Production</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14.6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20.6</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055856568"/>
                  </a:ext>
                </a:extLst>
              </a:tr>
              <a:tr h="340090">
                <a:tc>
                  <a:txBody>
                    <a:bodyPr/>
                    <a:lstStyle/>
                    <a:p>
                      <a:pPr algn="l" fontAlgn="b"/>
                      <a:r>
                        <a:rPr lang="en-US" sz="2000" u="none" strike="noStrike">
                          <a:effectLst/>
                        </a:rPr>
                        <a:t>Imports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0.0</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756705864"/>
                  </a:ext>
                </a:extLst>
              </a:tr>
              <a:tr h="340090">
                <a:tc>
                  <a:txBody>
                    <a:bodyPr/>
                    <a:lstStyle/>
                    <a:p>
                      <a:pPr algn="l" fontAlgn="b"/>
                      <a:r>
                        <a:rPr lang="en-US" sz="2000" u="none" strike="noStrike">
                          <a:effectLst/>
                        </a:rPr>
                        <a:t>Total Supply</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21.9</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-4.9</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087814399"/>
                  </a:ext>
                </a:extLst>
              </a:tr>
              <a:tr h="340090">
                <a:tc>
                  <a:txBody>
                    <a:bodyPr/>
                    <a:lstStyle/>
                    <a:p>
                      <a:pPr algn="l" fontAlgn="b"/>
                      <a:r>
                        <a:rPr lang="en-US" sz="2000" u="none" strike="noStrike">
                          <a:effectLst/>
                        </a:rPr>
                        <a:t>Exports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16.4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14.8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-9.9</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426805772"/>
                  </a:ext>
                </a:extLst>
              </a:tr>
              <a:tr h="340090">
                <a:tc>
                  <a:txBody>
                    <a:bodyPr/>
                    <a:lstStyle/>
                    <a:p>
                      <a:pPr algn="l" fontAlgn="b"/>
                      <a:r>
                        <a:rPr lang="en-US" sz="2000" u="none" strike="noStrike">
                          <a:effectLst/>
                        </a:rPr>
                        <a:t>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6.3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596235864"/>
                  </a:ext>
                </a:extLst>
              </a:tr>
              <a:tr h="340090">
                <a:tc>
                  <a:txBody>
                    <a:bodyPr/>
                    <a:lstStyle/>
                    <a:p>
                      <a:pPr algn="l" fontAlgn="b"/>
                      <a:r>
                        <a:rPr lang="en-US" sz="2000" u="none" strike="noStrike">
                          <a:effectLst/>
                        </a:rPr>
                        <a:t>  Total 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18.8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-7.8</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527880100"/>
                  </a:ext>
                </a:extLst>
              </a:tr>
              <a:tr h="340090">
                <a:tc>
                  <a:txBody>
                    <a:bodyPr/>
                    <a:lstStyle/>
                    <a:p>
                      <a:pPr algn="l" fontAlgn="b"/>
                      <a:r>
                        <a:rPr lang="en-US" sz="2000" u="none" strike="noStrike">
                          <a:effectLst/>
                        </a:rPr>
                        <a:t>Ending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11.1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608834782"/>
                  </a:ext>
                </a:extLst>
              </a:tr>
              <a:tr h="340090">
                <a:tc>
                  <a:txBody>
                    <a:bodyPr/>
                    <a:lstStyle/>
                    <a:p>
                      <a:pPr algn="l" fontAlgn="b"/>
                      <a:r>
                        <a:rPr lang="en-US" sz="2000" u="none" strike="noStrike">
                          <a:effectLst/>
                        </a:rPr>
                        <a:t>Stock to Use %</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16.8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3.4</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126782466"/>
                  </a:ext>
                </a:extLst>
              </a:tr>
              <a:tr h="340090">
                <a:tc>
                  <a:txBody>
                    <a:bodyPr/>
                    <a:lstStyle/>
                    <a:p>
                      <a:pPr algn="l" fontAlgn="b"/>
                      <a:r>
                        <a:rPr lang="en-US" sz="2000" u="none" strike="noStrike">
                          <a:effectLst/>
                        </a:rPr>
                        <a:t>Farm Price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cents/lb.</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66.3</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35.7</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148553069"/>
                  </a:ext>
                </a:extLst>
              </a:tr>
            </a:tbl>
          </a:graphicData>
        </a:graphic>
      </p:graphicFrame>
    </p:spTree>
    <p:extLst>
      <p:ext uri="{BB962C8B-B14F-4D97-AF65-F5344CB8AC3E}">
        <p14:creationId xmlns:p14="http://schemas.microsoft.com/office/powerpoint/2010/main" val="3491600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3200">
                <a:solidFill>
                  <a:srgbClr val="00B050"/>
                </a:solidFill>
              </a:rPr>
              <a:t>U.S. Cotton Export Seasonality Altered</a:t>
            </a:r>
          </a:p>
        </p:txBody>
      </p:sp>
      <p:sp>
        <p:nvSpPr>
          <p:cNvPr id="5" name="TextBox 1">
            <a:extLst>
              <a:ext uri="{FF2B5EF4-FFF2-40B4-BE49-F238E27FC236}">
                <a16:creationId xmlns:a16="http://schemas.microsoft.com/office/drawing/2014/main" id="{B4C48785-D50B-4C12-8180-351B4E1786D4}"/>
              </a:ext>
            </a:extLst>
          </p:cNvPr>
          <p:cNvSpPr txBox="1"/>
          <p:nvPr/>
        </p:nvSpPr>
        <p:spPr>
          <a:xfrm>
            <a:off x="5334000" y="6088617"/>
            <a:ext cx="2277804" cy="411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i="1"/>
              <a:t>Data Source: U.S. Export Sales</a:t>
            </a:r>
          </a:p>
        </p:txBody>
      </p:sp>
      <p:graphicFrame>
        <p:nvGraphicFramePr>
          <p:cNvPr id="14" name="Content Placeholder 13">
            <a:extLst>
              <a:ext uri="{FF2B5EF4-FFF2-40B4-BE49-F238E27FC236}">
                <a16:creationId xmlns:a16="http://schemas.microsoft.com/office/drawing/2014/main" id="{F3311160-321B-4FD4-B2C8-C9037A0A254F}"/>
              </a:ext>
            </a:extLst>
          </p:cNvPr>
          <p:cNvGraphicFramePr>
            <a:graphicFrameLocks noGrp="1"/>
          </p:cNvGraphicFramePr>
          <p:nvPr>
            <p:ph sz="half" idx="1"/>
            <p:extLst>
              <p:ext uri="{D42A27DB-BD31-4B8C-83A1-F6EECF244321}">
                <p14:modId xmlns:p14="http://schemas.microsoft.com/office/powerpoint/2010/main" val="416819979"/>
              </p:ext>
            </p:extLst>
          </p:nvPr>
        </p:nvGraphicFramePr>
        <p:xfrm>
          <a:off x="533400" y="914400"/>
          <a:ext cx="800100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a:extLst>
              <a:ext uri="{FF2B5EF4-FFF2-40B4-BE49-F238E27FC236}">
                <a16:creationId xmlns:a16="http://schemas.microsoft.com/office/drawing/2014/main" id="{C62AA64B-2333-4161-8926-86D2B72BE99C}"/>
              </a:ext>
            </a:extLst>
          </p:cNvPr>
          <p:cNvCxnSpPr>
            <a:cxnSpLocks/>
          </p:cNvCxnSpPr>
          <p:nvPr/>
        </p:nvCxnSpPr>
        <p:spPr>
          <a:xfrm flipH="1">
            <a:off x="5638800" y="1817132"/>
            <a:ext cx="228600" cy="39266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6" name="TextBox 15">
            <a:extLst>
              <a:ext uri="{FF2B5EF4-FFF2-40B4-BE49-F238E27FC236}">
                <a16:creationId xmlns:a16="http://schemas.microsoft.com/office/drawing/2014/main" id="{A9F5FFB1-68DC-43B2-9601-B854E4A3B326}"/>
              </a:ext>
            </a:extLst>
          </p:cNvPr>
          <p:cNvSpPr txBox="1"/>
          <p:nvPr/>
        </p:nvSpPr>
        <p:spPr>
          <a:xfrm>
            <a:off x="5867400" y="1447800"/>
            <a:ext cx="2438400" cy="369332"/>
          </a:xfrm>
          <a:prstGeom prst="rect">
            <a:avLst/>
          </a:prstGeom>
          <a:noFill/>
        </p:spPr>
        <p:txBody>
          <a:bodyPr wrap="square" rtlCol="0">
            <a:spAutoFit/>
          </a:bodyPr>
          <a:lstStyle/>
          <a:p>
            <a:r>
              <a:rPr lang="en-US"/>
              <a:t>COVID-19 Impacts Start</a:t>
            </a:r>
          </a:p>
        </p:txBody>
      </p:sp>
    </p:spTree>
    <p:extLst>
      <p:ext uri="{BB962C8B-B14F-4D97-AF65-F5344CB8AC3E}">
        <p14:creationId xmlns:p14="http://schemas.microsoft.com/office/powerpoint/2010/main" val="218388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sz="3200" dirty="0">
                <a:solidFill>
                  <a:srgbClr val="FF0000"/>
                </a:solidFill>
              </a:rPr>
              <a:t>U.S. Cotton Export Seasonality Altered</a:t>
            </a:r>
          </a:p>
        </p:txBody>
      </p:sp>
      <p:sp>
        <p:nvSpPr>
          <p:cNvPr id="5" name="TextBox 1">
            <a:extLst>
              <a:ext uri="{FF2B5EF4-FFF2-40B4-BE49-F238E27FC236}">
                <a16:creationId xmlns:a16="http://schemas.microsoft.com/office/drawing/2014/main" id="{B4C48785-D50B-4C12-8180-351B4E1786D4}"/>
              </a:ext>
            </a:extLst>
          </p:cNvPr>
          <p:cNvSpPr txBox="1"/>
          <p:nvPr/>
        </p:nvSpPr>
        <p:spPr>
          <a:xfrm>
            <a:off x="5230305" y="6446607"/>
            <a:ext cx="2277804" cy="411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i="1" dirty="0"/>
              <a:t>Data Source: U.S. Export Sales</a:t>
            </a:r>
          </a:p>
        </p:txBody>
      </p:sp>
      <p:sp>
        <p:nvSpPr>
          <p:cNvPr id="12" name="TextBox 11">
            <a:extLst>
              <a:ext uri="{FF2B5EF4-FFF2-40B4-BE49-F238E27FC236}">
                <a16:creationId xmlns:a16="http://schemas.microsoft.com/office/drawing/2014/main" id="{E786E496-BBD9-4685-9420-702C24B19D03}"/>
              </a:ext>
            </a:extLst>
          </p:cNvPr>
          <p:cNvSpPr txBox="1"/>
          <p:nvPr/>
        </p:nvSpPr>
        <p:spPr>
          <a:xfrm>
            <a:off x="236692" y="5399201"/>
            <a:ext cx="4106708" cy="830997"/>
          </a:xfrm>
          <a:prstGeom prst="rect">
            <a:avLst/>
          </a:prstGeom>
          <a:noFill/>
        </p:spPr>
        <p:txBody>
          <a:bodyPr wrap="square" rtlCol="0">
            <a:spAutoFit/>
          </a:bodyPr>
          <a:lstStyle/>
          <a:p>
            <a:r>
              <a:rPr lang="en-US" sz="1600" dirty="0">
                <a:solidFill>
                  <a:srgbClr val="FF0000"/>
                </a:solidFill>
              </a:rPr>
              <a:t>Onset of global pandemic was negative shock to U.S. cotton exports during the latter half of marketing year 2019/20</a:t>
            </a:r>
          </a:p>
        </p:txBody>
      </p:sp>
      <p:sp>
        <p:nvSpPr>
          <p:cNvPr id="13" name="TextBox 12">
            <a:extLst>
              <a:ext uri="{FF2B5EF4-FFF2-40B4-BE49-F238E27FC236}">
                <a16:creationId xmlns:a16="http://schemas.microsoft.com/office/drawing/2014/main" id="{920A297D-59F9-409F-A1C7-A09B07F2A40D}"/>
              </a:ext>
            </a:extLst>
          </p:cNvPr>
          <p:cNvSpPr txBox="1"/>
          <p:nvPr/>
        </p:nvSpPr>
        <p:spPr>
          <a:xfrm>
            <a:off x="4572000" y="5495982"/>
            <a:ext cx="4106708" cy="923330"/>
          </a:xfrm>
          <a:prstGeom prst="rect">
            <a:avLst/>
          </a:prstGeom>
          <a:noFill/>
        </p:spPr>
        <p:txBody>
          <a:bodyPr wrap="square" rtlCol="0">
            <a:spAutoFit/>
          </a:bodyPr>
          <a:lstStyle/>
          <a:p>
            <a:pPr algn="r"/>
            <a:r>
              <a:rPr lang="en-US" dirty="0">
                <a:solidFill>
                  <a:srgbClr val="FF0000"/>
                </a:solidFill>
              </a:rPr>
              <a:t>Early season U.S. cotton exports were elevated from </a:t>
            </a:r>
            <a:r>
              <a:rPr lang="en-US" sz="1600" dirty="0">
                <a:solidFill>
                  <a:srgbClr val="FF0000"/>
                </a:solidFill>
              </a:rPr>
              <a:t>normal</a:t>
            </a:r>
            <a:r>
              <a:rPr lang="en-US" dirty="0">
                <a:solidFill>
                  <a:srgbClr val="FF0000"/>
                </a:solidFill>
              </a:rPr>
              <a:t> seasonal pattern in marketing year 2020/21</a:t>
            </a:r>
          </a:p>
        </p:txBody>
      </p:sp>
      <p:graphicFrame>
        <p:nvGraphicFramePr>
          <p:cNvPr id="10" name="Content Placeholder 9">
            <a:extLst>
              <a:ext uri="{FF2B5EF4-FFF2-40B4-BE49-F238E27FC236}">
                <a16:creationId xmlns:a16="http://schemas.microsoft.com/office/drawing/2014/main" id="{4A244BF0-D394-4010-ADF9-5228FF5C2909}"/>
              </a:ext>
            </a:extLst>
          </p:cNvPr>
          <p:cNvGraphicFramePr>
            <a:graphicFrameLocks noGrp="1"/>
          </p:cNvGraphicFramePr>
          <p:nvPr>
            <p:ph sz="half" idx="1"/>
            <p:extLst>
              <p:ext uri="{D42A27DB-BD31-4B8C-83A1-F6EECF244321}">
                <p14:modId xmlns:p14="http://schemas.microsoft.com/office/powerpoint/2010/main" val="2851860241"/>
              </p:ext>
            </p:extLst>
          </p:nvPr>
        </p:nvGraphicFramePr>
        <p:xfrm>
          <a:off x="304800" y="821804"/>
          <a:ext cx="4038600" cy="46256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id="{3FEFE3C8-F277-4B73-9EB6-E2513731461F}"/>
              </a:ext>
            </a:extLst>
          </p:cNvPr>
          <p:cNvGraphicFramePr>
            <a:graphicFrameLocks noGrp="1"/>
          </p:cNvGraphicFramePr>
          <p:nvPr>
            <p:ph sz="half" idx="2"/>
            <p:extLst>
              <p:ext uri="{D42A27DB-BD31-4B8C-83A1-F6EECF244321}">
                <p14:modId xmlns:p14="http://schemas.microsoft.com/office/powerpoint/2010/main" val="9323302"/>
              </p:ext>
            </p:extLst>
          </p:nvPr>
        </p:nvGraphicFramePr>
        <p:xfrm>
          <a:off x="4572000" y="821803"/>
          <a:ext cx="4444678" cy="46741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6669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991600" cy="1828800"/>
          </a:xfrm>
        </p:spPr>
        <p:txBody>
          <a:bodyPr>
            <a:normAutofit/>
          </a:bodyPr>
          <a:lstStyle/>
          <a:p>
            <a:r>
              <a:rPr lang="en-US" sz="6600"/>
              <a:t>2022/23</a:t>
            </a:r>
            <a:r>
              <a:rPr lang="en-US" sz="3600"/>
              <a:t> </a:t>
            </a:r>
            <a:r>
              <a:rPr lang="en-US" sz="4800"/>
              <a:t>World</a:t>
            </a:r>
            <a:r>
              <a:rPr lang="en-US" sz="3600">
                <a:solidFill>
                  <a:schemeClr val="accent1"/>
                </a:solidFill>
              </a:rPr>
              <a:t> </a:t>
            </a:r>
            <a:r>
              <a:rPr lang="en-US" sz="4800">
                <a:solidFill>
                  <a:srgbClr val="FF0000"/>
                </a:solidFill>
              </a:rPr>
              <a:t>Cotton</a:t>
            </a:r>
            <a:r>
              <a:rPr lang="en-US" sz="3600"/>
              <a:t> </a:t>
            </a:r>
            <a:r>
              <a:rPr lang="en-US" sz="4800"/>
              <a:t>Outlook</a:t>
            </a:r>
            <a:endParaRPr lang="en-US" sz="3600"/>
          </a:p>
        </p:txBody>
      </p:sp>
      <p:pic>
        <p:nvPicPr>
          <p:cNvPr id="1026" name="Picture 2" descr="Image result for usda cotton&quot;">
            <a:extLst>
              <a:ext uri="{FF2B5EF4-FFF2-40B4-BE49-F238E27FC236}">
                <a16:creationId xmlns:a16="http://schemas.microsoft.com/office/drawing/2014/main" id="{96175970-12F5-4248-89A8-D4A0F95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124200"/>
            <a:ext cx="7861115"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60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381000"/>
            <a:ext cx="9144000" cy="765516"/>
          </a:xfrm>
        </p:spPr>
        <p:txBody>
          <a:bodyPr>
            <a:normAutofit fontScale="90000"/>
          </a:bodyPr>
          <a:lstStyle/>
          <a:p>
            <a:r>
              <a:rPr lang="en-US" sz="5300">
                <a:solidFill>
                  <a:schemeClr val="accent3">
                    <a:lumMod val="75000"/>
                  </a:schemeClr>
                </a:solidFill>
              </a:rPr>
              <a:t>USDA</a:t>
            </a:r>
            <a:r>
              <a:rPr lang="en-US" sz="3200"/>
              <a:t>’s </a:t>
            </a:r>
            <a:r>
              <a:rPr lang="en-US" sz="4000" b="1"/>
              <a:t>2022/23</a:t>
            </a:r>
            <a:r>
              <a:rPr lang="en-US" sz="3200"/>
              <a:t> </a:t>
            </a:r>
            <a:r>
              <a:rPr lang="en-US" sz="3600"/>
              <a:t>Outlook</a:t>
            </a:r>
            <a:endParaRPr lang="en-US" sz="3200"/>
          </a:p>
        </p:txBody>
      </p:sp>
      <p:sp>
        <p:nvSpPr>
          <p:cNvPr id="327683" name="Rectangle 3"/>
          <p:cNvSpPr>
            <a:spLocks noGrp="1" noChangeArrowheads="1"/>
          </p:cNvSpPr>
          <p:nvPr>
            <p:ph type="body" idx="1"/>
          </p:nvPr>
        </p:nvSpPr>
        <p:spPr>
          <a:xfrm>
            <a:off x="533400" y="1295400"/>
            <a:ext cx="8163951" cy="4419600"/>
          </a:xfrm>
        </p:spPr>
        <p:txBody>
          <a:bodyPr>
            <a:normAutofit fontScale="40000" lnSpcReduction="20000"/>
          </a:bodyPr>
          <a:lstStyle/>
          <a:p>
            <a:r>
              <a:rPr lang="en-US" sz="5000" dirty="0"/>
              <a:t>Continuation of </a:t>
            </a:r>
            <a:r>
              <a:rPr lang="en-US" sz="5000" b="1" dirty="0"/>
              <a:t>current</a:t>
            </a:r>
            <a:r>
              <a:rPr lang="en-US" sz="5000" dirty="0"/>
              <a:t> policy</a:t>
            </a:r>
          </a:p>
          <a:p>
            <a:pPr marL="0" indent="0">
              <a:buNone/>
            </a:pPr>
            <a:endParaRPr lang="en-US" sz="5000" dirty="0"/>
          </a:p>
          <a:p>
            <a:r>
              <a:rPr lang="en-US" sz="5000" b="1" dirty="0"/>
              <a:t>Normal weather assumed</a:t>
            </a:r>
            <a:endParaRPr lang="en-US" sz="5000" dirty="0"/>
          </a:p>
          <a:p>
            <a:endParaRPr lang="en-US" sz="5000" dirty="0"/>
          </a:p>
          <a:p>
            <a:r>
              <a:rPr lang="en-US" sz="5000" dirty="0"/>
              <a:t>World GDP growth remains </a:t>
            </a:r>
            <a:r>
              <a:rPr lang="en-US" sz="5000" b="1" dirty="0"/>
              <a:t>favorable</a:t>
            </a:r>
            <a:r>
              <a:rPr lang="en-US" sz="5000" dirty="0"/>
              <a:t> (4.4% and 3.8% vs average 3.4%)</a:t>
            </a:r>
          </a:p>
          <a:p>
            <a:pPr marL="0" indent="0">
              <a:buNone/>
            </a:pPr>
            <a:endParaRPr lang="en-US" sz="5000" dirty="0"/>
          </a:p>
          <a:p>
            <a:r>
              <a:rPr lang="en-US" sz="5000" dirty="0"/>
              <a:t>Global consumption </a:t>
            </a:r>
            <a:r>
              <a:rPr lang="en-US" sz="5000" b="1" dirty="0"/>
              <a:t>growth continues</a:t>
            </a:r>
            <a:r>
              <a:rPr lang="en-US" sz="5000" dirty="0"/>
              <a:t>, near long-term average</a:t>
            </a:r>
          </a:p>
          <a:p>
            <a:pPr marL="0" indent="0">
              <a:buNone/>
            </a:pPr>
            <a:endParaRPr lang="en-US" sz="5000" dirty="0"/>
          </a:p>
          <a:p>
            <a:r>
              <a:rPr lang="en-US" sz="5000" dirty="0"/>
              <a:t>Higher China </a:t>
            </a:r>
            <a:r>
              <a:rPr lang="en-US" sz="5000" b="1" dirty="0"/>
              <a:t>imports</a:t>
            </a:r>
            <a:r>
              <a:rPr lang="en-US" sz="5000" dirty="0"/>
              <a:t> (State Reserve’s role)</a:t>
            </a:r>
          </a:p>
          <a:p>
            <a:pPr marL="0" indent="0">
              <a:buNone/>
            </a:pPr>
            <a:endParaRPr lang="en-US" sz="5500" dirty="0"/>
          </a:p>
          <a:p>
            <a:r>
              <a:rPr lang="en-US" sz="5000" dirty="0"/>
              <a:t>Production </a:t>
            </a:r>
            <a:r>
              <a:rPr lang="en-US" sz="5000" b="1" dirty="0"/>
              <a:t>rises</a:t>
            </a:r>
            <a:r>
              <a:rPr lang="en-US" sz="5000" dirty="0"/>
              <a:t> in response to price surge in 2021/22</a:t>
            </a:r>
          </a:p>
          <a:p>
            <a:pPr marL="0" indent="0">
              <a:buNone/>
            </a:pPr>
            <a:endParaRPr lang="en-US" sz="5000" dirty="0"/>
          </a:p>
          <a:p>
            <a:pPr>
              <a:buFont typeface="Arial" pitchFamily="34" charset="0"/>
              <a:buChar char="•"/>
            </a:pPr>
            <a:r>
              <a:rPr lang="en-US" sz="5000" dirty="0"/>
              <a:t>World and U.S. cotton </a:t>
            </a:r>
            <a:r>
              <a:rPr lang="en-US" sz="5000" b="1" dirty="0">
                <a:solidFill>
                  <a:schemeClr val="accent3">
                    <a:lumMod val="50000"/>
                  </a:schemeClr>
                </a:solidFill>
              </a:rPr>
              <a:t>prices</a:t>
            </a:r>
            <a:r>
              <a:rPr lang="en-US" sz="5000" dirty="0"/>
              <a:t> fall back from very high levels</a:t>
            </a:r>
          </a:p>
          <a:p>
            <a:pPr>
              <a:buFontTx/>
              <a:buNone/>
            </a:pPr>
            <a:endParaRPr lang="en-US" sz="2800" dirty="0"/>
          </a:p>
        </p:txBody>
      </p:sp>
    </p:spTree>
    <p:extLst>
      <p:ext uri="{BB962C8B-B14F-4D97-AF65-F5344CB8AC3E}">
        <p14:creationId xmlns:p14="http://schemas.microsoft.com/office/powerpoint/2010/main" val="3222750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914400"/>
          </a:xfrm>
        </p:spPr>
        <p:txBody>
          <a:bodyPr>
            <a:noAutofit/>
          </a:bodyPr>
          <a:lstStyle/>
          <a:p>
            <a:r>
              <a:rPr lang="en-US" sz="4000">
                <a:solidFill>
                  <a:srgbClr val="C00000"/>
                </a:solidFill>
              </a:rPr>
              <a:t>Higher</a:t>
            </a:r>
            <a:r>
              <a:rPr lang="en-US" sz="3200"/>
              <a:t> World Cotton Consumption</a:t>
            </a:r>
            <a:br>
              <a:rPr lang="en-US" sz="3200"/>
            </a:br>
            <a:r>
              <a:rPr lang="en-US" sz="3200"/>
              <a:t>Forecast for 2022/23</a:t>
            </a:r>
          </a:p>
        </p:txBody>
      </p:sp>
      <p:sp>
        <p:nvSpPr>
          <p:cNvPr id="3" name="Content Placeholder 2"/>
          <p:cNvSpPr>
            <a:spLocks noGrp="1"/>
          </p:cNvSpPr>
          <p:nvPr>
            <p:ph idx="1"/>
          </p:nvPr>
        </p:nvSpPr>
        <p:spPr>
          <a:xfrm>
            <a:off x="380287" y="1371600"/>
            <a:ext cx="8383424" cy="5257800"/>
          </a:xfrm>
        </p:spPr>
        <p:txBody>
          <a:bodyPr>
            <a:noAutofit/>
          </a:bodyPr>
          <a:lstStyle/>
          <a:p>
            <a:pPr>
              <a:spcBef>
                <a:spcPts val="0"/>
              </a:spcBef>
            </a:pPr>
            <a:r>
              <a:rPr lang="en-US" dirty="0"/>
              <a:t>Global consumption projected at 126.5 M bales</a:t>
            </a:r>
          </a:p>
          <a:p>
            <a:pPr lvl="1">
              <a:spcBef>
                <a:spcPts val="0"/>
              </a:spcBef>
            </a:pPr>
            <a:r>
              <a:rPr lang="en-US" dirty="0">
                <a:solidFill>
                  <a:schemeClr val="tx2"/>
                </a:solidFill>
              </a:rPr>
              <a:t>Up from 2021/22 record level</a:t>
            </a:r>
          </a:p>
          <a:p>
            <a:pPr lvl="1">
              <a:spcBef>
                <a:spcPts val="0"/>
              </a:spcBef>
            </a:pPr>
            <a:r>
              <a:rPr lang="en-US" dirty="0">
                <a:solidFill>
                  <a:schemeClr val="tx2"/>
                </a:solidFill>
              </a:rPr>
              <a:t>Global consumption growth near long-term average </a:t>
            </a:r>
          </a:p>
          <a:p>
            <a:pPr lvl="1">
              <a:spcBef>
                <a:spcPts val="0"/>
              </a:spcBef>
            </a:pPr>
            <a:r>
              <a:rPr lang="en-US" dirty="0">
                <a:solidFill>
                  <a:schemeClr val="tx2"/>
                </a:solidFill>
              </a:rPr>
              <a:t>GDP growth above long–term averages </a:t>
            </a:r>
          </a:p>
          <a:p>
            <a:pPr lvl="1">
              <a:spcBef>
                <a:spcPts val="0"/>
              </a:spcBef>
            </a:pPr>
            <a:r>
              <a:rPr lang="en-US" dirty="0">
                <a:solidFill>
                  <a:schemeClr val="tx2"/>
                </a:solidFill>
              </a:rPr>
              <a:t>Concerns about inflation and logistics issues</a:t>
            </a:r>
          </a:p>
          <a:p>
            <a:pPr>
              <a:spcBef>
                <a:spcPts val="0"/>
              </a:spcBef>
            </a:pPr>
            <a:endParaRPr lang="en-US" dirty="0"/>
          </a:p>
          <a:p>
            <a:pPr>
              <a:spcBef>
                <a:spcPts val="0"/>
              </a:spcBef>
            </a:pPr>
            <a:r>
              <a:rPr lang="en-US" dirty="0"/>
              <a:t>China’s consumption growth at less than 2%</a:t>
            </a:r>
          </a:p>
          <a:p>
            <a:pPr lvl="1">
              <a:spcBef>
                <a:spcPts val="0"/>
              </a:spcBef>
            </a:pPr>
            <a:r>
              <a:rPr lang="en-US" dirty="0">
                <a:solidFill>
                  <a:schemeClr val="tx2"/>
                </a:solidFill>
              </a:rPr>
              <a:t>Remains largest global cotton fiber consumer</a:t>
            </a:r>
          </a:p>
          <a:p>
            <a:pPr lvl="1">
              <a:spcBef>
                <a:spcPts val="0"/>
              </a:spcBef>
            </a:pPr>
            <a:r>
              <a:rPr lang="en-US" dirty="0">
                <a:solidFill>
                  <a:schemeClr val="tx2"/>
                </a:solidFill>
              </a:rPr>
              <a:t>Apparel production for export shifting elsewhere</a:t>
            </a:r>
          </a:p>
          <a:p>
            <a:pPr lvl="1">
              <a:spcBef>
                <a:spcPts val="0"/>
              </a:spcBef>
            </a:pPr>
            <a:r>
              <a:rPr lang="en-US" dirty="0">
                <a:solidFill>
                  <a:schemeClr val="tx2"/>
                </a:solidFill>
              </a:rPr>
              <a:t>Domestic consumer market increases share</a:t>
            </a:r>
          </a:p>
        </p:txBody>
      </p:sp>
    </p:spTree>
    <p:extLst>
      <p:ext uri="{BB962C8B-B14F-4D97-AF65-F5344CB8AC3E}">
        <p14:creationId xmlns:p14="http://schemas.microsoft.com/office/powerpoint/2010/main" val="341821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6966" cy="685800"/>
          </a:xfrm>
        </p:spPr>
        <p:txBody>
          <a:bodyPr>
            <a:noAutofit/>
          </a:bodyPr>
          <a:lstStyle/>
          <a:p>
            <a:br>
              <a:rPr lang="en-US" sz="3200" dirty="0"/>
            </a:br>
            <a:r>
              <a:rPr lang="en-US" sz="3200" dirty="0"/>
              <a:t>USDA Global Cotton Outlook </a:t>
            </a:r>
            <a:r>
              <a:rPr lang="en-US" sz="3200" dirty="0">
                <a:solidFill>
                  <a:srgbClr val="FF0000"/>
                </a:solidFill>
              </a:rPr>
              <a:t>Highlights</a:t>
            </a:r>
            <a:br>
              <a:rPr lang="en-US" sz="3200" dirty="0"/>
            </a:br>
            <a:endParaRPr lang="en-US" sz="3200" dirty="0"/>
          </a:p>
        </p:txBody>
      </p:sp>
      <p:sp>
        <p:nvSpPr>
          <p:cNvPr id="3" name="Content Placeholder 2"/>
          <p:cNvSpPr>
            <a:spLocks noGrp="1"/>
          </p:cNvSpPr>
          <p:nvPr>
            <p:ph idx="1"/>
          </p:nvPr>
        </p:nvSpPr>
        <p:spPr>
          <a:xfrm>
            <a:off x="762000" y="1295400"/>
            <a:ext cx="7924800" cy="4953000"/>
          </a:xfrm>
        </p:spPr>
        <p:txBody>
          <a:bodyPr>
            <a:normAutofit/>
          </a:bodyPr>
          <a:lstStyle/>
          <a:p>
            <a:r>
              <a:rPr lang="en-US" sz="3600" dirty="0"/>
              <a:t>2021/22 </a:t>
            </a:r>
            <a:r>
              <a:rPr lang="en-US" sz="3600" u="sng" dirty="0"/>
              <a:t>Review</a:t>
            </a:r>
            <a:r>
              <a:rPr lang="en-US" sz="3600" dirty="0"/>
              <a:t>:</a:t>
            </a:r>
          </a:p>
          <a:p>
            <a:endParaRPr lang="en-US" sz="1200" dirty="0"/>
          </a:p>
          <a:p>
            <a:pPr lvl="1"/>
            <a:r>
              <a:rPr lang="en-US" sz="3200" dirty="0"/>
              <a:t>World consumption continues recovery to a record level</a:t>
            </a:r>
          </a:p>
          <a:p>
            <a:pPr lvl="1"/>
            <a:r>
              <a:rPr lang="en-US" sz="3200" dirty="0"/>
              <a:t>Production recovers from 2020/21 low</a:t>
            </a:r>
          </a:p>
          <a:p>
            <a:pPr lvl="1"/>
            <a:r>
              <a:rPr lang="en-US" sz="3200" dirty="0"/>
              <a:t>World trade down from 2020/21 record</a:t>
            </a:r>
          </a:p>
          <a:p>
            <a:pPr lvl="1"/>
            <a:r>
              <a:rPr lang="en-US" sz="3200" dirty="0"/>
              <a:t>China’s reserve stocks largely stable</a:t>
            </a:r>
          </a:p>
          <a:p>
            <a:pPr lvl="1"/>
            <a:r>
              <a:rPr lang="en-US" sz="3200" dirty="0"/>
              <a:t>A-Index up 47 % </a:t>
            </a:r>
            <a:r>
              <a:rPr lang="en-US" sz="3200" dirty="0" err="1"/>
              <a:t>yty</a:t>
            </a:r>
            <a:r>
              <a:rPr lang="en-US" sz="3200" dirty="0"/>
              <a:t>, averaging 125 cents</a:t>
            </a:r>
          </a:p>
        </p:txBody>
      </p:sp>
    </p:spTree>
    <p:extLst>
      <p:ext uri="{BB962C8B-B14F-4D97-AF65-F5344CB8AC3E}">
        <p14:creationId xmlns:p14="http://schemas.microsoft.com/office/powerpoint/2010/main" val="117906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4ADB-B362-4245-A369-A706FA8ADA3E}"/>
              </a:ext>
            </a:extLst>
          </p:cNvPr>
          <p:cNvSpPr>
            <a:spLocks noGrp="1"/>
          </p:cNvSpPr>
          <p:nvPr>
            <p:ph type="title"/>
          </p:nvPr>
        </p:nvSpPr>
        <p:spPr/>
        <p:txBody>
          <a:bodyPr>
            <a:normAutofit fontScale="90000"/>
          </a:bodyPr>
          <a:lstStyle/>
          <a:p>
            <a:r>
              <a:rPr lang="en-US" dirty="0"/>
              <a:t>World Cotton Consumption Often Follows Economic Growth</a:t>
            </a:r>
          </a:p>
        </p:txBody>
      </p:sp>
      <p:graphicFrame>
        <p:nvGraphicFramePr>
          <p:cNvPr id="5" name="Content Placeholder 3">
            <a:extLst>
              <a:ext uri="{FF2B5EF4-FFF2-40B4-BE49-F238E27FC236}">
                <a16:creationId xmlns:a16="http://schemas.microsoft.com/office/drawing/2014/main" id="{534F36A0-D42B-4D60-905A-8BFF53EE01AD}"/>
              </a:ext>
            </a:extLst>
          </p:cNvPr>
          <p:cNvGraphicFramePr>
            <a:graphicFrameLocks noGrp="1"/>
          </p:cNvGraphicFramePr>
          <p:nvPr>
            <p:ph sz="half"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a:extLst>
              <a:ext uri="{FF2B5EF4-FFF2-40B4-BE49-F238E27FC236}">
                <a16:creationId xmlns:a16="http://schemas.microsoft.com/office/drawing/2014/main" id="{1FCB3404-FDF8-48A1-9771-70C694320B0B}"/>
              </a:ext>
            </a:extLst>
          </p:cNvPr>
          <p:cNvSpPr txBox="1">
            <a:spLocks noChangeArrowheads="1"/>
          </p:cNvSpPr>
          <p:nvPr/>
        </p:nvSpPr>
        <p:spPr bwMode="auto">
          <a:xfrm>
            <a:off x="4267200" y="5972664"/>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latin typeface="+mn-lt"/>
                <a:cs typeface="Times New Roman" pitchFamily="18" charset="0"/>
              </a:rPr>
              <a:t>Sources: USDA and International Monetary Fund (IMF).</a:t>
            </a:r>
          </a:p>
        </p:txBody>
      </p:sp>
    </p:spTree>
    <p:extLst>
      <p:ext uri="{BB962C8B-B14F-4D97-AF65-F5344CB8AC3E}">
        <p14:creationId xmlns:p14="http://schemas.microsoft.com/office/powerpoint/2010/main" val="2095980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3134"/>
            <a:ext cx="8686800" cy="1143000"/>
          </a:xfrm>
        </p:spPr>
        <p:txBody>
          <a:bodyPr/>
          <a:lstStyle/>
          <a:p>
            <a:r>
              <a:rPr lang="en-US" sz="3200" b="1" dirty="0">
                <a:latin typeface="+mn-lt"/>
                <a:cs typeface="Times New Roman" panose="02020603050405020304" pitchFamily="18" charset="0"/>
              </a:rPr>
              <a:t>Cotton/Polyester Price Ratio </a:t>
            </a:r>
          </a:p>
        </p:txBody>
      </p:sp>
      <p:graphicFrame>
        <p:nvGraphicFramePr>
          <p:cNvPr id="7" name="Content Placeholder 6"/>
          <p:cNvGraphicFramePr>
            <a:graphicFrameLocks noGrp="1"/>
          </p:cNvGraphicFramePr>
          <p:nvPr>
            <p:ph idx="1"/>
          </p:nvPr>
        </p:nvGraphicFramePr>
        <p:xfrm>
          <a:off x="228600" y="838200"/>
          <a:ext cx="8458200" cy="5287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5800" y="6110923"/>
            <a:ext cx="7543800"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Source:  USDA calculations based on data from </a:t>
            </a:r>
            <a:r>
              <a:rPr lang="en-US" sz="1200" b="1" dirty="0" err="1">
                <a:latin typeface="Times New Roman" panose="02020603050405020304" pitchFamily="18" charset="0"/>
                <a:cs typeface="Times New Roman" panose="02020603050405020304" pitchFamily="18" charset="0"/>
              </a:rPr>
              <a:t>Cotlook</a:t>
            </a:r>
            <a:r>
              <a:rPr lang="en-US" sz="1200" b="1" dirty="0">
                <a:latin typeface="Times New Roman" panose="02020603050405020304" pitchFamily="18" charset="0"/>
                <a:cs typeface="Times New Roman" panose="02020603050405020304" pitchFamily="18" charset="0"/>
              </a:rPr>
              <a:t> Ltd., </a:t>
            </a:r>
            <a:r>
              <a:rPr lang="en-US" sz="1200" b="1" dirty="0" err="1">
                <a:cs typeface="Times New Roman" panose="02020603050405020304" pitchFamily="18" charset="0"/>
              </a:rPr>
              <a:t>Cncotton</a:t>
            </a:r>
            <a:r>
              <a:rPr lang="en-US" sz="1200" b="1" dirty="0">
                <a:latin typeface="Times New Roman" panose="02020603050405020304" pitchFamily="18" charset="0"/>
                <a:cs typeface="Times New Roman" panose="02020603050405020304" pitchFamily="18" charset="0"/>
              </a:rPr>
              <a:t>, National Cotton Council, and International Cotton Advisory Committee.</a:t>
            </a:r>
          </a:p>
        </p:txBody>
      </p:sp>
    </p:spTree>
    <p:extLst>
      <p:ext uri="{BB962C8B-B14F-4D97-AF65-F5344CB8AC3E}">
        <p14:creationId xmlns:p14="http://schemas.microsoft.com/office/powerpoint/2010/main" val="176397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914400"/>
          </a:xfrm>
        </p:spPr>
        <p:txBody>
          <a:bodyPr>
            <a:noAutofit/>
          </a:bodyPr>
          <a:lstStyle/>
          <a:p>
            <a:r>
              <a:rPr lang="en-US" sz="4000">
                <a:solidFill>
                  <a:srgbClr val="C00000"/>
                </a:solidFill>
              </a:rPr>
              <a:t>Higher</a:t>
            </a:r>
            <a:r>
              <a:rPr lang="en-US" sz="3200"/>
              <a:t> World </a:t>
            </a:r>
            <a:r>
              <a:rPr lang="en-US" sz="3200">
                <a:solidFill>
                  <a:srgbClr val="00B050"/>
                </a:solidFill>
              </a:rPr>
              <a:t>Cotton Consumption</a:t>
            </a:r>
            <a:br>
              <a:rPr lang="en-US" sz="3200">
                <a:solidFill>
                  <a:srgbClr val="FF0000"/>
                </a:solidFill>
              </a:rPr>
            </a:br>
            <a:r>
              <a:rPr lang="en-US" sz="3200">
                <a:solidFill>
                  <a:srgbClr val="FF0000"/>
                </a:solidFill>
              </a:rPr>
              <a:t>Forecast for 2022/23</a:t>
            </a:r>
          </a:p>
        </p:txBody>
      </p:sp>
      <p:sp>
        <p:nvSpPr>
          <p:cNvPr id="3" name="Content Placeholder 2"/>
          <p:cNvSpPr>
            <a:spLocks noGrp="1"/>
          </p:cNvSpPr>
          <p:nvPr>
            <p:ph idx="1"/>
          </p:nvPr>
        </p:nvSpPr>
        <p:spPr>
          <a:xfrm>
            <a:off x="304800" y="1181100"/>
            <a:ext cx="8383424" cy="4495800"/>
          </a:xfrm>
        </p:spPr>
        <p:txBody>
          <a:bodyPr>
            <a:noAutofit/>
          </a:bodyPr>
          <a:lstStyle/>
          <a:p>
            <a:pPr marL="0" indent="0">
              <a:spcBef>
                <a:spcPts val="0"/>
              </a:spcBef>
              <a:buNone/>
            </a:pPr>
            <a:endParaRPr lang="en-US" sz="2400" dirty="0"/>
          </a:p>
          <a:p>
            <a:pPr>
              <a:spcBef>
                <a:spcPts val="0"/>
              </a:spcBef>
            </a:pPr>
            <a:r>
              <a:rPr lang="en-US" dirty="0"/>
              <a:t>Consumption outside China: </a:t>
            </a:r>
          </a:p>
          <a:p>
            <a:pPr lvl="1">
              <a:spcBef>
                <a:spcPts val="0"/>
              </a:spcBef>
            </a:pPr>
            <a:r>
              <a:rPr lang="en-US" dirty="0">
                <a:solidFill>
                  <a:schemeClr val="tx2"/>
                </a:solidFill>
              </a:rPr>
              <a:t>Mexico, Turkey, and Pakistan expand use (once again) </a:t>
            </a:r>
          </a:p>
          <a:p>
            <a:pPr lvl="1">
              <a:spcBef>
                <a:spcPts val="0"/>
              </a:spcBef>
            </a:pPr>
            <a:r>
              <a:rPr lang="en-US" dirty="0">
                <a:solidFill>
                  <a:schemeClr val="tx2"/>
                </a:solidFill>
              </a:rPr>
              <a:t>Growth </a:t>
            </a:r>
            <a:r>
              <a:rPr lang="en-US">
                <a:solidFill>
                  <a:schemeClr val="tx2"/>
                </a:solidFill>
              </a:rPr>
              <a:t>in India, Vietnam, </a:t>
            </a:r>
            <a:r>
              <a:rPr lang="en-US" dirty="0">
                <a:solidFill>
                  <a:schemeClr val="tx2"/>
                </a:solidFill>
              </a:rPr>
              <a:t>and Bangladesh</a:t>
            </a:r>
          </a:p>
          <a:p>
            <a:pPr>
              <a:spcBef>
                <a:spcPts val="0"/>
              </a:spcBef>
            </a:pPr>
            <a:endParaRPr lang="en-US" dirty="0"/>
          </a:p>
          <a:p>
            <a:pPr>
              <a:spcBef>
                <a:spcPts val="0"/>
              </a:spcBef>
            </a:pPr>
            <a:r>
              <a:rPr lang="en-US" dirty="0"/>
              <a:t>Cotton’s projected share of world fiber market potentially at risk with high price relative to MMF</a:t>
            </a:r>
          </a:p>
        </p:txBody>
      </p:sp>
    </p:spTree>
    <p:extLst>
      <p:ext uri="{BB962C8B-B14F-4D97-AF65-F5344CB8AC3E}">
        <p14:creationId xmlns:p14="http://schemas.microsoft.com/office/powerpoint/2010/main" val="1553752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1" name="Rectangle 2"/>
          <p:cNvSpPr txBox="1">
            <a:spLocks noChangeArrowheads="1"/>
          </p:cNvSpPr>
          <p:nvPr/>
        </p:nvSpPr>
        <p:spPr bwMode="auto">
          <a:xfrm>
            <a:off x="0" y="269029"/>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latin typeface="Calibri" panose="020F0502020204030204" pitchFamily="34" charset="0"/>
              </a:rPr>
              <a:t>Global Production Projected </a:t>
            </a:r>
            <a:r>
              <a:rPr lang="en-US" sz="3600">
                <a:solidFill>
                  <a:srgbClr val="FF0000"/>
                </a:solidFill>
                <a:latin typeface="Calibri" panose="020F0502020204030204" pitchFamily="34" charset="0"/>
              </a:rPr>
              <a:t>Higher</a:t>
            </a:r>
            <a:r>
              <a:rPr lang="en-US" sz="3200">
                <a:latin typeface="Calibri" panose="020F0502020204030204" pitchFamily="34" charset="0"/>
              </a:rPr>
              <a:t> in 2022/23:</a:t>
            </a:r>
          </a:p>
          <a:p>
            <a:pPr algn="ctr" eaLnBrk="1" hangingPunct="1"/>
            <a:endParaRPr lang="en-US" sz="3200">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478705376"/>
              </p:ext>
            </p:extLst>
          </p:nvPr>
        </p:nvGraphicFramePr>
        <p:xfrm>
          <a:off x="-228600" y="1640630"/>
          <a:ext cx="9067800" cy="45794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791200" y="1897112"/>
            <a:ext cx="3048000" cy="400110"/>
          </a:xfrm>
          <a:prstGeom prst="rect">
            <a:avLst/>
          </a:prstGeom>
          <a:noFill/>
        </p:spPr>
        <p:txBody>
          <a:bodyPr wrap="square" rtlCol="0">
            <a:spAutoFit/>
          </a:bodyPr>
          <a:lstStyle/>
          <a:p>
            <a:r>
              <a:rPr lang="en-US" sz="2000" b="1" i="1">
                <a:solidFill>
                  <a:schemeClr val="accent3">
                    <a:lumMod val="75000"/>
                  </a:schemeClr>
                </a:solidFill>
              </a:rPr>
              <a:t>China and India Higher</a:t>
            </a:r>
          </a:p>
        </p:txBody>
      </p:sp>
      <p:sp>
        <p:nvSpPr>
          <p:cNvPr id="5" name="TextBox 1"/>
          <p:cNvSpPr txBox="1"/>
          <p:nvPr/>
        </p:nvSpPr>
        <p:spPr>
          <a:xfrm>
            <a:off x="15240" y="823148"/>
            <a:ext cx="9144000" cy="38565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i="1" u="sng">
                <a:solidFill>
                  <a:srgbClr val="C00000"/>
                </a:solidFill>
              </a:rPr>
              <a:t>Harvested area gains in some countries</a:t>
            </a:r>
          </a:p>
        </p:txBody>
      </p:sp>
      <p:sp>
        <p:nvSpPr>
          <p:cNvPr id="3" name="TextBox 2"/>
          <p:cNvSpPr txBox="1"/>
          <p:nvPr/>
        </p:nvSpPr>
        <p:spPr>
          <a:xfrm>
            <a:off x="2266048" y="6220046"/>
            <a:ext cx="4611904" cy="307777"/>
          </a:xfrm>
          <a:prstGeom prst="rect">
            <a:avLst/>
          </a:prstGeom>
          <a:noFill/>
        </p:spPr>
        <p:txBody>
          <a:bodyPr wrap="none" rtlCol="0">
            <a:spAutoFit/>
          </a:bodyPr>
          <a:lstStyle/>
          <a:p>
            <a:r>
              <a:rPr lang="en-US" sz="1400"/>
              <a:t>Source: USDA, Interagency Commodity Estimates Committee.</a:t>
            </a:r>
          </a:p>
        </p:txBody>
      </p:sp>
      <p:sp>
        <p:nvSpPr>
          <p:cNvPr id="6" name="TextBox 5"/>
          <p:cNvSpPr txBox="1"/>
          <p:nvPr/>
        </p:nvSpPr>
        <p:spPr>
          <a:xfrm>
            <a:off x="533400" y="1305538"/>
            <a:ext cx="1805174" cy="338554"/>
          </a:xfrm>
          <a:prstGeom prst="rect">
            <a:avLst/>
          </a:prstGeom>
          <a:noFill/>
        </p:spPr>
        <p:txBody>
          <a:bodyPr wrap="none" rtlCol="0">
            <a:spAutoFit/>
          </a:bodyPr>
          <a:lstStyle/>
          <a:p>
            <a:r>
              <a:rPr lang="en-US" sz="1600"/>
              <a:t>Million bale change</a:t>
            </a:r>
          </a:p>
        </p:txBody>
      </p:sp>
      <p:sp>
        <p:nvSpPr>
          <p:cNvPr id="9" name="TextBox 8">
            <a:extLst>
              <a:ext uri="{FF2B5EF4-FFF2-40B4-BE49-F238E27FC236}">
                <a16:creationId xmlns:a16="http://schemas.microsoft.com/office/drawing/2014/main" id="{8A79B47B-E2DB-4591-B059-E11AE4D58961}"/>
              </a:ext>
            </a:extLst>
          </p:cNvPr>
          <p:cNvSpPr txBox="1"/>
          <p:nvPr/>
        </p:nvSpPr>
        <p:spPr>
          <a:xfrm>
            <a:off x="4724400" y="4094926"/>
            <a:ext cx="3733800" cy="707886"/>
          </a:xfrm>
          <a:prstGeom prst="rect">
            <a:avLst/>
          </a:prstGeom>
          <a:noFill/>
        </p:spPr>
        <p:txBody>
          <a:bodyPr wrap="square" rtlCol="0">
            <a:spAutoFit/>
          </a:bodyPr>
          <a:lstStyle/>
          <a:p>
            <a:r>
              <a:rPr lang="en-US" sz="2000" b="1" i="1">
                <a:solidFill>
                  <a:schemeClr val="accent3">
                    <a:lumMod val="75000"/>
                  </a:schemeClr>
                </a:solidFill>
              </a:rPr>
              <a:t>Harvested area rises in U.S., Turkey, and Pakistan</a:t>
            </a:r>
          </a:p>
        </p:txBody>
      </p:sp>
    </p:spTree>
    <p:extLst>
      <p:ext uri="{BB962C8B-B14F-4D97-AF65-F5344CB8AC3E}">
        <p14:creationId xmlns:p14="http://schemas.microsoft.com/office/powerpoint/2010/main" val="2701929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0" y="0"/>
            <a:ext cx="9144000" cy="1219200"/>
          </a:xfrm>
        </p:spPr>
        <p:txBody>
          <a:bodyPr>
            <a:normAutofit/>
          </a:bodyPr>
          <a:lstStyle/>
          <a:p>
            <a:r>
              <a:rPr lang="en-US" sz="3200">
                <a:solidFill>
                  <a:srgbClr val="00B050"/>
                </a:solidFill>
              </a:rPr>
              <a:t>World Cotton Supply &amp; Demand Projections:</a:t>
            </a:r>
            <a:br>
              <a:rPr lang="en-US" sz="2400" i="1">
                <a:solidFill>
                  <a:srgbClr val="00B050"/>
                </a:solidFill>
              </a:rPr>
            </a:br>
            <a:r>
              <a:rPr lang="en-US" sz="2800" b="1" i="1">
                <a:solidFill>
                  <a:srgbClr val="C00000"/>
                </a:solidFill>
              </a:rPr>
              <a:t>Consumption Exceeds Production, Stocks Dip; Trade Up</a:t>
            </a:r>
            <a:r>
              <a:rPr lang="en-US" sz="3600" b="1" i="1"/>
              <a:t> </a:t>
            </a:r>
            <a:endParaRPr lang="en-US" sz="3200" b="1" i="1"/>
          </a:p>
        </p:txBody>
      </p:sp>
      <p:sp>
        <p:nvSpPr>
          <p:cNvPr id="4" name="TextBox 3"/>
          <p:cNvSpPr txBox="1"/>
          <p:nvPr/>
        </p:nvSpPr>
        <p:spPr>
          <a:xfrm>
            <a:off x="2247900" y="6477000"/>
            <a:ext cx="4648200" cy="307777"/>
          </a:xfrm>
          <a:prstGeom prst="rect">
            <a:avLst/>
          </a:prstGeom>
          <a:noFill/>
        </p:spPr>
        <p:txBody>
          <a:bodyPr wrap="square" rtlCol="0">
            <a:spAutoFit/>
          </a:bodyPr>
          <a:lstStyle/>
          <a:p>
            <a:r>
              <a:rPr lang="en-US" sz="1400"/>
              <a:t>Source: USDA, Interagency Commodity Estimates Committee.</a:t>
            </a:r>
          </a:p>
        </p:txBody>
      </p:sp>
      <p:graphicFrame>
        <p:nvGraphicFramePr>
          <p:cNvPr id="6" name="Table Placeholder 5">
            <a:extLst>
              <a:ext uri="{FF2B5EF4-FFF2-40B4-BE49-F238E27FC236}">
                <a16:creationId xmlns:a16="http://schemas.microsoft.com/office/drawing/2014/main" id="{C4065791-4EF9-4740-AFB5-F0826FD2227D}"/>
              </a:ext>
            </a:extLst>
          </p:cNvPr>
          <p:cNvGraphicFramePr>
            <a:graphicFrameLocks noGrp="1"/>
          </p:cNvGraphicFramePr>
          <p:nvPr>
            <p:ph type="tbl" idx="1"/>
            <p:extLst>
              <p:ext uri="{D42A27DB-BD31-4B8C-83A1-F6EECF244321}">
                <p14:modId xmlns:p14="http://schemas.microsoft.com/office/powerpoint/2010/main" val="1862858646"/>
              </p:ext>
            </p:extLst>
          </p:nvPr>
        </p:nvGraphicFramePr>
        <p:xfrm>
          <a:off x="565608" y="1536569"/>
          <a:ext cx="7729982" cy="4298618"/>
        </p:xfrm>
        <a:graphic>
          <a:graphicData uri="http://schemas.openxmlformats.org/drawingml/2006/table">
            <a:tbl>
              <a:tblPr>
                <a:tableStyleId>{5C22544A-7EE6-4342-B048-85BDC9FD1C3A}</a:tableStyleId>
              </a:tblPr>
              <a:tblGrid>
                <a:gridCol w="2443519">
                  <a:extLst>
                    <a:ext uri="{9D8B030D-6E8A-4147-A177-3AD203B41FA5}">
                      <a16:colId xmlns:a16="http://schemas.microsoft.com/office/drawing/2014/main" val="2137786300"/>
                    </a:ext>
                  </a:extLst>
                </a:gridCol>
                <a:gridCol w="1550695">
                  <a:extLst>
                    <a:ext uri="{9D8B030D-6E8A-4147-A177-3AD203B41FA5}">
                      <a16:colId xmlns:a16="http://schemas.microsoft.com/office/drawing/2014/main" val="3084161776"/>
                    </a:ext>
                  </a:extLst>
                </a:gridCol>
                <a:gridCol w="1245256">
                  <a:extLst>
                    <a:ext uri="{9D8B030D-6E8A-4147-A177-3AD203B41FA5}">
                      <a16:colId xmlns:a16="http://schemas.microsoft.com/office/drawing/2014/main" val="1881317217"/>
                    </a:ext>
                  </a:extLst>
                </a:gridCol>
                <a:gridCol w="1245256">
                  <a:extLst>
                    <a:ext uri="{9D8B030D-6E8A-4147-A177-3AD203B41FA5}">
                      <a16:colId xmlns:a16="http://schemas.microsoft.com/office/drawing/2014/main" val="2537703761"/>
                    </a:ext>
                  </a:extLst>
                </a:gridCol>
                <a:gridCol w="1245256">
                  <a:extLst>
                    <a:ext uri="{9D8B030D-6E8A-4147-A177-3AD203B41FA5}">
                      <a16:colId xmlns:a16="http://schemas.microsoft.com/office/drawing/2014/main" val="1287832636"/>
                    </a:ext>
                  </a:extLst>
                </a:gridCol>
              </a:tblGrid>
              <a:tr h="716438">
                <a:tc>
                  <a:txBody>
                    <a:bodyPr/>
                    <a:lstStyle/>
                    <a:p>
                      <a:pPr algn="ctr" fontAlgn="ctr"/>
                      <a:r>
                        <a:rPr lang="en-US" sz="2000" u="none" strike="noStrike">
                          <a:effectLst/>
                        </a:rPr>
                        <a:t>Attribute</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2021/22</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2022/23</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Change (%)</a:t>
                      </a:r>
                      <a:endParaRPr lang="en-US" sz="2000" b="1" i="0" u="none" strike="noStrike">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108068248"/>
                  </a:ext>
                </a:extLst>
              </a:tr>
              <a:tr h="358218">
                <a:tc>
                  <a:txBody>
                    <a:bodyPr/>
                    <a:lstStyle/>
                    <a:p>
                      <a:pPr algn="l" fontAlgn="b"/>
                      <a:r>
                        <a:rPr lang="en-US" sz="2000" u="none" strike="noStrike">
                          <a:effectLst/>
                        </a:rPr>
                        <a:t>Beginning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88.7</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84.3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-4.9</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918839131"/>
                  </a:ext>
                </a:extLst>
              </a:tr>
              <a:tr h="358218">
                <a:tc>
                  <a:txBody>
                    <a:bodyPr/>
                    <a:lstStyle/>
                    <a:p>
                      <a:pPr algn="l" fontAlgn="b"/>
                      <a:r>
                        <a:rPr lang="en-US" sz="2000" u="none" strike="noStrike">
                          <a:effectLst/>
                        </a:rPr>
                        <a:t>Area Harvested</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HA</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32.3</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33.6</a:t>
                      </a:r>
                      <a:endParaRPr lang="en-US" sz="2000" b="1" i="0" u="none" strike="noStrike" dirty="0">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4.2</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5633328"/>
                  </a:ext>
                </a:extLst>
              </a:tr>
              <a:tr h="358218">
                <a:tc>
                  <a:txBody>
                    <a:bodyPr/>
                    <a:lstStyle/>
                    <a:p>
                      <a:pPr algn="l" fontAlgn="b"/>
                      <a:r>
                        <a:rPr lang="en-US" sz="2000" u="none" strike="noStrike">
                          <a:effectLst/>
                        </a:rPr>
                        <a:t>Production</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120.2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124.0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3.2</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280898815"/>
                  </a:ext>
                </a:extLst>
              </a:tr>
              <a:tr h="358218">
                <a:tc>
                  <a:txBody>
                    <a:bodyPr/>
                    <a:lstStyle/>
                    <a:p>
                      <a:pPr algn="l" fontAlgn="b"/>
                      <a:r>
                        <a:rPr lang="en-US" sz="2000" u="none" strike="noStrike">
                          <a:effectLst/>
                        </a:rPr>
                        <a:t>Imports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46.4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48.5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4.4</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693150548"/>
                  </a:ext>
                </a:extLst>
              </a:tr>
              <a:tr h="358218">
                <a:tc>
                  <a:txBody>
                    <a:bodyPr/>
                    <a:lstStyle/>
                    <a:p>
                      <a:pPr algn="l" fontAlgn="b"/>
                      <a:r>
                        <a:rPr lang="en-US" sz="2000" u="none" strike="noStrike">
                          <a:effectLst/>
                        </a:rPr>
                        <a:t>Total Supply</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208.8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208.3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-0.2</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92571600"/>
                  </a:ext>
                </a:extLst>
              </a:tr>
              <a:tr h="358218">
                <a:tc>
                  <a:txBody>
                    <a:bodyPr/>
                    <a:lstStyle/>
                    <a:p>
                      <a:pPr algn="l" fontAlgn="b"/>
                      <a:r>
                        <a:rPr lang="en-US" sz="2000" u="none" strike="noStrike">
                          <a:effectLst/>
                        </a:rPr>
                        <a:t>Exports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46.4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48.5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4.4</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517625838"/>
                  </a:ext>
                </a:extLst>
              </a:tr>
              <a:tr h="358218">
                <a:tc>
                  <a:txBody>
                    <a:bodyPr/>
                    <a:lstStyle/>
                    <a:p>
                      <a:pPr algn="l" fontAlgn="b"/>
                      <a:r>
                        <a:rPr lang="en-US" sz="2000" u="none" strike="noStrike">
                          <a:effectLst/>
                        </a:rPr>
                        <a:t>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124.4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126.5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818805537"/>
                  </a:ext>
                </a:extLst>
              </a:tr>
              <a:tr h="358218">
                <a:tc>
                  <a:txBody>
                    <a:bodyPr/>
                    <a:lstStyle/>
                    <a:p>
                      <a:pPr algn="l" fontAlgn="b"/>
                      <a:r>
                        <a:rPr lang="en-US" sz="2000" u="none" strike="noStrike">
                          <a:effectLst/>
                        </a:rPr>
                        <a:t>  Total 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124.5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126.6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97772605"/>
                  </a:ext>
                </a:extLst>
              </a:tr>
              <a:tr h="358218">
                <a:tc>
                  <a:txBody>
                    <a:bodyPr/>
                    <a:lstStyle/>
                    <a:p>
                      <a:pPr algn="l" fontAlgn="b"/>
                      <a:r>
                        <a:rPr lang="en-US" sz="2000" u="none" strike="noStrike">
                          <a:effectLst/>
                        </a:rPr>
                        <a:t>Ending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84.3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81.7</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648826373"/>
                  </a:ext>
                </a:extLst>
              </a:tr>
              <a:tr h="358218">
                <a:tc>
                  <a:txBody>
                    <a:bodyPr/>
                    <a:lstStyle/>
                    <a:p>
                      <a:pPr algn="l" fontAlgn="b"/>
                      <a:r>
                        <a:rPr lang="en-US" sz="2000" u="none" strike="noStrike">
                          <a:effectLst/>
                        </a:rPr>
                        <a:t>Stock to Use %</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67.8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64.6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-3.2</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993451406"/>
                  </a:ext>
                </a:extLst>
              </a:tr>
            </a:tbl>
          </a:graphicData>
        </a:graphic>
      </p:graphicFrame>
    </p:spTree>
    <p:extLst>
      <p:ext uri="{BB962C8B-B14F-4D97-AF65-F5344CB8AC3E}">
        <p14:creationId xmlns:p14="http://schemas.microsoft.com/office/powerpoint/2010/main" val="1733966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a:bodyPr>
          <a:lstStyle/>
          <a:p>
            <a:r>
              <a:rPr lang="en-US" sz="3200"/>
              <a:t>Global Cotton Stocks Projected Slightly Lower… </a:t>
            </a: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3429698558"/>
              </p:ext>
            </p:extLst>
          </p:nvPr>
        </p:nvGraphicFramePr>
        <p:xfrm>
          <a:off x="331763" y="762001"/>
          <a:ext cx="8458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37" y="799356"/>
            <a:ext cx="9121726" cy="461665"/>
          </a:xfrm>
          <a:prstGeom prst="rect">
            <a:avLst/>
          </a:prstGeom>
          <a:noFill/>
        </p:spPr>
        <p:txBody>
          <a:bodyPr wrap="square" rtlCol="0">
            <a:spAutoFit/>
          </a:bodyPr>
          <a:lstStyle/>
          <a:p>
            <a:pPr algn="ctr"/>
            <a:r>
              <a:rPr lang="en-US" sz="2400" b="1" i="1" dirty="0">
                <a:solidFill>
                  <a:srgbClr val="C00000"/>
                </a:solidFill>
              </a:rPr>
              <a:t>…and world prices fall</a:t>
            </a:r>
          </a:p>
        </p:txBody>
      </p:sp>
      <p:sp>
        <p:nvSpPr>
          <p:cNvPr id="3" name="Rectangle 2"/>
          <p:cNvSpPr/>
          <p:nvPr/>
        </p:nvSpPr>
        <p:spPr>
          <a:xfrm>
            <a:off x="4343400" y="6019800"/>
            <a:ext cx="4648200" cy="307777"/>
          </a:xfrm>
          <a:prstGeom prst="rect">
            <a:avLst/>
          </a:prstGeom>
        </p:spPr>
        <p:txBody>
          <a:bodyPr wrap="square">
            <a:spAutoFit/>
          </a:bodyPr>
          <a:lstStyle/>
          <a:p>
            <a:r>
              <a:rPr lang="en-US" sz="1400" dirty="0"/>
              <a:t>Source: USDA, Interagency Commodity Estimates Committee.</a:t>
            </a:r>
          </a:p>
        </p:txBody>
      </p:sp>
      <p:sp>
        <p:nvSpPr>
          <p:cNvPr id="6" name="TextBox 1">
            <a:extLst>
              <a:ext uri="{FF2B5EF4-FFF2-40B4-BE49-F238E27FC236}">
                <a16:creationId xmlns:a16="http://schemas.microsoft.com/office/drawing/2014/main" id="{DC1FFB7C-FE3A-42D0-A789-9521A8889278}"/>
              </a:ext>
            </a:extLst>
          </p:cNvPr>
          <p:cNvSpPr txBox="1"/>
          <p:nvPr/>
        </p:nvSpPr>
        <p:spPr>
          <a:xfrm>
            <a:off x="228600" y="1327736"/>
            <a:ext cx="1832638" cy="3925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a:t>Million bales</a:t>
            </a:r>
          </a:p>
        </p:txBody>
      </p:sp>
    </p:spTree>
    <p:extLst>
      <p:ext uri="{BB962C8B-B14F-4D97-AF65-F5344CB8AC3E}">
        <p14:creationId xmlns:p14="http://schemas.microsoft.com/office/powerpoint/2010/main" val="1382301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0" y="0"/>
            <a:ext cx="9144000" cy="1219200"/>
          </a:xfrm>
        </p:spPr>
        <p:txBody>
          <a:bodyPr>
            <a:normAutofit/>
          </a:bodyPr>
          <a:lstStyle/>
          <a:p>
            <a:r>
              <a:rPr lang="en-US" sz="3200">
                <a:solidFill>
                  <a:srgbClr val="00B050"/>
                </a:solidFill>
              </a:rPr>
              <a:t>China Cotton Supply &amp; Demand Projections:</a:t>
            </a:r>
            <a:br>
              <a:rPr lang="en-US" sz="2400" i="1">
                <a:solidFill>
                  <a:srgbClr val="00B050"/>
                </a:solidFill>
              </a:rPr>
            </a:br>
            <a:r>
              <a:rPr lang="en-US" sz="2800" b="1" i="1">
                <a:solidFill>
                  <a:srgbClr val="C00000"/>
                </a:solidFill>
              </a:rPr>
              <a:t> Consumption Growth Slows, Imports Steady, Stocks Lower</a:t>
            </a:r>
            <a:r>
              <a:rPr lang="en-US" sz="3600" b="1" i="1"/>
              <a:t> </a:t>
            </a:r>
            <a:endParaRPr lang="en-US" sz="3200" b="1" i="1"/>
          </a:p>
        </p:txBody>
      </p:sp>
      <p:sp>
        <p:nvSpPr>
          <p:cNvPr id="4" name="TextBox 3"/>
          <p:cNvSpPr txBox="1"/>
          <p:nvPr/>
        </p:nvSpPr>
        <p:spPr>
          <a:xfrm>
            <a:off x="2247900" y="6477000"/>
            <a:ext cx="4648200" cy="307777"/>
          </a:xfrm>
          <a:prstGeom prst="rect">
            <a:avLst/>
          </a:prstGeom>
          <a:noFill/>
        </p:spPr>
        <p:txBody>
          <a:bodyPr wrap="square" rtlCol="0">
            <a:spAutoFit/>
          </a:bodyPr>
          <a:lstStyle/>
          <a:p>
            <a:r>
              <a:rPr lang="en-US" sz="1400"/>
              <a:t>Source: USDA, Interagency Commodity Estimates Committee.</a:t>
            </a:r>
          </a:p>
        </p:txBody>
      </p:sp>
      <p:graphicFrame>
        <p:nvGraphicFramePr>
          <p:cNvPr id="5" name="Table Placeholder 4">
            <a:extLst>
              <a:ext uri="{FF2B5EF4-FFF2-40B4-BE49-F238E27FC236}">
                <a16:creationId xmlns:a16="http://schemas.microsoft.com/office/drawing/2014/main" id="{9F09E172-3296-4E62-8E68-221C33313C1B}"/>
              </a:ext>
            </a:extLst>
          </p:cNvPr>
          <p:cNvGraphicFramePr>
            <a:graphicFrameLocks noGrp="1"/>
          </p:cNvGraphicFramePr>
          <p:nvPr>
            <p:ph type="tbl" idx="1"/>
            <p:extLst>
              <p:ext uri="{D42A27DB-BD31-4B8C-83A1-F6EECF244321}">
                <p14:modId xmlns:p14="http://schemas.microsoft.com/office/powerpoint/2010/main" val="408896705"/>
              </p:ext>
            </p:extLst>
          </p:nvPr>
        </p:nvGraphicFramePr>
        <p:xfrm>
          <a:off x="556182" y="1574276"/>
          <a:ext cx="7890233" cy="4364607"/>
        </p:xfrm>
        <a:graphic>
          <a:graphicData uri="http://schemas.openxmlformats.org/drawingml/2006/table">
            <a:tbl>
              <a:tblPr>
                <a:tableStyleId>{5C22544A-7EE6-4342-B048-85BDC9FD1C3A}</a:tableStyleId>
              </a:tblPr>
              <a:tblGrid>
                <a:gridCol w="2494177">
                  <a:extLst>
                    <a:ext uri="{9D8B030D-6E8A-4147-A177-3AD203B41FA5}">
                      <a16:colId xmlns:a16="http://schemas.microsoft.com/office/drawing/2014/main" val="2285432910"/>
                    </a:ext>
                  </a:extLst>
                </a:gridCol>
                <a:gridCol w="1582843">
                  <a:extLst>
                    <a:ext uri="{9D8B030D-6E8A-4147-A177-3AD203B41FA5}">
                      <a16:colId xmlns:a16="http://schemas.microsoft.com/office/drawing/2014/main" val="488951385"/>
                    </a:ext>
                  </a:extLst>
                </a:gridCol>
                <a:gridCol w="1271071">
                  <a:extLst>
                    <a:ext uri="{9D8B030D-6E8A-4147-A177-3AD203B41FA5}">
                      <a16:colId xmlns:a16="http://schemas.microsoft.com/office/drawing/2014/main" val="1409050521"/>
                    </a:ext>
                  </a:extLst>
                </a:gridCol>
                <a:gridCol w="1271071">
                  <a:extLst>
                    <a:ext uri="{9D8B030D-6E8A-4147-A177-3AD203B41FA5}">
                      <a16:colId xmlns:a16="http://schemas.microsoft.com/office/drawing/2014/main" val="2978901521"/>
                    </a:ext>
                  </a:extLst>
                </a:gridCol>
                <a:gridCol w="1271071">
                  <a:extLst>
                    <a:ext uri="{9D8B030D-6E8A-4147-A177-3AD203B41FA5}">
                      <a16:colId xmlns:a16="http://schemas.microsoft.com/office/drawing/2014/main" val="2530261806"/>
                    </a:ext>
                  </a:extLst>
                </a:gridCol>
              </a:tblGrid>
              <a:tr h="671478">
                <a:tc>
                  <a:txBody>
                    <a:bodyPr/>
                    <a:lstStyle/>
                    <a:p>
                      <a:pPr algn="ctr" fontAlgn="ctr"/>
                      <a:r>
                        <a:rPr lang="en-US" sz="2000" u="none" strike="noStrike">
                          <a:effectLst/>
                        </a:rPr>
                        <a:t>Attribute</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2021/22</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2022/23</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Change (%)</a:t>
                      </a:r>
                      <a:endParaRPr lang="en-US" sz="2000" b="1" i="0" u="none" strike="noStrike">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177466049"/>
                  </a:ext>
                </a:extLst>
              </a:tr>
              <a:tr h="335739">
                <a:tc>
                  <a:txBody>
                    <a:bodyPr/>
                    <a:lstStyle/>
                    <a:p>
                      <a:pPr algn="l" fontAlgn="b"/>
                      <a:r>
                        <a:rPr lang="en-US" sz="2000" u="none" strike="noStrike">
                          <a:effectLst/>
                        </a:rPr>
                        <a:t>Beginning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36.2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-7.8</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003918345"/>
                  </a:ext>
                </a:extLst>
              </a:tr>
              <a:tr h="335739">
                <a:tc>
                  <a:txBody>
                    <a:bodyPr/>
                    <a:lstStyle/>
                    <a:p>
                      <a:pPr algn="l" fontAlgn="b"/>
                      <a:r>
                        <a:rPr lang="en-US" sz="2000" u="none" strike="noStrike">
                          <a:effectLst/>
                        </a:rPr>
                        <a:t>Area Harvested</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HA</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3.1</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3.1</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629349426"/>
                  </a:ext>
                </a:extLst>
              </a:tr>
              <a:tr h="335739">
                <a:tc>
                  <a:txBody>
                    <a:bodyPr/>
                    <a:lstStyle/>
                    <a:p>
                      <a:pPr algn="l" fontAlgn="b"/>
                      <a:r>
                        <a:rPr lang="en-US" sz="2000" u="none" strike="noStrike">
                          <a:effectLst/>
                        </a:rPr>
                        <a:t>Production</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27.0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28.0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3.7</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837615364"/>
                  </a:ext>
                </a:extLst>
              </a:tr>
              <a:tr h="335739">
                <a:tc>
                  <a:txBody>
                    <a:bodyPr/>
                    <a:lstStyle/>
                    <a:p>
                      <a:pPr algn="l" fontAlgn="b"/>
                      <a:r>
                        <a:rPr lang="en-US" sz="2000" u="none" strike="noStrike">
                          <a:effectLst/>
                        </a:rPr>
                        <a:t>Imports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11.0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15.8</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218290971"/>
                  </a:ext>
                </a:extLst>
              </a:tr>
              <a:tr h="335739">
                <a:tc>
                  <a:txBody>
                    <a:bodyPr/>
                    <a:lstStyle/>
                    <a:p>
                      <a:pPr algn="l" fontAlgn="b"/>
                      <a:r>
                        <a:rPr lang="en-US" sz="2000" u="none" strike="noStrike">
                          <a:effectLst/>
                        </a:rPr>
                        <a:t>Total Supply</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75.8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75.2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-0.8</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145533449"/>
                  </a:ext>
                </a:extLst>
              </a:tr>
              <a:tr h="335739">
                <a:tc>
                  <a:txBody>
                    <a:bodyPr/>
                    <a:lstStyle/>
                    <a:p>
                      <a:pPr algn="l" fontAlgn="b"/>
                      <a:r>
                        <a:rPr lang="en-US" sz="2000" u="none" strike="noStrike">
                          <a:effectLst/>
                        </a:rPr>
                        <a:t>Exports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369300323"/>
                  </a:ext>
                </a:extLst>
              </a:tr>
              <a:tr h="335739">
                <a:tc>
                  <a:txBody>
                    <a:bodyPr/>
                    <a:lstStyle/>
                    <a:p>
                      <a:pPr algn="l" fontAlgn="b"/>
                      <a:r>
                        <a:rPr lang="en-US" sz="2000" u="none" strike="noStrike">
                          <a:effectLst/>
                        </a:rPr>
                        <a:t>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539243962"/>
                  </a:ext>
                </a:extLst>
              </a:tr>
              <a:tr h="335739">
                <a:tc>
                  <a:txBody>
                    <a:bodyPr/>
                    <a:lstStyle/>
                    <a:p>
                      <a:pPr algn="l" fontAlgn="b"/>
                      <a:r>
                        <a:rPr lang="en-US" sz="2000" u="none" strike="noStrike">
                          <a:effectLst/>
                        </a:rPr>
                        <a:t>  Total 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090610605"/>
                  </a:ext>
                </a:extLst>
              </a:tr>
              <a:tr h="335739">
                <a:tc>
                  <a:txBody>
                    <a:bodyPr/>
                    <a:lstStyle/>
                    <a:p>
                      <a:pPr algn="l" fontAlgn="b"/>
                      <a:r>
                        <a:rPr lang="en-US" sz="2000" u="none" strike="noStrike">
                          <a:effectLst/>
                        </a:rPr>
                        <a:t>Ending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36.2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35.1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-3.0</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714588542"/>
                  </a:ext>
                </a:extLst>
              </a:tr>
              <a:tr h="335739">
                <a:tc>
                  <a:txBody>
                    <a:bodyPr/>
                    <a:lstStyle/>
                    <a:p>
                      <a:pPr algn="l" fontAlgn="b"/>
                      <a:r>
                        <a:rPr lang="en-US" sz="2000" u="none" strike="noStrike">
                          <a:effectLst/>
                        </a:rPr>
                        <a:t>  State Reserve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9.5</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10.5</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10.5</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23080969"/>
                  </a:ext>
                </a:extLst>
              </a:tr>
              <a:tr h="335739">
                <a:tc>
                  <a:txBody>
                    <a:bodyPr/>
                    <a:lstStyle/>
                    <a:p>
                      <a:pPr algn="l" fontAlgn="b"/>
                      <a:r>
                        <a:rPr lang="en-US" sz="2000" u="none" strike="noStrike">
                          <a:effectLst/>
                        </a:rPr>
                        <a:t>Stock to Use %</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91.4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87.5</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-3.9</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083579441"/>
                  </a:ext>
                </a:extLst>
              </a:tr>
            </a:tbl>
          </a:graphicData>
        </a:graphic>
      </p:graphicFrame>
    </p:spTree>
    <p:extLst>
      <p:ext uri="{BB962C8B-B14F-4D97-AF65-F5344CB8AC3E}">
        <p14:creationId xmlns:p14="http://schemas.microsoft.com/office/powerpoint/2010/main" val="355072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29" y="0"/>
            <a:ext cx="9144000" cy="762000"/>
          </a:xfrm>
        </p:spPr>
        <p:txBody>
          <a:bodyPr>
            <a:normAutofit/>
          </a:bodyPr>
          <a:lstStyle/>
          <a:p>
            <a:r>
              <a:rPr lang="en-US" sz="3200"/>
              <a:t>China’s State Cotton Reserves:</a:t>
            </a:r>
          </a:p>
        </p:txBody>
      </p:sp>
      <p:sp>
        <p:nvSpPr>
          <p:cNvPr id="5" name="TextBox 4"/>
          <p:cNvSpPr txBox="1"/>
          <p:nvPr/>
        </p:nvSpPr>
        <p:spPr>
          <a:xfrm>
            <a:off x="10886" y="646585"/>
            <a:ext cx="9121726" cy="461665"/>
          </a:xfrm>
          <a:prstGeom prst="rect">
            <a:avLst/>
          </a:prstGeom>
          <a:noFill/>
        </p:spPr>
        <p:txBody>
          <a:bodyPr wrap="square" rtlCol="0">
            <a:spAutoFit/>
          </a:bodyPr>
          <a:lstStyle/>
          <a:p>
            <a:pPr algn="ctr"/>
            <a:r>
              <a:rPr lang="en-US" sz="2400" b="1" i="1">
                <a:solidFill>
                  <a:srgbClr val="C00000"/>
                </a:solidFill>
              </a:rPr>
              <a:t>SR stocks continue steady</a:t>
            </a:r>
          </a:p>
        </p:txBody>
      </p:sp>
      <p:sp>
        <p:nvSpPr>
          <p:cNvPr id="3" name="Rectangle 2"/>
          <p:cNvSpPr/>
          <p:nvPr/>
        </p:nvSpPr>
        <p:spPr>
          <a:xfrm>
            <a:off x="4324547" y="6321458"/>
            <a:ext cx="4648200" cy="307777"/>
          </a:xfrm>
          <a:prstGeom prst="rect">
            <a:avLst/>
          </a:prstGeom>
        </p:spPr>
        <p:txBody>
          <a:bodyPr wrap="square">
            <a:spAutoFit/>
          </a:bodyPr>
          <a:lstStyle/>
          <a:p>
            <a:r>
              <a:rPr lang="en-US" sz="1400" dirty="0"/>
              <a:t>Source: USDA, Interagency Commodity Estimates Committee.</a:t>
            </a:r>
          </a:p>
        </p:txBody>
      </p:sp>
      <p:graphicFrame>
        <p:nvGraphicFramePr>
          <p:cNvPr id="9" name="Chart Placeholder 8">
            <a:extLst>
              <a:ext uri="{FF2B5EF4-FFF2-40B4-BE49-F238E27FC236}">
                <a16:creationId xmlns:a16="http://schemas.microsoft.com/office/drawing/2014/main" id="{4FECF797-5F3E-4573-B91C-0841389C09C6}"/>
              </a:ext>
            </a:extLst>
          </p:cNvPr>
          <p:cNvGraphicFramePr>
            <a:graphicFrameLocks noGrp="1"/>
          </p:cNvGraphicFramePr>
          <p:nvPr>
            <p:ph type="chart" idx="1"/>
            <p:extLst>
              <p:ext uri="{D42A27DB-BD31-4B8C-83A1-F6EECF244321}">
                <p14:modId xmlns:p14="http://schemas.microsoft.com/office/powerpoint/2010/main" val="1864420251"/>
              </p:ext>
            </p:extLst>
          </p:nvPr>
        </p:nvGraphicFramePr>
        <p:xfrm>
          <a:off x="386499" y="1206632"/>
          <a:ext cx="8300301" cy="5288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92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991600" cy="1828800"/>
          </a:xfrm>
        </p:spPr>
        <p:txBody>
          <a:bodyPr>
            <a:normAutofit/>
          </a:bodyPr>
          <a:lstStyle/>
          <a:p>
            <a:r>
              <a:rPr lang="en-US" sz="6600" dirty="0"/>
              <a:t>2022/23</a:t>
            </a:r>
            <a:r>
              <a:rPr lang="en-US" sz="3600" dirty="0"/>
              <a:t> </a:t>
            </a:r>
            <a:r>
              <a:rPr lang="en-US" sz="5400" dirty="0">
                <a:solidFill>
                  <a:schemeClr val="accent1"/>
                </a:solidFill>
              </a:rPr>
              <a:t>U.S.</a:t>
            </a:r>
            <a:r>
              <a:rPr lang="en-US" sz="3600" dirty="0">
                <a:solidFill>
                  <a:schemeClr val="accent1"/>
                </a:solidFill>
              </a:rPr>
              <a:t> </a:t>
            </a:r>
            <a:r>
              <a:rPr lang="en-US" sz="3600" dirty="0">
                <a:solidFill>
                  <a:srgbClr val="FF0000"/>
                </a:solidFill>
              </a:rPr>
              <a:t>Cotton</a:t>
            </a:r>
            <a:r>
              <a:rPr lang="en-US" sz="3600" dirty="0"/>
              <a:t> Outlook</a:t>
            </a:r>
          </a:p>
        </p:txBody>
      </p:sp>
      <p:pic>
        <p:nvPicPr>
          <p:cNvPr id="1026" name="Picture 2" descr="Image result for usda cotton&quot;">
            <a:extLst>
              <a:ext uri="{FF2B5EF4-FFF2-40B4-BE49-F238E27FC236}">
                <a16:creationId xmlns:a16="http://schemas.microsoft.com/office/drawing/2014/main" id="{96175970-12F5-4248-89A8-D4A0F95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124200"/>
            <a:ext cx="7861115"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01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a:bodyPr>
          <a:lstStyle/>
          <a:p>
            <a:r>
              <a:rPr lang="en-US" sz="3200" dirty="0"/>
              <a:t>Outlook for 2022/23 U.S. Cotton Area</a:t>
            </a:r>
          </a:p>
        </p:txBody>
      </p:sp>
      <p:sp>
        <p:nvSpPr>
          <p:cNvPr id="3" name="Content Placeholder 2"/>
          <p:cNvSpPr>
            <a:spLocks noGrp="1"/>
          </p:cNvSpPr>
          <p:nvPr>
            <p:ph idx="1"/>
          </p:nvPr>
        </p:nvSpPr>
        <p:spPr>
          <a:xfrm>
            <a:off x="609600" y="1123950"/>
            <a:ext cx="7924800" cy="4972050"/>
          </a:xfrm>
        </p:spPr>
        <p:txBody>
          <a:bodyPr>
            <a:noAutofit/>
          </a:bodyPr>
          <a:lstStyle/>
          <a:p>
            <a:pPr>
              <a:spcBef>
                <a:spcPts val="0"/>
              </a:spcBef>
            </a:pPr>
            <a:r>
              <a:rPr lang="en-US" sz="2800" dirty="0"/>
              <a:t>Planted acreage expected to rise. </a:t>
            </a:r>
          </a:p>
          <a:p>
            <a:pPr>
              <a:spcBef>
                <a:spcPts val="0"/>
              </a:spcBef>
            </a:pPr>
            <a:endParaRPr lang="en-US" sz="2400" dirty="0"/>
          </a:p>
          <a:p>
            <a:pPr lvl="1">
              <a:spcBef>
                <a:spcPts val="0"/>
              </a:spcBef>
            </a:pPr>
            <a:r>
              <a:rPr lang="en-US" sz="2000" dirty="0">
                <a:solidFill>
                  <a:schemeClr val="tx2"/>
                </a:solidFill>
              </a:rPr>
              <a:t>Total plantings at 12.7 M acres—13% increase.</a:t>
            </a:r>
          </a:p>
          <a:p>
            <a:pPr lvl="1">
              <a:spcBef>
                <a:spcPts val="0"/>
              </a:spcBef>
            </a:pPr>
            <a:r>
              <a:rPr lang="en-US" sz="2000" dirty="0">
                <a:solidFill>
                  <a:schemeClr val="tx2"/>
                </a:solidFill>
              </a:rPr>
              <a:t>NCC survey indicated 12.0 M acres.</a:t>
            </a:r>
          </a:p>
          <a:p>
            <a:pPr lvl="1">
              <a:spcBef>
                <a:spcPts val="0"/>
              </a:spcBef>
            </a:pPr>
            <a:r>
              <a:rPr lang="en-US" sz="2000" dirty="0">
                <a:solidFill>
                  <a:schemeClr val="tx2"/>
                </a:solidFill>
              </a:rPr>
              <a:t>Drought conditions could play key role in Southwest.</a:t>
            </a:r>
          </a:p>
          <a:p>
            <a:pPr>
              <a:spcBef>
                <a:spcPts val="0"/>
              </a:spcBef>
            </a:pPr>
            <a:endParaRPr lang="en-US" sz="1200" dirty="0"/>
          </a:p>
          <a:p>
            <a:pPr>
              <a:spcBef>
                <a:spcPts val="0"/>
              </a:spcBef>
            </a:pPr>
            <a:r>
              <a:rPr lang="en-US" sz="2400" dirty="0"/>
              <a:t>Cotton prices began gaining ground on corn and soybeans starting in April 2021.</a:t>
            </a:r>
          </a:p>
          <a:p>
            <a:pPr>
              <a:spcBef>
                <a:spcPts val="0"/>
              </a:spcBef>
            </a:pPr>
            <a:endParaRPr lang="en-US" sz="2400" dirty="0"/>
          </a:p>
          <a:p>
            <a:pPr lvl="1">
              <a:spcBef>
                <a:spcPts val="0"/>
              </a:spcBef>
            </a:pPr>
            <a:r>
              <a:rPr lang="en-US" sz="2000" dirty="0">
                <a:solidFill>
                  <a:schemeClr val="tx2"/>
                </a:solidFill>
              </a:rPr>
              <a:t>December 22 cotton contract has been 20-30 percent above year-earlier in February.  Highest since 2011. </a:t>
            </a:r>
          </a:p>
          <a:p>
            <a:pPr>
              <a:spcBef>
                <a:spcPts val="0"/>
              </a:spcBef>
            </a:pPr>
            <a:endParaRPr lang="en-US" sz="1000" dirty="0">
              <a:solidFill>
                <a:schemeClr val="tx2"/>
              </a:solidFill>
            </a:endParaRPr>
          </a:p>
          <a:p>
            <a:pPr lvl="1">
              <a:spcBef>
                <a:spcPts val="0"/>
              </a:spcBef>
            </a:pPr>
            <a:r>
              <a:rPr lang="en-US" sz="2000" dirty="0">
                <a:solidFill>
                  <a:schemeClr val="tx2"/>
                </a:solidFill>
              </a:rPr>
              <a:t>Corn and soybean prices showing recent strength with weather and geopolitical problems.</a:t>
            </a:r>
          </a:p>
          <a:p>
            <a:pPr>
              <a:spcBef>
                <a:spcPts val="0"/>
              </a:spcBef>
            </a:pPr>
            <a:endParaRPr lang="en-US" sz="2400" dirty="0"/>
          </a:p>
          <a:p>
            <a:pPr lvl="1">
              <a:spcBef>
                <a:spcPts val="0"/>
              </a:spcBef>
            </a:pPr>
            <a:endParaRPr lang="en-US" sz="2000" dirty="0"/>
          </a:p>
          <a:p>
            <a:pPr>
              <a:spcBef>
                <a:spcPts val="0"/>
              </a:spcBef>
            </a:pPr>
            <a:endParaRPr lang="en-US" sz="2400" dirty="0"/>
          </a:p>
          <a:p>
            <a:pPr>
              <a:spcBef>
                <a:spcPts val="0"/>
              </a:spcBef>
            </a:pPr>
            <a:endParaRPr lang="en-US" sz="2800" b="1" dirty="0"/>
          </a:p>
        </p:txBody>
      </p:sp>
    </p:spTree>
    <p:extLst>
      <p:ext uri="{BB962C8B-B14F-4D97-AF65-F5344CB8AC3E}">
        <p14:creationId xmlns:p14="http://schemas.microsoft.com/office/powerpoint/2010/main" val="259923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6966" cy="685800"/>
          </a:xfrm>
        </p:spPr>
        <p:txBody>
          <a:bodyPr>
            <a:noAutofit/>
          </a:bodyPr>
          <a:lstStyle/>
          <a:p>
            <a:br>
              <a:rPr lang="en-US" sz="3200"/>
            </a:br>
            <a:r>
              <a:rPr lang="en-US" sz="3200"/>
              <a:t>USDA Global Cotton Outlook </a:t>
            </a:r>
            <a:r>
              <a:rPr lang="en-US" sz="3200">
                <a:solidFill>
                  <a:srgbClr val="FF0000"/>
                </a:solidFill>
              </a:rPr>
              <a:t>Highlights</a:t>
            </a:r>
            <a:br>
              <a:rPr lang="en-US" sz="3200"/>
            </a:br>
            <a:endParaRPr lang="en-US" sz="3200"/>
          </a:p>
        </p:txBody>
      </p:sp>
      <p:sp>
        <p:nvSpPr>
          <p:cNvPr id="3" name="Content Placeholder 2"/>
          <p:cNvSpPr>
            <a:spLocks noGrp="1"/>
          </p:cNvSpPr>
          <p:nvPr>
            <p:ph idx="1"/>
          </p:nvPr>
        </p:nvSpPr>
        <p:spPr>
          <a:xfrm>
            <a:off x="762000" y="941832"/>
            <a:ext cx="7924800" cy="4953000"/>
          </a:xfrm>
        </p:spPr>
        <p:txBody>
          <a:bodyPr>
            <a:normAutofit/>
          </a:bodyPr>
          <a:lstStyle/>
          <a:p>
            <a:r>
              <a:rPr lang="en-US" sz="3600" dirty="0"/>
              <a:t>2022/23 </a:t>
            </a:r>
            <a:r>
              <a:rPr lang="en-US" sz="3600" u="sng" dirty="0"/>
              <a:t>Outlook</a:t>
            </a:r>
            <a:r>
              <a:rPr lang="en-US" sz="3600" dirty="0"/>
              <a:t>:</a:t>
            </a:r>
          </a:p>
          <a:p>
            <a:endParaRPr lang="en-US" sz="1200" dirty="0"/>
          </a:p>
          <a:p>
            <a:pPr lvl="1"/>
            <a:r>
              <a:rPr lang="en-US" sz="3200" dirty="0"/>
              <a:t>Global consumption continues recovery (1.7% growth)</a:t>
            </a:r>
          </a:p>
          <a:p>
            <a:pPr lvl="1"/>
            <a:r>
              <a:rPr lang="en-US" sz="3200" dirty="0"/>
              <a:t>World production rises to highest level in 11 years, helped by recent price strength </a:t>
            </a:r>
          </a:p>
          <a:p>
            <a:pPr lvl="1"/>
            <a:r>
              <a:rPr lang="en-US" sz="3200" dirty="0"/>
              <a:t>Global stocks dip, prices retreat from historic highs</a:t>
            </a:r>
          </a:p>
          <a:p>
            <a:pPr lvl="1"/>
            <a:r>
              <a:rPr lang="en-US" sz="3200" dirty="0"/>
              <a:t>Macro and trade policy uncertainty</a:t>
            </a:r>
          </a:p>
        </p:txBody>
      </p:sp>
    </p:spTree>
    <p:extLst>
      <p:ext uri="{BB962C8B-B14F-4D97-AF65-F5344CB8AC3E}">
        <p14:creationId xmlns:p14="http://schemas.microsoft.com/office/powerpoint/2010/main" val="3816255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626" name="Rectangle 1026"/>
          <p:cNvSpPr>
            <a:spLocks noGrp="1" noChangeArrowheads="1"/>
          </p:cNvSpPr>
          <p:nvPr>
            <p:ph type="title"/>
          </p:nvPr>
        </p:nvSpPr>
        <p:spPr>
          <a:xfrm>
            <a:off x="0" y="228600"/>
            <a:ext cx="9144000" cy="1219200"/>
          </a:xfrm>
        </p:spPr>
        <p:txBody>
          <a:bodyPr>
            <a:noAutofit/>
          </a:bodyPr>
          <a:lstStyle/>
          <a:p>
            <a:r>
              <a:rPr lang="en-US" sz="3200"/>
              <a:t>U.S. Cotton Planted Area:</a:t>
            </a:r>
            <a:br>
              <a:rPr lang="en-US" sz="3200"/>
            </a:br>
            <a:r>
              <a:rPr lang="en-US" sz="3200"/>
              <a:t>A Historical Perspective</a:t>
            </a:r>
          </a:p>
        </p:txBody>
      </p:sp>
      <p:graphicFrame>
        <p:nvGraphicFramePr>
          <p:cNvPr id="6" name="Object 1027"/>
          <p:cNvGraphicFramePr>
            <a:graphicFrameLocks noGrp="1" noChangeAspect="1"/>
          </p:cNvGraphicFramePr>
          <p:nvPr>
            <p:ph type="chart" idx="1"/>
            <p:extLst>
              <p:ext uri="{D42A27DB-BD31-4B8C-83A1-F6EECF244321}">
                <p14:modId xmlns:p14="http://schemas.microsoft.com/office/powerpoint/2010/main" val="100397303"/>
              </p:ext>
            </p:extLst>
          </p:nvPr>
        </p:nvGraphicFramePr>
        <p:xfrm>
          <a:off x="0" y="14478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0" y="6096000"/>
            <a:ext cx="4066562" cy="307777"/>
          </a:xfrm>
          <a:prstGeom prst="rect">
            <a:avLst/>
          </a:prstGeom>
          <a:noFill/>
        </p:spPr>
        <p:txBody>
          <a:bodyPr wrap="none" rtlCol="0">
            <a:spAutoFit/>
          </a:bodyPr>
          <a:lstStyle/>
          <a:p>
            <a:r>
              <a:rPr lang="en-US" sz="1400"/>
              <a:t>Source: USDA, National Agricultural Statistics Service.</a:t>
            </a:r>
          </a:p>
        </p:txBody>
      </p:sp>
      <p:sp>
        <p:nvSpPr>
          <p:cNvPr id="3" name="TextBox 2"/>
          <p:cNvSpPr txBox="1"/>
          <p:nvPr/>
        </p:nvSpPr>
        <p:spPr>
          <a:xfrm>
            <a:off x="1143000" y="4163631"/>
            <a:ext cx="7391400" cy="400110"/>
          </a:xfrm>
          <a:prstGeom prst="rect">
            <a:avLst/>
          </a:prstGeom>
          <a:noFill/>
        </p:spPr>
        <p:txBody>
          <a:bodyPr wrap="square" rtlCol="0">
            <a:spAutoFit/>
          </a:bodyPr>
          <a:lstStyle/>
          <a:p>
            <a:pPr algn="ctr"/>
            <a:r>
              <a:rPr lang="en-US" sz="2000" b="1" i="1" dirty="0">
                <a:solidFill>
                  <a:srgbClr val="C00000"/>
                </a:solidFill>
              </a:rPr>
              <a:t>Area in 2022 near long run average</a:t>
            </a:r>
          </a:p>
        </p:txBody>
      </p:sp>
      <p:sp>
        <p:nvSpPr>
          <p:cNvPr id="4" name="TextBox 3"/>
          <p:cNvSpPr txBox="1"/>
          <p:nvPr/>
        </p:nvSpPr>
        <p:spPr>
          <a:xfrm>
            <a:off x="609600" y="1436370"/>
            <a:ext cx="1244764" cy="338554"/>
          </a:xfrm>
          <a:prstGeom prst="rect">
            <a:avLst/>
          </a:prstGeom>
          <a:noFill/>
        </p:spPr>
        <p:txBody>
          <a:bodyPr wrap="none" rtlCol="0">
            <a:spAutoFit/>
          </a:bodyPr>
          <a:lstStyle/>
          <a:p>
            <a:r>
              <a:rPr lang="en-US" sz="1600"/>
              <a:t>Million acres</a:t>
            </a:r>
          </a:p>
        </p:txBody>
      </p:sp>
    </p:spTree>
    <p:extLst>
      <p:ext uri="{BB962C8B-B14F-4D97-AF65-F5344CB8AC3E}">
        <p14:creationId xmlns:p14="http://schemas.microsoft.com/office/powerpoint/2010/main" val="132365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9F78D-009D-4A57-BC8F-3578ED65D515}"/>
              </a:ext>
            </a:extLst>
          </p:cNvPr>
          <p:cNvPicPr>
            <a:picLocks noChangeAspect="1"/>
          </p:cNvPicPr>
          <p:nvPr/>
        </p:nvPicPr>
        <p:blipFill>
          <a:blip r:embed="rId3"/>
          <a:stretch>
            <a:fillRect/>
          </a:stretch>
        </p:blipFill>
        <p:spPr>
          <a:xfrm>
            <a:off x="94268" y="-1"/>
            <a:ext cx="8915261" cy="6889065"/>
          </a:xfrm>
          <a:prstGeom prst="rect">
            <a:avLst/>
          </a:prstGeom>
        </p:spPr>
      </p:pic>
    </p:spTree>
    <p:extLst>
      <p:ext uri="{BB962C8B-B14F-4D97-AF65-F5344CB8AC3E}">
        <p14:creationId xmlns:p14="http://schemas.microsoft.com/office/powerpoint/2010/main" val="267090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501900" y="2776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Oval 2"/>
          <p:cNvSpPr/>
          <p:nvPr/>
        </p:nvSpPr>
        <p:spPr>
          <a:xfrm>
            <a:off x="6096000" y="3996985"/>
            <a:ext cx="1054100" cy="517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1079003"/>
            <a:ext cx="7965831" cy="461665"/>
          </a:xfrm>
          <a:prstGeom prst="rect">
            <a:avLst/>
          </a:prstGeom>
          <a:noFill/>
        </p:spPr>
        <p:txBody>
          <a:bodyPr wrap="square" rtlCol="0">
            <a:spAutoFit/>
          </a:bodyPr>
          <a:lstStyle/>
          <a:p>
            <a:pPr algn="ctr"/>
            <a:r>
              <a:rPr lang="en-US" sz="2400"/>
              <a:t>Key Factor Includes Adequate Soil Moisture</a:t>
            </a:r>
            <a:endParaRPr lang="en-US" sz="2400" b="1" i="1">
              <a:solidFill>
                <a:srgbClr val="C00000"/>
              </a:solidFill>
            </a:endParaRPr>
          </a:p>
        </p:txBody>
      </p:sp>
      <p:sp>
        <p:nvSpPr>
          <p:cNvPr id="9" name="TextBox 8"/>
          <p:cNvSpPr txBox="1"/>
          <p:nvPr/>
        </p:nvSpPr>
        <p:spPr>
          <a:xfrm>
            <a:off x="4240898" y="6028520"/>
            <a:ext cx="4611904" cy="307777"/>
          </a:xfrm>
          <a:prstGeom prst="rect">
            <a:avLst/>
          </a:prstGeom>
          <a:noFill/>
        </p:spPr>
        <p:txBody>
          <a:bodyPr wrap="none" rtlCol="0">
            <a:spAutoFit/>
          </a:bodyPr>
          <a:lstStyle/>
          <a:p>
            <a:r>
              <a:rPr lang="en-US" sz="1400"/>
              <a:t>Source: USDA, Interagency Commodity Estimates Committee.</a:t>
            </a:r>
          </a:p>
        </p:txBody>
      </p:sp>
      <p:graphicFrame>
        <p:nvGraphicFramePr>
          <p:cNvPr id="10" name="Table Placeholder 9">
            <a:extLst>
              <a:ext uri="{FF2B5EF4-FFF2-40B4-BE49-F238E27FC236}">
                <a16:creationId xmlns:a16="http://schemas.microsoft.com/office/drawing/2014/main" id="{54A25D2C-4262-46AF-8DE8-5BB012AACCE3}"/>
              </a:ext>
            </a:extLst>
          </p:cNvPr>
          <p:cNvGraphicFramePr>
            <a:graphicFrameLocks noGrp="1"/>
          </p:cNvGraphicFramePr>
          <p:nvPr>
            <p:ph type="tbl" idx="1"/>
            <p:extLst>
              <p:ext uri="{D42A27DB-BD31-4B8C-83A1-F6EECF244321}">
                <p14:modId xmlns:p14="http://schemas.microsoft.com/office/powerpoint/2010/main" val="2145138411"/>
              </p:ext>
            </p:extLst>
          </p:nvPr>
        </p:nvGraphicFramePr>
        <p:xfrm>
          <a:off x="609598" y="609599"/>
          <a:ext cx="7742549" cy="4836142"/>
        </p:xfrm>
        <a:graphic>
          <a:graphicData uri="http://schemas.openxmlformats.org/drawingml/2006/table">
            <a:tbl>
              <a:tblPr firstRow="1" firstCol="1" bandRow="1">
                <a:tableStyleId>{5C22544A-7EE6-4342-B048-85BDC9FD1C3A}</a:tableStyleId>
              </a:tblPr>
              <a:tblGrid>
                <a:gridCol w="2833686">
                  <a:extLst>
                    <a:ext uri="{9D8B030D-6E8A-4147-A177-3AD203B41FA5}">
                      <a16:colId xmlns:a16="http://schemas.microsoft.com/office/drawing/2014/main" val="100266507"/>
                    </a:ext>
                  </a:extLst>
                </a:gridCol>
                <a:gridCol w="1259416">
                  <a:extLst>
                    <a:ext uri="{9D8B030D-6E8A-4147-A177-3AD203B41FA5}">
                      <a16:colId xmlns:a16="http://schemas.microsoft.com/office/drawing/2014/main" val="3241558058"/>
                    </a:ext>
                  </a:extLst>
                </a:gridCol>
                <a:gridCol w="1130613">
                  <a:extLst>
                    <a:ext uri="{9D8B030D-6E8A-4147-A177-3AD203B41FA5}">
                      <a16:colId xmlns:a16="http://schemas.microsoft.com/office/drawing/2014/main" val="2984961297"/>
                    </a:ext>
                  </a:extLst>
                </a:gridCol>
                <a:gridCol w="1130613">
                  <a:extLst>
                    <a:ext uri="{9D8B030D-6E8A-4147-A177-3AD203B41FA5}">
                      <a16:colId xmlns:a16="http://schemas.microsoft.com/office/drawing/2014/main" val="1143383054"/>
                    </a:ext>
                  </a:extLst>
                </a:gridCol>
                <a:gridCol w="1388221">
                  <a:extLst>
                    <a:ext uri="{9D8B030D-6E8A-4147-A177-3AD203B41FA5}">
                      <a16:colId xmlns:a16="http://schemas.microsoft.com/office/drawing/2014/main" val="3194307320"/>
                    </a:ext>
                  </a:extLst>
                </a:gridCol>
              </a:tblGrid>
              <a:tr h="674144">
                <a:tc gridSpan="5">
                  <a:txBody>
                    <a:bodyPr/>
                    <a:lstStyle/>
                    <a:p>
                      <a:pPr algn="ctr" rtl="0" fontAlgn="ctr"/>
                      <a:r>
                        <a:rPr lang="en-US" sz="3200" u="none" strike="noStrike">
                          <a:effectLst/>
                        </a:rPr>
                        <a:t>U.S. Cotton Area, Yield, and Production</a:t>
                      </a:r>
                      <a:endParaRPr lang="en-US" sz="3200" b="1" i="0" u="none" strike="noStrike">
                        <a:solidFill>
                          <a:srgbClr val="FFFFFF"/>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8038049"/>
                  </a:ext>
                </a:extLst>
              </a:tr>
              <a:tr h="961646">
                <a:tc gridSpan="5">
                  <a:txBody>
                    <a:bodyPr/>
                    <a:lstStyle/>
                    <a:p>
                      <a:pPr algn="ctr" rtl="0" fontAlgn="ctr"/>
                      <a:r>
                        <a:rPr lang="en-US" sz="2400" u="none" strike="noStrike">
                          <a:solidFill>
                            <a:srgbClr val="FF0000"/>
                          </a:solidFill>
                          <a:effectLst/>
                        </a:rPr>
                        <a:t>Southwest to account for more than 60% of planted area</a:t>
                      </a:r>
                      <a:endParaRPr lang="en-US" sz="2400" b="1" i="1" u="none" strike="noStrike">
                        <a:solidFill>
                          <a:srgbClr val="FF0000"/>
                        </a:solidFill>
                        <a:effectLst/>
                        <a:latin typeface="Calibri" panose="020F050202020403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0287900"/>
                  </a:ext>
                </a:extLst>
              </a:tr>
              <a:tr h="515522">
                <a:tc>
                  <a:txBody>
                    <a:bodyPr/>
                    <a:lstStyle/>
                    <a:p>
                      <a:pPr algn="l" rtl="0" fontAlgn="ctr"/>
                      <a:r>
                        <a:rPr lang="en-US" sz="2400" u="none" strike="noStrike">
                          <a:effectLst/>
                        </a:rPr>
                        <a:t> </a:t>
                      </a:r>
                      <a:endParaRPr lang="en-US" sz="2400" b="1"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sng" strike="noStrike">
                          <a:effectLst/>
                        </a:rPr>
                        <a:t>Unit</a:t>
                      </a:r>
                      <a:endParaRPr lang="en-US" sz="2000" b="0" i="0" u="sng"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sng" strike="noStrike">
                          <a:effectLst/>
                        </a:rPr>
                        <a:t>2021/22</a:t>
                      </a:r>
                      <a:endParaRPr lang="en-US" sz="2000" b="0" i="0" u="sng"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sng" strike="noStrike">
                          <a:effectLst/>
                        </a:rPr>
                        <a:t>2022/23</a:t>
                      </a:r>
                      <a:endParaRPr lang="en-US" sz="2000" b="0" i="0" u="sng"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sng" strike="noStrike">
                          <a:effectLst/>
                        </a:rPr>
                        <a:t>Change(%)</a:t>
                      </a:r>
                      <a:endParaRPr lang="en-US" sz="2000" b="0" i="0" u="sng"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00986101"/>
                  </a:ext>
                </a:extLst>
              </a:tr>
              <a:tr h="515522">
                <a:tc>
                  <a:txBody>
                    <a:bodyPr/>
                    <a:lstStyle/>
                    <a:p>
                      <a:pPr algn="l" rtl="0" fontAlgn="ctr"/>
                      <a:r>
                        <a:rPr lang="en-US" sz="2400" u="none" strike="noStrike">
                          <a:effectLst/>
                        </a:rPr>
                        <a:t>Planted area</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none" strike="noStrike">
                          <a:effectLst/>
                        </a:rPr>
                        <a:t>Mil. acres</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11.22</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12.7</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04628087"/>
                  </a:ext>
                </a:extLst>
              </a:tr>
              <a:tr h="515522">
                <a:tc>
                  <a:txBody>
                    <a:bodyPr/>
                    <a:lstStyle/>
                    <a:p>
                      <a:pPr algn="l" rtl="0" fontAlgn="ctr"/>
                      <a:r>
                        <a:rPr lang="en-US" sz="2400" u="none" strike="noStrike">
                          <a:effectLst/>
                        </a:rPr>
                        <a:t>Harvested area</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9.97</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10.2</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2.2</a:t>
                      </a:r>
                      <a:endParaRPr lang="en-US" sz="20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3832034"/>
                  </a:ext>
                </a:extLst>
              </a:tr>
              <a:tr h="515522">
                <a:tc>
                  <a:txBody>
                    <a:bodyPr/>
                    <a:lstStyle/>
                    <a:p>
                      <a:pPr algn="l" rtl="0" fontAlgn="ctr"/>
                      <a:r>
                        <a:rPr lang="en-US" sz="2400" u="none" strike="noStrike">
                          <a:effectLst/>
                        </a:rPr>
                        <a:t>Abandonment rate</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none" strike="noStrike">
                          <a:effectLst/>
                        </a:rPr>
                        <a:t>%</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dirty="0">
                          <a:effectLst/>
                        </a:rPr>
                        <a:t>11.1</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b="0" i="0" u="none" strike="noStrike" dirty="0">
                          <a:solidFill>
                            <a:srgbClr val="000000"/>
                          </a:solidFill>
                          <a:effectLst/>
                          <a:latin typeface="Calibri" panose="020F0502020204030204" pitchFamily="34" charset="0"/>
                        </a:rPr>
                        <a:t>19.7</a:t>
                      </a:r>
                    </a:p>
                  </a:txBody>
                  <a:tcPr marL="7620" marR="7620" marT="7620" marB="0" anchor="ctr"/>
                </a:tc>
                <a:tc>
                  <a:txBody>
                    <a:bodyPr/>
                    <a:lstStyle/>
                    <a:p>
                      <a:pPr algn="r" rtl="0" fontAlgn="ctr"/>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98472933"/>
                  </a:ext>
                </a:extLst>
              </a:tr>
              <a:tr h="622742">
                <a:tc>
                  <a:txBody>
                    <a:bodyPr/>
                    <a:lstStyle/>
                    <a:p>
                      <a:pPr algn="l" rtl="0" fontAlgn="ctr"/>
                      <a:r>
                        <a:rPr lang="en-US" sz="2400" u="none" strike="noStrike">
                          <a:effectLst/>
                        </a:rPr>
                        <a:t>Yield/harvested acre</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none" strike="noStrike">
                          <a:effectLst/>
                        </a:rPr>
                        <a:t>Lbs.</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849</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dirty="0">
                          <a:effectLst/>
                        </a:rPr>
                        <a:t>856</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dirty="0">
                          <a:effectLst/>
                        </a:rPr>
                        <a:t>0.8</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56684193"/>
                  </a:ext>
                </a:extLst>
              </a:tr>
              <a:tr h="515522">
                <a:tc>
                  <a:txBody>
                    <a:bodyPr/>
                    <a:lstStyle/>
                    <a:p>
                      <a:pPr algn="l" rtl="0" fontAlgn="ctr"/>
                      <a:r>
                        <a:rPr lang="en-US" sz="2400" u="none" strike="noStrike">
                          <a:effectLst/>
                        </a:rPr>
                        <a:t>Production</a:t>
                      </a:r>
                      <a:endParaRPr lang="en-US" sz="2400" b="0" i="0" u="none" strike="noStrike">
                        <a:solidFill>
                          <a:srgbClr val="000000"/>
                        </a:solidFill>
                        <a:effectLst/>
                        <a:latin typeface="Calibri" panose="020F0502020204030204" pitchFamily="34" charset="0"/>
                      </a:endParaRPr>
                    </a:p>
                  </a:txBody>
                  <a:tcPr marL="7620" marR="7620" marT="7620" marB="0" anchor="ctr"/>
                </a:tc>
                <a:tc>
                  <a:txBody>
                    <a:bodyPr/>
                    <a:lstStyle/>
                    <a:p>
                      <a:pPr algn="ctr" rtl="0" fontAlgn="ctr"/>
                      <a:r>
                        <a:rPr lang="en-US" sz="2000" u="none" strike="noStrike">
                          <a:effectLst/>
                        </a:rPr>
                        <a:t>Mil. bales</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a:effectLst/>
                        </a:rPr>
                        <a:t>17.62</a:t>
                      </a:r>
                      <a:endParaRPr lang="en-US" sz="20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dirty="0">
                          <a:effectLst/>
                        </a:rPr>
                        <a:t>18.2</a:t>
                      </a:r>
                      <a:endParaRPr lang="en-US" sz="2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n-US" sz="2000" u="none" strike="noStrike" dirty="0">
                          <a:effectLst/>
                        </a:rPr>
                        <a:t>3.3</a:t>
                      </a:r>
                      <a:endParaRPr lang="en-US" sz="2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36374179"/>
                  </a:ext>
                </a:extLst>
              </a:tr>
            </a:tbl>
          </a:graphicData>
        </a:graphic>
      </p:graphicFrame>
    </p:spTree>
    <p:extLst>
      <p:ext uri="{BB962C8B-B14F-4D97-AF65-F5344CB8AC3E}">
        <p14:creationId xmlns:p14="http://schemas.microsoft.com/office/powerpoint/2010/main" val="1234273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295400"/>
          </a:xfrm>
        </p:spPr>
        <p:txBody>
          <a:bodyPr>
            <a:normAutofit/>
          </a:bodyPr>
          <a:lstStyle/>
          <a:p>
            <a:r>
              <a:rPr lang="en-US" sz="4000" u="sng">
                <a:solidFill>
                  <a:schemeClr val="accent1">
                    <a:lumMod val="75000"/>
                  </a:schemeClr>
                </a:solidFill>
              </a:rPr>
              <a:t>Larger</a:t>
            </a:r>
            <a:r>
              <a:rPr lang="en-US" sz="4000"/>
              <a:t> U.S. </a:t>
            </a:r>
            <a:r>
              <a:rPr lang="en-US" sz="4000" b="1"/>
              <a:t>Export</a:t>
            </a:r>
            <a:r>
              <a:rPr lang="en-US" sz="4000"/>
              <a:t> Forecast:</a:t>
            </a:r>
            <a:br>
              <a:rPr lang="en-US" sz="3200"/>
            </a:br>
            <a:r>
              <a:rPr lang="en-US" sz="2400" b="1" i="1">
                <a:solidFill>
                  <a:srgbClr val="C00000"/>
                </a:solidFill>
              </a:rPr>
              <a:t>Contingent Upon…</a:t>
            </a:r>
          </a:p>
        </p:txBody>
      </p:sp>
      <p:sp>
        <p:nvSpPr>
          <p:cNvPr id="3" name="Content Placeholder 2"/>
          <p:cNvSpPr>
            <a:spLocks noGrp="1"/>
          </p:cNvSpPr>
          <p:nvPr>
            <p:ph idx="1"/>
          </p:nvPr>
        </p:nvSpPr>
        <p:spPr>
          <a:xfrm>
            <a:off x="838200" y="1828800"/>
            <a:ext cx="7848600" cy="4267200"/>
          </a:xfrm>
        </p:spPr>
        <p:txBody>
          <a:bodyPr>
            <a:noAutofit/>
          </a:bodyPr>
          <a:lstStyle/>
          <a:p>
            <a:pPr>
              <a:spcBef>
                <a:spcPts val="0"/>
              </a:spcBef>
            </a:pPr>
            <a:r>
              <a:rPr lang="en-US" sz="2400"/>
              <a:t>U.S. weather situation; size and quality of U.S. crop</a:t>
            </a:r>
          </a:p>
          <a:p>
            <a:pPr>
              <a:spcBef>
                <a:spcPts val="0"/>
              </a:spcBef>
            </a:pPr>
            <a:endParaRPr lang="en-US" sz="2400"/>
          </a:p>
          <a:p>
            <a:pPr>
              <a:spcBef>
                <a:spcPts val="0"/>
              </a:spcBef>
            </a:pPr>
            <a:r>
              <a:rPr lang="en-US" sz="2400"/>
              <a:t>Global Economic Growth; Consumer demand</a:t>
            </a:r>
          </a:p>
          <a:p>
            <a:pPr marL="0" indent="0">
              <a:spcBef>
                <a:spcPts val="0"/>
              </a:spcBef>
              <a:buNone/>
            </a:pPr>
            <a:endParaRPr lang="en-US" sz="2400"/>
          </a:p>
          <a:p>
            <a:pPr>
              <a:spcBef>
                <a:spcPts val="0"/>
              </a:spcBef>
            </a:pPr>
            <a:r>
              <a:rPr lang="en-US" sz="2400"/>
              <a:t>China consumption-production gap, crop quality, policy</a:t>
            </a:r>
            <a:endParaRPr lang="en-US" sz="2000">
              <a:solidFill>
                <a:schemeClr val="tx2"/>
              </a:solidFill>
            </a:endParaRPr>
          </a:p>
          <a:p>
            <a:pPr marL="0" indent="0">
              <a:spcBef>
                <a:spcPts val="0"/>
              </a:spcBef>
              <a:buNone/>
            </a:pPr>
            <a:endParaRPr lang="en-US" sz="2400"/>
          </a:p>
          <a:p>
            <a:pPr>
              <a:spcBef>
                <a:spcPts val="0"/>
              </a:spcBef>
            </a:pPr>
            <a:r>
              <a:rPr lang="en-US" sz="2400"/>
              <a:t>Brazil crop prospects in calendar 2022</a:t>
            </a:r>
          </a:p>
          <a:p>
            <a:pPr marL="0" indent="0">
              <a:spcBef>
                <a:spcPts val="0"/>
              </a:spcBef>
              <a:buNone/>
            </a:pPr>
            <a:endParaRPr lang="en-US" sz="2400"/>
          </a:p>
          <a:p>
            <a:pPr marL="457200" lvl="1" indent="0">
              <a:spcBef>
                <a:spcPts val="0"/>
              </a:spcBef>
              <a:buNone/>
            </a:pPr>
            <a:endParaRPr lang="en-US" sz="2000">
              <a:solidFill>
                <a:schemeClr val="tx2"/>
              </a:solidFill>
            </a:endParaRPr>
          </a:p>
        </p:txBody>
      </p:sp>
    </p:spTree>
    <p:extLst>
      <p:ext uri="{BB962C8B-B14F-4D97-AF65-F5344CB8AC3E}">
        <p14:creationId xmlns:p14="http://schemas.microsoft.com/office/powerpoint/2010/main" val="266217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 y="228600"/>
            <a:ext cx="9144000" cy="990600"/>
          </a:xfrm>
        </p:spPr>
        <p:txBody>
          <a:bodyPr>
            <a:normAutofit fontScale="90000"/>
          </a:bodyPr>
          <a:lstStyle/>
          <a:p>
            <a:r>
              <a:rPr lang="en-US" sz="3600"/>
              <a:t>U.S. Cotton Supply &amp; Demand Projections: </a:t>
            </a:r>
            <a:br>
              <a:rPr lang="en-US" sz="3600"/>
            </a:br>
            <a:r>
              <a:rPr lang="en-US" sz="2700" b="1" i="1">
                <a:solidFill>
                  <a:srgbClr val="C00000"/>
                </a:solidFill>
              </a:rPr>
              <a:t>Production, Exports, and Stocks Rise</a:t>
            </a:r>
          </a:p>
        </p:txBody>
      </p:sp>
      <p:sp>
        <p:nvSpPr>
          <p:cNvPr id="3" name="TextBox 2"/>
          <p:cNvSpPr txBox="1"/>
          <p:nvPr/>
        </p:nvSpPr>
        <p:spPr>
          <a:xfrm>
            <a:off x="4267200" y="6019797"/>
            <a:ext cx="4648200" cy="307777"/>
          </a:xfrm>
          <a:prstGeom prst="rect">
            <a:avLst/>
          </a:prstGeom>
          <a:noFill/>
        </p:spPr>
        <p:txBody>
          <a:bodyPr wrap="square" rtlCol="0">
            <a:spAutoFit/>
          </a:bodyPr>
          <a:lstStyle/>
          <a:p>
            <a:r>
              <a:rPr lang="en-US" sz="1400"/>
              <a:t>Source: USDA, Interagency Commodity Estimates Committee.</a:t>
            </a:r>
          </a:p>
        </p:txBody>
      </p:sp>
      <p:graphicFrame>
        <p:nvGraphicFramePr>
          <p:cNvPr id="5" name="Table Placeholder 4">
            <a:extLst>
              <a:ext uri="{FF2B5EF4-FFF2-40B4-BE49-F238E27FC236}">
                <a16:creationId xmlns:a16="http://schemas.microsoft.com/office/drawing/2014/main" id="{BBD3A79D-6C9C-42A1-A264-C95B0F697622}"/>
              </a:ext>
            </a:extLst>
          </p:cNvPr>
          <p:cNvGraphicFramePr>
            <a:graphicFrameLocks noGrp="1"/>
          </p:cNvGraphicFramePr>
          <p:nvPr>
            <p:ph type="tbl" idx="1"/>
            <p:extLst>
              <p:ext uri="{D42A27DB-BD31-4B8C-83A1-F6EECF244321}">
                <p14:modId xmlns:p14="http://schemas.microsoft.com/office/powerpoint/2010/main" val="2173789639"/>
              </p:ext>
            </p:extLst>
          </p:nvPr>
        </p:nvGraphicFramePr>
        <p:xfrm>
          <a:off x="735291" y="1376313"/>
          <a:ext cx="7852528" cy="4487157"/>
        </p:xfrm>
        <a:graphic>
          <a:graphicData uri="http://schemas.openxmlformats.org/drawingml/2006/table">
            <a:tbl>
              <a:tblPr>
                <a:tableStyleId>{5C22544A-7EE6-4342-B048-85BDC9FD1C3A}</a:tableStyleId>
              </a:tblPr>
              <a:tblGrid>
                <a:gridCol w="2482258">
                  <a:extLst>
                    <a:ext uri="{9D8B030D-6E8A-4147-A177-3AD203B41FA5}">
                      <a16:colId xmlns:a16="http://schemas.microsoft.com/office/drawing/2014/main" val="3136104281"/>
                    </a:ext>
                  </a:extLst>
                </a:gridCol>
                <a:gridCol w="1575279">
                  <a:extLst>
                    <a:ext uri="{9D8B030D-6E8A-4147-A177-3AD203B41FA5}">
                      <a16:colId xmlns:a16="http://schemas.microsoft.com/office/drawing/2014/main" val="2429589319"/>
                    </a:ext>
                  </a:extLst>
                </a:gridCol>
                <a:gridCol w="1264997">
                  <a:extLst>
                    <a:ext uri="{9D8B030D-6E8A-4147-A177-3AD203B41FA5}">
                      <a16:colId xmlns:a16="http://schemas.microsoft.com/office/drawing/2014/main" val="1505134563"/>
                    </a:ext>
                  </a:extLst>
                </a:gridCol>
                <a:gridCol w="1264997">
                  <a:extLst>
                    <a:ext uri="{9D8B030D-6E8A-4147-A177-3AD203B41FA5}">
                      <a16:colId xmlns:a16="http://schemas.microsoft.com/office/drawing/2014/main" val="2203619213"/>
                    </a:ext>
                  </a:extLst>
                </a:gridCol>
                <a:gridCol w="1264997">
                  <a:extLst>
                    <a:ext uri="{9D8B030D-6E8A-4147-A177-3AD203B41FA5}">
                      <a16:colId xmlns:a16="http://schemas.microsoft.com/office/drawing/2014/main" val="2486894370"/>
                    </a:ext>
                  </a:extLst>
                </a:gridCol>
              </a:tblGrid>
              <a:tr h="690331">
                <a:tc>
                  <a:txBody>
                    <a:bodyPr/>
                    <a:lstStyle/>
                    <a:p>
                      <a:pPr algn="ctr" fontAlgn="ctr"/>
                      <a:r>
                        <a:rPr lang="en-US" sz="2000" u="none" strike="noStrike">
                          <a:effectLst/>
                        </a:rPr>
                        <a:t>Attribute</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2021/22</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2022/23</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Change (%)</a:t>
                      </a:r>
                      <a:endParaRPr lang="en-US" sz="2000" b="1" i="0" u="none" strike="noStrike">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702194892"/>
                  </a:ext>
                </a:extLst>
              </a:tr>
              <a:tr h="345166">
                <a:tc>
                  <a:txBody>
                    <a:bodyPr/>
                    <a:lstStyle/>
                    <a:p>
                      <a:pPr algn="l" fontAlgn="b"/>
                      <a:r>
                        <a:rPr lang="en-US" sz="2000" u="none" strike="noStrike">
                          <a:effectLst/>
                        </a:rPr>
                        <a:t>Beginning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11.1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838502848"/>
                  </a:ext>
                </a:extLst>
              </a:tr>
              <a:tr h="345166">
                <a:tc>
                  <a:txBody>
                    <a:bodyPr/>
                    <a:lstStyle/>
                    <a:p>
                      <a:pPr algn="l" fontAlgn="b"/>
                      <a:r>
                        <a:rPr lang="en-US" sz="2000" u="none" strike="noStrike">
                          <a:effectLst/>
                        </a:rPr>
                        <a:t>Area Harvested</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HA</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4.1</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311625873"/>
                  </a:ext>
                </a:extLst>
              </a:tr>
              <a:tr h="345166">
                <a:tc>
                  <a:txBody>
                    <a:bodyPr/>
                    <a:lstStyle/>
                    <a:p>
                      <a:pPr algn="l" fontAlgn="b"/>
                      <a:r>
                        <a:rPr lang="en-US" sz="2000" u="none" strike="noStrike">
                          <a:effectLst/>
                        </a:rPr>
                        <a:t>Production</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18.2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4105772729"/>
                  </a:ext>
                </a:extLst>
              </a:tr>
              <a:tr h="345166">
                <a:tc>
                  <a:txBody>
                    <a:bodyPr/>
                    <a:lstStyle/>
                    <a:p>
                      <a:pPr algn="l" fontAlgn="b"/>
                      <a:r>
                        <a:rPr lang="en-US" sz="2000" u="none" strike="noStrike">
                          <a:effectLst/>
                        </a:rPr>
                        <a:t>Imports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803430666"/>
                  </a:ext>
                </a:extLst>
              </a:tr>
              <a:tr h="345166">
                <a:tc>
                  <a:txBody>
                    <a:bodyPr/>
                    <a:lstStyle/>
                    <a:p>
                      <a:pPr algn="l" fontAlgn="b"/>
                      <a:r>
                        <a:rPr lang="en-US" sz="2000" u="none" strike="noStrike">
                          <a:effectLst/>
                        </a:rPr>
                        <a:t>Total Supply</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21.7</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4.5</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14208784"/>
                  </a:ext>
                </a:extLst>
              </a:tr>
              <a:tr h="345166">
                <a:tc>
                  <a:txBody>
                    <a:bodyPr/>
                    <a:lstStyle/>
                    <a:p>
                      <a:pPr algn="l" fontAlgn="b"/>
                      <a:r>
                        <a:rPr lang="en-US" sz="2000" u="none" strike="noStrike">
                          <a:effectLst/>
                        </a:rPr>
                        <a:t>Exports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14.8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15.5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5.1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376453948"/>
                  </a:ext>
                </a:extLst>
              </a:tr>
              <a:tr h="345166">
                <a:tc>
                  <a:txBody>
                    <a:bodyPr/>
                    <a:lstStyle/>
                    <a:p>
                      <a:pPr algn="l" fontAlgn="b"/>
                      <a:r>
                        <a:rPr lang="en-US" sz="2000" u="none" strike="noStrike">
                          <a:effectLst/>
                        </a:rPr>
                        <a:t>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2.7</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3.9</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627806776"/>
                  </a:ext>
                </a:extLst>
              </a:tr>
              <a:tr h="345166">
                <a:tc>
                  <a:txBody>
                    <a:bodyPr/>
                    <a:lstStyle/>
                    <a:p>
                      <a:pPr algn="l" fontAlgn="b"/>
                      <a:r>
                        <a:rPr lang="en-US" sz="2000" u="none" strike="noStrike">
                          <a:effectLst/>
                        </a:rPr>
                        <a:t>  Total 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17.3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18.2</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4.9</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39010804"/>
                  </a:ext>
                </a:extLst>
              </a:tr>
              <a:tr h="345166">
                <a:tc>
                  <a:txBody>
                    <a:bodyPr/>
                    <a:lstStyle/>
                    <a:p>
                      <a:pPr algn="l" fontAlgn="b"/>
                      <a:r>
                        <a:rPr lang="en-US" sz="2000" u="none" strike="noStrike">
                          <a:effectLst/>
                        </a:rPr>
                        <a:t>Ending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2.9</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745050224"/>
                  </a:ext>
                </a:extLst>
              </a:tr>
              <a:tr h="345166">
                <a:tc>
                  <a:txBody>
                    <a:bodyPr/>
                    <a:lstStyle/>
                    <a:p>
                      <a:pPr algn="l" fontAlgn="b"/>
                      <a:r>
                        <a:rPr lang="en-US" sz="2000" u="none" strike="noStrike">
                          <a:effectLst/>
                        </a:rPr>
                        <a:t>Stock to Use %</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20.2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19.9</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540921796"/>
                  </a:ext>
                </a:extLst>
              </a:tr>
              <a:tr h="345166">
                <a:tc>
                  <a:txBody>
                    <a:bodyPr/>
                    <a:lstStyle/>
                    <a:p>
                      <a:pPr algn="l" fontAlgn="b"/>
                      <a:r>
                        <a:rPr lang="en-US" sz="2000" u="none" strike="noStrike">
                          <a:effectLst/>
                        </a:rPr>
                        <a:t>Farm Price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cents/lb.</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80.0</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-11.1</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919452808"/>
                  </a:ext>
                </a:extLst>
              </a:tr>
            </a:tbl>
          </a:graphicData>
        </a:graphic>
      </p:graphicFrame>
    </p:spTree>
    <p:extLst>
      <p:ext uri="{BB962C8B-B14F-4D97-AF65-F5344CB8AC3E}">
        <p14:creationId xmlns:p14="http://schemas.microsoft.com/office/powerpoint/2010/main" val="3459794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4" y="152400"/>
            <a:ext cx="9144000" cy="1143000"/>
          </a:xfrm>
        </p:spPr>
        <p:txBody>
          <a:bodyPr>
            <a:normAutofit/>
          </a:bodyPr>
          <a:lstStyle/>
          <a:p>
            <a:r>
              <a:rPr lang="en-US" sz="6000" dirty="0">
                <a:solidFill>
                  <a:srgbClr val="C00000"/>
                </a:solidFill>
              </a:rPr>
              <a:t>Global </a:t>
            </a:r>
            <a:r>
              <a:rPr lang="en-US" sz="6000" u="sng" dirty="0">
                <a:solidFill>
                  <a:srgbClr val="C00000"/>
                </a:solidFill>
              </a:rPr>
              <a:t>WILDCARDS</a:t>
            </a:r>
          </a:p>
        </p:txBody>
      </p:sp>
      <p:sp>
        <p:nvSpPr>
          <p:cNvPr id="3" name="Content Placeholder 2"/>
          <p:cNvSpPr>
            <a:spLocks noGrp="1"/>
          </p:cNvSpPr>
          <p:nvPr>
            <p:ph idx="1"/>
          </p:nvPr>
        </p:nvSpPr>
        <p:spPr>
          <a:xfrm>
            <a:off x="762000" y="1447800"/>
            <a:ext cx="7924800" cy="5105400"/>
          </a:xfrm>
        </p:spPr>
        <p:txBody>
          <a:bodyPr>
            <a:noAutofit/>
          </a:bodyPr>
          <a:lstStyle/>
          <a:p>
            <a:pPr>
              <a:spcBef>
                <a:spcPts val="0"/>
              </a:spcBef>
            </a:pPr>
            <a:endParaRPr lang="en-US" sz="2400" dirty="0"/>
          </a:p>
          <a:p>
            <a:pPr>
              <a:spcBef>
                <a:spcPts val="0"/>
              </a:spcBef>
            </a:pPr>
            <a:r>
              <a:rPr lang="en-US" sz="2400" dirty="0"/>
              <a:t>Weather – what is normal?</a:t>
            </a:r>
          </a:p>
          <a:p>
            <a:pPr>
              <a:spcBef>
                <a:spcPts val="0"/>
              </a:spcBef>
            </a:pPr>
            <a:endParaRPr lang="en-US" sz="2400" dirty="0"/>
          </a:p>
          <a:p>
            <a:pPr>
              <a:spcBef>
                <a:spcPts val="0"/>
              </a:spcBef>
            </a:pPr>
            <a:r>
              <a:rPr lang="en-US" sz="2400" dirty="0"/>
              <a:t>COVID-19 – will consumer spending shift toward purchasing services as risk declines?</a:t>
            </a:r>
          </a:p>
          <a:p>
            <a:pPr marL="0" indent="0">
              <a:spcBef>
                <a:spcPts val="0"/>
              </a:spcBef>
              <a:buNone/>
            </a:pPr>
            <a:endParaRPr lang="en-US" sz="2400" dirty="0"/>
          </a:p>
          <a:p>
            <a:pPr>
              <a:spcBef>
                <a:spcPts val="0"/>
              </a:spcBef>
            </a:pPr>
            <a:r>
              <a:rPr lang="en-US" sz="2400" dirty="0"/>
              <a:t>Polyester, Viscose, and other MMFs</a:t>
            </a:r>
          </a:p>
          <a:p>
            <a:pPr>
              <a:spcBef>
                <a:spcPts val="0"/>
              </a:spcBef>
            </a:pPr>
            <a:endParaRPr lang="en-US" sz="2400" dirty="0"/>
          </a:p>
          <a:p>
            <a:pPr>
              <a:spcBef>
                <a:spcPts val="0"/>
              </a:spcBef>
            </a:pPr>
            <a:r>
              <a:rPr lang="en-US" sz="2400" dirty="0"/>
              <a:t>Policy issues in important consuming and producing countries:  Belt &amp; Road, MSP, Withhold Release Order (WRO) by U.S. Customs &amp; Border Protection</a:t>
            </a:r>
          </a:p>
          <a:p>
            <a:pPr>
              <a:spcBef>
                <a:spcPts val="0"/>
              </a:spcBef>
            </a:pPr>
            <a:endParaRPr lang="en-US" sz="2400" dirty="0"/>
          </a:p>
          <a:p>
            <a:pPr>
              <a:spcBef>
                <a:spcPts val="0"/>
              </a:spcBef>
            </a:pPr>
            <a:r>
              <a:rPr lang="en-US" sz="2400" dirty="0"/>
              <a:t>Disruption from military conflict in Eastern Europe</a:t>
            </a:r>
          </a:p>
          <a:p>
            <a:pPr>
              <a:spcBef>
                <a:spcPts val="0"/>
              </a:spcBef>
            </a:pPr>
            <a:endParaRPr lang="en-US" sz="2400" dirty="0"/>
          </a:p>
          <a:p>
            <a:pPr>
              <a:spcBef>
                <a:spcPts val="0"/>
              </a:spcBef>
            </a:pPr>
            <a:endParaRPr lang="en-US" sz="2400" dirty="0"/>
          </a:p>
          <a:p>
            <a:pPr>
              <a:spcBef>
                <a:spcPts val="0"/>
              </a:spcBef>
            </a:pPr>
            <a:endParaRPr lang="en-US" sz="2800" b="1" dirty="0"/>
          </a:p>
        </p:txBody>
      </p:sp>
    </p:spTree>
    <p:extLst>
      <p:ext uri="{BB962C8B-B14F-4D97-AF65-F5344CB8AC3E}">
        <p14:creationId xmlns:p14="http://schemas.microsoft.com/office/powerpoint/2010/main" val="3913662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da cotton&quot;">
            <a:extLst>
              <a:ext uri="{FF2B5EF4-FFF2-40B4-BE49-F238E27FC236}">
                <a16:creationId xmlns:a16="http://schemas.microsoft.com/office/drawing/2014/main" id="{96175970-12F5-4248-89A8-D4A0F95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124200"/>
            <a:ext cx="7861115" cy="1828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0C11D1-C449-4973-BFE0-BE5164CD5DD7}"/>
              </a:ext>
            </a:extLst>
          </p:cNvPr>
          <p:cNvSpPr txBox="1"/>
          <p:nvPr/>
        </p:nvSpPr>
        <p:spPr>
          <a:xfrm>
            <a:off x="641443" y="228600"/>
            <a:ext cx="7861115" cy="2708434"/>
          </a:xfrm>
          <a:prstGeom prst="rect">
            <a:avLst/>
          </a:prstGeom>
          <a:noFill/>
        </p:spPr>
        <p:txBody>
          <a:bodyPr wrap="square" rtlCol="0">
            <a:spAutoFit/>
          </a:bodyPr>
          <a:lstStyle/>
          <a:p>
            <a:pPr algn="ctr"/>
            <a:endParaRPr lang="en-US" sz="3200"/>
          </a:p>
          <a:p>
            <a:pPr algn="ctr"/>
            <a:r>
              <a:rPr lang="en-US" sz="3200"/>
              <a:t>THANK YOU!</a:t>
            </a:r>
          </a:p>
          <a:p>
            <a:pPr algn="ctr"/>
            <a:br>
              <a:rPr lang="en-US" sz="2400"/>
            </a:br>
            <a:r>
              <a:rPr lang="en-US" sz="3200"/>
              <a:t>Interagency Commodity Estimates Committee (ICEC) for Cotton, USDA</a:t>
            </a:r>
            <a:br>
              <a:rPr lang="en-US"/>
            </a:br>
            <a:endParaRPr lang="en-US"/>
          </a:p>
        </p:txBody>
      </p:sp>
    </p:spTree>
    <p:extLst>
      <p:ext uri="{BB962C8B-B14F-4D97-AF65-F5344CB8AC3E}">
        <p14:creationId xmlns:p14="http://schemas.microsoft.com/office/powerpoint/2010/main" val="7196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295400"/>
            <a:ext cx="8991600" cy="1828800"/>
          </a:xfrm>
        </p:spPr>
        <p:txBody>
          <a:bodyPr>
            <a:normAutofit/>
          </a:bodyPr>
          <a:lstStyle/>
          <a:p>
            <a:r>
              <a:rPr lang="en-US" sz="6000"/>
              <a:t>2021/22</a:t>
            </a:r>
            <a:r>
              <a:rPr lang="en-US" sz="3600"/>
              <a:t> </a:t>
            </a:r>
            <a:r>
              <a:rPr lang="en-US"/>
              <a:t>World</a:t>
            </a:r>
            <a:r>
              <a:rPr lang="en-US" sz="3600"/>
              <a:t> </a:t>
            </a:r>
            <a:r>
              <a:rPr lang="en-US">
                <a:solidFill>
                  <a:srgbClr val="FF0000"/>
                </a:solidFill>
              </a:rPr>
              <a:t>Cotton</a:t>
            </a:r>
            <a:r>
              <a:rPr lang="en-US"/>
              <a:t> Situation</a:t>
            </a:r>
            <a:endParaRPr lang="en-US" sz="3600"/>
          </a:p>
        </p:txBody>
      </p:sp>
      <p:pic>
        <p:nvPicPr>
          <p:cNvPr id="1026" name="Picture 2" descr="Image result for usda cotton&quot;">
            <a:extLst>
              <a:ext uri="{FF2B5EF4-FFF2-40B4-BE49-F238E27FC236}">
                <a16:creationId xmlns:a16="http://schemas.microsoft.com/office/drawing/2014/main" id="{96175970-12F5-4248-89A8-D4A0F95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443" y="3124200"/>
            <a:ext cx="7861115"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310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0" y="76200"/>
            <a:ext cx="9144000" cy="1341438"/>
          </a:xfrm>
        </p:spPr>
        <p:txBody>
          <a:bodyPr>
            <a:normAutofit/>
          </a:bodyPr>
          <a:lstStyle/>
          <a:p>
            <a:pPr>
              <a:defRPr lang="en-US" sz="1200" b="1" i="0" u="none" strike="noStrike" kern="1200" baseline="0">
                <a:solidFill>
                  <a:schemeClr val="tx1">
                    <a:lumMod val="65000"/>
                    <a:lumOff val="35000"/>
                  </a:schemeClr>
                </a:solidFill>
                <a:latin typeface="+mn-lt"/>
                <a:ea typeface="+mn-ea"/>
                <a:cs typeface="+mn-cs"/>
              </a:defRPr>
            </a:pPr>
            <a:r>
              <a:rPr lang="en-US" sz="3200" b="1" i="0" u="none" strike="noStrike">
                <a:solidFill>
                  <a:srgbClr val="595959"/>
                </a:solidFill>
                <a:effectLst/>
              </a:rPr>
              <a:t>World Prices Soar, Consumption Continues to Grow</a:t>
            </a:r>
            <a:r>
              <a:rPr lang="en-US" sz="3200"/>
              <a:t> </a:t>
            </a:r>
            <a:endParaRPr lang="en-US" sz="3200" b="1">
              <a:solidFill>
                <a:schemeClr val="tx1">
                  <a:lumMod val="65000"/>
                  <a:lumOff val="35000"/>
                </a:schemeClr>
              </a:solidFill>
              <a:ea typeface="+mn-ea"/>
              <a:cs typeface="+mn-cs"/>
            </a:endParaRPr>
          </a:p>
        </p:txBody>
      </p:sp>
      <p:sp>
        <p:nvSpPr>
          <p:cNvPr id="4" name="TextBox 3"/>
          <p:cNvSpPr txBox="1"/>
          <p:nvPr/>
        </p:nvSpPr>
        <p:spPr>
          <a:xfrm>
            <a:off x="1998332" y="5998884"/>
            <a:ext cx="5642635" cy="307777"/>
          </a:xfrm>
          <a:prstGeom prst="rect">
            <a:avLst/>
          </a:prstGeom>
          <a:noFill/>
        </p:spPr>
        <p:txBody>
          <a:bodyPr wrap="none" rtlCol="0">
            <a:spAutoFit/>
          </a:bodyPr>
          <a:lstStyle/>
          <a:p>
            <a:r>
              <a:rPr lang="en-US" sz="1400"/>
              <a:t>Sources: USDA, Interagency Commodity Estimates Committee and </a:t>
            </a:r>
            <a:r>
              <a:rPr lang="en-US" sz="1400" err="1"/>
              <a:t>Cotlook</a:t>
            </a:r>
            <a:r>
              <a:rPr lang="en-US" sz="1400"/>
              <a:t>. </a:t>
            </a:r>
          </a:p>
        </p:txBody>
      </p:sp>
      <p:graphicFrame>
        <p:nvGraphicFramePr>
          <p:cNvPr id="10" name="Chart Placeholder 9">
            <a:extLst>
              <a:ext uri="{FF2B5EF4-FFF2-40B4-BE49-F238E27FC236}">
                <a16:creationId xmlns:a16="http://schemas.microsoft.com/office/drawing/2014/main" id="{88F7D45B-A085-4301-A60C-453320AA70F3}"/>
              </a:ext>
            </a:extLst>
          </p:cNvPr>
          <p:cNvGraphicFramePr>
            <a:graphicFrameLocks noGrp="1"/>
          </p:cNvGraphicFramePr>
          <p:nvPr>
            <p:ph type="chart" idx="1"/>
            <p:extLst>
              <p:ext uri="{D42A27DB-BD31-4B8C-83A1-F6EECF244321}">
                <p14:modId xmlns:p14="http://schemas.microsoft.com/office/powerpoint/2010/main" val="2423587258"/>
              </p:ext>
            </p:extLst>
          </p:nvPr>
        </p:nvGraphicFramePr>
        <p:xfrm>
          <a:off x="457200" y="1295401"/>
          <a:ext cx="8153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88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1" name="Rectangle 2"/>
          <p:cNvSpPr txBox="1">
            <a:spLocks noChangeArrowheads="1"/>
          </p:cNvSpPr>
          <p:nvPr/>
        </p:nvSpPr>
        <p:spPr bwMode="auto">
          <a:xfrm>
            <a:off x="0" y="267828"/>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a:latin typeface="+mn-lt"/>
              </a:rPr>
              <a:t>Global Cotton Production Changes in 2021/22:</a:t>
            </a:r>
          </a:p>
          <a:p>
            <a:pPr algn="ctr" eaLnBrk="1" hangingPunct="1"/>
            <a:endParaRPr lang="en-US" sz="3200" b="1" dirty="0">
              <a:latin typeface="Times New Roman" pitchFamily="18" charset="0"/>
            </a:endParaRPr>
          </a:p>
        </p:txBody>
      </p:sp>
      <p:sp>
        <p:nvSpPr>
          <p:cNvPr id="4" name="TextBox 3"/>
          <p:cNvSpPr txBox="1"/>
          <p:nvPr/>
        </p:nvSpPr>
        <p:spPr>
          <a:xfrm>
            <a:off x="2266048" y="6282395"/>
            <a:ext cx="4611904" cy="307777"/>
          </a:xfrm>
          <a:prstGeom prst="rect">
            <a:avLst/>
          </a:prstGeom>
          <a:noFill/>
        </p:spPr>
        <p:txBody>
          <a:bodyPr wrap="none" rtlCol="0">
            <a:spAutoFit/>
          </a:bodyPr>
          <a:lstStyle/>
          <a:p>
            <a:r>
              <a:rPr lang="en-US" sz="1400"/>
              <a:t>Source: USDA, Interagency Commodity Estimates Committee.</a:t>
            </a:r>
          </a:p>
        </p:txBody>
      </p:sp>
      <p:graphicFrame>
        <p:nvGraphicFramePr>
          <p:cNvPr id="5" name="Chart 4">
            <a:extLst>
              <a:ext uri="{FF2B5EF4-FFF2-40B4-BE49-F238E27FC236}">
                <a16:creationId xmlns:a16="http://schemas.microsoft.com/office/drawing/2014/main" id="{D1CABE36-B5F2-4258-9C27-3888BB2640C7}"/>
              </a:ext>
            </a:extLst>
          </p:cNvPr>
          <p:cNvGraphicFramePr>
            <a:graphicFrameLocks/>
          </p:cNvGraphicFramePr>
          <p:nvPr>
            <p:extLst>
              <p:ext uri="{D42A27DB-BD31-4B8C-83A1-F6EECF244321}">
                <p14:modId xmlns:p14="http://schemas.microsoft.com/office/powerpoint/2010/main" val="1587664599"/>
              </p:ext>
            </p:extLst>
          </p:nvPr>
        </p:nvGraphicFramePr>
        <p:xfrm>
          <a:off x="367645" y="1046375"/>
          <a:ext cx="8408710" cy="49207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203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6966" cy="1036638"/>
          </a:xfrm>
        </p:spPr>
        <p:txBody>
          <a:bodyPr>
            <a:noAutofit/>
          </a:bodyPr>
          <a:lstStyle/>
          <a:p>
            <a:r>
              <a:rPr lang="en-US" sz="3200"/>
              <a:t>Cotton Consumption</a:t>
            </a:r>
            <a:br>
              <a:rPr lang="en-US" sz="3200"/>
            </a:br>
            <a:r>
              <a:rPr lang="en-US" sz="3200">
                <a:solidFill>
                  <a:srgbClr val="FF0000"/>
                </a:solidFill>
              </a:rPr>
              <a:t>Recovery </a:t>
            </a:r>
            <a:r>
              <a:rPr lang="en-US" sz="3200"/>
              <a:t> Continues</a:t>
            </a:r>
          </a:p>
        </p:txBody>
      </p:sp>
      <p:sp>
        <p:nvSpPr>
          <p:cNvPr id="3" name="Content Placeholder 2"/>
          <p:cNvSpPr>
            <a:spLocks noGrp="1"/>
          </p:cNvSpPr>
          <p:nvPr>
            <p:ph idx="1"/>
          </p:nvPr>
        </p:nvSpPr>
        <p:spPr>
          <a:xfrm>
            <a:off x="762000" y="1488709"/>
            <a:ext cx="7924800" cy="3962399"/>
          </a:xfrm>
        </p:spPr>
        <p:txBody>
          <a:bodyPr>
            <a:normAutofit/>
          </a:bodyPr>
          <a:lstStyle/>
          <a:p>
            <a:endParaRPr lang="en-US" b="1"/>
          </a:p>
          <a:p>
            <a:pPr lvl="0"/>
            <a:r>
              <a:rPr lang="en-US">
                <a:solidFill>
                  <a:prstClr val="black"/>
                </a:solidFill>
              </a:rPr>
              <a:t>Above average (2.8%) increase</a:t>
            </a:r>
          </a:p>
          <a:p>
            <a:pPr lvl="1"/>
            <a:r>
              <a:rPr lang="en-US">
                <a:solidFill>
                  <a:schemeClr val="tx2"/>
                </a:solidFill>
              </a:rPr>
              <a:t>Record level, higher than pre-global economic crisis level</a:t>
            </a:r>
          </a:p>
          <a:p>
            <a:pPr lvl="1"/>
            <a:r>
              <a:rPr lang="en-US">
                <a:solidFill>
                  <a:schemeClr val="tx2"/>
                </a:solidFill>
              </a:rPr>
              <a:t>Led by gains in India and Turkey</a:t>
            </a:r>
          </a:p>
          <a:p>
            <a:pPr lvl="1"/>
            <a:r>
              <a:rPr lang="en-US">
                <a:solidFill>
                  <a:schemeClr val="tx2"/>
                </a:solidFill>
              </a:rPr>
              <a:t>Pipeline filling </a:t>
            </a:r>
          </a:p>
          <a:p>
            <a:pPr marL="457200" lvl="1" indent="0">
              <a:buNone/>
            </a:pPr>
            <a:endParaRPr lang="en-US" sz="2400" b="1"/>
          </a:p>
        </p:txBody>
      </p:sp>
      <p:sp>
        <p:nvSpPr>
          <p:cNvPr id="4" name="TextBox 3"/>
          <p:cNvSpPr txBox="1"/>
          <p:nvPr/>
        </p:nvSpPr>
        <p:spPr>
          <a:xfrm>
            <a:off x="0" y="1443335"/>
            <a:ext cx="9136966" cy="461665"/>
          </a:xfrm>
          <a:prstGeom prst="rect">
            <a:avLst/>
          </a:prstGeom>
          <a:noFill/>
        </p:spPr>
        <p:txBody>
          <a:bodyPr wrap="square" rtlCol="0">
            <a:spAutoFit/>
          </a:bodyPr>
          <a:lstStyle/>
          <a:p>
            <a:pPr algn="ctr"/>
            <a:r>
              <a:rPr lang="en-US" sz="2400" b="1" i="1">
                <a:solidFill>
                  <a:srgbClr val="C00000"/>
                </a:solidFill>
              </a:rPr>
              <a:t>Cotton consumption estimated at 124 million bales. </a:t>
            </a:r>
          </a:p>
        </p:txBody>
      </p:sp>
    </p:spTree>
    <p:extLst>
      <p:ext uri="{BB962C8B-B14F-4D97-AF65-F5344CB8AC3E}">
        <p14:creationId xmlns:p14="http://schemas.microsoft.com/office/powerpoint/2010/main" val="66008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942"/>
            <a:ext cx="9144000" cy="1143000"/>
          </a:xfrm>
        </p:spPr>
        <p:txBody>
          <a:bodyPr>
            <a:noAutofit/>
          </a:bodyPr>
          <a:lstStyle/>
          <a:p>
            <a:r>
              <a:rPr lang="en-US" sz="4800"/>
              <a:t>China </a:t>
            </a:r>
            <a:r>
              <a:rPr lang="en-US" sz="4800">
                <a:solidFill>
                  <a:schemeClr val="tx2">
                    <a:lumMod val="60000"/>
                    <a:lumOff val="40000"/>
                  </a:schemeClr>
                </a:solidFill>
              </a:rPr>
              <a:t>Consumption </a:t>
            </a:r>
            <a:r>
              <a:rPr lang="en-US" sz="4800">
                <a:solidFill>
                  <a:srgbClr val="C00000"/>
                </a:solidFill>
              </a:rPr>
              <a:t>Slips</a:t>
            </a:r>
            <a:endParaRPr lang="en-US" sz="4800" b="1" i="1">
              <a:solidFill>
                <a:srgbClr val="C00000"/>
              </a:solidFill>
            </a:endParaRPr>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830620778"/>
              </p:ext>
            </p:extLst>
          </p:nvPr>
        </p:nvGraphicFramePr>
        <p:xfrm>
          <a:off x="0" y="1001795"/>
          <a:ext cx="9144000" cy="53923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38600" y="6400800"/>
            <a:ext cx="3124200" cy="307777"/>
          </a:xfrm>
          <a:prstGeom prst="rect">
            <a:avLst/>
          </a:prstGeom>
          <a:noFill/>
        </p:spPr>
        <p:txBody>
          <a:bodyPr wrap="square" rtlCol="0">
            <a:spAutoFit/>
          </a:bodyPr>
          <a:lstStyle/>
          <a:p>
            <a:r>
              <a:rPr lang="en-US" sz="1400">
                <a:solidFill>
                  <a:prstClr val="black"/>
                </a:solidFill>
              </a:rPr>
              <a:t>Source: USDA</a:t>
            </a:r>
          </a:p>
        </p:txBody>
      </p:sp>
      <p:graphicFrame>
        <p:nvGraphicFramePr>
          <p:cNvPr id="6" name="Chart 5">
            <a:extLst>
              <a:ext uri="{FF2B5EF4-FFF2-40B4-BE49-F238E27FC236}">
                <a16:creationId xmlns:a16="http://schemas.microsoft.com/office/drawing/2014/main" id="{36D8DD6E-468E-41B2-BCC1-550FA8C59CDC}"/>
              </a:ext>
            </a:extLst>
          </p:cNvPr>
          <p:cNvGraphicFramePr>
            <a:graphicFrameLocks/>
          </p:cNvGraphicFramePr>
          <p:nvPr>
            <p:extLst>
              <p:ext uri="{D42A27DB-BD31-4B8C-83A1-F6EECF244321}">
                <p14:modId xmlns:p14="http://schemas.microsoft.com/office/powerpoint/2010/main" val="2760857660"/>
              </p:ext>
            </p:extLst>
          </p:nvPr>
        </p:nvGraphicFramePr>
        <p:xfrm>
          <a:off x="266700" y="1449982"/>
          <a:ext cx="8610600" cy="46370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8755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9B9F-6801-44D6-9FB8-6AA9D2DE2E9C}"/>
              </a:ext>
            </a:extLst>
          </p:cNvPr>
          <p:cNvSpPr>
            <a:spLocks noGrp="1"/>
          </p:cNvSpPr>
          <p:nvPr>
            <p:ph type="title"/>
          </p:nvPr>
        </p:nvSpPr>
        <p:spPr/>
        <p:txBody>
          <a:bodyPr>
            <a:normAutofit/>
          </a:bodyPr>
          <a:lstStyle/>
          <a:p>
            <a:r>
              <a:rPr lang="en-US" sz="3200" b="1" i="0" u="none" strike="noStrike" dirty="0">
                <a:solidFill>
                  <a:srgbClr val="000000"/>
                </a:solidFill>
                <a:effectLst/>
                <a:latin typeface="Calibri" panose="020F0502020204030204" pitchFamily="34" charset="0"/>
              </a:rPr>
              <a:t>China Cotton Supply and Demand 2020/21 and 2021/22</a:t>
            </a:r>
            <a:endParaRPr lang="en-US" sz="6600" dirty="0"/>
          </a:p>
        </p:txBody>
      </p:sp>
      <p:graphicFrame>
        <p:nvGraphicFramePr>
          <p:cNvPr id="3" name="Table 2">
            <a:extLst>
              <a:ext uri="{FF2B5EF4-FFF2-40B4-BE49-F238E27FC236}">
                <a16:creationId xmlns:a16="http://schemas.microsoft.com/office/drawing/2014/main" id="{5816B541-BB20-4DB2-B6C6-89B4017F53D7}"/>
              </a:ext>
            </a:extLst>
          </p:cNvPr>
          <p:cNvGraphicFramePr>
            <a:graphicFrameLocks noGrp="1"/>
          </p:cNvGraphicFramePr>
          <p:nvPr>
            <p:extLst>
              <p:ext uri="{D42A27DB-BD31-4B8C-83A1-F6EECF244321}">
                <p14:modId xmlns:p14="http://schemas.microsoft.com/office/powerpoint/2010/main" val="3111585637"/>
              </p:ext>
            </p:extLst>
          </p:nvPr>
        </p:nvGraphicFramePr>
        <p:xfrm>
          <a:off x="641022" y="1417637"/>
          <a:ext cx="8045778" cy="4832333"/>
        </p:xfrm>
        <a:graphic>
          <a:graphicData uri="http://schemas.openxmlformats.org/drawingml/2006/table">
            <a:tbl>
              <a:tblPr>
                <a:tableStyleId>{5C22544A-7EE6-4342-B048-85BDC9FD1C3A}</a:tableStyleId>
              </a:tblPr>
              <a:tblGrid>
                <a:gridCol w="2690550">
                  <a:extLst>
                    <a:ext uri="{9D8B030D-6E8A-4147-A177-3AD203B41FA5}">
                      <a16:colId xmlns:a16="http://schemas.microsoft.com/office/drawing/2014/main" val="3935674614"/>
                    </a:ext>
                  </a:extLst>
                </a:gridCol>
                <a:gridCol w="1707465">
                  <a:extLst>
                    <a:ext uri="{9D8B030D-6E8A-4147-A177-3AD203B41FA5}">
                      <a16:colId xmlns:a16="http://schemas.microsoft.com/office/drawing/2014/main" val="1665432531"/>
                    </a:ext>
                  </a:extLst>
                </a:gridCol>
                <a:gridCol w="1215921">
                  <a:extLst>
                    <a:ext uri="{9D8B030D-6E8A-4147-A177-3AD203B41FA5}">
                      <a16:colId xmlns:a16="http://schemas.microsoft.com/office/drawing/2014/main" val="1737370631"/>
                    </a:ext>
                  </a:extLst>
                </a:gridCol>
                <a:gridCol w="1215921">
                  <a:extLst>
                    <a:ext uri="{9D8B030D-6E8A-4147-A177-3AD203B41FA5}">
                      <a16:colId xmlns:a16="http://schemas.microsoft.com/office/drawing/2014/main" val="2421956778"/>
                    </a:ext>
                  </a:extLst>
                </a:gridCol>
                <a:gridCol w="1215921">
                  <a:extLst>
                    <a:ext uri="{9D8B030D-6E8A-4147-A177-3AD203B41FA5}">
                      <a16:colId xmlns:a16="http://schemas.microsoft.com/office/drawing/2014/main" val="2005390475"/>
                    </a:ext>
                  </a:extLst>
                </a:gridCol>
              </a:tblGrid>
              <a:tr h="743435">
                <a:tc>
                  <a:txBody>
                    <a:bodyPr/>
                    <a:lstStyle/>
                    <a:p>
                      <a:pPr algn="ctr" fontAlgn="ctr"/>
                      <a:r>
                        <a:rPr lang="en-US" sz="2000" u="none" strike="noStrike">
                          <a:effectLst/>
                        </a:rPr>
                        <a:t>Attribute</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Unit</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2020/21</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2021/22</a:t>
                      </a:r>
                      <a:endParaRPr lang="en-US" sz="2000" b="1" i="0" u="none" strike="noStrike">
                        <a:solidFill>
                          <a:srgbClr val="000000"/>
                        </a:solidFill>
                        <a:effectLst/>
                        <a:latin typeface="Calibri" panose="020F0502020204030204" pitchFamily="34" charset="0"/>
                      </a:endParaRPr>
                    </a:p>
                  </a:txBody>
                  <a:tcPr marL="7620" marR="7620" marT="7620" marB="0" anchor="ctr">
                    <a:noFill/>
                  </a:tcPr>
                </a:tc>
                <a:tc>
                  <a:txBody>
                    <a:bodyPr/>
                    <a:lstStyle/>
                    <a:p>
                      <a:pPr algn="ctr" fontAlgn="ctr"/>
                      <a:r>
                        <a:rPr lang="en-US" sz="2000" u="none" strike="noStrike">
                          <a:effectLst/>
                        </a:rPr>
                        <a:t>Change (%)</a:t>
                      </a:r>
                      <a:endParaRPr lang="en-US" sz="2000" b="1" i="0" u="none" strike="noStrike">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2480635686"/>
                  </a:ext>
                </a:extLst>
              </a:tr>
              <a:tr h="371718">
                <a:tc>
                  <a:txBody>
                    <a:bodyPr/>
                    <a:lstStyle/>
                    <a:p>
                      <a:pPr algn="l" fontAlgn="b"/>
                      <a:r>
                        <a:rPr lang="en-US" sz="2000" u="none" strike="noStrike">
                          <a:effectLst/>
                        </a:rPr>
                        <a:t>Beginning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36.9</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6.4</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888530020"/>
                  </a:ext>
                </a:extLst>
              </a:tr>
              <a:tr h="371718">
                <a:tc>
                  <a:txBody>
                    <a:bodyPr/>
                    <a:lstStyle/>
                    <a:p>
                      <a:pPr algn="l" fontAlgn="b"/>
                      <a:r>
                        <a:rPr lang="en-US" sz="2000" u="none" strike="noStrike">
                          <a:effectLst/>
                        </a:rPr>
                        <a:t>Area Harvested</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HA</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3.3</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3.1</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-4.6</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2861349639"/>
                  </a:ext>
                </a:extLst>
              </a:tr>
              <a:tr h="371718">
                <a:tc>
                  <a:txBody>
                    <a:bodyPr/>
                    <a:lstStyle/>
                    <a:p>
                      <a:pPr algn="l" fontAlgn="b"/>
                      <a:r>
                        <a:rPr lang="en-US" sz="2000" u="none" strike="noStrike">
                          <a:effectLst/>
                        </a:rPr>
                        <a:t>Production</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mil. bales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29.5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27.0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-8.5</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952512371"/>
                  </a:ext>
                </a:extLst>
              </a:tr>
              <a:tr h="371718">
                <a:tc>
                  <a:txBody>
                    <a:bodyPr/>
                    <a:lstStyle/>
                    <a:p>
                      <a:pPr algn="l" fontAlgn="b"/>
                      <a:r>
                        <a:rPr lang="en-US" sz="2000" u="none" strike="noStrike">
                          <a:effectLst/>
                        </a:rPr>
                        <a:t>Imports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12.9</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-26.1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896962577"/>
                  </a:ext>
                </a:extLst>
              </a:tr>
              <a:tr h="371718">
                <a:tc>
                  <a:txBody>
                    <a:bodyPr/>
                    <a:lstStyle/>
                    <a:p>
                      <a:pPr algn="l" fontAlgn="b"/>
                      <a:r>
                        <a:rPr lang="en-US" sz="2000" u="none" strike="noStrike">
                          <a:effectLst/>
                        </a:rPr>
                        <a:t>Total Supply</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79.3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75.8</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-4.4</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16604472"/>
                  </a:ext>
                </a:extLst>
              </a:tr>
              <a:tr h="371718">
                <a:tc>
                  <a:txBody>
                    <a:bodyPr/>
                    <a:lstStyle/>
                    <a:p>
                      <a:pPr algn="l" fontAlgn="b"/>
                      <a:r>
                        <a:rPr lang="en-US" sz="2000" u="none" strike="noStrike">
                          <a:effectLst/>
                        </a:rPr>
                        <a:t>Exports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0.1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b="0" i="0" u="none" strike="noStrike" dirty="0">
                          <a:solidFill>
                            <a:srgbClr val="000000"/>
                          </a:solidFill>
                          <a:effectLst/>
                          <a:latin typeface="Calibri" panose="020F0502020204030204" pitchFamily="34" charset="0"/>
                        </a:rPr>
                        <a:t>n/a</a:t>
                      </a:r>
                    </a:p>
                  </a:txBody>
                  <a:tcPr marL="7620" marR="7620" marT="7620" marB="0" anchor="b">
                    <a:noFill/>
                  </a:tcPr>
                </a:tc>
                <a:extLst>
                  <a:ext uri="{0D108BD9-81ED-4DB2-BD59-A6C34878D82A}">
                    <a16:rowId xmlns:a16="http://schemas.microsoft.com/office/drawing/2014/main" val="403656884"/>
                  </a:ext>
                </a:extLst>
              </a:tr>
              <a:tr h="371718">
                <a:tc>
                  <a:txBody>
                    <a:bodyPr/>
                    <a:lstStyle/>
                    <a:p>
                      <a:pPr algn="l" fontAlgn="b"/>
                      <a:r>
                        <a:rPr lang="en-US" sz="2000" u="none" strike="noStrike">
                          <a:effectLst/>
                        </a:rPr>
                        <a:t>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39.5</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-1.3</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370002967"/>
                  </a:ext>
                </a:extLst>
              </a:tr>
              <a:tr h="371718">
                <a:tc>
                  <a:txBody>
                    <a:bodyPr/>
                    <a:lstStyle/>
                    <a:p>
                      <a:pPr algn="l" fontAlgn="b"/>
                      <a:r>
                        <a:rPr lang="en-US" sz="2000" u="none" strike="noStrike">
                          <a:effectLst/>
                        </a:rPr>
                        <a:t>  Total Use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40.0</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39.6</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-1.1</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15369020"/>
                  </a:ext>
                </a:extLst>
              </a:tr>
              <a:tr h="371718">
                <a:tc>
                  <a:txBody>
                    <a:bodyPr/>
                    <a:lstStyle/>
                    <a:p>
                      <a:pPr algn="l" fontAlgn="b"/>
                      <a:r>
                        <a:rPr lang="en-US" sz="2000" u="none" strike="noStrike">
                          <a:effectLst/>
                        </a:rPr>
                        <a:t>Ending Stocks</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39.3</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36.2</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-7.8</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665194239"/>
                  </a:ext>
                </a:extLst>
              </a:tr>
              <a:tr h="371718">
                <a:tc>
                  <a:txBody>
                    <a:bodyPr/>
                    <a:lstStyle/>
                    <a:p>
                      <a:pPr algn="l" fontAlgn="b"/>
                      <a:r>
                        <a:rPr lang="en-US" sz="2000" u="none" strike="noStrike">
                          <a:effectLst/>
                        </a:rPr>
                        <a:t>  State Reserve</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10.5</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9.5</a:t>
                      </a:r>
                      <a:endParaRPr lang="en-US" sz="2000" b="1" i="0" u="none" strike="noStrike">
                        <a:solidFill>
                          <a:srgbClr val="FF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-9.5</a:t>
                      </a:r>
                      <a:endParaRPr lang="en-US" sz="2000" b="1" i="0" u="none" strike="noStrike">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710330726"/>
                  </a:ext>
                </a:extLst>
              </a:tr>
              <a:tr h="371718">
                <a:tc>
                  <a:txBody>
                    <a:bodyPr/>
                    <a:lstStyle/>
                    <a:p>
                      <a:pPr algn="l" fontAlgn="b"/>
                      <a:r>
                        <a:rPr lang="en-US" sz="2000" u="none" strike="noStrike">
                          <a:effectLst/>
                        </a:rPr>
                        <a:t>Stock to Use %</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ctr" fontAlgn="b"/>
                      <a:r>
                        <a:rPr lang="en-US" sz="2000" u="none" strike="noStrike">
                          <a:effectLst/>
                        </a:rPr>
                        <a:t>%</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98.1</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a:effectLst/>
                        </a:rPr>
                        <a:t>91.4</a:t>
                      </a:r>
                      <a:endParaRPr lang="en-US" sz="2000" b="1" i="0" u="none" strike="noStrike">
                        <a:solidFill>
                          <a:srgbClr val="000000"/>
                        </a:solidFill>
                        <a:effectLst/>
                        <a:latin typeface="Calibri" panose="020F0502020204030204" pitchFamily="34" charset="0"/>
                      </a:endParaRPr>
                    </a:p>
                  </a:txBody>
                  <a:tcPr marL="7620" marR="7620" marT="7620" marB="0" anchor="b">
                    <a:noFill/>
                  </a:tcPr>
                </a:tc>
                <a:tc>
                  <a:txBody>
                    <a:bodyPr/>
                    <a:lstStyle/>
                    <a:p>
                      <a:pPr algn="r" fontAlgn="b"/>
                      <a:r>
                        <a:rPr lang="en-US" sz="2000" u="none" strike="noStrike" dirty="0">
                          <a:effectLst/>
                        </a:rPr>
                        <a:t>-6.7</a:t>
                      </a:r>
                      <a:endParaRPr lang="en-US" sz="2000" b="1"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945031377"/>
                  </a:ext>
                </a:extLst>
              </a:tr>
            </a:tbl>
          </a:graphicData>
        </a:graphic>
      </p:graphicFrame>
    </p:spTree>
    <p:extLst>
      <p:ext uri="{BB962C8B-B14F-4D97-AF65-F5344CB8AC3E}">
        <p14:creationId xmlns:p14="http://schemas.microsoft.com/office/powerpoint/2010/main" val="2981156312"/>
      </p:ext>
    </p:extLst>
  </p:cSld>
  <p:clrMapOvr>
    <a:masterClrMapping/>
  </p:clrMapOvr>
</p:sld>
</file>

<file path=ppt/theme/theme1.xml><?xml version="1.0" encoding="utf-8"?>
<a:theme xmlns:a="http://schemas.openxmlformats.org/drawingml/2006/main" name="ER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EABF47CD1113448A96A17F6C8D13F9" ma:contentTypeVersion="6" ma:contentTypeDescription="Create a new document." ma:contentTypeScope="" ma:versionID="8b3fc3feaad1c2c5f8804061eb9a483a">
  <xsd:schema xmlns:xsd="http://www.w3.org/2001/XMLSchema" xmlns:xs="http://www.w3.org/2001/XMLSchema" xmlns:p="http://schemas.microsoft.com/office/2006/metadata/properties" xmlns:ns2="a5f42ec3-4ee2-45fc-8d77-288bf2f0f986" targetNamespace="http://schemas.microsoft.com/office/2006/metadata/properties" ma:root="true" ma:fieldsID="050a285b7f4c90209edd3426728f5a67" ns2:_="">
    <xsd:import namespace="a5f42ec3-4ee2-45fc-8d77-288bf2f0f9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42ec3-4ee2-45fc-8d77-288bf2f0f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264B6B-DD61-4950-886B-49FD230250BE}">
  <ds:schemaRefs>
    <ds:schemaRef ds:uri="http://purl.org/dc/elements/1.1/"/>
    <ds:schemaRef ds:uri="http://schemas.microsoft.com/office/2006/metadata/properties"/>
    <ds:schemaRef ds:uri="a5f42ec3-4ee2-45fc-8d77-288bf2f0f986"/>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23358DA4-C652-4E4B-81EA-45A80E5E52C7}">
  <ds:schemaRefs>
    <ds:schemaRef ds:uri="http://schemas.microsoft.com/sharepoint/v3/contenttype/forms"/>
  </ds:schemaRefs>
</ds:datastoreItem>
</file>

<file path=customXml/itemProps3.xml><?xml version="1.0" encoding="utf-8"?>
<ds:datastoreItem xmlns:ds="http://schemas.openxmlformats.org/officeDocument/2006/customXml" ds:itemID="{4507FD85-502F-4F79-AFDC-BA53FFD96314}">
  <ds:schemaRefs>
    <ds:schemaRef ds:uri="a5f42ec3-4ee2-45fc-8d77-288bf2f0f9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4305</Words>
  <Application>Microsoft Office PowerPoint</Application>
  <PresentationFormat>On-screen Show (4:3)</PresentationFormat>
  <Paragraphs>593</Paragraphs>
  <Slides>36</Slides>
  <Notes>35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Times New Roman</vt:lpstr>
      <vt:lpstr>ERS Title Page</vt:lpstr>
      <vt:lpstr>Custom Design</vt:lpstr>
      <vt:lpstr>The World and U.S. Cotton Outlook for 2022/23  Interagency Commodity Estimates Committee   Presented by James Johnson USDA/FAS   98th USDA Agricultural Outlook Forum February 25, 2022</vt:lpstr>
      <vt:lpstr> USDA Global Cotton Outlook Highlights </vt:lpstr>
      <vt:lpstr> USDA Global Cotton Outlook Highlights </vt:lpstr>
      <vt:lpstr>2021/22 World Cotton Situation</vt:lpstr>
      <vt:lpstr>World Prices Soar, Consumption Continues to Grow </vt:lpstr>
      <vt:lpstr>PowerPoint Presentation</vt:lpstr>
      <vt:lpstr>Cotton Consumption Recovery  Continues</vt:lpstr>
      <vt:lpstr>China Consumption Slips</vt:lpstr>
      <vt:lpstr>China Cotton Supply and Demand 2020/21 and 2021/22</vt:lpstr>
      <vt:lpstr>Global Cotton Stocks Down Y-O-Y</vt:lpstr>
      <vt:lpstr>China Ending Stocks Down,  Both Reserve and Free Stocks</vt:lpstr>
      <vt:lpstr>2021/22 U.S. Cotton Situation</vt:lpstr>
      <vt:lpstr>PowerPoint Presentation</vt:lpstr>
      <vt:lpstr>U.S. Cotton Supply &amp; Demand Estimates:  Production, Ending Stocks Higher; Exports Lower</vt:lpstr>
      <vt:lpstr>U.S. Cotton Export Seasonality Altered</vt:lpstr>
      <vt:lpstr>U.S. Cotton Export Seasonality Altered</vt:lpstr>
      <vt:lpstr>2022/23 World Cotton Outlook</vt:lpstr>
      <vt:lpstr>USDA’s 2022/23 Outlook</vt:lpstr>
      <vt:lpstr>Higher World Cotton Consumption Forecast for 2022/23</vt:lpstr>
      <vt:lpstr>World Cotton Consumption Often Follows Economic Growth</vt:lpstr>
      <vt:lpstr>Cotton/Polyester Price Ratio </vt:lpstr>
      <vt:lpstr>Higher World Cotton Consumption Forecast for 2022/23</vt:lpstr>
      <vt:lpstr>PowerPoint Presentation</vt:lpstr>
      <vt:lpstr>World Cotton Supply &amp; Demand Projections: Consumption Exceeds Production, Stocks Dip; Trade Up </vt:lpstr>
      <vt:lpstr>Global Cotton Stocks Projected Slightly Lower… </vt:lpstr>
      <vt:lpstr>China Cotton Supply &amp; Demand Projections:  Consumption Growth Slows, Imports Steady, Stocks Lower </vt:lpstr>
      <vt:lpstr>China’s State Cotton Reserves:</vt:lpstr>
      <vt:lpstr>2022/23 U.S. Cotton Outlook</vt:lpstr>
      <vt:lpstr>Outlook for 2022/23 U.S. Cotton Area</vt:lpstr>
      <vt:lpstr>U.S. Cotton Planted Area: A Historical Perspective</vt:lpstr>
      <vt:lpstr>PowerPoint Presentation</vt:lpstr>
      <vt:lpstr>PowerPoint Presentation</vt:lpstr>
      <vt:lpstr>Larger U.S. Export Forecast: Contingent Upon…</vt:lpstr>
      <vt:lpstr>U.S. Cotton Supply &amp; Demand Projections:  Production, Exports, and Stocks Rise</vt:lpstr>
      <vt:lpstr>Global WILDCARDS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and U.S. Cotton Outlook for 2022/23  Interagency Commodity Estimates Committee   Presented by James Johnson USDA/FAS   98th USDA Agricultural Outlook Forum February 25, 2022</dc:title>
  <cp:lastModifiedBy>Johnson, James - FAS, Washington, DC</cp:lastModifiedBy>
  <cp:revision>1</cp:revision>
  <dcterms:modified xsi:type="dcterms:W3CDTF">2022-02-24T19:34:10Z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0x01010086EABF47CD1113448A96A17F6C8D13F9</vt:lpwstr>
  </property>
</Properties>
</file>