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58" r:id="rId4"/>
    <p:sldId id="259" r:id="rId5"/>
    <p:sldId id="260" r:id="rId6"/>
    <p:sldId id="261" r:id="rId7"/>
    <p:sldId id="5727" r:id="rId8"/>
    <p:sldId id="264" r:id="rId9"/>
    <p:sldId id="265" r:id="rId10"/>
    <p:sldId id="266" r:id="rId11"/>
    <p:sldId id="267" r:id="rId12"/>
    <p:sldId id="268" r:id="rId13"/>
    <p:sldId id="269" r:id="rId14"/>
    <p:sldId id="408" r:id="rId15"/>
    <p:sldId id="271" r:id="rId16"/>
    <p:sldId id="272" r:id="rId17"/>
    <p:sldId id="273" r:id="rId18"/>
    <p:sldId id="274" r:id="rId19"/>
    <p:sldId id="275" r:id="rId20"/>
    <p:sldId id="5728"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660"/>
  </p:normalViewPr>
  <p:slideViewPr>
    <p:cSldViewPr snapToGrid="0">
      <p:cViewPr varScale="1">
        <p:scale>
          <a:sx n="102" d="100"/>
          <a:sy n="102" d="100"/>
        </p:scale>
        <p:origin x="13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C3983-7E80-48DE-8D83-22409E4BEDFE}"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0E52-03C5-4DAD-8164-144D45A1A678}" type="slidenum">
              <a:rPr lang="en-US" smtClean="0"/>
              <a:t>‹#›</a:t>
            </a:fld>
            <a:endParaRPr lang="en-US"/>
          </a:p>
        </p:txBody>
      </p:sp>
    </p:spTree>
    <p:extLst>
      <p:ext uri="{BB962C8B-B14F-4D97-AF65-F5344CB8AC3E}">
        <p14:creationId xmlns:p14="http://schemas.microsoft.com/office/powerpoint/2010/main" val="350764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Steps to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2019 USDA Report Alternative Definition 2, This is also the definition proposed by ISO TC/134 and is anticipated to be published as a standard in late Q1.</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9B8036-70BC-0249-A3A1-A17327802A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34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simple figure illustrate the value of a biostimulant using our analogy of the plant being a factory or group of many factories. </a:t>
            </a:r>
          </a:p>
          <a:p>
            <a:r>
              <a:rPr lang="en-US" dirty="0"/>
              <a:t>We plant a seed in the soil and the factory starts up. Nutrients, air, water and sunlight are added and the factory begins production. However, there are all the stresses mentioned earlier that limit the output or the function of the factory. Drought, high heat, this past summer in the west, to be sure, early, or late, frosts. Hence, yield and quality are limited. </a:t>
            </a:r>
          </a:p>
          <a:p>
            <a:r>
              <a:rPr lang="en-US" dirty="0"/>
              <a:t>We had a biostimulant to the crop, we increase the </a:t>
            </a:r>
            <a:r>
              <a:rPr lang="en-US" dirty="0" err="1"/>
              <a:t>efficiiecy</a:t>
            </a:r>
            <a:r>
              <a:rPr lang="en-US" dirty="0"/>
              <a:t> of the factory(</a:t>
            </a:r>
            <a:r>
              <a:rPr lang="en-US" dirty="0" err="1"/>
              <a:t>ies</a:t>
            </a:r>
            <a:r>
              <a:rPr lang="en-US" dirty="0"/>
              <a:t>). It doesn’t make it perfect, but we can significantly reduce loss caused by abiotic stresses.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9B8036-70BC-0249-A3A1-A17327802A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05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3278-01B6-4294-A51A-49F5A5ACC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BFDB0-8267-4846-AC0D-F355B4F5AC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8EA7A-9F5C-45F0-8493-C870E869D7AD}"/>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F415F932-F5C1-439B-A744-4D6DC202F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D2FC7-C2FE-4D25-8684-C7BC938A1454}"/>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333607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AA83-7CA1-4199-8D4B-E57F67286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55831-C338-4CA8-AF9A-A0314F603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89247-6A44-4F79-A764-AEFEFC6DC9D6}"/>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B08405D4-BBEB-46EE-B5F3-812368CA1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F274B-D1FD-49E2-A67E-38C4385264EE}"/>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158559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F946B-D12A-416E-B7E1-588739725B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BAFF7-B5DC-4C4C-8A0C-3B61279FC9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31961-311E-495B-9DE7-7C7F4A4CC834}"/>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E7331D51-3C5C-48F1-B9C5-22F31743C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CAA8D-0F1B-42BD-B2D5-41FAC375BA2A}"/>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386921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cxnSp>
        <p:nvCxnSpPr>
          <p:cNvPr id="11" name="Straight Connector 10"/>
          <p:cNvCxnSpPr/>
          <p:nvPr userDrawn="1"/>
        </p:nvCxnSpPr>
        <p:spPr>
          <a:xfrm>
            <a:off x="1828800" y="3288031"/>
            <a:ext cx="8534400" cy="0"/>
          </a:xfrm>
          <a:prstGeom prst="line">
            <a:avLst/>
          </a:prstGeom>
          <a:ln w="12700">
            <a:solidFill>
              <a:srgbClr val="EB922A"/>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ctrTitle"/>
          </p:nvPr>
        </p:nvSpPr>
        <p:spPr>
          <a:xfrm>
            <a:off x="914400" y="1683386"/>
            <a:ext cx="10363200" cy="1470025"/>
          </a:xfrm>
        </p:spPr>
        <p:txBody>
          <a:bodyPr/>
          <a:lstStyle>
            <a:lvl1pPr algn="ctr">
              <a:defRPr>
                <a:solidFill>
                  <a:srgbClr val="31373D"/>
                </a:solidFill>
              </a:defRPr>
            </a:lvl1pPr>
          </a:lstStyle>
          <a:p>
            <a:r>
              <a:rPr lang="en-US" dirty="0"/>
              <a:t>Click to edit Master title style</a:t>
            </a:r>
          </a:p>
        </p:txBody>
      </p:sp>
      <p:sp>
        <p:nvSpPr>
          <p:cNvPr id="13" name="Subtitle 2"/>
          <p:cNvSpPr>
            <a:spLocks noGrp="1"/>
          </p:cNvSpPr>
          <p:nvPr>
            <p:ph type="subTitle" idx="1"/>
          </p:nvPr>
        </p:nvSpPr>
        <p:spPr>
          <a:xfrm>
            <a:off x="1828800" y="3439160"/>
            <a:ext cx="8534400" cy="1752600"/>
          </a:xfrm>
        </p:spPr>
        <p:txBody>
          <a:bodyPr>
            <a:normAutofit/>
          </a:bodyPr>
          <a:lstStyle>
            <a:lvl1pPr marL="0" indent="0" algn="ctr">
              <a:buNone/>
              <a:defRPr sz="3200">
                <a:solidFill>
                  <a:srgbClr val="31373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1828800" y="3267711"/>
            <a:ext cx="85344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TFI-Logo-RGB_Full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76800" y="5363346"/>
            <a:ext cx="2430981" cy="1181831"/>
          </a:xfrm>
          <a:prstGeom prst="rect">
            <a:avLst/>
          </a:prstGeom>
        </p:spPr>
      </p:pic>
    </p:spTree>
    <p:extLst>
      <p:ext uri="{BB962C8B-B14F-4D97-AF65-F5344CB8AC3E}">
        <p14:creationId xmlns:p14="http://schemas.microsoft.com/office/powerpoint/2010/main" val="74520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Mai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050925"/>
          </a:xfrm>
        </p:spPr>
        <p:txBody>
          <a:bodyPr>
            <a:normAutofit/>
          </a:bodyPr>
          <a:lstStyle>
            <a:lvl1pPr algn="l">
              <a:defRPr sz="5333" b="1">
                <a:solidFill>
                  <a:srgbClr val="31373D"/>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165013" y="1600201"/>
            <a:ext cx="10417387"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867" b="1">
                <a:solidFill>
                  <a:srgbClr val="EB922A"/>
                </a:solidFill>
              </a:defRPr>
            </a:lvl1pPr>
          </a:lstStyle>
          <a:p>
            <a:r>
              <a:rPr lang="en-US"/>
              <a:t>tfi.org</a:t>
            </a:r>
          </a:p>
        </p:txBody>
      </p:sp>
      <p:cxnSp>
        <p:nvCxnSpPr>
          <p:cNvPr id="10" name="Straight Connector 9"/>
          <p:cNvCxnSpPr/>
          <p:nvPr userDrawn="1"/>
        </p:nvCxnSpPr>
        <p:spPr>
          <a:xfrm>
            <a:off x="1165013" y="1459231"/>
            <a:ext cx="10417387" cy="0"/>
          </a:xfrm>
          <a:prstGeom prst="line">
            <a:avLst/>
          </a:prstGeom>
          <a:ln w="12700">
            <a:solidFill>
              <a:srgbClr val="EB922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86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Main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Content Placeholder 2"/>
          <p:cNvSpPr>
            <a:spLocks noGrp="1"/>
          </p:cNvSpPr>
          <p:nvPr>
            <p:ph sz="half" idx="1"/>
          </p:nvPr>
        </p:nvSpPr>
        <p:spPr>
          <a:xfrm>
            <a:off x="1165013"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3680"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B5363C1-A0D4-0D4C-81C2-40ED6D9D453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tfi.org</a:t>
            </a:r>
          </a:p>
        </p:txBody>
      </p:sp>
    </p:spTree>
    <p:extLst>
      <p:ext uri="{BB962C8B-B14F-4D97-AF65-F5344CB8AC3E}">
        <p14:creationId xmlns:p14="http://schemas.microsoft.com/office/powerpoint/2010/main" val="1772148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Main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Text Placeholder 2"/>
          <p:cNvSpPr>
            <a:spLocks noGrp="1"/>
          </p:cNvSpPr>
          <p:nvPr>
            <p:ph type="body" idx="1"/>
          </p:nvPr>
        </p:nvSpPr>
        <p:spPr>
          <a:xfrm>
            <a:off x="1165013"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165013"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83680"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583680"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B5363C1-A0D4-0D4C-81C2-40ED6D9D4530}"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a:t>tfi.org</a:t>
            </a:r>
          </a:p>
        </p:txBody>
      </p:sp>
    </p:spTree>
    <p:extLst>
      <p:ext uri="{BB962C8B-B14F-4D97-AF65-F5344CB8AC3E}">
        <p14:creationId xmlns:p14="http://schemas.microsoft.com/office/powerpoint/2010/main" val="196647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Main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B5363C1-A0D4-0D4C-81C2-40ED6D9D4530}"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t>tfi.org</a:t>
            </a:r>
          </a:p>
        </p:txBody>
      </p:sp>
    </p:spTree>
    <p:extLst>
      <p:ext uri="{BB962C8B-B14F-4D97-AF65-F5344CB8AC3E}">
        <p14:creationId xmlns:p14="http://schemas.microsoft.com/office/powerpoint/2010/main" val="60347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A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B9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914400" y="1683386"/>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439160"/>
            <a:ext cx="8534400" cy="17526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cxnSp>
        <p:nvCxnSpPr>
          <p:cNvPr id="11" name="Straight Connector 10"/>
          <p:cNvCxnSpPr/>
          <p:nvPr userDrawn="1"/>
        </p:nvCxnSpPr>
        <p:spPr>
          <a:xfrm>
            <a:off x="1828800" y="3267711"/>
            <a:ext cx="85344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TFI-Logo-RGB_FullLogo-FullColor-WhiteTex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76800" y="5363345"/>
            <a:ext cx="2430981" cy="1181832"/>
          </a:xfrm>
          <a:prstGeom prst="rect">
            <a:avLst/>
          </a:prstGeom>
        </p:spPr>
      </p:pic>
    </p:spTree>
    <p:extLst>
      <p:ext uri="{BB962C8B-B14F-4D97-AF65-F5344CB8AC3E}">
        <p14:creationId xmlns:p14="http://schemas.microsoft.com/office/powerpoint/2010/main" val="338847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A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050925"/>
          </a:xfrm>
        </p:spPr>
        <p:txBody>
          <a:bodyPr>
            <a:normAutofit/>
          </a:bodyPr>
          <a:lstStyle>
            <a:lvl1pPr algn="l">
              <a:defRPr sz="5333">
                <a:solidFill>
                  <a:srgbClr val="31373D"/>
                </a:solidFill>
              </a:defRPr>
            </a:lvl1pPr>
          </a:lstStyle>
          <a:p>
            <a:r>
              <a:rPr lang="en-US" dirty="0"/>
              <a:t>Click to edit Master title style</a:t>
            </a:r>
          </a:p>
        </p:txBody>
      </p:sp>
      <p:sp>
        <p:nvSpPr>
          <p:cNvPr id="3" name="Content Placeholder 2"/>
          <p:cNvSpPr>
            <a:spLocks noGrp="1"/>
          </p:cNvSpPr>
          <p:nvPr>
            <p:ph idx="1"/>
          </p:nvPr>
        </p:nvSpPr>
        <p:spPr>
          <a:xfrm>
            <a:off x="1165013" y="1600201"/>
            <a:ext cx="10417387"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tfi.org</a:t>
            </a:r>
          </a:p>
        </p:txBody>
      </p:sp>
      <p:pic>
        <p:nvPicPr>
          <p:cNvPr id="9" name="Picture 8"/>
          <p:cNvPicPr>
            <a:picLocks noChangeAspect="1"/>
          </p:cNvPicPr>
          <p:nvPr userDrawn="1"/>
        </p:nvPicPr>
        <p:blipFill>
          <a:blip r:embed="rId2"/>
          <a:stretch>
            <a:fillRect/>
          </a:stretch>
        </p:blipFill>
        <p:spPr>
          <a:xfrm>
            <a:off x="361609" y="325439"/>
            <a:ext cx="561468" cy="6289040"/>
          </a:xfrm>
          <a:prstGeom prst="rect">
            <a:avLst/>
          </a:prstGeom>
        </p:spPr>
      </p:pic>
    </p:spTree>
    <p:extLst>
      <p:ext uri="{BB962C8B-B14F-4D97-AF65-F5344CB8AC3E}">
        <p14:creationId xmlns:p14="http://schemas.microsoft.com/office/powerpoint/2010/main" val="1253707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A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Content Placeholder 2"/>
          <p:cNvSpPr>
            <a:spLocks noGrp="1"/>
          </p:cNvSpPr>
          <p:nvPr>
            <p:ph sz="half" idx="1"/>
          </p:nvPr>
        </p:nvSpPr>
        <p:spPr>
          <a:xfrm>
            <a:off x="1165013"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3680"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B5363C1-A0D4-0D4C-81C2-40ED6D9D453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tfi.org</a:t>
            </a:r>
          </a:p>
        </p:txBody>
      </p:sp>
      <p:cxnSp>
        <p:nvCxnSpPr>
          <p:cNvPr id="10" name="Straight Connector 9"/>
          <p:cNvCxnSpPr/>
          <p:nvPr userDrawn="1"/>
        </p:nvCxnSpPr>
        <p:spPr>
          <a:xfrm>
            <a:off x="1165013" y="1459231"/>
            <a:ext cx="10417387" cy="0"/>
          </a:xfrm>
          <a:prstGeom prst="line">
            <a:avLst/>
          </a:prstGeom>
          <a:ln w="12700">
            <a:solidFill>
              <a:srgbClr val="EB922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361609" y="325439"/>
            <a:ext cx="561468" cy="6289040"/>
          </a:xfrm>
          <a:prstGeom prst="rect">
            <a:avLst/>
          </a:prstGeom>
        </p:spPr>
      </p:pic>
    </p:spTree>
    <p:extLst>
      <p:ext uri="{BB962C8B-B14F-4D97-AF65-F5344CB8AC3E}">
        <p14:creationId xmlns:p14="http://schemas.microsoft.com/office/powerpoint/2010/main" val="381728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D7DA-B590-49BA-8F18-3F06E4449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C6BD0-0C8F-402B-9630-A5D5DAFCCB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55359-89D7-4943-ADB1-E26BD006007E}"/>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F925DEDB-E825-4C05-802A-6D4314E4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558B4-74DB-477E-9974-7BAD6CD31F0E}"/>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1818374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A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Text Placeholder 2"/>
          <p:cNvSpPr>
            <a:spLocks noGrp="1"/>
          </p:cNvSpPr>
          <p:nvPr>
            <p:ph type="body" idx="1"/>
          </p:nvPr>
        </p:nvSpPr>
        <p:spPr>
          <a:xfrm>
            <a:off x="1165013"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165013"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83680"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583680"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B5363C1-A0D4-0D4C-81C2-40ED6D9D4530}"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a:t>tfi.org</a:t>
            </a:r>
          </a:p>
        </p:txBody>
      </p:sp>
      <p:cxnSp>
        <p:nvCxnSpPr>
          <p:cNvPr id="12" name="Straight Connector 11"/>
          <p:cNvCxnSpPr/>
          <p:nvPr userDrawn="1"/>
        </p:nvCxnSpPr>
        <p:spPr>
          <a:xfrm>
            <a:off x="1165013" y="1459231"/>
            <a:ext cx="10417387" cy="0"/>
          </a:xfrm>
          <a:prstGeom prst="line">
            <a:avLst/>
          </a:prstGeom>
          <a:ln w="12700">
            <a:solidFill>
              <a:srgbClr val="EB922A"/>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a:stretch>
            <a:fillRect/>
          </a:stretch>
        </p:blipFill>
        <p:spPr>
          <a:xfrm>
            <a:off x="361609" y="325439"/>
            <a:ext cx="561468" cy="6289040"/>
          </a:xfrm>
          <a:prstGeom prst="rect">
            <a:avLst/>
          </a:prstGeom>
        </p:spPr>
      </p:pic>
    </p:spTree>
    <p:extLst>
      <p:ext uri="{BB962C8B-B14F-4D97-AF65-F5344CB8AC3E}">
        <p14:creationId xmlns:p14="http://schemas.microsoft.com/office/powerpoint/2010/main" val="3599287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B5363C1-A0D4-0D4C-81C2-40ED6D9D4530}"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marL="0" marR="0" indent="0" algn="r" defTabSz="609585" rtl="0" eaLnBrk="1" fontAlgn="auto" latinLnBrk="0" hangingPunct="1">
              <a:lnSpc>
                <a:spcPct val="100000"/>
              </a:lnSpc>
              <a:spcBef>
                <a:spcPts val="0"/>
              </a:spcBef>
              <a:spcAft>
                <a:spcPts val="0"/>
              </a:spcAft>
              <a:buClrTx/>
              <a:buSzTx/>
              <a:buFontTx/>
              <a:buNone/>
              <a:tabLst/>
              <a:defRPr/>
            </a:lvl1pPr>
          </a:lstStyle>
          <a:p>
            <a:r>
              <a:rPr lang="en-US"/>
              <a:t>tfi.org</a:t>
            </a:r>
          </a:p>
        </p:txBody>
      </p:sp>
      <p:cxnSp>
        <p:nvCxnSpPr>
          <p:cNvPr id="9" name="Straight Connector 8"/>
          <p:cNvCxnSpPr/>
          <p:nvPr userDrawn="1"/>
        </p:nvCxnSpPr>
        <p:spPr>
          <a:xfrm>
            <a:off x="1165013" y="1459231"/>
            <a:ext cx="10417387" cy="0"/>
          </a:xfrm>
          <a:prstGeom prst="line">
            <a:avLst/>
          </a:prstGeom>
          <a:ln w="12700">
            <a:solidFill>
              <a:srgbClr val="EB922A"/>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361609" y="325439"/>
            <a:ext cx="561468" cy="6289040"/>
          </a:xfrm>
          <a:prstGeom prst="rect">
            <a:avLst/>
          </a:prstGeom>
        </p:spPr>
      </p:pic>
    </p:spTree>
    <p:extLst>
      <p:ext uri="{BB962C8B-B14F-4D97-AF65-F5344CB8AC3E}">
        <p14:creationId xmlns:p14="http://schemas.microsoft.com/office/powerpoint/2010/main" val="202532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5FA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10" name="Title 1"/>
          <p:cNvSpPr>
            <a:spLocks noGrp="1"/>
          </p:cNvSpPr>
          <p:nvPr>
            <p:ph type="ctrTitle"/>
          </p:nvPr>
        </p:nvSpPr>
        <p:spPr>
          <a:xfrm>
            <a:off x="914400" y="1683386"/>
            <a:ext cx="10363200" cy="1470025"/>
          </a:xfrm>
        </p:spPr>
        <p:txBody>
          <a:bodyPr/>
          <a:lstStyle>
            <a:lvl1pPr algn="ctr">
              <a:defRPr>
                <a:solidFill>
                  <a:schemeClr val="bg1"/>
                </a:solidFill>
              </a:defRPr>
            </a:lvl1pPr>
          </a:lstStyle>
          <a:p>
            <a:r>
              <a:rPr lang="en-US" dirty="0"/>
              <a:t>Click to edit Master title style</a:t>
            </a:r>
          </a:p>
        </p:txBody>
      </p:sp>
      <p:sp>
        <p:nvSpPr>
          <p:cNvPr id="12" name="Subtitle 2"/>
          <p:cNvSpPr>
            <a:spLocks noGrp="1"/>
          </p:cNvSpPr>
          <p:nvPr>
            <p:ph type="subTitle" idx="1"/>
          </p:nvPr>
        </p:nvSpPr>
        <p:spPr>
          <a:xfrm>
            <a:off x="1828800" y="3439160"/>
            <a:ext cx="8534400" cy="1752600"/>
          </a:xfrm>
        </p:spPr>
        <p:txBody>
          <a:bodyPr>
            <a:normAutofit/>
          </a:bodyPr>
          <a:lstStyle>
            <a:lvl1pPr marL="0" indent="0" algn="ctr">
              <a:buNone/>
              <a:defRPr sz="32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13" name="Straight Connector 12"/>
          <p:cNvCxnSpPr/>
          <p:nvPr userDrawn="1"/>
        </p:nvCxnSpPr>
        <p:spPr>
          <a:xfrm>
            <a:off x="1828800" y="3267711"/>
            <a:ext cx="85344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TFI-Logo-RGB_FullLogo-FullColor-WhiteTex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76800" y="5363345"/>
            <a:ext cx="2430981" cy="1181832"/>
          </a:xfrm>
          <a:prstGeom prst="rect">
            <a:avLst/>
          </a:prstGeom>
        </p:spPr>
      </p:pic>
    </p:spTree>
    <p:extLst>
      <p:ext uri="{BB962C8B-B14F-4D97-AF65-F5344CB8AC3E}">
        <p14:creationId xmlns:p14="http://schemas.microsoft.com/office/powerpoint/2010/main" val="174893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050925"/>
          </a:xfrm>
        </p:spPr>
        <p:txBody>
          <a:bodyPr>
            <a:normAutofit/>
          </a:bodyPr>
          <a:lstStyle>
            <a:lvl1pPr algn="l">
              <a:defRPr sz="5333">
                <a:solidFill>
                  <a:srgbClr val="31373D"/>
                </a:solidFill>
              </a:defRPr>
            </a:lvl1pPr>
          </a:lstStyle>
          <a:p>
            <a:r>
              <a:rPr lang="en-US" dirty="0"/>
              <a:t>Click to edit Master title style</a:t>
            </a:r>
          </a:p>
        </p:txBody>
      </p:sp>
      <p:sp>
        <p:nvSpPr>
          <p:cNvPr id="3" name="Content Placeholder 2"/>
          <p:cNvSpPr>
            <a:spLocks noGrp="1"/>
          </p:cNvSpPr>
          <p:nvPr>
            <p:ph idx="1"/>
          </p:nvPr>
        </p:nvSpPr>
        <p:spPr>
          <a:xfrm>
            <a:off x="1165013" y="1600201"/>
            <a:ext cx="10417387"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B5363C1-A0D4-0D4C-81C2-40ED6D9D453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5FA544"/>
                </a:solidFill>
              </a:defRPr>
            </a:lvl1pPr>
          </a:lstStyle>
          <a:p>
            <a:r>
              <a:rPr lang="en-US"/>
              <a:t>tfi.org</a:t>
            </a:r>
          </a:p>
        </p:txBody>
      </p:sp>
      <p:cxnSp>
        <p:nvCxnSpPr>
          <p:cNvPr id="10" name="Straight Connector 9"/>
          <p:cNvCxnSpPr/>
          <p:nvPr userDrawn="1"/>
        </p:nvCxnSpPr>
        <p:spPr>
          <a:xfrm>
            <a:off x="1165013" y="1459231"/>
            <a:ext cx="10417387" cy="0"/>
          </a:xfrm>
          <a:prstGeom prst="line">
            <a:avLst/>
          </a:prstGeom>
          <a:ln w="12700">
            <a:solidFill>
              <a:srgbClr val="5FA544"/>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361609" y="334596"/>
            <a:ext cx="560649" cy="6279883"/>
          </a:xfrm>
          <a:prstGeom prst="rect">
            <a:avLst/>
          </a:prstGeom>
        </p:spPr>
      </p:pic>
    </p:spTree>
    <p:extLst>
      <p:ext uri="{BB962C8B-B14F-4D97-AF65-F5344CB8AC3E}">
        <p14:creationId xmlns:p14="http://schemas.microsoft.com/office/powerpoint/2010/main" val="395884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B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Content Placeholder 2"/>
          <p:cNvSpPr>
            <a:spLocks noGrp="1"/>
          </p:cNvSpPr>
          <p:nvPr>
            <p:ph sz="half" idx="1"/>
          </p:nvPr>
        </p:nvSpPr>
        <p:spPr>
          <a:xfrm>
            <a:off x="1165013"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3680" y="1600201"/>
            <a:ext cx="499872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B5363C1-A0D4-0D4C-81C2-40ED6D9D453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5FA544"/>
                </a:solidFill>
              </a:defRPr>
            </a:lvl1pPr>
          </a:lstStyle>
          <a:p>
            <a:r>
              <a:rPr lang="en-US"/>
              <a:t>tfi.org</a:t>
            </a:r>
          </a:p>
        </p:txBody>
      </p:sp>
      <p:cxnSp>
        <p:nvCxnSpPr>
          <p:cNvPr id="11" name="Straight Connector 10"/>
          <p:cNvCxnSpPr/>
          <p:nvPr userDrawn="1"/>
        </p:nvCxnSpPr>
        <p:spPr>
          <a:xfrm>
            <a:off x="1165013" y="1459231"/>
            <a:ext cx="10417387" cy="0"/>
          </a:xfrm>
          <a:prstGeom prst="line">
            <a:avLst/>
          </a:prstGeom>
          <a:ln w="12700">
            <a:solidFill>
              <a:srgbClr val="5FA544"/>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a:stretch>
            <a:fillRect/>
          </a:stretch>
        </p:blipFill>
        <p:spPr>
          <a:xfrm>
            <a:off x="361609" y="334596"/>
            <a:ext cx="560649" cy="6279883"/>
          </a:xfrm>
          <a:prstGeom prst="rect">
            <a:avLst/>
          </a:prstGeom>
        </p:spPr>
      </p:pic>
    </p:spTree>
    <p:extLst>
      <p:ext uri="{BB962C8B-B14F-4D97-AF65-F5344CB8AC3E}">
        <p14:creationId xmlns:p14="http://schemas.microsoft.com/office/powerpoint/2010/main" val="2075136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B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Text Placeholder 2"/>
          <p:cNvSpPr>
            <a:spLocks noGrp="1"/>
          </p:cNvSpPr>
          <p:nvPr>
            <p:ph type="body" idx="1"/>
          </p:nvPr>
        </p:nvSpPr>
        <p:spPr>
          <a:xfrm>
            <a:off x="1165013"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165013"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83680" y="1749439"/>
            <a:ext cx="499872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583680" y="2389201"/>
            <a:ext cx="499872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B5363C1-A0D4-0D4C-81C2-40ED6D9D4530}"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rgbClr val="5FA544"/>
                </a:solidFill>
              </a:defRPr>
            </a:lvl1pPr>
          </a:lstStyle>
          <a:p>
            <a:r>
              <a:rPr lang="en-US"/>
              <a:t>tfi.org</a:t>
            </a:r>
          </a:p>
        </p:txBody>
      </p:sp>
      <p:cxnSp>
        <p:nvCxnSpPr>
          <p:cNvPr id="12" name="Straight Connector 11"/>
          <p:cNvCxnSpPr/>
          <p:nvPr userDrawn="1"/>
        </p:nvCxnSpPr>
        <p:spPr>
          <a:xfrm>
            <a:off x="1165013" y="1459231"/>
            <a:ext cx="10417387" cy="0"/>
          </a:xfrm>
          <a:prstGeom prst="line">
            <a:avLst/>
          </a:prstGeom>
          <a:ln w="12700">
            <a:solidFill>
              <a:srgbClr val="5FA544"/>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361609" y="334596"/>
            <a:ext cx="560649" cy="6279883"/>
          </a:xfrm>
          <a:prstGeom prst="rect">
            <a:avLst/>
          </a:prstGeom>
        </p:spPr>
      </p:pic>
    </p:spTree>
    <p:extLst>
      <p:ext uri="{BB962C8B-B14F-4D97-AF65-F5344CB8AC3E}">
        <p14:creationId xmlns:p14="http://schemas.microsoft.com/office/powerpoint/2010/main" val="3917779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5013" y="274639"/>
            <a:ext cx="10417387" cy="1143000"/>
          </a:xfrm>
        </p:spPr>
        <p:txBody>
          <a:bodyPr>
            <a:normAutofit/>
          </a:bodyPr>
          <a:lstStyle>
            <a:lvl1pPr algn="l">
              <a:defRPr sz="5333">
                <a:solidFill>
                  <a:srgbClr val="31373D"/>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B5363C1-A0D4-0D4C-81C2-40ED6D9D4530}"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p:spPr>
        <p:txBody>
          <a:bodyPr/>
          <a:lstStyle>
            <a:lvl1pPr>
              <a:defRPr>
                <a:solidFill>
                  <a:srgbClr val="5FA544"/>
                </a:solidFill>
              </a:defRPr>
            </a:lvl1pPr>
          </a:lstStyle>
          <a:p>
            <a:r>
              <a:rPr lang="en-US"/>
              <a:t>tfi.org</a:t>
            </a:r>
          </a:p>
        </p:txBody>
      </p:sp>
      <p:cxnSp>
        <p:nvCxnSpPr>
          <p:cNvPr id="10" name="Straight Connector 9"/>
          <p:cNvCxnSpPr/>
          <p:nvPr userDrawn="1"/>
        </p:nvCxnSpPr>
        <p:spPr>
          <a:xfrm>
            <a:off x="1165013" y="1459231"/>
            <a:ext cx="10417387" cy="0"/>
          </a:xfrm>
          <a:prstGeom prst="line">
            <a:avLst/>
          </a:prstGeom>
          <a:ln w="12700">
            <a:solidFill>
              <a:srgbClr val="5FA544"/>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361609" y="334596"/>
            <a:ext cx="560649" cy="6279883"/>
          </a:xfrm>
          <a:prstGeom prst="rect">
            <a:avLst/>
          </a:prstGeom>
        </p:spPr>
      </p:pic>
    </p:spTree>
    <p:extLst>
      <p:ext uri="{BB962C8B-B14F-4D97-AF65-F5344CB8AC3E}">
        <p14:creationId xmlns:p14="http://schemas.microsoft.com/office/powerpoint/2010/main" val="1848236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endParaRPr lang="en-US" dirty="0"/>
          </a:p>
        </p:txBody>
      </p:sp>
      <p:sp>
        <p:nvSpPr>
          <p:cNvPr id="5" name="Text Placeholder 6"/>
          <p:cNvSpPr>
            <a:spLocks noGrp="1"/>
          </p:cNvSpPr>
          <p:nvPr>
            <p:ph type="body" sz="quarter" idx="10"/>
          </p:nvPr>
        </p:nvSpPr>
        <p:spPr>
          <a:xfrm>
            <a:off x="508000" y="1701801"/>
            <a:ext cx="11277600" cy="4673600"/>
          </a:xfrm>
          <a:prstGeom prst="rect">
            <a:avLst/>
          </a:prstGeom>
        </p:spPr>
        <p:txBody>
          <a:bodyPr vert="horz" lIns="0" tIns="0" rIns="0" bIns="0">
            <a:normAutofit/>
          </a:bodyPr>
          <a:lstStyle>
            <a:lvl1pPr marL="342870" indent="-342870">
              <a:lnSpc>
                <a:spcPct val="100000"/>
              </a:lnSpc>
              <a:spcAft>
                <a:spcPts val="0"/>
              </a:spcAft>
              <a:buFont typeface="Arial"/>
              <a:buChar char="•"/>
              <a:defRPr sz="2400" b="0" i="0">
                <a:latin typeface="+mj-lt"/>
                <a:cs typeface="Arial"/>
              </a:defRPr>
            </a:lvl1pPr>
            <a:lvl2pPr>
              <a:lnSpc>
                <a:spcPct val="100000"/>
              </a:lnSpc>
              <a:spcAft>
                <a:spcPts val="0"/>
              </a:spcAft>
              <a:defRPr sz="2400" b="0" i="0">
                <a:latin typeface="+mj-lt"/>
                <a:cs typeface="Arial"/>
              </a:defRPr>
            </a:lvl2pPr>
            <a:lvl3pPr>
              <a:lnSpc>
                <a:spcPct val="100000"/>
              </a:lnSpc>
              <a:spcAft>
                <a:spcPts val="0"/>
              </a:spcAft>
              <a:defRPr b="0" i="0">
                <a:latin typeface="+mj-lt"/>
              </a:defRPr>
            </a:lvl3pPr>
            <a:lvl4pPr>
              <a:defRPr>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902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E295-0CE4-6946-B32C-D0C55E51A4B6}"/>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FC426B0-2164-9247-AB60-BE4558CAACCF}"/>
              </a:ext>
            </a:extLst>
          </p:cNvPr>
          <p:cNvSpPr>
            <a:spLocks noGrp="1"/>
          </p:cNvSpPr>
          <p:nvPr>
            <p:ph sz="quarter" idx="10"/>
          </p:nvPr>
        </p:nvSpPr>
        <p:spPr>
          <a:xfrm>
            <a:off x="831274" y="2105892"/>
            <a:ext cx="10543309" cy="4378035"/>
          </a:xfrm>
        </p:spPr>
        <p:txBody>
          <a:bodyPr/>
          <a:lstStyle/>
          <a:p>
            <a:pPr lvl="0"/>
            <a:r>
              <a:rPr lang="en-US"/>
              <a:t>Edit Master text styles</a:t>
            </a:r>
          </a:p>
          <a:p>
            <a:pPr lvl="1"/>
            <a:r>
              <a:rPr lang="en-US"/>
              <a:t>Second level</a:t>
            </a:r>
          </a:p>
        </p:txBody>
      </p:sp>
      <p:sp>
        <p:nvSpPr>
          <p:cNvPr id="6" name="object 2">
            <a:extLst>
              <a:ext uri="{FF2B5EF4-FFF2-40B4-BE49-F238E27FC236}">
                <a16:creationId xmlns:a16="http://schemas.microsoft.com/office/drawing/2014/main" id="{A02E252D-CE89-7C44-B4A9-DF178AC7BCA8}"/>
              </a:ext>
            </a:extLst>
          </p:cNvPr>
          <p:cNvSpPr/>
          <p:nvPr userDrawn="1"/>
        </p:nvSpPr>
        <p:spPr>
          <a:xfrm>
            <a:off x="0" y="0"/>
            <a:ext cx="673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FFC702"/>
          </a:solidFill>
        </p:spPr>
        <p:txBody>
          <a:bodyPr wrap="square" lIns="0" tIns="0" rIns="0" bIns="0" rtlCol="0"/>
          <a:lstStyle/>
          <a:p>
            <a:endParaRPr sz="1800" dirty="0"/>
          </a:p>
        </p:txBody>
      </p:sp>
    </p:spTree>
    <p:extLst>
      <p:ext uri="{BB962C8B-B14F-4D97-AF65-F5344CB8AC3E}">
        <p14:creationId xmlns:p14="http://schemas.microsoft.com/office/powerpoint/2010/main" val="146415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E295-0CE4-6946-B32C-D0C55E51A4B6}"/>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0FC426B0-2164-9247-AB60-BE4558CAACCF}"/>
              </a:ext>
            </a:extLst>
          </p:cNvPr>
          <p:cNvSpPr>
            <a:spLocks noGrp="1"/>
          </p:cNvSpPr>
          <p:nvPr>
            <p:ph sz="quarter" idx="10"/>
          </p:nvPr>
        </p:nvSpPr>
        <p:spPr>
          <a:xfrm>
            <a:off x="831274" y="2105892"/>
            <a:ext cx="10543309" cy="4378035"/>
          </a:xfrm>
        </p:spPr>
        <p:txBody>
          <a:bodyPr/>
          <a:lstStyle>
            <a:lvl1pPr>
              <a:lnSpc>
                <a:spcPct val="100000"/>
              </a:lnSpc>
              <a:defRPr>
                <a:solidFill>
                  <a:schemeClr val="bg2">
                    <a:lumMod val="25000"/>
                  </a:schemeClr>
                </a:solidFill>
              </a:defRPr>
            </a:lvl1pPr>
            <a:lvl2pPr>
              <a:lnSpc>
                <a:spcPct val="100000"/>
              </a:lnSpc>
              <a:defRPr>
                <a:solidFill>
                  <a:schemeClr val="bg2">
                    <a:lumMod val="25000"/>
                  </a:schemeClr>
                </a:solidFill>
              </a:defRPr>
            </a:lvl2pPr>
          </a:lstStyle>
          <a:p>
            <a:pPr lvl="0"/>
            <a:r>
              <a:rPr lang="en-US" dirty="0"/>
              <a:t>Click to edit Master text styles</a:t>
            </a:r>
          </a:p>
          <a:p>
            <a:pPr lvl="1"/>
            <a:r>
              <a:rPr lang="en-US" dirty="0"/>
              <a:t>Second level</a:t>
            </a:r>
          </a:p>
        </p:txBody>
      </p:sp>
      <p:sp>
        <p:nvSpPr>
          <p:cNvPr id="6" name="object 2">
            <a:extLst>
              <a:ext uri="{FF2B5EF4-FFF2-40B4-BE49-F238E27FC236}">
                <a16:creationId xmlns:a16="http://schemas.microsoft.com/office/drawing/2014/main" id="{A02E252D-CE89-7C44-B4A9-DF178AC7BCA8}"/>
              </a:ext>
            </a:extLst>
          </p:cNvPr>
          <p:cNvSpPr/>
          <p:nvPr/>
        </p:nvSpPr>
        <p:spPr>
          <a:xfrm>
            <a:off x="0" y="0"/>
            <a:ext cx="673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FFC702"/>
          </a:solidFill>
        </p:spPr>
        <p:txBody>
          <a:bodyPr wrap="square" lIns="0" tIns="0" rIns="0" bIns="0" rtlCol="0"/>
          <a:lstStyle/>
          <a:p>
            <a:endParaRPr sz="1800" dirty="0"/>
          </a:p>
        </p:txBody>
      </p:sp>
      <p:sp>
        <p:nvSpPr>
          <p:cNvPr id="5" name="object 2">
            <a:extLst>
              <a:ext uri="{FF2B5EF4-FFF2-40B4-BE49-F238E27FC236}">
                <a16:creationId xmlns:a16="http://schemas.microsoft.com/office/drawing/2014/main" id="{BF150437-60E7-4740-8CBB-52E64A9138BB}"/>
              </a:ext>
            </a:extLst>
          </p:cNvPr>
          <p:cNvSpPr/>
          <p:nvPr userDrawn="1"/>
        </p:nvSpPr>
        <p:spPr>
          <a:xfrm>
            <a:off x="0" y="0"/>
            <a:ext cx="673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FFC702"/>
          </a:solidFill>
        </p:spPr>
        <p:txBody>
          <a:bodyPr wrap="square" lIns="0" tIns="0" rIns="0" bIns="0" rtlCol="0"/>
          <a:lstStyle/>
          <a:p>
            <a:endParaRPr sz="1800" dirty="0"/>
          </a:p>
        </p:txBody>
      </p:sp>
    </p:spTree>
    <p:extLst>
      <p:ext uri="{BB962C8B-B14F-4D97-AF65-F5344CB8AC3E}">
        <p14:creationId xmlns:p14="http://schemas.microsoft.com/office/powerpoint/2010/main" val="226246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06FB-5CAC-43AB-8B97-E35056374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2B78C-2178-401A-B438-5606516A2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69A92-A0FB-4F69-B862-D0B2C828D6F6}"/>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0712283E-EDAA-43E8-87EE-F1A436D89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22804-4CCC-4EB7-AF16-77DF721AD73F}"/>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2182893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D8D3-B4EA-4F56-8881-0E794E187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4FDE1-1D16-4212-B123-EB4FC49CF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4E14A6-D260-443D-BB6D-244302B061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38E459-E9B3-4C9A-A525-DFE507BA12D7}"/>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6" name="Footer Placeholder 5">
            <a:extLst>
              <a:ext uri="{FF2B5EF4-FFF2-40B4-BE49-F238E27FC236}">
                <a16:creationId xmlns:a16="http://schemas.microsoft.com/office/drawing/2014/main" id="{BF43004C-7662-405B-9648-3BC025752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DB55D-360C-4047-A36B-D48550183BD8}"/>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156953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9CD0-B9A1-4A7C-B9B7-E6CC6F98A0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C84DCD-53DC-4108-82EF-B14D5F1FE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D73D8F-CC33-4F8C-842F-9804FD69A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27FA3-AD3C-4076-8445-3D53D83E0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17221-506F-4057-BC09-02DAE33A2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518660-90F2-454F-97A2-57EC49EF2CAC}"/>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8" name="Footer Placeholder 7">
            <a:extLst>
              <a:ext uri="{FF2B5EF4-FFF2-40B4-BE49-F238E27FC236}">
                <a16:creationId xmlns:a16="http://schemas.microsoft.com/office/drawing/2014/main" id="{56808318-1D45-4BB6-9D1B-3B99E4660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D0209-61B8-441A-86BB-9D3401EECDA0}"/>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62308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8484-73FA-48AC-A15B-FA130BC0F5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42EE7D-6692-4DE8-B06D-67E7886C3CE3}"/>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4" name="Footer Placeholder 3">
            <a:extLst>
              <a:ext uri="{FF2B5EF4-FFF2-40B4-BE49-F238E27FC236}">
                <a16:creationId xmlns:a16="http://schemas.microsoft.com/office/drawing/2014/main" id="{BCDA8FD1-B997-4A3C-989C-D79EBC320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C9AFF-DCBD-47A8-A4E3-262C653CF371}"/>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90779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5C25C-82F5-4072-8F60-79064F3B8F3F}"/>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3" name="Footer Placeholder 2">
            <a:extLst>
              <a:ext uri="{FF2B5EF4-FFF2-40B4-BE49-F238E27FC236}">
                <a16:creationId xmlns:a16="http://schemas.microsoft.com/office/drawing/2014/main" id="{A0AB5B1F-8A1E-4EFC-BE48-EA8EC3A87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BD19D4-74E4-48F7-BCB6-926780B24F56}"/>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319194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0E37-E207-4E17-90A7-290F18724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80DD65-4D3B-4C2D-A0C1-4EE590895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29AE6-5D98-4F0E-B396-2DFE1E93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B12EE-E74F-449E-96A0-91A76CC3D7F3}"/>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6" name="Footer Placeholder 5">
            <a:extLst>
              <a:ext uri="{FF2B5EF4-FFF2-40B4-BE49-F238E27FC236}">
                <a16:creationId xmlns:a16="http://schemas.microsoft.com/office/drawing/2014/main" id="{0B9650A9-E98D-4C9F-A9B8-6034F054A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E8BEA-CC25-4348-9B94-10AADB5D6E40}"/>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141386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330E-2EA1-4C46-8817-BFF127435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B1A35-04C6-42FC-8550-EC9D37DBC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1C51EF-7A1D-4647-8413-0E3C22DD9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D87E03-F298-46AD-A797-488977AEDCAC}"/>
              </a:ext>
            </a:extLst>
          </p:cNvPr>
          <p:cNvSpPr>
            <a:spLocks noGrp="1"/>
          </p:cNvSpPr>
          <p:nvPr>
            <p:ph type="dt" sz="half" idx="10"/>
          </p:nvPr>
        </p:nvSpPr>
        <p:spPr/>
        <p:txBody>
          <a:bodyPr/>
          <a:lstStyle/>
          <a:p>
            <a:fld id="{50FC514D-8060-4585-ADE6-1DB1C70FC8D7}" type="datetimeFigureOut">
              <a:rPr lang="en-US" smtClean="0"/>
              <a:t>2/8/2022</a:t>
            </a:fld>
            <a:endParaRPr lang="en-US"/>
          </a:p>
        </p:txBody>
      </p:sp>
      <p:sp>
        <p:nvSpPr>
          <p:cNvPr id="6" name="Footer Placeholder 5">
            <a:extLst>
              <a:ext uri="{FF2B5EF4-FFF2-40B4-BE49-F238E27FC236}">
                <a16:creationId xmlns:a16="http://schemas.microsoft.com/office/drawing/2014/main" id="{1DB36811-1BE5-477F-8DF5-440767C67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C4E3C-5F37-4A43-B589-289B4C4A9CBB}"/>
              </a:ext>
            </a:extLst>
          </p:cNvPr>
          <p:cNvSpPr>
            <a:spLocks noGrp="1"/>
          </p:cNvSpPr>
          <p:nvPr>
            <p:ph type="sldNum" sz="quarter" idx="12"/>
          </p:nvPr>
        </p:nvSpPr>
        <p:spPr/>
        <p:txBody>
          <a:bodyPr/>
          <a:lstStyle/>
          <a:p>
            <a:fld id="{1EA31DE1-A097-4BB0-AFB4-5B8C5BF2883D}" type="slidenum">
              <a:rPr lang="en-US" smtClean="0"/>
              <a:t>‹#›</a:t>
            </a:fld>
            <a:endParaRPr lang="en-US"/>
          </a:p>
        </p:txBody>
      </p:sp>
    </p:spTree>
    <p:extLst>
      <p:ext uri="{BB962C8B-B14F-4D97-AF65-F5344CB8AC3E}">
        <p14:creationId xmlns:p14="http://schemas.microsoft.com/office/powerpoint/2010/main" val="28171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0D225-3D74-4EC7-8C39-27F676FA7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72BB11-7056-4279-BECB-AF9A504DA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873DC-9BEF-4283-A0A3-CF12128701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514D-8060-4585-ADE6-1DB1C70FC8D7}" type="datetimeFigureOut">
              <a:rPr lang="en-US" smtClean="0"/>
              <a:t>2/8/2022</a:t>
            </a:fld>
            <a:endParaRPr lang="en-US"/>
          </a:p>
        </p:txBody>
      </p:sp>
      <p:sp>
        <p:nvSpPr>
          <p:cNvPr id="5" name="Footer Placeholder 4">
            <a:extLst>
              <a:ext uri="{FF2B5EF4-FFF2-40B4-BE49-F238E27FC236}">
                <a16:creationId xmlns:a16="http://schemas.microsoft.com/office/drawing/2014/main" id="{4D861419-1FB2-48CF-BA1B-BD123327D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AF1BC0-EA24-4F9B-AD36-763E120DDE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1DE1-A097-4BB0-AFB4-5B8C5BF2883D}" type="slidenum">
              <a:rPr lang="en-US" smtClean="0"/>
              <a:t>‹#›</a:t>
            </a:fld>
            <a:endParaRPr lang="en-US"/>
          </a:p>
        </p:txBody>
      </p:sp>
    </p:spTree>
    <p:extLst>
      <p:ext uri="{BB962C8B-B14F-4D97-AF65-F5344CB8AC3E}">
        <p14:creationId xmlns:p14="http://schemas.microsoft.com/office/powerpoint/2010/main" val="3420826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333">
                <a:solidFill>
                  <a:schemeClr val="tx1">
                    <a:tint val="75000"/>
                  </a:schemeClr>
                </a:solidFill>
                <a:latin typeface="Roboto Regular"/>
                <a:cs typeface="Roboto Regular"/>
              </a:defRPr>
            </a:lvl1pPr>
          </a:lstStyle>
          <a:p>
            <a:fld id="{3B5363C1-A0D4-0D4C-81C2-40ED6D9D4530}" type="datetimeFigureOut">
              <a:rPr lang="en-US" smtClean="0"/>
              <a:pPr/>
              <a:t>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3">
                <a:solidFill>
                  <a:schemeClr val="tx1">
                    <a:tint val="75000"/>
                  </a:schemeClr>
                </a:solidFill>
                <a:latin typeface="Roboto Regular"/>
                <a:cs typeface="Roboto Regular"/>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marL="0" marR="0" indent="0" algn="r" defTabSz="609585" rtl="0" eaLnBrk="1" fontAlgn="auto" latinLnBrk="0" hangingPunct="1">
              <a:lnSpc>
                <a:spcPct val="100000"/>
              </a:lnSpc>
              <a:spcBef>
                <a:spcPts val="0"/>
              </a:spcBef>
              <a:spcAft>
                <a:spcPts val="0"/>
              </a:spcAft>
              <a:buClrTx/>
              <a:buSzTx/>
              <a:buFontTx/>
              <a:buNone/>
              <a:tabLst/>
              <a:defRPr sz="1867" b="1">
                <a:solidFill>
                  <a:srgbClr val="EB922A"/>
                </a:solidFill>
                <a:latin typeface="Roboto Regular"/>
                <a:cs typeface="Roboto Regular"/>
              </a:defRPr>
            </a:lvl1pPr>
          </a:lstStyle>
          <a:p>
            <a:r>
              <a:rPr lang="en-US"/>
              <a:t>tfi.org</a:t>
            </a:r>
          </a:p>
        </p:txBody>
      </p:sp>
    </p:spTree>
    <p:extLst>
      <p:ext uri="{BB962C8B-B14F-4D97-AF65-F5344CB8AC3E}">
        <p14:creationId xmlns:p14="http://schemas.microsoft.com/office/powerpoint/2010/main" val="2569196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09585" rtl="0" eaLnBrk="1" latinLnBrk="0" hangingPunct="1">
        <a:spcBef>
          <a:spcPct val="0"/>
        </a:spcBef>
        <a:buNone/>
        <a:defRPr sz="5333" b="1" kern="1200">
          <a:solidFill>
            <a:srgbClr val="31373D"/>
          </a:solidFill>
          <a:latin typeface="Arial"/>
          <a:ea typeface="+mj-ea"/>
          <a:cs typeface="Arial"/>
        </a:defRPr>
      </a:lvl1pPr>
    </p:titleStyle>
    <p:bodyStyle>
      <a:lvl1pPr marL="457189" indent="-457189" algn="l" defTabSz="609585" rtl="0" eaLnBrk="1" latinLnBrk="0" hangingPunct="1">
        <a:spcBef>
          <a:spcPct val="20000"/>
        </a:spcBef>
        <a:buClr>
          <a:srgbClr val="EB922A"/>
        </a:buClr>
        <a:buFont typeface="Arial"/>
        <a:buChar char="•"/>
        <a:defRPr sz="3733" b="1" kern="1200">
          <a:solidFill>
            <a:srgbClr val="31373D"/>
          </a:solidFill>
          <a:latin typeface="Arial"/>
          <a:ea typeface="+mn-ea"/>
          <a:cs typeface="Arial"/>
        </a:defRPr>
      </a:lvl1pPr>
      <a:lvl2pPr marL="990575" indent="-380990" algn="l" defTabSz="609585" rtl="0" eaLnBrk="1" latinLnBrk="0" hangingPunct="1">
        <a:spcBef>
          <a:spcPct val="20000"/>
        </a:spcBef>
        <a:buClr>
          <a:srgbClr val="EB922A"/>
        </a:buClr>
        <a:buSzPct val="100000"/>
        <a:buFont typeface="Lucida Grande"/>
        <a:buChar char="›"/>
        <a:defRPr sz="3200" kern="1200">
          <a:solidFill>
            <a:srgbClr val="31373D"/>
          </a:solidFill>
          <a:latin typeface="Arial"/>
          <a:ea typeface="+mn-ea"/>
          <a:cs typeface="Arial"/>
        </a:defRPr>
      </a:lvl2pPr>
      <a:lvl3pPr marL="1523962" indent="-304792" algn="l" defTabSz="609585" rtl="0" eaLnBrk="1" latinLnBrk="0" hangingPunct="1">
        <a:spcBef>
          <a:spcPct val="20000"/>
        </a:spcBef>
        <a:buClr>
          <a:srgbClr val="B6D554"/>
        </a:buClr>
        <a:buFont typeface="Arial"/>
        <a:buChar char="•"/>
        <a:defRPr sz="3200" i="0" kern="1200">
          <a:solidFill>
            <a:srgbClr val="31373D"/>
          </a:solidFill>
          <a:latin typeface="Arial"/>
          <a:ea typeface="+mn-ea"/>
          <a:cs typeface="Arial"/>
        </a:defRPr>
      </a:lvl3pPr>
      <a:lvl4pPr marL="2133547" indent="-304792" algn="l" defTabSz="609585" rtl="0" eaLnBrk="1" latinLnBrk="0" hangingPunct="1">
        <a:spcBef>
          <a:spcPct val="20000"/>
        </a:spcBef>
        <a:buClr>
          <a:srgbClr val="B6D554"/>
        </a:buClr>
        <a:buFont typeface="Lucida Grande"/>
        <a:buChar char="›"/>
        <a:defRPr sz="2667" kern="1200">
          <a:solidFill>
            <a:srgbClr val="31373D"/>
          </a:solidFill>
          <a:latin typeface="Arial"/>
          <a:ea typeface="+mn-ea"/>
          <a:cs typeface="Arial"/>
        </a:defRPr>
      </a:lvl4pPr>
      <a:lvl5pPr marL="2743131" indent="-304792" algn="l" defTabSz="609585" rtl="0" eaLnBrk="1" latinLnBrk="0" hangingPunct="1">
        <a:spcBef>
          <a:spcPct val="20000"/>
        </a:spcBef>
        <a:buClr>
          <a:srgbClr val="85D3E8"/>
        </a:buClr>
        <a:buFont typeface="Arial"/>
        <a:buChar char="»"/>
        <a:defRPr sz="2667" kern="1200">
          <a:solidFill>
            <a:srgbClr val="31373D"/>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DE2ECC-E94C-493B-AB0B-D9690B233D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82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47B5B-E832-43ED-A262-2427C3A883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0202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E4AAC-E116-4E1C-9EDB-3FCABF7008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447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52E93-8A43-446F-A977-D9FD83AE20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544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B981E2B-8567-4540-8E4C-E37EDC2919EF}"/>
              </a:ext>
            </a:extLst>
          </p:cNvPr>
          <p:cNvSpPr/>
          <p:nvPr/>
        </p:nvSpPr>
        <p:spPr>
          <a:xfrm>
            <a:off x="1055084" y="1309762"/>
            <a:ext cx="10641617" cy="2650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5" name="Rectangle 4">
            <a:extLst>
              <a:ext uri="{FF2B5EF4-FFF2-40B4-BE49-F238E27FC236}">
                <a16:creationId xmlns:a16="http://schemas.microsoft.com/office/drawing/2014/main" id="{8392F394-84BF-A242-9006-9D7E4FB977E2}"/>
              </a:ext>
            </a:extLst>
          </p:cNvPr>
          <p:cNvSpPr/>
          <p:nvPr/>
        </p:nvSpPr>
        <p:spPr>
          <a:xfrm>
            <a:off x="1171977" y="748908"/>
            <a:ext cx="3657600" cy="1371600"/>
          </a:xfrm>
          <a:prstGeom prst="rect">
            <a:avLst/>
          </a:prstGeom>
          <a:gradFill flip="none" rotWithShape="1">
            <a:gsLst>
              <a:gs pos="0">
                <a:schemeClr val="accent3">
                  <a:lumMod val="60000"/>
                  <a:lumOff val="40000"/>
                </a:schemeClr>
              </a:gs>
              <a:gs pos="99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b="1" dirty="0">
                <a:solidFill>
                  <a:prstClr val="white"/>
                </a:solidFill>
                <a:latin typeface="Montserrat SemiBold" pitchFamily="2" charset="77"/>
              </a:rPr>
              <a:t>Nutrients, Water, Sunlight</a:t>
            </a:r>
          </a:p>
        </p:txBody>
      </p:sp>
      <p:sp>
        <p:nvSpPr>
          <p:cNvPr id="6" name="Right Arrow 5">
            <a:extLst>
              <a:ext uri="{FF2B5EF4-FFF2-40B4-BE49-F238E27FC236}">
                <a16:creationId xmlns:a16="http://schemas.microsoft.com/office/drawing/2014/main" id="{432ECC09-B85B-E440-9FF0-C980D27D42EA}"/>
              </a:ext>
            </a:extLst>
          </p:cNvPr>
          <p:cNvSpPr/>
          <p:nvPr/>
        </p:nvSpPr>
        <p:spPr>
          <a:xfrm>
            <a:off x="4829578" y="326854"/>
            <a:ext cx="3786389" cy="1686093"/>
          </a:xfrm>
          <a:prstGeom prst="rightArrow">
            <a:avLst/>
          </a:prstGeom>
          <a:gradFill>
            <a:gsLst>
              <a:gs pos="0">
                <a:schemeClr val="accent3">
                  <a:lumMod val="75000"/>
                </a:schemeClr>
              </a:gs>
              <a:gs pos="99000">
                <a:schemeClr val="accent3">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b="1" dirty="0">
                <a:solidFill>
                  <a:prstClr val="white"/>
                </a:solidFill>
                <a:latin typeface="Montserrat SemiBold" pitchFamily="2" charset="77"/>
              </a:rPr>
              <a:t>Yield and Quality</a:t>
            </a:r>
          </a:p>
        </p:txBody>
      </p:sp>
      <p:sp>
        <p:nvSpPr>
          <p:cNvPr id="7" name="Bent-Up Arrow 6">
            <a:extLst>
              <a:ext uri="{FF2B5EF4-FFF2-40B4-BE49-F238E27FC236}">
                <a16:creationId xmlns:a16="http://schemas.microsoft.com/office/drawing/2014/main" id="{BB362C7A-157D-F44E-BD02-FC2BD39641A7}"/>
              </a:ext>
            </a:extLst>
          </p:cNvPr>
          <p:cNvSpPr/>
          <p:nvPr/>
        </p:nvSpPr>
        <p:spPr>
          <a:xfrm flipV="1">
            <a:off x="4829577" y="1572633"/>
            <a:ext cx="2194491" cy="2039107"/>
          </a:xfrm>
          <a:prstGeom prst="bentUpArrow">
            <a:avLst>
              <a:gd name="adj1" fmla="val 26783"/>
              <a:gd name="adj2" fmla="val 25000"/>
              <a:gd name="adj3" fmla="val 35632"/>
            </a:avLst>
          </a:prstGeom>
          <a:gradFill>
            <a:gsLst>
              <a:gs pos="0">
                <a:schemeClr val="accent3">
                  <a:lumMod val="75000"/>
                </a:schemeClr>
              </a:gs>
              <a:gs pos="99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8" name="TextBox 7">
            <a:extLst>
              <a:ext uri="{FF2B5EF4-FFF2-40B4-BE49-F238E27FC236}">
                <a16:creationId xmlns:a16="http://schemas.microsoft.com/office/drawing/2014/main" id="{0A2E52CF-B2B5-D348-B668-74582E3C4606}"/>
              </a:ext>
            </a:extLst>
          </p:cNvPr>
          <p:cNvSpPr txBox="1"/>
          <p:nvPr/>
        </p:nvSpPr>
        <p:spPr>
          <a:xfrm>
            <a:off x="5065776" y="1643613"/>
            <a:ext cx="1426464" cy="369332"/>
          </a:xfrm>
          <a:prstGeom prst="rect">
            <a:avLst/>
          </a:prstGeom>
          <a:noFill/>
        </p:spPr>
        <p:txBody>
          <a:bodyPr wrap="square" rtlCol="0">
            <a:spAutoFit/>
          </a:bodyPr>
          <a:lstStyle/>
          <a:p>
            <a:pPr algn="ctr" defTabSz="609585"/>
            <a:r>
              <a:rPr lang="en-US" b="1" dirty="0">
                <a:solidFill>
                  <a:prstClr val="white"/>
                </a:solidFill>
                <a:latin typeface="Montserrat SemiBold" pitchFamily="2" charset="77"/>
              </a:rPr>
              <a:t>Loss</a:t>
            </a:r>
          </a:p>
        </p:txBody>
      </p:sp>
      <p:sp>
        <p:nvSpPr>
          <p:cNvPr id="9" name="Rectangle 8">
            <a:extLst>
              <a:ext uri="{FF2B5EF4-FFF2-40B4-BE49-F238E27FC236}">
                <a16:creationId xmlns:a16="http://schemas.microsoft.com/office/drawing/2014/main" id="{F1FD8CCA-30B3-1C47-828A-1FB17270DA1E}"/>
              </a:ext>
            </a:extLst>
          </p:cNvPr>
          <p:cNvSpPr/>
          <p:nvPr/>
        </p:nvSpPr>
        <p:spPr>
          <a:xfrm>
            <a:off x="1171976" y="4288772"/>
            <a:ext cx="3657600" cy="1371600"/>
          </a:xfrm>
          <a:prstGeom prst="rect">
            <a:avLst/>
          </a:prstGeom>
          <a:gradFill flip="none" rotWithShape="1">
            <a:gsLst>
              <a:gs pos="0">
                <a:schemeClr val="accent3">
                  <a:lumMod val="60000"/>
                  <a:lumOff val="40000"/>
                </a:schemeClr>
              </a:gs>
              <a:gs pos="99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b="1" dirty="0">
                <a:solidFill>
                  <a:prstClr val="white"/>
                </a:solidFill>
                <a:latin typeface="Montserrat SemiBold" pitchFamily="2" charset="77"/>
              </a:rPr>
              <a:t>Nutrients, Water, Sunlight</a:t>
            </a:r>
          </a:p>
        </p:txBody>
      </p:sp>
      <p:sp>
        <p:nvSpPr>
          <p:cNvPr id="10" name="Right Arrow 9">
            <a:extLst>
              <a:ext uri="{FF2B5EF4-FFF2-40B4-BE49-F238E27FC236}">
                <a16:creationId xmlns:a16="http://schemas.microsoft.com/office/drawing/2014/main" id="{1F297A50-DED5-2F44-A45B-93455516EBD6}"/>
              </a:ext>
            </a:extLst>
          </p:cNvPr>
          <p:cNvSpPr/>
          <p:nvPr/>
        </p:nvSpPr>
        <p:spPr>
          <a:xfrm>
            <a:off x="4829578" y="3728848"/>
            <a:ext cx="3786389" cy="2270377"/>
          </a:xfrm>
          <a:prstGeom prst="rightArrow">
            <a:avLst>
              <a:gd name="adj1" fmla="val 50507"/>
              <a:gd name="adj2" fmla="val 50000"/>
            </a:avLst>
          </a:prstGeom>
          <a:gradFill>
            <a:gsLst>
              <a:gs pos="0">
                <a:schemeClr val="accent3">
                  <a:lumMod val="75000"/>
                </a:schemeClr>
              </a:gs>
              <a:gs pos="99000">
                <a:schemeClr val="accent3">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600" b="1" dirty="0">
                <a:solidFill>
                  <a:prstClr val="white"/>
                </a:solidFill>
                <a:latin typeface="Montserrat SemiBold" pitchFamily="2" charset="77"/>
              </a:rPr>
              <a:t>Yield and Quality</a:t>
            </a:r>
          </a:p>
        </p:txBody>
      </p:sp>
      <p:sp>
        <p:nvSpPr>
          <p:cNvPr id="11" name="Bent-Up Arrow 10">
            <a:extLst>
              <a:ext uri="{FF2B5EF4-FFF2-40B4-BE49-F238E27FC236}">
                <a16:creationId xmlns:a16="http://schemas.microsoft.com/office/drawing/2014/main" id="{772D0EE4-0071-7447-9DB2-770079B2DDA3}"/>
              </a:ext>
            </a:extLst>
          </p:cNvPr>
          <p:cNvSpPr/>
          <p:nvPr/>
        </p:nvSpPr>
        <p:spPr>
          <a:xfrm flipV="1">
            <a:off x="4829582" y="5421975"/>
            <a:ext cx="1735817" cy="1141480"/>
          </a:xfrm>
          <a:prstGeom prst="bentUpArrow">
            <a:avLst>
              <a:gd name="adj1" fmla="val 20922"/>
              <a:gd name="adj2" fmla="val 20255"/>
              <a:gd name="adj3" fmla="val 35353"/>
            </a:avLst>
          </a:prstGeom>
          <a:gradFill>
            <a:gsLst>
              <a:gs pos="0">
                <a:schemeClr val="accent3">
                  <a:lumMod val="75000"/>
                </a:schemeClr>
              </a:gs>
              <a:gs pos="99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12" name="TextBox 11">
            <a:extLst>
              <a:ext uri="{FF2B5EF4-FFF2-40B4-BE49-F238E27FC236}">
                <a16:creationId xmlns:a16="http://schemas.microsoft.com/office/drawing/2014/main" id="{E3984F2A-F025-ED41-AA8F-5017055E3D6C}"/>
              </a:ext>
            </a:extLst>
          </p:cNvPr>
          <p:cNvSpPr txBox="1"/>
          <p:nvPr/>
        </p:nvSpPr>
        <p:spPr>
          <a:xfrm>
            <a:off x="4910155" y="5355080"/>
            <a:ext cx="1426464" cy="369332"/>
          </a:xfrm>
          <a:prstGeom prst="rect">
            <a:avLst/>
          </a:prstGeom>
          <a:noFill/>
        </p:spPr>
        <p:txBody>
          <a:bodyPr wrap="square" rtlCol="0">
            <a:spAutoFit/>
          </a:bodyPr>
          <a:lstStyle/>
          <a:p>
            <a:pPr algn="ctr" defTabSz="609585"/>
            <a:r>
              <a:rPr lang="en-US" b="1" dirty="0">
                <a:solidFill>
                  <a:prstClr val="white"/>
                </a:solidFill>
                <a:latin typeface="Montserrat SemiBold" pitchFamily="2" charset="77"/>
              </a:rPr>
              <a:t>Loss</a:t>
            </a:r>
          </a:p>
        </p:txBody>
      </p:sp>
      <p:sp>
        <p:nvSpPr>
          <p:cNvPr id="13" name="Bent Arrow 12">
            <a:extLst>
              <a:ext uri="{FF2B5EF4-FFF2-40B4-BE49-F238E27FC236}">
                <a16:creationId xmlns:a16="http://schemas.microsoft.com/office/drawing/2014/main" id="{AFC76725-48EC-C448-8268-DF9A5FE8F150}"/>
              </a:ext>
            </a:extLst>
          </p:cNvPr>
          <p:cNvSpPr/>
          <p:nvPr/>
        </p:nvSpPr>
        <p:spPr>
          <a:xfrm flipV="1">
            <a:off x="1718672" y="3427454"/>
            <a:ext cx="2495163" cy="1365268"/>
          </a:xfrm>
          <a:prstGeom prst="bentArrow">
            <a:avLst>
              <a:gd name="adj1" fmla="val 26886"/>
              <a:gd name="adj2" fmla="val 29245"/>
              <a:gd name="adj3" fmla="val 31603"/>
              <a:gd name="adj4" fmla="val 8608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black"/>
              </a:solidFill>
              <a:latin typeface="Calibri"/>
            </a:endParaRPr>
          </a:p>
        </p:txBody>
      </p:sp>
      <p:sp>
        <p:nvSpPr>
          <p:cNvPr id="14" name="TextBox 13">
            <a:extLst>
              <a:ext uri="{FF2B5EF4-FFF2-40B4-BE49-F238E27FC236}">
                <a16:creationId xmlns:a16="http://schemas.microsoft.com/office/drawing/2014/main" id="{3D18125C-4B3E-F849-A822-AF24671F733A}"/>
              </a:ext>
            </a:extLst>
          </p:cNvPr>
          <p:cNvSpPr txBox="1"/>
          <p:nvPr/>
        </p:nvSpPr>
        <p:spPr>
          <a:xfrm>
            <a:off x="2219411" y="4210210"/>
            <a:ext cx="2099256" cy="369332"/>
          </a:xfrm>
          <a:prstGeom prst="rect">
            <a:avLst/>
          </a:prstGeom>
          <a:noFill/>
        </p:spPr>
        <p:txBody>
          <a:bodyPr wrap="square" rtlCol="0">
            <a:spAutoFit/>
          </a:bodyPr>
          <a:lstStyle/>
          <a:p>
            <a:pPr algn="ctr" defTabSz="609585"/>
            <a:r>
              <a:rPr lang="en-US" b="1" dirty="0">
                <a:solidFill>
                  <a:prstClr val="black"/>
                </a:solidFill>
                <a:latin typeface="Montserrat SemiBold" pitchFamily="2" charset="77"/>
              </a:rPr>
              <a:t>Biostimulant</a:t>
            </a:r>
          </a:p>
        </p:txBody>
      </p:sp>
      <p:sp>
        <p:nvSpPr>
          <p:cNvPr id="15" name="TextBox 14">
            <a:extLst>
              <a:ext uri="{FF2B5EF4-FFF2-40B4-BE49-F238E27FC236}">
                <a16:creationId xmlns:a16="http://schemas.microsoft.com/office/drawing/2014/main" id="{D9E0198F-CC70-F04F-A7C2-FD71C7104A28}"/>
              </a:ext>
            </a:extLst>
          </p:cNvPr>
          <p:cNvSpPr txBox="1"/>
          <p:nvPr/>
        </p:nvSpPr>
        <p:spPr>
          <a:xfrm>
            <a:off x="8388525" y="1739534"/>
            <a:ext cx="3009279" cy="1200329"/>
          </a:xfrm>
          <a:prstGeom prst="rect">
            <a:avLst/>
          </a:prstGeom>
          <a:noFill/>
        </p:spPr>
        <p:txBody>
          <a:bodyPr wrap="square" rtlCol="0">
            <a:spAutoFit/>
          </a:bodyPr>
          <a:lstStyle/>
          <a:p>
            <a:pPr defTabSz="609585"/>
            <a:r>
              <a:rPr lang="en-US" b="1" dirty="0">
                <a:solidFill>
                  <a:prstClr val="black"/>
                </a:solidFill>
                <a:latin typeface="Montserrat SemiBold" pitchFamily="2" charset="77"/>
              </a:rPr>
              <a:t>Yield loss due to stress response and genetically determined biomass partitioning</a:t>
            </a:r>
          </a:p>
        </p:txBody>
      </p:sp>
      <p:sp>
        <p:nvSpPr>
          <p:cNvPr id="16" name="TextBox 15">
            <a:extLst>
              <a:ext uri="{FF2B5EF4-FFF2-40B4-BE49-F238E27FC236}">
                <a16:creationId xmlns:a16="http://schemas.microsoft.com/office/drawing/2014/main" id="{7EAD0224-E8FB-9149-AC52-545F0C6AF71C}"/>
              </a:ext>
            </a:extLst>
          </p:cNvPr>
          <p:cNvSpPr txBox="1"/>
          <p:nvPr/>
        </p:nvSpPr>
        <p:spPr>
          <a:xfrm>
            <a:off x="8388524" y="5348436"/>
            <a:ext cx="3125189" cy="1200329"/>
          </a:xfrm>
          <a:prstGeom prst="rect">
            <a:avLst/>
          </a:prstGeom>
          <a:noFill/>
        </p:spPr>
        <p:txBody>
          <a:bodyPr wrap="square" rtlCol="0">
            <a:spAutoFit/>
          </a:bodyPr>
          <a:lstStyle/>
          <a:p>
            <a:pPr defTabSz="609585"/>
            <a:r>
              <a:rPr lang="en-US" b="1" dirty="0">
                <a:solidFill>
                  <a:prstClr val="black"/>
                </a:solidFill>
                <a:latin typeface="Montserrat SemiBold" pitchFamily="2" charset="77"/>
              </a:rPr>
              <a:t>Yield loss reduced due to diminished stress responses and favorable biomass partitioning</a:t>
            </a:r>
          </a:p>
        </p:txBody>
      </p:sp>
      <p:pic>
        <p:nvPicPr>
          <p:cNvPr id="3" name="Picture 2">
            <a:extLst>
              <a:ext uri="{FF2B5EF4-FFF2-40B4-BE49-F238E27FC236}">
                <a16:creationId xmlns:a16="http://schemas.microsoft.com/office/drawing/2014/main" id="{11299B3B-114B-7440-AFBB-F9F66C33A0B1}"/>
              </a:ext>
            </a:extLst>
          </p:cNvPr>
          <p:cNvPicPr>
            <a:picLocks noChangeAspect="1"/>
          </p:cNvPicPr>
          <p:nvPr/>
        </p:nvPicPr>
        <p:blipFill>
          <a:blip r:embed="rId3"/>
          <a:stretch>
            <a:fillRect/>
          </a:stretch>
        </p:blipFill>
        <p:spPr>
          <a:xfrm>
            <a:off x="4701916" y="1054676"/>
            <a:ext cx="615741" cy="755825"/>
          </a:xfrm>
          <a:prstGeom prst="rect">
            <a:avLst/>
          </a:prstGeom>
        </p:spPr>
      </p:pic>
      <p:pic>
        <p:nvPicPr>
          <p:cNvPr id="17" name="Picture 16">
            <a:extLst>
              <a:ext uri="{FF2B5EF4-FFF2-40B4-BE49-F238E27FC236}">
                <a16:creationId xmlns:a16="http://schemas.microsoft.com/office/drawing/2014/main" id="{8E30E27F-41B4-9C4C-B717-76155E9D76F7}"/>
              </a:ext>
            </a:extLst>
          </p:cNvPr>
          <p:cNvPicPr>
            <a:picLocks noChangeAspect="1"/>
          </p:cNvPicPr>
          <p:nvPr/>
        </p:nvPicPr>
        <p:blipFill>
          <a:blip r:embed="rId3"/>
          <a:stretch>
            <a:fillRect/>
          </a:stretch>
        </p:blipFill>
        <p:spPr>
          <a:xfrm>
            <a:off x="4673136" y="4380124"/>
            <a:ext cx="794587" cy="975360"/>
          </a:xfrm>
          <a:prstGeom prst="rect">
            <a:avLst/>
          </a:prstGeom>
        </p:spPr>
      </p:pic>
    </p:spTree>
    <p:extLst>
      <p:ext uri="{BB962C8B-B14F-4D97-AF65-F5344CB8AC3E}">
        <p14:creationId xmlns:p14="http://schemas.microsoft.com/office/powerpoint/2010/main" val="76852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17962-CA60-4B71-863A-3A83F845FE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186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1786F-95B5-4B52-B525-922A0A9776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03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CC69E-05B8-4BB0-BE67-B206211A47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3795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6B3E84-97B9-48DF-89C1-7D431790AB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696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171EF-D819-45E1-9721-61B68B4594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3398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66962-A0AC-43CE-A34D-3A7B3CA782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395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83B99-64EF-41C7-847A-14E112F76F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4291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FB3E7-8734-4028-BDED-44231520D3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534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EF795-22F5-4F71-ABFA-F2C8EE9A9A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3124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E3D60-297F-40D7-9C46-8B14FD6E65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965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55870-7DD9-4E5C-B581-E559E5197E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741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017F7-5A30-4C0C-A06B-202002B3A6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977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825E8-86EC-4B94-B6FE-AE0908E4F8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861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9BFD7C-0AD2-7C47-9E9E-538F5CB98CA6}"/>
              </a:ext>
            </a:extLst>
          </p:cNvPr>
          <p:cNvSpPr txBox="1"/>
          <p:nvPr/>
        </p:nvSpPr>
        <p:spPr>
          <a:xfrm>
            <a:off x="1126274" y="434898"/>
            <a:ext cx="3278303" cy="369332"/>
          </a:xfrm>
          <a:prstGeom prst="rect">
            <a:avLst/>
          </a:prstGeom>
          <a:noFill/>
        </p:spPr>
        <p:txBody>
          <a:bodyPr wrap="square" rtlCol="0">
            <a:spAutoFit/>
          </a:bodyPr>
          <a:lstStyle/>
          <a:p>
            <a:pPr defTabSz="609585"/>
            <a:r>
              <a:rPr lang="en-US" dirty="0">
                <a:solidFill>
                  <a:prstClr val="black"/>
                </a:solidFill>
                <a:latin typeface="Montserrat Alternates" pitchFamily="2" charset="77"/>
              </a:rPr>
              <a:t>A </a:t>
            </a:r>
            <a:r>
              <a:rPr lang="en-US" b="1" dirty="0">
                <a:solidFill>
                  <a:prstClr val="black"/>
                </a:solidFill>
                <a:latin typeface="Montserrat Alternates" pitchFamily="2" charset="77"/>
              </a:rPr>
              <a:t>plant biostimulant </a:t>
            </a:r>
            <a:r>
              <a:rPr lang="en-US" dirty="0">
                <a:solidFill>
                  <a:prstClr val="black"/>
                </a:solidFill>
                <a:latin typeface="Montserrat Alternates" pitchFamily="2" charset="77"/>
              </a:rPr>
              <a:t>is a:</a:t>
            </a:r>
          </a:p>
        </p:txBody>
      </p:sp>
      <p:sp>
        <p:nvSpPr>
          <p:cNvPr id="5" name="Rounded Rectangle 4">
            <a:extLst>
              <a:ext uri="{FF2B5EF4-FFF2-40B4-BE49-F238E27FC236}">
                <a16:creationId xmlns:a16="http://schemas.microsoft.com/office/drawing/2014/main" id="{959DC639-AAB6-2A46-AD98-F26335910234}"/>
              </a:ext>
            </a:extLst>
          </p:cNvPr>
          <p:cNvSpPr/>
          <p:nvPr/>
        </p:nvSpPr>
        <p:spPr>
          <a:xfrm>
            <a:off x="7500395" y="1004979"/>
            <a:ext cx="3966392" cy="89408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85"/>
            <a:r>
              <a:rPr lang="en-US" dirty="0">
                <a:solidFill>
                  <a:prstClr val="black"/>
                </a:solidFill>
                <a:latin typeface="Montserrat Alternates" pitchFamily="2" charset="77"/>
              </a:rPr>
              <a:t>b.) or microorganism(s)</a:t>
            </a:r>
          </a:p>
        </p:txBody>
      </p:sp>
      <p:sp>
        <p:nvSpPr>
          <p:cNvPr id="6" name="Rounded Rectangle 5">
            <a:extLst>
              <a:ext uri="{FF2B5EF4-FFF2-40B4-BE49-F238E27FC236}">
                <a16:creationId xmlns:a16="http://schemas.microsoft.com/office/drawing/2014/main" id="{E1C4F4A7-5339-CE40-9EE7-90DF98E8F0EA}"/>
              </a:ext>
            </a:extLst>
          </p:cNvPr>
          <p:cNvSpPr/>
          <p:nvPr/>
        </p:nvSpPr>
        <p:spPr>
          <a:xfrm>
            <a:off x="1126275" y="1004979"/>
            <a:ext cx="3812147" cy="894080"/>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US" dirty="0">
                <a:solidFill>
                  <a:prstClr val="black"/>
                </a:solidFill>
                <a:latin typeface="Montserrat Alternates" pitchFamily="2" charset="77"/>
              </a:rPr>
              <a:t>a.) substance(s),</a:t>
            </a:r>
          </a:p>
        </p:txBody>
      </p:sp>
      <p:sp>
        <p:nvSpPr>
          <p:cNvPr id="7" name="Rounded Rectangle 6">
            <a:extLst>
              <a:ext uri="{FF2B5EF4-FFF2-40B4-BE49-F238E27FC236}">
                <a16:creationId xmlns:a16="http://schemas.microsoft.com/office/drawing/2014/main" id="{8B350067-FA80-3147-8BD1-2848856487EA}"/>
              </a:ext>
            </a:extLst>
          </p:cNvPr>
          <p:cNvSpPr/>
          <p:nvPr/>
        </p:nvSpPr>
        <p:spPr>
          <a:xfrm>
            <a:off x="4404575" y="1004979"/>
            <a:ext cx="3812147" cy="89408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dirty="0">
                <a:solidFill>
                  <a:prstClr val="black"/>
                </a:solidFill>
                <a:latin typeface="Montserrat Alternates" pitchFamily="2" charset="77"/>
              </a:rPr>
              <a:t>c.) or mixtures thereof,</a:t>
            </a:r>
          </a:p>
        </p:txBody>
      </p:sp>
      <p:sp>
        <p:nvSpPr>
          <p:cNvPr id="9" name="TextBox 8">
            <a:extLst>
              <a:ext uri="{FF2B5EF4-FFF2-40B4-BE49-F238E27FC236}">
                <a16:creationId xmlns:a16="http://schemas.microsoft.com/office/drawing/2014/main" id="{9B7B9214-24A1-704F-B977-C03EA7E00CEE}"/>
              </a:ext>
            </a:extLst>
          </p:cNvPr>
          <p:cNvSpPr txBox="1"/>
          <p:nvPr/>
        </p:nvSpPr>
        <p:spPr>
          <a:xfrm>
            <a:off x="1255711" y="5451275"/>
            <a:ext cx="10399843" cy="646331"/>
          </a:xfrm>
          <a:prstGeom prst="rect">
            <a:avLst/>
          </a:prstGeom>
          <a:noFill/>
        </p:spPr>
        <p:txBody>
          <a:bodyPr wrap="square">
            <a:spAutoFit/>
          </a:bodyPr>
          <a:lstStyle/>
          <a:p>
            <a:pPr defTabSz="609585"/>
            <a:r>
              <a:rPr lang="en-US" dirty="0">
                <a:solidFill>
                  <a:srgbClr val="EEECE1">
                    <a:lumMod val="50000"/>
                  </a:srgbClr>
                </a:solidFill>
                <a:latin typeface="Montserrat Alternates" pitchFamily="2" charset="77"/>
              </a:rPr>
              <a:t>The plant biostimulant thereby improves nutrient availability, uptake or use efficiency, tolerance to abiotic stress, </a:t>
            </a:r>
            <a:r>
              <a:rPr lang="en-US" i="1" dirty="0">
                <a:solidFill>
                  <a:prstClr val="black"/>
                </a:solidFill>
                <a:latin typeface="Montserrat Alternates" pitchFamily="2" charset="77"/>
              </a:rPr>
              <a:t>and consequent </a:t>
            </a:r>
            <a:r>
              <a:rPr lang="en-US" dirty="0">
                <a:solidFill>
                  <a:srgbClr val="EEECE1">
                    <a:lumMod val="50000"/>
                  </a:srgbClr>
                </a:solidFill>
                <a:latin typeface="Montserrat Alternates" pitchFamily="2" charset="77"/>
              </a:rPr>
              <a:t>growth, development, quality or yield.</a:t>
            </a:r>
          </a:p>
        </p:txBody>
      </p:sp>
      <p:sp>
        <p:nvSpPr>
          <p:cNvPr id="11" name="TextBox 10">
            <a:extLst>
              <a:ext uri="{FF2B5EF4-FFF2-40B4-BE49-F238E27FC236}">
                <a16:creationId xmlns:a16="http://schemas.microsoft.com/office/drawing/2014/main" id="{4B5ED147-0E1A-5D4E-B410-301870F3D49C}"/>
              </a:ext>
            </a:extLst>
          </p:cNvPr>
          <p:cNvSpPr txBox="1"/>
          <p:nvPr/>
        </p:nvSpPr>
        <p:spPr>
          <a:xfrm>
            <a:off x="970351" y="1978443"/>
            <a:ext cx="3100588" cy="369332"/>
          </a:xfrm>
          <a:prstGeom prst="rect">
            <a:avLst/>
          </a:prstGeom>
          <a:noFill/>
        </p:spPr>
        <p:txBody>
          <a:bodyPr wrap="square">
            <a:spAutoFit/>
          </a:bodyPr>
          <a:lstStyle/>
          <a:p>
            <a:pPr algn="ctr" defTabSz="609585"/>
            <a:r>
              <a:rPr lang="en-US" dirty="0">
                <a:solidFill>
                  <a:prstClr val="black"/>
                </a:solidFill>
                <a:latin typeface="Montserrat Alternates" pitchFamily="2" charset="77"/>
              </a:rPr>
              <a:t>that, when applied to </a:t>
            </a:r>
          </a:p>
        </p:txBody>
      </p:sp>
      <p:sp>
        <p:nvSpPr>
          <p:cNvPr id="12" name="TextBox 11">
            <a:extLst>
              <a:ext uri="{FF2B5EF4-FFF2-40B4-BE49-F238E27FC236}">
                <a16:creationId xmlns:a16="http://schemas.microsoft.com/office/drawing/2014/main" id="{C5FD7BC0-F5F6-1645-8866-52B05716899B}"/>
              </a:ext>
            </a:extLst>
          </p:cNvPr>
          <p:cNvSpPr txBox="1"/>
          <p:nvPr/>
        </p:nvSpPr>
        <p:spPr>
          <a:xfrm>
            <a:off x="970351" y="3055766"/>
            <a:ext cx="2799008" cy="1477328"/>
          </a:xfrm>
          <a:prstGeom prst="rect">
            <a:avLst/>
          </a:prstGeom>
          <a:noFill/>
        </p:spPr>
        <p:txBody>
          <a:bodyPr wrap="square" rtlCol="0">
            <a:spAutoFit/>
          </a:bodyPr>
          <a:lstStyle/>
          <a:p>
            <a:pPr algn="r" defTabSz="609585"/>
            <a:r>
              <a:rPr lang="en-US" dirty="0">
                <a:solidFill>
                  <a:prstClr val="black"/>
                </a:solidFill>
                <a:latin typeface="Montserrat Alternates" pitchFamily="2" charset="77"/>
              </a:rPr>
              <a:t>seeds,</a:t>
            </a:r>
          </a:p>
          <a:p>
            <a:pPr algn="r" defTabSz="609585"/>
            <a:r>
              <a:rPr lang="en-US" dirty="0">
                <a:solidFill>
                  <a:prstClr val="black"/>
                </a:solidFill>
                <a:latin typeface="Montserrat Alternates" pitchFamily="2" charset="77"/>
              </a:rPr>
              <a:t>plants,</a:t>
            </a:r>
          </a:p>
          <a:p>
            <a:pPr algn="r" defTabSz="609585"/>
            <a:r>
              <a:rPr lang="en-US" dirty="0">
                <a:solidFill>
                  <a:prstClr val="black"/>
                </a:solidFill>
                <a:latin typeface="Montserrat Alternates" pitchFamily="2" charset="77"/>
              </a:rPr>
              <a:t>the rhizosphere,</a:t>
            </a:r>
          </a:p>
          <a:p>
            <a:pPr algn="r" defTabSz="609585"/>
            <a:r>
              <a:rPr lang="en-US" dirty="0">
                <a:solidFill>
                  <a:prstClr val="black"/>
                </a:solidFill>
                <a:latin typeface="Montserrat Alternates" pitchFamily="2" charset="77"/>
              </a:rPr>
              <a:t>soil or</a:t>
            </a:r>
          </a:p>
          <a:p>
            <a:pPr algn="r" defTabSz="609585"/>
            <a:r>
              <a:rPr lang="en-US" dirty="0">
                <a:solidFill>
                  <a:prstClr val="black"/>
                </a:solidFill>
                <a:latin typeface="Montserrat Alternates" pitchFamily="2" charset="77"/>
              </a:rPr>
              <a:t>other growth media,</a:t>
            </a:r>
            <a:endParaRPr lang="en-US" dirty="0">
              <a:solidFill>
                <a:prstClr val="black"/>
              </a:solidFill>
              <a:latin typeface="Calibri"/>
            </a:endParaRPr>
          </a:p>
        </p:txBody>
      </p:sp>
      <p:pic>
        <p:nvPicPr>
          <p:cNvPr id="16" name="Picture 4">
            <a:extLst>
              <a:ext uri="{FF2B5EF4-FFF2-40B4-BE49-F238E27FC236}">
                <a16:creationId xmlns:a16="http://schemas.microsoft.com/office/drawing/2014/main" id="{387CA306-ED7E-AC49-B50F-BE17DD1EB62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485301" y="2367783"/>
            <a:ext cx="2386063" cy="26059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F7B25E7-E75F-9D47-9BB7-32562923C8A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005612" y="3794429"/>
            <a:ext cx="2669237" cy="114977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1B09073-02CB-FD4E-907B-9547CBC3FA28}"/>
              </a:ext>
            </a:extLst>
          </p:cNvPr>
          <p:cNvSpPr txBox="1"/>
          <p:nvPr/>
        </p:nvSpPr>
        <p:spPr>
          <a:xfrm>
            <a:off x="7225259" y="2578609"/>
            <a:ext cx="4241527" cy="923330"/>
          </a:xfrm>
          <a:prstGeom prst="rect">
            <a:avLst/>
          </a:prstGeom>
          <a:noFill/>
        </p:spPr>
        <p:txBody>
          <a:bodyPr wrap="square">
            <a:spAutoFit/>
          </a:bodyPr>
          <a:lstStyle/>
          <a:p>
            <a:pPr defTabSz="609585"/>
            <a:r>
              <a:rPr lang="en-US" dirty="0">
                <a:solidFill>
                  <a:prstClr val="black"/>
                </a:solidFill>
                <a:latin typeface="Montserrat Alternates" pitchFamily="2" charset="77"/>
              </a:rPr>
              <a:t>act to support a plant's natural nutrition processes independently of the biostimulant's nutrient content. </a:t>
            </a:r>
            <a:endParaRPr lang="en-US" dirty="0">
              <a:solidFill>
                <a:prstClr val="black"/>
              </a:solidFill>
              <a:latin typeface="Calibri"/>
            </a:endParaRPr>
          </a:p>
        </p:txBody>
      </p:sp>
      <p:sp>
        <p:nvSpPr>
          <p:cNvPr id="14" name="&quot;No&quot; Symbol 13">
            <a:extLst>
              <a:ext uri="{FF2B5EF4-FFF2-40B4-BE49-F238E27FC236}">
                <a16:creationId xmlns:a16="http://schemas.microsoft.com/office/drawing/2014/main" id="{D4054283-3107-C143-A8C2-119420DD6682}"/>
              </a:ext>
            </a:extLst>
          </p:cNvPr>
          <p:cNvSpPr/>
          <p:nvPr/>
        </p:nvSpPr>
        <p:spPr>
          <a:xfrm>
            <a:off x="8451351" y="3794430"/>
            <a:ext cx="1766463" cy="1164513"/>
          </a:xfrm>
          <a:prstGeom prst="noSmoking">
            <a:avLst>
              <a:gd name="adj" fmla="val 9727"/>
            </a:avLst>
          </a:prstGeom>
          <a:solidFill>
            <a:srgbClr val="E05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black"/>
              </a:solidFill>
              <a:latin typeface="Calibri"/>
            </a:endParaRPr>
          </a:p>
        </p:txBody>
      </p:sp>
      <p:sp>
        <p:nvSpPr>
          <p:cNvPr id="17" name="Striped Right Arrow 16">
            <a:extLst>
              <a:ext uri="{FF2B5EF4-FFF2-40B4-BE49-F238E27FC236}">
                <a16:creationId xmlns:a16="http://schemas.microsoft.com/office/drawing/2014/main" id="{40E619C4-C062-334C-8049-8A3ED927043D}"/>
              </a:ext>
            </a:extLst>
          </p:cNvPr>
          <p:cNvSpPr/>
          <p:nvPr/>
        </p:nvSpPr>
        <p:spPr>
          <a:xfrm rot="5400000">
            <a:off x="1987307" y="2524071"/>
            <a:ext cx="855101" cy="542528"/>
          </a:xfrm>
          <a:prstGeom prst="striped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black"/>
              </a:solidFill>
              <a:latin typeface="Calibri"/>
            </a:endParaRPr>
          </a:p>
        </p:txBody>
      </p:sp>
      <p:sp>
        <p:nvSpPr>
          <p:cNvPr id="2" name="TextBox 1">
            <a:extLst>
              <a:ext uri="{FF2B5EF4-FFF2-40B4-BE49-F238E27FC236}">
                <a16:creationId xmlns:a16="http://schemas.microsoft.com/office/drawing/2014/main" id="{5613E5C7-2B5F-FA47-A050-3029D5A4DE7B}"/>
              </a:ext>
            </a:extLst>
          </p:cNvPr>
          <p:cNvSpPr txBox="1"/>
          <p:nvPr/>
        </p:nvSpPr>
        <p:spPr>
          <a:xfrm>
            <a:off x="5538024" y="4944200"/>
            <a:ext cx="1426929" cy="297454"/>
          </a:xfrm>
          <a:prstGeom prst="rect">
            <a:avLst/>
          </a:prstGeom>
          <a:noFill/>
        </p:spPr>
        <p:txBody>
          <a:bodyPr wrap="none" rtlCol="0">
            <a:spAutoFit/>
          </a:bodyPr>
          <a:lstStyle/>
          <a:p>
            <a:pPr algn="r" defTabSz="609585"/>
            <a:r>
              <a:rPr lang="en-US" sz="1333" dirty="0">
                <a:solidFill>
                  <a:prstClr val="black"/>
                </a:solidFill>
                <a:latin typeface="Calibri"/>
              </a:rPr>
              <a:t>Wallenstein, 2017</a:t>
            </a:r>
          </a:p>
        </p:txBody>
      </p:sp>
      <p:sp>
        <p:nvSpPr>
          <p:cNvPr id="18" name="TextBox 17">
            <a:extLst>
              <a:ext uri="{FF2B5EF4-FFF2-40B4-BE49-F238E27FC236}">
                <a16:creationId xmlns:a16="http://schemas.microsoft.com/office/drawing/2014/main" id="{A09B7624-4284-D542-B048-8529705B47D9}"/>
              </a:ext>
            </a:extLst>
          </p:cNvPr>
          <p:cNvSpPr txBox="1"/>
          <p:nvPr/>
        </p:nvSpPr>
        <p:spPr>
          <a:xfrm>
            <a:off x="5678331" y="6307164"/>
            <a:ext cx="6242304" cy="420564"/>
          </a:xfrm>
          <a:prstGeom prst="rect">
            <a:avLst/>
          </a:prstGeom>
          <a:noFill/>
        </p:spPr>
        <p:txBody>
          <a:bodyPr wrap="square">
            <a:spAutoFit/>
          </a:bodyPr>
          <a:lstStyle/>
          <a:p>
            <a:pPr algn="r" defTabSz="609585"/>
            <a:r>
              <a:rPr lang="en-US" sz="2133" dirty="0">
                <a:solidFill>
                  <a:prstClr val="black">
                    <a:lumMod val="65000"/>
                    <a:lumOff val="35000"/>
                  </a:prstClr>
                </a:solidFill>
                <a:latin typeface="Calibri"/>
              </a:rPr>
              <a:t>2019 USDA Report Alternative Definition 2</a:t>
            </a:r>
          </a:p>
        </p:txBody>
      </p:sp>
    </p:spTree>
    <p:extLst>
      <p:ext uri="{BB962C8B-B14F-4D97-AF65-F5344CB8AC3E}">
        <p14:creationId xmlns:p14="http://schemas.microsoft.com/office/powerpoint/2010/main" val="8245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12" grpId="0"/>
      <p:bldP spid="19" grpId="0"/>
      <p:bldP spid="14" grpId="0" animBg="1"/>
      <p:bldP spid="17" grpId="0" animBg="1"/>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1245D-8834-4EC1-BBBC-4500C458978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01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DCFB4-C8BB-45CF-BB0B-124484D409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456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382F9A-92B1-4750-957F-086011D48C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4863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314</Words>
  <Application>Microsoft Office PowerPoint</Application>
  <PresentationFormat>Widescreen</PresentationFormat>
  <Paragraphs>30</Paragraphs>
  <Slides>22</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Lucida Grande</vt:lpstr>
      <vt:lpstr>Montserrat Alternates</vt:lpstr>
      <vt:lpstr>Montserrat SemiBold</vt:lpstr>
      <vt:lpstr>Roboto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Glen</dc:creator>
  <cp:lastModifiedBy>Chris Glen</cp:lastModifiedBy>
  <cp:revision>2</cp:revision>
  <dcterms:created xsi:type="dcterms:W3CDTF">2022-02-09T01:50:01Z</dcterms:created>
  <dcterms:modified xsi:type="dcterms:W3CDTF">2022-02-09T14:20:09Z</dcterms:modified>
</cp:coreProperties>
</file>