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5"/>
  </p:notesMasterIdLst>
  <p:handoutMasterIdLst>
    <p:handoutMasterId r:id="rId26"/>
  </p:handoutMasterIdLst>
  <p:sldIdLst>
    <p:sldId id="385" r:id="rId2"/>
    <p:sldId id="806" r:id="rId3"/>
    <p:sldId id="810" r:id="rId4"/>
    <p:sldId id="814" r:id="rId5"/>
    <p:sldId id="817" r:id="rId6"/>
    <p:sldId id="493" r:id="rId7"/>
    <p:sldId id="494" r:id="rId8"/>
    <p:sldId id="816" r:id="rId9"/>
    <p:sldId id="507" r:id="rId10"/>
    <p:sldId id="418" r:id="rId11"/>
    <p:sldId id="383" r:id="rId12"/>
    <p:sldId id="803" r:id="rId13"/>
    <p:sldId id="818" r:id="rId14"/>
    <p:sldId id="805" r:id="rId15"/>
    <p:sldId id="808" r:id="rId16"/>
    <p:sldId id="809" r:id="rId17"/>
    <p:sldId id="807" r:id="rId18"/>
    <p:sldId id="787" r:id="rId19"/>
    <p:sldId id="815" r:id="rId20"/>
    <p:sldId id="819" r:id="rId21"/>
    <p:sldId id="500" r:id="rId22"/>
    <p:sldId id="504" r:id="rId23"/>
    <p:sldId id="804" r:id="rId2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gxin8023@gmail.com" initials="n" lastIdx="0" clrIdx="0">
    <p:extLst>
      <p:ext uri="{19B8F6BF-5375-455C-9EA6-DF929625EA0E}">
        <p15:presenceInfo xmlns:p15="http://schemas.microsoft.com/office/powerpoint/2012/main" userId="2f02ded2825634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1335"/>
    <a:srgbClr val="516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81338" autoAdjust="0"/>
  </p:normalViewPr>
  <p:slideViewPr>
    <p:cSldViewPr snapToGrid="0">
      <p:cViewPr varScale="1">
        <p:scale>
          <a:sx n="132" d="100"/>
          <a:sy n="132" d="100"/>
        </p:scale>
        <p:origin x="3096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DOCUMENTS\RESEARCH\PAPERS\SUPPLY_CHAINS\2022_Barometer-Global-Supply-Chain-Pressures_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Global Supply Chain Pressure Index (GSCPI), Source: New York Fed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GSCPI!$A$226:$A$296</c:f>
              <c:strCache>
                <c:ptCount val="71"/>
                <c:pt idx="0">
                  <c:v>31-Jan-2016</c:v>
                </c:pt>
                <c:pt idx="1">
                  <c:v>29-Feb-2016</c:v>
                </c:pt>
                <c:pt idx="2">
                  <c:v>31-Mar-2016</c:v>
                </c:pt>
                <c:pt idx="3">
                  <c:v>30-Apr-2016</c:v>
                </c:pt>
                <c:pt idx="4">
                  <c:v>31-May-2016</c:v>
                </c:pt>
                <c:pt idx="5">
                  <c:v>30-Jun-2016</c:v>
                </c:pt>
                <c:pt idx="6">
                  <c:v>31-Jul-2016</c:v>
                </c:pt>
                <c:pt idx="7">
                  <c:v>31-Aug-2016</c:v>
                </c:pt>
                <c:pt idx="8">
                  <c:v>30-Sep-2016</c:v>
                </c:pt>
                <c:pt idx="9">
                  <c:v>31-Oct-2016</c:v>
                </c:pt>
                <c:pt idx="10">
                  <c:v>30-Nov-2016</c:v>
                </c:pt>
                <c:pt idx="11">
                  <c:v>31-Dec-2016</c:v>
                </c:pt>
                <c:pt idx="12">
                  <c:v>31-Jan-2017</c:v>
                </c:pt>
                <c:pt idx="13">
                  <c:v>28-Feb-2017</c:v>
                </c:pt>
                <c:pt idx="14">
                  <c:v>31-Mar-2017</c:v>
                </c:pt>
                <c:pt idx="15">
                  <c:v>30-Apr-2017</c:v>
                </c:pt>
                <c:pt idx="16">
                  <c:v>31-May-2017</c:v>
                </c:pt>
                <c:pt idx="17">
                  <c:v>30-Jun-2017</c:v>
                </c:pt>
                <c:pt idx="18">
                  <c:v>31-Jul-2017</c:v>
                </c:pt>
                <c:pt idx="19">
                  <c:v>31-Aug-2017</c:v>
                </c:pt>
                <c:pt idx="20">
                  <c:v>30-Sep-2017</c:v>
                </c:pt>
                <c:pt idx="21">
                  <c:v>31-Oct-2017</c:v>
                </c:pt>
                <c:pt idx="22">
                  <c:v>30-Nov-2017</c:v>
                </c:pt>
                <c:pt idx="23">
                  <c:v>31-Dec-2017</c:v>
                </c:pt>
                <c:pt idx="24">
                  <c:v>31-Jan-2018</c:v>
                </c:pt>
                <c:pt idx="25">
                  <c:v>28-Feb-2018</c:v>
                </c:pt>
                <c:pt idx="26">
                  <c:v>31-Mar-2018</c:v>
                </c:pt>
                <c:pt idx="27">
                  <c:v>30-Apr-2018</c:v>
                </c:pt>
                <c:pt idx="28">
                  <c:v>31-May-2018</c:v>
                </c:pt>
                <c:pt idx="29">
                  <c:v>30-Jun-2018</c:v>
                </c:pt>
                <c:pt idx="30">
                  <c:v>31-Jul-2018</c:v>
                </c:pt>
                <c:pt idx="31">
                  <c:v>31-Aug-2018</c:v>
                </c:pt>
                <c:pt idx="32">
                  <c:v>30-Sep-2018</c:v>
                </c:pt>
                <c:pt idx="33">
                  <c:v>31-Oct-2018</c:v>
                </c:pt>
                <c:pt idx="34">
                  <c:v>30-Nov-2018</c:v>
                </c:pt>
                <c:pt idx="35">
                  <c:v>31-Dec-2018</c:v>
                </c:pt>
                <c:pt idx="36">
                  <c:v>31-Jan-2019</c:v>
                </c:pt>
                <c:pt idx="37">
                  <c:v>28-Feb-2019</c:v>
                </c:pt>
                <c:pt idx="38">
                  <c:v>31-Mar-2019</c:v>
                </c:pt>
                <c:pt idx="39">
                  <c:v>30-Apr-2019</c:v>
                </c:pt>
                <c:pt idx="40">
                  <c:v>31-May-2019</c:v>
                </c:pt>
                <c:pt idx="41">
                  <c:v>30-Jun-2019</c:v>
                </c:pt>
                <c:pt idx="42">
                  <c:v>31-Jul-2019</c:v>
                </c:pt>
                <c:pt idx="43">
                  <c:v>31-Aug-2019</c:v>
                </c:pt>
                <c:pt idx="44">
                  <c:v>30-Sep-2019</c:v>
                </c:pt>
                <c:pt idx="45">
                  <c:v>31-Oct-2019</c:v>
                </c:pt>
                <c:pt idx="46">
                  <c:v>30-Nov-2019</c:v>
                </c:pt>
                <c:pt idx="47">
                  <c:v>31-Dec-2019</c:v>
                </c:pt>
                <c:pt idx="48">
                  <c:v>31-Jan-2020</c:v>
                </c:pt>
                <c:pt idx="49">
                  <c:v>29-Feb-2020</c:v>
                </c:pt>
                <c:pt idx="50">
                  <c:v>31-Mar-2020</c:v>
                </c:pt>
                <c:pt idx="51">
                  <c:v>30-Apr-2020</c:v>
                </c:pt>
                <c:pt idx="52">
                  <c:v>31-May-2020</c:v>
                </c:pt>
                <c:pt idx="53">
                  <c:v>30-Jun-2020</c:v>
                </c:pt>
                <c:pt idx="54">
                  <c:v>31-Jul-2020</c:v>
                </c:pt>
                <c:pt idx="55">
                  <c:v>31-Aug-2020</c:v>
                </c:pt>
                <c:pt idx="56">
                  <c:v>30-Sep-2020</c:v>
                </c:pt>
                <c:pt idx="57">
                  <c:v>31-Oct-2020</c:v>
                </c:pt>
                <c:pt idx="58">
                  <c:v>30-Nov-2020</c:v>
                </c:pt>
                <c:pt idx="59">
                  <c:v>31-Dec-2020</c:v>
                </c:pt>
                <c:pt idx="60">
                  <c:v>31-Jan-2021</c:v>
                </c:pt>
                <c:pt idx="61">
                  <c:v>28-Feb-2021</c:v>
                </c:pt>
                <c:pt idx="62">
                  <c:v>31-Mar-2021</c:v>
                </c:pt>
                <c:pt idx="63">
                  <c:v>30-Apr-2021</c:v>
                </c:pt>
                <c:pt idx="64">
                  <c:v>31-May-2021</c:v>
                </c:pt>
                <c:pt idx="65">
                  <c:v>30-Jun-2021</c:v>
                </c:pt>
                <c:pt idx="66">
                  <c:v>31-Jul-2021</c:v>
                </c:pt>
                <c:pt idx="67">
                  <c:v>31-Aug-2021</c:v>
                </c:pt>
                <c:pt idx="68">
                  <c:v>30-Sep-2021</c:v>
                </c:pt>
                <c:pt idx="69">
                  <c:v>31-Oct-2021</c:v>
                </c:pt>
                <c:pt idx="70">
                  <c:v>30-Nov-2021</c:v>
                </c:pt>
              </c:strCache>
            </c:strRef>
          </c:cat>
          <c:val>
            <c:numRef>
              <c:f>GSCPI!$B$226:$B$296</c:f>
              <c:numCache>
                <c:formatCode>0.00</c:formatCode>
                <c:ptCount val="71"/>
                <c:pt idx="0">
                  <c:v>-0.63812246925063487</c:v>
                </c:pt>
                <c:pt idx="1">
                  <c:v>-0.67635258951809807</c:v>
                </c:pt>
                <c:pt idx="2">
                  <c:v>-0.69563317181238582</c:v>
                </c:pt>
                <c:pt idx="3">
                  <c:v>-0.31222988647869693</c:v>
                </c:pt>
                <c:pt idx="4">
                  <c:v>-0.45219132164168507</c:v>
                </c:pt>
                <c:pt idx="5">
                  <c:v>-0.19674089465684796</c:v>
                </c:pt>
                <c:pt idx="6">
                  <c:v>2.1098621852575169E-3</c:v>
                </c:pt>
                <c:pt idx="7">
                  <c:v>0.1150493897344488</c:v>
                </c:pt>
                <c:pt idx="8">
                  <c:v>-0.15520316346641402</c:v>
                </c:pt>
                <c:pt idx="9">
                  <c:v>0.27234532182691695</c:v>
                </c:pt>
                <c:pt idx="10">
                  <c:v>-3.5854636730037207E-2</c:v>
                </c:pt>
                <c:pt idx="11">
                  <c:v>9.8506252652601767E-2</c:v>
                </c:pt>
                <c:pt idx="12">
                  <c:v>0.24774335883086229</c:v>
                </c:pt>
                <c:pt idx="13">
                  <c:v>7.7347179450280523E-2</c:v>
                </c:pt>
                <c:pt idx="14">
                  <c:v>0.19536421392476036</c:v>
                </c:pt>
                <c:pt idx="15">
                  <c:v>0.14194442033500473</c:v>
                </c:pt>
                <c:pt idx="16">
                  <c:v>-1.3405871015326372E-3</c:v>
                </c:pt>
                <c:pt idx="17">
                  <c:v>0.23625270886422792</c:v>
                </c:pt>
                <c:pt idx="18">
                  <c:v>0.28468721092666494</c:v>
                </c:pt>
                <c:pt idx="19">
                  <c:v>0.51759453890825946</c:v>
                </c:pt>
                <c:pt idx="20">
                  <c:v>0.68302160177831661</c:v>
                </c:pt>
                <c:pt idx="21">
                  <c:v>0.96582473835930271</c:v>
                </c:pt>
                <c:pt idx="22">
                  <c:v>0.80415774731759682</c:v>
                </c:pt>
                <c:pt idx="23">
                  <c:v>0.79064606582300045</c:v>
                </c:pt>
                <c:pt idx="24">
                  <c:v>0.66630813358033747</c:v>
                </c:pt>
                <c:pt idx="25">
                  <c:v>0.24438781845214039</c:v>
                </c:pt>
                <c:pt idx="26">
                  <c:v>0.63056753450257941</c:v>
                </c:pt>
                <c:pt idx="27">
                  <c:v>0.80431363087268393</c:v>
                </c:pt>
                <c:pt idx="28">
                  <c:v>0.76401642983660589</c:v>
                </c:pt>
                <c:pt idx="29">
                  <c:v>0.75105288014943938</c:v>
                </c:pt>
                <c:pt idx="30">
                  <c:v>0.81186452595600977</c:v>
                </c:pt>
                <c:pt idx="31">
                  <c:v>0.70548827302877426</c:v>
                </c:pt>
                <c:pt idx="32">
                  <c:v>0.63046313686501343</c:v>
                </c:pt>
                <c:pt idx="33">
                  <c:v>0.70006491547956995</c:v>
                </c:pt>
                <c:pt idx="34">
                  <c:v>0.58049791409396678</c:v>
                </c:pt>
                <c:pt idx="35">
                  <c:v>0.55442927357055038</c:v>
                </c:pt>
                <c:pt idx="36">
                  <c:v>0.67467859569043276</c:v>
                </c:pt>
                <c:pt idx="37">
                  <c:v>0.34147611996430444</c:v>
                </c:pt>
                <c:pt idx="38">
                  <c:v>0.40283186185668696</c:v>
                </c:pt>
                <c:pt idx="39">
                  <c:v>0.19798592339263546</c:v>
                </c:pt>
                <c:pt idx="40">
                  <c:v>-0.4402883545486414</c:v>
                </c:pt>
                <c:pt idx="41">
                  <c:v>-0.49884220030242099</c:v>
                </c:pt>
                <c:pt idx="42">
                  <c:v>-0.35038103922433955</c:v>
                </c:pt>
                <c:pt idx="43">
                  <c:v>-0.15471901734850005</c:v>
                </c:pt>
                <c:pt idx="44">
                  <c:v>0.23213382232959351</c:v>
                </c:pt>
                <c:pt idx="45">
                  <c:v>0.12706461170697128</c:v>
                </c:pt>
                <c:pt idx="46">
                  <c:v>0.13732472866686504</c:v>
                </c:pt>
                <c:pt idx="47">
                  <c:v>0.1292228384835501</c:v>
                </c:pt>
                <c:pt idx="48">
                  <c:v>-2.0483344778246319E-2</c:v>
                </c:pt>
                <c:pt idx="49">
                  <c:v>1.5465054758299428</c:v>
                </c:pt>
                <c:pt idx="50">
                  <c:v>3.2741835081395503</c:v>
                </c:pt>
                <c:pt idx="51">
                  <c:v>3.9586500698361093</c:v>
                </c:pt>
                <c:pt idx="52">
                  <c:v>2.9635579754613426</c:v>
                </c:pt>
                <c:pt idx="53">
                  <c:v>2.2990541293827889</c:v>
                </c:pt>
                <c:pt idx="54">
                  <c:v>2.6196627283967451</c:v>
                </c:pt>
                <c:pt idx="55">
                  <c:v>1.1953354622230417</c:v>
                </c:pt>
                <c:pt idx="56">
                  <c:v>0.56390944628493167</c:v>
                </c:pt>
                <c:pt idx="57">
                  <c:v>0.20006305660671903</c:v>
                </c:pt>
                <c:pt idx="58">
                  <c:v>1.0590589656893432</c:v>
                </c:pt>
                <c:pt idx="59">
                  <c:v>2.0170715559098786</c:v>
                </c:pt>
                <c:pt idx="60">
                  <c:v>2.1317506304554845</c:v>
                </c:pt>
                <c:pt idx="61">
                  <c:v>2.5024339062889562</c:v>
                </c:pt>
                <c:pt idx="62">
                  <c:v>2.7879418151095092</c:v>
                </c:pt>
                <c:pt idx="63">
                  <c:v>3.2722252265828287</c:v>
                </c:pt>
                <c:pt idx="64">
                  <c:v>3.4994390752484135</c:v>
                </c:pt>
                <c:pt idx="65">
                  <c:v>3.4186506789562516</c:v>
                </c:pt>
                <c:pt idx="66">
                  <c:v>3.4165936122465412</c:v>
                </c:pt>
                <c:pt idx="67">
                  <c:v>3.5692938756414545</c:v>
                </c:pt>
                <c:pt idx="68">
                  <c:v>3.893006818048411</c:v>
                </c:pt>
                <c:pt idx="69">
                  <c:v>4.431250366377621</c:v>
                </c:pt>
                <c:pt idx="70">
                  <c:v>4.3695916318366326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25-41DE-B0D7-023799CC63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3478328"/>
        <c:axId val="723480296"/>
      </c:lineChart>
      <c:catAx>
        <c:axId val="723478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480296"/>
        <c:crosses val="autoZero"/>
        <c:auto val="1"/>
        <c:lblAlgn val="ctr"/>
        <c:lblOffset val="100"/>
        <c:noMultiLvlLbl val="0"/>
      </c:catAx>
      <c:valAx>
        <c:axId val="723480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3478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6A69B0-C068-034E-8F62-602BD024B4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21F8D5-3975-2243-8E81-DBAF31FB42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F57E7-C0D3-674D-89AD-3D584E56804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F9D30D-F696-4941-8814-4D8ACF563F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E148E-EB9F-234A-88EF-F7F7353CE9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9FE21-E09E-7049-8633-B6125241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25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887BA-DC3C-4DFD-A1B6-C8A7CF819EE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3BDDA-1233-4235-8B0A-1D5425276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7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3BDDA-1233-4235-8B0A-1D5425276E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247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3BDDA-1233-4235-8B0A-1D5425276E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86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3BDDA-1233-4235-8B0A-1D5425276E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92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3BDDA-1233-4235-8B0A-1D5425276E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93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3BDDA-1233-4235-8B0A-1D5425276E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00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3BDDA-1233-4235-8B0A-1D5425276E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3BDDA-1233-4235-8B0A-1D5425276E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47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3BDDA-1233-4235-8B0A-1D5425276E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50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T-grid-02.png" descr="VT-grid-02.png">
            <a:extLst>
              <a:ext uri="{FF2B5EF4-FFF2-40B4-BE49-F238E27FC236}">
                <a16:creationId xmlns:a16="http://schemas.microsoft.com/office/drawing/2014/main" id="{7F2639C4-8B75-B74C-AE85-67FB334A4DD2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b="84656"/>
          <a:stretch/>
        </p:blipFill>
        <p:spPr>
          <a:xfrm>
            <a:off x="1285304" y="5716161"/>
            <a:ext cx="10346386" cy="813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E94C61-B0A2-6E44-BF94-9725CB8D5D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688" y="-27439"/>
            <a:ext cx="2631311" cy="1007357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0C7C99FD-4D8D-EC4C-AB5F-5B874F260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43" y="1970050"/>
            <a:ext cx="7745986" cy="195481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6B13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AC65C97-A17E-4075-B18F-E2A54A9A88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2359296" cy="86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39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D6A573-3424-3F49-A6EA-CA86A4E29276}"/>
              </a:ext>
            </a:extLst>
          </p:cNvPr>
          <p:cNvCxnSpPr>
            <a:cxnSpLocks/>
          </p:cNvCxnSpPr>
          <p:nvPr userDrawn="1"/>
        </p:nvCxnSpPr>
        <p:spPr>
          <a:xfrm flipV="1">
            <a:off x="490810" y="434594"/>
            <a:ext cx="914400" cy="1"/>
          </a:xfrm>
          <a:prstGeom prst="line">
            <a:avLst/>
          </a:prstGeom>
          <a:noFill/>
          <a:ln w="19050" cap="flat">
            <a:solidFill>
              <a:srgbClr val="E87822"/>
            </a:solidFill>
            <a:prstDash val="sys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itle " hidden="1">
            <a:extLst>
              <a:ext uri="{FF2B5EF4-FFF2-40B4-BE49-F238E27FC236}">
                <a16:creationId xmlns:a16="http://schemas.microsoft.com/office/drawing/2014/main" id="{C71299E7-1591-D04D-A3AB-B4467D6E3889}"/>
              </a:ext>
            </a:extLst>
          </p:cNvPr>
          <p:cNvSpPr/>
          <p:nvPr userDrawn="1"/>
        </p:nvSpPr>
        <p:spPr>
          <a:xfrm>
            <a:off x="828772" y="433467"/>
            <a:ext cx="10525027" cy="896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defTabSz="658368">
              <a:lnSpc>
                <a:spcPct val="90000"/>
              </a:lnSpc>
              <a:defRPr sz="5184" spc="259"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r>
              <a:rPr sz="4800" spc="500">
                <a:solidFill>
                  <a:srgbClr val="6C1035"/>
                </a:solidFill>
              </a:rPr>
              <a:t>SECTION TITLE</a:t>
            </a:r>
          </a:p>
        </p:txBody>
      </p:sp>
      <p:sp>
        <p:nvSpPr>
          <p:cNvPr id="11" name="Straight Connector 55">
            <a:extLst>
              <a:ext uri="{FF2B5EF4-FFF2-40B4-BE49-F238E27FC236}">
                <a16:creationId xmlns:a16="http://schemas.microsoft.com/office/drawing/2014/main" id="{E2F1CC2B-A5F4-2C49-B06F-1CD2BBC69743}"/>
              </a:ext>
            </a:extLst>
          </p:cNvPr>
          <p:cNvSpPr/>
          <p:nvPr userDrawn="1"/>
        </p:nvSpPr>
        <p:spPr>
          <a:xfrm>
            <a:off x="11470570" y="4294396"/>
            <a:ext cx="1" cy="2103120"/>
          </a:xfrm>
          <a:prstGeom prst="line">
            <a:avLst/>
          </a:prstGeom>
          <a:ln>
            <a:solidFill>
              <a:schemeClr val="accent3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Straight Connector 55">
            <a:extLst>
              <a:ext uri="{FF2B5EF4-FFF2-40B4-BE49-F238E27FC236}">
                <a16:creationId xmlns:a16="http://schemas.microsoft.com/office/drawing/2014/main" id="{3E99C2AC-6DE9-664B-8FF0-C5885A164DC7}"/>
              </a:ext>
            </a:extLst>
          </p:cNvPr>
          <p:cNvSpPr/>
          <p:nvPr userDrawn="1"/>
        </p:nvSpPr>
        <p:spPr>
          <a:xfrm flipV="1">
            <a:off x="8752529" y="6300714"/>
            <a:ext cx="2926080" cy="19428"/>
          </a:xfrm>
          <a:prstGeom prst="line">
            <a:avLst/>
          </a:prstGeom>
          <a:ln>
            <a:solidFill>
              <a:schemeClr val="accent3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5DECFC91-D9AB-9F40-AE35-658043551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91" y="433467"/>
            <a:ext cx="10515600" cy="1005840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rgbClr val="6B133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EF3AE5A-E0B7-6249-8A90-6A1C092487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8191" y="1644957"/>
            <a:ext cx="10515600" cy="4573587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44CE6C-C747-2C43-B829-C2D407EB32C1}"/>
              </a:ext>
            </a:extLst>
          </p:cNvPr>
          <p:cNvCxnSpPr>
            <a:cxnSpLocks/>
          </p:cNvCxnSpPr>
          <p:nvPr userDrawn="1"/>
        </p:nvCxnSpPr>
        <p:spPr>
          <a:xfrm flipV="1">
            <a:off x="648856" y="321725"/>
            <a:ext cx="0" cy="731520"/>
          </a:xfrm>
          <a:prstGeom prst="line">
            <a:avLst/>
          </a:prstGeom>
          <a:noFill/>
          <a:ln w="19050" cap="flat">
            <a:solidFill>
              <a:srgbClr val="E87822"/>
            </a:solidFill>
            <a:prstDash val="sys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1764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8">
            <a:extLst>
              <a:ext uri="{FF2B5EF4-FFF2-40B4-BE49-F238E27FC236}">
                <a16:creationId xmlns:a16="http://schemas.microsoft.com/office/drawing/2014/main" id="{B391AE5C-51D4-B647-9F39-F820FC699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91" y="433467"/>
            <a:ext cx="10515600" cy="1005840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rgbClr val="6B133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BEB670-6F1E-864A-A0FD-B0432511CBAB}"/>
              </a:ext>
            </a:extLst>
          </p:cNvPr>
          <p:cNvCxnSpPr>
            <a:cxnSpLocks/>
          </p:cNvCxnSpPr>
          <p:nvPr userDrawn="1"/>
        </p:nvCxnSpPr>
        <p:spPr>
          <a:xfrm flipV="1">
            <a:off x="490810" y="434594"/>
            <a:ext cx="914400" cy="1"/>
          </a:xfrm>
          <a:prstGeom prst="line">
            <a:avLst/>
          </a:prstGeom>
          <a:noFill/>
          <a:ln w="19050" cap="flat">
            <a:solidFill>
              <a:srgbClr val="E87822"/>
            </a:solidFill>
            <a:prstDash val="sys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D3EFC7-F05C-0645-B219-BAE4351ECAD0}"/>
              </a:ext>
            </a:extLst>
          </p:cNvPr>
          <p:cNvCxnSpPr>
            <a:cxnSpLocks/>
          </p:cNvCxnSpPr>
          <p:nvPr userDrawn="1"/>
        </p:nvCxnSpPr>
        <p:spPr>
          <a:xfrm flipV="1">
            <a:off x="648856" y="321725"/>
            <a:ext cx="0" cy="731520"/>
          </a:xfrm>
          <a:prstGeom prst="line">
            <a:avLst/>
          </a:prstGeom>
          <a:noFill/>
          <a:ln w="19050" cap="flat">
            <a:solidFill>
              <a:srgbClr val="E87822"/>
            </a:solidFill>
            <a:prstDash val="sys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Straight Connector 55">
            <a:extLst>
              <a:ext uri="{FF2B5EF4-FFF2-40B4-BE49-F238E27FC236}">
                <a16:creationId xmlns:a16="http://schemas.microsoft.com/office/drawing/2014/main" id="{99739EF2-8482-FA42-8277-22984CC016A2}"/>
              </a:ext>
            </a:extLst>
          </p:cNvPr>
          <p:cNvSpPr/>
          <p:nvPr userDrawn="1"/>
        </p:nvSpPr>
        <p:spPr>
          <a:xfrm>
            <a:off x="11470570" y="4294396"/>
            <a:ext cx="1" cy="2103120"/>
          </a:xfrm>
          <a:prstGeom prst="line">
            <a:avLst/>
          </a:prstGeom>
          <a:ln>
            <a:solidFill>
              <a:schemeClr val="accent3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" name="Straight Connector 55">
            <a:extLst>
              <a:ext uri="{FF2B5EF4-FFF2-40B4-BE49-F238E27FC236}">
                <a16:creationId xmlns:a16="http://schemas.microsoft.com/office/drawing/2014/main" id="{91EE5E1B-BDE9-4144-887D-63D74B0C1C7F}"/>
              </a:ext>
            </a:extLst>
          </p:cNvPr>
          <p:cNvSpPr/>
          <p:nvPr userDrawn="1"/>
        </p:nvSpPr>
        <p:spPr>
          <a:xfrm flipV="1">
            <a:off x="8752529" y="6300714"/>
            <a:ext cx="2926080" cy="19428"/>
          </a:xfrm>
          <a:prstGeom prst="line">
            <a:avLst/>
          </a:prstGeom>
          <a:ln>
            <a:solidFill>
              <a:schemeClr val="accent3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C57A36C6-6CB3-4447-A2ED-CD59FBEE83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8191" y="1644957"/>
            <a:ext cx="5120640" cy="4573587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21258839-BBE5-304C-94BB-152DBFEA55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3151" y="1648849"/>
            <a:ext cx="5120640" cy="4573587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66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8">
            <a:extLst>
              <a:ext uri="{FF2B5EF4-FFF2-40B4-BE49-F238E27FC236}">
                <a16:creationId xmlns:a16="http://schemas.microsoft.com/office/drawing/2014/main" id="{7ECFC234-0B06-704C-9626-9C75A276D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91" y="433467"/>
            <a:ext cx="10515600" cy="1005840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rgbClr val="6B1335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D1F6D1-59C1-3044-84C9-7DED2CB3762D}"/>
              </a:ext>
            </a:extLst>
          </p:cNvPr>
          <p:cNvCxnSpPr>
            <a:cxnSpLocks/>
          </p:cNvCxnSpPr>
          <p:nvPr userDrawn="1"/>
        </p:nvCxnSpPr>
        <p:spPr>
          <a:xfrm flipV="1">
            <a:off x="490810" y="434594"/>
            <a:ext cx="914400" cy="1"/>
          </a:xfrm>
          <a:prstGeom prst="line">
            <a:avLst/>
          </a:prstGeom>
          <a:noFill/>
          <a:ln w="19050" cap="flat">
            <a:solidFill>
              <a:srgbClr val="E87822"/>
            </a:solidFill>
            <a:prstDash val="sys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B7149DF-338C-FB47-9FFF-31490AD876F8}"/>
              </a:ext>
            </a:extLst>
          </p:cNvPr>
          <p:cNvCxnSpPr>
            <a:cxnSpLocks/>
          </p:cNvCxnSpPr>
          <p:nvPr userDrawn="1"/>
        </p:nvCxnSpPr>
        <p:spPr>
          <a:xfrm flipV="1">
            <a:off x="648856" y="321725"/>
            <a:ext cx="0" cy="731520"/>
          </a:xfrm>
          <a:prstGeom prst="line">
            <a:avLst/>
          </a:prstGeom>
          <a:noFill/>
          <a:ln w="19050" cap="flat">
            <a:solidFill>
              <a:srgbClr val="E87822"/>
            </a:solidFill>
            <a:prstDash val="sys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72266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99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1">
            <a:extLst>
              <a:ext uri="{FF2B5EF4-FFF2-40B4-BE49-F238E27FC236}">
                <a16:creationId xmlns:a16="http://schemas.microsoft.com/office/drawing/2014/main" id="{65A02313-4350-2B4E-B338-736DDE595A9E}"/>
              </a:ext>
            </a:extLst>
          </p:cNvPr>
          <p:cNvSpPr txBox="1">
            <a:spLocks/>
          </p:cNvSpPr>
          <p:nvPr userDrawn="1"/>
        </p:nvSpPr>
        <p:spPr>
          <a:xfrm>
            <a:off x="10358437" y="6466427"/>
            <a:ext cx="1828800" cy="2743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kern="1200" cap="all" spc="200" normalizeH="0" baseline="0">
                <a:solidFill>
                  <a:schemeClr val="bg1">
                    <a:lumMod val="50000"/>
                  </a:schemeClr>
                </a:solidFill>
                <a:latin typeface="Acherus Grotesque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cap="all" spc="200" normalizeH="0" baseline="0">
                <a:solidFill>
                  <a:schemeClr val="tx1"/>
                </a:solidFill>
                <a:latin typeface="Acherus Grotesque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cap="all" spc="200" normalizeH="0" baseline="0">
                <a:solidFill>
                  <a:schemeClr val="tx1"/>
                </a:solidFill>
                <a:latin typeface="Acherus Grotesque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cap="all" spc="200" normalizeH="0" baseline="0">
                <a:solidFill>
                  <a:schemeClr val="tx1"/>
                </a:solidFill>
                <a:latin typeface="Acherus Grotesque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cap="all" spc="200" normalizeH="0" baseline="0">
                <a:solidFill>
                  <a:schemeClr val="tx1"/>
                </a:solidFill>
                <a:latin typeface="Acherus Grotesque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B53078-3957-3547-818D-8089E56286FE}" type="slidenum">
              <a:rPr lang="en-US" smtClean="0"/>
              <a:pPr algn="ctr"/>
              <a:t>‹#›</a:t>
            </a:fld>
            <a:r>
              <a:rPr lang="en-US" dirty="0"/>
              <a:t>  -  </a:t>
            </a:r>
            <a:fld id="{E491D325-3B38-4740-ADF7-FD5496DF8BDB}" type="datetime1">
              <a:rPr lang="en-US" smtClean="0"/>
              <a:pPr algn="ctr"/>
              <a:t>2/22/2022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54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4" r:id="rId3"/>
    <p:sldLayoutId id="2147483733" r:id="rId4"/>
    <p:sldLayoutId id="2147483727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emf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str.gov/sites/default/files/files/agreements/phase%20one%20agreement/Phase_One_Agreement-Ag_Summary_Long_Fact_Sheet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is.org/" TargetMode="External"/><Relationship Id="rId2" Type="http://schemas.openxmlformats.org/officeDocument/2006/relationships/hyperlink" Target="https://www.globaltradealert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to.org/english/tratop_e/dispu_e/dispu_e.htm" TargetMode="External"/><Relationship Id="rId4" Type="http://schemas.openxmlformats.org/officeDocument/2006/relationships/hyperlink" Target="http://spsims.wto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aec.vt.edu/extension/Agricultural-Trade-Center.html" TargetMode="External"/><Relationship Id="rId2" Type="http://schemas.openxmlformats.org/officeDocument/2006/relationships/hyperlink" Target="mailto:jhgrant@vt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vafb.swoogo.com/govag2022" TargetMode="External"/><Relationship Id="rId2" Type="http://schemas.openxmlformats.org/officeDocument/2006/relationships/image" Target="https://mcusercontent.com/e4a3254d958fff8196de6f573/images/4746cf32-d6f3-ec7f-1ed5-a1d7fc80727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4F311-A584-6640-8FD5-0B766A09F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42" y="1639957"/>
            <a:ext cx="8950446" cy="2284907"/>
          </a:xfrm>
        </p:spPr>
        <p:txBody>
          <a:bodyPr/>
          <a:lstStyle/>
          <a:p>
            <a:pPr defTabSz="758951"/>
            <a:r>
              <a:rPr lang="en-US" sz="6000" dirty="0">
                <a:solidFill>
                  <a:schemeClr val="tx1"/>
                </a:solidFill>
              </a:rPr>
              <a:t>U.S.-China Agricultural Trade: Present State of Affairs</a:t>
            </a:r>
            <a:br>
              <a:rPr lang="en-US" sz="6000" dirty="0">
                <a:solidFill>
                  <a:schemeClr val="tx1"/>
                </a:solidFill>
              </a:rPr>
            </a:br>
            <a:r>
              <a:rPr lang="en-US" sz="4000" dirty="0"/>
              <a:t> </a:t>
            </a:r>
          </a:p>
        </p:txBody>
      </p:sp>
      <p:pic>
        <p:nvPicPr>
          <p:cNvPr id="4" name="pasted-image.pdf" descr="pasted-image.pdf">
            <a:extLst>
              <a:ext uri="{FF2B5EF4-FFF2-40B4-BE49-F238E27FC236}">
                <a16:creationId xmlns:a16="http://schemas.microsoft.com/office/drawing/2014/main" id="{8A38C4B9-4422-5849-97E5-6BEC3FE53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560" y="1555316"/>
            <a:ext cx="169282" cy="1692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0D76F49-D3B3-4C8E-BDA7-71F2E2C5BC00}"/>
              </a:ext>
            </a:extLst>
          </p:cNvPr>
          <p:cNvGrpSpPr/>
          <p:nvPr/>
        </p:nvGrpSpPr>
        <p:grpSpPr>
          <a:xfrm>
            <a:off x="1830248" y="3706818"/>
            <a:ext cx="8531503" cy="1324333"/>
            <a:chOff x="1300601" y="4207009"/>
            <a:chExt cx="7142250" cy="1324333"/>
          </a:xfrm>
        </p:grpSpPr>
        <p:sp>
          <p:nvSpPr>
            <p:cNvPr id="6" name="Professor Albert Einstein June 23, 2018">
              <a:extLst>
                <a:ext uri="{FF2B5EF4-FFF2-40B4-BE49-F238E27FC236}">
                  <a16:creationId xmlns:a16="http://schemas.microsoft.com/office/drawing/2014/main" id="{CDD55A4C-8C5D-43F7-9AB0-4312001E20F3}"/>
                </a:ext>
              </a:extLst>
            </p:cNvPr>
            <p:cNvSpPr/>
            <p:nvPr/>
          </p:nvSpPr>
          <p:spPr>
            <a:xfrm>
              <a:off x="1300602" y="4207009"/>
              <a:ext cx="7142249" cy="5232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>
                <a:defRPr sz="2400">
                  <a:solidFill>
                    <a:schemeClr val="accent2"/>
                  </a:solidFill>
                  <a:latin typeface="Gineso Cond Thin"/>
                  <a:ea typeface="Gineso Cond Thin"/>
                  <a:cs typeface="Gineso Cond Thin"/>
                  <a:sym typeface="Gineso Cond Thin"/>
                </a:defRPr>
              </a:pPr>
              <a:r>
                <a:rPr lang="en-US" sz="2800" b="1" cap="all" spc="200" dirty="0">
                  <a:latin typeface="Acherus Grotesque" charset="0"/>
                  <a:ea typeface="Acherus Grotesque" charset="0"/>
                  <a:cs typeface="Acherus Grotesque" charset="0"/>
                </a:rPr>
                <a:t>Jason Grant</a:t>
              </a:r>
              <a:endParaRPr lang="en-US" sz="1200" b="1" i="1" cap="all" spc="200" dirty="0">
                <a:solidFill>
                  <a:schemeClr val="bg1"/>
                </a:solidFill>
                <a:latin typeface="Acherus Grotesque" charset="0"/>
                <a:ea typeface="Acherus Grotesque" charset="0"/>
                <a:cs typeface="Acherus Grotesque" charset="0"/>
              </a:endParaRPr>
            </a:p>
          </p:txBody>
        </p:sp>
        <p:sp>
          <p:nvSpPr>
            <p:cNvPr id="7" name="Professor Albert Einstein June 23, 2018">
              <a:extLst>
                <a:ext uri="{FF2B5EF4-FFF2-40B4-BE49-F238E27FC236}">
                  <a16:creationId xmlns:a16="http://schemas.microsoft.com/office/drawing/2014/main" id="{FD1F27D4-C815-4279-98A9-A95C619D8789}"/>
                </a:ext>
              </a:extLst>
            </p:cNvPr>
            <p:cNvSpPr/>
            <p:nvPr/>
          </p:nvSpPr>
          <p:spPr>
            <a:xfrm>
              <a:off x="1300601" y="4885011"/>
              <a:ext cx="6402262" cy="64633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>
              <a:spAutoFit/>
            </a:bodyPr>
            <a:lstStyle/>
            <a:p>
              <a:pPr>
                <a:defRPr sz="2400">
                  <a:solidFill>
                    <a:schemeClr val="accent2"/>
                  </a:solidFill>
                  <a:latin typeface="Gineso Cond Thin"/>
                  <a:ea typeface="Gineso Cond Thin"/>
                  <a:cs typeface="Gineso Cond Thin"/>
                  <a:sym typeface="Gineso Cond Thin"/>
                </a:defRPr>
              </a:pPr>
              <a:r>
                <a:rPr lang="en-US" sz="1200" b="1" cap="all" spc="200" dirty="0">
                  <a:solidFill>
                    <a:schemeClr val="tx1"/>
                  </a:solidFill>
                  <a:latin typeface="Acherus Grotesque" charset="0"/>
                  <a:ea typeface="Acherus Grotesque" charset="0"/>
                  <a:cs typeface="Acherus Grotesque" charset="0"/>
                </a:rPr>
                <a:t>Professor and director, Center for agricultural trade</a:t>
              </a:r>
            </a:p>
            <a:p>
              <a:pPr>
                <a:defRPr sz="2400">
                  <a:solidFill>
                    <a:schemeClr val="accent2"/>
                  </a:solidFill>
                  <a:latin typeface="Gineso Cond Thin"/>
                  <a:ea typeface="Gineso Cond Thin"/>
                  <a:cs typeface="Gineso Cond Thin"/>
                  <a:sym typeface="Gineso Cond Thin"/>
                </a:defRPr>
              </a:pPr>
              <a:r>
                <a:rPr lang="en-US" sz="1200" b="1" cap="all" spc="200" dirty="0">
                  <a:solidFill>
                    <a:schemeClr val="tx1"/>
                  </a:solidFill>
                  <a:latin typeface="Acherus Grotesque" charset="0"/>
                  <a:ea typeface="Acherus Grotesque" charset="0"/>
                  <a:cs typeface="Acherus Grotesque" charset="0"/>
                </a:rPr>
                <a:t>DEPARTMENT OF AGRICULTURAL AND APPLIED ECONOMICS</a:t>
              </a:r>
            </a:p>
            <a:p>
              <a:pPr>
                <a:defRPr sz="2400">
                  <a:solidFill>
                    <a:schemeClr val="accent2"/>
                  </a:solidFill>
                  <a:latin typeface="Gineso Cond Thin"/>
                  <a:ea typeface="Gineso Cond Thin"/>
                  <a:cs typeface="Gineso Cond Thin"/>
                  <a:sym typeface="Gineso Cond Thin"/>
                </a:defRPr>
              </a:pPr>
              <a:r>
                <a:rPr lang="en-US" sz="1200" b="1" cap="all" spc="200" dirty="0">
                  <a:latin typeface="Acherus Grotesque" charset="0"/>
                  <a:ea typeface="Acherus Grotesque" charset="0"/>
                  <a:cs typeface="Acherus Grotesque" charset="0"/>
                </a:rPr>
                <a:t>Virginia Tech</a:t>
              </a:r>
              <a:endParaRPr lang="en-US" sz="1200" b="1" cap="all" spc="200" dirty="0">
                <a:solidFill>
                  <a:schemeClr val="tx1"/>
                </a:solidFill>
                <a:latin typeface="Acherus Grotesque" charset="0"/>
                <a:ea typeface="Acherus Grotesque" charset="0"/>
                <a:cs typeface="Acherus Grotesque" charset="0"/>
              </a:endParaRPr>
            </a:p>
          </p:txBody>
        </p:sp>
      </p:grpSp>
      <p:sp>
        <p:nvSpPr>
          <p:cNvPr id="8" name="Professor Albert Einstein June 23, 2018">
            <a:extLst>
              <a:ext uri="{FF2B5EF4-FFF2-40B4-BE49-F238E27FC236}">
                <a16:creationId xmlns:a16="http://schemas.microsoft.com/office/drawing/2014/main" id="{966C3C1A-90AA-49DA-AF50-6D9AD9B217E6}"/>
              </a:ext>
            </a:extLst>
          </p:cNvPr>
          <p:cNvSpPr/>
          <p:nvPr/>
        </p:nvSpPr>
        <p:spPr>
          <a:xfrm>
            <a:off x="1830248" y="5089599"/>
            <a:ext cx="970860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1800" b="1" cap="all" spc="200" dirty="0">
                <a:solidFill>
                  <a:schemeClr val="tx1"/>
                </a:solidFill>
                <a:latin typeface="Acherus Grotesque" charset="0"/>
                <a:ea typeface="Acherus Grotesque" charset="0"/>
                <a:cs typeface="Acherus Grotesque" charset="0"/>
              </a:rPr>
              <a:t>USDA Agricultural Outlook Forum, Washington, D.C., February 24, 2022</a:t>
            </a:r>
          </a:p>
        </p:txBody>
      </p:sp>
    </p:spTree>
    <p:extLst>
      <p:ext uri="{BB962C8B-B14F-4D97-AF65-F5344CB8AC3E}">
        <p14:creationId xmlns:p14="http://schemas.microsoft.com/office/powerpoint/2010/main" val="1969591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1C8279-2A2B-BE4B-BE9A-F5A5322BE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  <a:latin typeface="+mj-lt"/>
              </a:rPr>
              <a:t>In 2018/19, the U.S.-China Trade Relationship</a:t>
            </a:r>
            <a:br>
              <a:rPr lang="en-US" sz="3000" dirty="0">
                <a:solidFill>
                  <a:srgbClr val="FFFFFF"/>
                </a:solidFill>
                <a:latin typeface="+mj-lt"/>
              </a:rPr>
            </a:br>
            <a:r>
              <a:rPr lang="en-US" sz="3000" dirty="0">
                <a:solidFill>
                  <a:srgbClr val="FFFFFF"/>
                </a:solidFill>
                <a:latin typeface="+mj-lt"/>
              </a:rPr>
              <a:t> Came Under Strain</a:t>
            </a:r>
          </a:p>
        </p:txBody>
      </p:sp>
      <p:pic>
        <p:nvPicPr>
          <p:cNvPr id="3" name="Picture 2" descr="Image result for State agricutlural exporters">
            <a:extLst>
              <a:ext uri="{FF2B5EF4-FFF2-40B4-BE49-F238E27FC236}">
                <a16:creationId xmlns:a16="http://schemas.microsoft.com/office/drawing/2014/main" id="{22F9C879-29F6-455A-B504-79291B325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1009100"/>
            <a:ext cx="3425609" cy="259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hina agricultural imports">
            <a:extLst>
              <a:ext uri="{FF2B5EF4-FFF2-40B4-BE49-F238E27FC236}">
                <a16:creationId xmlns:a16="http://schemas.microsoft.com/office/drawing/2014/main" id="{45B2AA6B-956D-401A-AE29-D09846287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5729" y="1019053"/>
            <a:ext cx="3433324" cy="257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0DC12E4-FD7C-4CB2-A1AA-B148EDF233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0629" y="1019053"/>
            <a:ext cx="3961371" cy="262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39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7823E9-9634-5F4C-B41D-36A65651C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90" y="433467"/>
            <a:ext cx="11220685" cy="1005840"/>
          </a:xfrm>
        </p:spPr>
        <p:txBody>
          <a:bodyPr/>
          <a:lstStyle/>
          <a:p>
            <a:r>
              <a:rPr lang="en-US" b="1" dirty="0"/>
              <a:t>U.S. China Phase One Trade Deal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A4F6A4-1DA8-41CC-9299-1D68C5990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43" y="1665385"/>
            <a:ext cx="2896324" cy="38617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D186B7-5657-4D78-BC44-AD8652BD5AB3}"/>
              </a:ext>
            </a:extLst>
          </p:cNvPr>
          <p:cNvSpPr/>
          <p:nvPr/>
        </p:nvSpPr>
        <p:spPr>
          <a:xfrm>
            <a:off x="464456" y="5527151"/>
            <a:ext cx="33310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</a:t>
            </a:r>
          </a:p>
          <a:p>
            <a:r>
              <a:rPr lang="en-US" sz="1200" dirty="0">
                <a:hlinkClick r:id="rId4"/>
              </a:rPr>
              <a:t>https://ustr.gov/sites/default/files/files/agreements/phase%20one%20agreement/Phase_One_Agreement-Ag_Summary_Long_Fact_Sheet.pdf</a:t>
            </a:r>
            <a:endParaRPr lang="en-US" sz="12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A79B7A3-240A-4F92-867D-24F2716967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174848"/>
              </p:ext>
            </p:extLst>
          </p:nvPr>
        </p:nvGraphicFramePr>
        <p:xfrm>
          <a:off x="3882572" y="1665385"/>
          <a:ext cx="8156304" cy="3845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4346">
                  <a:extLst>
                    <a:ext uri="{9D8B030D-6E8A-4147-A177-3AD203B41FA5}">
                      <a16:colId xmlns:a16="http://schemas.microsoft.com/office/drawing/2014/main" val="2120453805"/>
                    </a:ext>
                  </a:extLst>
                </a:gridCol>
                <a:gridCol w="1885958">
                  <a:extLst>
                    <a:ext uri="{9D8B030D-6E8A-4147-A177-3AD203B41FA5}">
                      <a16:colId xmlns:a16="http://schemas.microsoft.com/office/drawing/2014/main" val="375159082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4233583608"/>
                    </a:ext>
                  </a:extLst>
                </a:gridCol>
                <a:gridCol w="1233714">
                  <a:extLst>
                    <a:ext uri="{9D8B030D-6E8A-4147-A177-3AD203B41FA5}">
                      <a16:colId xmlns:a16="http://schemas.microsoft.com/office/drawing/2014/main" val="1694829656"/>
                    </a:ext>
                  </a:extLst>
                </a:gridCol>
                <a:gridCol w="1139372">
                  <a:extLst>
                    <a:ext uri="{9D8B030D-6E8A-4147-A177-3AD203B41FA5}">
                      <a16:colId xmlns:a16="http://schemas.microsoft.com/office/drawing/2014/main" val="2912174483"/>
                    </a:ext>
                  </a:extLst>
                </a:gridCol>
                <a:gridCol w="1277257">
                  <a:extLst>
                    <a:ext uri="{9D8B030D-6E8A-4147-A177-3AD203B41FA5}">
                      <a16:colId xmlns:a16="http://schemas.microsoft.com/office/drawing/2014/main" val="4253685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(1)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(2)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(3)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(4)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48773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Phase One Product Category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Example Products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2017 China Imports from U.S.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2020 Phase 1 Increase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2021 Phase 1 Increase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Two-Year Total Purchase Increase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90906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---------------------------------------------$ Billion-------------------------------------------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7668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Agricultural + Seafood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Soybeans, corn, wheat, sorghum, cotton, meat, dairy, seafood, fruit, vegetable, jams, jellies, flour, prepared food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$24.1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$12.5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$19.5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$32.0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6634563"/>
                  </a:ext>
                </a:extLst>
              </a:tr>
              <a:tr h="12395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Manufactured Goods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Industrial machinery, Electronic equipment, pharmaceutical products, aerospace, vehicles and automotive, optical and medical instruments, iron and steel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$77.2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$32.9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$44.8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$77.7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9109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Energy Products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Liquified natural gas (LNG), crude oil, refined products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$6.8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$18.5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$33.9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$52.4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0063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Services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 travel, tourism, financial, insurance, telecom, data, etc.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-------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$12.8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$25.1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$37.9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6617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 All Covered Goods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All of the above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-------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$76.7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$123.3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$200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6320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0178F54-CE26-42EE-83F3-F02629614C4E}"/>
              </a:ext>
            </a:extLst>
          </p:cNvPr>
          <p:cNvSpPr txBox="1"/>
          <p:nvPr/>
        </p:nvSpPr>
        <p:spPr>
          <a:xfrm>
            <a:off x="4267200" y="5527151"/>
            <a:ext cx="2932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* Note: 2017 uncovered total = $45.1 billion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516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FD1E5A-2153-4D47-AA41-58AB2A6F7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80" y="403985"/>
            <a:ext cx="11004149" cy="1005840"/>
          </a:xfrm>
        </p:spPr>
        <p:txBody>
          <a:bodyPr/>
          <a:lstStyle/>
          <a:p>
            <a:r>
              <a:rPr lang="en-US" b="1" dirty="0"/>
              <a:t>How Did China Facilitate Import Purchases with Retaliatory Tariffs Still in Place?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62EAC-2CC9-4B42-87FC-65DF9BD7C58F}"/>
              </a:ext>
            </a:extLst>
          </p:cNvPr>
          <p:cNvSpPr txBox="1"/>
          <p:nvPr/>
        </p:nvSpPr>
        <p:spPr>
          <a:xfrm>
            <a:off x="5740400" y="1503628"/>
            <a:ext cx="73317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kern="1200" dirty="0">
                <a:latin typeface="+mj-lt"/>
                <a:ea typeface="+mj-ea"/>
                <a:cs typeface="+mj-cs"/>
              </a:rPr>
              <a:t>China’s Effective Tariff on Imports from U.S., Inclusive of Retaliation &amp; 696 Exclusions</a:t>
            </a:r>
            <a:endParaRPr lang="en-US" sz="1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0251E5-A2A6-460E-B822-A75483CEC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812640"/>
            <a:ext cx="6652591" cy="440590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F8E7E6E-CD6B-4A4D-9F7E-BBF0DD810B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5600" y="1499925"/>
            <a:ext cx="5009822" cy="2735548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Feb. 2020, China’s State Council Customs Tariff Commission issued a 696 list of retaliatory tariff exemptions</a:t>
            </a:r>
          </a:p>
          <a:p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Exclusions were intended for “market-based procurement of commodities”</a:t>
            </a:r>
          </a:p>
          <a:p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Importing firms could begin submitting their applications on March 2, 2020</a:t>
            </a:r>
          </a:p>
          <a:p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notice also stated that “applications for products not on the list may also be approved” </a:t>
            </a:r>
          </a:p>
          <a:p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China provided subsequent announcements throughout 2020 extending the application deadline on a rolling basis.</a:t>
            </a:r>
            <a:endParaRPr lang="en-US" dirty="0"/>
          </a:p>
        </p:txBody>
      </p:sp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0C9F1B5-3B9B-4C8A-944A-A9A91736B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7" y="4136913"/>
            <a:ext cx="2859314" cy="2721087"/>
          </a:xfrm>
          <a:prstGeom prst="rect">
            <a:avLst/>
          </a:prstGeom>
        </p:spPr>
      </p:pic>
      <p:sp>
        <p:nvSpPr>
          <p:cNvPr id="12" name="Right Brace 11">
            <a:extLst>
              <a:ext uri="{FF2B5EF4-FFF2-40B4-BE49-F238E27FC236}">
                <a16:creationId xmlns:a16="http://schemas.microsoft.com/office/drawing/2014/main" id="{105AE4E1-F29E-4908-9EBC-D49506047C7C}"/>
              </a:ext>
            </a:extLst>
          </p:cNvPr>
          <p:cNvSpPr/>
          <p:nvPr/>
        </p:nvSpPr>
        <p:spPr>
          <a:xfrm rot="16200000">
            <a:off x="10266141" y="2314698"/>
            <a:ext cx="433614" cy="2968173"/>
          </a:xfrm>
          <a:prstGeom prst="rightBrac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CB14B9-5A48-45CB-8CD1-091A84F84678}"/>
              </a:ext>
            </a:extLst>
          </p:cNvPr>
          <p:cNvSpPr txBox="1"/>
          <p:nvPr/>
        </p:nvSpPr>
        <p:spPr>
          <a:xfrm>
            <a:off x="9521372" y="3210176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Tariff Exclusion period</a:t>
            </a:r>
          </a:p>
        </p:txBody>
      </p:sp>
    </p:spTree>
    <p:extLst>
      <p:ext uri="{BB962C8B-B14F-4D97-AF65-F5344CB8AC3E}">
        <p14:creationId xmlns:p14="http://schemas.microsoft.com/office/powerpoint/2010/main" val="2097717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07461-E099-4321-B0EF-21BD36B9F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08" y="2595642"/>
            <a:ext cx="10868984" cy="1005840"/>
          </a:xfrm>
        </p:spPr>
        <p:txBody>
          <a:bodyPr/>
          <a:lstStyle/>
          <a:p>
            <a:pPr algn="ctr"/>
            <a:r>
              <a:rPr lang="en-US" sz="5000" b="1" dirty="0"/>
              <a:t>A Look at China’s Imports from the U.S. and Competing Suppliers</a:t>
            </a:r>
          </a:p>
        </p:txBody>
      </p:sp>
    </p:spTree>
    <p:extLst>
      <p:ext uri="{BB962C8B-B14F-4D97-AF65-F5344CB8AC3E}">
        <p14:creationId xmlns:p14="http://schemas.microsoft.com/office/powerpoint/2010/main" val="9460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EEBC3-B014-437F-A318-AD5AAA80B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66" y="479157"/>
            <a:ext cx="10515600" cy="1005840"/>
          </a:xfrm>
        </p:spPr>
        <p:txBody>
          <a:bodyPr/>
          <a:lstStyle/>
          <a:p>
            <a:r>
              <a:rPr lang="en-US" b="1" dirty="0"/>
              <a:t>China’s Agricultural Imports from U.S., Brazil, EU and Australia, 2017-2021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696A5C-F2F2-449A-9DEF-47DBFE7CA14C}"/>
              </a:ext>
            </a:extLst>
          </p:cNvPr>
          <p:cNvSpPr txBox="1"/>
          <p:nvPr/>
        </p:nvSpPr>
        <p:spPr>
          <a:xfrm>
            <a:off x="7306504" y="1891772"/>
            <a:ext cx="484455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2021: a record year of values (but not </a:t>
            </a:r>
          </a:p>
          <a:p>
            <a:r>
              <a:rPr lang="en-US" b="1" dirty="0"/>
              <a:t>necessarily volumes)</a:t>
            </a:r>
          </a:p>
          <a:p>
            <a:endParaRPr lang="en-US" dirty="0"/>
          </a:p>
          <a:p>
            <a:r>
              <a:rPr lang="en-US" sz="1600" dirty="0"/>
              <a:t>China relaxed some non-tariff measures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Beef, poultry, corn exports set new volume records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r>
              <a:rPr lang="en-US" sz="1600" dirty="0"/>
              <a:t>Strong exports, tighter supplies, &amp; rebuilding China’s hog herd/feed conversions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Led to a surge in commodity prices 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Resulted in the phase one trade deal’s ag. purchases looking strong in the 2</a:t>
            </a:r>
            <a:r>
              <a:rPr lang="en-US" sz="1600" baseline="30000" dirty="0"/>
              <a:t>nd</a:t>
            </a:r>
            <a:r>
              <a:rPr lang="en-US" sz="1600" dirty="0"/>
              <a:t> year (2021)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~ 89% of commitment</a:t>
            </a:r>
          </a:p>
          <a:p>
            <a:r>
              <a:rPr lang="en-US" sz="1600" dirty="0"/>
              <a:t>      (83% if using US export statistics (Bown 2022) 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4EC2C4-A919-4E0A-8593-7129F2E1E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11" y="1439307"/>
            <a:ext cx="6872089" cy="4985226"/>
          </a:xfrm>
          <a:prstGeom prst="rect">
            <a:avLst/>
          </a:prstGeom>
        </p:spPr>
      </p:pic>
      <p:sp>
        <p:nvSpPr>
          <p:cNvPr id="13" name="Right Brace 12">
            <a:extLst>
              <a:ext uri="{FF2B5EF4-FFF2-40B4-BE49-F238E27FC236}">
                <a16:creationId xmlns:a16="http://schemas.microsoft.com/office/drawing/2014/main" id="{D846A095-514B-4162-8BB2-6850030F458E}"/>
              </a:ext>
            </a:extLst>
          </p:cNvPr>
          <p:cNvSpPr/>
          <p:nvPr/>
        </p:nvSpPr>
        <p:spPr>
          <a:xfrm rot="16200000">
            <a:off x="2698596" y="1435541"/>
            <a:ext cx="208156" cy="13976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00E003-08E8-4B97-ADFE-176457A5F2BF}"/>
              </a:ext>
            </a:extLst>
          </p:cNvPr>
          <p:cNvSpPr txBox="1"/>
          <p:nvPr/>
        </p:nvSpPr>
        <p:spPr>
          <a:xfrm>
            <a:off x="2393010" y="1753273"/>
            <a:ext cx="819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Trade war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DBC68471-789F-4233-B97D-1C05128FCA3C}"/>
              </a:ext>
            </a:extLst>
          </p:cNvPr>
          <p:cNvSpPr/>
          <p:nvPr/>
        </p:nvSpPr>
        <p:spPr>
          <a:xfrm rot="16200000">
            <a:off x="4741963" y="1442973"/>
            <a:ext cx="208156" cy="13976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C09E19-2097-4A5A-8859-4A485A901DCB}"/>
              </a:ext>
            </a:extLst>
          </p:cNvPr>
          <p:cNvSpPr txBox="1"/>
          <p:nvPr/>
        </p:nvSpPr>
        <p:spPr>
          <a:xfrm>
            <a:off x="4436377" y="1760705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Phase-One</a:t>
            </a:r>
          </a:p>
        </p:txBody>
      </p:sp>
    </p:spTree>
    <p:extLst>
      <p:ext uri="{BB962C8B-B14F-4D97-AF65-F5344CB8AC3E}">
        <p14:creationId xmlns:p14="http://schemas.microsoft.com/office/powerpoint/2010/main" val="3155463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A2D56-970E-47B0-AF9D-F3ACEB97B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China Soybean and Corn Imports, 2017-2021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D2B092-D08D-4ECD-832C-48FEB7743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241" y="1600961"/>
            <a:ext cx="6235759" cy="4712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D88F9B-20CC-472E-8A7A-874716904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66" y="1600961"/>
            <a:ext cx="6104459" cy="47128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B8BD0F-2DF6-4CB0-91B6-0D107D3B8AAF}"/>
              </a:ext>
            </a:extLst>
          </p:cNvPr>
          <p:cNvSpPr txBox="1"/>
          <p:nvPr/>
        </p:nvSpPr>
        <p:spPr>
          <a:xfrm>
            <a:off x="371021" y="6240697"/>
            <a:ext cx="43576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Note: US export statistics: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2020 U.S. soybeans to China: 34.2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mmt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2021 U.S. soybeans to China: 27.4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mmt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34529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0DF5B-CBC0-4BC4-8DF5-0DF7816D6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China Wheat and Beef Imports, 2017-2021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416585-BD9C-424E-8AB7-FC6C400FA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826" y="1676120"/>
            <a:ext cx="6368498" cy="4819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1CC556-18A6-4272-81BB-4ECCEA609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7" y="1676120"/>
            <a:ext cx="5955478" cy="478555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FD718CE-493D-4ADF-AC65-F9C210FE0199}"/>
              </a:ext>
            </a:extLst>
          </p:cNvPr>
          <p:cNvSpPr/>
          <p:nvPr/>
        </p:nvSpPr>
        <p:spPr>
          <a:xfrm>
            <a:off x="6862764" y="4967288"/>
            <a:ext cx="166688" cy="5143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AAB354F-6F93-485B-8AD1-C1C144F3CF83}"/>
              </a:ext>
            </a:extLst>
          </p:cNvPr>
          <p:cNvSpPr/>
          <p:nvPr/>
        </p:nvSpPr>
        <p:spPr>
          <a:xfrm>
            <a:off x="10482264" y="4895850"/>
            <a:ext cx="204790" cy="5953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071AEFD-8621-416E-951C-AAF2AAD1FF68}"/>
              </a:ext>
            </a:extLst>
          </p:cNvPr>
          <p:cNvSpPr/>
          <p:nvPr/>
        </p:nvSpPr>
        <p:spPr>
          <a:xfrm>
            <a:off x="871538" y="4757738"/>
            <a:ext cx="176214" cy="700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DA29B05-F52B-456A-A3E4-BBE2BB58B1C7}"/>
              </a:ext>
            </a:extLst>
          </p:cNvPr>
          <p:cNvSpPr/>
          <p:nvPr/>
        </p:nvSpPr>
        <p:spPr>
          <a:xfrm>
            <a:off x="4276726" y="4338638"/>
            <a:ext cx="176214" cy="1119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91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481FD-1741-44E5-9F83-155C14995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582"/>
            <a:ext cx="10515600" cy="329494"/>
          </a:xfrm>
        </p:spPr>
        <p:txBody>
          <a:bodyPr/>
          <a:lstStyle/>
          <a:p>
            <a:r>
              <a:rPr lang="en-US" sz="2400" b="1" dirty="0"/>
              <a:t>∆ U.S. Market Share in China vs. ∆ China’s Imports from U.S. (2021 vs. 2017) 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C5185-6FDE-4095-AE23-320D0ED0B5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669776" y="1602140"/>
            <a:ext cx="2522224" cy="4573587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Not all products fared well </a:t>
            </a:r>
          </a:p>
          <a:p>
            <a:r>
              <a:rPr lang="en-US" sz="1600" dirty="0"/>
              <a:t>Fruit, veg., dairy, seafood</a:t>
            </a:r>
          </a:p>
          <a:p>
            <a:r>
              <a:rPr lang="en-US" sz="1600" dirty="0"/>
              <a:t>Other product categories lost market share in China</a:t>
            </a:r>
          </a:p>
          <a:p>
            <a:pPr marL="0" indent="0">
              <a:buNone/>
            </a:pPr>
            <a:r>
              <a:rPr lang="en-US" sz="1600" b="1" dirty="0"/>
              <a:t>Overall:</a:t>
            </a:r>
          </a:p>
          <a:p>
            <a:pPr marL="0" indent="0">
              <a:buNone/>
            </a:pPr>
            <a:r>
              <a:rPr lang="en-US" sz="1600" dirty="0"/>
              <a:t>The size of China’s  agricultural import “pie” grew, but the U.S. got a smaller “slice”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Implication:</a:t>
            </a:r>
            <a:r>
              <a:rPr lang="en-US" sz="1600" dirty="0"/>
              <a:t> China is diversifying its portfolio of export suppliers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9C1BE9-2CD3-4F98-A41A-2529344E5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3" y="329494"/>
            <a:ext cx="9625013" cy="652850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30D03FE-5609-4534-88B6-210F2CFEC4E7}"/>
              </a:ext>
            </a:extLst>
          </p:cNvPr>
          <p:cNvSpPr/>
          <p:nvPr/>
        </p:nvSpPr>
        <p:spPr>
          <a:xfrm>
            <a:off x="9264963" y="4412616"/>
            <a:ext cx="274320" cy="2584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317C3A0-BC64-439A-B4A8-3882DAE79BC8}"/>
              </a:ext>
            </a:extLst>
          </p:cNvPr>
          <p:cNvSpPr/>
          <p:nvPr/>
        </p:nvSpPr>
        <p:spPr>
          <a:xfrm>
            <a:off x="9317351" y="867727"/>
            <a:ext cx="169544" cy="18224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2E7058FF-89F1-40AF-AC47-85D088E19049}"/>
              </a:ext>
            </a:extLst>
          </p:cNvPr>
          <p:cNvSpPr txBox="1"/>
          <p:nvPr/>
        </p:nvSpPr>
        <p:spPr>
          <a:xfrm>
            <a:off x="8050526" y="1023303"/>
            <a:ext cx="1619250" cy="50507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chemeClr val="accent1"/>
                </a:solidFill>
              </a:rPr>
              <a:t>Corn ($5.7</a:t>
            </a:r>
            <a:r>
              <a:rPr lang="en-US" sz="1200" b="1" baseline="0">
                <a:solidFill>
                  <a:schemeClr val="accent1"/>
                </a:solidFill>
              </a:rPr>
              <a:t> Bil, +43%)</a:t>
            </a:r>
            <a:endParaRPr lang="en-US" sz="12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306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07461-E099-4321-B0EF-21BD36B9F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08" y="2595642"/>
            <a:ext cx="10868984" cy="1005840"/>
          </a:xfrm>
        </p:spPr>
        <p:txBody>
          <a:bodyPr/>
          <a:lstStyle/>
          <a:p>
            <a:pPr algn="ctr"/>
            <a:r>
              <a:rPr lang="en-US" sz="3600" b="1" i="1" dirty="0"/>
              <a:t>Caught in the Crossfire: </a:t>
            </a:r>
            <a:r>
              <a:rPr lang="en-US" sz="3600" b="1" dirty="0"/>
              <a:t>A Global View of China’s Growing Market Power Impacts on Agricultural Trade</a:t>
            </a:r>
          </a:p>
        </p:txBody>
      </p:sp>
    </p:spTree>
    <p:extLst>
      <p:ext uri="{BB962C8B-B14F-4D97-AF65-F5344CB8AC3E}">
        <p14:creationId xmlns:p14="http://schemas.microsoft.com/office/powerpoint/2010/main" val="3096581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B72B5-1461-4831-AEDC-80FC05B75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Selected Case Studies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65311A4-67F1-47FD-A89B-092170D1C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214304"/>
              </p:ext>
            </p:extLst>
          </p:nvPr>
        </p:nvGraphicFramePr>
        <p:xfrm>
          <a:off x="288484" y="1439307"/>
          <a:ext cx="8396449" cy="459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95">
                  <a:extLst>
                    <a:ext uri="{9D8B030D-6E8A-4147-A177-3AD203B41FA5}">
                      <a16:colId xmlns:a16="http://schemas.microsoft.com/office/drawing/2014/main" val="2876300925"/>
                    </a:ext>
                  </a:extLst>
                </a:gridCol>
                <a:gridCol w="1812354">
                  <a:extLst>
                    <a:ext uri="{9D8B030D-6E8A-4147-A177-3AD203B41FA5}">
                      <a16:colId xmlns:a16="http://schemas.microsoft.com/office/drawing/2014/main" val="18795709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2729541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293187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Incident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Affected Country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Timeframe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Products Impacted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60513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Opening of Taiwan Embassy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Lithuania/EU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Ongoing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Beef, dairy, beer, fish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587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Covid-19 origins (5G technology)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Australia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2020-2021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Barley, wine, coal, beef, cotton, sugar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834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Arrest of Huawei CFO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2019-2020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Beef, pork, canola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939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Ban on 5G technology (Huawei)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New Zealand (and others)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Certain dairy products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436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Awarding rights prize to Swedish dissident under detention in 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Sweden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Prepared fruit/nuts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278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Scarborough Shoal standoff, South China 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Philippines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2012-2013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Tropical fruit (bananas, pineapples, coconut, etc.)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176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Deployment of U.S. missile defense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Korea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Beverages, spirits, vinegars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286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Hosting Dalai Lama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Mongolia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2016-2017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Rapeseed, nuts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565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Nobel Peace Prize awarded to Chinese dissident, Liu Xiaobo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Norway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2010-2012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Atlantic Salmon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543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2010 Senkaku boat collision incident (East China sea)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2010-2011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Rare earth products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3672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5CD41B7-BCEB-4424-80B6-7A3062637E26}"/>
              </a:ext>
            </a:extLst>
          </p:cNvPr>
          <p:cNvSpPr txBox="1"/>
          <p:nvPr/>
        </p:nvSpPr>
        <p:spPr>
          <a:xfrm>
            <a:off x="8684933" y="1463471"/>
            <a:ext cx="34562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Sources: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- Global Trade Alert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https://www.globaltradealert.org/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- Center for Strategic and International Studies (CSIS)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https://www.csis.org/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- WTO SPS Information Management System: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http://spsims.wto.org/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- WTO Dispute Settlement Gateway: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https://www.wto.org/english/tratop_e/dispu_e/dispu_e.htm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- Transcripts of spokesman’s remarks</a:t>
            </a:r>
          </a:p>
        </p:txBody>
      </p:sp>
    </p:spTree>
    <p:extLst>
      <p:ext uri="{BB962C8B-B14F-4D97-AF65-F5344CB8AC3E}">
        <p14:creationId xmlns:p14="http://schemas.microsoft.com/office/powerpoint/2010/main" val="2086262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70B26-F1EA-46B4-84FF-CC09446AA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F746C-EDCB-4287-9E4A-550EB779B0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1630443"/>
            <a:ext cx="10831286" cy="4573587"/>
          </a:xfrm>
        </p:spPr>
        <p:txBody>
          <a:bodyPr/>
          <a:lstStyle/>
          <a:p>
            <a:r>
              <a:rPr lang="en-US" dirty="0"/>
              <a:t>Global Trade – A Roller Coaster Decade+ (and last 2 years)</a:t>
            </a:r>
          </a:p>
          <a:p>
            <a:endParaRPr lang="en-US" dirty="0"/>
          </a:p>
          <a:p>
            <a:r>
              <a:rPr lang="en-US" dirty="0"/>
              <a:t>U.S.-China Agricultural Trade: Where Do We Stand?</a:t>
            </a:r>
          </a:p>
          <a:p>
            <a:endParaRPr lang="en-US" dirty="0"/>
          </a:p>
          <a:p>
            <a:r>
              <a:rPr lang="en-US" dirty="0"/>
              <a:t>Multilateral Perspective of China’s (growing) Agricultural Trade Influence </a:t>
            </a:r>
          </a:p>
          <a:p>
            <a:endParaRPr lang="en-US" dirty="0"/>
          </a:p>
          <a:p>
            <a:r>
              <a:rPr lang="en-US" dirty="0"/>
              <a:t>Conclusions &amp; Headwinds facing U.S. Agriculture</a:t>
            </a:r>
          </a:p>
        </p:txBody>
      </p:sp>
    </p:spTree>
    <p:extLst>
      <p:ext uri="{BB962C8B-B14F-4D97-AF65-F5344CB8AC3E}">
        <p14:creationId xmlns:p14="http://schemas.microsoft.com/office/powerpoint/2010/main" val="2564797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B99E30-93E9-4B95-A34A-C04862B4A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kern="1200" dirty="0">
                <a:latin typeface="+mj-lt"/>
                <a:ea typeface="+mj-ea"/>
                <a:cs typeface="+mj-cs"/>
              </a:rPr>
              <a:t>China’s Economic Influence Can Have Significant Agricultural Trade Impacts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C0F68F-48A0-4A23-A64F-43307E9C7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365" y="1226457"/>
            <a:ext cx="7070819" cy="42454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6CEB12-DD71-47D8-AE79-67A17A68EFA5}"/>
              </a:ext>
            </a:extLst>
          </p:cNvPr>
          <p:cNvSpPr txBox="1"/>
          <p:nvPr/>
        </p:nvSpPr>
        <p:spPr>
          <a:xfrm>
            <a:off x="5849256" y="3352799"/>
            <a:ext cx="720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6.5 </a:t>
            </a:r>
            <a:r>
              <a:rPr lang="en-US" sz="1200" b="1" dirty="0" err="1">
                <a:solidFill>
                  <a:schemeClr val="bg1"/>
                </a:solidFill>
              </a:rPr>
              <a:t>mmt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75D8FD-E654-44CE-B686-1D2177FEC3A0}"/>
              </a:ext>
            </a:extLst>
          </p:cNvPr>
          <p:cNvSpPr txBox="1"/>
          <p:nvPr/>
        </p:nvSpPr>
        <p:spPr>
          <a:xfrm>
            <a:off x="10990709" y="4546920"/>
            <a:ext cx="720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1.3 </a:t>
            </a:r>
            <a:r>
              <a:rPr lang="en-US" sz="1200" b="1" dirty="0" err="1">
                <a:solidFill>
                  <a:schemeClr val="bg1"/>
                </a:solidFill>
              </a:rPr>
              <a:t>mmt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18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E3C0F-B70B-45AD-A2B0-775AA3F47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209" y="462496"/>
            <a:ext cx="10515600" cy="1005840"/>
          </a:xfrm>
        </p:spPr>
        <p:txBody>
          <a:bodyPr/>
          <a:lstStyle/>
          <a:p>
            <a:r>
              <a:rPr lang="en-US" b="1" dirty="0"/>
              <a:t>Conclusions &amp; Headwinds Impacting U.S Agricultural Exports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87513-BEE2-4D25-9792-1A7B280454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5903" y="1712686"/>
            <a:ext cx="9543022" cy="4187371"/>
          </a:xfrm>
        </p:spPr>
        <p:txBody>
          <a:bodyPr>
            <a:normAutofit/>
          </a:bodyPr>
          <a:lstStyle/>
          <a:p>
            <a:r>
              <a:rPr lang="en-US" sz="2000" b="1" dirty="0"/>
              <a:t>U.S.-China Trade Relationship</a:t>
            </a:r>
          </a:p>
          <a:p>
            <a:pPr lvl="1"/>
            <a:r>
              <a:rPr lang="en-US" sz="1600" dirty="0"/>
              <a:t>China is number one market for US, Brazil, Australia, New Zealand, Uruguay, and # 2 market for Canada, EU, Argentina</a:t>
            </a:r>
          </a:p>
          <a:p>
            <a:pPr lvl="1"/>
            <a:r>
              <a:rPr lang="en-US" sz="1600" dirty="0"/>
              <a:t>US producers depend on the Chinese market for the sale of their output, just as Chinese consumers depend on U.S. imports for food and feed use (symbiotic relationship) </a:t>
            </a:r>
          </a:p>
          <a:p>
            <a:r>
              <a:rPr lang="en-US" sz="2000" b="1" dirty="0"/>
              <a:t>Headwinds </a:t>
            </a:r>
          </a:p>
          <a:p>
            <a:pPr lvl="1"/>
            <a:r>
              <a:rPr lang="en-US" sz="1600" b="1" dirty="0"/>
              <a:t>US/China elevated tariffs remain </a:t>
            </a:r>
            <a:r>
              <a:rPr lang="en-US" sz="1600" dirty="0"/>
              <a:t>– will China continue its system of tariff exclusions?</a:t>
            </a:r>
          </a:p>
          <a:p>
            <a:pPr lvl="1"/>
            <a:r>
              <a:rPr lang="en-US" sz="1600" b="1" dirty="0"/>
              <a:t>China’s TRQ compliance </a:t>
            </a:r>
            <a:r>
              <a:rPr lang="en-US" sz="1600" dirty="0"/>
              <a:t>issues with (wheat, corn, rice) – WTO compliance panel formed August 2021</a:t>
            </a:r>
          </a:p>
          <a:p>
            <a:pPr lvl="1"/>
            <a:r>
              <a:rPr lang="en-US" sz="1600" b="1" dirty="0"/>
              <a:t>Geo-political tensions/stability </a:t>
            </a:r>
            <a:r>
              <a:rPr lang="en-US" sz="1600" dirty="0"/>
              <a:t>(RUS-UKR; CHN-TWN)</a:t>
            </a:r>
          </a:p>
          <a:p>
            <a:pPr lvl="2"/>
            <a:r>
              <a:rPr lang="en-US" sz="1200" dirty="0"/>
              <a:t>Ukraine’s most productive agricultural land is located in eastern regions; those regions most vulnerable to a conflict with Russia</a:t>
            </a:r>
          </a:p>
          <a:p>
            <a:pPr lvl="1"/>
            <a:r>
              <a:rPr lang="en-US" sz="1600" b="1" dirty="0"/>
              <a:t>Food Security</a:t>
            </a:r>
            <a:r>
              <a:rPr lang="en-US" sz="1600" dirty="0"/>
              <a:t>: will China’s expansion of maize-soybean intercropping reduce its reliance on imports?</a:t>
            </a:r>
          </a:p>
          <a:p>
            <a:pPr lvl="1"/>
            <a:r>
              <a:rPr lang="en-US" sz="1600" b="1" dirty="0">
                <a:solidFill>
                  <a:schemeClr val="accent1"/>
                </a:solidFill>
              </a:rPr>
              <a:t>More Broadly: </a:t>
            </a:r>
            <a:r>
              <a:rPr lang="en-US" sz="1600" b="1" u="sng" dirty="0">
                <a:solidFill>
                  <a:schemeClr val="accent1"/>
                </a:solidFill>
              </a:rPr>
              <a:t>U.S. needs an FTA “Blitz”</a:t>
            </a:r>
          </a:p>
          <a:p>
            <a:pPr lvl="2"/>
            <a:r>
              <a:rPr lang="en-US" sz="1200" dirty="0">
                <a:solidFill>
                  <a:schemeClr val="accent1"/>
                </a:solidFill>
              </a:rPr>
              <a:t>China concluded RCEP and request to join CPTPP</a:t>
            </a:r>
          </a:p>
          <a:p>
            <a:pPr lvl="2"/>
            <a:r>
              <a:rPr lang="en-US" sz="1200" dirty="0">
                <a:solidFill>
                  <a:schemeClr val="accent1"/>
                </a:solidFill>
              </a:rPr>
              <a:t>EU creating region-to-region FTAs with Mercosur and ASEAN members</a:t>
            </a:r>
          </a:p>
          <a:p>
            <a:pPr lvl="2"/>
            <a:endParaRPr 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79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8A01A5-E9B9-4076-AF4A-D0CBED4FE98A}"/>
              </a:ext>
            </a:extLst>
          </p:cNvPr>
          <p:cNvSpPr txBox="1">
            <a:spLocks/>
          </p:cNvSpPr>
          <p:nvPr/>
        </p:nvSpPr>
        <p:spPr bwMode="auto">
          <a:xfrm>
            <a:off x="1414530" y="242947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aseline="0">
                <a:solidFill>
                  <a:srgbClr val="69163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ctr"/>
            <a:r>
              <a:rPr lang="en-US" sz="5000" b="1" kern="0" dirty="0">
                <a:solidFill>
                  <a:srgbClr val="8B1E41"/>
                </a:solidFill>
              </a:rPr>
              <a:t>Thank you!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5BEBBC07-8E7F-4A0A-B50A-4C69A0FA5C1F}"/>
              </a:ext>
            </a:extLst>
          </p:cNvPr>
          <p:cNvSpPr txBox="1">
            <a:spLocks/>
          </p:cNvSpPr>
          <p:nvPr/>
        </p:nvSpPr>
        <p:spPr bwMode="auto">
          <a:xfrm>
            <a:off x="1634526" y="1908181"/>
            <a:ext cx="8195733" cy="378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Char char="•"/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anose="02020603050405020304" pitchFamily="18" charset="0"/>
              <a:buChar char="•"/>
              <a:defRPr sz="2000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1800" baseline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600" b="1" u="sng" kern="0" dirty="0"/>
              <a:t>Contact Info:</a:t>
            </a:r>
          </a:p>
          <a:p>
            <a:pPr marL="0" indent="0" algn="ctr">
              <a:buNone/>
            </a:pPr>
            <a:endParaRPr lang="en-US" sz="2600" b="1" u="sng" kern="0" dirty="0"/>
          </a:p>
          <a:p>
            <a:pPr marL="400050" lvl="1" indent="0">
              <a:buNone/>
            </a:pPr>
            <a:r>
              <a:rPr lang="en-US" sz="1600" b="1" kern="0" dirty="0"/>
              <a:t>Jason Grant</a:t>
            </a:r>
            <a:r>
              <a:rPr lang="en-US" sz="1600" kern="0" dirty="0"/>
              <a:t>, Email: </a:t>
            </a:r>
            <a:r>
              <a:rPr lang="en-US" sz="1600" kern="0" dirty="0">
                <a:hlinkClick r:id="rId2"/>
              </a:rPr>
              <a:t>jhgrant@vt.edu</a:t>
            </a:r>
            <a:r>
              <a:rPr lang="en-US" sz="1600" kern="0" dirty="0"/>
              <a:t> | Ph: +1-540-231-7559</a:t>
            </a:r>
          </a:p>
          <a:p>
            <a:pPr marL="400050" lvl="1" indent="0">
              <a:buNone/>
            </a:pPr>
            <a:r>
              <a:rPr lang="en-US" sz="1600" b="1" kern="0" dirty="0"/>
              <a:t>Center for Agricultural Trade (CAT)</a:t>
            </a:r>
          </a:p>
          <a:p>
            <a:pPr marL="400050" lvl="1" indent="0">
              <a:buNone/>
            </a:pPr>
            <a:r>
              <a:rPr lang="en-US" sz="1600" kern="0" dirty="0">
                <a:hlinkClick r:id="rId3"/>
              </a:rPr>
              <a:t>https://aaec.vt.edu/extension/Agricultural-Trade-Center.html</a:t>
            </a:r>
            <a:endParaRPr lang="en-US" sz="1600" kern="0" dirty="0"/>
          </a:p>
          <a:p>
            <a:pPr marL="400050" lvl="1" indent="0">
              <a:buNone/>
            </a:pPr>
            <a:endParaRPr lang="en-US" sz="1600" kern="0" dirty="0"/>
          </a:p>
          <a:p>
            <a:pPr marL="400050" lvl="1" indent="0">
              <a:buNone/>
            </a:pPr>
            <a:endParaRPr lang="en-US" sz="1600" kern="0" dirty="0"/>
          </a:p>
          <a:p>
            <a:pPr marL="0" indent="0">
              <a:buNone/>
            </a:pPr>
            <a:endParaRPr lang="en-US" sz="2000" kern="0" dirty="0"/>
          </a:p>
          <a:p>
            <a:pPr marL="0" indent="0">
              <a:buNone/>
            </a:pPr>
            <a:endParaRPr lang="en-US" sz="2000" kern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6CE5F9-C34E-4A34-AC9C-EC73D85E9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0425" y="4742677"/>
            <a:ext cx="5612210" cy="139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83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cusercontent.com/e4a3254d958fff8196de6f573/images/4746cf32-d6f3-ec7f-1ed5-a1d7fc807271.jpg">
            <a:extLst>
              <a:ext uri="{FF2B5EF4-FFF2-40B4-BE49-F238E27FC236}">
                <a16:creationId xmlns:a16="http://schemas.microsoft.com/office/drawing/2014/main" id="{05E5CEF8-03ED-4830-8984-3EBD31C60BB2}"/>
              </a:ext>
            </a:extLst>
          </p:cNvPr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A99CFE-608F-4124-9205-A0AA25C183CC}"/>
              </a:ext>
            </a:extLst>
          </p:cNvPr>
          <p:cNvSpPr txBox="1"/>
          <p:nvPr/>
        </p:nvSpPr>
        <p:spPr>
          <a:xfrm>
            <a:off x="5486400" y="23261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Registration (Live and Virtual option):</a:t>
            </a:r>
          </a:p>
          <a:p>
            <a:r>
              <a:rPr lang="en-US" dirty="0">
                <a:hlinkClick r:id="rId3"/>
              </a:rPr>
              <a:t>https://vafb.swoogo.com/govag2022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6D4F04-0087-47F0-A584-A85C9E424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683" y="1037771"/>
            <a:ext cx="5717574" cy="52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1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7A1BB-39CB-47AB-8098-F5CFB5096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03" y="275357"/>
            <a:ext cx="10515600" cy="1005840"/>
          </a:xfrm>
        </p:spPr>
        <p:txBody>
          <a:bodyPr/>
          <a:lstStyle/>
          <a:p>
            <a:r>
              <a:rPr lang="en-US" b="1" dirty="0"/>
              <a:t>A Rollercoaster Decade+ of Global Trade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8786DE-41E2-4478-869B-FB4E3818C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496" y="1600200"/>
            <a:ext cx="8711504" cy="5103719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0BCAE9FE-E91F-4965-9F07-47AB16A65E7B}"/>
              </a:ext>
            </a:extLst>
          </p:cNvPr>
          <p:cNvSpPr txBox="1"/>
          <p:nvPr/>
        </p:nvSpPr>
        <p:spPr>
          <a:xfrm>
            <a:off x="3826358" y="5248443"/>
            <a:ext cx="2339008" cy="8759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u="sng" dirty="0"/>
              <a:t>2008/09 Global</a:t>
            </a:r>
            <a:r>
              <a:rPr lang="en-US" sz="1100" b="1" u="sng" baseline="0" dirty="0"/>
              <a:t> Financial Crisis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aseline="0" dirty="0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rPr>
              <a:t>Non-ag trade down 20-25%</a:t>
            </a:r>
            <a:endParaRPr lang="en-US" dirty="0">
              <a:solidFill>
                <a:srgbClr val="0070C0"/>
              </a:solidFill>
              <a:effectLst/>
            </a:endParaRPr>
          </a:p>
          <a:p>
            <a:r>
              <a:rPr lang="en-US" sz="1100" baseline="0" dirty="0">
                <a:solidFill>
                  <a:schemeClr val="accent2">
                    <a:lumMod val="75000"/>
                  </a:schemeClr>
                </a:solidFill>
              </a:rPr>
              <a:t>Ag trade down 10-12%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F8E12450-B113-4A13-9323-B88403B6C216}"/>
              </a:ext>
            </a:extLst>
          </p:cNvPr>
          <p:cNvSpPr txBox="1"/>
          <p:nvPr/>
        </p:nvSpPr>
        <p:spPr>
          <a:xfrm>
            <a:off x="8036962" y="5135464"/>
            <a:ext cx="1945792" cy="8759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u="sng" dirty="0"/>
              <a:t>2015/16 Trade Slowdown</a:t>
            </a:r>
            <a:endParaRPr lang="en-US" sz="1100" b="1" u="sng" baseline="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aseline="0" dirty="0">
                <a:solidFill>
                  <a:srgbClr val="0070C0"/>
                </a:solidFill>
                <a:effectLst/>
                <a:latin typeface="+mn-lt"/>
                <a:ea typeface="+mn-ea"/>
                <a:cs typeface="+mn-cs"/>
              </a:rPr>
              <a:t>Non-ag trade down 10%</a:t>
            </a:r>
            <a:endParaRPr lang="en-US" dirty="0">
              <a:solidFill>
                <a:srgbClr val="0070C0"/>
              </a:solidFill>
              <a:effectLst/>
            </a:endParaRPr>
          </a:p>
          <a:p>
            <a:r>
              <a:rPr lang="en-US" sz="1100" baseline="0" dirty="0">
                <a:solidFill>
                  <a:schemeClr val="accent2">
                    <a:lumMod val="75000"/>
                  </a:schemeClr>
                </a:solidFill>
              </a:rPr>
              <a:t>Ag trade down 10%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3A364C87-F14D-4526-B648-C0F39A41492A}"/>
              </a:ext>
            </a:extLst>
          </p:cNvPr>
          <p:cNvSpPr txBox="1"/>
          <p:nvPr/>
        </p:nvSpPr>
        <p:spPr>
          <a:xfrm>
            <a:off x="9887638" y="3101649"/>
            <a:ext cx="1463527" cy="8759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u="sng" dirty="0"/>
              <a:t>US-China Trade War</a:t>
            </a:r>
          </a:p>
          <a:p>
            <a:r>
              <a:rPr lang="en-US" sz="1100" dirty="0">
                <a:solidFill>
                  <a:srgbClr val="0070C0"/>
                </a:solidFill>
              </a:rPr>
              <a:t>Falling </a:t>
            </a:r>
            <a:r>
              <a:rPr lang="en-US" sz="1100" dirty="0" err="1">
                <a:solidFill>
                  <a:srgbClr val="0070C0"/>
                </a:solidFill>
              </a:rPr>
              <a:t>prices,tariff</a:t>
            </a:r>
            <a:r>
              <a:rPr lang="en-US" sz="1100" dirty="0">
                <a:solidFill>
                  <a:srgbClr val="0070C0"/>
                </a:solidFill>
              </a:rPr>
              <a:t> increases, declining global ag/</a:t>
            </a:r>
            <a:r>
              <a:rPr lang="en-US" sz="1100" dirty="0" err="1">
                <a:solidFill>
                  <a:srgbClr val="0070C0"/>
                </a:solidFill>
              </a:rPr>
              <a:t>nonag</a:t>
            </a:r>
            <a:r>
              <a:rPr lang="en-US" sz="1100" dirty="0">
                <a:solidFill>
                  <a:srgbClr val="0070C0"/>
                </a:solidFill>
              </a:rPr>
              <a:t> trade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2248381C-D313-4192-9ADB-BD5C2487D180}"/>
              </a:ext>
            </a:extLst>
          </p:cNvPr>
          <p:cNvSpPr txBox="1"/>
          <p:nvPr/>
        </p:nvSpPr>
        <p:spPr>
          <a:xfrm>
            <a:off x="10998209" y="4662494"/>
            <a:ext cx="1463528" cy="8759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u="sng" dirty="0"/>
              <a:t>Pandemic</a:t>
            </a:r>
          </a:p>
          <a:p>
            <a:r>
              <a:rPr lang="en-US" sz="1100" dirty="0">
                <a:solidFill>
                  <a:srgbClr val="0070C0"/>
                </a:solidFill>
              </a:rPr>
              <a:t>Non-ag</a:t>
            </a:r>
            <a:r>
              <a:rPr lang="en-US" sz="1100" baseline="0" dirty="0">
                <a:solidFill>
                  <a:srgbClr val="0070C0"/>
                </a:solidFill>
              </a:rPr>
              <a:t> trade down almost 20%, but quickly recovered</a:t>
            </a:r>
          </a:p>
          <a:p>
            <a:r>
              <a:rPr lang="en-US" sz="1100" baseline="0" dirty="0">
                <a:solidFill>
                  <a:schemeClr val="accent2">
                    <a:lumMod val="75000"/>
                  </a:schemeClr>
                </a:solidFill>
              </a:rPr>
              <a:t>Ag-trade positive growth in 2020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982A48E-3E9E-4F5A-B1A1-1B7F7D1DB7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" y="1658704"/>
            <a:ext cx="3480496" cy="4591785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accent1"/>
                </a:solidFill>
              </a:rPr>
              <a:t>Great Recession: </a:t>
            </a:r>
            <a:r>
              <a:rPr lang="en-US" sz="2000" dirty="0"/>
              <a:t>2008/09 marked largest collapse from very high quarterly growth rates (30% </a:t>
            </a:r>
            <a:r>
              <a:rPr lang="en-US" sz="2000" dirty="0" err="1"/>
              <a:t>nonag</a:t>
            </a:r>
            <a:r>
              <a:rPr lang="en-US" sz="2000" dirty="0"/>
              <a:t>; 20% ag)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accent1"/>
                </a:solidFill>
              </a:rPr>
              <a:t>2015-2016 Trade slowdown:</a:t>
            </a:r>
            <a:r>
              <a:rPr lang="en-US" sz="2000" dirty="0"/>
              <a:t> Commodity prices fell from recent highs; US dollar appreciated; lower global growth forecasts (IMF 2016)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accent1"/>
                </a:solidFill>
              </a:rPr>
              <a:t>2018/19 Trade War:</a:t>
            </a:r>
            <a:r>
              <a:rPr lang="en-US" sz="2000" dirty="0"/>
              <a:t> Significant escalation in applied tariffs; global trade declines only slightly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accent1"/>
                </a:solidFill>
              </a:rPr>
              <a:t>2020/21 Pandemic: </a:t>
            </a:r>
            <a:r>
              <a:rPr lang="en-US" sz="2000" dirty="0"/>
              <a:t>significant decline in </a:t>
            </a:r>
            <a:r>
              <a:rPr lang="en-US" sz="2000" dirty="0" err="1"/>
              <a:t>nonag</a:t>
            </a:r>
            <a:r>
              <a:rPr lang="en-US" sz="2000" dirty="0"/>
              <a:t> trade growth; ag trade growth steady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accent1"/>
                </a:solidFill>
              </a:rPr>
              <a:t>2021 Recovery</a:t>
            </a:r>
            <a:r>
              <a:rPr lang="en-US" sz="2000" dirty="0"/>
              <a:t>: rapid recovery of trade; faster than 08-09 financial crisis; driven (in part) by massive a surge in “durable goods” spending (and lower spending on services)</a:t>
            </a:r>
          </a:p>
          <a:p>
            <a:pPr lvl="1"/>
            <a:endParaRPr lang="en-US" sz="2000" dirty="0"/>
          </a:p>
          <a:p>
            <a:pPr lvl="2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CA858A-BF29-475A-A7F9-E5F43703DFA8}"/>
              </a:ext>
            </a:extLst>
          </p:cNvPr>
          <p:cNvCxnSpPr/>
          <p:nvPr/>
        </p:nvCxnSpPr>
        <p:spPr>
          <a:xfrm flipV="1">
            <a:off x="5733143" y="2344057"/>
            <a:ext cx="0" cy="216988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70F0B60-61D2-49DE-90B4-5A840CCC008F}"/>
              </a:ext>
            </a:extLst>
          </p:cNvPr>
          <p:cNvSpPr txBox="1"/>
          <p:nvPr/>
        </p:nvSpPr>
        <p:spPr>
          <a:xfrm>
            <a:off x="5005687" y="2181162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Bush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24625A-6F72-4819-B298-8AFCB2E117B7}"/>
              </a:ext>
            </a:extLst>
          </p:cNvPr>
          <p:cNvCxnSpPr/>
          <p:nvPr/>
        </p:nvCxnSpPr>
        <p:spPr>
          <a:xfrm flipH="1">
            <a:off x="4521200" y="2344057"/>
            <a:ext cx="465634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24A1F52-A171-4C1C-B360-155AC9BF5FF9}"/>
              </a:ext>
            </a:extLst>
          </p:cNvPr>
          <p:cNvCxnSpPr/>
          <p:nvPr/>
        </p:nvCxnSpPr>
        <p:spPr>
          <a:xfrm flipV="1">
            <a:off x="7572742" y="2344057"/>
            <a:ext cx="0" cy="216988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088A02C-3895-46F6-A3DF-DF6F602D2769}"/>
              </a:ext>
            </a:extLst>
          </p:cNvPr>
          <p:cNvSpPr txBox="1"/>
          <p:nvPr/>
        </p:nvSpPr>
        <p:spPr>
          <a:xfrm>
            <a:off x="6163113" y="2173906"/>
            <a:ext cx="13824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Obama, 1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st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Term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BD6D665-E3D8-444F-A2CC-4DF3F971A91E}"/>
              </a:ext>
            </a:extLst>
          </p:cNvPr>
          <p:cNvCxnSpPr/>
          <p:nvPr/>
        </p:nvCxnSpPr>
        <p:spPr>
          <a:xfrm flipV="1">
            <a:off x="9426649" y="2344057"/>
            <a:ext cx="0" cy="216988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F0DF9AD-232E-4387-AAB9-B00E3F3A87A4}"/>
              </a:ext>
            </a:extLst>
          </p:cNvPr>
          <p:cNvSpPr txBox="1"/>
          <p:nvPr/>
        </p:nvSpPr>
        <p:spPr>
          <a:xfrm>
            <a:off x="8036962" y="2169913"/>
            <a:ext cx="1468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Obama, 2</a:t>
            </a:r>
            <a:r>
              <a:rPr lang="en-US" sz="1400" baseline="30000" dirty="0">
                <a:solidFill>
                  <a:schemeClr val="bg1">
                    <a:lumMod val="75000"/>
                  </a:schemeClr>
                </a:solidFill>
              </a:rPr>
              <a:t>nd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Term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01D4E4-05A0-4DF0-A655-5A79D31F4B47}"/>
              </a:ext>
            </a:extLst>
          </p:cNvPr>
          <p:cNvCxnSpPr/>
          <p:nvPr/>
        </p:nvCxnSpPr>
        <p:spPr>
          <a:xfrm flipV="1">
            <a:off x="11229911" y="2333753"/>
            <a:ext cx="0" cy="216988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5C29455-1EB1-4B8B-966C-5BC27E8581AA}"/>
              </a:ext>
            </a:extLst>
          </p:cNvPr>
          <p:cNvSpPr txBox="1"/>
          <p:nvPr/>
        </p:nvSpPr>
        <p:spPr>
          <a:xfrm>
            <a:off x="10342196" y="2197036"/>
            <a:ext cx="656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Trump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138936-18A3-4855-BDB7-886A485A7E80}"/>
              </a:ext>
            </a:extLst>
          </p:cNvPr>
          <p:cNvSpPr txBox="1"/>
          <p:nvPr/>
        </p:nvSpPr>
        <p:spPr>
          <a:xfrm>
            <a:off x="11370003" y="2190168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Biden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EC14CC8-7D98-455B-94A9-973804AF0CF8}"/>
              </a:ext>
            </a:extLst>
          </p:cNvPr>
          <p:cNvCxnSpPr>
            <a:cxnSpLocks/>
          </p:cNvCxnSpPr>
          <p:nvPr/>
        </p:nvCxnSpPr>
        <p:spPr>
          <a:xfrm>
            <a:off x="11932876" y="2343928"/>
            <a:ext cx="200622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276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53DF2-E32B-432C-88DC-45397DB96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04" y="295582"/>
            <a:ext cx="11511696" cy="1005840"/>
          </a:xfrm>
        </p:spPr>
        <p:txBody>
          <a:bodyPr/>
          <a:lstStyle/>
          <a:p>
            <a:r>
              <a:rPr lang="en-US" sz="3800" b="1" dirty="0"/>
              <a:t>Record Recovery of U.S. Durable Goods Spending</a:t>
            </a: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612BF996-8ACB-4259-AA48-5D8A74CE1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8" y="1301422"/>
            <a:ext cx="7050314" cy="5556578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A9A3085-20EE-47D2-80C8-10993B8B4C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83874" y="1301422"/>
            <a:ext cx="4211010" cy="46494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  <a:t>Blue line: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500" dirty="0"/>
              <a:t>durable goods spending</a:t>
            </a:r>
          </a:p>
          <a:p>
            <a:r>
              <a:rPr lang="en-US" sz="1500" b="1" dirty="0">
                <a:solidFill>
                  <a:srgbClr val="C00000"/>
                </a:solidFill>
              </a:rPr>
              <a:t>Red line: </a:t>
            </a:r>
            <a:r>
              <a:rPr lang="en-US" sz="1500" dirty="0"/>
              <a:t>services spending</a:t>
            </a:r>
          </a:p>
          <a:p>
            <a:r>
              <a:rPr lang="en-US" sz="1500" dirty="0"/>
              <a:t>Both lines indexed to February 2020 = 100</a:t>
            </a:r>
          </a:p>
          <a:p>
            <a:r>
              <a:rPr lang="en-US" sz="1500" dirty="0"/>
              <a:t>Prior to pandemic, durable goods and services rising on similar trend</a:t>
            </a:r>
          </a:p>
          <a:p>
            <a:r>
              <a:rPr lang="en-US" sz="1500" u="sng" dirty="0"/>
              <a:t>Covid-19 Pandemic:</a:t>
            </a:r>
            <a:r>
              <a:rPr lang="en-US" sz="1500" dirty="0"/>
              <a:t> Goods and services exp. declined &gt; 20% of trend through April 2020</a:t>
            </a:r>
          </a:p>
          <a:p>
            <a:r>
              <a:rPr lang="en-US" sz="1500" dirty="0"/>
              <a:t>By April 2021, however, durable goods expenditure exploded ~ 1.4 times above trend</a:t>
            </a:r>
          </a:p>
          <a:p>
            <a:r>
              <a:rPr lang="en-US" sz="1500" dirty="0"/>
              <a:t>Spending on services has only recently  recovered close-to trend</a:t>
            </a:r>
          </a:p>
          <a:p>
            <a:endParaRPr lang="en-US" sz="15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4FC15F-EEEC-4EB2-9B0B-EDA7627A03E9}"/>
              </a:ext>
            </a:extLst>
          </p:cNvPr>
          <p:cNvSpPr txBox="1"/>
          <p:nvPr/>
        </p:nvSpPr>
        <p:spPr>
          <a:xfrm rot="16200000">
            <a:off x="6747129" y="6103549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Dec 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2E286C-6CD8-4F53-8795-9A42AC6ACE66}"/>
              </a:ext>
            </a:extLst>
          </p:cNvPr>
          <p:cNvSpPr txBox="1"/>
          <p:nvPr/>
        </p:nvSpPr>
        <p:spPr>
          <a:xfrm>
            <a:off x="5889758" y="1833373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Apr 2021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684D83-52DE-487C-9B7E-02B7C35C59F3}"/>
              </a:ext>
            </a:extLst>
          </p:cNvPr>
          <p:cNvCxnSpPr>
            <a:cxnSpLocks/>
          </p:cNvCxnSpPr>
          <p:nvPr/>
        </p:nvCxnSpPr>
        <p:spPr>
          <a:xfrm flipV="1">
            <a:off x="4738914" y="3730171"/>
            <a:ext cx="2481943" cy="515258"/>
          </a:xfrm>
          <a:prstGeom prst="line">
            <a:avLst/>
          </a:prstGeom>
          <a:ln w="952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739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B3E22-65F7-46E3-809B-A412B15F1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91" y="433467"/>
            <a:ext cx="11061752" cy="1005840"/>
          </a:xfrm>
        </p:spPr>
        <p:txBody>
          <a:bodyPr/>
          <a:lstStyle/>
          <a:p>
            <a:r>
              <a:rPr lang="en-US" b="1" dirty="0"/>
              <a:t>Demand Surge and a Global Supply Chain Backlog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D09B5D5-1663-4293-B356-C169BF5859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089782"/>
              </p:ext>
            </p:extLst>
          </p:nvPr>
        </p:nvGraphicFramePr>
        <p:xfrm>
          <a:off x="1347561" y="1387247"/>
          <a:ext cx="9163050" cy="486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6562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31346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6DD1DB-70E9-478B-B600-A6753EA6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694944"/>
            <a:ext cx="6610388" cy="10424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China Food Security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FF350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FF3500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C6344-5334-4B59-8F2B-C959383AD7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1500" dirty="0"/>
              <a:t>“Bread comes first” highlights the value Chinese citizens place on food security. </a:t>
            </a:r>
          </a:p>
          <a:p>
            <a:r>
              <a:rPr lang="en-US" sz="1500" dirty="0"/>
              <a:t>China needs to feed 1.4 billion people; 20% of world’s population</a:t>
            </a:r>
          </a:p>
          <a:p>
            <a:r>
              <a:rPr lang="en-US" sz="1500" dirty="0"/>
              <a:t>Recent events created more uncertainty around China’s food security</a:t>
            </a:r>
          </a:p>
          <a:p>
            <a:pPr lvl="1"/>
            <a:r>
              <a:rPr lang="en-US" sz="1100" dirty="0"/>
              <a:t>African swine fever</a:t>
            </a:r>
          </a:p>
          <a:p>
            <a:pPr lvl="1"/>
            <a:r>
              <a:rPr lang="en-US" sz="1100" dirty="0"/>
              <a:t>Coronavirus pandemic</a:t>
            </a:r>
          </a:p>
          <a:p>
            <a:pPr lvl="1"/>
            <a:r>
              <a:rPr lang="en-US" sz="1100" dirty="0"/>
              <a:t>Increasingly variable climate (2020 floods)</a:t>
            </a:r>
          </a:p>
          <a:p>
            <a:r>
              <a:rPr lang="en-US" sz="1500" dirty="0"/>
              <a:t>China’s Ministry of Commerce, Nov. 1, 2021:</a:t>
            </a:r>
          </a:p>
          <a:p>
            <a:pPr lvl="1"/>
            <a:r>
              <a:rPr lang="en-US" sz="1100" dirty="0"/>
              <a:t>“Families are encouraged to store a certain amount of daily necessities to meet the needs of daily life and emergencies,” the ministry said.</a:t>
            </a:r>
          </a:p>
          <a:p>
            <a:pPr lvl="1"/>
            <a:r>
              <a:rPr lang="en-US" sz="1100" dirty="0"/>
              <a:t>Reduce food waste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AE702-53C7-485D-9844-B9E1AE8FE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57" y="2213549"/>
            <a:ext cx="5924805" cy="41013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617C18-B7AB-47E4-8E44-45FECB610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284" y="123246"/>
            <a:ext cx="4206806" cy="209030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A2534FE-A92D-4928-B82B-8F6F3BEEC833}"/>
              </a:ext>
            </a:extLst>
          </p:cNvPr>
          <p:cNvSpPr txBox="1"/>
          <p:nvPr/>
        </p:nvSpPr>
        <p:spPr>
          <a:xfrm>
            <a:off x="9055360" y="1476625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Agritech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 Co-Innovation Institute</a:t>
            </a:r>
            <a:endParaRPr lang="en-US" sz="1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93A013-9614-487C-8F5E-F87B202273AC}"/>
              </a:ext>
            </a:extLst>
          </p:cNvPr>
          <p:cNvSpPr txBox="1"/>
          <p:nvPr/>
        </p:nvSpPr>
        <p:spPr>
          <a:xfrm>
            <a:off x="9444781" y="1707608"/>
            <a:ext cx="33092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Source: South China Morning Post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7A0C2A-0B6F-4754-8CD5-8A5D4D8495C7}"/>
              </a:ext>
            </a:extLst>
          </p:cNvPr>
          <p:cNvSpPr txBox="1"/>
          <p:nvPr/>
        </p:nvSpPr>
        <p:spPr>
          <a:xfrm>
            <a:off x="946666" y="6397923"/>
            <a:ext cx="33092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Source: South China Morning Post</a:t>
            </a:r>
          </a:p>
        </p:txBody>
      </p:sp>
    </p:spTree>
    <p:extLst>
      <p:ext uri="{BB962C8B-B14F-4D97-AF65-F5344CB8AC3E}">
        <p14:creationId xmlns:p14="http://schemas.microsoft.com/office/powerpoint/2010/main" val="1179115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A474011-A49D-4C7A-BF41-0ACD0A269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D72081E-AD41-4FBB-B02B-698A68DBC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578C6C-3055-4FFF-9FFC-DBCC35F36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444332"/>
            <a:ext cx="3558466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China’s Ag. &amp; Total Merchandise Imports, 1995-2021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6248AD-805F-41BF-9B57-FC53E5B32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82758F-B2B3-4F0A-BB90-4BFFEDD16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B52BFC-3376-44BE-8F7C-AAA038DEFE75}"/>
              </a:ext>
            </a:extLst>
          </p:cNvPr>
          <p:cNvSpPr/>
          <p:nvPr/>
        </p:nvSpPr>
        <p:spPr>
          <a:xfrm>
            <a:off x="5349240" y="4347027"/>
            <a:ext cx="6007608" cy="1812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28575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Since joining the World Trade Organization (WTO) in 2001, China has become the largest importer of food and agricultural trade. </a:t>
            </a:r>
          </a:p>
          <a:p>
            <a:pPr marL="28575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value of China’s agricultural imports has risen from $10.3 billion in 2002 to over $200 billion in 2021, representing an average annual growth rate of 16.0%. </a:t>
            </a:r>
          </a:p>
          <a:p>
            <a:pPr marL="28575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China’s share of global agriculture imports increased from 11% in 2012 to a projected 16% in 2021. </a:t>
            </a:r>
          </a:p>
          <a:p>
            <a:pPr marL="28575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China’s agricultural exports are just 30% of imports in 2021 resulting in China being the largest net importer of agri-food products.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7D00A5-283F-4FAC-8D61-A7F16719079E}"/>
              </a:ext>
            </a:extLst>
          </p:cNvPr>
          <p:cNvSpPr/>
          <p:nvPr/>
        </p:nvSpPr>
        <p:spPr>
          <a:xfrm>
            <a:off x="2373859" y="3986719"/>
            <a:ext cx="7676508" cy="238946"/>
          </a:xfrm>
          <a:prstGeom prst="rect">
            <a:avLst/>
          </a:prstGeom>
          <a:solidFill>
            <a:srgbClr val="516482"/>
          </a:solidFill>
          <a:ln>
            <a:noFill/>
          </a:ln>
        </p:spPr>
        <p:txBody>
          <a:bodyPr wrap="square">
            <a:normAutofit fontScale="92500" lnSpcReduction="20000"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rgbClr val="FFFFFF"/>
                </a:solidFill>
              </a:rPr>
              <a:t>Author’s calculations based on Trade Data Monitor, WTO Definition of Agricultural Products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3037CA-D222-4246-9F18-FA2A3ED46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170" y="0"/>
            <a:ext cx="10043887" cy="4000935"/>
          </a:xfrm>
          <a:prstGeom prst="rect">
            <a:avLst/>
          </a:prstGeom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9123BC1A-059B-42BF-887A-1595CFCCE02B}"/>
              </a:ext>
            </a:extLst>
          </p:cNvPr>
          <p:cNvSpPr/>
          <p:nvPr/>
        </p:nvSpPr>
        <p:spPr>
          <a:xfrm>
            <a:off x="5738813" y="1504952"/>
            <a:ext cx="100012" cy="1380618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BCB90-CE98-4659-9F43-91EF4DC4E94F}"/>
              </a:ext>
            </a:extLst>
          </p:cNvPr>
          <p:cNvSpPr txBox="1"/>
          <p:nvPr/>
        </p:nvSpPr>
        <p:spPr>
          <a:xfrm>
            <a:off x="3991150" y="2534112"/>
            <a:ext cx="1882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2021 Ag. Trade Deficit: $142 </a:t>
            </a:r>
            <a:r>
              <a:rPr lang="en-US" sz="1000" b="1" dirty="0" err="1"/>
              <a:t>Bil</a:t>
            </a:r>
            <a:r>
              <a:rPr lang="en-US" sz="1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0818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07461-E099-4321-B0EF-21BD36B9F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08" y="2595642"/>
            <a:ext cx="10868984" cy="1005840"/>
          </a:xfrm>
        </p:spPr>
        <p:txBody>
          <a:bodyPr/>
          <a:lstStyle/>
          <a:p>
            <a:pPr algn="ctr"/>
            <a:r>
              <a:rPr lang="en-US" sz="5000" b="1" dirty="0"/>
              <a:t>U.S.-China Agricultural Trade</a:t>
            </a:r>
          </a:p>
        </p:txBody>
      </p:sp>
    </p:spTree>
    <p:extLst>
      <p:ext uri="{BB962C8B-B14F-4D97-AF65-F5344CB8AC3E}">
        <p14:creationId xmlns:p14="http://schemas.microsoft.com/office/powerpoint/2010/main" val="323570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10140-7AB2-4D89-9ECF-223D930F0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347" y="476866"/>
            <a:ext cx="3915812" cy="162232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U.S. Ag. Exports Hampered by “On-Again, Off-Again” Trade relationship with China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E5248B-87C3-40A4-B5D5-7B5E7FBA2F04}"/>
              </a:ext>
            </a:extLst>
          </p:cNvPr>
          <p:cNvSpPr txBox="1"/>
          <p:nvPr/>
        </p:nvSpPr>
        <p:spPr>
          <a:xfrm>
            <a:off x="585877" y="2709034"/>
            <a:ext cx="45176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/>
              <a:t>“China remains a difficult and unpredictable market for U.S. agricultural exporters, largely because of inconsistent enforcement of regulations and selective intervention in the market by China’s regulatory authorities.” (USTR, 2021)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22F087-40D2-4623-9588-524F6E833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143" y="170898"/>
            <a:ext cx="5696857" cy="33304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A30313-56B6-4E30-A89D-1F7E3488D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143" y="3501382"/>
            <a:ext cx="5696857" cy="333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59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3556</TotalTime>
  <Words>1813</Words>
  <Application>Microsoft Office PowerPoint</Application>
  <PresentationFormat>Widescreen</PresentationFormat>
  <Paragraphs>242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Acherus Grotesque</vt:lpstr>
      <vt:lpstr>AcherusGrotesqueLight</vt:lpstr>
      <vt:lpstr>Arial</vt:lpstr>
      <vt:lpstr>Calibri</vt:lpstr>
      <vt:lpstr>Calibri Light</vt:lpstr>
      <vt:lpstr>Merriweather</vt:lpstr>
      <vt:lpstr>Times</vt:lpstr>
      <vt:lpstr>Times New Roman</vt:lpstr>
      <vt:lpstr>Office Theme</vt:lpstr>
      <vt:lpstr>U.S.-China Agricultural Trade: Present State of Affairs  </vt:lpstr>
      <vt:lpstr>Outline</vt:lpstr>
      <vt:lpstr>A Rollercoaster Decade+ of Global Trade</vt:lpstr>
      <vt:lpstr>Record Recovery of U.S. Durable Goods Spending</vt:lpstr>
      <vt:lpstr>Demand Surge and a Global Supply Chain Backlog</vt:lpstr>
      <vt:lpstr>China Food Security</vt:lpstr>
      <vt:lpstr>China’s Ag. &amp; Total Merchandise Imports, 1995-2021</vt:lpstr>
      <vt:lpstr>U.S.-China Agricultural Trade</vt:lpstr>
      <vt:lpstr>U.S. Ag. Exports Hampered by “On-Again, Off-Again” Trade relationship with China</vt:lpstr>
      <vt:lpstr>In 2018/19, the U.S.-China Trade Relationship  Came Under Strain</vt:lpstr>
      <vt:lpstr>U.S. China Phase One Trade Deal</vt:lpstr>
      <vt:lpstr>How Did China Facilitate Import Purchases with Retaliatory Tariffs Still in Place?</vt:lpstr>
      <vt:lpstr>A Look at China’s Imports from the U.S. and Competing Suppliers</vt:lpstr>
      <vt:lpstr>China’s Agricultural Imports from U.S., Brazil, EU and Australia, 2017-2021</vt:lpstr>
      <vt:lpstr>China Soybean and Corn Imports, 2017-2021</vt:lpstr>
      <vt:lpstr>China Wheat and Beef Imports, 2017-2021</vt:lpstr>
      <vt:lpstr>∆ U.S. Market Share in China vs. ∆ China’s Imports from U.S. (2021 vs. 2017) </vt:lpstr>
      <vt:lpstr>Caught in the Crossfire: A Global View of China’s Growing Market Power Impacts on Agricultural Trade</vt:lpstr>
      <vt:lpstr>Selected Case Studies</vt:lpstr>
      <vt:lpstr>China’s Economic Influence Can Have Significant Agricultural Trade Impacts</vt:lpstr>
      <vt:lpstr>Conclusions &amp; Headwinds Impacting U.S Agricultural Exports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 at Crossroads: China-U.S. Agricultural Trade in the Shadow of a Dispute</dc:title>
  <dc:creator>Grant, Jason</dc:creator>
  <cp:lastModifiedBy>Grant, Jason</cp:lastModifiedBy>
  <cp:revision>85</cp:revision>
  <dcterms:created xsi:type="dcterms:W3CDTF">2020-02-19T13:29:55Z</dcterms:created>
  <dcterms:modified xsi:type="dcterms:W3CDTF">2022-02-24T02:46:34Z</dcterms:modified>
</cp:coreProperties>
</file>