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8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9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0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6.xml" ContentType="application/vnd.openxmlformats-officedocument.presentationml.notesSlid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7.xml" ContentType="application/vnd.openxmlformats-officedocument.presentationml.notesSlid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8.xml" ContentType="application/vnd.openxmlformats-officedocument.presentationml.notesSlide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9.xml" ContentType="application/vnd.openxmlformats-officedocument.presentationml.notesSlide+xml"/>
  <Override PartName="/ppt/charts/chart3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0.xml" ContentType="application/vnd.openxmlformats-officedocument.presentationml.notesSlide+xml"/>
  <Override PartName="/ppt/charts/chart3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1.xml" ContentType="application/vnd.openxmlformats-officedocument.presentationml.notesSlide+xml"/>
  <Override PartName="/ppt/charts/chart35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6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7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2" r:id="rId6"/>
    <p:sldMasterId id="2147483679" r:id="rId7"/>
    <p:sldMasterId id="2147483696" r:id="rId8"/>
    <p:sldMasterId id="2147483719" r:id="rId9"/>
  </p:sldMasterIdLst>
  <p:notesMasterIdLst>
    <p:notesMasterId r:id="rId51"/>
  </p:notesMasterIdLst>
  <p:handoutMasterIdLst>
    <p:handoutMasterId r:id="rId52"/>
  </p:handoutMasterIdLst>
  <p:sldIdLst>
    <p:sldId id="308" r:id="rId10"/>
    <p:sldId id="589" r:id="rId11"/>
    <p:sldId id="2171" r:id="rId12"/>
    <p:sldId id="646" r:id="rId13"/>
    <p:sldId id="679" r:id="rId14"/>
    <p:sldId id="634" r:id="rId15"/>
    <p:sldId id="2172" r:id="rId16"/>
    <p:sldId id="2181" r:id="rId17"/>
    <p:sldId id="2182" r:id="rId18"/>
    <p:sldId id="2191" r:id="rId19"/>
    <p:sldId id="2160" r:id="rId20"/>
    <p:sldId id="627" r:id="rId21"/>
    <p:sldId id="633" r:id="rId22"/>
    <p:sldId id="2173" r:id="rId23"/>
    <p:sldId id="2183" r:id="rId24"/>
    <p:sldId id="459" r:id="rId25"/>
    <p:sldId id="2184" r:id="rId26"/>
    <p:sldId id="635" r:id="rId27"/>
    <p:sldId id="636" r:id="rId28"/>
    <p:sldId id="639" r:id="rId29"/>
    <p:sldId id="640" r:id="rId30"/>
    <p:sldId id="641" r:id="rId31"/>
    <p:sldId id="638" r:id="rId32"/>
    <p:sldId id="637" r:id="rId33"/>
    <p:sldId id="642" r:id="rId34"/>
    <p:sldId id="644" r:id="rId35"/>
    <p:sldId id="643" r:id="rId36"/>
    <p:sldId id="647" r:id="rId37"/>
    <p:sldId id="645" r:id="rId38"/>
    <p:sldId id="2174" r:id="rId39"/>
    <p:sldId id="2186" r:id="rId40"/>
    <p:sldId id="2187" r:id="rId41"/>
    <p:sldId id="2188" r:id="rId42"/>
    <p:sldId id="2189" r:id="rId43"/>
    <p:sldId id="2190" r:id="rId44"/>
    <p:sldId id="2169" r:id="rId45"/>
    <p:sldId id="628" r:id="rId46"/>
    <p:sldId id="2178" r:id="rId47"/>
    <p:sldId id="2180" r:id="rId48"/>
    <p:sldId id="2179" r:id="rId49"/>
    <p:sldId id="682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angh" initials="j" lastIdx="1" clrIdx="0"/>
  <p:cmAuthor id="1" name="Gaito, Amy - TFAA-FAS, Washington, DC" initials="GA-TWD" lastIdx="2" clrIdx="1">
    <p:extLst>
      <p:ext uri="{19B8F6BF-5375-455C-9EA6-DF929625EA0E}">
        <p15:presenceInfo xmlns:p15="http://schemas.microsoft.com/office/powerpoint/2012/main" userId="S::Amy.Gaito@usda.gov::998c0846-c08b-4673-bae0-58776abea46a" providerId="AD"/>
      </p:ext>
    </p:extLst>
  </p:cmAuthor>
  <p:cmAuthor id="2" name="Trego, Rachel - FAS, Washington, DC" initials="TRFWD" lastIdx="1" clrIdx="2">
    <p:extLst>
      <p:ext uri="{19B8F6BF-5375-455C-9EA6-DF929625EA0E}">
        <p15:presenceInfo xmlns:p15="http://schemas.microsoft.com/office/powerpoint/2012/main" userId="S::rachel.trego@usda.gov::ecef6244-d11b-4944-809f-79a21e4fa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6FAE5E"/>
    <a:srgbClr val="17375E"/>
    <a:srgbClr val="2C64D4"/>
    <a:srgbClr val="32F828"/>
    <a:srgbClr val="FF3399"/>
    <a:srgbClr val="E838EC"/>
    <a:srgbClr val="12C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04AC3-8F09-4449-A86C-9BB9FC4746F7}" v="1" dt="2022-02-23T17:51:25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69" autoAdjust="0"/>
  </p:normalViewPr>
  <p:slideViewPr>
    <p:cSldViewPr snapToGrid="0">
      <p:cViewPr varScale="1">
        <p:scale>
          <a:sx n="38" d="100"/>
          <a:sy n="38" d="100"/>
        </p:scale>
        <p:origin x="157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usdagcc-my.sharepoint.com/personal/lindsay_kuberka_usda_gov/Documents/Taskers%20&amp;%20Briefing%20Material/Data%20for%20AOF%20China%20presentation%202-15-2022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.hafemeister1\AppData\Local\Microsoft\Windows\INetCache\Content.Outlook\JEC2W2VQ\China%20Ag%20%20Seafood%20Imports%20from%20US%202000-2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Ag Exports to China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1"/>
              <c:layout>
                <c:manualLayout>
                  <c:x val="5.8297723374392353E-2"/>
                  <c:y val="-8.3333333333333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$</a:t>
                    </a:r>
                    <a:fld id="{272123D9-568B-4021-B17E-1319BE0A3C50}" type="VALUE">
                      <a:rPr lang="en-US" sz="1400" b="1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4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Billion Ag Exports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26751569523192"/>
                      <c:h val="0.108022222222222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D8B-4443-B0AE-BE00A41829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#,##0</c:formatCode>
                <c:ptCount val="22"/>
                <c:pt idx="0">
                  <c:v>1.7256320000000001</c:v>
                </c:pt>
                <c:pt idx="1">
                  <c:v>1.9368920000000001</c:v>
                </c:pt>
                <c:pt idx="2">
                  <c:v>2.065267</c:v>
                </c:pt>
                <c:pt idx="3">
                  <c:v>5.0015299999999998</c:v>
                </c:pt>
                <c:pt idx="4">
                  <c:v>5.5593909999999997</c:v>
                </c:pt>
                <c:pt idx="5">
                  <c:v>5.2440249999999997</c:v>
                </c:pt>
                <c:pt idx="6">
                  <c:v>6.7467740000000003</c:v>
                </c:pt>
                <c:pt idx="7">
                  <c:v>8.3642330000000005</c:v>
                </c:pt>
                <c:pt idx="8">
                  <c:v>12.145272</c:v>
                </c:pt>
                <c:pt idx="9">
                  <c:v>13.114896999999999</c:v>
                </c:pt>
                <c:pt idx="10">
                  <c:v>17.555002999999999</c:v>
                </c:pt>
                <c:pt idx="11">
                  <c:v>18.923373000000002</c:v>
                </c:pt>
                <c:pt idx="12">
                  <c:v>25.885027000000001</c:v>
                </c:pt>
                <c:pt idx="13">
                  <c:v>25.534434000000001</c:v>
                </c:pt>
                <c:pt idx="14">
                  <c:v>24.236183</c:v>
                </c:pt>
                <c:pt idx="15">
                  <c:v>20.362480999999999</c:v>
                </c:pt>
                <c:pt idx="16">
                  <c:v>21.693816000000002</c:v>
                </c:pt>
                <c:pt idx="17">
                  <c:v>19.557759999999998</c:v>
                </c:pt>
                <c:pt idx="18">
                  <c:v>9.2425119999999996</c:v>
                </c:pt>
                <c:pt idx="19">
                  <c:v>13.852525</c:v>
                </c:pt>
                <c:pt idx="20">
                  <c:v>26.399467999999999</c:v>
                </c:pt>
                <c:pt idx="21">
                  <c:v>32.976889999999997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Non-Ag 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1"/>
              <c:layout>
                <c:manualLayout>
                  <c:x val="-1.848715910237035E-4"/>
                  <c:y val="-0.143333333333333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$132 Billion Total Exports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99410443785809"/>
                      <c:h val="0.1046444444444444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AB0-4A5C-9138-1F0EDCDB049B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#,##0</c:formatCode>
                <c:ptCount val="22"/>
                <c:pt idx="0">
                  <c:v>13.609709047999999</c:v>
                </c:pt>
                <c:pt idx="1">
                  <c:v>16.022149257999999</c:v>
                </c:pt>
                <c:pt idx="2">
                  <c:v>18.487724012000001</c:v>
                </c:pt>
                <c:pt idx="3">
                  <c:v>21.705408428000002</c:v>
                </c:pt>
                <c:pt idx="4">
                  <c:v>27.046891625000001</c:v>
                </c:pt>
                <c:pt idx="5">
                  <c:v>33.612635535000003</c:v>
                </c:pt>
                <c:pt idx="6">
                  <c:v>44.877290793</c:v>
                </c:pt>
                <c:pt idx="7">
                  <c:v>52.648925365000004</c:v>
                </c:pt>
                <c:pt idx="8">
                  <c:v>55.020597484</c:v>
                </c:pt>
                <c:pt idx="9">
                  <c:v>52.009046706999996</c:v>
                </c:pt>
                <c:pt idx="10">
                  <c:v>68.231145733999995</c:v>
                </c:pt>
                <c:pt idx="11">
                  <c:v>78.194535670000008</c:v>
                </c:pt>
                <c:pt idx="12">
                  <c:v>77.54235044699999</c:v>
                </c:pt>
                <c:pt idx="13">
                  <c:v>88.498924896999995</c:v>
                </c:pt>
                <c:pt idx="14">
                  <c:v>91.045689832999997</c:v>
                </c:pt>
                <c:pt idx="15">
                  <c:v>86.848014480999993</c:v>
                </c:pt>
                <c:pt idx="16">
                  <c:v>85.280751658</c:v>
                </c:pt>
                <c:pt idx="17">
                  <c:v>100.55152113299999</c:v>
                </c:pt>
                <c:pt idx="18">
                  <c:v>100.47087658699999</c:v>
                </c:pt>
                <c:pt idx="19">
                  <c:v>80.242291090999998</c:v>
                </c:pt>
                <c:pt idx="20">
                  <c:v>84.041564039999997</c:v>
                </c:pt>
                <c:pt idx="21">
                  <c:v>99.13019645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All Imports from China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21"/>
              <c:layout>
                <c:manualLayout>
                  <c:x val="-3.5395013155775E-2"/>
                  <c:y val="-7.77777777777777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rgbClr val="FF0000"/>
                        </a:solidFill>
                      </a:rPr>
                      <a:t>$</a:t>
                    </a:r>
                    <a:fld id="{954F3D3C-AAE1-4BE1-AE64-A02E2A7D7F8D}" type="VALUE">
                      <a:rPr lang="en-US" sz="1400" b="1" smtClean="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en-US" sz="1400" b="1" baseline="0">
                        <a:solidFill>
                          <a:srgbClr val="FF0000"/>
                        </a:solidFill>
                      </a:rPr>
                      <a:t> Billion Total Imports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6365274787056"/>
                      <c:h val="8.262222222222222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D8B-4443-B0AE-BE00A41829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Sheet1!$B$4:$W$4</c:f>
              <c:numCache>
                <c:formatCode>#,##0</c:formatCode>
                <c:ptCount val="22"/>
                <c:pt idx="0">
                  <c:v>99.580514117999996</c:v>
                </c:pt>
                <c:pt idx="1">
                  <c:v>102.06932628200001</c:v>
                </c:pt>
                <c:pt idx="2">
                  <c:v>124.795665331</c:v>
                </c:pt>
                <c:pt idx="3">
                  <c:v>151.620143845</c:v>
                </c:pt>
                <c:pt idx="4">
                  <c:v>196.15951341300001</c:v>
                </c:pt>
                <c:pt idx="5">
                  <c:v>242.63796360500001</c:v>
                </c:pt>
                <c:pt idx="6">
                  <c:v>287.05241619399999</c:v>
                </c:pt>
                <c:pt idx="7">
                  <c:v>323.08545524800002</c:v>
                </c:pt>
                <c:pt idx="8">
                  <c:v>337.50422010199998</c:v>
                </c:pt>
                <c:pt idx="9">
                  <c:v>295.544509662</c:v>
                </c:pt>
                <c:pt idx="10">
                  <c:v>364.03998778099998</c:v>
                </c:pt>
                <c:pt idx="11">
                  <c:v>398.514355599</c:v>
                </c:pt>
                <c:pt idx="12">
                  <c:v>424.852066455</c:v>
                </c:pt>
                <c:pt idx="13">
                  <c:v>438.187896094</c:v>
                </c:pt>
                <c:pt idx="14">
                  <c:v>467.22557546899998</c:v>
                </c:pt>
                <c:pt idx="15">
                  <c:v>479.07965783899999</c:v>
                </c:pt>
                <c:pt idx="16">
                  <c:v>461.34314304399999</c:v>
                </c:pt>
                <c:pt idx="17">
                  <c:v>503.65158004599999</c:v>
                </c:pt>
                <c:pt idx="18">
                  <c:v>543.28716070300004</c:v>
                </c:pt>
                <c:pt idx="19">
                  <c:v>454.33199255099998</c:v>
                </c:pt>
                <c:pt idx="20">
                  <c:v>434.96062806499998</c:v>
                </c:pt>
                <c:pt idx="21">
                  <c:v>500.91594288599998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851168"/>
        <c:axId val="356843952"/>
      </c:line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chemeClr val="tx1"/>
                </a:solidFill>
              </a:rPr>
              <a:t>China</a:t>
            </a:r>
            <a:r>
              <a:rPr lang="en-US" sz="1600" baseline="0">
                <a:solidFill>
                  <a:schemeClr val="tx1"/>
                </a:solidFill>
              </a:rPr>
              <a:t> and India had a lot of similarities in 2002 (big, growing countries pursuing self-sufficiency). But then, China decided to become more integrated in the world trading system, by joining the WTO and committing to relatively low ag tariffs.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188648533562878"/>
          <c:y val="2.1674048105388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866574940419907E-2"/>
          <c:y val="0.18123050188979495"/>
          <c:w val="0.88778247601343385"/>
          <c:h val="0.70472361511744941"/>
        </c:manualLayout>
      </c:layout>
      <c:area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China Ag Trade Balance with World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strRef>
              <c:f>Sheet1!$B$1:$T$1</c:f>
              <c:strCach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strCache>
            </c:strRef>
          </c:cat>
          <c:val>
            <c:numRef>
              <c:f>Sheet1!$B$7:$T$7</c:f>
              <c:numCache>
                <c:formatCode>"$"#,##0</c:formatCode>
                <c:ptCount val="19"/>
                <c:pt idx="0">
                  <c:v>-758082891</c:v>
                </c:pt>
                <c:pt idx="1">
                  <c:v>-8674066804</c:v>
                </c:pt>
                <c:pt idx="2">
                  <c:v>-5325042639</c:v>
                </c:pt>
                <c:pt idx="3">
                  <c:v>-6127760011</c:v>
                </c:pt>
                <c:pt idx="4">
                  <c:v>-9522937647</c:v>
                </c:pt>
                <c:pt idx="5">
                  <c:v>-23642713083</c:v>
                </c:pt>
                <c:pt idx="6">
                  <c:v>-18800298674</c:v>
                </c:pt>
                <c:pt idx="7">
                  <c:v>-30765223655</c:v>
                </c:pt>
                <c:pt idx="8">
                  <c:v>-44403556870</c:v>
                </c:pt>
                <c:pt idx="9">
                  <c:v>-61047061541</c:v>
                </c:pt>
                <c:pt idx="10">
                  <c:v>-63725890250</c:v>
                </c:pt>
                <c:pt idx="11">
                  <c:v>-64199547171</c:v>
                </c:pt>
                <c:pt idx="12">
                  <c:v>-58341181822</c:v>
                </c:pt>
                <c:pt idx="13">
                  <c:v>-50359811801</c:v>
                </c:pt>
                <c:pt idx="14">
                  <c:v>-61027324075</c:v>
                </c:pt>
                <c:pt idx="15">
                  <c:v>-66346087532</c:v>
                </c:pt>
                <c:pt idx="16">
                  <c:v>-74847050108</c:v>
                </c:pt>
                <c:pt idx="17">
                  <c:v>-100106152676</c:v>
                </c:pt>
                <c:pt idx="18">
                  <c:v>-142397634759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B-44E9-9B95-9BB59ED10113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India Ag Trade Balance with World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Sheet1!$B$1:$T$1</c:f>
              <c:strCach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strCache>
            </c:strRef>
          </c:cat>
          <c:val>
            <c:numRef>
              <c:f>Sheet1!$B$8:$T$8</c:f>
              <c:numCache>
                <c:formatCode>"$"#,##0</c:formatCode>
                <c:ptCount val="19"/>
                <c:pt idx="0">
                  <c:v>1071685687</c:v>
                </c:pt>
                <c:pt idx="1">
                  <c:v>2454190019</c:v>
                </c:pt>
                <c:pt idx="2">
                  <c:v>3039723482</c:v>
                </c:pt>
                <c:pt idx="3">
                  <c:v>4931074825</c:v>
                </c:pt>
                <c:pt idx="4">
                  <c:v>7633781208</c:v>
                </c:pt>
                <c:pt idx="5">
                  <c:v>10957483878</c:v>
                </c:pt>
                <c:pt idx="6">
                  <c:v>3229262495</c:v>
                </c:pt>
                <c:pt idx="7">
                  <c:v>6658937097</c:v>
                </c:pt>
                <c:pt idx="8">
                  <c:v>13774885557</c:v>
                </c:pt>
                <c:pt idx="9">
                  <c:v>18584890562</c:v>
                </c:pt>
                <c:pt idx="10">
                  <c:v>21033897979</c:v>
                </c:pt>
                <c:pt idx="11">
                  <c:v>16247124608</c:v>
                </c:pt>
                <c:pt idx="12">
                  <c:v>7632121843</c:v>
                </c:pt>
                <c:pt idx="13">
                  <c:v>3641315358</c:v>
                </c:pt>
                <c:pt idx="14">
                  <c:v>4353180929</c:v>
                </c:pt>
                <c:pt idx="15">
                  <c:v>10476730638</c:v>
                </c:pt>
                <c:pt idx="16">
                  <c:v>8271544642</c:v>
                </c:pt>
                <c:pt idx="17">
                  <c:v>11330851333</c:v>
                </c:pt>
                <c:pt idx="18">
                  <c:v>11776601799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B-44E9-9B95-9BB59ED10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571376"/>
        <c:axId val="201544472"/>
      </c:areaChart>
      <c:catAx>
        <c:axId val="19757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44472"/>
        <c:crosses val="autoZero"/>
        <c:auto val="1"/>
        <c:lblAlgn val="ctr"/>
        <c:lblOffset val="100"/>
        <c:noMultiLvlLbl val="1"/>
      </c:catAx>
      <c:valAx>
        <c:axId val="20154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71376"/>
        <c:crosses val="autoZero"/>
        <c:crossBetween val="midCat"/>
        <c:dispUnits>
          <c:builtInUnit val="billions"/>
        </c:dispUnits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07194023905294"/>
          <c:y val="0.60511534082677676"/>
          <c:w val="0.37021464857477099"/>
          <c:h val="0.12152864425510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5736417903516"/>
          <c:y val="5.5607260340992705E-2"/>
          <c:w val="0.8721438691844936"/>
          <c:h val="0.82470661223102193"/>
        </c:manualLayout>
      </c:layout>
      <c:lineChart>
        <c:grouping val="standar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Canada</c:v>
                </c:pt>
              </c:strCache>
            </c:strRef>
          </c:tx>
          <c:spPr>
            <a:ln w="63500">
              <a:solidFill>
                <a:srgbClr val="00B0F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cat>
            <c:strRef>
              <c:f>Sheet1!$B$1:$V$1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2022(f)</c:v>
                </c:pt>
              </c:strCache>
            </c:strRef>
          </c:cat>
          <c:val>
            <c:numRef>
              <c:f>Sheet1!$B$2:$V$2</c:f>
              <c:numCache>
                <c:formatCode>0.0</c:formatCode>
                <c:ptCount val="14"/>
                <c:pt idx="0">
                  <c:v>16.166266</c:v>
                </c:pt>
                <c:pt idx="1">
                  <c:v>17.321956</c:v>
                </c:pt>
                <c:pt idx="2">
                  <c:v>19.743919999999999</c:v>
                </c:pt>
                <c:pt idx="3">
                  <c:v>21.327473999999999</c:v>
                </c:pt>
                <c:pt idx="4">
                  <c:v>22.873536999999999</c:v>
                </c:pt>
                <c:pt idx="5">
                  <c:v>23.198105000000002</c:v>
                </c:pt>
                <c:pt idx="6">
                  <c:v>22.627817</c:v>
                </c:pt>
                <c:pt idx="7">
                  <c:v>21.472415999999999</c:v>
                </c:pt>
                <c:pt idx="8">
                  <c:v>21.599643</c:v>
                </c:pt>
                <c:pt idx="9">
                  <c:v>21.837869999999999</c:v>
                </c:pt>
                <c:pt idx="10">
                  <c:v>22.048278</c:v>
                </c:pt>
                <c:pt idx="11">
                  <c:v>22.017240000000001</c:v>
                </c:pt>
                <c:pt idx="12" formatCode="General">
                  <c:v>24.1</c:v>
                </c:pt>
                <c:pt idx="13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8B-4326-A03B-66CF99DCE8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Mexico</c:v>
                </c:pt>
              </c:strCache>
            </c:strRef>
          </c:tx>
          <c:spPr>
            <a:ln w="57407">
              <a:solidFill>
                <a:schemeClr val="accent6"/>
              </a:solidFill>
              <a:prstDash val="solid"/>
            </a:ln>
          </c:spPr>
          <c:marker>
            <c:symbol val="square"/>
            <c:size val="10"/>
            <c:spPr>
              <a:solidFill>
                <a:schemeClr val="accent6"/>
              </a:solidFill>
              <a:ln>
                <a:solidFill>
                  <a:schemeClr val="accent6"/>
                </a:solidFill>
                <a:prstDash val="solid"/>
              </a:ln>
            </c:spPr>
          </c:marker>
          <c:cat>
            <c:strRef>
              <c:f>Sheet1!$B$1:$V$1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2022(f)</c:v>
                </c:pt>
              </c:strCache>
            </c:strRef>
          </c:cat>
          <c:val>
            <c:numRef>
              <c:f>Sheet1!$B$3:$V$3</c:f>
              <c:numCache>
                <c:formatCode>0.0</c:formatCode>
                <c:ptCount val="14"/>
                <c:pt idx="0">
                  <c:v>13.414121</c:v>
                </c:pt>
                <c:pt idx="1">
                  <c:v>14.027488</c:v>
                </c:pt>
                <c:pt idx="2">
                  <c:v>17.829550000000001</c:v>
                </c:pt>
                <c:pt idx="3">
                  <c:v>19.102893000000002</c:v>
                </c:pt>
                <c:pt idx="4">
                  <c:v>18.139184</c:v>
                </c:pt>
                <c:pt idx="5">
                  <c:v>19.715638999999999</c:v>
                </c:pt>
                <c:pt idx="6">
                  <c:v>18.2135</c:v>
                </c:pt>
                <c:pt idx="7">
                  <c:v>17.789338000000001</c:v>
                </c:pt>
                <c:pt idx="8">
                  <c:v>18.800165</c:v>
                </c:pt>
                <c:pt idx="9">
                  <c:v>19.086317000000001</c:v>
                </c:pt>
                <c:pt idx="10">
                  <c:v>19.218351999999999</c:v>
                </c:pt>
                <c:pt idx="11">
                  <c:v>18.297228</c:v>
                </c:pt>
                <c:pt idx="12" formatCode="General">
                  <c:v>23.9</c:v>
                </c:pt>
                <c:pt idx="13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8B-4326-A03B-66CF99DCE86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China</c:v>
                </c:pt>
              </c:strCache>
            </c:strRef>
          </c:tx>
          <c:spPr>
            <a:ln w="57407">
              <a:solidFill>
                <a:srgbClr val="FF0000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Sheet1!$B$1:$V$1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2022(f)</c:v>
                </c:pt>
              </c:strCache>
            </c:strRef>
          </c:cat>
          <c:val>
            <c:numRef>
              <c:f>Sheet1!$B$4:$V$4</c:f>
              <c:numCache>
                <c:formatCode>0.0</c:formatCode>
                <c:ptCount val="14"/>
                <c:pt idx="0">
                  <c:v>11.079829</c:v>
                </c:pt>
                <c:pt idx="1">
                  <c:v>14.994156</c:v>
                </c:pt>
                <c:pt idx="2">
                  <c:v>19.942907000000002</c:v>
                </c:pt>
                <c:pt idx="3">
                  <c:v>23.413874</c:v>
                </c:pt>
                <c:pt idx="4">
                  <c:v>23.380609</c:v>
                </c:pt>
                <c:pt idx="5">
                  <c:v>25.728104999999999</c:v>
                </c:pt>
                <c:pt idx="6">
                  <c:v>22.651337000000002</c:v>
                </c:pt>
                <c:pt idx="7">
                  <c:v>19.510346999999999</c:v>
                </c:pt>
                <c:pt idx="8">
                  <c:v>21.884698</c:v>
                </c:pt>
                <c:pt idx="9">
                  <c:v>16.443207000000001</c:v>
                </c:pt>
                <c:pt idx="10">
                  <c:v>10.109826999999999</c:v>
                </c:pt>
                <c:pt idx="11">
                  <c:v>16.973441000000001</c:v>
                </c:pt>
                <c:pt idx="12" formatCode="General">
                  <c:v>33.4</c:v>
                </c:pt>
                <c:pt idx="13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8B-4326-A03B-66CF99DCE866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EU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9"/>
          </c:marker>
          <c:cat>
            <c:strRef>
              <c:f>Sheet1!$B$1:$V$1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2022(f)</c:v>
                </c:pt>
              </c:strCache>
            </c:strRef>
          </c:cat>
          <c:val>
            <c:numRef>
              <c:f>Sheet1!$B$5:$V$5</c:f>
              <c:numCache>
                <c:formatCode>0.0</c:formatCode>
                <c:ptCount val="14"/>
                <c:pt idx="0">
                  <c:v>6.901275</c:v>
                </c:pt>
                <c:pt idx="1">
                  <c:v>7.7567310000000003</c:v>
                </c:pt>
                <c:pt idx="2">
                  <c:v>9.7671270000000003</c:v>
                </c:pt>
                <c:pt idx="3">
                  <c:v>8.5254670000000008</c:v>
                </c:pt>
                <c:pt idx="4">
                  <c:v>10.563357999999999</c:v>
                </c:pt>
                <c:pt idx="5">
                  <c:v>11.746174</c:v>
                </c:pt>
                <c:pt idx="6">
                  <c:v>11.145944</c:v>
                </c:pt>
                <c:pt idx="7">
                  <c:v>10.411894999999999</c:v>
                </c:pt>
                <c:pt idx="8">
                  <c:v>10.477083</c:v>
                </c:pt>
                <c:pt idx="9">
                  <c:v>11.845647</c:v>
                </c:pt>
                <c:pt idx="10">
                  <c:v>11.543728</c:v>
                </c:pt>
                <c:pt idx="11">
                  <c:v>10.237603</c:v>
                </c:pt>
                <c:pt idx="12">
                  <c:v>10.6</c:v>
                </c:pt>
                <c:pt idx="13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8B-4326-A03B-66CF99DCE866}"/>
            </c:ext>
          </c:extLst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Japan</c:v>
                </c:pt>
              </c:strCache>
            </c:strRef>
          </c:tx>
          <c:spPr>
            <a:ln w="6350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x"/>
            <c:size val="8"/>
          </c:marker>
          <c:cat>
            <c:strRef>
              <c:f>Sheet1!$B$1:$V$1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2022(f)</c:v>
                </c:pt>
              </c:strCache>
            </c:strRef>
          </c:cat>
          <c:val>
            <c:numRef>
              <c:f>Sheet1!$B$6:$V$6</c:f>
              <c:numCache>
                <c:formatCode>0.0</c:formatCode>
                <c:ptCount val="14"/>
                <c:pt idx="0">
                  <c:v>11.756595000000001</c:v>
                </c:pt>
                <c:pt idx="1">
                  <c:v>11.723761</c:v>
                </c:pt>
                <c:pt idx="2">
                  <c:v>14.419672</c:v>
                </c:pt>
                <c:pt idx="3">
                  <c:v>14.278867</c:v>
                </c:pt>
                <c:pt idx="4">
                  <c:v>12.890548000000001</c:v>
                </c:pt>
                <c:pt idx="5">
                  <c:v>13.81737</c:v>
                </c:pt>
                <c:pt idx="6">
                  <c:v>12.111696999999999</c:v>
                </c:pt>
                <c:pt idx="7">
                  <c:v>11.001664999999999</c:v>
                </c:pt>
                <c:pt idx="8">
                  <c:v>12.113534</c:v>
                </c:pt>
                <c:pt idx="9">
                  <c:v>12.854714</c:v>
                </c:pt>
                <c:pt idx="10">
                  <c:v>12.408154</c:v>
                </c:pt>
                <c:pt idx="11">
                  <c:v>11.642675000000001</c:v>
                </c:pt>
                <c:pt idx="12">
                  <c:v>13.6</c:v>
                </c:pt>
                <c:pt idx="13">
                  <c:v>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E8B-4326-A03B-66CF99DCE86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S. Korea</c:v>
                </c:pt>
              </c:strCache>
            </c:strRef>
          </c:tx>
          <c:spPr>
            <a:ln w="57150"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</c:spPr>
          </c:marker>
          <c:cat>
            <c:strRef>
              <c:f>Sheet1!$B$1:$V$1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2022(f)</c:v>
                </c:pt>
              </c:strCache>
            </c:strRef>
          </c:cat>
          <c:val>
            <c:numRef>
              <c:f>Sheet1!$B$7:$V$7</c:f>
              <c:numCache>
                <c:formatCode>0.0</c:formatCode>
                <c:ptCount val="14"/>
                <c:pt idx="0">
                  <c:v>3.84253</c:v>
                </c:pt>
                <c:pt idx="1">
                  <c:v>5.0174760000000003</c:v>
                </c:pt>
                <c:pt idx="2">
                  <c:v>6.7765190000000004</c:v>
                </c:pt>
                <c:pt idx="3">
                  <c:v>6.256958</c:v>
                </c:pt>
                <c:pt idx="4">
                  <c:v>5.234273</c:v>
                </c:pt>
                <c:pt idx="5">
                  <c:v>6.9717760000000002</c:v>
                </c:pt>
                <c:pt idx="6">
                  <c:v>6.5905950000000004</c:v>
                </c:pt>
                <c:pt idx="7">
                  <c:v>5.8002450000000003</c:v>
                </c:pt>
                <c:pt idx="8">
                  <c:v>6.958399</c:v>
                </c:pt>
                <c:pt idx="9">
                  <c:v>8.1270000000000007</c:v>
                </c:pt>
                <c:pt idx="10">
                  <c:v>8.0097260000000006</c:v>
                </c:pt>
                <c:pt idx="11">
                  <c:v>7.6382880000000002</c:v>
                </c:pt>
                <c:pt idx="12" formatCode="General">
                  <c:v>9.1999999999999993</c:v>
                </c:pt>
                <c:pt idx="13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38-48A7-B286-F5CBFDF29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97760"/>
        <c:axId val="148630912"/>
      </c:lineChart>
      <c:catAx>
        <c:axId val="148597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Fiscal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9136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Arial" pitchFamily="34" charset="0"/>
              </a:defRPr>
            </a:pPr>
            <a:endParaRPr lang="en-US"/>
          </a:p>
        </c:txPr>
        <c:crossAx val="14863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630912"/>
        <c:scaling>
          <c:orientation val="minMax"/>
          <c:max val="40"/>
          <c:min val="0"/>
        </c:scaling>
        <c:delete val="0"/>
        <c:axPos val="l"/>
        <c:majorGridlines>
          <c:spPr>
            <a:ln w="4784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Billion Dollars
 </a:t>
                </a:r>
              </a:p>
            </c:rich>
          </c:tx>
          <c:layout>
            <c:manualLayout>
              <c:xMode val="edge"/>
              <c:yMode val="edge"/>
              <c:x val="4.4247787610619468E-3"/>
              <c:y val="0.28416040332541248"/>
            </c:manualLayout>
          </c:layout>
          <c:overlay val="0"/>
          <c:spPr>
            <a:noFill/>
            <a:ln w="3827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9136">
            <a:noFill/>
            <a:prstDash val="solid"/>
          </a:ln>
        </c:spPr>
        <c:txPr>
          <a:bodyPr rot="0" vert="horz"/>
          <a:lstStyle/>
          <a:p>
            <a:pPr>
              <a:defRPr sz="1808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en-US"/>
          </a:p>
        </c:txPr>
        <c:crossAx val="148597760"/>
        <c:crosses val="autoZero"/>
        <c:crossBetween val="between"/>
        <c:majorUnit val="5"/>
        <c:minorUnit val="1"/>
      </c:valAx>
      <c:spPr>
        <a:noFill/>
        <a:ln w="19136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60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5.274550980076264E-2"/>
                  <c:y val="-0.11002887139107612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1.0076529999999999</c:v>
                </c:pt>
                <c:pt idx="1">
                  <c:v>1.012486</c:v>
                </c:pt>
                <c:pt idx="2">
                  <c:v>0.99583699999999997</c:v>
                </c:pt>
                <c:pt idx="3">
                  <c:v>2.8887719999999999</c:v>
                </c:pt>
                <c:pt idx="4">
                  <c:v>2.3287620000000002</c:v>
                </c:pt>
                <c:pt idx="5">
                  <c:v>2.248983</c:v>
                </c:pt>
                <c:pt idx="6">
                  <c:v>2.5318529999999999</c:v>
                </c:pt>
                <c:pt idx="7">
                  <c:v>4.1174049999999998</c:v>
                </c:pt>
                <c:pt idx="8">
                  <c:v>7.2596759999999998</c:v>
                </c:pt>
                <c:pt idx="9">
                  <c:v>9.1936710000000001</c:v>
                </c:pt>
                <c:pt idx="10" formatCode="#,##0.0">
                  <c:v>10.863827000000001</c:v>
                </c:pt>
                <c:pt idx="11" formatCode="#,##0.0">
                  <c:v>10.507644000000001</c:v>
                </c:pt>
                <c:pt idx="12" formatCode="#,##0.0">
                  <c:v>14.877641000000001</c:v>
                </c:pt>
                <c:pt idx="13" formatCode="#,##0.0">
                  <c:v>13.299868</c:v>
                </c:pt>
                <c:pt idx="14" formatCode="#,##0.0">
                  <c:v>14.476293</c:v>
                </c:pt>
                <c:pt idx="15" formatCode="#,##0.0">
                  <c:v>10.488690999999999</c:v>
                </c:pt>
                <c:pt idx="16" formatCode="#,##0.0">
                  <c:v>14.202579</c:v>
                </c:pt>
                <c:pt idx="17" formatCode="#,##0.0">
                  <c:v>12.224418</c:v>
                </c:pt>
                <c:pt idx="18" formatCode="#,##0.0">
                  <c:v>3.1192289999999998</c:v>
                </c:pt>
                <c:pt idx="19" formatCode="#,##0.0">
                  <c:v>8.0048549999999992</c:v>
                </c:pt>
                <c:pt idx="20" formatCode="#,##0.0">
                  <c:v>14.076619000000001</c:v>
                </c:pt>
                <c:pt idx="21" formatCode="#,##0.0">
                  <c:v>14.100891000000001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19%</c:v>
                  </c:pt>
                  <c:pt idx="1">
                    <c:v>19%</c:v>
                  </c:pt>
                  <c:pt idx="2">
                    <c:v>18%</c:v>
                  </c:pt>
                  <c:pt idx="3">
                    <c:v>36%</c:v>
                  </c:pt>
                  <c:pt idx="4">
                    <c:v>35%</c:v>
                  </c:pt>
                  <c:pt idx="5">
                    <c:v>36%</c:v>
                  </c:pt>
                  <c:pt idx="6">
                    <c:v>37%</c:v>
                  </c:pt>
                  <c:pt idx="7">
                    <c:v>41%</c:v>
                  </c:pt>
                  <c:pt idx="8">
                    <c:v>47%</c:v>
                  </c:pt>
                  <c:pt idx="9">
                    <c:v>56%</c:v>
                  </c:pt>
                  <c:pt idx="10">
                    <c:v>58%</c:v>
                  </c:pt>
                  <c:pt idx="11">
                    <c:v>60%</c:v>
                  </c:pt>
                  <c:pt idx="12">
                    <c:v>60%</c:v>
                  </c:pt>
                  <c:pt idx="13">
                    <c:v>62%</c:v>
                  </c:pt>
                  <c:pt idx="14">
                    <c:v>61%</c:v>
                  </c:pt>
                  <c:pt idx="15">
                    <c:v>56%</c:v>
                  </c:pt>
                  <c:pt idx="16">
                    <c:v>62%</c:v>
                  </c:pt>
                  <c:pt idx="17">
                    <c:v>57%</c:v>
                  </c:pt>
                  <c:pt idx="18">
                    <c:v>18%</c:v>
                  </c:pt>
                  <c:pt idx="19">
                    <c:v>43%</c:v>
                  </c:pt>
                  <c:pt idx="20">
                    <c:v>55%</c:v>
                  </c:pt>
                  <c:pt idx="21">
                    <c:v>52%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4.9969430337564708E-2"/>
                  <c:y val="-0.114519860017497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4.2504659999999994</c:v>
                </c:pt>
                <c:pt idx="1">
                  <c:v>4.3900810000000003</c:v>
                </c:pt>
                <c:pt idx="2">
                  <c:v>4.681317</c:v>
                </c:pt>
                <c:pt idx="3">
                  <c:v>5.0711499999999994</c:v>
                </c:pt>
                <c:pt idx="4">
                  <c:v>4.3387539999999998</c:v>
                </c:pt>
                <c:pt idx="5">
                  <c:v>4.0246599999999999</c:v>
                </c:pt>
                <c:pt idx="6">
                  <c:v>4.4037030000000001</c:v>
                </c:pt>
                <c:pt idx="7">
                  <c:v>5.874701</c:v>
                </c:pt>
                <c:pt idx="8">
                  <c:v>8.1712179999999996</c:v>
                </c:pt>
                <c:pt idx="9">
                  <c:v>7.2295290000000012</c:v>
                </c:pt>
                <c:pt idx="10">
                  <c:v>7.7469879999999982</c:v>
                </c:pt>
                <c:pt idx="11">
                  <c:v>7.0832989999999985</c:v>
                </c:pt>
                <c:pt idx="12">
                  <c:v>9.8932770000000012</c:v>
                </c:pt>
                <c:pt idx="13">
                  <c:v>8.2702939999999998</c:v>
                </c:pt>
                <c:pt idx="14">
                  <c:v>9.3898120000000009</c:v>
                </c:pt>
                <c:pt idx="15">
                  <c:v>8.3731810000000024</c:v>
                </c:pt>
                <c:pt idx="16">
                  <c:v>8.6365969999999983</c:v>
                </c:pt>
                <c:pt idx="17">
                  <c:v>9.2318700000000007</c:v>
                </c:pt>
                <c:pt idx="18">
                  <c:v>13.938848</c:v>
                </c:pt>
                <c:pt idx="19">
                  <c:v>10.688758</c:v>
                </c:pt>
                <c:pt idx="20">
                  <c:v>11.445122999999999</c:v>
                </c:pt>
                <c:pt idx="21">
                  <c:v>13.273146000000001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5.3</c:v>
                  </c:pt>
                  <c:pt idx="1">
                    <c:v>5.4</c:v>
                  </c:pt>
                  <c:pt idx="2">
                    <c:v>5.7</c:v>
                  </c:pt>
                  <c:pt idx="3">
                    <c:v>8.0</c:v>
                  </c:pt>
                  <c:pt idx="4">
                    <c:v>6.7</c:v>
                  </c:pt>
                  <c:pt idx="5">
                    <c:v>6.3</c:v>
                  </c:pt>
                  <c:pt idx="6">
                    <c:v>6.9</c:v>
                  </c:pt>
                  <c:pt idx="7">
                    <c:v>10.0</c:v>
                  </c:pt>
                  <c:pt idx="8">
                    <c:v>15.4</c:v>
                  </c:pt>
                  <c:pt idx="9">
                    <c:v>16.4</c:v>
                  </c:pt>
                  <c:pt idx="10">
                    <c:v>18.6</c:v>
                  </c:pt>
                  <c:pt idx="11">
                    <c:v>17.6</c:v>
                  </c:pt>
                  <c:pt idx="12">
                    <c:v>24.8</c:v>
                  </c:pt>
                  <c:pt idx="13">
                    <c:v>21.6</c:v>
                  </c:pt>
                  <c:pt idx="14">
                    <c:v>23.9</c:v>
                  </c:pt>
                  <c:pt idx="15">
                    <c:v>18.9</c:v>
                  </c:pt>
                  <c:pt idx="16">
                    <c:v>22.8</c:v>
                  </c:pt>
                  <c:pt idx="17">
                    <c:v>21.5</c:v>
                  </c:pt>
                  <c:pt idx="18">
                    <c:v>17.1</c:v>
                  </c:pt>
                  <c:pt idx="19">
                    <c:v>18.7</c:v>
                  </c:pt>
                  <c:pt idx="20">
                    <c:v>25.5</c:v>
                  </c:pt>
                  <c:pt idx="21">
                    <c:v>27.4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520729772271862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4.8581390605965585E-2"/>
                  <c:y val="-4.3362204724409451E-2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1.8569999999999999E-3</c:v>
                </c:pt>
                <c:pt idx="3">
                  <c:v>4.3000000000000002E-5</c:v>
                </c:pt>
                <c:pt idx="4">
                  <c:v>9.8999999999999994E-5</c:v>
                </c:pt>
                <c:pt idx="5">
                  <c:v>2.0100000000000001E-4</c:v>
                </c:pt>
                <c:pt idx="6">
                  <c:v>6.2059999999999997E-3</c:v>
                </c:pt>
                <c:pt idx="7">
                  <c:v>8.8839999999999995E-3</c:v>
                </c:pt>
                <c:pt idx="8">
                  <c:v>8.1499999999999997E-4</c:v>
                </c:pt>
                <c:pt idx="9">
                  <c:v>4.8055E-2</c:v>
                </c:pt>
                <c:pt idx="10" formatCode="#,##0.0">
                  <c:v>0.27812300000000001</c:v>
                </c:pt>
                <c:pt idx="11" formatCode="#,##0.0">
                  <c:v>0.84277000000000002</c:v>
                </c:pt>
                <c:pt idx="12" formatCode="#,##0.0">
                  <c:v>1.30972</c:v>
                </c:pt>
                <c:pt idx="13" formatCode="#,##0.0">
                  <c:v>0.97426199999999996</c:v>
                </c:pt>
                <c:pt idx="14" formatCode="#,##0.0">
                  <c:v>8.3663000000000001E-2</c:v>
                </c:pt>
                <c:pt idx="15" formatCode="#,##0.0">
                  <c:v>0.16267799999999999</c:v>
                </c:pt>
                <c:pt idx="16" formatCode="#,##0.0">
                  <c:v>3.9945000000000001E-2</c:v>
                </c:pt>
                <c:pt idx="17" formatCode="#,##0.0">
                  <c:v>0.142036</c:v>
                </c:pt>
                <c:pt idx="18" formatCode="#,##0.0">
                  <c:v>5.0248000000000001E-2</c:v>
                </c:pt>
                <c:pt idx="19" formatCode="#,##0.0">
                  <c:v>5.5483999999999999E-2</c:v>
                </c:pt>
                <c:pt idx="20" formatCode="#,##0.0">
                  <c:v>1.2237880000000001</c:v>
                </c:pt>
                <c:pt idx="21" formatCode="#,##0.0">
                  <c:v>5.0958209999999999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0%</c:v>
                  </c:pt>
                  <c:pt idx="1">
                    <c:v>0%</c:v>
                  </c:pt>
                  <c:pt idx="2">
                    <c:v>0%</c:v>
                  </c:pt>
                  <c:pt idx="3">
                    <c:v>0%</c:v>
                  </c:pt>
                  <c:pt idx="4">
                    <c:v>0%</c:v>
                  </c:pt>
                  <c:pt idx="5">
                    <c:v>0%</c:v>
                  </c:pt>
                  <c:pt idx="6">
                    <c:v>0%</c:v>
                  </c:pt>
                  <c:pt idx="7">
                    <c:v>0%</c:v>
                  </c:pt>
                  <c:pt idx="8">
                    <c:v>0%</c:v>
                  </c:pt>
                  <c:pt idx="9">
                    <c:v>1%</c:v>
                  </c:pt>
                  <c:pt idx="10">
                    <c:v>3%</c:v>
                  </c:pt>
                  <c:pt idx="11">
                    <c:v>6%</c:v>
                  </c:pt>
                  <c:pt idx="12">
                    <c:v>14%</c:v>
                  </c:pt>
                  <c:pt idx="13">
                    <c:v>15%</c:v>
                  </c:pt>
                  <c:pt idx="14">
                    <c:v>1%</c:v>
                  </c:pt>
                  <c:pt idx="15">
                    <c:v>2%</c:v>
                  </c:pt>
                  <c:pt idx="16">
                    <c:v>0%</c:v>
                  </c:pt>
                  <c:pt idx="17">
                    <c:v>2%</c:v>
                  </c:pt>
                  <c:pt idx="18">
                    <c:v>0%</c:v>
                  </c:pt>
                  <c:pt idx="19">
                    <c:v>1%</c:v>
                  </c:pt>
                  <c:pt idx="20">
                    <c:v>13%</c:v>
                  </c:pt>
                  <c:pt idx="21">
                    <c:v>27%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4.7193350874366567E-2"/>
                  <c:y val="-0.207853193350831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4.4692160000000003</c:v>
                </c:pt>
                <c:pt idx="1">
                  <c:v>4.5017250000000004</c:v>
                </c:pt>
                <c:pt idx="2">
                  <c:v>4.843394</c:v>
                </c:pt>
                <c:pt idx="3">
                  <c:v>4.7240270000000004</c:v>
                </c:pt>
                <c:pt idx="4">
                  <c:v>5.8753150000000005</c:v>
                </c:pt>
                <c:pt idx="5">
                  <c:v>4.7886240000000004</c:v>
                </c:pt>
                <c:pt idx="6">
                  <c:v>6.9854960000000004</c:v>
                </c:pt>
                <c:pt idx="7">
                  <c:v>9.7536880000000004</c:v>
                </c:pt>
                <c:pt idx="8">
                  <c:v>13.430198000000001</c:v>
                </c:pt>
                <c:pt idx="9">
                  <c:v>8.6979039999999994</c:v>
                </c:pt>
                <c:pt idx="10">
                  <c:v>9.5138639999999999</c:v>
                </c:pt>
                <c:pt idx="11">
                  <c:v>12.809428</c:v>
                </c:pt>
                <c:pt idx="12">
                  <c:v>8.0033370000000001</c:v>
                </c:pt>
                <c:pt idx="13">
                  <c:v>5.4114109999999993</c:v>
                </c:pt>
                <c:pt idx="14">
                  <c:v>10.498237</c:v>
                </c:pt>
                <c:pt idx="15">
                  <c:v>8.108314</c:v>
                </c:pt>
                <c:pt idx="16">
                  <c:v>9.838636000000001</c:v>
                </c:pt>
                <c:pt idx="17">
                  <c:v>8.9885270000000013</c:v>
                </c:pt>
                <c:pt idx="18">
                  <c:v>12.42212</c:v>
                </c:pt>
                <c:pt idx="19">
                  <c:v>7.615164</c:v>
                </c:pt>
                <c:pt idx="20">
                  <c:v>7.9894500000000006</c:v>
                </c:pt>
                <c:pt idx="21">
                  <c:v>13.624777999999999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4.5</c:v>
                  </c:pt>
                  <c:pt idx="1">
                    <c:v>4.5</c:v>
                  </c:pt>
                  <c:pt idx="2">
                    <c:v>4.8</c:v>
                  </c:pt>
                  <c:pt idx="3">
                    <c:v>4.7</c:v>
                  </c:pt>
                  <c:pt idx="4">
                    <c:v>5.9</c:v>
                  </c:pt>
                  <c:pt idx="5">
                    <c:v>4.8</c:v>
                  </c:pt>
                  <c:pt idx="6">
                    <c:v>7.0</c:v>
                  </c:pt>
                  <c:pt idx="7">
                    <c:v>9.8</c:v>
                  </c:pt>
                  <c:pt idx="8">
                    <c:v>13.4</c:v>
                  </c:pt>
                  <c:pt idx="9">
                    <c:v>8.7</c:v>
                  </c:pt>
                  <c:pt idx="10">
                    <c:v>9.8</c:v>
                  </c:pt>
                  <c:pt idx="11">
                    <c:v>13.7</c:v>
                  </c:pt>
                  <c:pt idx="12">
                    <c:v>9.3</c:v>
                  </c:pt>
                  <c:pt idx="13">
                    <c:v>6.4</c:v>
                  </c:pt>
                  <c:pt idx="14">
                    <c:v>10.6</c:v>
                  </c:pt>
                  <c:pt idx="15">
                    <c:v>8.3</c:v>
                  </c:pt>
                  <c:pt idx="16">
                    <c:v>9.9</c:v>
                  </c:pt>
                  <c:pt idx="17">
                    <c:v>9.1</c:v>
                  </c:pt>
                  <c:pt idx="18">
                    <c:v>12.5</c:v>
                  </c:pt>
                  <c:pt idx="19">
                    <c:v>7.7</c:v>
                  </c:pt>
                  <c:pt idx="20">
                    <c:v>9.2</c:v>
                  </c:pt>
                  <c:pt idx="21">
                    <c:v>18.7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520729772271862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4.8581390605965585E-2"/>
                  <c:y val="-7.8066491688540563E-3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1.78E-2</c:v>
                </c:pt>
                <c:pt idx="1">
                  <c:v>2.1420000000000002E-2</c:v>
                </c:pt>
                <c:pt idx="2">
                  <c:v>2.5940999999999999E-2</c:v>
                </c:pt>
                <c:pt idx="3">
                  <c:v>3.5257999999999998E-2</c:v>
                </c:pt>
                <c:pt idx="4">
                  <c:v>0.495056</c:v>
                </c:pt>
                <c:pt idx="5">
                  <c:v>7.8695000000000001E-2</c:v>
                </c:pt>
                <c:pt idx="6">
                  <c:v>2.2546E-2</c:v>
                </c:pt>
                <c:pt idx="7">
                  <c:v>6.0980000000000001E-3</c:v>
                </c:pt>
                <c:pt idx="8">
                  <c:v>1.4200000000000001E-4</c:v>
                </c:pt>
                <c:pt idx="9">
                  <c:v>8.6892999999999998E-2</c:v>
                </c:pt>
                <c:pt idx="10">
                  <c:v>4.0536000000000003E-2</c:v>
                </c:pt>
                <c:pt idx="11">
                  <c:v>0.160194</c:v>
                </c:pt>
                <c:pt idx="12">
                  <c:v>0.21354100000000001</c:v>
                </c:pt>
                <c:pt idx="13">
                  <c:v>1.28302</c:v>
                </c:pt>
                <c:pt idx="14">
                  <c:v>0.19415299999999999</c:v>
                </c:pt>
                <c:pt idx="15">
                  <c:v>0.16046099999999999</c:v>
                </c:pt>
                <c:pt idx="16">
                  <c:v>0.20539499999999999</c:v>
                </c:pt>
                <c:pt idx="17">
                  <c:v>0.35109200000000002</c:v>
                </c:pt>
                <c:pt idx="18">
                  <c:v>0.106196</c:v>
                </c:pt>
                <c:pt idx="19">
                  <c:v>5.5538999999999998E-2</c:v>
                </c:pt>
                <c:pt idx="20">
                  <c:v>0.569797</c:v>
                </c:pt>
                <c:pt idx="21">
                  <c:v>0.80254000000000003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1%</c:v>
                  </c:pt>
                  <c:pt idx="1">
                    <c:v>1%</c:v>
                  </c:pt>
                  <c:pt idx="2">
                    <c:v>1%</c:v>
                  </c:pt>
                  <c:pt idx="3">
                    <c:v>1%</c:v>
                  </c:pt>
                  <c:pt idx="4">
                    <c:v>10%</c:v>
                  </c:pt>
                  <c:pt idx="5">
                    <c:v>2%</c:v>
                  </c:pt>
                  <c:pt idx="6">
                    <c:v>1%</c:v>
                  </c:pt>
                  <c:pt idx="7">
                    <c:v>0%</c:v>
                  </c:pt>
                  <c:pt idx="8">
                    <c:v>0%</c:v>
                  </c:pt>
                  <c:pt idx="9">
                    <c:v>2%</c:v>
                  </c:pt>
                  <c:pt idx="10">
                    <c:v>1%</c:v>
                  </c:pt>
                  <c:pt idx="11">
                    <c:v>1%</c:v>
                  </c:pt>
                  <c:pt idx="12">
                    <c:v>3%</c:v>
                  </c:pt>
                  <c:pt idx="13">
                    <c:v>12%</c:v>
                  </c:pt>
                  <c:pt idx="14">
                    <c:v>3%</c:v>
                  </c:pt>
                  <c:pt idx="15">
                    <c:v>3%</c:v>
                  </c:pt>
                  <c:pt idx="16">
                    <c:v>4%</c:v>
                  </c:pt>
                  <c:pt idx="17">
                    <c:v>6%</c:v>
                  </c:pt>
                  <c:pt idx="18">
                    <c:v>2%</c:v>
                  </c:pt>
                  <c:pt idx="19">
                    <c:v>1%</c:v>
                  </c:pt>
                  <c:pt idx="20">
                    <c:v>9%</c:v>
                  </c:pt>
                  <c:pt idx="21">
                    <c:v>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4.9969430337564603E-2"/>
                  <c:y val="-0.170075415573053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3.3363260000000001</c:v>
                </c:pt>
                <c:pt idx="1">
                  <c:v>3.3300860000000001</c:v>
                </c:pt>
                <c:pt idx="2">
                  <c:v>3.5856599999999998</c:v>
                </c:pt>
                <c:pt idx="3">
                  <c:v>3.8804480000000003</c:v>
                </c:pt>
                <c:pt idx="4">
                  <c:v>4.5987119999999999</c:v>
                </c:pt>
                <c:pt idx="5">
                  <c:v>4.2786940000000007</c:v>
                </c:pt>
                <c:pt idx="6">
                  <c:v>4.1719900000000001</c:v>
                </c:pt>
                <c:pt idx="7">
                  <c:v>8.3585530000000006</c:v>
                </c:pt>
                <c:pt idx="8">
                  <c:v>11.290141</c:v>
                </c:pt>
                <c:pt idx="9">
                  <c:v>5.2886519999999999</c:v>
                </c:pt>
                <c:pt idx="10">
                  <c:v>6.7231099999999993</c:v>
                </c:pt>
                <c:pt idx="11">
                  <c:v>10.981062</c:v>
                </c:pt>
                <c:pt idx="12">
                  <c:v>7.9524520000000001</c:v>
                </c:pt>
                <c:pt idx="13">
                  <c:v>9.1586619999999996</c:v>
                </c:pt>
                <c:pt idx="14">
                  <c:v>7.506945</c:v>
                </c:pt>
                <c:pt idx="15">
                  <c:v>5.4674909999999999</c:v>
                </c:pt>
                <c:pt idx="16">
                  <c:v>5.1409259999999994</c:v>
                </c:pt>
                <c:pt idx="17">
                  <c:v>5.7072199999999995</c:v>
                </c:pt>
                <c:pt idx="18">
                  <c:v>5.2811890000000004</c:v>
                </c:pt>
                <c:pt idx="19">
                  <c:v>6.1764650000000003</c:v>
                </c:pt>
                <c:pt idx="20">
                  <c:v>5.7327919999999999</c:v>
                </c:pt>
                <c:pt idx="21">
                  <c:v>6.4475890000000007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3.4</c:v>
                  </c:pt>
                  <c:pt idx="1">
                    <c:v>3.4</c:v>
                  </c:pt>
                  <c:pt idx="2">
                    <c:v>3.6</c:v>
                  </c:pt>
                  <c:pt idx="3">
                    <c:v>3.9</c:v>
                  </c:pt>
                  <c:pt idx="4">
                    <c:v>5.1</c:v>
                  </c:pt>
                  <c:pt idx="5">
                    <c:v>4.4</c:v>
                  </c:pt>
                  <c:pt idx="6">
                    <c:v>4.2</c:v>
                  </c:pt>
                  <c:pt idx="7">
                    <c:v>8.4</c:v>
                  </c:pt>
                  <c:pt idx="8">
                    <c:v>11.3</c:v>
                  </c:pt>
                  <c:pt idx="9">
                    <c:v>5.4</c:v>
                  </c:pt>
                  <c:pt idx="10">
                    <c:v>6.8</c:v>
                  </c:pt>
                  <c:pt idx="11">
                    <c:v>11.1</c:v>
                  </c:pt>
                  <c:pt idx="12">
                    <c:v>8.2</c:v>
                  </c:pt>
                  <c:pt idx="13">
                    <c:v>10.4</c:v>
                  </c:pt>
                  <c:pt idx="14">
                    <c:v>7.7</c:v>
                  </c:pt>
                  <c:pt idx="15">
                    <c:v>5.6</c:v>
                  </c:pt>
                  <c:pt idx="16">
                    <c:v>5.3</c:v>
                  </c:pt>
                  <c:pt idx="17">
                    <c:v>6.1</c:v>
                  </c:pt>
                  <c:pt idx="18">
                    <c:v>5.4</c:v>
                  </c:pt>
                  <c:pt idx="19">
                    <c:v>6.2</c:v>
                  </c:pt>
                  <c:pt idx="20">
                    <c:v>6.3</c:v>
                  </c:pt>
                  <c:pt idx="21">
                    <c:v>7.3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0687905933312451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4.8581390605965585E-2"/>
                  <c:y val="-7.0028871391076122E-2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4.0270000000000002E-3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2.0430000000000001E-3</c:v>
                </c:pt>
                <c:pt idx="9">
                  <c:v>0</c:v>
                </c:pt>
                <c:pt idx="10" formatCode="#,##0.0">
                  <c:v>0</c:v>
                </c:pt>
                <c:pt idx="11" formatCode="#,##0.0">
                  <c:v>0</c:v>
                </c:pt>
                <c:pt idx="12" formatCode="#,##0.0">
                  <c:v>0</c:v>
                </c:pt>
                <c:pt idx="13" formatCode="#,##0.0">
                  <c:v>9.5044000000000003E-2</c:v>
                </c:pt>
                <c:pt idx="14" formatCode="#,##0.0">
                  <c:v>1.4662980000000001</c:v>
                </c:pt>
                <c:pt idx="15" formatCode="#,##0.0">
                  <c:v>2.1147619999999998</c:v>
                </c:pt>
                <c:pt idx="16" formatCode="#,##0.0">
                  <c:v>1.0300800000000001</c:v>
                </c:pt>
                <c:pt idx="17" formatCode="#,##0.0">
                  <c:v>0.83817299999999995</c:v>
                </c:pt>
                <c:pt idx="18" formatCode="#,##0.0">
                  <c:v>0.52071900000000004</c:v>
                </c:pt>
                <c:pt idx="19" formatCode="#,##0.0">
                  <c:v>0.18557100000000001</c:v>
                </c:pt>
                <c:pt idx="20" formatCode="#,##0.0">
                  <c:v>1.14516</c:v>
                </c:pt>
                <c:pt idx="21" formatCode="#,##0.0">
                  <c:v>1.8634269999999999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1%</c:v>
                  </c:pt>
                  <c:pt idx="1">
                    <c:v>0%</c:v>
                  </c:pt>
                  <c:pt idx="2">
                    <c:v>0%</c:v>
                  </c:pt>
                  <c:pt idx="3">
                    <c:v>0%</c:v>
                  </c:pt>
                  <c:pt idx="4">
                    <c:v>0%</c:v>
                  </c:pt>
                  <c:pt idx="5">
                    <c:v>0%</c:v>
                  </c:pt>
                  <c:pt idx="6">
                    <c:v>0%</c:v>
                  </c:pt>
                  <c:pt idx="7">
                    <c:v>0%</c:v>
                  </c:pt>
                  <c:pt idx="8">
                    <c:v>0%</c:v>
                  </c:pt>
                  <c:pt idx="9">
                    <c:v>0%</c:v>
                  </c:pt>
                  <c:pt idx="10">
                    <c:v>0%</c:v>
                  </c:pt>
                  <c:pt idx="11">
                    <c:v>0%</c:v>
                  </c:pt>
                  <c:pt idx="12">
                    <c:v>0%</c:v>
                  </c:pt>
                  <c:pt idx="13">
                    <c:v>18%</c:v>
                  </c:pt>
                  <c:pt idx="14">
                    <c:v>89%</c:v>
                  </c:pt>
                  <c:pt idx="15">
                    <c:v>94%</c:v>
                  </c:pt>
                  <c:pt idx="16">
                    <c:v>79%</c:v>
                  </c:pt>
                  <c:pt idx="17">
                    <c:v>81%</c:v>
                  </c:pt>
                  <c:pt idx="18">
                    <c:v>67%</c:v>
                  </c:pt>
                  <c:pt idx="19">
                    <c:v>36%</c:v>
                  </c:pt>
                  <c:pt idx="20">
                    <c:v>84%</c:v>
                  </c:pt>
                  <c:pt idx="21">
                    <c:v>93%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4.8581390605965585E-2"/>
                  <c:y val="-5.630971128608924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0.567214</c:v>
                </c:pt>
                <c:pt idx="1">
                  <c:v>0.61281399999999997</c:v>
                </c:pt>
                <c:pt idx="2">
                  <c:v>0.57228000000000001</c:v>
                </c:pt>
                <c:pt idx="3">
                  <c:v>0.53270600000000001</c:v>
                </c:pt>
                <c:pt idx="4">
                  <c:v>0.524505</c:v>
                </c:pt>
                <c:pt idx="5">
                  <c:v>0.49550300000000003</c:v>
                </c:pt>
                <c:pt idx="6">
                  <c:v>0.60681099999999999</c:v>
                </c:pt>
                <c:pt idx="7">
                  <c:v>1.0174209999999999</c:v>
                </c:pt>
                <c:pt idx="8">
                  <c:v>1.2341310000000001</c:v>
                </c:pt>
                <c:pt idx="9">
                  <c:v>0.63599099999999997</c:v>
                </c:pt>
                <c:pt idx="10">
                  <c:v>0.71435700000000002</c:v>
                </c:pt>
                <c:pt idx="11">
                  <c:v>0.95857400000000004</c:v>
                </c:pt>
                <c:pt idx="12">
                  <c:v>0.48898000000000003</c:v>
                </c:pt>
                <c:pt idx="13">
                  <c:v>0.42375299999999994</c:v>
                </c:pt>
                <c:pt idx="14">
                  <c:v>0.18890699999999994</c:v>
                </c:pt>
                <c:pt idx="15">
                  <c:v>0.14642299999999997</c:v>
                </c:pt>
                <c:pt idx="16">
                  <c:v>0.27269999999999994</c:v>
                </c:pt>
                <c:pt idx="17">
                  <c:v>0.19735500000000006</c:v>
                </c:pt>
                <c:pt idx="18">
                  <c:v>0.25741499999999995</c:v>
                </c:pt>
                <c:pt idx="19">
                  <c:v>0.33324500000000001</c:v>
                </c:pt>
                <c:pt idx="20">
                  <c:v>0.21667999999999998</c:v>
                </c:pt>
                <c:pt idx="21">
                  <c:v>0.14079000000000019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0.6</c:v>
                  </c:pt>
                  <c:pt idx="1">
                    <c:v>0.6</c:v>
                  </c:pt>
                  <c:pt idx="2">
                    <c:v>0.6</c:v>
                  </c:pt>
                  <c:pt idx="3">
                    <c:v>0.5</c:v>
                  </c:pt>
                  <c:pt idx="4">
                    <c:v>0.5</c:v>
                  </c:pt>
                  <c:pt idx="5">
                    <c:v>0.5</c:v>
                  </c:pt>
                  <c:pt idx="6">
                    <c:v>0.6</c:v>
                  </c:pt>
                  <c:pt idx="7">
                    <c:v>1.0</c:v>
                  </c:pt>
                  <c:pt idx="8">
                    <c:v>1.2</c:v>
                  </c:pt>
                  <c:pt idx="9">
                    <c:v>0.6</c:v>
                  </c:pt>
                  <c:pt idx="10">
                    <c:v>0.7</c:v>
                  </c:pt>
                  <c:pt idx="11">
                    <c:v>1.0</c:v>
                  </c:pt>
                  <c:pt idx="12">
                    <c:v>0.5</c:v>
                  </c:pt>
                  <c:pt idx="13">
                    <c:v>0.5</c:v>
                  </c:pt>
                  <c:pt idx="14">
                    <c:v>1.7</c:v>
                  </c:pt>
                  <c:pt idx="15">
                    <c:v>2.3</c:v>
                  </c:pt>
                  <c:pt idx="16">
                    <c:v>1.3</c:v>
                  </c:pt>
                  <c:pt idx="17">
                    <c:v>1.0</c:v>
                  </c:pt>
                  <c:pt idx="18">
                    <c:v>0.8</c:v>
                  </c:pt>
                  <c:pt idx="19">
                    <c:v>0.5</c:v>
                  </c:pt>
                  <c:pt idx="20">
                    <c:v>1.4</c:v>
                  </c:pt>
                  <c:pt idx="21">
                    <c:v>2.0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520729772271862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5.4133549532361561E-2"/>
                  <c:y val="-5.5844269466316715E-3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4.6341E-2</c:v>
                </c:pt>
                <c:pt idx="1">
                  <c:v>4.2862999999999998E-2</c:v>
                </c:pt>
                <c:pt idx="2">
                  <c:v>0.137986</c:v>
                </c:pt>
                <c:pt idx="3">
                  <c:v>0.75960300000000003</c:v>
                </c:pt>
                <c:pt idx="4">
                  <c:v>1.4070290000000001</c:v>
                </c:pt>
                <c:pt idx="5">
                  <c:v>1.4030579999999999</c:v>
                </c:pt>
                <c:pt idx="6">
                  <c:v>2.059374</c:v>
                </c:pt>
                <c:pt idx="7">
                  <c:v>1.454612</c:v>
                </c:pt>
                <c:pt idx="8">
                  <c:v>1.612033</c:v>
                </c:pt>
                <c:pt idx="9">
                  <c:v>0.82223900000000005</c:v>
                </c:pt>
                <c:pt idx="10" formatCode="#,##0.0">
                  <c:v>2.0610249999999999</c:v>
                </c:pt>
                <c:pt idx="11" formatCode="#,##0.0">
                  <c:v>2.5525679999999999</c:v>
                </c:pt>
                <c:pt idx="12" formatCode="#,##0.0">
                  <c:v>3.4108700000000001</c:v>
                </c:pt>
                <c:pt idx="13" formatCode="#,##0.0">
                  <c:v>2.183214</c:v>
                </c:pt>
                <c:pt idx="14" formatCode="#,##0.0">
                  <c:v>1.1070439999999999</c:v>
                </c:pt>
                <c:pt idx="15" formatCode="#,##0.0">
                  <c:v>0.85292500000000004</c:v>
                </c:pt>
                <c:pt idx="16" formatCode="#,##0.0">
                  <c:v>0.55139899999999997</c:v>
                </c:pt>
                <c:pt idx="17" formatCode="#,##0.0">
                  <c:v>0.97255400000000003</c:v>
                </c:pt>
                <c:pt idx="18" formatCode="#,##0.0">
                  <c:v>0.92049700000000001</c:v>
                </c:pt>
                <c:pt idx="19" formatCode="#,##0.0">
                  <c:v>0.70506899999999995</c:v>
                </c:pt>
                <c:pt idx="20" formatCode="#,##0.0">
                  <c:v>1.8215140000000001</c:v>
                </c:pt>
                <c:pt idx="21" formatCode="#,##0.0">
                  <c:v>1.34297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2%</c:v>
                  </c:pt>
                  <c:pt idx="1">
                    <c:v>2%</c:v>
                  </c:pt>
                  <c:pt idx="2">
                    <c:v>7%</c:v>
                  </c:pt>
                  <c:pt idx="3">
                    <c:v>23%</c:v>
                  </c:pt>
                  <c:pt idx="4">
                    <c:v>33%</c:v>
                  </c:pt>
                  <c:pt idx="5">
                    <c:v>36%</c:v>
                  </c:pt>
                  <c:pt idx="6">
                    <c:v>46%</c:v>
                  </c:pt>
                  <c:pt idx="7">
                    <c:v>32%</c:v>
                  </c:pt>
                  <c:pt idx="8">
                    <c:v>34%</c:v>
                  </c:pt>
                  <c:pt idx="9">
                    <c:v>25%</c:v>
                  </c:pt>
                  <c:pt idx="10">
                    <c:v>36%</c:v>
                  </c:pt>
                  <c:pt idx="11">
                    <c:v>30%</c:v>
                  </c:pt>
                  <c:pt idx="12">
                    <c:v>55%</c:v>
                  </c:pt>
                  <c:pt idx="13">
                    <c:v>39%</c:v>
                  </c:pt>
                  <c:pt idx="14">
                    <c:v>25%</c:v>
                  </c:pt>
                  <c:pt idx="15">
                    <c:v>22%</c:v>
                  </c:pt>
                  <c:pt idx="16">
                    <c:v>14%</c:v>
                  </c:pt>
                  <c:pt idx="17">
                    <c:v>17%</c:v>
                  </c:pt>
                  <c:pt idx="18">
                    <c:v>14%</c:v>
                  </c:pt>
                  <c:pt idx="19">
                    <c:v>11%</c:v>
                  </c:pt>
                  <c:pt idx="20">
                    <c:v>31%</c:v>
                  </c:pt>
                  <c:pt idx="21">
                    <c:v>24%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4.9969430337564603E-2"/>
                  <c:y val="-0.130075415573053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1.8266230000000001</c:v>
                </c:pt>
                <c:pt idx="1">
                  <c:v>2.1195379999999999</c:v>
                </c:pt>
                <c:pt idx="2">
                  <c:v>1.8770050000000003</c:v>
                </c:pt>
                <c:pt idx="3">
                  <c:v>2.601648</c:v>
                </c:pt>
                <c:pt idx="4">
                  <c:v>2.8186750000000003</c:v>
                </c:pt>
                <c:pt idx="5">
                  <c:v>2.5181959999999997</c:v>
                </c:pt>
                <c:pt idx="6">
                  <c:v>2.442717</c:v>
                </c:pt>
                <c:pt idx="7">
                  <c:v>3.1231559999999998</c:v>
                </c:pt>
                <c:pt idx="8">
                  <c:v>3.1863469999999996</c:v>
                </c:pt>
                <c:pt idx="9">
                  <c:v>2.4933829999999997</c:v>
                </c:pt>
                <c:pt idx="10">
                  <c:v>3.6726760000000001</c:v>
                </c:pt>
                <c:pt idx="11">
                  <c:v>5.8330930000000007</c:v>
                </c:pt>
                <c:pt idx="12">
                  <c:v>2.8145759999999997</c:v>
                </c:pt>
                <c:pt idx="13">
                  <c:v>3.4087390000000002</c:v>
                </c:pt>
                <c:pt idx="14">
                  <c:v>3.2893559999999997</c:v>
                </c:pt>
                <c:pt idx="15">
                  <c:v>3.0357380000000003</c:v>
                </c:pt>
                <c:pt idx="16">
                  <c:v>3.4077160000000002</c:v>
                </c:pt>
                <c:pt idx="17">
                  <c:v>4.854514</c:v>
                </c:pt>
                <c:pt idx="18">
                  <c:v>5.629181</c:v>
                </c:pt>
                <c:pt idx="19">
                  <c:v>5.4347960000000004</c:v>
                </c:pt>
                <c:pt idx="20">
                  <c:v>4.1295660000000005</c:v>
                </c:pt>
                <c:pt idx="21">
                  <c:v>4.3685029999999996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1.9</c:v>
                  </c:pt>
                  <c:pt idx="1">
                    <c:v>2.2</c:v>
                  </c:pt>
                  <c:pt idx="2">
                    <c:v>2.0</c:v>
                  </c:pt>
                  <c:pt idx="3">
                    <c:v>3.4</c:v>
                  </c:pt>
                  <c:pt idx="4">
                    <c:v>4.2</c:v>
                  </c:pt>
                  <c:pt idx="5">
                    <c:v>3.9</c:v>
                  </c:pt>
                  <c:pt idx="6">
                    <c:v>4.5</c:v>
                  </c:pt>
                  <c:pt idx="7">
                    <c:v>4.6</c:v>
                  </c:pt>
                  <c:pt idx="8">
                    <c:v>4.8</c:v>
                  </c:pt>
                  <c:pt idx="9">
                    <c:v>3.3</c:v>
                  </c:pt>
                  <c:pt idx="10">
                    <c:v>5.7</c:v>
                  </c:pt>
                  <c:pt idx="11">
                    <c:v>8.4</c:v>
                  </c:pt>
                  <c:pt idx="12">
                    <c:v>6.2</c:v>
                  </c:pt>
                  <c:pt idx="13">
                    <c:v>5.6</c:v>
                  </c:pt>
                  <c:pt idx="14">
                    <c:v>4.4</c:v>
                  </c:pt>
                  <c:pt idx="15">
                    <c:v>3.9</c:v>
                  </c:pt>
                  <c:pt idx="16">
                    <c:v>4.0</c:v>
                  </c:pt>
                  <c:pt idx="17">
                    <c:v>5.8</c:v>
                  </c:pt>
                  <c:pt idx="18">
                    <c:v>6.5</c:v>
                  </c:pt>
                  <c:pt idx="19">
                    <c:v>6.1</c:v>
                  </c:pt>
                  <c:pt idx="20">
                    <c:v>6.0</c:v>
                  </c:pt>
                  <c:pt idx="21">
                    <c:v>5.7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520729772271862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5.1357470069163622E-2"/>
                  <c:y val="-7.8066491688538932E-3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1.635E-2</c:v>
                </c:pt>
                <c:pt idx="1">
                  <c:v>2.3757E-2</c:v>
                </c:pt>
                <c:pt idx="2">
                  <c:v>3.0089000000000001E-2</c:v>
                </c:pt>
                <c:pt idx="3">
                  <c:v>2.8195999999999999E-2</c:v>
                </c:pt>
                <c:pt idx="4">
                  <c:v>3.2009999999999999E-3</c:v>
                </c:pt>
                <c:pt idx="5">
                  <c:v>2.3800000000000002E-3</c:v>
                </c:pt>
                <c:pt idx="6">
                  <c:v>3.0699999999999998E-4</c:v>
                </c:pt>
                <c:pt idx="7">
                  <c:v>7.0899999999999999E-4</c:v>
                </c:pt>
                <c:pt idx="8">
                  <c:v>1.0349999999999999E-3</c:v>
                </c:pt>
                <c:pt idx="9">
                  <c:v>8.0099999999999995E-4</c:v>
                </c:pt>
                <c:pt idx="10" formatCode="#,##0.0">
                  <c:v>1.2669999999999999E-3</c:v>
                </c:pt>
                <c:pt idx="11" formatCode="#,##0.0">
                  <c:v>5.1E-5</c:v>
                </c:pt>
                <c:pt idx="12" formatCode="#,##0.0">
                  <c:v>1.1479999999999999E-3</c:v>
                </c:pt>
                <c:pt idx="13" formatCode="#,##0.0">
                  <c:v>8.2999999999999998E-5</c:v>
                </c:pt>
                <c:pt idx="14" formatCode="#,##0.0">
                  <c:v>2.7099999999999997E-4</c:v>
                </c:pt>
                <c:pt idx="15" formatCode="#,##0.0">
                  <c:v>3.0000000000000001E-6</c:v>
                </c:pt>
                <c:pt idx="16" formatCode="#,##0.0">
                  <c:v>3.9999999999999998E-6</c:v>
                </c:pt>
                <c:pt idx="17" formatCode="#,##0.0">
                  <c:v>3.0929000000000002E-2</c:v>
                </c:pt>
                <c:pt idx="18" formatCode="#,##0.0">
                  <c:v>6.0772E-2</c:v>
                </c:pt>
                <c:pt idx="19" formatCode="#,##0.0">
                  <c:v>8.6100999999999997E-2</c:v>
                </c:pt>
                <c:pt idx="20" formatCode="#,##0.0">
                  <c:v>0.31054599999999999</c:v>
                </c:pt>
                <c:pt idx="21" formatCode="#,##0.0">
                  <c:v>1.592158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0%</c:v>
                  </c:pt>
                  <c:pt idx="1">
                    <c:v>1%</c:v>
                  </c:pt>
                  <c:pt idx="2">
                    <c:v>1%</c:v>
                  </c:pt>
                  <c:pt idx="3">
                    <c:v>1%</c:v>
                  </c:pt>
                  <c:pt idx="4">
                    <c:v>0%</c:v>
                  </c:pt>
                  <c:pt idx="5">
                    <c:v>0%</c:v>
                  </c:pt>
                  <c:pt idx="6">
                    <c:v>0%</c:v>
                  </c:pt>
                  <c:pt idx="7">
                    <c:v>0%</c:v>
                  </c:pt>
                  <c:pt idx="8">
                    <c:v>0%</c:v>
                  </c:pt>
                  <c:pt idx="9">
                    <c:v>0%</c:v>
                  </c:pt>
                  <c:pt idx="10">
                    <c:v>0%</c:v>
                  </c:pt>
                  <c:pt idx="11">
                    <c:v>0%</c:v>
                  </c:pt>
                  <c:pt idx="12">
                    <c:v>0%</c:v>
                  </c:pt>
                  <c:pt idx="13">
                    <c:v>0%</c:v>
                  </c:pt>
                  <c:pt idx="14">
                    <c:v>0%</c:v>
                  </c:pt>
                  <c:pt idx="15">
                    <c:v>0%</c:v>
                  </c:pt>
                  <c:pt idx="16">
                    <c:v>0%</c:v>
                  </c:pt>
                  <c:pt idx="17">
                    <c:v>0%</c:v>
                  </c:pt>
                  <c:pt idx="18">
                    <c:v>1%</c:v>
                  </c:pt>
                  <c:pt idx="19">
                    <c:v>1%</c:v>
                  </c:pt>
                  <c:pt idx="20">
                    <c:v>4%</c:v>
                  </c:pt>
                  <c:pt idx="21">
                    <c:v>15%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5.4133549532361665E-2"/>
                  <c:y val="-0.216742082239720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3.5982609999999999</c:v>
                </c:pt>
                <c:pt idx="1">
                  <c:v>3.3809020000000003</c:v>
                </c:pt>
                <c:pt idx="2">
                  <c:v>3.1738010000000001</c:v>
                </c:pt>
                <c:pt idx="3">
                  <c:v>3.8274460000000001</c:v>
                </c:pt>
                <c:pt idx="4">
                  <c:v>0.80451899999999998</c:v>
                </c:pt>
                <c:pt idx="5">
                  <c:v>1.3748099999999999</c:v>
                </c:pt>
                <c:pt idx="6">
                  <c:v>2.0310510000000002</c:v>
                </c:pt>
                <c:pt idx="7">
                  <c:v>2.622922</c:v>
                </c:pt>
                <c:pt idx="8">
                  <c:v>3.1946310000000002</c:v>
                </c:pt>
                <c:pt idx="9">
                  <c:v>3.0806529999999999</c:v>
                </c:pt>
                <c:pt idx="10">
                  <c:v>4.0773389999999994</c:v>
                </c:pt>
                <c:pt idx="11">
                  <c:v>5.4199169999999999</c:v>
                </c:pt>
                <c:pt idx="12">
                  <c:v>5.5067870000000001</c:v>
                </c:pt>
                <c:pt idx="13">
                  <c:v>6.1728680000000002</c:v>
                </c:pt>
                <c:pt idx="14">
                  <c:v>7.137778</c:v>
                </c:pt>
                <c:pt idx="15">
                  <c:v>6.3106829999999992</c:v>
                </c:pt>
                <c:pt idx="16">
                  <c:v>6.3602780000000001</c:v>
                </c:pt>
                <c:pt idx="17">
                  <c:v>7.2317959999999992</c:v>
                </c:pt>
                <c:pt idx="18">
                  <c:v>8.2958269999999992</c:v>
                </c:pt>
                <c:pt idx="19">
                  <c:v>8.0080030000000004</c:v>
                </c:pt>
                <c:pt idx="20">
                  <c:v>7.3278630000000007</c:v>
                </c:pt>
                <c:pt idx="21">
                  <c:v>8.9842080000000006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3.6</c:v>
                  </c:pt>
                  <c:pt idx="1">
                    <c:v>3.4</c:v>
                  </c:pt>
                  <c:pt idx="2">
                    <c:v>3.2</c:v>
                  </c:pt>
                  <c:pt idx="3">
                    <c:v>3.9</c:v>
                  </c:pt>
                  <c:pt idx="4">
                    <c:v>0.8</c:v>
                  </c:pt>
                  <c:pt idx="5">
                    <c:v>1.4</c:v>
                  </c:pt>
                  <c:pt idx="6">
                    <c:v>2.0</c:v>
                  </c:pt>
                  <c:pt idx="7">
                    <c:v>2.6</c:v>
                  </c:pt>
                  <c:pt idx="8">
                    <c:v>3.2</c:v>
                  </c:pt>
                  <c:pt idx="9">
                    <c:v>3.1</c:v>
                  </c:pt>
                  <c:pt idx="10">
                    <c:v>4.1</c:v>
                  </c:pt>
                  <c:pt idx="11">
                    <c:v>5.4</c:v>
                  </c:pt>
                  <c:pt idx="12">
                    <c:v>5.5</c:v>
                  </c:pt>
                  <c:pt idx="13">
                    <c:v>6.2</c:v>
                  </c:pt>
                  <c:pt idx="14">
                    <c:v>7.1</c:v>
                  </c:pt>
                  <c:pt idx="15">
                    <c:v>6.3</c:v>
                  </c:pt>
                  <c:pt idx="16">
                    <c:v>6.4</c:v>
                  </c:pt>
                  <c:pt idx="17">
                    <c:v>7.3</c:v>
                  </c:pt>
                  <c:pt idx="18">
                    <c:v>8.4</c:v>
                  </c:pt>
                  <c:pt idx="19">
                    <c:v>8.1</c:v>
                  </c:pt>
                  <c:pt idx="20">
                    <c:v>7.6</c:v>
                  </c:pt>
                  <c:pt idx="21">
                    <c:v>10.6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520729772271862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4.8581390605965585E-2"/>
                  <c:y val="-1.0028871391076197E-2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2.4978E-2</c:v>
                </c:pt>
                <c:pt idx="1">
                  <c:v>3.3001999999999997E-2</c:v>
                </c:pt>
                <c:pt idx="2">
                  <c:v>2.6199E-2</c:v>
                </c:pt>
                <c:pt idx="3">
                  <c:v>3.1092000000000002E-2</c:v>
                </c:pt>
                <c:pt idx="4">
                  <c:v>6.6585000000000005E-2</c:v>
                </c:pt>
                <c:pt idx="5">
                  <c:v>8.8211999999999999E-2</c:v>
                </c:pt>
                <c:pt idx="6">
                  <c:v>8.4903000000000006E-2</c:v>
                </c:pt>
                <c:pt idx="7">
                  <c:v>0.18946099999999999</c:v>
                </c:pt>
                <c:pt idx="8">
                  <c:v>0.33411400000000002</c:v>
                </c:pt>
                <c:pt idx="9">
                  <c:v>8.1002000000000005E-2</c:v>
                </c:pt>
                <c:pt idx="10" formatCode="#,##0.0">
                  <c:v>0.22833600000000001</c:v>
                </c:pt>
                <c:pt idx="11" formatCode="#,##0.0">
                  <c:v>0.71411000000000002</c:v>
                </c:pt>
                <c:pt idx="12" formatCode="#,##0.0">
                  <c:v>0.70413599999999998</c:v>
                </c:pt>
                <c:pt idx="13" formatCode="#,##0.0">
                  <c:v>0.70317499999999999</c:v>
                </c:pt>
                <c:pt idx="14" formatCode="#,##0.0">
                  <c:v>0.474186</c:v>
                </c:pt>
                <c:pt idx="15" formatCode="#,##0.0">
                  <c:v>0.42692099999999999</c:v>
                </c:pt>
                <c:pt idx="16" formatCode="#,##0.0">
                  <c:v>0.71334799999999998</c:v>
                </c:pt>
                <c:pt idx="17" formatCode="#,##0.0">
                  <c:v>0.662277</c:v>
                </c:pt>
                <c:pt idx="18" formatCode="#,##0.0">
                  <c:v>0.57090200000000002</c:v>
                </c:pt>
                <c:pt idx="19" formatCode="#,##0.0">
                  <c:v>1.3001529999999999</c:v>
                </c:pt>
                <c:pt idx="20" formatCode="#,##0.0">
                  <c:v>2.2803990000000001</c:v>
                </c:pt>
                <c:pt idx="21" formatCode="#,##0.0">
                  <c:v>1.6975800000000001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2%</c:v>
                  </c:pt>
                  <c:pt idx="1">
                    <c:v>2%</c:v>
                  </c:pt>
                  <c:pt idx="2">
                    <c:v>2%</c:v>
                  </c:pt>
                  <c:pt idx="3">
                    <c:v>2%</c:v>
                  </c:pt>
                  <c:pt idx="4">
                    <c:v>3%</c:v>
                  </c:pt>
                  <c:pt idx="5">
                    <c:v>3%</c:v>
                  </c:pt>
                  <c:pt idx="6">
                    <c:v>3%</c:v>
                  </c:pt>
                  <c:pt idx="7">
                    <c:v>6%</c:v>
                  </c:pt>
                  <c:pt idx="8">
                    <c:v>7%</c:v>
                  </c:pt>
                  <c:pt idx="9">
                    <c:v>2%</c:v>
                  </c:pt>
                  <c:pt idx="10">
                    <c:v>5%</c:v>
                  </c:pt>
                  <c:pt idx="11">
                    <c:v>12%</c:v>
                  </c:pt>
                  <c:pt idx="12">
                    <c:v>11%</c:v>
                  </c:pt>
                  <c:pt idx="13">
                    <c:v>12%</c:v>
                  </c:pt>
                  <c:pt idx="14">
                    <c:v>7%</c:v>
                  </c:pt>
                  <c:pt idx="15">
                    <c:v>8%</c:v>
                  </c:pt>
                  <c:pt idx="16">
                    <c:v>12%</c:v>
                  </c:pt>
                  <c:pt idx="17">
                    <c:v>10%</c:v>
                  </c:pt>
                  <c:pt idx="18">
                    <c:v>9%</c:v>
                  </c:pt>
                  <c:pt idx="19">
                    <c:v>19%</c:v>
                  </c:pt>
                  <c:pt idx="20">
                    <c:v>30%</c:v>
                  </c:pt>
                  <c:pt idx="21">
                    <c:v>21%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4.7193350874366567E-2"/>
                  <c:y val="-0.207853193350831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1.3216909999999999</c:v>
                </c:pt>
                <c:pt idx="1">
                  <c:v>1.523069</c:v>
                </c:pt>
                <c:pt idx="2">
                  <c:v>1.478232</c:v>
                </c:pt>
                <c:pt idx="3">
                  <c:v>1.5505800000000001</c:v>
                </c:pt>
                <c:pt idx="4">
                  <c:v>2.1618150000000003</c:v>
                </c:pt>
                <c:pt idx="5">
                  <c:v>2.5503209999999998</c:v>
                </c:pt>
                <c:pt idx="6">
                  <c:v>2.771226</c:v>
                </c:pt>
                <c:pt idx="7">
                  <c:v>2.9659979999999999</c:v>
                </c:pt>
                <c:pt idx="8">
                  <c:v>4.4617950000000004</c:v>
                </c:pt>
                <c:pt idx="9">
                  <c:v>4.2031689999999999</c:v>
                </c:pt>
                <c:pt idx="10">
                  <c:v>4.5510070000000002</c:v>
                </c:pt>
                <c:pt idx="11">
                  <c:v>5.4001799999999998</c:v>
                </c:pt>
                <c:pt idx="12">
                  <c:v>5.615056</c:v>
                </c:pt>
                <c:pt idx="13">
                  <c:v>5.3415809999999997</c:v>
                </c:pt>
                <c:pt idx="14">
                  <c:v>6.1752649999999996</c:v>
                </c:pt>
                <c:pt idx="15">
                  <c:v>5.1398409999999997</c:v>
                </c:pt>
                <c:pt idx="16">
                  <c:v>5.2226910000000002</c:v>
                </c:pt>
                <c:pt idx="17">
                  <c:v>5.8227960000000003</c:v>
                </c:pt>
                <c:pt idx="18">
                  <c:v>5.8318539999999999</c:v>
                </c:pt>
                <c:pt idx="19">
                  <c:v>5.6513290000000005</c:v>
                </c:pt>
                <c:pt idx="20">
                  <c:v>5.4308639999999997</c:v>
                </c:pt>
                <c:pt idx="21">
                  <c:v>6.4094759999999997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1.3</c:v>
                  </c:pt>
                  <c:pt idx="1">
                    <c:v>1.6</c:v>
                  </c:pt>
                  <c:pt idx="2">
                    <c:v>1.5</c:v>
                  </c:pt>
                  <c:pt idx="3">
                    <c:v>1.6</c:v>
                  </c:pt>
                  <c:pt idx="4">
                    <c:v>2.2</c:v>
                  </c:pt>
                  <c:pt idx="5">
                    <c:v>2.6</c:v>
                  </c:pt>
                  <c:pt idx="6">
                    <c:v>2.9</c:v>
                  </c:pt>
                  <c:pt idx="7">
                    <c:v>3.2</c:v>
                  </c:pt>
                  <c:pt idx="8">
                    <c:v>4.8</c:v>
                  </c:pt>
                  <c:pt idx="9">
                    <c:v>4.3</c:v>
                  </c:pt>
                  <c:pt idx="10">
                    <c:v>4.8</c:v>
                  </c:pt>
                  <c:pt idx="11">
                    <c:v>6.1</c:v>
                  </c:pt>
                  <c:pt idx="12">
                    <c:v>6.3</c:v>
                  </c:pt>
                  <c:pt idx="13">
                    <c:v>6.0</c:v>
                  </c:pt>
                  <c:pt idx="14">
                    <c:v>6.6</c:v>
                  </c:pt>
                  <c:pt idx="15">
                    <c:v>5.6</c:v>
                  </c:pt>
                  <c:pt idx="16">
                    <c:v>5.9</c:v>
                  </c:pt>
                  <c:pt idx="17">
                    <c:v>6.5</c:v>
                  </c:pt>
                  <c:pt idx="18">
                    <c:v>6.4</c:v>
                  </c:pt>
                  <c:pt idx="19">
                    <c:v>7.0</c:v>
                  </c:pt>
                  <c:pt idx="20">
                    <c:v>7.7</c:v>
                  </c:pt>
                  <c:pt idx="21">
                    <c:v>8.1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520729772271862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4.9969430337564603E-2"/>
                  <c:y val="-3.3622047244095303E-3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4.3615000000000001E-2</c:v>
                </c:pt>
                <c:pt idx="1">
                  <c:v>3.8738000000000002E-2</c:v>
                </c:pt>
                <c:pt idx="2">
                  <c:v>4.8673000000000001E-2</c:v>
                </c:pt>
                <c:pt idx="3">
                  <c:v>0.101754</c:v>
                </c:pt>
                <c:pt idx="4">
                  <c:v>1.6701000000000001E-2</c:v>
                </c:pt>
                <c:pt idx="5">
                  <c:v>0.13753599999999999</c:v>
                </c:pt>
                <c:pt idx="6">
                  <c:v>0.31258999999999998</c:v>
                </c:pt>
                <c:pt idx="7">
                  <c:v>0.58330700000000002</c:v>
                </c:pt>
                <c:pt idx="8">
                  <c:v>0.72189499999999995</c:v>
                </c:pt>
                <c:pt idx="9">
                  <c:v>0.67916500000000002</c:v>
                </c:pt>
                <c:pt idx="10" formatCode="#,##0.0">
                  <c:v>0.17419799999999999</c:v>
                </c:pt>
                <c:pt idx="11" formatCode="#,##0.0">
                  <c:v>0.17461699999999999</c:v>
                </c:pt>
                <c:pt idx="12" formatCode="#,##0.0">
                  <c:v>0.35613699999999998</c:v>
                </c:pt>
                <c:pt idx="13" formatCode="#,##0.0">
                  <c:v>0.42689199999999999</c:v>
                </c:pt>
                <c:pt idx="14" formatCode="#,##0.0">
                  <c:v>0.31542500000000001</c:v>
                </c:pt>
                <c:pt idx="15" formatCode="#,##0.0">
                  <c:v>4.9371999999999999E-2</c:v>
                </c:pt>
                <c:pt idx="16" formatCode="#,##0.0">
                  <c:v>3.3467999999999998E-2</c:v>
                </c:pt>
                <c:pt idx="17" formatCode="#,##0.0">
                  <c:v>3.5695999999999999E-2</c:v>
                </c:pt>
                <c:pt idx="18" formatCode="#,##0.0">
                  <c:v>4.6945000000000001E-2</c:v>
                </c:pt>
                <c:pt idx="19" formatCode="#,##0.0">
                  <c:v>1.0325000000000001E-2</c:v>
                </c:pt>
                <c:pt idx="20" formatCode="#,##0.0">
                  <c:v>0.75919800000000004</c:v>
                </c:pt>
                <c:pt idx="21" formatCode="#,##0.0">
                  <c:v>0.87944999999999995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2%</c:v>
                  </c:pt>
                  <c:pt idx="1">
                    <c:v>2%</c:v>
                  </c:pt>
                  <c:pt idx="2">
                    <c:v>3%</c:v>
                  </c:pt>
                  <c:pt idx="3">
                    <c:v>5%</c:v>
                  </c:pt>
                  <c:pt idx="4">
                    <c:v>1%</c:v>
                  </c:pt>
                  <c:pt idx="5">
                    <c:v>5%</c:v>
                  </c:pt>
                  <c:pt idx="6">
                    <c:v>12%</c:v>
                  </c:pt>
                  <c:pt idx="7">
                    <c:v>16%</c:v>
                  </c:pt>
                  <c:pt idx="8">
                    <c:v>16%</c:v>
                  </c:pt>
                  <c:pt idx="9">
                    <c:v>16%</c:v>
                  </c:pt>
                  <c:pt idx="10">
                    <c:v>4%</c:v>
                  </c:pt>
                  <c:pt idx="11">
                    <c:v>4%</c:v>
                  </c:pt>
                  <c:pt idx="12">
                    <c:v>7%</c:v>
                  </c:pt>
                  <c:pt idx="13">
                    <c:v>8%</c:v>
                  </c:pt>
                  <c:pt idx="14">
                    <c:v>6%</c:v>
                  </c:pt>
                  <c:pt idx="15">
                    <c:v>1%</c:v>
                  </c:pt>
                  <c:pt idx="16">
                    <c:v>1%</c:v>
                  </c:pt>
                  <c:pt idx="17">
                    <c:v>1%</c:v>
                  </c:pt>
                  <c:pt idx="18">
                    <c:v>1%</c:v>
                  </c:pt>
                  <c:pt idx="19">
                    <c:v>0%</c:v>
                  </c:pt>
                  <c:pt idx="20">
                    <c:v>18%</c:v>
                  </c:pt>
                  <c:pt idx="21">
                    <c:v>17%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4.7193350874366567E-2"/>
                  <c:y val="-0.207853193350831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1.89632</c:v>
                </c:pt>
                <c:pt idx="1">
                  <c:v>2.291115</c:v>
                </c:pt>
                <c:pt idx="2">
                  <c:v>1.7205270000000001</c:v>
                </c:pt>
                <c:pt idx="3">
                  <c:v>1.88443</c:v>
                </c:pt>
                <c:pt idx="4">
                  <c:v>2.2458040000000001</c:v>
                </c:pt>
                <c:pt idx="5">
                  <c:v>2.6142750000000001</c:v>
                </c:pt>
                <c:pt idx="6">
                  <c:v>2.1999249999999999</c:v>
                </c:pt>
                <c:pt idx="7">
                  <c:v>2.9884620000000002</c:v>
                </c:pt>
                <c:pt idx="8">
                  <c:v>3.7845079999999998</c:v>
                </c:pt>
                <c:pt idx="9">
                  <c:v>3.5127569999999997</c:v>
                </c:pt>
                <c:pt idx="10">
                  <c:v>4.0187460000000002</c:v>
                </c:pt>
                <c:pt idx="11">
                  <c:v>4.7323600000000008</c:v>
                </c:pt>
                <c:pt idx="12">
                  <c:v>5.0987929999999997</c:v>
                </c:pt>
                <c:pt idx="13">
                  <c:v>5.0921760000000003</c:v>
                </c:pt>
                <c:pt idx="14">
                  <c:v>5.178731</c:v>
                </c:pt>
                <c:pt idx="15">
                  <c:v>3.9939999999999998</c:v>
                </c:pt>
                <c:pt idx="16">
                  <c:v>3.8458510000000001</c:v>
                </c:pt>
                <c:pt idx="17">
                  <c:v>4.2314699999999998</c:v>
                </c:pt>
                <c:pt idx="18">
                  <c:v>4.2266159999999999</c:v>
                </c:pt>
                <c:pt idx="19">
                  <c:v>4.2324440000000001</c:v>
                </c:pt>
                <c:pt idx="20">
                  <c:v>3.4824369999999996</c:v>
                </c:pt>
                <c:pt idx="21">
                  <c:v>4.370609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1.9</c:v>
                  </c:pt>
                  <c:pt idx="1">
                    <c:v>2.3</c:v>
                  </c:pt>
                  <c:pt idx="2">
                    <c:v>1.8</c:v>
                  </c:pt>
                  <c:pt idx="3">
                    <c:v>2.0</c:v>
                  </c:pt>
                  <c:pt idx="4">
                    <c:v>2.3</c:v>
                  </c:pt>
                  <c:pt idx="5">
                    <c:v>2.8</c:v>
                  </c:pt>
                  <c:pt idx="6">
                    <c:v>2.5</c:v>
                  </c:pt>
                  <c:pt idx="7">
                    <c:v>3.6</c:v>
                  </c:pt>
                  <c:pt idx="8">
                    <c:v>4.5</c:v>
                  </c:pt>
                  <c:pt idx="9">
                    <c:v>4.2</c:v>
                  </c:pt>
                  <c:pt idx="10">
                    <c:v>4.2</c:v>
                  </c:pt>
                  <c:pt idx="11">
                    <c:v>4.9</c:v>
                  </c:pt>
                  <c:pt idx="12">
                    <c:v>5.5</c:v>
                  </c:pt>
                  <c:pt idx="13">
                    <c:v>5.5</c:v>
                  </c:pt>
                  <c:pt idx="14">
                    <c:v>5.5</c:v>
                  </c:pt>
                  <c:pt idx="15">
                    <c:v>4.0</c:v>
                  </c:pt>
                  <c:pt idx="16">
                    <c:v>3.9</c:v>
                  </c:pt>
                  <c:pt idx="17">
                    <c:v>4.3</c:v>
                  </c:pt>
                  <c:pt idx="18">
                    <c:v>4.3</c:v>
                  </c:pt>
                  <c:pt idx="19">
                    <c:v>4.2</c:v>
                  </c:pt>
                  <c:pt idx="20">
                    <c:v>4.2</c:v>
                  </c:pt>
                  <c:pt idx="21">
                    <c:v>5.3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520729772271862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6979818114723"/>
          <c:y val="0.12917131322191053"/>
          <c:w val="0.85234819205377521"/>
          <c:h val="0.8021910598846921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'Annual + YTD'!$B$15</c:f>
              <c:strCache>
                <c:ptCount val="1"/>
                <c:pt idx="0">
                  <c:v>Oil &amp; Gas Trade Balance</c:v>
                </c:pt>
              </c:strCache>
            </c:strRef>
          </c:tx>
          <c:spPr>
            <a:solidFill>
              <a:srgbClr val="0070C0"/>
            </a:solidFill>
            <a:ln w="45823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9"/>
              <c:layout>
                <c:manualLayout>
                  <c:x val="-5.3545271717289893E-2"/>
                  <c:y val="-0.4679034183101077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/>
                    </a:pPr>
                    <a:r>
                      <a:rPr lang="en-US" sz="1000"/>
                      <a:t>-47%</a:t>
                    </a:r>
                    <a:r>
                      <a:rPr lang="en-US" sz="1000" baseline="0"/>
                      <a:t> of deficit</a:t>
                    </a:r>
                    <a:endParaRPr lang="en-US" sz="1000"/>
                  </a:p>
                </c:rich>
              </c:tx>
              <c:spPr>
                <a:xfrm>
                  <a:off x="4112854" y="3770569"/>
                  <a:ext cx="761961" cy="452648"/>
                </a:xfrm>
                <a:noFill/>
                <a:ln w="9525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-11787"/>
                        <a:gd name="adj2" fmla="val 55856"/>
                        <a:gd name="adj3" fmla="val -350373"/>
                        <a:gd name="adj4" fmla="val 104439"/>
                      </a:avLst>
                    </a:prstGeom>
                  </c15:spPr>
                  <c15:layout>
                    <c:manualLayout>
                      <c:w val="8.4540838754616418E-2"/>
                      <c:h val="8.443977001090549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0F5-44DF-A524-5D29C00A2BF8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</c15:spPr>
                <c15:showLeaderLines val="0"/>
              </c:ext>
            </c:extLst>
          </c:dLbls>
          <c:cat>
            <c:strRef>
              <c:f>'Annual + YTD'!$C$5:$V$5</c:f>
              <c:strCach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strCache>
            </c:strRef>
          </c:cat>
          <c:val>
            <c:numRef>
              <c:f>'Annual + YTD'!$C$15:$V$15</c:f>
              <c:numCache>
                <c:formatCode>#,###.0</c:formatCode>
                <c:ptCount val="20"/>
                <c:pt idx="0">
                  <c:v>-89.831775026000003</c:v>
                </c:pt>
                <c:pt idx="1">
                  <c:v>-120.393001646</c:v>
                </c:pt>
                <c:pt idx="2">
                  <c:v>-159.80203553999999</c:v>
                </c:pt>
                <c:pt idx="3">
                  <c:v>-217.90338429899998</c:v>
                </c:pt>
                <c:pt idx="4">
                  <c:v>-253.87390937200001</c:v>
                </c:pt>
                <c:pt idx="5">
                  <c:v>-276.00961754000002</c:v>
                </c:pt>
                <c:pt idx="6">
                  <c:v>-384.21526691899999</c:v>
                </c:pt>
                <c:pt idx="7">
                  <c:v>-206.23199968</c:v>
                </c:pt>
                <c:pt idx="8">
                  <c:v>-270.55219289399997</c:v>
                </c:pt>
                <c:pt idx="9">
                  <c:v>-340.81034401099998</c:v>
                </c:pt>
                <c:pt idx="10">
                  <c:v>-315.32335636099998</c:v>
                </c:pt>
                <c:pt idx="11">
                  <c:v>-268.69052810699998</c:v>
                </c:pt>
                <c:pt idx="12">
                  <c:v>-233.643063783</c:v>
                </c:pt>
                <c:pt idx="13">
                  <c:v>-114.85921943899999</c:v>
                </c:pt>
                <c:pt idx="14">
                  <c:v>-86.659307293000012</c:v>
                </c:pt>
                <c:pt idx="15">
                  <c:v>-97.221496258999991</c:v>
                </c:pt>
                <c:pt idx="16">
                  <c:v>-90.288635035999988</c:v>
                </c:pt>
                <c:pt idx="17">
                  <c:v>-40.182995934000004</c:v>
                </c:pt>
                <c:pt idx="18">
                  <c:v>-0.55664681900000801</c:v>
                </c:pt>
                <c:pt idx="19">
                  <c:v>-8.572499152000006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0E-48D6-AAC6-967FDDD82A30}"/>
            </c:ext>
          </c:extLst>
        </c:ser>
        <c:ser>
          <c:idx val="4"/>
          <c:order val="2"/>
          <c:tx>
            <c:strRef>
              <c:f>'Annual + YTD'!$B$16</c:f>
              <c:strCache>
                <c:ptCount val="1"/>
                <c:pt idx="0">
                  <c:v>Trade Balance w/o Oil &amp; Gas</c:v>
                </c:pt>
              </c:strCache>
            </c:strRef>
          </c:tx>
          <c:spPr>
            <a:gradFill flip="none" rotWithShape="1">
              <a:gsLst>
                <a:gs pos="0">
                  <a:srgbClr val="C0C0C0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18900000" scaled="1"/>
              <a:tileRect/>
            </a:gradFill>
            <a:ln w="30548">
              <a:noFill/>
            </a:ln>
            <a:effectLst/>
          </c:spPr>
          <c:invertIfNegative val="0"/>
          <c:cat>
            <c:strRef>
              <c:f>'Annual + YTD'!$C$5:$V$5</c:f>
              <c:strCach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strCache>
            </c:strRef>
          </c:cat>
          <c:val>
            <c:numRef>
              <c:f>'Annual + YTD'!$C$16:$V$16</c:f>
              <c:numCache>
                <c:formatCode>#,###.0</c:formatCode>
                <c:ptCount val="20"/>
                <c:pt idx="0">
                  <c:v>-378.43100184699995</c:v>
                </c:pt>
                <c:pt idx="1">
                  <c:v>-411.95726632799995</c:v>
                </c:pt>
                <c:pt idx="2">
                  <c:v>-495.02770892800004</c:v>
                </c:pt>
                <c:pt idx="3">
                  <c:v>-554.46932369499996</c:v>
                </c:pt>
                <c:pt idx="4">
                  <c:v>-574.09706853500006</c:v>
                </c:pt>
                <c:pt idx="5">
                  <c:v>-532.75350361700021</c:v>
                </c:pt>
                <c:pt idx="6">
                  <c:v>-431.98344729500013</c:v>
                </c:pt>
                <c:pt idx="7">
                  <c:v>-297.34985076899989</c:v>
                </c:pt>
                <c:pt idx="8">
                  <c:v>-364.8098752809999</c:v>
                </c:pt>
                <c:pt idx="9">
                  <c:v>-384.63624707899976</c:v>
                </c:pt>
                <c:pt idx="10">
                  <c:v>-415.12295094600017</c:v>
                </c:pt>
                <c:pt idx="11">
                  <c:v>-420.77932556500014</c:v>
                </c:pt>
                <c:pt idx="12">
                  <c:v>-500.83921565999981</c:v>
                </c:pt>
                <c:pt idx="13">
                  <c:v>-630.6237822960004</c:v>
                </c:pt>
                <c:pt idx="14">
                  <c:v>-648.66690960100004</c:v>
                </c:pt>
                <c:pt idx="15">
                  <c:v>-695.17443107899999</c:v>
                </c:pt>
                <c:pt idx="16">
                  <c:v>-780.06975168600002</c:v>
                </c:pt>
                <c:pt idx="17">
                  <c:v>-810.73436096899991</c:v>
                </c:pt>
                <c:pt idx="18">
                  <c:v>-910.49940360300025</c:v>
                </c:pt>
                <c:pt idx="19">
                  <c:v>-1070.3600625170002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0E-48D6-AAC6-967FDDD82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150720"/>
        <c:axId val="631566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'Annual + YTD'!$B$14</c15:sqref>
                        </c15:formulaRef>
                      </c:ext>
                    </c:extLst>
                    <c:strCache>
                      <c:ptCount val="1"/>
                      <c:pt idx="0">
                        <c:v>Total Trade Deficit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45823">
                    <a:noFill/>
                    <a:prstDash val="solid"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'Annual + YTD'!$C$5:$V$5</c15:sqref>
                        </c15:formulaRef>
                      </c:ext>
                    </c:extLst>
                    <c:strCache>
                      <c:ptCount val="20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  <c:pt idx="15">
                        <c:v>2017</c:v>
                      </c:pt>
                      <c:pt idx="16">
                        <c:v>2018</c:v>
                      </c:pt>
                      <c:pt idx="17">
                        <c:v>2019</c:v>
                      </c:pt>
                      <c:pt idx="18">
                        <c:v>2020</c:v>
                      </c:pt>
                      <c:pt idx="19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'Annual + YTD'!$C$14:$U$14</c15:sqref>
                        </c15:formulaRef>
                      </c:ext>
                    </c:extLst>
                    <c:numCache>
                      <c:formatCode>#,###</c:formatCode>
                      <c:ptCount val="19"/>
                      <c:pt idx="0">
                        <c:v>-468.26277687300001</c:v>
                      </c:pt>
                      <c:pt idx="1">
                        <c:v>-532.35026797400008</c:v>
                      </c:pt>
                      <c:pt idx="2">
                        <c:v>-654.82974446799994</c:v>
                      </c:pt>
                      <c:pt idx="3">
                        <c:v>-772.37270799399994</c:v>
                      </c:pt>
                      <c:pt idx="4">
                        <c:v>-827.97097790700013</c:v>
                      </c:pt>
                      <c:pt idx="5">
                        <c:v>-808.76312115700011</c:v>
                      </c:pt>
                      <c:pt idx="6">
                        <c:v>-816.19871421400012</c:v>
                      </c:pt>
                      <c:pt idx="7">
                        <c:v>-503.58185044900006</c:v>
                      </c:pt>
                      <c:pt idx="8">
                        <c:v>-635.36206817499988</c:v>
                      </c:pt>
                      <c:pt idx="9">
                        <c:v>-725.44659108999986</c:v>
                      </c:pt>
                      <c:pt idx="10">
                        <c:v>-730.4463073070001</c:v>
                      </c:pt>
                      <c:pt idx="11">
                        <c:v>-689.469853672</c:v>
                      </c:pt>
                      <c:pt idx="12">
                        <c:v>-734.48227944299992</c:v>
                      </c:pt>
                      <c:pt idx="13">
                        <c:v>-745.48300173500024</c:v>
                      </c:pt>
                      <c:pt idx="14">
                        <c:v>-735.32621689400003</c:v>
                      </c:pt>
                      <c:pt idx="15">
                        <c:v>-792.39592733800009</c:v>
                      </c:pt>
                      <c:pt idx="16">
                        <c:v>-870.3583867220002</c:v>
                      </c:pt>
                      <c:pt idx="17">
                        <c:v>-850.91735690299993</c:v>
                      </c:pt>
                      <c:pt idx="18">
                        <c:v>-911.056050422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40E-48D6-AAC6-967FDDD82A30}"/>
                  </c:ext>
                </c:extLst>
              </c15:ser>
            </c15:filteredBarSeries>
          </c:ext>
        </c:extLst>
      </c:barChart>
      <c:catAx>
        <c:axId val="6315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ln w="6350">
            <a:solidFill>
              <a:schemeClr val="tx1"/>
            </a:solidFill>
            <a:prstDash val="solid"/>
          </a:ln>
        </c:spPr>
        <c:txPr>
          <a:bodyPr rot="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63156608"/>
        <c:crossesAt val="0"/>
        <c:auto val="1"/>
        <c:lblAlgn val="ctr"/>
        <c:lblOffset val="0"/>
        <c:noMultiLvlLbl val="0"/>
      </c:catAx>
      <c:valAx>
        <c:axId val="63156608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en-US" sz="1600" b="0">
                    <a:solidFill>
                      <a:schemeClr val="tx1"/>
                    </a:solidFill>
                    <a:latin typeface="+mn-lt"/>
                  </a:rPr>
                  <a:t>Billion Dollars</a:t>
                </a:r>
              </a:p>
            </c:rich>
          </c:tx>
          <c:layout>
            <c:manualLayout>
              <c:xMode val="edge"/>
              <c:yMode val="edge"/>
              <c:x val="1.5947969884168689E-2"/>
              <c:y val="0.39330899775808764"/>
            </c:manualLayout>
          </c:layout>
          <c:overlay val="0"/>
          <c:spPr>
            <a:noFill/>
            <a:ln w="30548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63150720"/>
        <c:crosses val="autoZero"/>
        <c:crossBetween val="between"/>
      </c:valAx>
      <c:spPr>
        <a:noFill/>
        <a:ln w="30548">
          <a:noFill/>
        </a:ln>
      </c:spPr>
    </c:plotArea>
    <c:legend>
      <c:legendPos val="b"/>
      <c:layout>
        <c:manualLayout>
          <c:xMode val="edge"/>
          <c:yMode val="edge"/>
          <c:x val="0.18785081528390199"/>
          <c:y val="0.93703897435399974"/>
          <c:w val="0.77335704444301934"/>
          <c:h val="6.0971137196904376E-2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4.9969430337564603E-2"/>
                  <c:y val="-1.8917760279964922E-2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2.2204000000000002E-2</c:v>
                </c:pt>
                <c:pt idx="1">
                  <c:v>3.9843999999999997E-2</c:v>
                </c:pt>
                <c:pt idx="2">
                  <c:v>3.2058999999999997E-2</c:v>
                </c:pt>
                <c:pt idx="3">
                  <c:v>3.8753999999999997E-2</c:v>
                </c:pt>
                <c:pt idx="4">
                  <c:v>5.9006000000000003E-2</c:v>
                </c:pt>
                <c:pt idx="5">
                  <c:v>6.1491999999999998E-2</c:v>
                </c:pt>
                <c:pt idx="6">
                  <c:v>0.116235</c:v>
                </c:pt>
                <c:pt idx="7">
                  <c:v>0.15351699999999999</c:v>
                </c:pt>
                <c:pt idx="8">
                  <c:v>0.17947199999999999</c:v>
                </c:pt>
                <c:pt idx="9">
                  <c:v>0.13744000000000001</c:v>
                </c:pt>
                <c:pt idx="10" formatCode="#,##0.0">
                  <c:v>0.23713500000000001</c:v>
                </c:pt>
                <c:pt idx="11" formatCode="#,##0.0">
                  <c:v>0.36191200000000001</c:v>
                </c:pt>
                <c:pt idx="12" formatCode="#,##0.0">
                  <c:v>0.415134</c:v>
                </c:pt>
                <c:pt idx="13" formatCode="#,##0.0">
                  <c:v>0.70686899999999997</c:v>
                </c:pt>
                <c:pt idx="14" formatCode="#,##0.0">
                  <c:v>0.69567000000000001</c:v>
                </c:pt>
                <c:pt idx="15" formatCode="#,##0.0">
                  <c:v>0.45160800000000001</c:v>
                </c:pt>
                <c:pt idx="16" formatCode="#,##0.0">
                  <c:v>0.38652399999999998</c:v>
                </c:pt>
                <c:pt idx="17" formatCode="#,##0.0">
                  <c:v>0.57655100000000004</c:v>
                </c:pt>
                <c:pt idx="18" formatCode="#,##0.0">
                  <c:v>0.49785099999999999</c:v>
                </c:pt>
                <c:pt idx="19" formatCode="#,##0.0">
                  <c:v>0.37277199999999999</c:v>
                </c:pt>
                <c:pt idx="20" formatCode="#,##0.0">
                  <c:v>0.53852599999999995</c:v>
                </c:pt>
                <c:pt idx="21" formatCode="#,##0.0">
                  <c:v>0.70286000000000004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2%</c:v>
                  </c:pt>
                  <c:pt idx="1">
                    <c:v>4%</c:v>
                  </c:pt>
                  <c:pt idx="2">
                    <c:v>3%</c:v>
                  </c:pt>
                  <c:pt idx="3">
                    <c:v>4%</c:v>
                  </c:pt>
                  <c:pt idx="4">
                    <c:v>4%</c:v>
                  </c:pt>
                  <c:pt idx="5">
                    <c:v>4%</c:v>
                  </c:pt>
                  <c:pt idx="6">
                    <c:v>6%</c:v>
                  </c:pt>
                  <c:pt idx="7">
                    <c:v>5%</c:v>
                  </c:pt>
                  <c:pt idx="8">
                    <c:v>5%</c:v>
                  </c:pt>
                  <c:pt idx="9">
                    <c:v>6%</c:v>
                  </c:pt>
                  <c:pt idx="10">
                    <c:v>6%</c:v>
                  </c:pt>
                  <c:pt idx="11">
                    <c:v>8%</c:v>
                  </c:pt>
                  <c:pt idx="12">
                    <c:v>8%</c:v>
                  </c:pt>
                  <c:pt idx="13">
                    <c:v>11%</c:v>
                  </c:pt>
                  <c:pt idx="14">
                    <c:v>10%</c:v>
                  </c:pt>
                  <c:pt idx="15">
                    <c:v>9%</c:v>
                  </c:pt>
                  <c:pt idx="16">
                    <c:v>8%</c:v>
                  </c:pt>
                  <c:pt idx="17">
                    <c:v>11%</c:v>
                  </c:pt>
                  <c:pt idx="18">
                    <c:v>9%</c:v>
                  </c:pt>
                  <c:pt idx="19">
                    <c:v>6%</c:v>
                  </c:pt>
                  <c:pt idx="20">
                    <c:v>8%</c:v>
                  </c:pt>
                  <c:pt idx="21">
                    <c:v>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5.2745509800762543E-2"/>
                  <c:y val="-0.227853193350831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0.94488899999999998</c:v>
                </c:pt>
                <c:pt idx="1">
                  <c:v>1.043946</c:v>
                </c:pt>
                <c:pt idx="2">
                  <c:v>0.90492700000000004</c:v>
                </c:pt>
                <c:pt idx="3">
                  <c:v>0.96449600000000002</c:v>
                </c:pt>
                <c:pt idx="4">
                  <c:v>1.3935780000000002</c:v>
                </c:pt>
                <c:pt idx="5">
                  <c:v>1.5506869999999999</c:v>
                </c:pt>
                <c:pt idx="6">
                  <c:v>1.728691</c:v>
                </c:pt>
                <c:pt idx="7">
                  <c:v>2.8359030000000001</c:v>
                </c:pt>
                <c:pt idx="8">
                  <c:v>3.5739009999999998</c:v>
                </c:pt>
                <c:pt idx="9">
                  <c:v>2.129937</c:v>
                </c:pt>
                <c:pt idx="10">
                  <c:v>3.462548</c:v>
                </c:pt>
                <c:pt idx="11">
                  <c:v>4.4282680000000001</c:v>
                </c:pt>
                <c:pt idx="12">
                  <c:v>4.7057609999999999</c:v>
                </c:pt>
                <c:pt idx="13">
                  <c:v>5.9915959999999995</c:v>
                </c:pt>
                <c:pt idx="14">
                  <c:v>6.3859120000000003</c:v>
                </c:pt>
                <c:pt idx="15">
                  <c:v>4.7682959999999994</c:v>
                </c:pt>
                <c:pt idx="16">
                  <c:v>4.3024490000000002</c:v>
                </c:pt>
                <c:pt idx="17">
                  <c:v>4.7915190000000001</c:v>
                </c:pt>
                <c:pt idx="18">
                  <c:v>4.9809530000000004</c:v>
                </c:pt>
                <c:pt idx="19">
                  <c:v>5.5415219999999996</c:v>
                </c:pt>
                <c:pt idx="20">
                  <c:v>5.9087269999999998</c:v>
                </c:pt>
                <c:pt idx="21">
                  <c:v>6.9568490000000001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1.0</c:v>
                  </c:pt>
                  <c:pt idx="1">
                    <c:v>1.1</c:v>
                  </c:pt>
                  <c:pt idx="2">
                    <c:v>0.9</c:v>
                  </c:pt>
                  <c:pt idx="3">
                    <c:v>1.0</c:v>
                  </c:pt>
                  <c:pt idx="4">
                    <c:v>1.5</c:v>
                  </c:pt>
                  <c:pt idx="5">
                    <c:v>1.6</c:v>
                  </c:pt>
                  <c:pt idx="6">
                    <c:v>1.8</c:v>
                  </c:pt>
                  <c:pt idx="7">
                    <c:v>3.0</c:v>
                  </c:pt>
                  <c:pt idx="8">
                    <c:v>3.8</c:v>
                  </c:pt>
                  <c:pt idx="9">
                    <c:v>2.3</c:v>
                  </c:pt>
                  <c:pt idx="10">
                    <c:v>3.7</c:v>
                  </c:pt>
                  <c:pt idx="11">
                    <c:v>4.8</c:v>
                  </c:pt>
                  <c:pt idx="12">
                    <c:v>5.1</c:v>
                  </c:pt>
                  <c:pt idx="13">
                    <c:v>6.7</c:v>
                  </c:pt>
                  <c:pt idx="14">
                    <c:v>7.1</c:v>
                  </c:pt>
                  <c:pt idx="15">
                    <c:v>5.2</c:v>
                  </c:pt>
                  <c:pt idx="16">
                    <c:v>4.7</c:v>
                  </c:pt>
                  <c:pt idx="17">
                    <c:v>5.4</c:v>
                  </c:pt>
                  <c:pt idx="18">
                    <c:v>5.5</c:v>
                  </c:pt>
                  <c:pt idx="19">
                    <c:v>5.9</c:v>
                  </c:pt>
                  <c:pt idx="20">
                    <c:v>6.4</c:v>
                  </c:pt>
                  <c:pt idx="21">
                    <c:v>7.7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520729772271862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4.8581390605965585E-2"/>
                  <c:y val="-3.3622047244095303E-3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8.8950000000000001E-3</c:v>
                </c:pt>
                <c:pt idx="1">
                  <c:v>1.0392999999999999E-2</c:v>
                </c:pt>
                <c:pt idx="2">
                  <c:v>1.9455E-2</c:v>
                </c:pt>
                <c:pt idx="3">
                  <c:v>1.5525000000000001E-2</c:v>
                </c:pt>
                <c:pt idx="4">
                  <c:v>2.0972999999999999E-2</c:v>
                </c:pt>
                <c:pt idx="5">
                  <c:v>4.8645000000000001E-2</c:v>
                </c:pt>
                <c:pt idx="6">
                  <c:v>5.0268E-2</c:v>
                </c:pt>
                <c:pt idx="7">
                  <c:v>5.398E-2</c:v>
                </c:pt>
                <c:pt idx="8">
                  <c:v>8.6844000000000005E-2</c:v>
                </c:pt>
                <c:pt idx="9">
                  <c:v>0.14311599999999999</c:v>
                </c:pt>
                <c:pt idx="10" formatCode="#,##0.0">
                  <c:v>0.144736</c:v>
                </c:pt>
                <c:pt idx="11" formatCode="#,##0.0">
                  <c:v>0.20280300000000001</c:v>
                </c:pt>
                <c:pt idx="12" formatCode="#,##0.0">
                  <c:v>0.39179399999999998</c:v>
                </c:pt>
                <c:pt idx="13" formatCode="#,##0.0">
                  <c:v>0.35879899999999998</c:v>
                </c:pt>
                <c:pt idx="14" formatCode="#,##0.0">
                  <c:v>0.19167600000000001</c:v>
                </c:pt>
                <c:pt idx="15" formatCode="#,##0.0">
                  <c:v>0.208231</c:v>
                </c:pt>
                <c:pt idx="16" formatCode="#,##0.0">
                  <c:v>0.182365</c:v>
                </c:pt>
                <c:pt idx="17" formatCode="#,##0.0">
                  <c:v>0.24291099999999999</c:v>
                </c:pt>
                <c:pt idx="18" formatCode="#,##0.0">
                  <c:v>0.32834200000000002</c:v>
                </c:pt>
                <c:pt idx="19" formatCode="#,##0.0">
                  <c:v>0.60536699999999999</c:v>
                </c:pt>
                <c:pt idx="20" formatCode="#,##0.0">
                  <c:v>0.74664200000000003</c:v>
                </c:pt>
                <c:pt idx="21" formatCode="#,##0.0">
                  <c:v>0.97820499999999999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1%</c:v>
                  </c:pt>
                  <c:pt idx="1">
                    <c:v>1%</c:v>
                  </c:pt>
                  <c:pt idx="2">
                    <c:v>1%</c:v>
                  </c:pt>
                  <c:pt idx="3">
                    <c:v>1%</c:v>
                  </c:pt>
                  <c:pt idx="4">
                    <c:v>1%</c:v>
                  </c:pt>
                  <c:pt idx="5">
                    <c:v>2%</c:v>
                  </c:pt>
                  <c:pt idx="6">
                    <c:v>2%</c:v>
                  </c:pt>
                  <c:pt idx="7">
                    <c:v>2%</c:v>
                  </c:pt>
                  <c:pt idx="8">
                    <c:v>3%</c:v>
                  </c:pt>
                  <c:pt idx="9">
                    <c:v>4%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6%</c:v>
                  </c:pt>
                  <c:pt idx="13">
                    <c:v>5%</c:v>
                  </c:pt>
                  <c:pt idx="14">
                    <c:v>2%</c:v>
                  </c:pt>
                  <c:pt idx="15">
                    <c:v>2%</c:v>
                  </c:pt>
                  <c:pt idx="16">
                    <c:v>2%</c:v>
                  </c:pt>
                  <c:pt idx="17">
                    <c:v>3%</c:v>
                  </c:pt>
                  <c:pt idx="18">
                    <c:v>4%</c:v>
                  </c:pt>
                  <c:pt idx="19">
                    <c:v>7%</c:v>
                  </c:pt>
                  <c:pt idx="20">
                    <c:v>9%</c:v>
                  </c:pt>
                  <c:pt idx="21">
                    <c:v>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4.7193350874366463E-2"/>
                  <c:y val="-0.236742082239720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1.1047749999999998</c:v>
                </c:pt>
                <c:pt idx="1">
                  <c:v>1.136933</c:v>
                </c:pt>
                <c:pt idx="2">
                  <c:v>1.301598</c:v>
                </c:pt>
                <c:pt idx="3">
                  <c:v>1.6137809999999999</c:v>
                </c:pt>
                <c:pt idx="4">
                  <c:v>2.0200309999999999</c:v>
                </c:pt>
                <c:pt idx="5">
                  <c:v>2.6853880000000001</c:v>
                </c:pt>
                <c:pt idx="6">
                  <c:v>2.8309639999999998</c:v>
                </c:pt>
                <c:pt idx="7">
                  <c:v>3.0239819999999997</c:v>
                </c:pt>
                <c:pt idx="8">
                  <c:v>3.3464909999999999</c:v>
                </c:pt>
                <c:pt idx="9">
                  <c:v>3.5812279999999999</c:v>
                </c:pt>
                <c:pt idx="10">
                  <c:v>4.2966920000000002</c:v>
                </c:pt>
                <c:pt idx="11">
                  <c:v>5.1559949999999999</c:v>
                </c:pt>
                <c:pt idx="12">
                  <c:v>6.0446090000000003</c:v>
                </c:pt>
                <c:pt idx="13">
                  <c:v>7.1677749999999998</c:v>
                </c:pt>
                <c:pt idx="14">
                  <c:v>7.802416</c:v>
                </c:pt>
                <c:pt idx="15">
                  <c:v>8.2323210000000007</c:v>
                </c:pt>
                <c:pt idx="16">
                  <c:v>7.7199470000000003</c:v>
                </c:pt>
                <c:pt idx="17">
                  <c:v>8.2364870000000003</c:v>
                </c:pt>
                <c:pt idx="18">
                  <c:v>8.1871410000000004</c:v>
                </c:pt>
                <c:pt idx="19">
                  <c:v>8.4691200000000002</c:v>
                </c:pt>
                <c:pt idx="20">
                  <c:v>7.6532490000000006</c:v>
                </c:pt>
                <c:pt idx="21">
                  <c:v>7.9033509999999998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1.1</c:v>
                  </c:pt>
                  <c:pt idx="1">
                    <c:v>1.1</c:v>
                  </c:pt>
                  <c:pt idx="2">
                    <c:v>1.3</c:v>
                  </c:pt>
                  <c:pt idx="3">
                    <c:v>1.6</c:v>
                  </c:pt>
                  <c:pt idx="4">
                    <c:v>2.0</c:v>
                  </c:pt>
                  <c:pt idx="5">
                    <c:v>2.7</c:v>
                  </c:pt>
                  <c:pt idx="6">
                    <c:v>2.9</c:v>
                  </c:pt>
                  <c:pt idx="7">
                    <c:v>3.1</c:v>
                  </c:pt>
                  <c:pt idx="8">
                    <c:v>3.4</c:v>
                  </c:pt>
                  <c:pt idx="9">
                    <c:v>3.7</c:v>
                  </c:pt>
                  <c:pt idx="10">
                    <c:v>4.4</c:v>
                  </c:pt>
                  <c:pt idx="11">
                    <c:v>5.4</c:v>
                  </c:pt>
                  <c:pt idx="12">
                    <c:v>6.4</c:v>
                  </c:pt>
                  <c:pt idx="13">
                    <c:v>7.5</c:v>
                  </c:pt>
                  <c:pt idx="14">
                    <c:v>8.0</c:v>
                  </c:pt>
                  <c:pt idx="15">
                    <c:v>8.4</c:v>
                  </c:pt>
                  <c:pt idx="16">
                    <c:v>7.9</c:v>
                  </c:pt>
                  <c:pt idx="17">
                    <c:v>8.5</c:v>
                  </c:pt>
                  <c:pt idx="18">
                    <c:v>8.5</c:v>
                  </c:pt>
                  <c:pt idx="19">
                    <c:v>9.1</c:v>
                  </c:pt>
                  <c:pt idx="20">
                    <c:v>8.4</c:v>
                  </c:pt>
                  <c:pt idx="21">
                    <c:v>8.9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520729772271862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4.8581390605965585E-2"/>
                  <c:y val="-3.3622047244095303E-3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5.2068999999999997E-2</c:v>
                </c:pt>
                <c:pt idx="1">
                  <c:v>6.8121000000000001E-2</c:v>
                </c:pt>
                <c:pt idx="2">
                  <c:v>6.9085999999999995E-2</c:v>
                </c:pt>
                <c:pt idx="3">
                  <c:v>9.3713000000000005E-2</c:v>
                </c:pt>
                <c:pt idx="4">
                  <c:v>0.114784</c:v>
                </c:pt>
                <c:pt idx="5">
                  <c:v>0.146678</c:v>
                </c:pt>
                <c:pt idx="6">
                  <c:v>0.159469</c:v>
                </c:pt>
                <c:pt idx="7">
                  <c:v>0.14707700000000001</c:v>
                </c:pt>
                <c:pt idx="8">
                  <c:v>0.16860700000000001</c:v>
                </c:pt>
                <c:pt idx="9">
                  <c:v>0.19992699999999999</c:v>
                </c:pt>
                <c:pt idx="10" formatCode="#,##0.0">
                  <c:v>0.25772800000000001</c:v>
                </c:pt>
                <c:pt idx="11" formatCode="#,##0.0">
                  <c:v>0.32982499999999998</c:v>
                </c:pt>
                <c:pt idx="12" formatCode="#,##0.0">
                  <c:v>0.37195600000000001</c:v>
                </c:pt>
                <c:pt idx="13" formatCode="#,##0.0">
                  <c:v>0.37285499999999999</c:v>
                </c:pt>
                <c:pt idx="14" formatCode="#,##0.0">
                  <c:v>0.36058299999999999</c:v>
                </c:pt>
                <c:pt idx="15" formatCode="#,##0.0">
                  <c:v>0.40677999999999997</c:v>
                </c:pt>
                <c:pt idx="16" formatCode="#,##0.0">
                  <c:v>0.45566400000000001</c:v>
                </c:pt>
                <c:pt idx="17" formatCode="#,##0.0">
                  <c:v>0.49414799999999998</c:v>
                </c:pt>
                <c:pt idx="18" formatCode="#,##0.0">
                  <c:v>0.43401699999999999</c:v>
                </c:pt>
                <c:pt idx="19" formatCode="#,##0.0">
                  <c:v>0.32646700000000001</c:v>
                </c:pt>
                <c:pt idx="20" formatCode="#,##0.0">
                  <c:v>0.27490199999999998</c:v>
                </c:pt>
                <c:pt idx="21" formatCode="#,##0.0">
                  <c:v>0.27452900000000002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1%</c:v>
                  </c:pt>
                  <c:pt idx="1">
                    <c:v>1%</c:v>
                  </c:pt>
                  <c:pt idx="2">
                    <c:v>1%</c:v>
                  </c:pt>
                  <c:pt idx="3">
                    <c:v>2%</c:v>
                  </c:pt>
                  <c:pt idx="4">
                    <c:v>2%</c:v>
                  </c:pt>
                  <c:pt idx="5">
                    <c:v>2%</c:v>
                  </c:pt>
                  <c:pt idx="6">
                    <c:v>2%</c:v>
                  </c:pt>
                  <c:pt idx="7">
                    <c:v>2%</c:v>
                  </c:pt>
                  <c:pt idx="8">
                    <c:v>2%</c:v>
                  </c:pt>
                  <c:pt idx="9">
                    <c:v>2%</c:v>
                  </c:pt>
                  <c:pt idx="10">
                    <c:v>2%</c:v>
                  </c:pt>
                  <c:pt idx="11">
                    <c:v>3%</c:v>
                  </c:pt>
                  <c:pt idx="12">
                    <c:v>3%</c:v>
                  </c:pt>
                  <c:pt idx="13">
                    <c:v>3%</c:v>
                  </c:pt>
                  <c:pt idx="14">
                    <c:v>3%</c:v>
                  </c:pt>
                  <c:pt idx="15">
                    <c:v>3%</c:v>
                  </c:pt>
                  <c:pt idx="16">
                    <c:v>4%</c:v>
                  </c:pt>
                  <c:pt idx="17">
                    <c:v>4%</c:v>
                  </c:pt>
                  <c:pt idx="18">
                    <c:v>3%</c:v>
                  </c:pt>
                  <c:pt idx="19">
                    <c:v>3%</c:v>
                  </c:pt>
                  <c:pt idx="20">
                    <c:v>2%</c:v>
                  </c:pt>
                  <c:pt idx="21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4.9969430337564708E-2"/>
                  <c:y val="-0.258964304461942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6.0057719999999994</c:v>
                </c:pt>
                <c:pt idx="1">
                  <c:v>5.8941930000000005</c:v>
                </c:pt>
                <c:pt idx="2">
                  <c:v>5.9186459999999999</c:v>
                </c:pt>
                <c:pt idx="3">
                  <c:v>6.1005940000000001</c:v>
                </c:pt>
                <c:pt idx="4">
                  <c:v>6.4570119999999998</c:v>
                </c:pt>
                <c:pt idx="5">
                  <c:v>7.0342560000000001</c:v>
                </c:pt>
                <c:pt idx="6">
                  <c:v>7.7032000000000007</c:v>
                </c:pt>
                <c:pt idx="7">
                  <c:v>8.5658000000000012</c:v>
                </c:pt>
                <c:pt idx="8">
                  <c:v>9.8218010000000007</c:v>
                </c:pt>
                <c:pt idx="9">
                  <c:v>9.4347949999999994</c:v>
                </c:pt>
                <c:pt idx="10">
                  <c:v>10.328785</c:v>
                </c:pt>
                <c:pt idx="11">
                  <c:v>11.639140000000001</c:v>
                </c:pt>
                <c:pt idx="12">
                  <c:v>12.227970999999998</c:v>
                </c:pt>
                <c:pt idx="13">
                  <c:v>12.843205000000001</c:v>
                </c:pt>
                <c:pt idx="14">
                  <c:v>12.925304000000001</c:v>
                </c:pt>
                <c:pt idx="15">
                  <c:v>12.334984</c:v>
                </c:pt>
                <c:pt idx="16">
                  <c:v>12.167655999999999</c:v>
                </c:pt>
                <c:pt idx="17">
                  <c:v>12.29612</c:v>
                </c:pt>
                <c:pt idx="18">
                  <c:v>12.18877</c:v>
                </c:pt>
                <c:pt idx="19">
                  <c:v>12.046876000000001</c:v>
                </c:pt>
                <c:pt idx="20">
                  <c:v>11.485590999999999</c:v>
                </c:pt>
                <c:pt idx="21">
                  <c:v>12.153161000000001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6.1</c:v>
                  </c:pt>
                  <c:pt idx="1">
                    <c:v>6.0</c:v>
                  </c:pt>
                  <c:pt idx="2">
                    <c:v>6.0</c:v>
                  </c:pt>
                  <c:pt idx="3">
                    <c:v>6.2</c:v>
                  </c:pt>
                  <c:pt idx="4">
                    <c:v>6.6</c:v>
                  </c:pt>
                  <c:pt idx="5">
                    <c:v>7.2</c:v>
                  </c:pt>
                  <c:pt idx="6">
                    <c:v>7.9</c:v>
                  </c:pt>
                  <c:pt idx="7">
                    <c:v>8.7</c:v>
                  </c:pt>
                  <c:pt idx="8">
                    <c:v>10.0</c:v>
                  </c:pt>
                  <c:pt idx="9">
                    <c:v>9.6</c:v>
                  </c:pt>
                  <c:pt idx="10">
                    <c:v>10.6</c:v>
                  </c:pt>
                  <c:pt idx="11">
                    <c:v>12.0</c:v>
                  </c:pt>
                  <c:pt idx="12">
                    <c:v>12.6</c:v>
                  </c:pt>
                  <c:pt idx="13">
                    <c:v>13.2</c:v>
                  </c:pt>
                  <c:pt idx="14">
                    <c:v>13.3</c:v>
                  </c:pt>
                  <c:pt idx="15">
                    <c:v>12.7</c:v>
                  </c:pt>
                  <c:pt idx="16">
                    <c:v>12.6</c:v>
                  </c:pt>
                  <c:pt idx="17">
                    <c:v>12.8</c:v>
                  </c:pt>
                  <c:pt idx="18">
                    <c:v>12.6</c:v>
                  </c:pt>
                  <c:pt idx="19">
                    <c:v>12.4</c:v>
                  </c:pt>
                  <c:pt idx="20">
                    <c:v>11.8</c:v>
                  </c:pt>
                  <c:pt idx="21">
                    <c:v>12.4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520729772271862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China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C01-4809-9F88-4E97B8594D24}"/>
                </c:ext>
              </c:extLst>
            </c:dLbl>
            <c:dLbl>
              <c:idx val="21"/>
              <c:layout>
                <c:manualLayout>
                  <c:x val="4.8581390605965585E-2"/>
                  <c:y val="-1.4473315835520641E-2"/>
                </c:manualLayout>
              </c:layout>
              <c:tx>
                <c:rich>
                  <a:bodyPr/>
                  <a:lstStyle/>
                  <a:p>
                    <a:fld id="{B0908C76-5A85-4FAC-BC34-CE654E702787}" type="CELLRANGE">
                      <a:rPr lang="en-US" dirty="0"/>
                      <a:pPr/>
                      <a:t>[CELLRANGE]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223DFBBE-1A61-4AC3-8EFA-54E6F2D13A3D}" type="VALUE">
                      <a:rPr lang="en-US" smtClean="0"/>
                      <a:pPr/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1.54E-4</c:v>
                </c:pt>
                <c:pt idx="1">
                  <c:v>5.0699999999999996E-4</c:v>
                </c:pt>
                <c:pt idx="2">
                  <c:v>1.142E-3</c:v>
                </c:pt>
                <c:pt idx="3">
                  <c:v>3.1000000000000001E-5</c:v>
                </c:pt>
                <c:pt idx="4">
                  <c:v>2.2800000000000001E-4</c:v>
                </c:pt>
                <c:pt idx="5">
                  <c:v>3.6600000000000001E-4</c:v>
                </c:pt>
                <c:pt idx="6">
                  <c:v>2.2499999999999999E-4</c:v>
                </c:pt>
                <c:pt idx="7">
                  <c:v>5.0000000000000002E-5</c:v>
                </c:pt>
                <c:pt idx="8">
                  <c:v>5.1E-5</c:v>
                </c:pt>
                <c:pt idx="9">
                  <c:v>1.5200000000000001E-4</c:v>
                </c:pt>
                <c:pt idx="10" formatCode="#,##0.0">
                  <c:v>5.0199999999999995E-4</c:v>
                </c:pt>
                <c:pt idx="11" formatCode="#,##0.0">
                  <c:v>5.1699999999999999E-4</c:v>
                </c:pt>
                <c:pt idx="12" formatCode="#,##0.0">
                  <c:v>1.2999999999999999E-4</c:v>
                </c:pt>
                <c:pt idx="13" formatCode="#,##0.0">
                  <c:v>1.1074000000000001E-2</c:v>
                </c:pt>
                <c:pt idx="14" formatCode="#,##0.0">
                  <c:v>8.319E-3</c:v>
                </c:pt>
                <c:pt idx="15" formatCode="#,##0.0">
                  <c:v>0.135212</c:v>
                </c:pt>
                <c:pt idx="16" formatCode="#,##0.0">
                  <c:v>0.31342199999999998</c:v>
                </c:pt>
                <c:pt idx="17" formatCode="#,##0.0">
                  <c:v>8.3228999999999997E-2</c:v>
                </c:pt>
                <c:pt idx="18" formatCode="#,##0.0">
                  <c:v>8.1557000000000004E-2</c:v>
                </c:pt>
                <c:pt idx="19" formatCode="#,##0.0">
                  <c:v>3.7399999999999998E-4</c:v>
                </c:pt>
                <c:pt idx="20" formatCode="#,##0.0">
                  <c:v>4.8958000000000002E-2</c:v>
                </c:pt>
                <c:pt idx="21" formatCode="#,##0.0">
                  <c:v>0.15572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Sheet1!$B$5:$W$5</c15:f>
                <c15:dlblRangeCache>
                  <c:ptCount val="22"/>
                  <c:pt idx="0">
                    <c:v>0%</c:v>
                  </c:pt>
                  <c:pt idx="1">
                    <c:v>0%</c:v>
                  </c:pt>
                  <c:pt idx="2">
                    <c:v>2%</c:v>
                  </c:pt>
                  <c:pt idx="3">
                    <c:v>0%</c:v>
                  </c:pt>
                  <c:pt idx="4">
                    <c:v>0%</c:v>
                  </c:pt>
                  <c:pt idx="5">
                    <c:v>0%</c:v>
                  </c:pt>
                  <c:pt idx="6">
                    <c:v>0%</c:v>
                  </c:pt>
                  <c:pt idx="7">
                    <c:v>0%</c:v>
                  </c:pt>
                  <c:pt idx="8">
                    <c:v>0%</c:v>
                  </c:pt>
                  <c:pt idx="9">
                    <c:v>0%</c:v>
                  </c:pt>
                  <c:pt idx="10">
                    <c:v>0%</c:v>
                  </c:pt>
                  <c:pt idx="11">
                    <c:v>0%</c:v>
                  </c:pt>
                  <c:pt idx="12">
                    <c:v>0%</c:v>
                  </c:pt>
                  <c:pt idx="13">
                    <c:v>1%</c:v>
                  </c:pt>
                  <c:pt idx="14">
                    <c:v>0%</c:v>
                  </c:pt>
                  <c:pt idx="15">
                    <c:v>8%</c:v>
                  </c:pt>
                  <c:pt idx="16">
                    <c:v>15%</c:v>
                  </c:pt>
                  <c:pt idx="17">
                    <c:v>3%</c:v>
                  </c:pt>
                  <c:pt idx="18">
                    <c:v>3%</c:v>
                  </c:pt>
                  <c:pt idx="19">
                    <c:v>0%</c:v>
                  </c:pt>
                  <c:pt idx="20">
                    <c:v>2%</c:v>
                  </c:pt>
                  <c:pt idx="21">
                    <c:v>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Rest of World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C01-4809-9F88-4E97B8594D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C01-4809-9F88-4E97B8594D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C01-4809-9F88-4E97B8594D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C01-4809-9F88-4E97B8594D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C01-4809-9F88-4E97B8594D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C01-4809-9F88-4E97B8594D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C01-4809-9F88-4E97B8594D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C01-4809-9F88-4E97B8594D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C01-4809-9F88-4E97B8594D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C01-4809-9F88-4E97B8594D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C01-4809-9F88-4E97B8594D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C01-4809-9F88-4E97B8594D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C01-4809-9F88-4E97B8594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C01-4809-9F88-4E97B8594D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C01-4809-9F88-4E97B8594D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C01-4809-9F88-4E97B8594D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C01-4809-9F88-4E97B8594D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C01-4809-9F88-4E97B8594D2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C01-4809-9F88-4E97B8594D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C01-4809-9F88-4E97B8594D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C01-4809-9F88-4E97B8594D24}"/>
                </c:ext>
              </c:extLst>
            </c:dLbl>
            <c:dLbl>
              <c:idx val="21"/>
              <c:layout>
                <c:manualLayout>
                  <c:x val="4.7193350874366567E-2"/>
                  <c:y val="-0.207853193350831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chemeClr val="tx1"/>
                        </a:solidFill>
                      </a:rPr>
                      <a:t>$</a:t>
                    </a:r>
                    <a:fld id="{ABC68DD8-83D6-48DB-8DA9-700235568D6F}" type="CELLRAN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9C01-4809-9F88-4E97B8594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9.2002E-2</c:v>
                </c:pt>
                <c:pt idx="1">
                  <c:v>0.12305200000000001</c:v>
                </c:pt>
                <c:pt idx="2">
                  <c:v>7.0933999999999997E-2</c:v>
                </c:pt>
                <c:pt idx="3">
                  <c:v>0.102613</c:v>
                </c:pt>
                <c:pt idx="4">
                  <c:v>8.0710999999999991E-2</c:v>
                </c:pt>
                <c:pt idx="5">
                  <c:v>0.10838199999999999</c:v>
                </c:pt>
                <c:pt idx="6">
                  <c:v>7.5555999999999998E-2</c:v>
                </c:pt>
                <c:pt idx="7">
                  <c:v>0.35832999999999998</c:v>
                </c:pt>
                <c:pt idx="8">
                  <c:v>0.37393299999999996</c:v>
                </c:pt>
                <c:pt idx="9">
                  <c:v>0.24528899999999998</c:v>
                </c:pt>
                <c:pt idx="10">
                  <c:v>0.87391399999999997</c:v>
                </c:pt>
                <c:pt idx="11">
                  <c:v>3.2644519999999999</c:v>
                </c:pt>
                <c:pt idx="12">
                  <c:v>1.901356</c:v>
                </c:pt>
                <c:pt idx="13">
                  <c:v>1.543855</c:v>
                </c:pt>
                <c:pt idx="14">
                  <c:v>2.053769</c:v>
                </c:pt>
                <c:pt idx="15">
                  <c:v>1.608225</c:v>
                </c:pt>
                <c:pt idx="16">
                  <c:v>1.7290069999999997</c:v>
                </c:pt>
                <c:pt idx="17">
                  <c:v>2.3282829999999999</c:v>
                </c:pt>
                <c:pt idx="18">
                  <c:v>2.5810489999999997</c:v>
                </c:pt>
                <c:pt idx="19">
                  <c:v>2.3299460000000001</c:v>
                </c:pt>
                <c:pt idx="20">
                  <c:v>2.243859</c:v>
                </c:pt>
                <c:pt idx="21">
                  <c:v>2.6117369999999998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Sheet1!$B$6:$W$6</c15:f>
                <c15:dlblRangeCache>
                  <c:ptCount val="22"/>
                  <c:pt idx="0">
                    <c:v>0.1</c:v>
                  </c:pt>
                  <c:pt idx="1">
                    <c:v>0.1</c:v>
                  </c:pt>
                  <c:pt idx="2">
                    <c:v>0.1</c:v>
                  </c:pt>
                  <c:pt idx="3">
                    <c:v>0.1</c:v>
                  </c:pt>
                  <c:pt idx="4">
                    <c:v>0.1</c:v>
                  </c:pt>
                  <c:pt idx="5">
                    <c:v>0.1</c:v>
                  </c:pt>
                  <c:pt idx="6">
                    <c:v>0.1</c:v>
                  </c:pt>
                  <c:pt idx="7">
                    <c:v>0.4</c:v>
                  </c:pt>
                  <c:pt idx="8">
                    <c:v>0.4</c:v>
                  </c:pt>
                  <c:pt idx="9">
                    <c:v>0.2</c:v>
                  </c:pt>
                  <c:pt idx="10">
                    <c:v>0.9</c:v>
                  </c:pt>
                  <c:pt idx="11">
                    <c:v>3.3</c:v>
                  </c:pt>
                  <c:pt idx="12">
                    <c:v>1.9</c:v>
                  </c:pt>
                  <c:pt idx="13">
                    <c:v>1.6</c:v>
                  </c:pt>
                  <c:pt idx="14">
                    <c:v>2.1</c:v>
                  </c:pt>
                  <c:pt idx="15">
                    <c:v>1.7</c:v>
                  </c:pt>
                  <c:pt idx="16">
                    <c:v>2.0</c:v>
                  </c:pt>
                  <c:pt idx="17">
                    <c:v>2.4</c:v>
                  </c:pt>
                  <c:pt idx="18">
                    <c:v>2.7</c:v>
                  </c:pt>
                  <c:pt idx="19">
                    <c:v>2.3</c:v>
                  </c:pt>
                  <c:pt idx="20">
                    <c:v>2.3</c:v>
                  </c:pt>
                  <c:pt idx="21">
                    <c:v>2.8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01-4809-9F88-4E97B8594D24}"/>
                  </c:ext>
                </c:extLst>
              </c15:ser>
            </c15:filteredBarSeries>
          </c:ext>
        </c:extLst>
      </c:bar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520729772271862"/>
          <c:y val="0.13623132108486438"/>
          <c:w val="0.28959055450985038"/>
          <c:h val="0.12335643044619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Oilseeds (Soybeans)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862666304642956"/>
          <c:y val="0.19331381654216301"/>
          <c:w val="0.60551126798805321"/>
          <c:h val="0.611369652511384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0B05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C6-4EDF-8DD0-25903FB04D6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C6-4EDF-8DD0-25903FB04D6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C6-4EDF-8DD0-25903FB04D62}"/>
              </c:ext>
            </c:extLst>
          </c:dPt>
          <c:cat>
            <c:strRef>
              <c:f>'MS Chart'!$A$3:$A$5</c:f>
              <c:strCache>
                <c:ptCount val="3"/>
                <c:pt idx="0">
                  <c:v>United States</c:v>
                </c:pt>
                <c:pt idx="1">
                  <c:v>Brazil</c:v>
                </c:pt>
                <c:pt idx="2">
                  <c:v>Argentina</c:v>
                </c:pt>
              </c:strCache>
            </c:strRef>
          </c:cat>
          <c:val>
            <c:numRef>
              <c:f>'MS Chart'!$B$3:$B$5</c:f>
              <c:numCache>
                <c:formatCode>0</c:formatCode>
                <c:ptCount val="3"/>
                <c:pt idx="0">
                  <c:v>16913515888</c:v>
                </c:pt>
                <c:pt idx="1">
                  <c:v>33177116597</c:v>
                </c:pt>
                <c:pt idx="2">
                  <c:v>2147172214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C6-4EDF-8DD0-25903FB04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869168"/>
        <c:axId val="515863592"/>
      </c:barChart>
      <c:catAx>
        <c:axId val="5158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3592"/>
        <c:crosses val="autoZero"/>
        <c:auto val="1"/>
        <c:lblAlgn val="ctr"/>
        <c:lblOffset val="100"/>
        <c:noMultiLvlLbl val="0"/>
      </c:catAx>
      <c:valAx>
        <c:axId val="51586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916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Cereals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342622822553682"/>
          <c:y val="0.13245199318033965"/>
          <c:w val="0.63882309426768824"/>
          <c:h val="0.648465015590999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2B-46EE-AA61-4CAFE40F1AF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2B-46EE-AA61-4CAFE40F1AF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2B-46EE-AA61-4CAFE40F1AFD}"/>
              </c:ext>
            </c:extLst>
          </c:dPt>
          <c:cat>
            <c:strRef>
              <c:f>'MS Chart'!$A$9:$A$11</c:f>
              <c:strCache>
                <c:ptCount val="3"/>
                <c:pt idx="0">
                  <c:v>United States</c:v>
                </c:pt>
                <c:pt idx="1">
                  <c:v>Ukraine</c:v>
                </c:pt>
                <c:pt idx="2">
                  <c:v>Canada</c:v>
                </c:pt>
              </c:strCache>
            </c:strRef>
          </c:cat>
          <c:val>
            <c:numRef>
              <c:f>'MS Chart'!$B$9:$B$11</c:f>
              <c:numCache>
                <c:formatCode>0</c:formatCode>
                <c:ptCount val="3"/>
                <c:pt idx="0">
                  <c:v>8560615917</c:v>
                </c:pt>
                <c:pt idx="1">
                  <c:v>3271321790</c:v>
                </c:pt>
                <c:pt idx="2">
                  <c:v>1820754831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2B-46EE-AA61-4CAFE40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869168"/>
        <c:axId val="515863592"/>
      </c:barChart>
      <c:catAx>
        <c:axId val="5158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3592"/>
        <c:crosses val="autoZero"/>
        <c:auto val="1"/>
        <c:lblAlgn val="ctr"/>
        <c:lblOffset val="100"/>
        <c:noMultiLvlLbl val="0"/>
      </c:catAx>
      <c:valAx>
        <c:axId val="51586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916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Meat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884898534024708"/>
          <c:y val="0.13245199318033965"/>
          <c:w val="0.5308167779840528"/>
          <c:h val="0.648465015590999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6F-49CE-9143-ECD605BDD18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6F-49CE-9143-ECD605BDD18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6F-49CE-9143-ECD605BDD181}"/>
              </c:ext>
            </c:extLst>
          </c:dPt>
          <c:cat>
            <c:strRef>
              <c:f>'MS Chart'!$A$15:$A$17</c:f>
              <c:strCache>
                <c:ptCount val="3"/>
                <c:pt idx="0">
                  <c:v>United States</c:v>
                </c:pt>
                <c:pt idx="1">
                  <c:v>Brazil</c:v>
                </c:pt>
                <c:pt idx="2">
                  <c:v>EU 27</c:v>
                </c:pt>
              </c:strCache>
            </c:strRef>
          </c:cat>
          <c:val>
            <c:numRef>
              <c:f>'MS Chart'!$B$15:$B$17</c:f>
              <c:numCache>
                <c:formatCode>0</c:formatCode>
                <c:ptCount val="3"/>
                <c:pt idx="0">
                  <c:v>4113348274</c:v>
                </c:pt>
                <c:pt idx="1">
                  <c:v>7797294639</c:v>
                </c:pt>
                <c:pt idx="2">
                  <c:v>7768423629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6F-49CE-9143-ECD605BDD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869168"/>
        <c:axId val="515863592"/>
      </c:barChart>
      <c:catAx>
        <c:axId val="5158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3592"/>
        <c:crosses val="autoZero"/>
        <c:auto val="1"/>
        <c:lblAlgn val="ctr"/>
        <c:lblOffset val="100"/>
        <c:noMultiLvlLbl val="0"/>
      </c:catAx>
      <c:valAx>
        <c:axId val="51586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916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Cotton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342622822553682"/>
          <c:y val="0.13245199318033965"/>
          <c:w val="0.58236419634537551"/>
          <c:h val="0.648465015590999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E9-416B-A0EE-D5E414B7419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E9-416B-A0EE-D5E414B7419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E9-416B-A0EE-D5E414B7419D}"/>
              </c:ext>
            </c:extLst>
          </c:dPt>
          <c:cat>
            <c:strRef>
              <c:f>'MS Chart'!$A$21:$A$23</c:f>
              <c:strCache>
                <c:ptCount val="3"/>
                <c:pt idx="0">
                  <c:v>United States</c:v>
                </c:pt>
                <c:pt idx="1">
                  <c:v>Brazil</c:v>
                </c:pt>
                <c:pt idx="2">
                  <c:v>India</c:v>
                </c:pt>
              </c:strCache>
            </c:strRef>
          </c:cat>
          <c:val>
            <c:numRef>
              <c:f>'MS Chart'!$B$21:$B$23</c:f>
              <c:numCache>
                <c:formatCode>0</c:formatCode>
                <c:ptCount val="3"/>
                <c:pt idx="0">
                  <c:v>1600696058</c:v>
                </c:pt>
                <c:pt idx="1">
                  <c:v>1210650477</c:v>
                </c:pt>
                <c:pt idx="2">
                  <c:v>786069695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E9-416B-A0EE-D5E414B74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869168"/>
        <c:axId val="515863592"/>
      </c:barChart>
      <c:catAx>
        <c:axId val="5158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3592"/>
        <c:crosses val="autoZero"/>
        <c:auto val="1"/>
        <c:lblAlgn val="ctr"/>
        <c:lblOffset val="100"/>
        <c:noMultiLvlLbl val="0"/>
      </c:catAx>
      <c:valAx>
        <c:axId val="51586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916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Seafood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342622822553682"/>
          <c:y val="0.13245199318033965"/>
          <c:w val="0.62753131468322554"/>
          <c:h val="0.648465015590999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8-4F68-A6B4-8A0AA388463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8-4F68-A6B4-8A0AA388463A}"/>
              </c:ext>
            </c:extLst>
          </c:dPt>
          <c:cat>
            <c:strRef>
              <c:f>'MS Chart'!$A$27:$A$29</c:f>
              <c:strCache>
                <c:ptCount val="3"/>
                <c:pt idx="0">
                  <c:v>United States</c:v>
                </c:pt>
                <c:pt idx="1">
                  <c:v>Ecuador</c:v>
                </c:pt>
                <c:pt idx="2">
                  <c:v>Russia</c:v>
                </c:pt>
              </c:strCache>
            </c:strRef>
          </c:cat>
          <c:val>
            <c:numRef>
              <c:f>'MS Chart'!$B$27:$B$29</c:f>
              <c:numCache>
                <c:formatCode>0</c:formatCode>
                <c:ptCount val="3"/>
                <c:pt idx="0">
                  <c:v>976676025</c:v>
                </c:pt>
                <c:pt idx="1">
                  <c:v>2186753573</c:v>
                </c:pt>
                <c:pt idx="2">
                  <c:v>1864118145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E8-4F68-A6B4-8A0AA3884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869168"/>
        <c:axId val="515863592"/>
      </c:barChart>
      <c:catAx>
        <c:axId val="5158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3592"/>
        <c:crosses val="autoZero"/>
        <c:auto val="1"/>
        <c:lblAlgn val="ctr"/>
        <c:lblOffset val="100"/>
        <c:noMultiLvlLbl val="0"/>
      </c:catAx>
      <c:valAx>
        <c:axId val="51586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916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Other Ag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884898534024708"/>
          <c:y val="0.13245199318033965"/>
          <c:w val="0.55340033715297787"/>
          <c:h val="0.648465015590999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3D-40CE-B277-CC0821BE8D5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3D-40CE-B277-CC0821BE8D51}"/>
              </c:ext>
            </c:extLst>
          </c:dPt>
          <c:cat>
            <c:strRef>
              <c:f>'MS Chart'!$A$33:$A$35</c:f>
              <c:strCache>
                <c:ptCount val="3"/>
                <c:pt idx="0">
                  <c:v>United States</c:v>
                </c:pt>
                <c:pt idx="1">
                  <c:v>EU 27</c:v>
                </c:pt>
                <c:pt idx="2">
                  <c:v>Thailand</c:v>
                </c:pt>
              </c:strCache>
            </c:strRef>
          </c:cat>
          <c:val>
            <c:numRef>
              <c:f>'MS Chart'!$B$33:$B$35</c:f>
              <c:numCache>
                <c:formatCode>0</c:formatCode>
                <c:ptCount val="3"/>
                <c:pt idx="0">
                  <c:v>6680894390</c:v>
                </c:pt>
                <c:pt idx="1">
                  <c:v>14458767238</c:v>
                </c:pt>
                <c:pt idx="2">
                  <c:v>9322147581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3D-40CE-B277-CC0821BE8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869168"/>
        <c:axId val="515863592"/>
      </c:barChart>
      <c:catAx>
        <c:axId val="5158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3592"/>
        <c:crosses val="autoZero"/>
        <c:auto val="1"/>
        <c:lblAlgn val="ctr"/>
        <c:lblOffset val="100"/>
        <c:noMultiLvlLbl val="0"/>
      </c:catAx>
      <c:valAx>
        <c:axId val="51586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6916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 to World excluding China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54.190386000000004</c:v>
                </c:pt>
                <c:pt idx="1">
                  <c:v>55.143785000000001</c:v>
                </c:pt>
                <c:pt idx="2">
                  <c:v>53.711517000000001</c:v>
                </c:pt>
                <c:pt idx="3">
                  <c:v>57.01728</c:v>
                </c:pt>
                <c:pt idx="4">
                  <c:v>58.328341000000002</c:v>
                </c:pt>
                <c:pt idx="5">
                  <c:v>60.306309000000006</c:v>
                </c:pt>
                <c:pt idx="6">
                  <c:v>66.877360999999993</c:v>
                </c:pt>
                <c:pt idx="7">
                  <c:v>84.735074999999995</c:v>
                </c:pt>
                <c:pt idx="8">
                  <c:v>105.564813</c:v>
                </c:pt>
                <c:pt idx="9">
                  <c:v>87.648574999999994</c:v>
                </c:pt>
                <c:pt idx="10" formatCode="#,##0.0">
                  <c:v>101.16395300000001</c:v>
                </c:pt>
                <c:pt idx="11" formatCode="#,##0.0">
                  <c:v>123.20573300000001</c:v>
                </c:pt>
                <c:pt idx="12" formatCode="#,##0.0">
                  <c:v>120.032826</c:v>
                </c:pt>
                <c:pt idx="13" formatCode="#,##0.0">
                  <c:v>122.949015</c:v>
                </c:pt>
                <c:pt idx="14" formatCode="#,##0.0">
                  <c:v>130.30595199999999</c:v>
                </c:pt>
                <c:pt idx="15" formatCode="#,##0.0">
                  <c:v>116.853487</c:v>
                </c:pt>
                <c:pt idx="16" formatCode="#,##0.0">
                  <c:v>117.20920900000002</c:v>
                </c:pt>
                <c:pt idx="17" formatCode="#,##0.0">
                  <c:v>123.30807999999999</c:v>
                </c:pt>
                <c:pt idx="18" formatCode="#,##0.0">
                  <c:v>135.49006900000001</c:v>
                </c:pt>
                <c:pt idx="19" formatCode="#,##0.0">
                  <c:v>127.23320600000001</c:v>
                </c:pt>
                <c:pt idx="20" formatCode="#,##0.0">
                  <c:v>123.333423</c:v>
                </c:pt>
                <c:pt idx="21" formatCode="#,##0.0">
                  <c:v>144.06314599999999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 to China (Additional)</c:v>
                </c:pt>
              </c:strCache>
            </c:strRef>
          </c:tx>
          <c:spPr>
            <a:pattFill prst="wdUp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Sheet1!$B$3:$W$3</c:f>
              <c:numCache>
                <c:formatCode>0.0</c:formatCode>
                <c:ptCount val="22"/>
                <c:pt idx="0">
                  <c:v>1.7256320000000001</c:v>
                </c:pt>
                <c:pt idx="1">
                  <c:v>1.9368920000000001</c:v>
                </c:pt>
                <c:pt idx="2">
                  <c:v>2.065267</c:v>
                </c:pt>
                <c:pt idx="3">
                  <c:v>5.0015299999999998</c:v>
                </c:pt>
                <c:pt idx="4">
                  <c:v>5.5593909999999997</c:v>
                </c:pt>
                <c:pt idx="5">
                  <c:v>5.2440249999999997</c:v>
                </c:pt>
                <c:pt idx="6">
                  <c:v>6.7467740000000003</c:v>
                </c:pt>
                <c:pt idx="7">
                  <c:v>8.3642330000000005</c:v>
                </c:pt>
                <c:pt idx="8">
                  <c:v>12.145272</c:v>
                </c:pt>
                <c:pt idx="9">
                  <c:v>13.114896999999999</c:v>
                </c:pt>
                <c:pt idx="10">
                  <c:v>17.555002999999999</c:v>
                </c:pt>
                <c:pt idx="11">
                  <c:v>18.923373000000002</c:v>
                </c:pt>
                <c:pt idx="12">
                  <c:v>25.885027000000001</c:v>
                </c:pt>
                <c:pt idx="13">
                  <c:v>25.534434000000001</c:v>
                </c:pt>
                <c:pt idx="14">
                  <c:v>24.236183</c:v>
                </c:pt>
                <c:pt idx="15">
                  <c:v>20.362480999999999</c:v>
                </c:pt>
                <c:pt idx="16">
                  <c:v>21.693816000000002</c:v>
                </c:pt>
                <c:pt idx="17">
                  <c:v>19.557759999999998</c:v>
                </c:pt>
                <c:pt idx="18">
                  <c:v>9.2425119999999996</c:v>
                </c:pt>
                <c:pt idx="19">
                  <c:v>13.852525</c:v>
                </c:pt>
                <c:pt idx="20">
                  <c:v>26.399467999999999</c:v>
                </c:pt>
                <c:pt idx="21">
                  <c:v>32.976889999999997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851168"/>
        <c:axId val="356843952"/>
      </c:area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Exports to World excluding China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8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Sheet1!$B$4:$W$4</c:f>
              <c:numCache>
                <c:formatCode>0.0</c:formatCode>
                <c:ptCount val="22"/>
                <c:pt idx="0">
                  <c:v>54.190386000000004</c:v>
                </c:pt>
                <c:pt idx="1">
                  <c:v>55.143785000000001</c:v>
                </c:pt>
                <c:pt idx="2">
                  <c:v>53.711517000000001</c:v>
                </c:pt>
                <c:pt idx="3">
                  <c:v>57.01728</c:v>
                </c:pt>
                <c:pt idx="4">
                  <c:v>58.328341000000002</c:v>
                </c:pt>
                <c:pt idx="5">
                  <c:v>60.306309000000006</c:v>
                </c:pt>
                <c:pt idx="6">
                  <c:v>66.877360999999993</c:v>
                </c:pt>
                <c:pt idx="7">
                  <c:v>84.735074999999995</c:v>
                </c:pt>
                <c:pt idx="8">
                  <c:v>105.564813</c:v>
                </c:pt>
                <c:pt idx="9">
                  <c:v>87.648574999999994</c:v>
                </c:pt>
                <c:pt idx="10">
                  <c:v>101.16395300000001</c:v>
                </c:pt>
                <c:pt idx="11">
                  <c:v>123.20573300000001</c:v>
                </c:pt>
                <c:pt idx="12">
                  <c:v>120.032826</c:v>
                </c:pt>
                <c:pt idx="13">
                  <c:v>122.949015</c:v>
                </c:pt>
                <c:pt idx="14">
                  <c:v>130.30595199999999</c:v>
                </c:pt>
                <c:pt idx="15">
                  <c:v>116.853487</c:v>
                </c:pt>
                <c:pt idx="16">
                  <c:v>117.20920900000002</c:v>
                </c:pt>
                <c:pt idx="17">
                  <c:v>123.30807999999999</c:v>
                </c:pt>
                <c:pt idx="18">
                  <c:v>135.49006900000001</c:v>
                </c:pt>
                <c:pt idx="19">
                  <c:v>127.23320600000001</c:v>
                </c:pt>
                <c:pt idx="20">
                  <c:v>123.333423</c:v>
                </c:pt>
                <c:pt idx="21">
                  <c:v>144.06314599999999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D5-4AF7-8229-0A5F6AE0F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851168"/>
        <c:axId val="356843952"/>
      </c:line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egendEntry>
        <c:idx val="1"/>
        <c:delete val="1"/>
      </c:legendEntry>
      <c:layout>
        <c:manualLayout>
          <c:xMode val="edge"/>
          <c:yMode val="edge"/>
          <c:x val="6.9401986579950975E-2"/>
          <c:y val="2.2897987751531058E-2"/>
          <c:w val="0.43123017261749536"/>
          <c:h val="0.14964129483814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tx1"/>
                </a:solidFill>
              </a:rPr>
              <a:t>From the World (Oct-Sep)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2017/18</c:v>
                </c:pt>
              </c:strCache>
            </c:strRef>
          </c:tx>
          <c:spPr>
            <a:pattFill prst="narHorz">
              <a:fgClr>
                <a:srgbClr val="6FAE5E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Corn</c:v>
                </c:pt>
                <c:pt idx="1">
                  <c:v>Barley</c:v>
                </c:pt>
                <c:pt idx="2">
                  <c:v>Sorghum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3456</c:v>
                </c:pt>
                <c:pt idx="1">
                  <c:v>8144</c:v>
                </c:pt>
                <c:pt idx="2">
                  <c:v>4436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A-4C6D-B4A5-70ACEBC1E1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Corn</c:v>
                </c:pt>
                <c:pt idx="1">
                  <c:v>Barley</c:v>
                </c:pt>
                <c:pt idx="2">
                  <c:v>Sorghum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4483</c:v>
                </c:pt>
                <c:pt idx="1">
                  <c:v>5181</c:v>
                </c:pt>
                <c:pt idx="2">
                  <c:v>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A-4C6D-B4A5-70ACEBC1E1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2019/20</c:v>
                </c:pt>
              </c:strCache>
            </c:strRef>
          </c:tx>
          <c:spPr>
            <a:pattFill prst="pct5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Corn</c:v>
                </c:pt>
                <c:pt idx="1">
                  <c:v>Barley</c:v>
                </c:pt>
                <c:pt idx="2">
                  <c:v>Sorghum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7580</c:v>
                </c:pt>
                <c:pt idx="1">
                  <c:v>5969</c:v>
                </c:pt>
                <c:pt idx="2">
                  <c:v>3709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2A-4C6D-B4A5-70ACEBC1E1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2020/21</c:v>
                </c:pt>
              </c:strCache>
            </c:strRef>
          </c:tx>
          <c:spPr>
            <a:pattFill prst="narHorz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Corn</c:v>
                </c:pt>
                <c:pt idx="1">
                  <c:v>Barley</c:v>
                </c:pt>
                <c:pt idx="2">
                  <c:v>Sorghum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29512</c:v>
                </c:pt>
                <c:pt idx="1">
                  <c:v>12049</c:v>
                </c:pt>
                <c:pt idx="2">
                  <c:v>8669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2A-4C6D-B4A5-70ACEBC1E13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Corn</c:v>
                </c:pt>
                <c:pt idx="1">
                  <c:v>Barley</c:v>
                </c:pt>
                <c:pt idx="2">
                  <c:v>Sorghum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26000</c:v>
                </c:pt>
                <c:pt idx="1">
                  <c:v>10500</c:v>
                </c:pt>
                <c:pt idx="2">
                  <c:v>10300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2A-4C6D-B4A5-70ACEBC1E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738648"/>
        <c:axId val="759740288"/>
      </c:barChart>
      <c:catAx>
        <c:axId val="75973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40288"/>
        <c:crosses val="autoZero"/>
        <c:auto val="1"/>
        <c:lblAlgn val="ctr"/>
        <c:lblOffset val="100"/>
        <c:noMultiLvlLbl val="0"/>
      </c:catAx>
      <c:valAx>
        <c:axId val="759740288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386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5804597701149427E-2"/>
                <c:y val="0.3381632402531973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600">
                      <a:solidFill>
                        <a:schemeClr val="tx1"/>
                      </a:solidFill>
                    </a:rPr>
                    <a:t>Million</a:t>
                  </a:r>
                  <a:r>
                    <a:rPr lang="en-US" sz="1600" baseline="0">
                      <a:solidFill>
                        <a:schemeClr val="tx1"/>
                      </a:solidFill>
                    </a:rPr>
                    <a:t> Ton</a:t>
                  </a:r>
                  <a:r>
                    <a:rPr lang="en-US" sz="1600">
                      <a:solidFill>
                        <a:schemeClr val="tx1"/>
                      </a:solidFill>
                    </a:rPr>
                    <a:t>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China Soybean Imports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U.S.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Data!$D$6:$I$6</c:f>
              <c:strCache>
                <c:ptCount val="6"/>
                <c:pt idx="0">
                  <c:v>16/17</c:v>
                </c:pt>
                <c:pt idx="1">
                  <c:v>17/18</c:v>
                </c:pt>
                <c:pt idx="2">
                  <c:v>18/19</c:v>
                </c:pt>
                <c:pt idx="3">
                  <c:v>19/20</c:v>
                </c:pt>
                <c:pt idx="4">
                  <c:v>20/21</c:v>
                </c:pt>
                <c:pt idx="5">
                  <c:v>21/22</c:v>
                </c:pt>
              </c:strCache>
            </c:strRef>
          </c:cat>
          <c:val>
            <c:numRef>
              <c:f>Data!$D$9:$I$9</c:f>
              <c:numCache>
                <c:formatCode>General</c:formatCode>
                <c:ptCount val="6"/>
                <c:pt idx="0">
                  <c:v>36839811</c:v>
                </c:pt>
                <c:pt idx="1">
                  <c:v>28677781</c:v>
                </c:pt>
                <c:pt idx="2">
                  <c:v>10283042</c:v>
                </c:pt>
                <c:pt idx="3">
                  <c:v>17407267</c:v>
                </c:pt>
                <c:pt idx="4">
                  <c:v>37061926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1-4C41-B621-55CDABE31FC3}"/>
            </c:ext>
          </c:extLst>
        </c:ser>
        <c:ser>
          <c:idx val="1"/>
          <c:order val="1"/>
          <c:tx>
            <c:strRef>
              <c:f>Data!$C$10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FF7C3B"/>
            </a:solidFill>
            <a:ln>
              <a:noFill/>
            </a:ln>
            <a:effectLst/>
          </c:spPr>
          <c:invertIfNegative val="0"/>
          <c:cat>
            <c:strRef>
              <c:f>Data!$D$6:$I$6</c:f>
              <c:strCache>
                <c:ptCount val="6"/>
                <c:pt idx="0">
                  <c:v>16/17</c:v>
                </c:pt>
                <c:pt idx="1">
                  <c:v>17/18</c:v>
                </c:pt>
                <c:pt idx="2">
                  <c:v>18/19</c:v>
                </c:pt>
                <c:pt idx="3">
                  <c:v>19/20</c:v>
                </c:pt>
                <c:pt idx="4">
                  <c:v>20/21</c:v>
                </c:pt>
                <c:pt idx="5">
                  <c:v>21/22</c:v>
                </c:pt>
              </c:strCache>
            </c:strRef>
          </c:cat>
          <c:val>
            <c:numRef>
              <c:f>Data!$D$10:$I$10</c:f>
              <c:numCache>
                <c:formatCode>General</c:formatCode>
                <c:ptCount val="6"/>
                <c:pt idx="0">
                  <c:v>45342171</c:v>
                </c:pt>
                <c:pt idx="1">
                  <c:v>58172579</c:v>
                </c:pt>
                <c:pt idx="2">
                  <c:v>61176675</c:v>
                </c:pt>
                <c:pt idx="3">
                  <c:v>68608557</c:v>
                </c:pt>
                <c:pt idx="4">
                  <c:v>57133513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1-4C41-B621-55CDABE31FC3}"/>
            </c:ext>
          </c:extLst>
        </c:ser>
        <c:ser>
          <c:idx val="2"/>
          <c:order val="2"/>
          <c:tx>
            <c:strRef>
              <c:f>Data!$C$11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Data!$D$6:$I$6</c:f>
              <c:strCache>
                <c:ptCount val="6"/>
                <c:pt idx="0">
                  <c:v>16/17</c:v>
                </c:pt>
                <c:pt idx="1">
                  <c:v>17/18</c:v>
                </c:pt>
                <c:pt idx="2">
                  <c:v>18/19</c:v>
                </c:pt>
                <c:pt idx="3">
                  <c:v>19/20</c:v>
                </c:pt>
                <c:pt idx="4">
                  <c:v>20/21</c:v>
                </c:pt>
                <c:pt idx="5">
                  <c:v>21/22</c:v>
                </c:pt>
              </c:strCache>
            </c:strRef>
          </c:cat>
          <c:val>
            <c:numRef>
              <c:f>Data!$D$11:$I$11</c:f>
              <c:numCache>
                <c:formatCode>General</c:formatCode>
                <c:ptCount val="6"/>
                <c:pt idx="0">
                  <c:v>6664104</c:v>
                </c:pt>
                <c:pt idx="1">
                  <c:v>3284546</c:v>
                </c:pt>
                <c:pt idx="2">
                  <c:v>5364974</c:v>
                </c:pt>
                <c:pt idx="3">
                  <c:v>9696625</c:v>
                </c:pt>
                <c:pt idx="4">
                  <c:v>2947306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51-4C41-B621-55CDABE31FC3}"/>
            </c:ext>
          </c:extLst>
        </c:ser>
        <c:ser>
          <c:idx val="3"/>
          <c:order val="3"/>
          <c:tx>
            <c:strRef>
              <c:f>Data!$C$12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rgbClr val="A568D2"/>
            </a:solidFill>
            <a:ln>
              <a:noFill/>
            </a:ln>
            <a:effectLst/>
          </c:spPr>
          <c:invertIfNegative val="0"/>
          <c:cat>
            <c:strRef>
              <c:f>Data!$D$6:$I$6</c:f>
              <c:strCache>
                <c:ptCount val="6"/>
                <c:pt idx="0">
                  <c:v>16/17</c:v>
                </c:pt>
                <c:pt idx="1">
                  <c:v>17/18</c:v>
                </c:pt>
                <c:pt idx="2">
                  <c:v>18/19</c:v>
                </c:pt>
                <c:pt idx="3">
                  <c:v>19/20</c:v>
                </c:pt>
                <c:pt idx="4">
                  <c:v>20/21</c:v>
                </c:pt>
                <c:pt idx="5">
                  <c:v>21/22</c:v>
                </c:pt>
              </c:strCache>
            </c:strRef>
          </c:cat>
          <c:val>
            <c:numRef>
              <c:f>Data!$D$12:$I$12</c:f>
              <c:numCache>
                <c:formatCode>General</c:formatCode>
                <c:ptCount val="6"/>
                <c:pt idx="0">
                  <c:v>4649339</c:v>
                </c:pt>
                <c:pt idx="1">
                  <c:v>3958002</c:v>
                </c:pt>
                <c:pt idx="2">
                  <c:v>5711823</c:v>
                </c:pt>
                <c:pt idx="3">
                  <c:v>2819964</c:v>
                </c:pt>
                <c:pt idx="4">
                  <c:v>2616715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51-4C41-B621-55CDABE31FC3}"/>
            </c:ext>
          </c:extLst>
        </c:ser>
        <c:ser>
          <c:idx val="4"/>
          <c:order val="4"/>
          <c:tx>
            <c:strRef>
              <c:f>Data!$C$13</c:f>
              <c:strCache>
                <c:ptCount val="1"/>
                <c:pt idx="0">
                  <c:v>Forecast</c:v>
                </c:pt>
              </c:strCache>
            </c:strRef>
          </c:tx>
          <c:spPr>
            <a:pattFill prst="dkUpDiag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Data!$D$6:$I$6</c:f>
              <c:strCache>
                <c:ptCount val="6"/>
                <c:pt idx="0">
                  <c:v>16/17</c:v>
                </c:pt>
                <c:pt idx="1">
                  <c:v>17/18</c:v>
                </c:pt>
                <c:pt idx="2">
                  <c:v>18/19</c:v>
                </c:pt>
                <c:pt idx="3">
                  <c:v>19/20</c:v>
                </c:pt>
                <c:pt idx="4">
                  <c:v>20/21</c:v>
                </c:pt>
                <c:pt idx="5">
                  <c:v>21/22</c:v>
                </c:pt>
              </c:strCache>
            </c:strRef>
          </c:cat>
          <c:val>
            <c:numRef>
              <c:f>Data!$D$13:$I$13</c:f>
              <c:numCache>
                <c:formatCode>General</c:formatCode>
                <c:ptCount val="6"/>
                <c:pt idx="5">
                  <c:v>97000000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51-4C41-B621-55CDABE31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721770032"/>
        <c:axId val="721771344"/>
      </c:barChart>
      <c:catAx>
        <c:axId val="72177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771344"/>
        <c:crosses val="autoZero"/>
        <c:auto val="1"/>
        <c:lblAlgn val="ctr"/>
        <c:lblOffset val="100"/>
        <c:noMultiLvlLbl val="0"/>
      </c:catAx>
      <c:valAx>
        <c:axId val="721771344"/>
        <c:scaling>
          <c:orientation val="minMax"/>
          <c:max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Million 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77003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tx1"/>
                </a:solidFill>
              </a:rPr>
              <a:t>From the World</a:t>
            </a:r>
          </a:p>
        </c:rich>
      </c:tx>
      <c:layout>
        <c:manualLayout>
          <c:xMode val="edge"/>
          <c:yMode val="edge"/>
          <c:x val="0.40881985493968348"/>
          <c:y val="1.68067226890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2017/2018</c:v>
                </c:pt>
              </c:strCache>
            </c:strRef>
          </c:tx>
          <c:spPr>
            <a:pattFill prst="narHorz">
              <a:fgClr>
                <a:srgbClr val="6FAE5E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Cotton</c:v>
                </c:pt>
                <c:pt idx="1">
                  <c:v>Wheat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1243.1961680818638</c:v>
                </c:pt>
                <c:pt idx="1">
                  <c:v>3937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E-443F-8E6F-A08596EB32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Cotton</c:v>
                </c:pt>
                <c:pt idx="1">
                  <c:v>Wheat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2098.8460701066842</c:v>
                </c:pt>
                <c:pt idx="1">
                  <c:v>3145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E-443F-8E6F-A08596EB32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2019/2020</c:v>
                </c:pt>
              </c:strCache>
            </c:strRef>
          </c:tx>
          <c:spPr>
            <a:pattFill prst="pct5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Cotton</c:v>
                </c:pt>
                <c:pt idx="1">
                  <c:v>Wheat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2"/>
                <c:pt idx="0">
                  <c:v>1553.6686261702591</c:v>
                </c:pt>
                <c:pt idx="1">
                  <c:v>5376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E-443F-8E6F-A08596EB32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2020/2021</c:v>
                </c:pt>
              </c:strCache>
            </c:strRef>
          </c:tx>
          <c:spPr>
            <a:pattFill prst="narHorz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Cotton</c:v>
                </c:pt>
                <c:pt idx="1">
                  <c:v>Wheat</c:v>
                </c:pt>
              </c:strCache>
            </c:strRef>
          </c:cat>
          <c:val>
            <c:numRef>
              <c:f>Sheet1!$E$2:$E$3</c:f>
              <c:numCache>
                <c:formatCode>#,##0</c:formatCode>
                <c:ptCount val="2"/>
                <c:pt idx="0">
                  <c:v>2800.1306335728282</c:v>
                </c:pt>
                <c:pt idx="1">
                  <c:v>10618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E-443F-8E6F-A08596EB325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Cotton</c:v>
                </c:pt>
                <c:pt idx="1">
                  <c:v>Wheat</c:v>
                </c:pt>
              </c:strCache>
            </c:strRef>
          </c:cat>
          <c:val>
            <c:numRef>
              <c:f>Sheet1!$F$2:$F$3</c:f>
              <c:numCache>
                <c:formatCode>#,##0</c:formatCode>
                <c:ptCount val="2"/>
                <c:pt idx="0">
                  <c:v>2068.3649031134337</c:v>
                </c:pt>
                <c:pt idx="1">
                  <c:v>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E-443F-8E6F-A08596EB3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738648"/>
        <c:axId val="759740288"/>
      </c:barChart>
      <c:catAx>
        <c:axId val="75973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40288"/>
        <c:crosses val="autoZero"/>
        <c:auto val="1"/>
        <c:lblAlgn val="ctr"/>
        <c:lblOffset val="100"/>
        <c:noMultiLvlLbl val="0"/>
      </c:catAx>
      <c:valAx>
        <c:axId val="75974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386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2527989483436376E-2"/>
                <c:y val="0.3157513399060411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>
                      <a:solidFill>
                        <a:schemeClr val="tx1"/>
                      </a:solidFill>
                    </a:rPr>
                    <a:t>Million Tons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tx1"/>
                </a:solidFill>
              </a:rPr>
              <a:t>From the World </a:t>
            </a:r>
            <a:r>
              <a:rPr lang="en-US" sz="1800" baseline="0">
                <a:solidFill>
                  <a:schemeClr val="tx1"/>
                </a:solidFill>
              </a:rPr>
              <a:t> (Jan-Dec)</a:t>
            </a:r>
            <a:endParaRPr lang="en-US" sz="18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narHorz">
              <a:fgClr>
                <a:srgbClr val="6FAE5E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Beef</c:v>
                </c:pt>
                <c:pt idx="1">
                  <c:v>Chicken meat</c:v>
                </c:pt>
                <c:pt idx="2">
                  <c:v>Pork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">
                  <c:v>1369</c:v>
                </c:pt>
                <c:pt idx="1">
                  <c:v>342</c:v>
                </c:pt>
                <c:pt idx="2" formatCode="#,##0">
                  <c:v>1457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3-4628-B7F9-14A7865600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Beef</c:v>
                </c:pt>
                <c:pt idx="1">
                  <c:v>Chicken meat</c:v>
                </c:pt>
                <c:pt idx="2">
                  <c:v>Pork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#,##0">
                  <c:v>2177</c:v>
                </c:pt>
                <c:pt idx="1">
                  <c:v>580</c:v>
                </c:pt>
                <c:pt idx="2" formatCode="#,##0">
                  <c:v>2451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3-4628-B7F9-14A7865600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pattFill prst="pct5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Beef</c:v>
                </c:pt>
                <c:pt idx="1">
                  <c:v>Chicken meat</c:v>
                </c:pt>
                <c:pt idx="2">
                  <c:v>Pork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#,##0">
                  <c:v>2782</c:v>
                </c:pt>
                <c:pt idx="1">
                  <c:v>999</c:v>
                </c:pt>
                <c:pt idx="2" formatCode="#,##0">
                  <c:v>5281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3-4628-B7F9-14A7865600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Horz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Beef</c:v>
                </c:pt>
                <c:pt idx="1">
                  <c:v>Chicken meat</c:v>
                </c:pt>
                <c:pt idx="2">
                  <c:v>Pork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 formatCode="#,##0">
                  <c:v>2950</c:v>
                </c:pt>
                <c:pt idx="1">
                  <c:v>785</c:v>
                </c:pt>
                <c:pt idx="2" formatCode="#,##0">
                  <c:v>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83-4628-B7F9-14A7865600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Beef</c:v>
                </c:pt>
                <c:pt idx="1">
                  <c:v>Chicken meat</c:v>
                </c:pt>
                <c:pt idx="2">
                  <c:v>Pork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 formatCode="#,##0">
                  <c:v>3250</c:v>
                </c:pt>
                <c:pt idx="1">
                  <c:v>800</c:v>
                </c:pt>
                <c:pt idx="2" formatCode="#,##0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3-4628-B7F9-14A786560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738648"/>
        <c:axId val="759740288"/>
      </c:barChart>
      <c:catAx>
        <c:axId val="75973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40288"/>
        <c:crosses val="autoZero"/>
        <c:auto val="1"/>
        <c:lblAlgn val="ctr"/>
        <c:lblOffset val="100"/>
        <c:noMultiLvlLbl val="0"/>
      </c:catAx>
      <c:valAx>
        <c:axId val="75974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7386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6.3369532269649236E-3"/>
                <c:y val="0.2367861974403733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>
                      <a:solidFill>
                        <a:schemeClr val="tx1"/>
                      </a:solidFill>
                    </a:rPr>
                    <a:t>Million Tons (CWE/RTC)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Outstanding Sales to China: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Current &amp; Next Marketing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619820489219464E-2"/>
          <c:y val="0.19179020616044129"/>
          <c:w val="0.90272399009950599"/>
          <c:h val="0.62605304451023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ESR!$G$7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ESR!$F$8:$F$12</c:f>
              <c:strCache>
                <c:ptCount val="5"/>
                <c:pt idx="0">
                  <c:v>Wheat</c:v>
                </c:pt>
                <c:pt idx="1">
                  <c:v>Corn</c:v>
                </c:pt>
                <c:pt idx="2">
                  <c:v>Sorghum</c:v>
                </c:pt>
                <c:pt idx="3">
                  <c:v>Soybeans</c:v>
                </c:pt>
                <c:pt idx="4">
                  <c:v>Cotton*</c:v>
                </c:pt>
              </c:strCache>
            </c:strRef>
          </c:cat>
          <c:val>
            <c:numRef>
              <c:f>ESR!$G$8:$G$12</c:f>
              <c:numCache>
                <c:formatCode>#,##0</c:formatCode>
                <c:ptCount val="5"/>
                <c:pt idx="0">
                  <c:v>237500</c:v>
                </c:pt>
                <c:pt idx="1">
                  <c:v>800</c:v>
                </c:pt>
                <c:pt idx="2">
                  <c:v>469500</c:v>
                </c:pt>
                <c:pt idx="3">
                  <c:v>3895657</c:v>
                </c:pt>
                <c:pt idx="4">
                  <c:v>631093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E-4B59-B60A-DDB4D84E58CB}"/>
            </c:ext>
          </c:extLst>
        </c:ser>
        <c:ser>
          <c:idx val="1"/>
          <c:order val="1"/>
          <c:tx>
            <c:strRef>
              <c:f>ESR!$H$7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ESR!$F$8:$F$12</c:f>
              <c:strCache>
                <c:ptCount val="5"/>
                <c:pt idx="0">
                  <c:v>Wheat</c:v>
                </c:pt>
                <c:pt idx="1">
                  <c:v>Corn</c:v>
                </c:pt>
                <c:pt idx="2">
                  <c:v>Sorghum</c:v>
                </c:pt>
                <c:pt idx="3">
                  <c:v>Soybeans</c:v>
                </c:pt>
                <c:pt idx="4">
                  <c:v>Cotton*</c:v>
                </c:pt>
              </c:strCache>
            </c:strRef>
          </c:cat>
          <c:val>
            <c:numRef>
              <c:f>ESR!$H$8:$H$12</c:f>
              <c:numCache>
                <c:formatCode>#,##0</c:formatCode>
                <c:ptCount val="5"/>
                <c:pt idx="0">
                  <c:v>285450</c:v>
                </c:pt>
                <c:pt idx="1">
                  <c:v>169859</c:v>
                </c:pt>
                <c:pt idx="2">
                  <c:v>1688192</c:v>
                </c:pt>
                <c:pt idx="3">
                  <c:v>2754777</c:v>
                </c:pt>
                <c:pt idx="4">
                  <c:v>1448920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E-4B59-B60A-DDB4D84E58CB}"/>
            </c:ext>
          </c:extLst>
        </c:ser>
        <c:ser>
          <c:idx val="2"/>
          <c:order val="2"/>
          <c:tx>
            <c:strRef>
              <c:f>ESR!$I$7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ESR!$F$8:$F$12</c:f>
              <c:strCache>
                <c:ptCount val="5"/>
                <c:pt idx="0">
                  <c:v>Wheat</c:v>
                </c:pt>
                <c:pt idx="1">
                  <c:v>Corn</c:v>
                </c:pt>
                <c:pt idx="2">
                  <c:v>Sorghum</c:v>
                </c:pt>
                <c:pt idx="3">
                  <c:v>Soybeans</c:v>
                </c:pt>
                <c:pt idx="4">
                  <c:v>Cotton*</c:v>
                </c:pt>
              </c:strCache>
            </c:strRef>
          </c:cat>
          <c:val>
            <c:numRef>
              <c:f>ESR!$I$8:$I$12</c:f>
              <c:numCache>
                <c:formatCode>#,##0</c:formatCode>
                <c:ptCount val="5"/>
                <c:pt idx="0">
                  <c:v>0</c:v>
                </c:pt>
                <c:pt idx="1">
                  <c:v>158370</c:v>
                </c:pt>
                <c:pt idx="2">
                  <c:v>0</c:v>
                </c:pt>
                <c:pt idx="3">
                  <c:v>3009487</c:v>
                </c:pt>
                <c:pt idx="4">
                  <c:v>2112417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8E-4B59-B60A-DDB4D84E58CB}"/>
            </c:ext>
          </c:extLst>
        </c:ser>
        <c:ser>
          <c:idx val="3"/>
          <c:order val="3"/>
          <c:tx>
            <c:strRef>
              <c:f>ESR!$J$7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ESR!$F$8:$F$12</c:f>
              <c:strCache>
                <c:ptCount val="5"/>
                <c:pt idx="0">
                  <c:v>Wheat</c:v>
                </c:pt>
                <c:pt idx="1">
                  <c:v>Corn</c:v>
                </c:pt>
                <c:pt idx="2">
                  <c:v>Sorghum</c:v>
                </c:pt>
                <c:pt idx="3">
                  <c:v>Soybeans</c:v>
                </c:pt>
                <c:pt idx="4">
                  <c:v>Cotton*</c:v>
                </c:pt>
              </c:strCache>
            </c:strRef>
          </c:cat>
          <c:val>
            <c:numRef>
              <c:f>ESR!$J$8:$J$12</c:f>
              <c:numCache>
                <c:formatCode>#,##0</c:formatCode>
                <c:ptCount val="5"/>
                <c:pt idx="0">
                  <c:v>0</c:v>
                </c:pt>
                <c:pt idx="1">
                  <c:v>210</c:v>
                </c:pt>
                <c:pt idx="2">
                  <c:v>0</c:v>
                </c:pt>
                <c:pt idx="3">
                  <c:v>416000</c:v>
                </c:pt>
                <c:pt idx="4">
                  <c:v>1534318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8E-4B59-B60A-DDB4D84E58CB}"/>
            </c:ext>
          </c:extLst>
        </c:ser>
        <c:ser>
          <c:idx val="4"/>
          <c:order val="4"/>
          <c:tx>
            <c:strRef>
              <c:f>ESR!$K$7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ESR!$F$8:$F$12</c:f>
              <c:strCache>
                <c:ptCount val="5"/>
                <c:pt idx="0">
                  <c:v>Wheat</c:v>
                </c:pt>
                <c:pt idx="1">
                  <c:v>Corn</c:v>
                </c:pt>
                <c:pt idx="2">
                  <c:v>Sorghum</c:v>
                </c:pt>
                <c:pt idx="3">
                  <c:v>Soybeans</c:v>
                </c:pt>
                <c:pt idx="4">
                  <c:v>Cotton*</c:v>
                </c:pt>
              </c:strCache>
            </c:strRef>
          </c:cat>
          <c:val>
            <c:numRef>
              <c:f>ESR!$K$8:$K$12</c:f>
              <c:numCache>
                <c:formatCode>#,##0</c:formatCode>
                <c:ptCount val="5"/>
                <c:pt idx="0">
                  <c:v>1032751</c:v>
                </c:pt>
                <c:pt idx="1">
                  <c:v>11149391</c:v>
                </c:pt>
                <c:pt idx="2">
                  <c:v>2559759</c:v>
                </c:pt>
                <c:pt idx="3">
                  <c:v>3941850</c:v>
                </c:pt>
                <c:pt idx="4">
                  <c:v>1310118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8E-4B59-B60A-DDB4D84E58CB}"/>
            </c:ext>
          </c:extLst>
        </c:ser>
        <c:ser>
          <c:idx val="5"/>
          <c:order val="5"/>
          <c:tx>
            <c:strRef>
              <c:f>ESR!$L$7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ESR!$F$8:$F$12</c:f>
              <c:strCache>
                <c:ptCount val="5"/>
                <c:pt idx="0">
                  <c:v>Wheat</c:v>
                </c:pt>
                <c:pt idx="1">
                  <c:v>Corn</c:v>
                </c:pt>
                <c:pt idx="2">
                  <c:v>Sorghum</c:v>
                </c:pt>
                <c:pt idx="3">
                  <c:v>Soybeans</c:v>
                </c:pt>
                <c:pt idx="4">
                  <c:v>Cotton*</c:v>
                </c:pt>
              </c:strCache>
            </c:strRef>
          </c:cat>
          <c:val>
            <c:numRef>
              <c:f>ESR!$L$8:$L$12</c:f>
              <c:numCache>
                <c:formatCode>#,##0</c:formatCode>
                <c:ptCount val="5"/>
                <c:pt idx="0">
                  <c:v>0</c:v>
                </c:pt>
                <c:pt idx="1">
                  <c:v>7982000</c:v>
                </c:pt>
                <c:pt idx="2">
                  <c:v>2868648</c:v>
                </c:pt>
                <c:pt idx="3">
                  <c:v>4345028</c:v>
                </c:pt>
                <c:pt idx="4">
                  <c:v>2616076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8E-4B59-B60A-DDB4D84E5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388048"/>
        <c:axId val="673382472"/>
      </c:barChart>
      <c:catAx>
        <c:axId val="67338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382472"/>
        <c:crosses val="autoZero"/>
        <c:auto val="1"/>
        <c:lblAlgn val="ctr"/>
        <c:lblOffset val="100"/>
        <c:noMultiLvlLbl val="0"/>
      </c:catAx>
      <c:valAx>
        <c:axId val="67338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3880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234201394609981E-3"/>
                <c:y val="0.3999892825890752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600">
                      <a:solidFill>
                        <a:schemeClr val="tx1"/>
                      </a:solidFill>
                    </a:rPr>
                    <a:t>Million Tons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83297227437351"/>
          <c:y val="0.9026411547794353"/>
          <c:w val="0.56253062117235342"/>
          <c:h val="7.3938833153759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9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3949342094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47112761673149"/>
          <c:y val="0.10196412948381454"/>
          <c:w val="0.61519479887514017"/>
          <c:h val="0.716731758530183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48C-4439-A73B-1B02B9893D3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48C-4439-A73B-1B02B9893D3C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48C-4439-A73B-1B02B9893D3C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48C-4439-A73B-1B02B9893D3C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48C-4439-A73B-1B02B9893D3C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48C-4439-A73B-1B02B9893D3C}"/>
              </c:ext>
            </c:extLst>
          </c:dPt>
          <c:dPt>
            <c:idx val="6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48C-4439-A73B-1B02B9893D3C}"/>
              </c:ext>
            </c:extLst>
          </c:dPt>
          <c:dLbls>
            <c:dLbl>
              <c:idx val="0"/>
              <c:layout>
                <c:manualLayout>
                  <c:x val="5.316802122882333E-4"/>
                  <c:y val="3.46952464275298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30613333223663"/>
                      <c:h val="7.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48C-4439-A73B-1B02B9893D3C}"/>
                </c:ext>
              </c:extLst>
            </c:dLbl>
            <c:dLbl>
              <c:idx val="1"/>
              <c:layout>
                <c:manualLayout>
                  <c:x val="-1.0048915950429217E-2"/>
                  <c:y val="-5.292155147273257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8C-4439-A73B-1B02B9893D3C}"/>
                </c:ext>
              </c:extLst>
            </c:dLbl>
            <c:dLbl>
              <c:idx val="2"/>
              <c:layout>
                <c:manualLayout>
                  <c:x val="2.8931217671066916E-2"/>
                  <c:y val="-3.101458151064450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8C-4439-A73B-1B02B9893D3C}"/>
                </c:ext>
              </c:extLst>
            </c:dLbl>
            <c:dLbl>
              <c:idx val="3"/>
              <c:layout>
                <c:manualLayout>
                  <c:x val="3.2294717630282785E-2"/>
                  <c:y val="3.235345581802274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8C-4439-A73B-1B02B9893D3C}"/>
                </c:ext>
              </c:extLst>
            </c:dLbl>
            <c:dLbl>
              <c:idx val="4"/>
              <c:layout>
                <c:manualLayout>
                  <c:x val="3.3000958943640246E-2"/>
                  <c:y val="-2.29466316710411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8C-4439-A73B-1B02B9893D3C}"/>
                </c:ext>
              </c:extLst>
            </c:dLbl>
            <c:dLbl>
              <c:idx val="5"/>
              <c:layout>
                <c:manualLayout>
                  <c:x val="-2.8533200081979741E-2"/>
                  <c:y val="-6.371536891221930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8C-4439-A73B-1B02B9893D3C}"/>
                </c:ext>
              </c:extLst>
            </c:dLbl>
            <c:dLbl>
              <c:idx val="6"/>
              <c:layout>
                <c:manualLayout>
                  <c:x val="8.7078342976463271E-3"/>
                  <c:y val="-5.720443277923593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8C-4439-A73B-1B02B9893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China</c:v>
                </c:pt>
                <c:pt idx="1">
                  <c:v>Mexico</c:v>
                </c:pt>
                <c:pt idx="2">
                  <c:v>Canada</c:v>
                </c:pt>
                <c:pt idx="3">
                  <c:v>Japan</c:v>
                </c:pt>
                <c:pt idx="4">
                  <c:v>European Union</c:v>
                </c:pt>
                <c:pt idx="5">
                  <c:v>South Korea</c:v>
                </c:pt>
                <c:pt idx="6">
                  <c:v>Rest of World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32.976889999999997</c:v>
                </c:pt>
                <c:pt idx="1">
                  <c:v>25.517885</c:v>
                </c:pt>
                <c:pt idx="2">
                  <c:v>25.048839000000001</c:v>
                </c:pt>
                <c:pt idx="3">
                  <c:v>14.243866000000001</c:v>
                </c:pt>
                <c:pt idx="4">
                  <c:v>10.961356</c:v>
                </c:pt>
                <c:pt idx="5">
                  <c:v>9.381793</c:v>
                </c:pt>
                <c:pt idx="6">
                  <c:v>58.909405000000007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3949342094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47112761673149"/>
          <c:y val="0.11307524059492563"/>
          <c:w val="0.61519479887514017"/>
          <c:h val="0.716731758530183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2001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CE-4869-8743-0C7B45646A25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CE-4869-8743-0C7B45646A2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CE-4869-8743-0C7B45646A2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CE-4869-8743-0C7B45646A25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0CE-4869-8743-0C7B45646A25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0CE-4869-8743-0C7B45646A25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0CE-4869-8743-0C7B45646A25}"/>
              </c:ext>
            </c:extLst>
          </c:dPt>
          <c:dPt>
            <c:idx val="7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20CE-4869-8743-0C7B45646A25}"/>
              </c:ext>
            </c:extLst>
          </c:dPt>
          <c:dLbls>
            <c:dLbl>
              <c:idx val="0"/>
              <c:layout>
                <c:manualLayout>
                  <c:x val="1.184479324677022E-2"/>
                  <c:y val="6.671624380285797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CE-4869-8743-0C7B45646A25}"/>
                </c:ext>
              </c:extLst>
            </c:dLbl>
            <c:dLbl>
              <c:idx val="1"/>
              <c:layout>
                <c:manualLayout>
                  <c:x val="-1.2602671744475555E-2"/>
                  <c:y val="-5.08982210557013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CE-4869-8743-0C7B45646A25}"/>
                </c:ext>
              </c:extLst>
            </c:dLbl>
            <c:dLbl>
              <c:idx val="2"/>
              <c:layout>
                <c:manualLayout>
                  <c:x val="3.0255163090106202E-2"/>
                  <c:y val="-5.0423738699329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CE-4869-8743-0C7B45646A25}"/>
                </c:ext>
              </c:extLst>
            </c:dLbl>
            <c:dLbl>
              <c:idx val="4"/>
              <c:layout>
                <c:manualLayout>
                  <c:x val="-3.8481126494879351E-3"/>
                  <c:y val="4.942840478273548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CE-4869-8743-0C7B45646A25}"/>
                </c:ext>
              </c:extLst>
            </c:dLbl>
            <c:dLbl>
              <c:idx val="6"/>
              <c:layout>
                <c:manualLayout>
                  <c:x val="-1.7657860698870449E-2"/>
                  <c:y val="-2.2930592009332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CE-4869-8743-0C7B45646A25}"/>
                </c:ext>
              </c:extLst>
            </c:dLbl>
            <c:dLbl>
              <c:idx val="7"/>
              <c:layout>
                <c:manualLayout>
                  <c:x val="2.5334207966703614E-2"/>
                  <c:y val="-3.12070574511519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0CE-4869-8743-0C7B45646A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Japan</c:v>
                </c:pt>
                <c:pt idx="1">
                  <c:v>Canada</c:v>
                </c:pt>
                <c:pt idx="2">
                  <c:v>Mexico</c:v>
                </c:pt>
                <c:pt idx="3">
                  <c:v>European Union</c:v>
                </c:pt>
                <c:pt idx="4">
                  <c:v>South Korea</c:v>
                </c:pt>
                <c:pt idx="5">
                  <c:v>Taiwan</c:v>
                </c:pt>
                <c:pt idx="6">
                  <c:v>China</c:v>
                </c:pt>
                <c:pt idx="7">
                  <c:v>Rest of World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10.262235</c:v>
                </c:pt>
                <c:pt idx="1">
                  <c:v>8.3439870000000003</c:v>
                </c:pt>
                <c:pt idx="2">
                  <c:v>7.4640719999999998</c:v>
                </c:pt>
                <c:pt idx="3">
                  <c:v>6.8689419999999997</c:v>
                </c:pt>
                <c:pt idx="4">
                  <c:v>2.7053500000000001</c:v>
                </c:pt>
                <c:pt idx="5">
                  <c:v>2.0586280000000001</c:v>
                </c:pt>
                <c:pt idx="6">
                  <c:v>1.9368920000000001</c:v>
                </c:pt>
                <c:pt idx="7">
                  <c:v>17.440569999999976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CE-4869-8743-0C7B45646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3949342094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18468038981962"/>
          <c:y val="0.13159375911344415"/>
          <c:w val="0.61519479887514017"/>
          <c:h val="0.716731758530183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216-48EB-981D-FB540792993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216-48EB-981D-FB540792993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216-48EB-981D-FB5407929939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216-48EB-981D-FB5407929939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216-48EB-981D-FB5407929939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216-48EB-981D-FB5407929939}"/>
              </c:ext>
            </c:extLst>
          </c:dPt>
          <c:dPt>
            <c:idx val="6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216-48EB-981D-FB5407929939}"/>
              </c:ext>
            </c:extLst>
          </c:dPt>
          <c:dLbls>
            <c:dLbl>
              <c:idx val="0"/>
              <c:layout>
                <c:manualLayout>
                  <c:x val="-3.3457824151677119E-2"/>
                  <c:y val="1.473548904840442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16-48EB-981D-FB5407929939}"/>
                </c:ext>
              </c:extLst>
            </c:dLbl>
            <c:dLbl>
              <c:idx val="1"/>
              <c:layout>
                <c:manualLayout>
                  <c:x val="-1.5744696649886073E-4"/>
                  <c:y val="-8.67703115996631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71266455728985"/>
                      <c:h val="7.44015056256838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16-48EB-981D-FB5407929939}"/>
                </c:ext>
              </c:extLst>
            </c:dLbl>
            <c:dLbl>
              <c:idx val="2"/>
              <c:layout>
                <c:manualLayout>
                  <c:x val="2.1589369685911116E-3"/>
                  <c:y val="2.780694079906678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16-48EB-981D-FB5407929939}"/>
                </c:ext>
              </c:extLst>
            </c:dLbl>
            <c:dLbl>
              <c:idx val="3"/>
              <c:layout>
                <c:manualLayout>
                  <c:x val="3.2922132268419224E-3"/>
                  <c:y val="6.822980460775736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16-48EB-981D-FB5407929939}"/>
                </c:ext>
              </c:extLst>
            </c:dLbl>
            <c:dLbl>
              <c:idx val="4"/>
              <c:layout>
                <c:manualLayout>
                  <c:x val="7.7088375670112369E-2"/>
                  <c:y val="1.576232137649460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16-48EB-981D-FB5407929939}"/>
                </c:ext>
              </c:extLst>
            </c:dLbl>
            <c:dLbl>
              <c:idx val="5"/>
              <c:layout>
                <c:manualLayout>
                  <c:x val="-1.221447892940123E-2"/>
                  <c:y val="1.49495479731700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16-48EB-981D-FB5407929939}"/>
                </c:ext>
              </c:extLst>
            </c:dLbl>
            <c:dLbl>
              <c:idx val="6"/>
              <c:layout>
                <c:manualLayout>
                  <c:x val="-3.1850774934762356E-2"/>
                  <c:y val="0.185013706620005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16-48EB-981D-FB5407929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Canada</c:v>
                </c:pt>
                <c:pt idx="1">
                  <c:v>China</c:v>
                </c:pt>
                <c:pt idx="2">
                  <c:v>Mexico</c:v>
                </c:pt>
                <c:pt idx="3">
                  <c:v>Japan</c:v>
                </c:pt>
                <c:pt idx="4">
                  <c:v>European Union</c:v>
                </c:pt>
                <c:pt idx="5">
                  <c:v>South Korea</c:v>
                </c:pt>
                <c:pt idx="6">
                  <c:v>Rest of World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20.289062000000001</c:v>
                </c:pt>
                <c:pt idx="1">
                  <c:v>18.923373000000002</c:v>
                </c:pt>
                <c:pt idx="2">
                  <c:v>18.544708</c:v>
                </c:pt>
                <c:pt idx="3">
                  <c:v>14.630108999999999</c:v>
                </c:pt>
                <c:pt idx="4">
                  <c:v>11.197378</c:v>
                </c:pt>
                <c:pt idx="5">
                  <c:v>7.0041130000000003</c:v>
                </c:pt>
                <c:pt idx="6">
                  <c:v>51.540363000000021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216-48EB-981D-FB5407929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8031496062993"/>
          <c:y val="5.886291231340688E-2"/>
          <c:w val="0.88176220472440947"/>
          <c:h val="0.7910301980588285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Exports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pPr>
              <a:solidFill>
                <a:schemeClr val="accent2"/>
              </a:solidFill>
              <a:ln w="15875">
                <a:solidFill>
                  <a:schemeClr val="accent2"/>
                </a:solidFill>
              </a:ln>
            </c:spPr>
          </c:marker>
          <c:cat>
            <c:strRef>
              <c:f>Sheet1!$B$1:$AC$1</c:f>
              <c:strCach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strCache>
            </c:strRef>
          </c:cat>
          <c:val>
            <c:numRef>
              <c:f>Sheet1!$B$2:$AC$2</c:f>
              <c:numCache>
                <c:formatCode>0.000</c:formatCode>
                <c:ptCount val="28"/>
                <c:pt idx="0">
                  <c:v>52.247674000000004</c:v>
                </c:pt>
                <c:pt idx="1">
                  <c:v>62.305379000000002</c:v>
                </c:pt>
                <c:pt idx="2">
                  <c:v>66.453919999999997</c:v>
                </c:pt>
                <c:pt idx="3">
                  <c:v>62.849677999999997</c:v>
                </c:pt>
                <c:pt idx="4">
                  <c:v>57.295704999999998</c:v>
                </c:pt>
                <c:pt idx="5">
                  <c:v>52.917772999999997</c:v>
                </c:pt>
                <c:pt idx="6">
                  <c:v>55.916018000000001</c:v>
                </c:pt>
                <c:pt idx="7">
                  <c:v>57.080677000000001</c:v>
                </c:pt>
                <c:pt idx="8">
                  <c:v>55.776783999999999</c:v>
                </c:pt>
                <c:pt idx="9">
                  <c:v>62.018810000000002</c:v>
                </c:pt>
                <c:pt idx="10">
                  <c:v>63.887732</c:v>
                </c:pt>
                <c:pt idx="11">
                  <c:v>65.550334000000007</c:v>
                </c:pt>
                <c:pt idx="12">
                  <c:v>73.624134999999995</c:v>
                </c:pt>
                <c:pt idx="13">
                  <c:v>93.099307999999994</c:v>
                </c:pt>
                <c:pt idx="14">
                  <c:v>117.71008500000001</c:v>
                </c:pt>
                <c:pt idx="15">
                  <c:v>100.76347199999999</c:v>
                </c:pt>
                <c:pt idx="16">
                  <c:v>118.71895600000001</c:v>
                </c:pt>
                <c:pt idx="17">
                  <c:v>142.12910600000001</c:v>
                </c:pt>
                <c:pt idx="18">
                  <c:v>145.91785300000001</c:v>
                </c:pt>
                <c:pt idx="19">
                  <c:v>148.48344900000001</c:v>
                </c:pt>
                <c:pt idx="20">
                  <c:v>154.542135</c:v>
                </c:pt>
                <c:pt idx="21">
                  <c:v>137.215968</c:v>
                </c:pt>
                <c:pt idx="22">
                  <c:v>138.90302500000001</c:v>
                </c:pt>
                <c:pt idx="23">
                  <c:v>142.86583999999999</c:v>
                </c:pt>
                <c:pt idx="24">
                  <c:v>144.73258100000001</c:v>
                </c:pt>
                <c:pt idx="25">
                  <c:v>141.08573100000001</c:v>
                </c:pt>
                <c:pt idx="26">
                  <c:v>149.732891</c:v>
                </c:pt>
                <c:pt idx="27">
                  <c:v>177.04003599999999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BE-42BA-A9A1-58ED58C112A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Imports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1"/>
              </a:solidFill>
              <a:ln w="3175">
                <a:solidFill>
                  <a:schemeClr val="accent1"/>
                </a:solidFill>
              </a:ln>
            </c:spPr>
          </c:marker>
          <c:cat>
            <c:strRef>
              <c:f>Sheet1!$B$1:$AC$1</c:f>
              <c:strCach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strCache>
            </c:strRef>
          </c:cat>
          <c:val>
            <c:numRef>
              <c:f>Sheet1!$B$3:$AC$3</c:f>
              <c:numCache>
                <c:formatCode>0.000</c:formatCode>
                <c:ptCount val="28"/>
                <c:pt idx="0">
                  <c:v>28.267620999999998</c:v>
                </c:pt>
                <c:pt idx="1">
                  <c:v>30.83662</c:v>
                </c:pt>
                <c:pt idx="2">
                  <c:v>34.600596000000003</c:v>
                </c:pt>
                <c:pt idx="3">
                  <c:v>37.871662000000001</c:v>
                </c:pt>
                <c:pt idx="4">
                  <c:v>38.986131</c:v>
                </c:pt>
                <c:pt idx="5">
                  <c:v>40.276403000000002</c:v>
                </c:pt>
                <c:pt idx="6">
                  <c:v>41.879148999999998</c:v>
                </c:pt>
                <c:pt idx="7">
                  <c:v>42.613059</c:v>
                </c:pt>
                <c:pt idx="8">
                  <c:v>45.349912000000003</c:v>
                </c:pt>
                <c:pt idx="9">
                  <c:v>50.913381999999999</c:v>
                </c:pt>
                <c:pt idx="10">
                  <c:v>57.507821999999997</c:v>
                </c:pt>
                <c:pt idx="11">
                  <c:v>63.268059999999998</c:v>
                </c:pt>
                <c:pt idx="12">
                  <c:v>70.453265000000002</c:v>
                </c:pt>
                <c:pt idx="13">
                  <c:v>76.929732000000001</c:v>
                </c:pt>
                <c:pt idx="14">
                  <c:v>85.192398999999995</c:v>
                </c:pt>
                <c:pt idx="15">
                  <c:v>76.720253</c:v>
                </c:pt>
                <c:pt idx="16">
                  <c:v>85.581582999999995</c:v>
                </c:pt>
                <c:pt idx="17">
                  <c:v>102.033492</c:v>
                </c:pt>
                <c:pt idx="18">
                  <c:v>108.76164199999999</c:v>
                </c:pt>
                <c:pt idx="19">
                  <c:v>111.002439</c:v>
                </c:pt>
                <c:pt idx="20">
                  <c:v>118.72969399999999</c:v>
                </c:pt>
                <c:pt idx="21">
                  <c:v>121.12186</c:v>
                </c:pt>
                <c:pt idx="22">
                  <c:v>122.56938100000001</c:v>
                </c:pt>
                <c:pt idx="23">
                  <c:v>129.21048999999999</c:v>
                </c:pt>
                <c:pt idx="24">
                  <c:v>137.99057099999999</c:v>
                </c:pt>
                <c:pt idx="25">
                  <c:v>141.566733</c:v>
                </c:pt>
                <c:pt idx="26">
                  <c:v>146.28159400000001</c:v>
                </c:pt>
                <c:pt idx="27">
                  <c:v>170.55348499999999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BE-42BA-A9A1-58ED58C112A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Trade Balance</c:v>
                </c:pt>
              </c:strCache>
            </c:strRef>
          </c:tx>
          <c:cat>
            <c:strRef>
              <c:f>Sheet1!$B$1:$AC$1</c:f>
              <c:strCach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strCache>
            </c:strRef>
          </c:cat>
          <c:val>
            <c:numRef>
              <c:f>Sheet1!$B$4:$AC$4</c:f>
            </c:numRef>
          </c:val>
          <c:smooth val="0"/>
          <c:extLst>
            <c:ext xmlns:c16="http://schemas.microsoft.com/office/drawing/2014/chart" uri="{C3380CC4-5D6E-409C-BE32-E72D297353CC}">
              <c16:uniqueId val="{00000002-F0BE-42BA-A9A1-58ED58C11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796288"/>
        <c:axId val="98798208"/>
      </c:lineChart>
      <c:catAx>
        <c:axId val="9879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98208"/>
        <c:crosses val="autoZero"/>
        <c:auto val="1"/>
        <c:lblAlgn val="ctr"/>
        <c:lblOffset val="100"/>
        <c:noMultiLvlLbl val="0"/>
      </c:catAx>
      <c:valAx>
        <c:axId val="9879820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r>
                  <a:rPr lang="en-US" sz="1600" b="0">
                    <a:solidFill>
                      <a:schemeClr val="tx1"/>
                    </a:solidFill>
                  </a:rPr>
                  <a:t>Billion Dollars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9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ysClr val="windowText" lastClr="000000"/>
                </a:solidFill>
              </a:rPr>
              <a:t>Phase One Groups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Data!$A$3</c:f>
              <c:strCache>
                <c:ptCount val="1"/>
                <c:pt idx="0">
                  <c:v>Oilseeds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Data!$B$1:$W$1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Data!$B$3:$W$3</c:f>
              <c:numCache>
                <c:formatCode>#,##0</c:formatCode>
                <c:ptCount val="22"/>
                <c:pt idx="0">
                  <c:v>1174049456</c:v>
                </c:pt>
                <c:pt idx="1">
                  <c:v>1195946799</c:v>
                </c:pt>
                <c:pt idx="2">
                  <c:v>963187281</c:v>
                </c:pt>
                <c:pt idx="3">
                  <c:v>2217046484</c:v>
                </c:pt>
                <c:pt idx="4">
                  <c:v>3347937810</c:v>
                </c:pt>
                <c:pt idx="5">
                  <c:v>3160443862</c:v>
                </c:pt>
                <c:pt idx="6">
                  <c:v>2719809141</c:v>
                </c:pt>
                <c:pt idx="7">
                  <c:v>4251265800</c:v>
                </c:pt>
                <c:pt idx="8">
                  <c:v>8429497512</c:v>
                </c:pt>
                <c:pt idx="9">
                  <c:v>9330501632</c:v>
                </c:pt>
                <c:pt idx="10">
                  <c:v>11330052976</c:v>
                </c:pt>
                <c:pt idx="11">
                  <c:v>12660200926</c:v>
                </c:pt>
                <c:pt idx="12">
                  <c:v>15374305037</c:v>
                </c:pt>
                <c:pt idx="13">
                  <c:v>13332638838</c:v>
                </c:pt>
                <c:pt idx="14">
                  <c:v>16326439588</c:v>
                </c:pt>
                <c:pt idx="15">
                  <c:v>12448881327</c:v>
                </c:pt>
                <c:pt idx="16">
                  <c:v>13754089275</c:v>
                </c:pt>
                <c:pt idx="17">
                  <c:v>13940603834</c:v>
                </c:pt>
                <c:pt idx="18">
                  <c:v>7061192629</c:v>
                </c:pt>
                <c:pt idx="19">
                  <c:v>6682215259</c:v>
                </c:pt>
                <c:pt idx="20">
                  <c:v>10650472282</c:v>
                </c:pt>
                <c:pt idx="21">
                  <c:v>16913586517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A-4574-BAFE-1C976227145B}"/>
            </c:ext>
          </c:extLst>
        </c:ser>
        <c:ser>
          <c:idx val="1"/>
          <c:order val="1"/>
          <c:tx>
            <c:strRef>
              <c:f>Data!$A$4</c:f>
              <c:strCache>
                <c:ptCount val="1"/>
                <c:pt idx="0">
                  <c:v>Cereals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Data!$B$1:$W$1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Data!$B$4:$W$4</c:f>
              <c:numCache>
                <c:formatCode>#,##0</c:formatCode>
                <c:ptCount val="22"/>
                <c:pt idx="0">
                  <c:v>33949946</c:v>
                </c:pt>
                <c:pt idx="1">
                  <c:v>54728475</c:v>
                </c:pt>
                <c:pt idx="2">
                  <c:v>31776592</c:v>
                </c:pt>
                <c:pt idx="3">
                  <c:v>41590187</c:v>
                </c:pt>
                <c:pt idx="4">
                  <c:v>651443145</c:v>
                </c:pt>
                <c:pt idx="5">
                  <c:v>108820180</c:v>
                </c:pt>
                <c:pt idx="6">
                  <c:v>47029762</c:v>
                </c:pt>
                <c:pt idx="7">
                  <c:v>12238260</c:v>
                </c:pt>
                <c:pt idx="8">
                  <c:v>7851704</c:v>
                </c:pt>
                <c:pt idx="9">
                  <c:v>100197812</c:v>
                </c:pt>
                <c:pt idx="10">
                  <c:v>385946720</c:v>
                </c:pt>
                <c:pt idx="11">
                  <c:v>733041729</c:v>
                </c:pt>
                <c:pt idx="12">
                  <c:v>1902691300</c:v>
                </c:pt>
                <c:pt idx="13">
                  <c:v>2220406140</c:v>
                </c:pt>
                <c:pt idx="14">
                  <c:v>2112012765</c:v>
                </c:pt>
                <c:pt idx="15">
                  <c:v>2800698683</c:v>
                </c:pt>
                <c:pt idx="16">
                  <c:v>1549404656</c:v>
                </c:pt>
                <c:pt idx="17">
                  <c:v>1533702358</c:v>
                </c:pt>
                <c:pt idx="18">
                  <c:v>921855838</c:v>
                </c:pt>
                <c:pt idx="19">
                  <c:v>284886258</c:v>
                </c:pt>
                <c:pt idx="20">
                  <c:v>2457933618</c:v>
                </c:pt>
                <c:pt idx="21">
                  <c:v>8558967193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3A-4574-BAFE-1C976227145B}"/>
            </c:ext>
          </c:extLst>
        </c:ser>
        <c:ser>
          <c:idx val="2"/>
          <c:order val="2"/>
          <c:tx>
            <c:strRef>
              <c:f>Data!$A$5</c:f>
              <c:strCache>
                <c:ptCount val="1"/>
                <c:pt idx="0">
                  <c:v>Other Agriculture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Data!$B$1:$W$1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Data!$B$5:$W$5</c:f>
              <c:numCache>
                <c:formatCode>#,##0</c:formatCode>
                <c:ptCount val="22"/>
                <c:pt idx="0">
                  <c:v>838985454</c:v>
                </c:pt>
                <c:pt idx="1">
                  <c:v>979704872</c:v>
                </c:pt>
                <c:pt idx="2">
                  <c:v>995344841</c:v>
                </c:pt>
                <c:pt idx="3">
                  <c:v>1356881194</c:v>
                </c:pt>
                <c:pt idx="4">
                  <c:v>1508955690</c:v>
                </c:pt>
                <c:pt idx="5">
                  <c:v>1418577062</c:v>
                </c:pt>
                <c:pt idx="6">
                  <c:v>1795918519</c:v>
                </c:pt>
                <c:pt idx="7">
                  <c:v>2086867368</c:v>
                </c:pt>
                <c:pt idx="8">
                  <c:v>2559595299</c:v>
                </c:pt>
                <c:pt idx="9">
                  <c:v>2281748299</c:v>
                </c:pt>
                <c:pt idx="10">
                  <c:v>3836155047</c:v>
                </c:pt>
                <c:pt idx="11">
                  <c:v>4512109777</c:v>
                </c:pt>
                <c:pt idx="12">
                  <c:v>5351301919</c:v>
                </c:pt>
                <c:pt idx="13">
                  <c:v>6490659676</c:v>
                </c:pt>
                <c:pt idx="14">
                  <c:v>6857816605</c:v>
                </c:pt>
                <c:pt idx="15">
                  <c:v>6851119589</c:v>
                </c:pt>
                <c:pt idx="16">
                  <c:v>5641501122</c:v>
                </c:pt>
                <c:pt idx="17">
                  <c:v>5122077538</c:v>
                </c:pt>
                <c:pt idx="18">
                  <c:v>5315809311</c:v>
                </c:pt>
                <c:pt idx="19">
                  <c:v>4553886807</c:v>
                </c:pt>
                <c:pt idx="20">
                  <c:v>4951157418</c:v>
                </c:pt>
                <c:pt idx="21">
                  <c:v>6681309605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3A-4574-BAFE-1C976227145B}"/>
            </c:ext>
          </c:extLst>
        </c:ser>
        <c:ser>
          <c:idx val="3"/>
          <c:order val="3"/>
          <c:tx>
            <c:strRef>
              <c:f>Data!$A$6</c:f>
              <c:strCache>
                <c:ptCount val="1"/>
                <c:pt idx="0">
                  <c:v>Meat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Data!$B$1:$W$1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Data!$B$6:$W$6</c:f>
              <c:numCache>
                <c:formatCode>#,##0</c:formatCode>
                <c:ptCount val="22"/>
                <c:pt idx="0">
                  <c:v>424268063</c:v>
                </c:pt>
                <c:pt idx="1">
                  <c:v>416351615</c:v>
                </c:pt>
                <c:pt idx="2">
                  <c:v>532044623</c:v>
                </c:pt>
                <c:pt idx="3">
                  <c:v>599864729</c:v>
                </c:pt>
                <c:pt idx="4">
                  <c:v>181015241</c:v>
                </c:pt>
                <c:pt idx="5">
                  <c:v>249261067</c:v>
                </c:pt>
                <c:pt idx="6">
                  <c:v>360184931</c:v>
                </c:pt>
                <c:pt idx="7">
                  <c:v>765895112</c:v>
                </c:pt>
                <c:pt idx="8">
                  <c:v>1252082915</c:v>
                </c:pt>
                <c:pt idx="9">
                  <c:v>911013552</c:v>
                </c:pt>
                <c:pt idx="10">
                  <c:v>407419632</c:v>
                </c:pt>
                <c:pt idx="11">
                  <c:v>1361518737</c:v>
                </c:pt>
                <c:pt idx="12">
                  <c:v>1345271949</c:v>
                </c:pt>
                <c:pt idx="13">
                  <c:v>1181428035</c:v>
                </c:pt>
                <c:pt idx="14">
                  <c:v>984929828</c:v>
                </c:pt>
                <c:pt idx="15">
                  <c:v>520441793</c:v>
                </c:pt>
                <c:pt idx="16">
                  <c:v>1351314255</c:v>
                </c:pt>
                <c:pt idx="17">
                  <c:v>1186978816</c:v>
                </c:pt>
                <c:pt idx="18">
                  <c:v>537090600</c:v>
                </c:pt>
                <c:pt idx="19">
                  <c:v>866942975</c:v>
                </c:pt>
                <c:pt idx="20">
                  <c:v>3130449333</c:v>
                </c:pt>
                <c:pt idx="21">
                  <c:v>4112722910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3A-4574-BAFE-1C976227145B}"/>
            </c:ext>
          </c:extLst>
        </c:ser>
        <c:ser>
          <c:idx val="4"/>
          <c:order val="4"/>
          <c:tx>
            <c:strRef>
              <c:f>Data!$A$7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Data!$B$1:$W$1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Data!$B$7:$W$7</c:f>
              <c:numCache>
                <c:formatCode>#,##0</c:formatCode>
                <c:ptCount val="22"/>
                <c:pt idx="0">
                  <c:v>45777971</c:v>
                </c:pt>
                <c:pt idx="1">
                  <c:v>44185307</c:v>
                </c:pt>
                <c:pt idx="2">
                  <c:v>89306826</c:v>
                </c:pt>
                <c:pt idx="3">
                  <c:v>663330859</c:v>
                </c:pt>
                <c:pt idx="4">
                  <c:v>1769111803</c:v>
                </c:pt>
                <c:pt idx="5">
                  <c:v>1470025538</c:v>
                </c:pt>
                <c:pt idx="6">
                  <c:v>2296437765</c:v>
                </c:pt>
                <c:pt idx="7">
                  <c:v>1609760020</c:v>
                </c:pt>
                <c:pt idx="8">
                  <c:v>1662826333</c:v>
                </c:pt>
                <c:pt idx="9">
                  <c:v>872993682</c:v>
                </c:pt>
                <c:pt idx="10">
                  <c:v>1999536933</c:v>
                </c:pt>
                <c:pt idx="11">
                  <c:v>2940148334</c:v>
                </c:pt>
                <c:pt idx="12">
                  <c:v>3689299451</c:v>
                </c:pt>
                <c:pt idx="13">
                  <c:v>2437407187</c:v>
                </c:pt>
                <c:pt idx="14">
                  <c:v>1262808283</c:v>
                </c:pt>
                <c:pt idx="15">
                  <c:v>982279674</c:v>
                </c:pt>
                <c:pt idx="16">
                  <c:v>509740893</c:v>
                </c:pt>
                <c:pt idx="17">
                  <c:v>983195675</c:v>
                </c:pt>
                <c:pt idx="18">
                  <c:v>1063508667</c:v>
                </c:pt>
                <c:pt idx="19">
                  <c:v>730669027</c:v>
                </c:pt>
                <c:pt idx="20">
                  <c:v>1604639387</c:v>
                </c:pt>
                <c:pt idx="21">
                  <c:v>1601098158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3A-4574-BAFE-1C976227145B}"/>
            </c:ext>
          </c:extLst>
        </c:ser>
        <c:ser>
          <c:idx val="5"/>
          <c:order val="5"/>
          <c:tx>
            <c:strRef>
              <c:f>Data!$A$8</c:f>
              <c:strCache>
                <c:ptCount val="1"/>
                <c:pt idx="0">
                  <c:v>Seafood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Data!$B$1:$W$1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Data!$B$8:$W$8</c:f>
              <c:numCache>
                <c:formatCode>#,##0</c:formatCode>
                <c:ptCount val="22"/>
                <c:pt idx="0">
                  <c:v>79753378</c:v>
                </c:pt>
                <c:pt idx="1">
                  <c:v>100454660</c:v>
                </c:pt>
                <c:pt idx="2">
                  <c:v>105846484</c:v>
                </c:pt>
                <c:pt idx="3">
                  <c:v>133451928</c:v>
                </c:pt>
                <c:pt idx="4">
                  <c:v>245318210</c:v>
                </c:pt>
                <c:pt idx="5">
                  <c:v>343188935</c:v>
                </c:pt>
                <c:pt idx="6">
                  <c:v>409217031</c:v>
                </c:pt>
                <c:pt idx="7">
                  <c:v>463207888</c:v>
                </c:pt>
                <c:pt idx="8">
                  <c:v>533099068</c:v>
                </c:pt>
                <c:pt idx="9">
                  <c:v>548971816</c:v>
                </c:pt>
                <c:pt idx="10">
                  <c:v>725800996</c:v>
                </c:pt>
                <c:pt idx="11">
                  <c:v>1129530364</c:v>
                </c:pt>
                <c:pt idx="12">
                  <c:v>1114941316</c:v>
                </c:pt>
                <c:pt idx="13">
                  <c:v>1062233038</c:v>
                </c:pt>
                <c:pt idx="14">
                  <c:v>1181118636</c:v>
                </c:pt>
                <c:pt idx="15">
                  <c:v>1087734375</c:v>
                </c:pt>
                <c:pt idx="16">
                  <c:v>1031733308</c:v>
                </c:pt>
                <c:pt idx="17">
                  <c:v>1319811912</c:v>
                </c:pt>
                <c:pt idx="18">
                  <c:v>1255248993</c:v>
                </c:pt>
                <c:pt idx="19">
                  <c:v>915231054</c:v>
                </c:pt>
                <c:pt idx="20">
                  <c:v>778782966</c:v>
                </c:pt>
                <c:pt idx="21">
                  <c:v>975534333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3A-4574-BAFE-1C9762271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2293920"/>
        <c:axId val="1712293088"/>
      </c:areaChart>
      <c:catAx>
        <c:axId val="171229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2293088"/>
        <c:crosses val="autoZero"/>
        <c:auto val="1"/>
        <c:lblAlgn val="ctr"/>
        <c:lblOffset val="100"/>
        <c:noMultiLvlLbl val="0"/>
      </c:catAx>
      <c:valAx>
        <c:axId val="171229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2293920"/>
        <c:crosses val="autoZero"/>
        <c:crossBetween val="midCat"/>
        <c:dispUnits>
          <c:builtInUnit val="billions"/>
          <c:dispUnitsLbl>
            <c:layout>
              <c:manualLayout>
                <c:xMode val="edge"/>
                <c:yMode val="edge"/>
                <c:x val="1.2232415902140673E-2"/>
                <c:y val="0.3670335643207479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600">
                      <a:solidFill>
                        <a:sysClr val="windowText" lastClr="000000"/>
                      </a:solidFill>
                    </a:rPr>
                    <a:t>Billion</a:t>
                  </a:r>
                  <a:r>
                    <a:rPr lang="en-US" sz="1600" baseline="0">
                      <a:solidFill>
                        <a:sysClr val="windowText" lastClr="000000"/>
                      </a:solidFill>
                    </a:rPr>
                    <a:t> Dollars</a:t>
                  </a:r>
                  <a:endParaRPr lang="en-US" sz="1600">
                    <a:solidFill>
                      <a:sysClr val="windowText" lastClr="000000"/>
                    </a:solidFill>
                  </a:endParaRP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34317585301837"/>
          <c:y val="0.92539370078740157"/>
          <c:w val="0.7693136482939632"/>
          <c:h val="6.0320584926884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27569991251094"/>
          <c:y val="0.10214056018274237"/>
          <c:w val="0.87944652230971132"/>
          <c:h val="0.675077973622752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Sheet1!$B$2:$B$33</c:f>
              <c:numCache>
                <c:formatCode>#,##0</c:formatCode>
                <c:ptCount val="32"/>
                <c:pt idx="0">
                  <c:v>15119851799</c:v>
                </c:pt>
                <c:pt idx="1">
                  <c:v>18855040841</c:v>
                </c:pt>
                <c:pt idx="2">
                  <c:v>25514327533</c:v>
                </c:pt>
                <c:pt idx="3">
                  <c:v>31425365975</c:v>
                </c:pt>
                <c:pt idx="4">
                  <c:v>38572496483</c:v>
                </c:pt>
                <c:pt idx="5">
                  <c:v>45369985492</c:v>
                </c:pt>
                <c:pt idx="6">
                  <c:v>51209375856</c:v>
                </c:pt>
                <c:pt idx="7">
                  <c:v>61995926355</c:v>
                </c:pt>
                <c:pt idx="8">
                  <c:v>70815035767</c:v>
                </c:pt>
                <c:pt idx="9">
                  <c:v>81522281394</c:v>
                </c:pt>
                <c:pt idx="10">
                  <c:v>99580514118</c:v>
                </c:pt>
                <c:pt idx="11">
                  <c:v>102069326282</c:v>
                </c:pt>
                <c:pt idx="12">
                  <c:v>124795665331</c:v>
                </c:pt>
                <c:pt idx="13">
                  <c:v>151620143845</c:v>
                </c:pt>
                <c:pt idx="14">
                  <c:v>196159513413</c:v>
                </c:pt>
                <c:pt idx="15">
                  <c:v>242637963605</c:v>
                </c:pt>
                <c:pt idx="16">
                  <c:v>287052416194</c:v>
                </c:pt>
                <c:pt idx="17">
                  <c:v>323085455248</c:v>
                </c:pt>
                <c:pt idx="18">
                  <c:v>337504220102</c:v>
                </c:pt>
                <c:pt idx="19">
                  <c:v>295544509662</c:v>
                </c:pt>
                <c:pt idx="20">
                  <c:v>364039987781</c:v>
                </c:pt>
                <c:pt idx="21">
                  <c:v>398514355599</c:v>
                </c:pt>
                <c:pt idx="22">
                  <c:v>424852066455</c:v>
                </c:pt>
                <c:pt idx="23">
                  <c:v>438187896094</c:v>
                </c:pt>
                <c:pt idx="24">
                  <c:v>467225575469</c:v>
                </c:pt>
                <c:pt idx="25">
                  <c:v>479079657839</c:v>
                </c:pt>
                <c:pt idx="26">
                  <c:v>461343143044</c:v>
                </c:pt>
                <c:pt idx="27">
                  <c:v>503651580046</c:v>
                </c:pt>
                <c:pt idx="28">
                  <c:v>543287160703</c:v>
                </c:pt>
                <c:pt idx="29">
                  <c:v>454331992551</c:v>
                </c:pt>
                <c:pt idx="30">
                  <c:v>434962227019</c:v>
                </c:pt>
                <c:pt idx="31">
                  <c:v>500915942886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B6-428A-B6FE-2A20FACB8D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Sheet1!$C$2:$C$33</c:f>
              <c:numCache>
                <c:formatCode>#,##0</c:formatCode>
                <c:ptCount val="32"/>
                <c:pt idx="0">
                  <c:v>29505961952</c:v>
                </c:pt>
                <c:pt idx="1">
                  <c:v>30445130805</c:v>
                </c:pt>
                <c:pt idx="2">
                  <c:v>33934561345</c:v>
                </c:pt>
                <c:pt idx="3">
                  <c:v>38667664145</c:v>
                </c:pt>
                <c:pt idx="4">
                  <c:v>48605258638</c:v>
                </c:pt>
                <c:pt idx="5">
                  <c:v>61721000138</c:v>
                </c:pt>
                <c:pt idx="6">
                  <c:v>74179118666</c:v>
                </c:pt>
                <c:pt idx="7">
                  <c:v>85004792532</c:v>
                </c:pt>
                <c:pt idx="8">
                  <c:v>93017357785</c:v>
                </c:pt>
                <c:pt idx="9">
                  <c:v>109018159366</c:v>
                </c:pt>
                <c:pt idx="10">
                  <c:v>134734401583</c:v>
                </c:pt>
                <c:pt idx="11">
                  <c:v>130508931195</c:v>
                </c:pt>
                <c:pt idx="12">
                  <c:v>134121175240</c:v>
                </c:pt>
                <c:pt idx="13">
                  <c:v>137199254195</c:v>
                </c:pt>
                <c:pt idx="14">
                  <c:v>154958770766</c:v>
                </c:pt>
                <c:pt idx="15">
                  <c:v>169216100972</c:v>
                </c:pt>
                <c:pt idx="16">
                  <c:v>197055599293</c:v>
                </c:pt>
                <c:pt idx="17">
                  <c:v>210158774387</c:v>
                </c:pt>
                <c:pt idx="18">
                  <c:v>216328394446</c:v>
                </c:pt>
                <c:pt idx="19">
                  <c:v>176308701638</c:v>
                </c:pt>
                <c:pt idx="20">
                  <c:v>229216727884</c:v>
                </c:pt>
                <c:pt idx="21">
                  <c:v>262256017504</c:v>
                </c:pt>
                <c:pt idx="22">
                  <c:v>276293398492</c:v>
                </c:pt>
                <c:pt idx="23">
                  <c:v>277867177564</c:v>
                </c:pt>
                <c:pt idx="24">
                  <c:v>293916093259</c:v>
                </c:pt>
                <c:pt idx="25">
                  <c:v>294638003845</c:v>
                </c:pt>
                <c:pt idx="26">
                  <c:v>292138895117</c:v>
                </c:pt>
                <c:pt idx="27">
                  <c:v>311587330860</c:v>
                </c:pt>
                <c:pt idx="28">
                  <c:v>344279292536</c:v>
                </c:pt>
                <c:pt idx="29">
                  <c:v>355913637342</c:v>
                </c:pt>
                <c:pt idx="30">
                  <c:v>325252818687</c:v>
                </c:pt>
                <c:pt idx="31">
                  <c:v>383361362941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B6-428A-B6FE-2A20FACB8D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Sheet1!$D$2:$D$33</c:f>
              <c:numCache>
                <c:formatCode>#,##0</c:formatCode>
                <c:ptCount val="32"/>
                <c:pt idx="0">
                  <c:v>91198308457</c:v>
                </c:pt>
                <c:pt idx="1">
                  <c:v>90922414386</c:v>
                </c:pt>
                <c:pt idx="2">
                  <c:v>98242499635</c:v>
                </c:pt>
                <c:pt idx="3">
                  <c:v>110482455929</c:v>
                </c:pt>
                <c:pt idx="4">
                  <c:v>128753235366</c:v>
                </c:pt>
                <c:pt idx="5">
                  <c:v>144881881455</c:v>
                </c:pt>
                <c:pt idx="6">
                  <c:v>156298602322</c:v>
                </c:pt>
                <c:pt idx="7">
                  <c:v>167881009768</c:v>
                </c:pt>
                <c:pt idx="8">
                  <c:v>174685458576</c:v>
                </c:pt>
                <c:pt idx="9">
                  <c:v>198242385897</c:v>
                </c:pt>
                <c:pt idx="10">
                  <c:v>229059928803</c:v>
                </c:pt>
                <c:pt idx="11">
                  <c:v>216836195908</c:v>
                </c:pt>
                <c:pt idx="12">
                  <c:v>210517903533</c:v>
                </c:pt>
                <c:pt idx="13">
                  <c:v>224016104274</c:v>
                </c:pt>
                <c:pt idx="14">
                  <c:v>255660078909</c:v>
                </c:pt>
                <c:pt idx="15">
                  <c:v>287533544304</c:v>
                </c:pt>
                <c:pt idx="16">
                  <c:v>303033956257</c:v>
                </c:pt>
                <c:pt idx="17">
                  <c:v>312504523855</c:v>
                </c:pt>
                <c:pt idx="18">
                  <c:v>334839564384</c:v>
                </c:pt>
                <c:pt idx="19">
                  <c:v>224584073363</c:v>
                </c:pt>
                <c:pt idx="20">
                  <c:v>276679388727</c:v>
                </c:pt>
                <c:pt idx="21">
                  <c:v>315234556631</c:v>
                </c:pt>
                <c:pt idx="22">
                  <c:v>323925537339</c:v>
                </c:pt>
                <c:pt idx="23">
                  <c:v>332900321590</c:v>
                </c:pt>
                <c:pt idx="24">
                  <c:v>348500921085</c:v>
                </c:pt>
                <c:pt idx="25">
                  <c:v>296061884232</c:v>
                </c:pt>
                <c:pt idx="26">
                  <c:v>277577453217</c:v>
                </c:pt>
                <c:pt idx="27">
                  <c:v>298137862965</c:v>
                </c:pt>
                <c:pt idx="28">
                  <c:v>318810093254</c:v>
                </c:pt>
                <c:pt idx="29">
                  <c:v>318702861145</c:v>
                </c:pt>
                <c:pt idx="30">
                  <c:v>270807638063</c:v>
                </c:pt>
                <c:pt idx="31">
                  <c:v>357743316896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B6-428A-B6FE-2A20FACB8D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Sheet1!$E$2:$E$33</c:f>
              <c:numCache>
                <c:formatCode>#,##0</c:formatCode>
                <c:ptCount val="32"/>
                <c:pt idx="0">
                  <c:v>89605676498</c:v>
                </c:pt>
                <c:pt idx="1">
                  <c:v>91219246165</c:v>
                </c:pt>
                <c:pt idx="2">
                  <c:v>95555404206</c:v>
                </c:pt>
                <c:pt idx="3">
                  <c:v>106162495000</c:v>
                </c:pt>
                <c:pt idx="4">
                  <c:v>117531595326</c:v>
                </c:pt>
                <c:pt idx="5">
                  <c:v>122402280095</c:v>
                </c:pt>
                <c:pt idx="6">
                  <c:v>114762256023</c:v>
                </c:pt>
                <c:pt idx="7">
                  <c:v>120480356289</c:v>
                </c:pt>
                <c:pt idx="8">
                  <c:v>121313350868</c:v>
                </c:pt>
                <c:pt idx="9">
                  <c:v>130950990051</c:v>
                </c:pt>
                <c:pt idx="10">
                  <c:v>145741866335</c:v>
                </c:pt>
                <c:pt idx="11">
                  <c:v>126139386645</c:v>
                </c:pt>
                <c:pt idx="12">
                  <c:v>121262473368</c:v>
                </c:pt>
                <c:pt idx="13">
                  <c:v>118485055591</c:v>
                </c:pt>
                <c:pt idx="14">
                  <c:v>129534697824</c:v>
                </c:pt>
                <c:pt idx="15">
                  <c:v>137831262902</c:v>
                </c:pt>
                <c:pt idx="16">
                  <c:v>148070723308</c:v>
                </c:pt>
                <c:pt idx="17">
                  <c:v>144927922965</c:v>
                </c:pt>
                <c:pt idx="18">
                  <c:v>139112312068</c:v>
                </c:pt>
                <c:pt idx="19">
                  <c:v>96001805383</c:v>
                </c:pt>
                <c:pt idx="20">
                  <c:v>120131588766</c:v>
                </c:pt>
                <c:pt idx="21">
                  <c:v>128031338042</c:v>
                </c:pt>
                <c:pt idx="22">
                  <c:v>144565301628</c:v>
                </c:pt>
                <c:pt idx="23">
                  <c:v>138055615240</c:v>
                </c:pt>
                <c:pt idx="24">
                  <c:v>133596882015</c:v>
                </c:pt>
                <c:pt idx="25">
                  <c:v>130627051693</c:v>
                </c:pt>
                <c:pt idx="26">
                  <c:v>131494819744</c:v>
                </c:pt>
                <c:pt idx="27">
                  <c:v>135599853021</c:v>
                </c:pt>
                <c:pt idx="28">
                  <c:v>143515683440</c:v>
                </c:pt>
                <c:pt idx="29">
                  <c:v>144737857486</c:v>
                </c:pt>
                <c:pt idx="30">
                  <c:v>120621714990</c:v>
                </c:pt>
                <c:pt idx="31">
                  <c:v>142383876063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B6-428A-B6FE-2A20FACB8D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Sheet1!$F$2:$F$33</c:f>
              <c:numCache>
                <c:formatCode>#,##0</c:formatCode>
                <c:ptCount val="32"/>
                <c:pt idx="0">
                  <c:v>28035442107</c:v>
                </c:pt>
                <c:pt idx="1">
                  <c:v>25631566777</c:v>
                </c:pt>
                <c:pt idx="2">
                  <c:v>27584759623</c:v>
                </c:pt>
                <c:pt idx="3">
                  <c:v>28102856611</c:v>
                </c:pt>
                <c:pt idx="4">
                  <c:v>31565888387</c:v>
                </c:pt>
                <c:pt idx="5">
                  <c:v>37125626552</c:v>
                </c:pt>
                <c:pt idx="6">
                  <c:v>39214686259</c:v>
                </c:pt>
                <c:pt idx="7">
                  <c:v>42792946846</c:v>
                </c:pt>
                <c:pt idx="8">
                  <c:v>49795550792</c:v>
                </c:pt>
                <c:pt idx="9">
                  <c:v>55386121005</c:v>
                </c:pt>
                <c:pt idx="10">
                  <c:v>58349068695</c:v>
                </c:pt>
                <c:pt idx="11">
                  <c:v>58938528528</c:v>
                </c:pt>
                <c:pt idx="12">
                  <c:v>60984563064</c:v>
                </c:pt>
                <c:pt idx="13">
                  <c:v>66531753531</c:v>
                </c:pt>
                <c:pt idx="14">
                  <c:v>75621848602</c:v>
                </c:pt>
                <c:pt idx="15">
                  <c:v>84344641788</c:v>
                </c:pt>
                <c:pt idx="16">
                  <c:v>87756360860</c:v>
                </c:pt>
                <c:pt idx="17">
                  <c:v>94416170183</c:v>
                </c:pt>
                <c:pt idx="18">
                  <c:v>95827931566</c:v>
                </c:pt>
                <c:pt idx="19">
                  <c:v>69789962064</c:v>
                </c:pt>
                <c:pt idx="20">
                  <c:v>80777322709</c:v>
                </c:pt>
                <c:pt idx="21">
                  <c:v>96750768187</c:v>
                </c:pt>
                <c:pt idx="22">
                  <c:v>105969458157</c:v>
                </c:pt>
                <c:pt idx="23">
                  <c:v>112028961894</c:v>
                </c:pt>
                <c:pt idx="24">
                  <c:v>122489978183</c:v>
                </c:pt>
                <c:pt idx="25">
                  <c:v>121534508955</c:v>
                </c:pt>
                <c:pt idx="26">
                  <c:v>112004399373</c:v>
                </c:pt>
                <c:pt idx="27">
                  <c:v>115968243215</c:v>
                </c:pt>
                <c:pt idx="28">
                  <c:v>126441232411</c:v>
                </c:pt>
                <c:pt idx="29">
                  <c:v>127361875843</c:v>
                </c:pt>
                <c:pt idx="30">
                  <c:v>115026685441</c:v>
                </c:pt>
                <c:pt idx="31">
                  <c:v>134721874194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B6-428A-B6FE-2A20FACB8D3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Vietnam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Sheet1!$G$2:$G$33</c:f>
              <c:numCache>
                <c:formatCode>#,##0</c:formatCode>
                <c:ptCount val="32"/>
                <c:pt idx="0">
                  <c:v>0</c:v>
                </c:pt>
                <c:pt idx="1">
                  <c:v>6777</c:v>
                </c:pt>
                <c:pt idx="2">
                  <c:v>7800</c:v>
                </c:pt>
                <c:pt idx="3">
                  <c:v>0</c:v>
                </c:pt>
                <c:pt idx="4">
                  <c:v>51940929</c:v>
                </c:pt>
                <c:pt idx="5">
                  <c:v>204133327</c:v>
                </c:pt>
                <c:pt idx="6">
                  <c:v>310228385</c:v>
                </c:pt>
                <c:pt idx="7">
                  <c:v>390426704</c:v>
                </c:pt>
                <c:pt idx="8">
                  <c:v>519516442</c:v>
                </c:pt>
                <c:pt idx="9">
                  <c:v>601863405</c:v>
                </c:pt>
                <c:pt idx="10">
                  <c:v>827354900</c:v>
                </c:pt>
                <c:pt idx="11">
                  <c:v>1026410657</c:v>
                </c:pt>
                <c:pt idx="12">
                  <c:v>2391662907</c:v>
                </c:pt>
                <c:pt idx="13">
                  <c:v>4472045448</c:v>
                </c:pt>
                <c:pt idx="14">
                  <c:v>5161065569</c:v>
                </c:pt>
                <c:pt idx="15">
                  <c:v>6522326720</c:v>
                </c:pt>
                <c:pt idx="16">
                  <c:v>8463375319</c:v>
                </c:pt>
                <c:pt idx="17">
                  <c:v>10541181300</c:v>
                </c:pt>
                <c:pt idx="18">
                  <c:v>12610906980</c:v>
                </c:pt>
                <c:pt idx="19">
                  <c:v>12366750174</c:v>
                </c:pt>
                <c:pt idx="20">
                  <c:v>14782841233</c:v>
                </c:pt>
                <c:pt idx="21">
                  <c:v>17368400735</c:v>
                </c:pt>
                <c:pt idx="22">
                  <c:v>20109215403</c:v>
                </c:pt>
                <c:pt idx="23">
                  <c:v>24424259957</c:v>
                </c:pt>
                <c:pt idx="24">
                  <c:v>30358803081</c:v>
                </c:pt>
                <c:pt idx="25">
                  <c:v>37493191559</c:v>
                </c:pt>
                <c:pt idx="26">
                  <c:v>42376271086</c:v>
                </c:pt>
                <c:pt idx="27">
                  <c:v>46024532590</c:v>
                </c:pt>
                <c:pt idx="28">
                  <c:v>51073111298</c:v>
                </c:pt>
                <c:pt idx="29">
                  <c:v>64655945428</c:v>
                </c:pt>
                <c:pt idx="30">
                  <c:v>78160305155</c:v>
                </c:pt>
                <c:pt idx="31">
                  <c:v>101009273288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B6-428A-B6FE-2A20FACB8D3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South Korea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Sheet1!$H$2:$H$33</c:f>
              <c:numCache>
                <c:formatCode>#,##0</c:formatCode>
                <c:ptCount val="32"/>
                <c:pt idx="0">
                  <c:v>18336959882</c:v>
                </c:pt>
                <c:pt idx="1">
                  <c:v>16862383398</c:v>
                </c:pt>
                <c:pt idx="2">
                  <c:v>16523160254</c:v>
                </c:pt>
                <c:pt idx="3">
                  <c:v>16986362408</c:v>
                </c:pt>
                <c:pt idx="4">
                  <c:v>19547134205</c:v>
                </c:pt>
                <c:pt idx="5">
                  <c:v>24025702578</c:v>
                </c:pt>
                <c:pt idx="6">
                  <c:v>22531596300</c:v>
                </c:pt>
                <c:pt idx="7">
                  <c:v>22939009008</c:v>
                </c:pt>
                <c:pt idx="8">
                  <c:v>23700919879</c:v>
                </c:pt>
                <c:pt idx="9">
                  <c:v>31152304655</c:v>
                </c:pt>
                <c:pt idx="10">
                  <c:v>39828905614</c:v>
                </c:pt>
                <c:pt idx="11">
                  <c:v>34917186636</c:v>
                </c:pt>
                <c:pt idx="12">
                  <c:v>35283810346</c:v>
                </c:pt>
                <c:pt idx="13">
                  <c:v>36929569907</c:v>
                </c:pt>
                <c:pt idx="14">
                  <c:v>45064176904</c:v>
                </c:pt>
                <c:pt idx="15">
                  <c:v>43154534938</c:v>
                </c:pt>
                <c:pt idx="16">
                  <c:v>44713915871</c:v>
                </c:pt>
                <c:pt idx="17">
                  <c:v>45368319449</c:v>
                </c:pt>
                <c:pt idx="18">
                  <c:v>46687424490</c:v>
                </c:pt>
                <c:pt idx="19">
                  <c:v>38769534547</c:v>
                </c:pt>
                <c:pt idx="20">
                  <c:v>47923729199</c:v>
                </c:pt>
                <c:pt idx="21">
                  <c:v>56002780687</c:v>
                </c:pt>
                <c:pt idx="22">
                  <c:v>57931567159</c:v>
                </c:pt>
                <c:pt idx="23">
                  <c:v>62122618350</c:v>
                </c:pt>
                <c:pt idx="24">
                  <c:v>68678985917</c:v>
                </c:pt>
                <c:pt idx="25">
                  <c:v>69473308442</c:v>
                </c:pt>
                <c:pt idx="26">
                  <c:v>71583892427</c:v>
                </c:pt>
                <c:pt idx="27">
                  <c:v>70780613300</c:v>
                </c:pt>
                <c:pt idx="28">
                  <c:v>74695319160</c:v>
                </c:pt>
                <c:pt idx="29">
                  <c:v>75874375499</c:v>
                </c:pt>
                <c:pt idx="30">
                  <c:v>75053590493</c:v>
                </c:pt>
                <c:pt idx="31">
                  <c:v>94989568343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3B6-428A-B6FE-2A20FACB8D3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Taiwan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Sheet1!$I$2:$I$33</c:f>
              <c:numCache>
                <c:formatCode>#,##0</c:formatCode>
                <c:ptCount val="32"/>
                <c:pt idx="0">
                  <c:v>22566115249</c:v>
                </c:pt>
                <c:pt idx="1">
                  <c:v>22941567635</c:v>
                </c:pt>
                <c:pt idx="2">
                  <c:v>24530787740</c:v>
                </c:pt>
                <c:pt idx="3">
                  <c:v>24980824093</c:v>
                </c:pt>
                <c:pt idx="4">
                  <c:v>26585506174</c:v>
                </c:pt>
                <c:pt idx="5">
                  <c:v>28874571970</c:v>
                </c:pt>
                <c:pt idx="6">
                  <c:v>29797035443</c:v>
                </c:pt>
                <c:pt idx="7">
                  <c:v>32474286411</c:v>
                </c:pt>
                <c:pt idx="8">
                  <c:v>32984774454</c:v>
                </c:pt>
                <c:pt idx="9">
                  <c:v>35057036922</c:v>
                </c:pt>
                <c:pt idx="10">
                  <c:v>40383732768</c:v>
                </c:pt>
                <c:pt idx="11">
                  <c:v>33261747601</c:v>
                </c:pt>
                <c:pt idx="12">
                  <c:v>32054280974</c:v>
                </c:pt>
                <c:pt idx="13">
                  <c:v>31489663314</c:v>
                </c:pt>
                <c:pt idx="14">
                  <c:v>34461962826</c:v>
                </c:pt>
                <c:pt idx="15">
                  <c:v>34574352720</c:v>
                </c:pt>
                <c:pt idx="16">
                  <c:v>38085684709</c:v>
                </c:pt>
                <c:pt idx="17">
                  <c:v>38052373012</c:v>
                </c:pt>
                <c:pt idx="18">
                  <c:v>36203596185</c:v>
                </c:pt>
                <c:pt idx="19">
                  <c:v>28074499047</c:v>
                </c:pt>
                <c:pt idx="20">
                  <c:v>35510453333</c:v>
                </c:pt>
                <c:pt idx="21">
                  <c:v>41292156497</c:v>
                </c:pt>
                <c:pt idx="22">
                  <c:v>38727613348</c:v>
                </c:pt>
                <c:pt idx="23">
                  <c:v>37544514068</c:v>
                </c:pt>
                <c:pt idx="24">
                  <c:v>40583662004</c:v>
                </c:pt>
                <c:pt idx="25">
                  <c:v>40624727756</c:v>
                </c:pt>
                <c:pt idx="26">
                  <c:v>39125322000</c:v>
                </c:pt>
                <c:pt idx="27">
                  <c:v>42256610131</c:v>
                </c:pt>
                <c:pt idx="28">
                  <c:v>45630236456</c:v>
                </c:pt>
                <c:pt idx="29">
                  <c:v>54161809148</c:v>
                </c:pt>
                <c:pt idx="30">
                  <c:v>60223182017</c:v>
                </c:pt>
                <c:pt idx="31">
                  <c:v>76771873081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B6-428A-B6FE-2A20FACB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3633984"/>
        <c:axId val="1553630656"/>
      </c:lineChart>
      <c:catAx>
        <c:axId val="155363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630656"/>
        <c:crosses val="autoZero"/>
        <c:auto val="1"/>
        <c:lblAlgn val="ctr"/>
        <c:lblOffset val="100"/>
        <c:noMultiLvlLbl val="0"/>
      </c:catAx>
      <c:valAx>
        <c:axId val="155363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 Dollars</a:t>
                </a:r>
              </a:p>
            </c:rich>
          </c:tx>
          <c:layout>
            <c:manualLayout>
              <c:xMode val="edge"/>
              <c:yMode val="edge"/>
              <c:x val="1.5965441819772528E-2"/>
              <c:y val="0.333309040763050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633984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28379265091862"/>
          <c:y val="0.8667107194576904"/>
          <c:w val="0.63465452755905516"/>
          <c:h val="0.11705257605635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>
                <a:solidFill>
                  <a:schemeClr val="tx1"/>
                </a:solidFill>
                <a:effectLst/>
              </a:rPr>
              <a:t>China’s Agricultural Imports, 2010 – 2021</a:t>
            </a:r>
            <a:endParaRPr lang="en-US" sz="200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6510203622149792"/>
          <c:y val="2.8169028871391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51035073250247"/>
          <c:y val="0.11239011496802338"/>
          <c:w val="0.75734759378394279"/>
          <c:h val="0.62106484048648847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A7DDD4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Sheet1!$B$2:$M$2</c:f>
              <c:numCache>
                <c:formatCode>#,##0</c:formatCode>
                <c:ptCount val="12"/>
                <c:pt idx="0">
                  <c:v>10729473823</c:v>
                </c:pt>
                <c:pt idx="1">
                  <c:v>15602860006</c:v>
                </c:pt>
                <c:pt idx="2">
                  <c:v>18652237686</c:v>
                </c:pt>
                <c:pt idx="3">
                  <c:v>22516130334</c:v>
                </c:pt>
                <c:pt idx="4">
                  <c:v>21608248541</c:v>
                </c:pt>
                <c:pt idx="5">
                  <c:v>19959820986</c:v>
                </c:pt>
                <c:pt idx="6">
                  <c:v>19087520045</c:v>
                </c:pt>
                <c:pt idx="7">
                  <c:v>24095288433</c:v>
                </c:pt>
                <c:pt idx="8">
                  <c:v>33025249877</c:v>
                </c:pt>
                <c:pt idx="9">
                  <c:v>29466352013</c:v>
                </c:pt>
                <c:pt idx="10">
                  <c:v>35270899045</c:v>
                </c:pt>
                <c:pt idx="11">
                  <c:v>45344618626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A-4740-A194-CF217BFC0E7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FFFF25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Sheet1!$B$3:$M$3</c:f>
              <c:numCache>
                <c:formatCode>#,##0</c:formatCode>
                <c:ptCount val="12"/>
                <c:pt idx="0">
                  <c:v>17842331122</c:v>
                </c:pt>
                <c:pt idx="1">
                  <c:v>22029203581</c:v>
                </c:pt>
                <c:pt idx="2">
                  <c:v>27446173145</c:v>
                </c:pt>
                <c:pt idx="3">
                  <c:v>25482588162</c:v>
                </c:pt>
                <c:pt idx="4">
                  <c:v>27418943366</c:v>
                </c:pt>
                <c:pt idx="5">
                  <c:v>23501934053</c:v>
                </c:pt>
                <c:pt idx="6">
                  <c:v>22674152140</c:v>
                </c:pt>
                <c:pt idx="7">
                  <c:v>22656593162</c:v>
                </c:pt>
                <c:pt idx="8">
                  <c:v>14852060318</c:v>
                </c:pt>
                <c:pt idx="9">
                  <c:v>13135452114</c:v>
                </c:pt>
                <c:pt idx="10">
                  <c:v>22825641362</c:v>
                </c:pt>
                <c:pt idx="11">
                  <c:v>37895851432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A-4740-A194-CF217BFC0E7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EU 27</c:v>
                </c:pt>
              </c:strCache>
            </c:strRef>
          </c:tx>
          <c:spPr>
            <a:solidFill>
              <a:srgbClr val="928CC2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Sheet1!$B$4:$M$4</c:f>
              <c:numCache>
                <c:formatCode>#,##0</c:formatCode>
                <c:ptCount val="12"/>
                <c:pt idx="0">
                  <c:v>4418086831</c:v>
                </c:pt>
                <c:pt idx="1">
                  <c:v>6431209909</c:v>
                </c:pt>
                <c:pt idx="2">
                  <c:v>7781602666</c:v>
                </c:pt>
                <c:pt idx="3">
                  <c:v>9549387854</c:v>
                </c:pt>
                <c:pt idx="4">
                  <c:v>10187691443</c:v>
                </c:pt>
                <c:pt idx="5">
                  <c:v>12475252010</c:v>
                </c:pt>
                <c:pt idx="6">
                  <c:v>13345358514</c:v>
                </c:pt>
                <c:pt idx="7">
                  <c:v>13961270658</c:v>
                </c:pt>
                <c:pt idx="8">
                  <c:v>14944147157</c:v>
                </c:pt>
                <c:pt idx="9">
                  <c:v>17346014436</c:v>
                </c:pt>
                <c:pt idx="10">
                  <c:v>22147996813</c:v>
                </c:pt>
                <c:pt idx="11">
                  <c:v>24209979119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A-4740-A194-CF217BFC0E7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Thailand</c:v>
                </c:pt>
              </c:strCache>
            </c:strRef>
          </c:tx>
          <c:spPr>
            <a:solidFill>
              <a:srgbClr val="FB8072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Sheet1!$B$5:$M$5</c:f>
              <c:numCache>
                <c:formatCode>#,##0</c:formatCode>
                <c:ptCount val="12"/>
                <c:pt idx="0">
                  <c:v>2267861536</c:v>
                </c:pt>
                <c:pt idx="1">
                  <c:v>2822485254</c:v>
                </c:pt>
                <c:pt idx="2">
                  <c:v>3776247880</c:v>
                </c:pt>
                <c:pt idx="3">
                  <c:v>4133414771</c:v>
                </c:pt>
                <c:pt idx="4">
                  <c:v>4825443965</c:v>
                </c:pt>
                <c:pt idx="5">
                  <c:v>4807164156</c:v>
                </c:pt>
                <c:pt idx="6">
                  <c:v>4026983012</c:v>
                </c:pt>
                <c:pt idx="7">
                  <c:v>4412456904</c:v>
                </c:pt>
                <c:pt idx="8">
                  <c:v>5381714295</c:v>
                </c:pt>
                <c:pt idx="9">
                  <c:v>6469077746</c:v>
                </c:pt>
                <c:pt idx="10">
                  <c:v>7383440128</c:v>
                </c:pt>
                <c:pt idx="11">
                  <c:v>11445115796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4A-4740-A194-CF217BFC0E7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New Zealand</c:v>
                </c:pt>
              </c:strCache>
            </c:strRef>
          </c:tx>
          <c:spPr>
            <a:solidFill>
              <a:srgbClr val="80B1D3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Sheet1!$B$6:$M$6</c:f>
              <c:numCache>
                <c:formatCode>#,##0</c:formatCode>
                <c:ptCount val="12"/>
                <c:pt idx="0">
                  <c:v>2078302142</c:v>
                </c:pt>
                <c:pt idx="1">
                  <c:v>2798027582</c:v>
                </c:pt>
                <c:pt idx="2">
                  <c:v>3539198055</c:v>
                </c:pt>
                <c:pt idx="3">
                  <c:v>5259483265</c:v>
                </c:pt>
                <c:pt idx="4">
                  <c:v>6408266986</c:v>
                </c:pt>
                <c:pt idx="5">
                  <c:v>4038588588</c:v>
                </c:pt>
                <c:pt idx="6">
                  <c:v>4061542316</c:v>
                </c:pt>
                <c:pt idx="7">
                  <c:v>5596427060</c:v>
                </c:pt>
                <c:pt idx="8">
                  <c:v>6689306526</c:v>
                </c:pt>
                <c:pt idx="9">
                  <c:v>8390686394</c:v>
                </c:pt>
                <c:pt idx="10">
                  <c:v>8530719859</c:v>
                </c:pt>
                <c:pt idx="11">
                  <c:v>10826824917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4A-4740-A194-CF217BFC0E7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rgbClr val="FDB462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Sheet1!$B$7:$M$7</c:f>
              <c:numCache>
                <c:formatCode>#,##0</c:formatCode>
                <c:ptCount val="12"/>
                <c:pt idx="0">
                  <c:v>3000829756</c:v>
                </c:pt>
                <c:pt idx="1">
                  <c:v>4362346381</c:v>
                </c:pt>
                <c:pt idx="2">
                  <c:v>5052441806</c:v>
                </c:pt>
                <c:pt idx="3">
                  <c:v>3795005297</c:v>
                </c:pt>
                <c:pt idx="4">
                  <c:v>4440667660</c:v>
                </c:pt>
                <c:pt idx="5">
                  <c:v>4320345487</c:v>
                </c:pt>
                <c:pt idx="6">
                  <c:v>4092509689</c:v>
                </c:pt>
                <c:pt idx="7">
                  <c:v>5124831053</c:v>
                </c:pt>
                <c:pt idx="8">
                  <c:v>5451619219</c:v>
                </c:pt>
                <c:pt idx="9">
                  <c:v>5931273111</c:v>
                </c:pt>
                <c:pt idx="10">
                  <c:v>6089645456</c:v>
                </c:pt>
                <c:pt idx="11">
                  <c:v>10540594443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4A-4740-A194-CF217BFC0E7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rgbClr val="B3DE69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Sheet1!$B$8:$M$8</c:f>
              <c:numCache>
                <c:formatCode>#,##0</c:formatCode>
                <c:ptCount val="12"/>
                <c:pt idx="0">
                  <c:v>3889115559</c:v>
                </c:pt>
                <c:pt idx="1">
                  <c:v>6344167501</c:v>
                </c:pt>
                <c:pt idx="2">
                  <c:v>7363271572</c:v>
                </c:pt>
                <c:pt idx="3">
                  <c:v>8551071226</c:v>
                </c:pt>
                <c:pt idx="4">
                  <c:v>8098658538</c:v>
                </c:pt>
                <c:pt idx="5">
                  <c:v>7981824888</c:v>
                </c:pt>
                <c:pt idx="6">
                  <c:v>6619663086</c:v>
                </c:pt>
                <c:pt idx="7">
                  <c:v>8684469783</c:v>
                </c:pt>
                <c:pt idx="8">
                  <c:v>9766304455</c:v>
                </c:pt>
                <c:pt idx="9">
                  <c:v>10359086853</c:v>
                </c:pt>
                <c:pt idx="10">
                  <c:v>8920396790</c:v>
                </c:pt>
                <c:pt idx="11">
                  <c:v>9082043757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4A-4740-A194-CF217BFC0E78}"/>
            </c:ext>
          </c:extLst>
        </c:ser>
        <c:ser>
          <c:idx val="8"/>
          <c:order val="7"/>
          <c:tx>
            <c:strRef>
              <c:f>Sheet1!$A$10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rgbClr val="F995C7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Sheet1!$B$10:$M$10</c:f>
              <c:numCache>
                <c:formatCode>#,##0</c:formatCode>
                <c:ptCount val="12"/>
                <c:pt idx="0">
                  <c:v>5675703925</c:v>
                </c:pt>
                <c:pt idx="1">
                  <c:v>5376224415</c:v>
                </c:pt>
                <c:pt idx="2">
                  <c:v>5054674531</c:v>
                </c:pt>
                <c:pt idx="3">
                  <c:v>4908310285</c:v>
                </c:pt>
                <c:pt idx="4">
                  <c:v>4450920309</c:v>
                </c:pt>
                <c:pt idx="5">
                  <c:v>5013010508</c:v>
                </c:pt>
                <c:pt idx="6">
                  <c:v>4004133209</c:v>
                </c:pt>
                <c:pt idx="7">
                  <c:v>3495022320</c:v>
                </c:pt>
                <c:pt idx="8">
                  <c:v>1918753245</c:v>
                </c:pt>
                <c:pt idx="9">
                  <c:v>6209881228</c:v>
                </c:pt>
                <c:pt idx="10">
                  <c:v>5986464153</c:v>
                </c:pt>
                <c:pt idx="11">
                  <c:v>6360295600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4A-4740-A194-CF217BFC0E78}"/>
            </c:ext>
          </c:extLst>
        </c:ser>
        <c:ser>
          <c:idx val="9"/>
          <c:order val="8"/>
          <c:tx>
            <c:strRef>
              <c:f>Sheet1!$A$11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Sheet1!$B$11:$M$11</c:f>
              <c:numCache>
                <c:formatCode>#,##0</c:formatCode>
                <c:ptCount val="12"/>
                <c:pt idx="0">
                  <c:v>13762613053</c:v>
                </c:pt>
                <c:pt idx="1">
                  <c:v>18955713904</c:v>
                </c:pt>
                <c:pt idx="2">
                  <c:v>21722829897</c:v>
                </c:pt>
                <c:pt idx="3">
                  <c:v>21792491362</c:v>
                </c:pt>
                <c:pt idx="4">
                  <c:v>22092908948</c:v>
                </c:pt>
                <c:pt idx="5">
                  <c:v>22163875562</c:v>
                </c:pt>
                <c:pt idx="6">
                  <c:v>20599418326</c:v>
                </c:pt>
                <c:pt idx="7">
                  <c:v>21797833925</c:v>
                </c:pt>
                <c:pt idx="8">
                  <c:v>25133742365</c:v>
                </c:pt>
                <c:pt idx="9">
                  <c:v>30012152063</c:v>
                </c:pt>
                <c:pt idx="10">
                  <c:v>34229728246</c:v>
                </c:pt>
                <c:pt idx="11">
                  <c:v>42280878710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4A-4740-A194-CF217BFC0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851168"/>
        <c:axId val="356843952"/>
      </c:areaChart>
      <c:lineChart>
        <c:grouping val="standard"/>
        <c:varyColors val="0"/>
        <c:ser>
          <c:idx val="10"/>
          <c:order val="9"/>
          <c:tx>
            <c:strRef>
              <c:f>Sheet1!$A$12</c:f>
              <c:strCache>
                <c:ptCount val="1"/>
                <c:pt idx="0">
                  <c:v>U.S. Market Share</c:v>
                </c:pt>
              </c:strCache>
            </c:strRef>
          </c:tx>
          <c:spPr>
            <a:ln w="38100" cap="rnd">
              <a:solidFill>
                <a:schemeClr val="tx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312953558376469E-2"/>
                  <c:y val="-4.22222222222222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4A-4740-A194-CF217BFC0E78}"/>
                </c:ext>
              </c:extLst>
            </c:dLbl>
            <c:dLbl>
              <c:idx val="9"/>
              <c:layout>
                <c:manualLayout>
                  <c:x val="-2.3596675437183332E-2"/>
                  <c:y val="4.44444444444443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4A-4740-A194-CF217BFC0E78}"/>
                </c:ext>
              </c:extLst>
            </c:dLbl>
            <c:dLbl>
              <c:idx val="11"/>
              <c:layout>
                <c:manualLayout>
                  <c:x val="-5.5521589263959762E-3"/>
                  <c:y val="2.2222222222222181E-2"/>
                </c:manualLayout>
              </c:layout>
              <c:tx>
                <c:rich>
                  <a:bodyPr/>
                  <a:lstStyle/>
                  <a:p>
                    <a:fld id="{39F52FF7-A11A-4CE4-ACE3-4740FCF52D10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14A-4740-A194-CF217BFC0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Sheet1!$B$12:$M$12</c:f>
              <c:numCache>
                <c:formatCode>0.0%</c:formatCode>
                <c:ptCount val="12"/>
                <c:pt idx="0">
                  <c:v>0.26851322747589917</c:v>
                </c:pt>
                <c:pt idx="1">
                  <c:v>0.25160810817170204</c:v>
                </c:pt>
                <c:pt idx="2">
                  <c:v>0.26040365620401279</c:v>
                </c:pt>
                <c:pt idx="3">
                  <c:v>0.22884032210364752</c:v>
                </c:pt>
                <c:pt idx="4">
                  <c:v>0.23916026162353834</c:v>
                </c:pt>
                <c:pt idx="5">
                  <c:v>0.21575154846342584</c:v>
                </c:pt>
                <c:pt idx="6">
                  <c:v>0.21958729762966056</c:v>
                </c:pt>
                <c:pt idx="7">
                  <c:v>0.19581761675900938</c:v>
                </c:pt>
                <c:pt idx="8">
                  <c:v>0.11968636067133658</c:v>
                </c:pt>
                <c:pt idx="9">
                  <c:v>9.8452863972236918E-2</c:v>
                </c:pt>
                <c:pt idx="10">
                  <c:v>0.14467444373746857</c:v>
                </c:pt>
                <c:pt idx="11">
                  <c:v>0.18429443928550462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14A-4740-A194-CF217BFC0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767480"/>
        <c:axId val="385772072"/>
      </c:line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9181010742526652E-2"/>
                <c:y val="0.3413753376569309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600">
                      <a:solidFill>
                        <a:schemeClr val="tx1"/>
                      </a:solidFill>
                    </a:rPr>
                    <a:t>Billion Dollars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3857720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U.S.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Market Share (%)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94521538332739141"/>
              <c:y val="0.26517217847769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767480"/>
        <c:crosses val="max"/>
        <c:crossBetween val="between"/>
      </c:valAx>
      <c:catAx>
        <c:axId val="385767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577207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8.9395879205131937E-2"/>
          <c:y val="0.83452388451443571"/>
          <c:w val="0.81956969893964682"/>
          <c:h val="9.3161154855643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754758517155E-2"/>
          <c:y val="7.6834645669291338E-2"/>
          <c:w val="0.80731702412150752"/>
          <c:h val="0.70328713910761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United State Exports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1"/>
              <c:layout>
                <c:manualLayout>
                  <c:x val="-1.3880397315991213E-3"/>
                  <c:y val="-2.22222222222222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/>
                      <a:t>$33b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D8B-4443-B0AE-BE00A4182941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Sheet1!$B$2:$W$2</c:f>
              <c:numCache>
                <c:formatCode>0.0</c:formatCode>
                <c:ptCount val="22"/>
                <c:pt idx="0">
                  <c:v>1.7256320000000001</c:v>
                </c:pt>
                <c:pt idx="1">
                  <c:v>1.9368920000000001</c:v>
                </c:pt>
                <c:pt idx="2">
                  <c:v>2.065267</c:v>
                </c:pt>
                <c:pt idx="3">
                  <c:v>5.0015299999999998</c:v>
                </c:pt>
                <c:pt idx="4">
                  <c:v>5.5593909999999997</c:v>
                </c:pt>
                <c:pt idx="5">
                  <c:v>5.2440249999999997</c:v>
                </c:pt>
                <c:pt idx="6">
                  <c:v>6.7467740000000003</c:v>
                </c:pt>
                <c:pt idx="7">
                  <c:v>8.3642330000000005</c:v>
                </c:pt>
                <c:pt idx="8">
                  <c:v>12.145272</c:v>
                </c:pt>
                <c:pt idx="9">
                  <c:v>13.114896999999999</c:v>
                </c:pt>
                <c:pt idx="10" formatCode="#,##0.0">
                  <c:v>17.555002999999999</c:v>
                </c:pt>
                <c:pt idx="11" formatCode="#,##0.0">
                  <c:v>18.923373000000002</c:v>
                </c:pt>
                <c:pt idx="12" formatCode="#,##0.0">
                  <c:v>25.885027000000001</c:v>
                </c:pt>
                <c:pt idx="13" formatCode="#,##0.0">
                  <c:v>25.534434000000001</c:v>
                </c:pt>
                <c:pt idx="14" formatCode="#,##0.0">
                  <c:v>24.236183</c:v>
                </c:pt>
                <c:pt idx="15" formatCode="#,##0.0">
                  <c:v>20.362480999999999</c:v>
                </c:pt>
                <c:pt idx="16" formatCode="#,##0.0">
                  <c:v>21.693816000000002</c:v>
                </c:pt>
                <c:pt idx="17" formatCode="#,##0.0">
                  <c:v>19.557759999999998</c:v>
                </c:pt>
                <c:pt idx="18" formatCode="#,##0.0">
                  <c:v>9.2425119999999996</c:v>
                </c:pt>
                <c:pt idx="19" formatCode="#,##0.0">
                  <c:v>13.852525</c:v>
                </c:pt>
                <c:pt idx="20" formatCode="#,##0.0">
                  <c:v>26.399467999999999</c:v>
                </c:pt>
                <c:pt idx="21" formatCode="#,##0.0">
                  <c:v>32.976889999999997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851168"/>
        <c:axId val="35684395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Imports from United States</c:v>
                      </c:pt>
                    </c:strCache>
                  </c:strRef>
                </c:tx>
                <c:spPr>
                  <a:solidFill>
                    <a:srgbClr val="FFFF2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2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Sheet1!$B$3:$W$3</c15:sqref>
                        </c15:formulaRef>
                      </c:ext>
                    </c:extLst>
                    <c:numCache>
                      <c:formatCode>0.0</c:formatCode>
                      <c:ptCount val="22"/>
                      <c:pt idx="0">
                        <c:v>2.4764648920000001</c:v>
                      </c:pt>
                      <c:pt idx="1">
                        <c:v>2.6349496540000001</c:v>
                      </c:pt>
                      <c:pt idx="2">
                        <c:v>2.5572044599999999</c:v>
                      </c:pt>
                      <c:pt idx="3">
                        <c:v>4.8248518230000004</c:v>
                      </c:pt>
                      <c:pt idx="4">
                        <c:v>7.3924023630000004</c:v>
                      </c:pt>
                      <c:pt idx="5">
                        <c:v>6.3433494809999997</c:v>
                      </c:pt>
                      <c:pt idx="6">
                        <c:v>7.1295893279999998</c:v>
                      </c:pt>
                      <c:pt idx="7">
                        <c:v>8.6386967499999994</c:v>
                      </c:pt>
                      <c:pt idx="8">
                        <c:v>13.813127837</c:v>
                      </c:pt>
                      <c:pt idx="9">
                        <c:v>13.404423507000001</c:v>
                      </c:pt>
                      <c:pt idx="10" formatCode="#,##0.0">
                        <c:v>17.842331122000001</c:v>
                      </c:pt>
                      <c:pt idx="11" formatCode="#,##0.0">
                        <c:v>22.029203581000001</c:v>
                      </c:pt>
                      <c:pt idx="12" formatCode="#,##0.0">
                        <c:v>27.446173144999999</c:v>
                      </c:pt>
                      <c:pt idx="13" formatCode="#,##0.0">
                        <c:v>25.482588161999999</c:v>
                      </c:pt>
                      <c:pt idx="14" formatCode="#,##0.0">
                        <c:v>27.418943366000001</c:v>
                      </c:pt>
                      <c:pt idx="15" formatCode="#,##0.0">
                        <c:v>23.501934052999999</c:v>
                      </c:pt>
                      <c:pt idx="16" formatCode="#,##0.0">
                        <c:v>22.67415214</c:v>
                      </c:pt>
                      <c:pt idx="17" formatCode="#,##0.0">
                        <c:v>22.656593162</c:v>
                      </c:pt>
                      <c:pt idx="18" formatCode="#,##0.0">
                        <c:v>14.852060317999999</c:v>
                      </c:pt>
                      <c:pt idx="19" formatCode="#,##0.0">
                        <c:v>13.135452114</c:v>
                      </c:pt>
                      <c:pt idx="20" formatCode="#,##0.0">
                        <c:v>22.825641361999999</c:v>
                      </c:pt>
                      <c:pt idx="21" formatCode="#,##0.0">
                        <c:v>37.895851432000001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76F-43D9-BE6F-268B68F032C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U.S. Market Share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2.7760794631980442E-2"/>
                  <c:y val="-4.4444444444444446E-2"/>
                </c:manualLayout>
              </c:layout>
              <c:numFmt formatCode="0%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8B-4443-B0AE-BE00A4182941}"/>
                </c:ext>
              </c:extLst>
            </c:dLbl>
            <c:dLbl>
              <c:idx val="19"/>
              <c:layout>
                <c:manualLayout>
                  <c:x val="-2.776079463198039E-2"/>
                  <c:y val="3.5555555555555556E-2"/>
                </c:manualLayout>
              </c:layout>
              <c:numFmt formatCode="0%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8B-4443-B0AE-BE00A4182941}"/>
                </c:ext>
              </c:extLst>
            </c:dLbl>
            <c:dLbl>
              <c:idx val="21"/>
              <c:layout>
                <c:manualLayout>
                  <c:x val="-2.4984715168782354E-2"/>
                  <c:y val="-3.111111111111111E-2"/>
                </c:manualLayout>
              </c:layout>
              <c:numFmt formatCode="0%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8B-4443-B0AE-BE00A4182941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Sheet1!$B$4:$W$4</c:f>
              <c:numCache>
                <c:formatCode>0.0%</c:formatCode>
                <c:ptCount val="22"/>
                <c:pt idx="0">
                  <c:v>0.25758670421951629</c:v>
                </c:pt>
                <c:pt idx="1">
                  <c:v>0.25934970902805315</c:v>
                </c:pt>
                <c:pt idx="2">
                  <c:v>0.24623392381998127</c:v>
                </c:pt>
                <c:pt idx="3">
                  <c:v>0.28817257462364609</c:v>
                </c:pt>
                <c:pt idx="4">
                  <c:v>0.29450340800958635</c:v>
                </c:pt>
                <c:pt idx="5">
                  <c:v>0.25401096509046533</c:v>
                </c:pt>
                <c:pt idx="6">
                  <c:v>0.2529865697678878</c:v>
                </c:pt>
                <c:pt idx="7">
                  <c:v>0.2344700117843955</c:v>
                </c:pt>
                <c:pt idx="8">
                  <c:v>0.25715194263256291</c:v>
                </c:pt>
                <c:pt idx="9">
                  <c:v>0.28090040026143359</c:v>
                </c:pt>
                <c:pt idx="10">
                  <c:v>0.26851322747589912</c:v>
                </c:pt>
                <c:pt idx="11">
                  <c:v>0.25160810817170204</c:v>
                </c:pt>
                <c:pt idx="12">
                  <c:v>0.26040365620401279</c:v>
                </c:pt>
                <c:pt idx="13">
                  <c:v>0.22884032210364752</c:v>
                </c:pt>
                <c:pt idx="14">
                  <c:v>0.23916026162353834</c:v>
                </c:pt>
                <c:pt idx="15">
                  <c:v>0.21575154846342584</c:v>
                </c:pt>
                <c:pt idx="16">
                  <c:v>0.21958729762966059</c:v>
                </c:pt>
                <c:pt idx="17">
                  <c:v>0.19581761675900938</c:v>
                </c:pt>
                <c:pt idx="18">
                  <c:v>0.11968636067133656</c:v>
                </c:pt>
                <c:pt idx="19">
                  <c:v>9.8452863972236904E-2</c:v>
                </c:pt>
                <c:pt idx="20">
                  <c:v>0.14467444373746857</c:v>
                </c:pt>
                <c:pt idx="21">
                  <c:v>0.18429443928550462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6F-43D9-BE6F-268B68F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231920"/>
        <c:axId val="1198218608"/>
      </c:lineChart>
      <c:catAx>
        <c:axId val="3568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43952"/>
        <c:crosses val="autoZero"/>
        <c:auto val="1"/>
        <c:lblAlgn val="ctr"/>
        <c:lblOffset val="100"/>
        <c:noMultiLvlLbl val="0"/>
      </c:catAx>
      <c:valAx>
        <c:axId val="356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Dollars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851168"/>
        <c:crosses val="autoZero"/>
        <c:crossBetween val="between"/>
      </c:valAx>
      <c:valAx>
        <c:axId val="11982186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U.S. Market Share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231920"/>
        <c:crosses val="max"/>
        <c:crossBetween val="between"/>
      </c:valAx>
      <c:catAx>
        <c:axId val="1198231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82186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2021 CY Exports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Beef</c:v>
                </c:pt>
                <c:pt idx="1">
                  <c:v>Pork</c:v>
                </c:pt>
                <c:pt idx="2">
                  <c:v>Poultry</c:v>
                </c:pt>
                <c:pt idx="3">
                  <c:v>Dairy</c:v>
                </c:pt>
                <c:pt idx="4">
                  <c:v>Wheat</c:v>
                </c:pt>
                <c:pt idx="5">
                  <c:v>Corn</c:v>
                </c:pt>
                <c:pt idx="6">
                  <c:v>Rice</c:v>
                </c:pt>
                <c:pt idx="7">
                  <c:v>Cotton</c:v>
                </c:pt>
                <c:pt idx="8">
                  <c:v>Tree Nuts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1.5920000000000001</c:v>
                </c:pt>
                <c:pt idx="1">
                  <c:v>1.698</c:v>
                </c:pt>
                <c:pt idx="2">
                  <c:v>0.879</c:v>
                </c:pt>
                <c:pt idx="3">
                  <c:v>0.70299999999999996</c:v>
                </c:pt>
                <c:pt idx="4">
                  <c:v>0.80200000000000005</c:v>
                </c:pt>
                <c:pt idx="5">
                  <c:v>5.0960000000000001</c:v>
                </c:pt>
                <c:pt idx="7">
                  <c:v>1.343</c:v>
                </c:pt>
                <c:pt idx="8">
                  <c:v>0.97799999999999998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C-44EE-9F6D-4A1639158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Beef</c:v>
                </c:pt>
                <c:pt idx="1">
                  <c:v>Pork</c:v>
                </c:pt>
                <c:pt idx="2">
                  <c:v>Poultry</c:v>
                </c:pt>
                <c:pt idx="3">
                  <c:v>Dairy</c:v>
                </c:pt>
                <c:pt idx="4">
                  <c:v>Wheat</c:v>
                </c:pt>
                <c:pt idx="5">
                  <c:v>Corn</c:v>
                </c:pt>
                <c:pt idx="6">
                  <c:v>Rice</c:v>
                </c:pt>
                <c:pt idx="7">
                  <c:v>Cotton</c:v>
                </c:pt>
                <c:pt idx="8">
                  <c:v>Tree Nuts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2.3759999999999999</c:v>
                </c:pt>
                <c:pt idx="1">
                  <c:v>1.694</c:v>
                </c:pt>
                <c:pt idx="2">
                  <c:v>3.5000000000000003E-2</c:v>
                </c:pt>
                <c:pt idx="3">
                  <c:v>0.376</c:v>
                </c:pt>
                <c:pt idx="4">
                  <c:v>0.70199999999999996</c:v>
                </c:pt>
                <c:pt idx="5">
                  <c:v>3.8170000000000002</c:v>
                </c:pt>
                <c:pt idx="6">
                  <c:v>0.29799999999999999</c:v>
                </c:pt>
                <c:pt idx="7">
                  <c:v>3.9E-2</c:v>
                </c:pt>
                <c:pt idx="8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C-44EE-9F6D-4A1639158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Beef</c:v>
                </c:pt>
                <c:pt idx="1">
                  <c:v>Pork</c:v>
                </c:pt>
                <c:pt idx="2">
                  <c:v>Poultry</c:v>
                </c:pt>
                <c:pt idx="3">
                  <c:v>Dairy</c:v>
                </c:pt>
                <c:pt idx="4">
                  <c:v>Wheat</c:v>
                </c:pt>
                <c:pt idx="5">
                  <c:v>Corn</c:v>
                </c:pt>
                <c:pt idx="6">
                  <c:v>Rice</c:v>
                </c:pt>
                <c:pt idx="7">
                  <c:v>Cotton</c:v>
                </c:pt>
                <c:pt idx="8">
                  <c:v>Tree Nuts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0.77200000000000002</c:v>
                </c:pt>
                <c:pt idx="1">
                  <c:v>0.95199999999999996</c:v>
                </c:pt>
                <c:pt idx="2">
                  <c:v>0.39100000000000001</c:v>
                </c:pt>
                <c:pt idx="3">
                  <c:v>0.85099999999999998</c:v>
                </c:pt>
                <c:pt idx="5">
                  <c:v>0.66200000000000003</c:v>
                </c:pt>
                <c:pt idx="6">
                  <c:v>0.19800000000000001</c:v>
                </c:pt>
                <c:pt idx="8">
                  <c:v>0.71599999999999997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C-44EE-9F6D-4A1639158D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Beef</c:v>
                </c:pt>
                <c:pt idx="1">
                  <c:v>Pork</c:v>
                </c:pt>
                <c:pt idx="2">
                  <c:v>Poultry</c:v>
                </c:pt>
                <c:pt idx="3">
                  <c:v>Dairy</c:v>
                </c:pt>
                <c:pt idx="4">
                  <c:v>Wheat</c:v>
                </c:pt>
                <c:pt idx="5">
                  <c:v>Corn</c:v>
                </c:pt>
                <c:pt idx="6">
                  <c:v>Rice</c:v>
                </c:pt>
                <c:pt idx="7">
                  <c:v>Cotton</c:v>
                </c:pt>
                <c:pt idx="8">
                  <c:v>Tree Nuts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1.0580000000000001</c:v>
                </c:pt>
                <c:pt idx="1">
                  <c:v>1.675</c:v>
                </c:pt>
                <c:pt idx="2">
                  <c:v>1.331</c:v>
                </c:pt>
                <c:pt idx="3">
                  <c:v>1.7869999999999999</c:v>
                </c:pt>
                <c:pt idx="4">
                  <c:v>1.2929999999999999</c:v>
                </c:pt>
                <c:pt idx="5">
                  <c:v>4.7169999999999996</c:v>
                </c:pt>
                <c:pt idx="6">
                  <c:v>0.30599999999999999</c:v>
                </c:pt>
                <c:pt idx="7">
                  <c:v>0.40600000000000003</c:v>
                </c:pt>
                <c:pt idx="8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C-44EE-9F6D-4A1639158D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Korea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Beef</c:v>
                </c:pt>
                <c:pt idx="1">
                  <c:v>Pork</c:v>
                </c:pt>
                <c:pt idx="2">
                  <c:v>Poultry</c:v>
                </c:pt>
                <c:pt idx="3">
                  <c:v>Dairy</c:v>
                </c:pt>
                <c:pt idx="4">
                  <c:v>Wheat</c:v>
                </c:pt>
                <c:pt idx="5">
                  <c:v>Corn</c:v>
                </c:pt>
                <c:pt idx="6">
                  <c:v>Rice</c:v>
                </c:pt>
                <c:pt idx="7">
                  <c:v>Cotton</c:v>
                </c:pt>
                <c:pt idx="8">
                  <c:v>Tree Nuts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2.383</c:v>
                </c:pt>
                <c:pt idx="1">
                  <c:v>0.55700000000000005</c:v>
                </c:pt>
                <c:pt idx="3">
                  <c:v>0.42499999999999999</c:v>
                </c:pt>
                <c:pt idx="4">
                  <c:v>0.495</c:v>
                </c:pt>
                <c:pt idx="5">
                  <c:v>0.85799999999999998</c:v>
                </c:pt>
                <c:pt idx="6">
                  <c:v>0.13200000000000001</c:v>
                </c:pt>
                <c:pt idx="7">
                  <c:v>0.153</c:v>
                </c:pt>
                <c:pt idx="8">
                  <c:v>0.34399999999999997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5C-44EE-9F6D-4A1639158DF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Beef</c:v>
                </c:pt>
                <c:pt idx="1">
                  <c:v>Pork</c:v>
                </c:pt>
                <c:pt idx="2">
                  <c:v>Poultry</c:v>
                </c:pt>
                <c:pt idx="3">
                  <c:v>Dairy</c:v>
                </c:pt>
                <c:pt idx="4">
                  <c:v>Wheat</c:v>
                </c:pt>
                <c:pt idx="5">
                  <c:v>Corn</c:v>
                </c:pt>
                <c:pt idx="6">
                  <c:v>Rice</c:v>
                </c:pt>
                <c:pt idx="7">
                  <c:v>Cotton</c:v>
                </c:pt>
                <c:pt idx="8">
                  <c:v>Tree Nuts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2">
                  <c:v>0.28000000000000003</c:v>
                </c:pt>
                <c:pt idx="3">
                  <c:v>0.436</c:v>
                </c:pt>
                <c:pt idx="4">
                  <c:v>0.87</c:v>
                </c:pt>
                <c:pt idx="5">
                  <c:v>1.1000000000000001</c:v>
                </c:pt>
                <c:pt idx="6">
                  <c:v>0.218</c:v>
                </c:pt>
                <c:pt idx="7">
                  <c:v>1.026</c:v>
                </c:pt>
                <c:pt idx="8">
                  <c:v>2.9260000000000002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5C-44EE-9F6D-4A1639158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4739320"/>
        <c:axId val="644738992"/>
      </c:barChart>
      <c:catAx>
        <c:axId val="64473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738992"/>
        <c:crosses val="autoZero"/>
        <c:auto val="1"/>
        <c:lblAlgn val="ctr"/>
        <c:lblOffset val="100"/>
        <c:noMultiLvlLbl val="0"/>
      </c:catAx>
      <c:valAx>
        <c:axId val="64473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Billion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73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0.09504</cdr:x>
      <cdr:y>0</cdr:y>
    </cdr:from>
    <cdr:to>
      <cdr:x>0.94645</cdr:x>
      <cdr:y>0.05168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6585" y="-1182005"/>
          <a:ext cx="7673702" cy="27703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solidFill>
                <a:schemeClr val="tx1"/>
              </a:solidFill>
            </a:rPr>
            <a:t>2011 Oil &amp; Gas trade deficit was 47% of total deficit, in 2020 the Oil &amp; Gas deficit narrowed to less than $600 million </a:t>
          </a:r>
        </a:p>
      </cdr:txBody>
    </cdr:sp>
  </cdr:relSizeAnchor>
  <cdr:relSizeAnchor xmlns:cdr="http://schemas.openxmlformats.org/drawingml/2006/chartDrawing">
    <cdr:from>
      <cdr:x>0.61601</cdr:x>
      <cdr:y>0.87404</cdr:y>
    </cdr:from>
    <cdr:to>
      <cdr:x>0.89666</cdr:x>
      <cdr:y>0.91923</cdr:y>
    </cdr:to>
    <cdr:sp macro="" textlink="">
      <cdr:nvSpPr>
        <cdr:cNvPr id="12" name="Speech Bubble: Rectangle with Corners Rounded 11">
          <a:extLst xmlns:a="http://schemas.openxmlformats.org/drawingml/2006/main">
            <a:ext uri="{FF2B5EF4-FFF2-40B4-BE49-F238E27FC236}">
              <a16:creationId xmlns:a16="http://schemas.microsoft.com/office/drawing/2014/main" id="{648CC8EA-6257-4203-B776-D22A521AC619}"/>
            </a:ext>
          </a:extLst>
        </cdr:cNvPr>
        <cdr:cNvSpPr/>
      </cdr:nvSpPr>
      <cdr:spPr>
        <a:xfrm xmlns:a="http://schemas.openxmlformats.org/drawingml/2006/main">
          <a:off x="5552047" y="4685395"/>
          <a:ext cx="2529447" cy="242205"/>
        </a:xfrm>
        <a:prstGeom xmlns:a="http://schemas.openxmlformats.org/drawingml/2006/main" prst="wedgeRoundRectCallout">
          <a:avLst>
            <a:gd name="adj1" fmla="val 60852"/>
            <a:gd name="adj2" fmla="val -77155"/>
            <a:gd name="adj3" fmla="val 1666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2021 Deficit – $1.1 trillion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0.00494</cdr:x>
      <cdr:y>0.95422</cdr:y>
    </cdr:from>
    <cdr:to>
      <cdr:x>0.42216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76BB7619-7251-4D82-825E-A15DE77763A3}"/>
            </a:ext>
          </a:extLst>
        </cdr:cNvPr>
        <cdr:cNvSpPr txBox="1"/>
      </cdr:nvSpPr>
      <cdr:spPr>
        <a:xfrm xmlns:a="http://schemas.openxmlformats.org/drawingml/2006/main">
          <a:off x="45206" y="6647190"/>
          <a:ext cx="381739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United States Census Bureau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0.53086</cdr:x>
      <cdr:y>0.36017</cdr:y>
    </cdr:from>
    <cdr:to>
      <cdr:x>0.89932</cdr:x>
      <cdr:y>0.42695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FDBF76B4-67C4-4413-81F4-3A89CAED38F3}"/>
            </a:ext>
          </a:extLst>
        </cdr:cNvPr>
        <cdr:cNvSpPr/>
      </cdr:nvSpPr>
      <cdr:spPr>
        <a:xfrm xmlns:a="http://schemas.openxmlformats.org/drawingml/2006/main" rot="4950197">
          <a:off x="6351957" y="563560"/>
          <a:ext cx="381704" cy="3371270"/>
        </a:xfrm>
        <a:prstGeom xmlns:a="http://schemas.openxmlformats.org/drawingml/2006/main" prst="rightBrace">
          <a:avLst>
            <a:gd name="adj1" fmla="val 6904"/>
            <a:gd name="adj2" fmla="val 49740"/>
          </a:avLst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0.66117</cdr:x>
      <cdr:y>0.4435</cdr:y>
    </cdr:from>
    <cdr:to>
      <cdr:x>0.88441</cdr:x>
      <cdr:y>0.49476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7887D1B-4071-49CE-9D4D-899C5B102385}"/>
            </a:ext>
          </a:extLst>
        </cdr:cNvPr>
        <cdr:cNvSpPr txBox="1"/>
      </cdr:nvSpPr>
      <cdr:spPr>
        <a:xfrm xmlns:a="http://schemas.openxmlformats.org/drawingml/2006/main">
          <a:off x="6049478" y="2534587"/>
          <a:ext cx="2042556" cy="29295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17% ($21b) </a:t>
          </a:r>
          <a:r>
            <a:rPr lang="en-US" sz="1400" b="1" dirty="0">
              <a:solidFill>
                <a:srgbClr val="FF0000"/>
              </a:solidFill>
            </a:rPr>
            <a:t>ROW</a:t>
          </a:r>
          <a:r>
            <a:rPr lang="en-US" sz="1400" b="1" dirty="0"/>
            <a:t> Growth</a:t>
          </a:r>
        </a:p>
      </cdr:txBody>
    </cdr:sp>
  </cdr:relSizeAnchor>
  <cdr:relSizeAnchor xmlns:cdr="http://schemas.openxmlformats.org/drawingml/2006/chartDrawing">
    <cdr:from>
      <cdr:x>0.50489</cdr:x>
      <cdr:y>0.17286</cdr:y>
    </cdr:from>
    <cdr:to>
      <cdr:x>0.87643</cdr:x>
      <cdr:y>0.22426</cdr:y>
    </cdr:to>
    <cdr:sp macro="" textlink="">
      <cdr:nvSpPr>
        <cdr:cNvPr id="4" name="Right Brace 3">
          <a:extLst xmlns:a="http://schemas.openxmlformats.org/drawingml/2006/main">
            <a:ext uri="{FF2B5EF4-FFF2-40B4-BE49-F238E27FC236}">
              <a16:creationId xmlns:a16="http://schemas.microsoft.com/office/drawing/2014/main" id="{502F3B56-B15B-4B47-BE64-3DA29FD5DD2A}"/>
            </a:ext>
          </a:extLst>
        </cdr:cNvPr>
        <cdr:cNvSpPr/>
      </cdr:nvSpPr>
      <cdr:spPr>
        <a:xfrm xmlns:a="http://schemas.openxmlformats.org/drawingml/2006/main" rot="15519286">
          <a:off x="6172388" y="-564960"/>
          <a:ext cx="293728" cy="3399447"/>
        </a:xfrm>
        <a:prstGeom xmlns:a="http://schemas.openxmlformats.org/drawingml/2006/main" prst="rightBrace">
          <a:avLst>
            <a:gd name="adj1" fmla="val 6904"/>
            <a:gd name="adj2" fmla="val 50887"/>
          </a:avLst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0.5632</cdr:x>
      <cdr:y>0.10112</cdr:y>
    </cdr:from>
    <cdr:to>
      <cdr:x>0.79253</cdr:x>
      <cdr:y>0.15262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B60D235-DDCA-499B-8577-65FDAA0E5E18}"/>
            </a:ext>
          </a:extLst>
        </cdr:cNvPr>
        <cdr:cNvSpPr txBox="1"/>
      </cdr:nvSpPr>
      <cdr:spPr>
        <a:xfrm xmlns:a="http://schemas.openxmlformats.org/drawingml/2006/main">
          <a:off x="5153084" y="577887"/>
          <a:ext cx="2098277" cy="29432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74% ($14b) </a:t>
          </a:r>
          <a:r>
            <a:rPr lang="en-US" sz="1400" b="1" dirty="0">
              <a:solidFill>
                <a:srgbClr val="0070C0"/>
              </a:solidFill>
            </a:rPr>
            <a:t>China</a:t>
          </a:r>
          <a:r>
            <a:rPr lang="en-US" sz="1400" b="1" dirty="0"/>
            <a:t> Growth</a:t>
          </a:r>
        </a:p>
      </cdr:txBody>
    </cdr:sp>
  </cdr:relSizeAnchor>
  <cdr:relSizeAnchor xmlns:cdr="http://schemas.openxmlformats.org/drawingml/2006/chartDrawing">
    <cdr:from>
      <cdr:x>0.63897</cdr:x>
      <cdr:y>0.6699</cdr:y>
    </cdr:from>
    <cdr:to>
      <cdr:x>0.89715</cdr:x>
      <cdr:y>0.76956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2CC2CA8-3568-4C0D-899A-FEF7695F8459}"/>
            </a:ext>
          </a:extLst>
        </cdr:cNvPr>
        <cdr:cNvSpPr txBox="1"/>
      </cdr:nvSpPr>
      <cdr:spPr>
        <a:xfrm xmlns:a="http://schemas.openxmlformats.org/drawingml/2006/main">
          <a:off x="5846361" y="3828496"/>
          <a:ext cx="2362200" cy="56952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25% ($35b) </a:t>
          </a:r>
          <a:r>
            <a:rPr lang="en-US" sz="1600" b="1" u="sng" dirty="0"/>
            <a:t>Total</a:t>
          </a:r>
          <a:r>
            <a:rPr lang="en-US" sz="1600" b="1" dirty="0"/>
            <a:t> Growth</a:t>
          </a:r>
        </a:p>
        <a:p xmlns:a="http://schemas.openxmlformats.org/drawingml/2006/main">
          <a:r>
            <a:rPr lang="en-US" sz="1600" b="1" dirty="0"/>
            <a:t>2011-2021</a:t>
          </a:r>
        </a:p>
      </cdr:txBody>
    </cdr:sp>
  </cdr:relSizeAnchor>
  <cdr:relSizeAnchor xmlns:cdr="http://schemas.openxmlformats.org/drawingml/2006/chartDrawing">
    <cdr:from>
      <cdr:x>0.12044</cdr:x>
      <cdr:y>0.37231</cdr:y>
    </cdr:from>
    <cdr:to>
      <cdr:x>0.51274</cdr:x>
      <cdr:y>0.43061</cdr:y>
    </cdr:to>
    <cdr:sp macro="" textlink="">
      <cdr:nvSpPr>
        <cdr:cNvPr id="7" name="Right Brace 6">
          <a:extLst xmlns:a="http://schemas.openxmlformats.org/drawingml/2006/main">
            <a:ext uri="{FF2B5EF4-FFF2-40B4-BE49-F238E27FC236}">
              <a16:creationId xmlns:a16="http://schemas.microsoft.com/office/drawing/2014/main" id="{5D7DB1FB-7A49-4BBD-8AC0-BD9371B8BD00}"/>
            </a:ext>
          </a:extLst>
        </cdr:cNvPr>
        <cdr:cNvSpPr/>
      </cdr:nvSpPr>
      <cdr:spPr>
        <a:xfrm xmlns:a="http://schemas.openxmlformats.org/drawingml/2006/main" rot="14597547">
          <a:off x="2730078" y="499651"/>
          <a:ext cx="333184" cy="3589386"/>
        </a:xfrm>
        <a:prstGeom xmlns:a="http://schemas.openxmlformats.org/drawingml/2006/main" prst="rightBrace">
          <a:avLst>
            <a:gd name="adj1" fmla="val 5790"/>
            <a:gd name="adj2" fmla="val 50887"/>
          </a:avLst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0.11421</cdr:x>
      <cdr:y>0.30998</cdr:y>
    </cdr:from>
    <cdr:to>
      <cdr:x>0.35006</cdr:x>
      <cdr:y>0.36147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D6261B5-1B59-42C1-8861-A7C6D07A6A42}"/>
            </a:ext>
          </a:extLst>
        </cdr:cNvPr>
        <cdr:cNvSpPr txBox="1"/>
      </cdr:nvSpPr>
      <cdr:spPr>
        <a:xfrm xmlns:a="http://schemas.openxmlformats.org/drawingml/2006/main">
          <a:off x="1045016" y="1771554"/>
          <a:ext cx="2157933" cy="29426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877% ($17b) </a:t>
          </a:r>
          <a:r>
            <a:rPr lang="en-US" sz="1400" b="1" dirty="0">
              <a:solidFill>
                <a:srgbClr val="0070C0"/>
              </a:solidFill>
            </a:rPr>
            <a:t>China</a:t>
          </a:r>
          <a:r>
            <a:rPr lang="en-US" sz="1400" b="1" dirty="0"/>
            <a:t> Growth</a:t>
          </a:r>
        </a:p>
      </cdr:txBody>
    </cdr:sp>
  </cdr:relSizeAnchor>
  <cdr:relSizeAnchor xmlns:cdr="http://schemas.openxmlformats.org/drawingml/2006/chartDrawing">
    <cdr:from>
      <cdr:x>0.35006</cdr:x>
      <cdr:y>0.58194</cdr:y>
    </cdr:from>
    <cdr:to>
      <cdr:x>0.58911</cdr:x>
      <cdr:y>0.6332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4E7A66FB-1686-491F-9252-232B9E44DAA1}"/>
            </a:ext>
          </a:extLst>
        </cdr:cNvPr>
        <cdr:cNvSpPr txBox="1"/>
      </cdr:nvSpPr>
      <cdr:spPr>
        <a:xfrm xmlns:a="http://schemas.openxmlformats.org/drawingml/2006/main">
          <a:off x="3202949" y="3325781"/>
          <a:ext cx="2187200" cy="29295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123% ($68b) </a:t>
          </a:r>
          <a:r>
            <a:rPr lang="en-US" sz="1400" b="1" dirty="0">
              <a:solidFill>
                <a:srgbClr val="FF0000"/>
              </a:solidFill>
            </a:rPr>
            <a:t>ROW</a:t>
          </a:r>
          <a:r>
            <a:rPr lang="en-US" sz="1400" b="1" dirty="0"/>
            <a:t> Growth</a:t>
          </a:r>
        </a:p>
      </cdr:txBody>
    </cdr:sp>
  </cdr:relSizeAnchor>
  <cdr:relSizeAnchor xmlns:cdr="http://schemas.openxmlformats.org/drawingml/2006/chartDrawing">
    <cdr:from>
      <cdr:x>0.17879</cdr:x>
      <cdr:y>0.67011</cdr:y>
    </cdr:from>
    <cdr:to>
      <cdr:x>0.45567</cdr:x>
      <cdr:y>0.76977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5F905817-491E-4604-88E4-A63981B70AC3}"/>
            </a:ext>
          </a:extLst>
        </cdr:cNvPr>
        <cdr:cNvSpPr txBox="1"/>
      </cdr:nvSpPr>
      <cdr:spPr>
        <a:xfrm xmlns:a="http://schemas.openxmlformats.org/drawingml/2006/main">
          <a:off x="1635875" y="3829699"/>
          <a:ext cx="2533345" cy="56955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149% ($85b) </a:t>
          </a:r>
          <a:r>
            <a:rPr lang="en-US" sz="1600" b="1" u="sng" dirty="0"/>
            <a:t>Total</a:t>
          </a:r>
          <a:r>
            <a:rPr lang="en-US" sz="1600" b="1" dirty="0"/>
            <a:t> Growth</a:t>
          </a:r>
        </a:p>
        <a:p xmlns:a="http://schemas.openxmlformats.org/drawingml/2006/main">
          <a:r>
            <a:rPr lang="en-US" sz="1600" b="1" dirty="0"/>
            <a:t>2001-2011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0.71138</cdr:x>
      <cdr:y>0.17739</cdr:y>
    </cdr:from>
    <cdr:to>
      <cdr:x>0.7875</cdr:x>
      <cdr:y>0.25101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6834" y="918052"/>
          <a:ext cx="694109" cy="381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154.5</a:t>
          </a:r>
        </a:p>
      </cdr:txBody>
    </cdr:sp>
  </cdr:relSizeAnchor>
  <cdr:relSizeAnchor xmlns:cdr="http://schemas.openxmlformats.org/drawingml/2006/chartDrawing">
    <cdr:from>
      <cdr:x>0.56027</cdr:x>
      <cdr:y>0.2168</cdr:y>
    </cdr:from>
    <cdr:to>
      <cdr:x>0.73833</cdr:x>
      <cdr:y>0.30514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108891" y="1122052"/>
          <a:ext cx="1623657" cy="457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>
              <a:solidFill>
                <a:schemeClr val="accent2"/>
              </a:solidFill>
            </a:rPr>
            <a:t>Exports</a:t>
          </a:r>
          <a:endParaRPr lang="en-US" sz="1100" b="1" i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0.62745</cdr:x>
      <cdr:y>0.52654</cdr:y>
    </cdr:from>
    <cdr:to>
      <cdr:x>0.80552</cdr:x>
      <cdr:y>0.61488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89600" y="2725057"/>
          <a:ext cx="1614703" cy="457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>
              <a:solidFill>
                <a:schemeClr val="tx2"/>
              </a:solidFill>
            </a:rPr>
            <a:t>Imports</a:t>
          </a:r>
          <a:endParaRPr lang="en-US" sz="1100" b="1" i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0.43429</cdr:x>
      <cdr:y>0.14373</cdr:y>
    </cdr:from>
    <cdr:to>
      <cdr:x>0.53479</cdr:x>
      <cdr:y>0.38735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688122F4-9791-480E-ABB5-0519D090ED9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960117" y="743865"/>
          <a:ext cx="916421" cy="126082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0.47232</cdr:x>
      <cdr:y>0.13026</cdr:y>
    </cdr:from>
    <cdr:to>
      <cdr:x>0.64067</cdr:x>
      <cdr:y>0.30538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04042BB5-BCF4-4046-8BF9-84A82BCE0292}"/>
            </a:ext>
          </a:extLst>
        </cdr:cNvPr>
        <cdr:cNvCxnSpPr/>
      </cdr:nvCxnSpPr>
      <cdr:spPr>
        <a:xfrm xmlns:a="http://schemas.openxmlformats.org/drawingml/2006/main">
          <a:off x="4306897" y="674152"/>
          <a:ext cx="1535103" cy="90633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0.56641</cdr:x>
      <cdr:y>0.12402</cdr:y>
    </cdr:from>
    <cdr:to>
      <cdr:x>0.94004</cdr:x>
      <cdr:y>0.14145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113E8B4A-C0C4-4EB8-AE0E-EEA403750F34}"/>
            </a:ext>
          </a:extLst>
        </cdr:cNvPr>
        <cdr:cNvCxnSpPr/>
      </cdr:nvCxnSpPr>
      <cdr:spPr>
        <a:xfrm xmlns:a="http://schemas.openxmlformats.org/drawingml/2006/main">
          <a:off x="5164866" y="641857"/>
          <a:ext cx="3406979" cy="902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0.12183</cdr:x>
      <cdr:y>0.15788</cdr:y>
    </cdr:from>
    <cdr:to>
      <cdr:x>0.96398</cdr:x>
      <cdr:y>0.70508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39DF6885-4720-4FCB-B2CF-7D6BF7100E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1110942" y="817098"/>
          <a:ext cx="7679184" cy="283197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0.36888</cdr:x>
      <cdr:y>0.0336</cdr:y>
    </cdr:from>
    <cdr:to>
      <cdr:x>0.57635</cdr:x>
      <cdr:y>0.10496</cdr:y>
    </cdr:to>
    <cdr:sp macro="" textlink="">
      <cdr:nvSpPr>
        <cdr:cNvPr id="14" name="TextBox 7">
          <a:extLst xmlns:a="http://schemas.openxmlformats.org/drawingml/2006/main">
            <a:ext uri="{FF2B5EF4-FFF2-40B4-BE49-F238E27FC236}">
              <a16:creationId xmlns:a16="http://schemas.microsoft.com/office/drawing/2014/main" id="{1D6F8BDB-CD2D-46FA-8671-5837627669C5}"/>
            </a:ext>
          </a:extLst>
        </cdr:cNvPr>
        <cdr:cNvSpPr txBox="1"/>
      </cdr:nvSpPr>
      <cdr:spPr>
        <a:xfrm xmlns:a="http://schemas.openxmlformats.org/drawingml/2006/main">
          <a:off x="3279335" y="173893"/>
          <a:ext cx="184441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FF0000"/>
              </a:solidFill>
            </a:rPr>
            <a:t>Grain Price Spikes</a:t>
          </a:r>
        </a:p>
      </cdr:txBody>
    </cdr:sp>
  </cdr:relSizeAnchor>
  <cdr:relSizeAnchor xmlns:cdr="http://schemas.openxmlformats.org/drawingml/2006/chartDrawing">
    <cdr:from>
      <cdr:x>0.15973</cdr:x>
      <cdr:y>0.13489</cdr:y>
    </cdr:from>
    <cdr:to>
      <cdr:x>0.37851</cdr:x>
      <cdr:y>0.61945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24D0DD67-1311-4C4F-A0DE-902A49910E5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1456559" y="698114"/>
          <a:ext cx="1994922" cy="250779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0.55757</cdr:x>
      <cdr:y>0.26707</cdr:y>
    </cdr:from>
    <cdr:to>
      <cdr:x>0.62281</cdr:x>
      <cdr:y>0.34994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59F5FCA-BA50-4CCC-8368-BC4963D5BCD8}"/>
            </a:ext>
          </a:extLst>
        </cdr:cNvPr>
        <cdr:cNvSpPr txBox="1"/>
      </cdr:nvSpPr>
      <cdr:spPr>
        <a:xfrm xmlns:a="http://schemas.openxmlformats.org/drawingml/2006/main">
          <a:off x="5098409" y="1424526"/>
          <a:ext cx="596555" cy="4420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$28.8</a:t>
          </a:r>
          <a:r>
            <a:rPr lang="en-US" sz="1200" b="1" baseline="0" dirty="0"/>
            <a:t> Billion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0.0817</cdr:x>
      <cdr:y>0.67762</cdr:y>
    </cdr:from>
    <cdr:to>
      <cdr:x>0.14694</cdr:x>
      <cdr:y>0.75306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01997D0-0DFD-4BCA-ACF2-ABBD1B7F4E48}"/>
            </a:ext>
          </a:extLst>
        </cdr:cNvPr>
        <cdr:cNvSpPr txBox="1"/>
      </cdr:nvSpPr>
      <cdr:spPr>
        <a:xfrm xmlns:a="http://schemas.openxmlformats.org/drawingml/2006/main">
          <a:off x="747035" y="3614448"/>
          <a:ext cx="596554" cy="4023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$2.6</a:t>
          </a:r>
          <a:r>
            <a:rPr lang="en-US" sz="1200" b="1" baseline="0" dirty="0"/>
            <a:t> Billion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0.91777</cdr:x>
      <cdr:y>0.11896</cdr:y>
    </cdr:from>
    <cdr:to>
      <cdr:x>0.98301</cdr:x>
      <cdr:y>0.20139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101997D0-0DFD-4BCA-ACF2-ABBD1B7F4E48}"/>
            </a:ext>
          </a:extLst>
        </cdr:cNvPr>
        <cdr:cNvSpPr txBox="1"/>
      </cdr:nvSpPr>
      <cdr:spPr>
        <a:xfrm xmlns:a="http://schemas.openxmlformats.org/drawingml/2006/main">
          <a:off x="8392089" y="609627"/>
          <a:ext cx="596554" cy="4224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$38.8</a:t>
          </a:r>
          <a:r>
            <a:rPr lang="en-US" sz="1200" b="1" baseline="0" dirty="0"/>
            <a:t> Billion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0.37844</cdr:x>
      <cdr:y>0.26673</cdr:y>
    </cdr:from>
    <cdr:to>
      <cdr:x>0.40119</cdr:x>
      <cdr:y>0.58367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B18F03B4-CAF1-4A36-8E01-A18D57FE0549}"/>
            </a:ext>
          </a:extLst>
        </cdr:cNvPr>
        <cdr:cNvCxnSpPr/>
      </cdr:nvCxnSpPr>
      <cdr:spPr>
        <a:xfrm xmlns:a="http://schemas.openxmlformats.org/drawingml/2006/main">
          <a:off x="3460455" y="1422738"/>
          <a:ext cx="208031" cy="16905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0.60476</cdr:x>
      <cdr:y>0.2102</cdr:y>
    </cdr:from>
    <cdr:to>
      <cdr:x>0.9343</cdr:x>
      <cdr:y>0.28279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B18F03B4-CAF1-4A36-8E01-A18D57FE0549}"/>
            </a:ext>
          </a:extLst>
        </cdr:cNvPr>
        <cdr:cNvCxnSpPr/>
      </cdr:nvCxnSpPr>
      <cdr:spPr>
        <a:xfrm xmlns:a="http://schemas.openxmlformats.org/drawingml/2006/main">
          <a:off x="5529943" y="1121229"/>
          <a:ext cx="3013296" cy="38717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0.30768</cdr:x>
      <cdr:y>0.16707</cdr:y>
    </cdr:from>
    <cdr:to>
      <cdr:x>0.45843</cdr:x>
      <cdr:y>0.30679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E6021B4-9411-45B1-888B-50A1F098C6F4}"/>
            </a:ext>
          </a:extLst>
        </cdr:cNvPr>
        <cdr:cNvSpPr txBox="1"/>
      </cdr:nvSpPr>
      <cdr:spPr>
        <a:xfrm xmlns:a="http://schemas.openxmlformats.org/drawingml/2006/main">
          <a:off x="3496687" y="1093379"/>
          <a:ext cx="171318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7030A0"/>
              </a:solidFill>
            </a:rPr>
            <a:t>Global Grain Price Spikes</a:t>
          </a:r>
        </a:p>
      </cdr:txBody>
    </cdr:sp>
  </cdr:relSizeAnchor>
  <cdr:relSizeAnchor xmlns:cdr="http://schemas.openxmlformats.org/drawingml/2006/chartDrawing">
    <cdr:from>
      <cdr:x>0.82519</cdr:x>
      <cdr:y>0.44525</cdr:y>
    </cdr:from>
    <cdr:to>
      <cdr:x>0.90565</cdr:x>
      <cdr:y>0.52041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B1AC09EC-6B3B-4EA6-AD60-2B99145ADEAE}"/>
            </a:ext>
          </a:extLst>
        </cdr:cNvPr>
        <cdr:cNvSpPr txBox="1"/>
      </cdr:nvSpPr>
      <cdr:spPr>
        <a:xfrm xmlns:a="http://schemas.openxmlformats.org/drawingml/2006/main">
          <a:off x="7545507" y="2374982"/>
          <a:ext cx="735726" cy="400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Tariffs</a:t>
          </a:r>
        </a:p>
      </cdr:txBody>
    </cdr:sp>
  </cdr:relSizeAnchor>
  <cdr:relSizeAnchor xmlns:cdr="http://schemas.openxmlformats.org/drawingml/2006/chartDrawing">
    <cdr:from>
      <cdr:x>0.47759</cdr:x>
      <cdr:y>0.24389</cdr:y>
    </cdr:from>
    <cdr:to>
      <cdr:x>0.52241</cdr:x>
      <cdr:y>0.46642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B18F03B4-CAF1-4A36-8E01-A18D57FE054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367048" y="1393820"/>
          <a:ext cx="409904" cy="127175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0.0592</cdr:x>
      <cdr:y>0.56058</cdr:y>
    </cdr:from>
    <cdr:to>
      <cdr:x>0.39684</cdr:x>
      <cdr:y>0.6252</cdr:y>
    </cdr:to>
    <cdr:sp macro="" textlink="">
      <cdr:nvSpPr>
        <cdr:cNvPr id="11" name="TextBox 7">
          <a:extLst xmlns:a="http://schemas.openxmlformats.org/drawingml/2006/main">
            <a:ext uri="{FF2B5EF4-FFF2-40B4-BE49-F238E27FC236}">
              <a16:creationId xmlns:a16="http://schemas.microsoft.com/office/drawing/2014/main" id="{377B5E98-03A7-47C3-8C6E-322A9E8D00E1}"/>
            </a:ext>
          </a:extLst>
        </cdr:cNvPr>
        <cdr:cNvSpPr txBox="1"/>
      </cdr:nvSpPr>
      <cdr:spPr>
        <a:xfrm xmlns:a="http://schemas.openxmlformats.org/drawingml/2006/main">
          <a:off x="541329" y="2990139"/>
          <a:ext cx="3087381" cy="344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FF0000"/>
              </a:solidFill>
            </a:rPr>
            <a:t>Trend line from WTO accession</a:t>
          </a:r>
        </a:p>
      </cdr:txBody>
    </cdr:sp>
  </cdr:relSizeAnchor>
  <cdr:relSizeAnchor xmlns:cdr="http://schemas.openxmlformats.org/drawingml/2006/chartDrawing">
    <cdr:from>
      <cdr:x>0.17024</cdr:x>
      <cdr:y>0.2102</cdr:y>
    </cdr:from>
    <cdr:to>
      <cdr:x>0.96786</cdr:x>
      <cdr:y>0.76735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71F0A20-3FEF-4E04-BEE1-9CFCD00C0A07}"/>
            </a:ext>
          </a:extLst>
        </cdr:cNvPr>
        <cdr:cNvCxnSpPr/>
      </cdr:nvCxnSpPr>
      <cdr:spPr>
        <a:xfrm xmlns:a="http://schemas.openxmlformats.org/drawingml/2006/main" flipV="1">
          <a:off x="1556657" y="1121229"/>
          <a:ext cx="7293429" cy="297180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0.18837</cdr:x>
      <cdr:y>0.58711</cdr:y>
    </cdr:from>
    <cdr:to>
      <cdr:x>0.35379</cdr:x>
      <cdr:y>0.64505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D98E74-AEA6-4307-A13D-452D2420208A}"/>
            </a:ext>
          </a:extLst>
        </cdr:cNvPr>
        <cdr:cNvSpPr txBox="1"/>
      </cdr:nvSpPr>
      <cdr:spPr>
        <a:xfrm xmlns:a="http://schemas.openxmlformats.org/drawingml/2006/main">
          <a:off x="1723509" y="3355334"/>
          <a:ext cx="1513557" cy="331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tx2">
                  <a:lumMod val="60000"/>
                  <a:lumOff val="40000"/>
                </a:schemeClr>
              </a:solidFill>
            </a:rPr>
            <a:t>U.S. Exports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0.18807</cdr:x>
      <cdr:y>0.50278</cdr:y>
    </cdr:from>
    <cdr:to>
      <cdr:x>0.22328</cdr:x>
      <cdr:y>0.57767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7E2E2384-1398-48F4-8B7F-D84FFAB3E216}"/>
            </a:ext>
          </a:extLst>
        </cdr:cNvPr>
        <cdr:cNvSpPr txBox="1"/>
      </cdr:nvSpPr>
      <cdr:spPr>
        <a:xfrm xmlns:a="http://schemas.openxmlformats.org/drawingml/2006/main">
          <a:off x="1719700" y="2479416"/>
          <a:ext cx="321960" cy="3693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FF0000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0.29899</cdr:x>
      <cdr:y>0.54967</cdr:y>
    </cdr:from>
    <cdr:to>
      <cdr:x>0.3342</cdr:x>
      <cdr:y>0.62457</cdr:y>
    </cdr:to>
    <cdr:sp macro="" textlink="">
      <cdr:nvSpPr>
        <cdr:cNvPr id="3" name="TextBox 10">
          <a:extLst xmlns:a="http://schemas.openxmlformats.org/drawingml/2006/main">
            <a:ext uri="{FF2B5EF4-FFF2-40B4-BE49-F238E27FC236}">
              <a16:creationId xmlns:a16="http://schemas.microsoft.com/office/drawing/2014/main" id="{7E2E2384-1398-48F4-8B7F-D84FFAB3E216}"/>
            </a:ext>
          </a:extLst>
        </cdr:cNvPr>
        <cdr:cNvSpPr txBox="1"/>
      </cdr:nvSpPr>
      <cdr:spPr>
        <a:xfrm xmlns:a="http://schemas.openxmlformats.org/drawingml/2006/main">
          <a:off x="2734008" y="2710659"/>
          <a:ext cx="321960" cy="3693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FF0000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0.41686</cdr:x>
      <cdr:y>0.51412</cdr:y>
    </cdr:from>
    <cdr:to>
      <cdr:x>0.45207</cdr:x>
      <cdr:y>0.58901</cdr:y>
    </cdr:to>
    <cdr:sp macro="" textlink="">
      <cdr:nvSpPr>
        <cdr:cNvPr id="4" name="TextBox 10">
          <a:extLst xmlns:a="http://schemas.openxmlformats.org/drawingml/2006/main">
            <a:ext uri="{FF2B5EF4-FFF2-40B4-BE49-F238E27FC236}">
              <a16:creationId xmlns:a16="http://schemas.microsoft.com/office/drawing/2014/main" id="{1131F996-8395-4367-9020-184CE797D489}"/>
            </a:ext>
          </a:extLst>
        </cdr:cNvPr>
        <cdr:cNvSpPr txBox="1"/>
      </cdr:nvSpPr>
      <cdr:spPr>
        <a:xfrm xmlns:a="http://schemas.openxmlformats.org/drawingml/2006/main">
          <a:off x="3811804" y="2535329"/>
          <a:ext cx="321960" cy="3693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FF0000"/>
              </a:solidFill>
            </a:rPr>
            <a:t>3</a:t>
          </a:r>
        </a:p>
      </cdr:txBody>
    </cdr:sp>
  </cdr:relSizeAnchor>
  <cdr:relSizeAnchor xmlns:cdr="http://schemas.openxmlformats.org/drawingml/2006/chartDrawing">
    <cdr:from>
      <cdr:x>0.50581</cdr:x>
      <cdr:y>0.54022</cdr:y>
    </cdr:from>
    <cdr:to>
      <cdr:x>0.54103</cdr:x>
      <cdr:y>0.61512</cdr:y>
    </cdr:to>
    <cdr:sp macro="" textlink="">
      <cdr:nvSpPr>
        <cdr:cNvPr id="5" name="TextBox 10">
          <a:extLst xmlns:a="http://schemas.openxmlformats.org/drawingml/2006/main">
            <a:ext uri="{FF2B5EF4-FFF2-40B4-BE49-F238E27FC236}">
              <a16:creationId xmlns:a16="http://schemas.microsoft.com/office/drawing/2014/main" id="{1131F996-8395-4367-9020-184CE797D489}"/>
            </a:ext>
          </a:extLst>
        </cdr:cNvPr>
        <cdr:cNvSpPr txBox="1"/>
      </cdr:nvSpPr>
      <cdr:spPr>
        <a:xfrm xmlns:a="http://schemas.openxmlformats.org/drawingml/2006/main">
          <a:off x="4625129" y="2664047"/>
          <a:ext cx="322051" cy="3693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FF0000"/>
              </a:solidFill>
            </a:rPr>
            <a:t>3</a:t>
          </a:r>
        </a:p>
      </cdr:txBody>
    </cdr:sp>
  </cdr:relSizeAnchor>
  <cdr:relSizeAnchor xmlns:cdr="http://schemas.openxmlformats.org/drawingml/2006/chartDrawing">
    <cdr:from>
      <cdr:x>0.59766</cdr:x>
      <cdr:y>0.11496</cdr:y>
    </cdr:from>
    <cdr:to>
      <cdr:x>0.63287</cdr:x>
      <cdr:y>0.18984</cdr:y>
    </cdr:to>
    <cdr:sp macro="" textlink="">
      <cdr:nvSpPr>
        <cdr:cNvPr id="6" name="TextBox 10">
          <a:extLst xmlns:a="http://schemas.openxmlformats.org/drawingml/2006/main">
            <a:ext uri="{FF2B5EF4-FFF2-40B4-BE49-F238E27FC236}">
              <a16:creationId xmlns:a16="http://schemas.microsoft.com/office/drawing/2014/main" id="{C32F150D-B166-47F3-9AA3-FFA405C71976}"/>
            </a:ext>
          </a:extLst>
        </cdr:cNvPr>
        <cdr:cNvSpPr txBox="1"/>
      </cdr:nvSpPr>
      <cdr:spPr>
        <a:xfrm xmlns:a="http://schemas.openxmlformats.org/drawingml/2006/main">
          <a:off x="5465033" y="566889"/>
          <a:ext cx="321960" cy="3693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FF0000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0.812</cdr:x>
      <cdr:y>0.54331</cdr:y>
    </cdr:from>
    <cdr:to>
      <cdr:x>0.84722</cdr:x>
      <cdr:y>0.6182</cdr:y>
    </cdr:to>
    <cdr:sp macro="" textlink="">
      <cdr:nvSpPr>
        <cdr:cNvPr id="7" name="TextBox 10">
          <a:extLst xmlns:a="http://schemas.openxmlformats.org/drawingml/2006/main">
            <a:ext uri="{FF2B5EF4-FFF2-40B4-BE49-F238E27FC236}">
              <a16:creationId xmlns:a16="http://schemas.microsoft.com/office/drawing/2014/main" id="{A2A584B6-A8DA-4DC0-8313-E5D6D6982C9C}"/>
            </a:ext>
          </a:extLst>
        </cdr:cNvPr>
        <cdr:cNvSpPr txBox="1"/>
      </cdr:nvSpPr>
      <cdr:spPr>
        <a:xfrm xmlns:a="http://schemas.openxmlformats.org/drawingml/2006/main">
          <a:off x="6956621" y="2679280"/>
          <a:ext cx="30168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FF0000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0.91388</cdr:x>
      <cdr:y>0.42511</cdr:y>
    </cdr:from>
    <cdr:to>
      <cdr:x>0.9491</cdr:x>
      <cdr:y>0.5</cdr:y>
    </cdr:to>
    <cdr:sp macro="" textlink="">
      <cdr:nvSpPr>
        <cdr:cNvPr id="8" name="TextBox 10">
          <a:extLst xmlns:a="http://schemas.openxmlformats.org/drawingml/2006/main">
            <a:ext uri="{FF2B5EF4-FFF2-40B4-BE49-F238E27FC236}">
              <a16:creationId xmlns:a16="http://schemas.microsoft.com/office/drawing/2014/main" id="{76EEC4C6-77AA-4DAB-B9F5-2C4C352A5D7E}"/>
            </a:ext>
          </a:extLst>
        </cdr:cNvPr>
        <cdr:cNvSpPr txBox="1"/>
      </cdr:nvSpPr>
      <cdr:spPr>
        <a:xfrm xmlns:a="http://schemas.openxmlformats.org/drawingml/2006/main">
          <a:off x="7829440" y="2096367"/>
          <a:ext cx="30168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FF0000"/>
              </a:solidFill>
            </a:rPr>
            <a:t>2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0.51631</cdr:x>
      <cdr:y>0.43084</cdr:y>
    </cdr:from>
    <cdr:to>
      <cdr:x>0.64828</cdr:x>
      <cdr:y>0.5345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A4722E5-75B7-419A-BE31-AA78DE29C6F3}"/>
            </a:ext>
          </a:extLst>
        </cdr:cNvPr>
        <cdr:cNvSpPr txBox="1"/>
      </cdr:nvSpPr>
      <cdr:spPr>
        <a:xfrm xmlns:a="http://schemas.openxmlformats.org/drawingml/2006/main">
          <a:off x="4510562" y="2272053"/>
          <a:ext cx="1152908" cy="546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chemeClr val="bg1"/>
              </a:solidFill>
            </a:rPr>
            <a:t>China</a:t>
          </a:r>
          <a:endParaRPr lang="en-US" sz="1100" dirty="0">
            <a:solidFill>
              <a:schemeClr val="bg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0.88052</cdr:x>
      <cdr:y>0.51857</cdr:y>
    </cdr:from>
    <cdr:to>
      <cdr:x>0.98672</cdr:x>
      <cdr:y>0.58622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7581833" y="2831071"/>
          <a:ext cx="914445" cy="369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accent4">
                  <a:lumMod val="75000"/>
                </a:schemeClr>
              </a:solidFill>
            </a:rPr>
            <a:t>Japan</a:t>
          </a:r>
        </a:p>
      </cdr:txBody>
    </cdr:sp>
  </cdr:relSizeAnchor>
  <cdr:relSizeAnchor xmlns:cdr="http://schemas.openxmlformats.org/drawingml/2006/chartDrawing">
    <cdr:from>
      <cdr:x>0.82743</cdr:x>
      <cdr:y>0.72724</cdr:y>
    </cdr:from>
    <cdr:to>
      <cdr:x>0.98672</cdr:x>
      <cdr:y>0.79489</cdr:y>
    </cdr:to>
    <cdr:sp macro="" textlink="">
      <cdr:nvSpPr>
        <cdr:cNvPr id="3" name="TextBox 14">
          <a:extLst xmlns:a="http://schemas.openxmlformats.org/drawingml/2006/main">
            <a:ext uri="{FF2B5EF4-FFF2-40B4-BE49-F238E27FC236}">
              <a16:creationId xmlns:a16="http://schemas.microsoft.com/office/drawing/2014/main" id="{AE35E2CA-5914-4DC9-A60A-7A2F70725F73}"/>
            </a:ext>
          </a:extLst>
        </cdr:cNvPr>
        <cdr:cNvSpPr txBox="1"/>
      </cdr:nvSpPr>
      <cdr:spPr>
        <a:xfrm xmlns:a="http://schemas.openxmlformats.org/drawingml/2006/main">
          <a:off x="7124700" y="3970290"/>
          <a:ext cx="1371582" cy="369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accent2">
                  <a:lumMod val="75000"/>
                </a:schemeClr>
              </a:solidFill>
            </a:rPr>
            <a:t>S. Korea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7E143-BCCC-4B46-B4B6-34B5DC3FDD11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E2BE1-F9B0-4C77-AE72-3E48EC1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30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E145F-C6F0-452B-9CF7-C100BE1F2A06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01FD-62BB-4B2C-AFCF-21ACFDA91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4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681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798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FA485-B5CD-41ED-BD44-8F2A105190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904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23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739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909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161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21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18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02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7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AE4D-09F2-408D-9A3F-27E3868A52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1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313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254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397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26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11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75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46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11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5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14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32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85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7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78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5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8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4029E-F2BC-497D-B475-922BFB4F44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75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D4029E-F2BC-497D-B475-922BFB4F4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7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8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24794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3276600" y="6242447"/>
            <a:ext cx="457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/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alpha val="45000"/>
                  </a:schemeClr>
                </a:solidFill>
              </a:rPr>
              <a:t>Global Policy Analysis Division     Office of Global Analysis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alpha val="45000"/>
                  </a:schemeClr>
                </a:solidFill>
              </a:rPr>
              <a:t>Global Policy Analysis Division     Office of Global Analysis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2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alpha val="45000"/>
                  </a:schemeClr>
                </a:solidFill>
              </a:rPr>
              <a:t>Global Policy Analysis Division     Office of Global Analysis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2743200"/>
            <a:ext cx="7848600" cy="6096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36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3657600"/>
            <a:ext cx="7848600" cy="1371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76600" y="59962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/>
          </a:p>
          <a:p>
            <a:pPr algn="r"/>
            <a:r>
              <a:rPr lang="en-US" sz="1600"/>
              <a:t>Global Policy Analysis Division</a:t>
            </a:r>
          </a:p>
          <a:p>
            <a:pPr algn="r"/>
            <a:r>
              <a:rPr lang="en-US" sz="1600"/>
              <a:t>Office of Global Analysis</a:t>
            </a:r>
          </a:p>
        </p:txBody>
      </p:sp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220957"/>
            <a:ext cx="1295400" cy="16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for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with Take-away Message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2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alpha val="45000"/>
                  </a:schemeClr>
                </a:solidFill>
              </a:rPr>
              <a:t>Global Policy Analysis Division     Office of Global Analysis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90600"/>
            <a:ext cx="8382000" cy="387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i="1"/>
              <a:t>Take-away message from slide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273F-9101-485C-B297-69A110364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Line 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248073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7772400" cy="1470025"/>
          </a:xfrm>
          <a:solidFill>
            <a:schemeClr val="tx2"/>
          </a:solidFill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i="1">
                <a:solidFill>
                  <a:schemeClr val="tx1"/>
                </a:solidFill>
              </a:rPr>
              <a:t>Name</a:t>
            </a:r>
          </a:p>
          <a:p>
            <a:r>
              <a:rPr lang="en-US" sz="2400" i="1">
                <a:solidFill>
                  <a:schemeClr val="tx1"/>
                </a:solidFill>
              </a:rPr>
              <a:t>Date</a:t>
            </a:r>
          </a:p>
          <a:p>
            <a:r>
              <a:rPr lang="en-US" sz="2400" i="1">
                <a:solidFill>
                  <a:schemeClr val="tx1"/>
                </a:solidFill>
              </a:rPr>
              <a:t>Contact Information</a:t>
            </a:r>
          </a:p>
        </p:txBody>
      </p:sp>
      <p:pic>
        <p:nvPicPr>
          <p:cNvPr id="7" name="Picture 6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5991512"/>
            <a:ext cx="1150625" cy="790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6248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defTabSz="457200">
              <a:defRPr/>
            </a:pPr>
            <a:r>
              <a:rPr lang="en-US" sz="16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6" name="Picture 5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5991512"/>
            <a:ext cx="1150625" cy="79028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19200" y="6248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defTabSz="457200">
              <a:defRPr/>
            </a:pPr>
            <a:r>
              <a:rPr lang="en-US" sz="16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</p:spTree>
    <p:extLst>
      <p:ext uri="{BB962C8B-B14F-4D97-AF65-F5344CB8AC3E}">
        <p14:creationId xmlns:p14="http://schemas.microsoft.com/office/powerpoint/2010/main" val="1296974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36" y="0"/>
            <a:ext cx="9163235" cy="1143000"/>
          </a:xfrm>
          <a:solidFill>
            <a:schemeClr val="tx2"/>
          </a:solidFill>
        </p:spPr>
        <p:txBody>
          <a:bodyPr/>
          <a:lstStyle>
            <a:lvl1pPr algn="l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415809"/>
            <a:ext cx="3657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9" name="Picture 8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6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29443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9" name="Picture 8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56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-19235" y="740"/>
            <a:ext cx="9163235" cy="1143000"/>
          </a:xfrm>
          <a:solidFill>
            <a:schemeClr val="tx2"/>
          </a:solidFill>
        </p:spPr>
        <p:txBody>
          <a:bodyPr>
            <a:normAutofit/>
          </a:bodyPr>
          <a:lstStyle>
            <a:lvl1pPr algn="l">
              <a:defRPr sz="4400" b="1" i="0" baseline="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3" name="Picture 12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4" name="Picture 13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34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7" name="Picture 6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61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7" name="Picture 6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4749789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7" name="Picture 6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9" name="Picture 8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4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tx2"/>
          </a:solidFill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C8CA-C087-4C8C-91D5-F30B6769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9" name="Picture 8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11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C8CA-C087-4C8C-91D5-F30B6769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9" name="Picture 8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15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C8CA-C087-4C8C-91D5-F30B6769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8" name="Picture 7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0" name="Picture 9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9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12176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Two Line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alpha val="45000"/>
                  </a:schemeClr>
                </a:solidFill>
              </a:rPr>
              <a:t>Global Policy Analysis Division     Office of Global Analysis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C8CA-C087-4C8C-91D5-F30B6769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8" name="Picture 7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0" name="Picture 9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29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29443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8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-19235" y="740"/>
            <a:ext cx="9163235" cy="1143000"/>
          </a:xfrm>
          <a:solidFill>
            <a:schemeClr val="tx2"/>
          </a:solidFill>
        </p:spPr>
        <p:txBody>
          <a:bodyPr>
            <a:normAutofit/>
          </a:bodyPr>
          <a:lstStyle>
            <a:lvl1pPr algn="l">
              <a:defRPr sz="4400" b="1" i="0" baseline="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3" name="Picture 12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32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7" name="Picture 6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990000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001000" cy="6663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2743200"/>
            <a:ext cx="7848600" cy="6096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36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3657600"/>
            <a:ext cx="7848600" cy="1371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24200" y="59962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>
              <a:solidFill>
                <a:prstClr val="black"/>
              </a:solidFill>
            </a:endParaRPr>
          </a:p>
          <a:p>
            <a:pPr algn="r"/>
            <a:r>
              <a:rPr lang="en-US" sz="1600">
                <a:solidFill>
                  <a:prstClr val="black"/>
                </a:solidFill>
              </a:rPr>
              <a:t>Global Policy Analysis Division</a:t>
            </a:r>
          </a:p>
          <a:p>
            <a:pPr algn="r"/>
            <a:r>
              <a:rPr lang="en-US" sz="1600">
                <a:solidFill>
                  <a:prstClr val="black"/>
                </a:solidFill>
              </a:rPr>
              <a:t>Office of Global Analysis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90" y="5954266"/>
            <a:ext cx="1309759" cy="90373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5641634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023763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prstClr val="black">
                    <a:alpha val="45000"/>
                  </a:prstClr>
                </a:solidFill>
              </a:rPr>
              <a:t>Global Policy Analysis Division     Office of Global Analysis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90" y="6417701"/>
            <a:ext cx="674910" cy="46568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2623492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 line white italics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with Take-away Message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25148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prstClr val="black">
                    <a:alpha val="45000"/>
                  </a:prstClr>
                </a:solidFill>
              </a:rPr>
              <a:t>Global Policy Analysis Division     Office of Global Analysis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i="1"/>
              <a:t>Take-away message from slide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90" y="6417701"/>
            <a:ext cx="674910" cy="46568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9327387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281058" y="6474145"/>
            <a:ext cx="23622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United States Department of</a:t>
            </a:r>
            <a:r>
              <a:rPr lang="en-US" sz="1000" baseline="0"/>
              <a:t> Agriculture</a:t>
            </a:r>
          </a:p>
          <a:p>
            <a:pPr algn="r"/>
            <a:r>
              <a:rPr lang="en-US" sz="1050" b="1" baseline="0"/>
              <a:t>Foreign Agricultural Service</a:t>
            </a:r>
            <a:endParaRPr lang="en-US" sz="1050" b="1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800" b="1">
                <a:solidFill>
                  <a:schemeClr val="bg2"/>
                </a:solidFill>
              </a:rPr>
              <a:t>Agenda</a:t>
            </a:r>
          </a:p>
        </p:txBody>
      </p:sp>
      <p:pic>
        <p:nvPicPr>
          <p:cNvPr id="10" name="Picture 9" descr="C:\Users\sonya.wahi-miller\AppData\Local\Microsoft\Windows\Temporary Internet Files\Content.Outlook\E7JQC721\Beef_113cd_Election_Map_Exports250m.jpg"/>
          <p:cNvPicPr/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89627" r="91823" b="3734"/>
          <a:stretch/>
        </p:blipFill>
        <p:spPr bwMode="auto">
          <a:xfrm>
            <a:off x="8572500" y="6363970"/>
            <a:ext cx="571500" cy="494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474145"/>
            <a:ext cx="533400" cy="40780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EAC9FEA-964F-4CB4-BF47-C3D98CB9A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25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s://www.na.fs.fed.us/fap/logos/usda_bw/USDA_b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642" y="6477000"/>
            <a:ext cx="527358" cy="3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324600" y="6477000"/>
            <a:ext cx="23622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United States Department of</a:t>
            </a:r>
            <a:r>
              <a:rPr lang="en-US" sz="1000" baseline="0"/>
              <a:t> Agriculture</a:t>
            </a:r>
          </a:p>
          <a:p>
            <a:pPr algn="r"/>
            <a:r>
              <a:rPr lang="en-US" sz="1050" b="1" baseline="0"/>
              <a:t>Foreign Agricultural Service</a:t>
            </a:r>
            <a:endParaRPr lang="en-US" sz="1050" b="1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800" b="1">
                <a:solidFill>
                  <a:schemeClr val="bg2"/>
                </a:solidFill>
              </a:rPr>
              <a:t>Agenda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52067" y="647491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EAC9FEA-964F-4CB4-BF47-C3D98CB9A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4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00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12176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Two Line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7772400" cy="1470025"/>
          </a:xfrm>
          <a:solidFill>
            <a:schemeClr val="tx2"/>
          </a:solidFill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i="1">
                <a:solidFill>
                  <a:schemeClr val="tx1"/>
                </a:solidFill>
              </a:rPr>
              <a:t>Name</a:t>
            </a:r>
          </a:p>
          <a:p>
            <a:r>
              <a:rPr lang="en-US" sz="2400" i="1">
                <a:solidFill>
                  <a:schemeClr val="tx1"/>
                </a:solidFill>
              </a:rPr>
              <a:t>Date</a:t>
            </a:r>
          </a:p>
          <a:p>
            <a:r>
              <a:rPr lang="en-US" sz="2400" i="1">
                <a:solidFill>
                  <a:schemeClr val="tx1"/>
                </a:solidFill>
              </a:rPr>
              <a:t>Contact Information</a:t>
            </a:r>
          </a:p>
        </p:txBody>
      </p:sp>
      <p:pic>
        <p:nvPicPr>
          <p:cNvPr id="7" name="Picture 6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5991512"/>
            <a:ext cx="1150625" cy="790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6248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defTabSz="457200">
              <a:defRPr/>
            </a:pPr>
            <a:r>
              <a:rPr lang="en-US" sz="16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6" name="Picture 5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5991512"/>
            <a:ext cx="1150625" cy="79028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19200" y="6248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defTabSz="457200">
              <a:defRPr/>
            </a:pPr>
            <a:r>
              <a:rPr lang="en-US" sz="16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</p:spTree>
    <p:extLst>
      <p:ext uri="{BB962C8B-B14F-4D97-AF65-F5344CB8AC3E}">
        <p14:creationId xmlns:p14="http://schemas.microsoft.com/office/powerpoint/2010/main" val="434631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36" y="0"/>
            <a:ext cx="9163235" cy="1143000"/>
          </a:xfrm>
          <a:solidFill>
            <a:schemeClr val="tx2"/>
          </a:solidFill>
        </p:spPr>
        <p:txBody>
          <a:bodyPr/>
          <a:lstStyle>
            <a:lvl1pPr algn="l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415809"/>
            <a:ext cx="3657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9" name="Picture 8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49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29443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9" name="Picture 8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75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-19235" y="740"/>
            <a:ext cx="9163235" cy="1143000"/>
          </a:xfrm>
          <a:solidFill>
            <a:schemeClr val="tx2"/>
          </a:solidFill>
        </p:spPr>
        <p:txBody>
          <a:bodyPr>
            <a:normAutofit/>
          </a:bodyPr>
          <a:lstStyle>
            <a:lvl1pPr algn="l">
              <a:defRPr sz="4400" b="1" i="0" baseline="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3" name="Picture 12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4" name="Picture 13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7" name="Picture 6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90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7" name="Picture 6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1976231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7" name="Picture 6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9" name="Picture 8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48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tx2"/>
          </a:solidFill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C8CA-C087-4C8C-91D5-F30B6769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9" name="Picture 8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22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C8CA-C087-4C8C-91D5-F30B6769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9" name="Picture 8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01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C8CA-C087-4C8C-91D5-F30B6769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8" name="Picture 7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0" name="Picture 9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6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line white italics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with Take-away Message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alpha val="45000"/>
                  </a:schemeClr>
                </a:solidFill>
              </a:rPr>
              <a:t>Global Policy Analysis Division     Office of Global Analysis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i="1"/>
              <a:t>Take-away message from slide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C8CA-C087-4C8C-91D5-F30B6769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8" name="Picture 7" descr="USDA symbol_white.eps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0" name="Picture 9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38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29443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1" name="Picture 10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8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-19235" y="740"/>
            <a:ext cx="9163235" cy="1143000"/>
          </a:xfrm>
          <a:solidFill>
            <a:schemeClr val="tx2"/>
          </a:solidFill>
        </p:spPr>
        <p:txBody>
          <a:bodyPr>
            <a:normAutofit/>
          </a:bodyPr>
          <a:lstStyle>
            <a:lvl1pPr algn="l">
              <a:defRPr sz="4400" b="1" i="0" baseline="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13" name="Picture 12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6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0" y="6477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United States Department of Agriculture</a:t>
            </a:r>
          </a:p>
          <a:p>
            <a:pPr algn="r" defTabSz="457200">
              <a:defRPr/>
            </a:pPr>
            <a:r>
              <a:rPr lang="en-US" sz="800" b="1">
                <a:solidFill>
                  <a:prstClr val="black"/>
                </a:solidFill>
                <a:latin typeface="Arial"/>
                <a:cs typeface="Arial-BoldMT"/>
              </a:rPr>
              <a:t>Foreign Agricultural Service</a:t>
            </a:r>
          </a:p>
        </p:txBody>
      </p:sp>
      <p:pic>
        <p:nvPicPr>
          <p:cNvPr id="7" name="Picture 6" descr="USDA symbol_white.eps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379" y="6400800"/>
            <a:ext cx="575313" cy="39514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149353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001000" cy="6663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2743200"/>
            <a:ext cx="7848600" cy="6096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36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3657600"/>
            <a:ext cx="7848600" cy="1371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24200" y="59962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>
              <a:solidFill>
                <a:prstClr val="black"/>
              </a:solidFill>
            </a:endParaRPr>
          </a:p>
          <a:p>
            <a:pPr algn="r"/>
            <a:r>
              <a:rPr lang="en-US" sz="1600">
                <a:solidFill>
                  <a:prstClr val="black"/>
                </a:solidFill>
              </a:rPr>
              <a:t>Global Policy Analysis Division</a:t>
            </a:r>
          </a:p>
          <a:p>
            <a:pPr algn="r"/>
            <a:r>
              <a:rPr lang="en-US" sz="1600">
                <a:solidFill>
                  <a:prstClr val="black"/>
                </a:solidFill>
              </a:rPr>
              <a:t>Office of Global Analysis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90" y="5954266"/>
            <a:ext cx="1309759" cy="90373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9965951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023763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prstClr val="black">
                    <a:alpha val="45000"/>
                  </a:prstClr>
                </a:solidFill>
              </a:rPr>
              <a:t>Global Policy Analysis Division     Office of Global Analysis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90" y="6417701"/>
            <a:ext cx="674910" cy="46568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4768762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 line white italics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with Take-away Message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25148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prstClr val="black">
                    <a:alpha val="45000"/>
                  </a:prstClr>
                </a:solidFill>
              </a:rPr>
              <a:t>Global Policy Analysis Division     Office of Global Analysis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i="1"/>
              <a:t>Take-away message from slide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90" y="6417701"/>
            <a:ext cx="674910" cy="46568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8565003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281058" y="6474145"/>
            <a:ext cx="23622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United States Department of</a:t>
            </a:r>
            <a:r>
              <a:rPr lang="en-US" sz="1000" baseline="0"/>
              <a:t> Agriculture</a:t>
            </a:r>
          </a:p>
          <a:p>
            <a:pPr algn="r"/>
            <a:r>
              <a:rPr lang="en-US" sz="1050" b="1" baseline="0"/>
              <a:t>Foreign Agricultural Service</a:t>
            </a:r>
            <a:endParaRPr lang="en-US" sz="1050" b="1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800" b="1">
                <a:solidFill>
                  <a:schemeClr val="bg2"/>
                </a:solidFill>
              </a:rPr>
              <a:t>Agenda</a:t>
            </a:r>
          </a:p>
        </p:txBody>
      </p:sp>
      <p:pic>
        <p:nvPicPr>
          <p:cNvPr id="10" name="Picture 9" descr="C:\Users\sonya.wahi-miller\AppData\Local\Microsoft\Windows\Temporary Internet Files\Content.Outlook\E7JQC721\Beef_113cd_Election_Map_Exports250m.jpg"/>
          <p:cNvPicPr/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89627" r="91823" b="3734"/>
          <a:stretch/>
        </p:blipFill>
        <p:spPr bwMode="auto">
          <a:xfrm>
            <a:off x="8572500" y="6363970"/>
            <a:ext cx="571500" cy="494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474145"/>
            <a:ext cx="533400" cy="40780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EAC9FEA-964F-4CB4-BF47-C3D98CB9A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4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s://www.na.fs.fed.us/fap/logos/usda_bw/USDA_b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642" y="6477000"/>
            <a:ext cx="527358" cy="3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324600" y="6477000"/>
            <a:ext cx="23622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United States Department of</a:t>
            </a:r>
            <a:r>
              <a:rPr lang="en-US" sz="1000" baseline="0"/>
              <a:t> Agriculture</a:t>
            </a:r>
          </a:p>
          <a:p>
            <a:pPr algn="r"/>
            <a:r>
              <a:rPr lang="en-US" sz="1050" b="1" baseline="0"/>
              <a:t>Foreign Agricultural Service</a:t>
            </a:r>
            <a:endParaRPr lang="en-US" sz="1050" b="1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800" b="1">
                <a:solidFill>
                  <a:schemeClr val="bg2"/>
                </a:solidFill>
              </a:rPr>
              <a:t>Agenda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52067" y="647491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EAC9FEA-964F-4CB4-BF47-C3D98CB9A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4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6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for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with Take-away Message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2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alpha val="45000"/>
                  </a:schemeClr>
                </a:solidFill>
              </a:rPr>
              <a:t>Global Policy Analysis Division     Office of Global Analysis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i="1"/>
              <a:t>Take-away message from slide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2"/>
          </a:solidFill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15777"/>
            <a:ext cx="2133600" cy="365125"/>
          </a:xfrm>
        </p:spPr>
        <p:txBody>
          <a:bodyPr/>
          <a:lstStyle/>
          <a:p>
            <a:fld id="{5E4E3C0D-55FB-439F-AA85-82E770453E82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00" y="646498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E1D00203-51D0-4590-A440-444925B5E7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https://www.na.fs.fed.us/fap/logos/usda_bw/USDA_b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642" y="6477000"/>
            <a:ext cx="527358" cy="3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324600" y="6477000"/>
            <a:ext cx="23622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prstClr val="black"/>
                </a:solidFill>
              </a:rPr>
              <a:t>United States Department of Agriculture</a:t>
            </a:r>
          </a:p>
          <a:p>
            <a:pPr algn="r"/>
            <a:r>
              <a:rPr lang="en-US" sz="1000" b="1" dirty="0">
                <a:solidFill>
                  <a:prstClr val="black"/>
                </a:solidFill>
              </a:rPr>
              <a:t>Foreign Agricultural Service</a:t>
            </a:r>
          </a:p>
        </p:txBody>
      </p:sp>
    </p:spTree>
    <p:extLst>
      <p:ext uri="{BB962C8B-B14F-4D97-AF65-F5344CB8AC3E}">
        <p14:creationId xmlns:p14="http://schemas.microsoft.com/office/powerpoint/2010/main" val="246595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line white italics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with Take-away Message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i="1"/>
              <a:t>Take-away message from slide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form 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with Take-away Message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i="1"/>
              <a:t>Take-away message from slide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alpha val="45000"/>
                  </a:schemeClr>
                </a:solidFill>
              </a:rPr>
              <a:t>Global Policy Analysis Division     Office of Global Analysis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4" r:id="rId4"/>
    <p:sldLayoutId id="2147483673" r:id="rId5"/>
    <p:sldLayoutId id="2147483683" r:id="rId6"/>
    <p:sldLayoutId id="2147483678" r:id="rId7"/>
    <p:sldLayoutId id="2147483684" r:id="rId8"/>
    <p:sldLayoutId id="2147483676" r:id="rId9"/>
    <p:sldLayoutId id="2147483667" r:id="rId10"/>
    <p:sldLayoutId id="2147483677" r:id="rId11"/>
    <p:sldLayoutId id="2147483668" r:id="rId12"/>
    <p:sldLayoutId id="2147483669" r:id="rId13"/>
    <p:sldLayoutId id="2147483681" r:id="rId14"/>
    <p:sldLayoutId id="2147483682" r:id="rId15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001000" cy="6663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11" descr="BD21318_"/>
          <p:cNvPicPr preferRelativeResize="0">
            <a:picLocks noChangeArrowheads="1"/>
          </p:cNvPicPr>
          <p:nvPr/>
        </p:nvPicPr>
        <p:blipFill>
          <a:blip r:embed="rId7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577056" y="2590800"/>
            <a:ext cx="7989887" cy="87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91" r:id="rId2"/>
    <p:sldLayoutId id="2147483692" r:id="rId3"/>
    <p:sldLayoutId id="2147483693" r:id="rId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C8CA-C087-4C8C-91D5-F30B6769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A22A-5F86-4263-B735-F69F7EC9B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5" r:id="rId18"/>
    <p:sldLayoutId id="2147483716" r:id="rId19"/>
    <p:sldLayoutId id="214748371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C8CA-C087-4C8C-91D5-F30B67697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A22A-5F86-4263-B735-F69F7EC9BE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5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chart" Target="../charts/chart24.xm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802740"/>
            <a:ext cx="9156032" cy="20552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E09C1-04FC-460D-94DC-4D35B5F30E40}"/>
              </a:ext>
            </a:extLst>
          </p:cNvPr>
          <p:cNvSpPr txBox="1"/>
          <p:nvPr/>
        </p:nvSpPr>
        <p:spPr>
          <a:xfrm>
            <a:off x="6001579" y="5806651"/>
            <a:ext cx="3154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Jason Hafemeister</a:t>
            </a:r>
          </a:p>
          <a:p>
            <a:pPr algn="r"/>
            <a:r>
              <a:rPr lang="en-US" b="1">
                <a:solidFill>
                  <a:schemeClr val="bg1"/>
                </a:solidFill>
              </a:rPr>
              <a:t>Acting Deputy Under-Secretary</a:t>
            </a:r>
          </a:p>
          <a:p>
            <a:pPr algn="r"/>
            <a:r>
              <a:rPr lang="en-US" b="1">
                <a:solidFill>
                  <a:schemeClr val="bg1"/>
                </a:solidFill>
              </a:rPr>
              <a:t>February 24,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547F6-30A3-48F7-8438-C9B0A3D7137E}"/>
              </a:ext>
            </a:extLst>
          </p:cNvPr>
          <p:cNvSpPr txBox="1"/>
          <p:nvPr/>
        </p:nvSpPr>
        <p:spPr>
          <a:xfrm>
            <a:off x="12032" y="4936599"/>
            <a:ext cx="7821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Ag Outlook: China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678C25-E177-4D08-9265-3F15C19DC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40" y="131751"/>
            <a:ext cx="1175826" cy="1175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79B67C-42D5-44CD-ACD0-2D52C2D37DED}"/>
              </a:ext>
            </a:extLst>
          </p:cNvPr>
          <p:cNvSpPr txBox="1"/>
          <p:nvPr/>
        </p:nvSpPr>
        <p:spPr>
          <a:xfrm>
            <a:off x="8069659" y="2187420"/>
            <a:ext cx="939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China is that way 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855635-030B-4258-BF31-8F3F781ADAC1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7951666" y="1384917"/>
            <a:ext cx="587914" cy="8025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nature, field&#10;&#10;Description automatically generated">
            <a:extLst>
              <a:ext uri="{FF2B5EF4-FFF2-40B4-BE49-F238E27FC236}">
                <a16:creationId xmlns:a16="http://schemas.microsoft.com/office/drawing/2014/main" id="{76B57291-CA2A-4E66-A7A8-D6B5F9621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833673" cy="48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9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64AF-5FA7-49AD-BECE-D55C6E7E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U.S. Merchandise Imports by Top 8 Partners </a:t>
            </a:r>
            <a:br>
              <a:rPr lang="en-US" sz="6000" dirty="0"/>
            </a:br>
            <a:r>
              <a:rPr lang="en-US" sz="2000" i="1" dirty="0"/>
              <a:t>China’s rise as the dominant import supplier stagnated or slowed import growth from others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BCB1B00-1980-43D4-A2F0-20F72C37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260A7E-6D37-43BD-99BB-EFA671968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821693"/>
              </p:ext>
            </p:extLst>
          </p:nvPr>
        </p:nvGraphicFramePr>
        <p:xfrm>
          <a:off x="1" y="936702"/>
          <a:ext cx="9144000" cy="565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FF6C55-6B93-45F1-A13F-866654CE34A5}"/>
              </a:ext>
            </a:extLst>
          </p:cNvPr>
          <p:cNvSpPr txBox="1"/>
          <p:nvPr/>
        </p:nvSpPr>
        <p:spPr>
          <a:xfrm>
            <a:off x="-5594" y="6596390"/>
            <a:ext cx="4490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</a:t>
            </a:r>
            <a:r>
              <a:rPr lang="en-US" sz="1100" kern="0">
                <a:solidFill>
                  <a:sysClr val="windowText" lastClr="000000"/>
                </a:solidFill>
              </a:rPr>
              <a:t>USITC </a:t>
            </a:r>
            <a:r>
              <a:rPr lang="en-US" sz="1100" kern="0" err="1">
                <a:solidFill>
                  <a:sysClr val="windowText" lastClr="000000"/>
                </a:solidFill>
              </a:rPr>
              <a:t>Dataweb</a:t>
            </a:r>
            <a:r>
              <a:rPr lang="en-US" sz="1100" kern="0">
                <a:solidFill>
                  <a:sysClr val="windowText" lastClr="000000"/>
                </a:solidFill>
              </a:rPr>
              <a:t>, Imports for consumption by partner, customs value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4713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A903-7D90-4B98-88A7-03BACC85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2.  Market Potential in China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B18D0-75AD-4023-87AA-2F935D5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9FEA-964F-4CB4-BF47-C3D98CB9AE6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 view of a mountain&#10;&#10;Description automatically generated">
            <a:extLst>
              <a:ext uri="{FF2B5EF4-FFF2-40B4-BE49-F238E27FC236}">
                <a16:creationId xmlns:a16="http://schemas.microsoft.com/office/drawing/2014/main" id="{DB9265B7-E909-4CE2-99E3-D238985E8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1983A2-D0E2-4C1D-93B1-CF34F18C0C98}"/>
              </a:ext>
            </a:extLst>
          </p:cNvPr>
          <p:cNvSpPr txBox="1"/>
          <p:nvPr/>
        </p:nvSpPr>
        <p:spPr>
          <a:xfrm>
            <a:off x="88258" y="1295400"/>
            <a:ext cx="72003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China is a big market – how much further can it grow?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Comparators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Some PSD updates</a:t>
            </a:r>
          </a:p>
        </p:txBody>
      </p:sp>
    </p:spTree>
    <p:extLst>
      <p:ext uri="{BB962C8B-B14F-4D97-AF65-F5344CB8AC3E}">
        <p14:creationId xmlns:p14="http://schemas.microsoft.com/office/powerpoint/2010/main" val="36510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fld id="{3EAC9FEA-964F-4CB4-BF47-C3D98CB9AE6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1E963E-BEA1-4704-88CE-C702364D3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948711"/>
              </p:ext>
            </p:extLst>
          </p:nvPr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C0387F00-004F-4973-8E7A-7D313CC4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 U.S. Market Share in China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FD452-3771-4009-9F00-0F0F8885331F}"/>
              </a:ext>
            </a:extLst>
          </p:cNvPr>
          <p:cNvSpPr txBox="1"/>
          <p:nvPr/>
        </p:nvSpPr>
        <p:spPr>
          <a:xfrm>
            <a:off x="-5594" y="6596390"/>
            <a:ext cx="4490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Trade Data Monitor LLC</a:t>
            </a:r>
          </a:p>
        </p:txBody>
      </p:sp>
    </p:spTree>
    <p:extLst>
      <p:ext uri="{BB962C8B-B14F-4D97-AF65-F5344CB8AC3E}">
        <p14:creationId xmlns:p14="http://schemas.microsoft.com/office/powerpoint/2010/main" val="400074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BE50C7C-DB0D-4B32-A17F-051CCB0E0208}"/>
              </a:ext>
            </a:extLst>
          </p:cNvPr>
          <p:cNvSpPr txBox="1"/>
          <p:nvPr/>
        </p:nvSpPr>
        <p:spPr>
          <a:xfrm>
            <a:off x="914401" y="1785281"/>
            <a:ext cx="10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Market Share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DED56-92FE-41BD-A864-5744E5455C74}"/>
              </a:ext>
            </a:extLst>
          </p:cNvPr>
          <p:cNvSpPr txBox="1"/>
          <p:nvPr/>
        </p:nvSpPr>
        <p:spPr>
          <a:xfrm>
            <a:off x="-5594" y="6596390"/>
            <a:ext cx="3817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United States Census Bureau &amp; Trade Data Monitor LLC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44A3F5-AF2D-45BF-BDF3-8C002471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2"/>
                </a:solidFill>
              </a:rPr>
              <a:t>U.S. Ag Exports to China</a:t>
            </a:r>
            <a:br>
              <a:rPr lang="en-US" sz="5400">
                <a:solidFill>
                  <a:schemeClr val="bg2"/>
                </a:solidFill>
              </a:rPr>
            </a:br>
            <a:r>
              <a:rPr lang="en-US" sz="3100">
                <a:solidFill>
                  <a:schemeClr val="bg2"/>
                </a:solidFill>
              </a:rPr>
              <a:t>&amp; U.S. Share of China Ag Imports</a:t>
            </a:r>
            <a:endParaRPr lang="en-US" sz="3100"/>
          </a:p>
        </p:txBody>
      </p:sp>
    </p:spTree>
    <p:extLst>
      <p:ext uri="{BB962C8B-B14F-4D97-AF65-F5344CB8AC3E}">
        <p14:creationId xmlns:p14="http://schemas.microsoft.com/office/powerpoint/2010/main" val="168756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DED56-92FE-41BD-A864-5744E5455C74}"/>
              </a:ext>
            </a:extLst>
          </p:cNvPr>
          <p:cNvSpPr txBox="1"/>
          <p:nvPr/>
        </p:nvSpPr>
        <p:spPr>
          <a:xfrm>
            <a:off x="-5594" y="6596390"/>
            <a:ext cx="3817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United States Census Bureau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4A9455-EC69-40C2-AD5E-98F941B84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826083"/>
              </p:ext>
            </p:extLst>
          </p:nvPr>
        </p:nvGraphicFramePr>
        <p:xfrm>
          <a:off x="0" y="1397000"/>
          <a:ext cx="9143999" cy="493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43F4D70-2E86-4DE4-8910-9D1B9BB8F166}"/>
              </a:ext>
            </a:extLst>
          </p:cNvPr>
          <p:cNvSpPr txBox="1"/>
          <p:nvPr/>
        </p:nvSpPr>
        <p:spPr>
          <a:xfrm>
            <a:off x="731520" y="6213066"/>
            <a:ext cx="810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Other – 1:</a:t>
            </a:r>
            <a:r>
              <a:rPr lang="en-US">
                <a:solidFill>
                  <a:srgbClr val="FF0000"/>
                </a:solidFill>
              </a:rPr>
              <a:t>  Soybeans, Sorghum, Hay, Hides/Skins </a:t>
            </a:r>
            <a:r>
              <a:rPr lang="en-US" b="1">
                <a:solidFill>
                  <a:srgbClr val="FF0000"/>
                </a:solidFill>
              </a:rPr>
              <a:t>3:</a:t>
            </a:r>
            <a:r>
              <a:rPr lang="en-US">
                <a:solidFill>
                  <a:srgbClr val="FF0000"/>
                </a:solidFill>
              </a:rPr>
              <a:t>  Peanuts   </a:t>
            </a:r>
            <a:r>
              <a:rPr lang="en-US" b="1">
                <a:solidFill>
                  <a:srgbClr val="FF0000"/>
                </a:solidFill>
              </a:rPr>
              <a:t>4:</a:t>
            </a:r>
            <a:r>
              <a:rPr lang="en-US">
                <a:solidFill>
                  <a:srgbClr val="FF0000"/>
                </a:solidFill>
              </a:rPr>
              <a:t> Ethanol  </a:t>
            </a:r>
            <a:r>
              <a:rPr lang="en-US" b="1">
                <a:solidFill>
                  <a:srgbClr val="FF0000"/>
                </a:solidFill>
              </a:rPr>
              <a:t>5:  </a:t>
            </a:r>
            <a:r>
              <a:rPr lang="en-US">
                <a:solidFill>
                  <a:srgbClr val="FF0000"/>
                </a:solidFill>
              </a:rPr>
              <a:t>Pet Food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E2384-1398-48F4-8B7F-D84FFAB3E216}"/>
              </a:ext>
            </a:extLst>
          </p:cNvPr>
          <p:cNvSpPr txBox="1"/>
          <p:nvPr/>
        </p:nvSpPr>
        <p:spPr>
          <a:xfrm>
            <a:off x="940191" y="3562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4D4BC-A1B8-4697-975B-22E28762D5CD}"/>
              </a:ext>
            </a:extLst>
          </p:cNvPr>
          <p:cNvSpPr txBox="1"/>
          <p:nvPr/>
        </p:nvSpPr>
        <p:spPr>
          <a:xfrm>
            <a:off x="679554" y="311033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China Rank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33FCEB-8888-4894-B7CE-20A36360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China Relative to Other Top Markets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1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D58F-3038-4A3F-920C-900835F8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China v. India</a:t>
            </a:r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DBCD83-8823-4574-B257-8E10FA0A6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962357"/>
              </p:ext>
            </p:extLst>
          </p:nvPr>
        </p:nvGraphicFramePr>
        <p:xfrm>
          <a:off x="203930" y="1098958"/>
          <a:ext cx="8736140" cy="527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50AB7FB-EB24-4447-B0CB-B305E994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4F869-BD19-4E65-A6CC-841BBA4A65D2}"/>
              </a:ext>
            </a:extLst>
          </p:cNvPr>
          <p:cNvSpPr txBox="1"/>
          <p:nvPr/>
        </p:nvSpPr>
        <p:spPr>
          <a:xfrm>
            <a:off x="-5594" y="6596390"/>
            <a:ext cx="4490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Trade Data Monitor LLC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748031C-FC8D-4FD3-A582-3F67A043A960}"/>
              </a:ext>
            </a:extLst>
          </p:cNvPr>
          <p:cNvSpPr txBox="1"/>
          <p:nvPr/>
        </p:nvSpPr>
        <p:spPr>
          <a:xfrm>
            <a:off x="4714492" y="2393670"/>
            <a:ext cx="1152908" cy="5466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</a:rPr>
              <a:t>India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36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3800" b="1" dirty="0"/>
              <a:t>Top U.S. Ag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00203-51D0-4590-A440-444925B5E7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90500" y="1360648"/>
          <a:ext cx="8610600" cy="545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24600" y="32443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Canada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1278" y="266100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Mexico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5300" y="17092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0" y="4648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1578243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2CC2-0917-492A-91B0-3D8805F9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Policy Constraints on Additional Export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F52FF-53DE-4C52-8883-49F6B385253A}"/>
              </a:ext>
            </a:extLst>
          </p:cNvPr>
          <p:cNvSpPr txBox="1"/>
          <p:nvPr/>
        </p:nvSpPr>
        <p:spPr>
          <a:xfrm>
            <a:off x="802640" y="2052320"/>
            <a:ext cx="797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Retaliatory tariffs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AD/CVD on distillers dried grains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Ethanol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Slow biotech approvals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Decrees 248/249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External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CF44D86-D869-47F9-BEE7-31701F61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7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9EC74BE-5D08-400D-8476-574570BB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Soybean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01BC1EA-52D1-4B4E-9E0F-7A5C076A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Corn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8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A903-7D90-4B98-88A7-03BACC85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Market Prospects for U.S. Agriculture in China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B18D0-75AD-4023-87AA-2F935D5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9FEA-964F-4CB4-BF47-C3D98CB9AE6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A view of a mountain&#10;&#10;Description automatically generated">
            <a:extLst>
              <a:ext uri="{FF2B5EF4-FFF2-40B4-BE49-F238E27FC236}">
                <a16:creationId xmlns:a16="http://schemas.microsoft.com/office/drawing/2014/main" id="{DB9265B7-E909-4CE2-99E3-D238985E8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1983A2-D0E2-4C1D-93B1-CF34F18C0C98}"/>
              </a:ext>
            </a:extLst>
          </p:cNvPr>
          <p:cNvSpPr txBox="1"/>
          <p:nvPr/>
        </p:nvSpPr>
        <p:spPr>
          <a:xfrm>
            <a:off x="88258" y="1295400"/>
            <a:ext cx="5969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U.S. Export Performance to China in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Thoughts on Market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Perspectives on Diversification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58A2B-26D7-47EE-AE35-43A0320EFCF1}"/>
              </a:ext>
            </a:extLst>
          </p:cNvPr>
          <p:cNvSpPr txBox="1"/>
          <p:nvPr/>
        </p:nvSpPr>
        <p:spPr>
          <a:xfrm>
            <a:off x="5177347" y="2679667"/>
            <a:ext cx="394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view from behind my parents’ place</a:t>
            </a:r>
          </a:p>
        </p:txBody>
      </p:sp>
    </p:spTree>
    <p:extLst>
      <p:ext uri="{BB962C8B-B14F-4D97-AF65-F5344CB8AC3E}">
        <p14:creationId xmlns:p14="http://schemas.microsoft.com/office/powerpoint/2010/main" val="405835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2AA1BE9-E137-4148-81D5-8E597283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Wheat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BCBE0D6-B747-4F00-ADA7-DE688D37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Sorghum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25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94962CE-2B74-40BB-B70E-9F4467AA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Cotton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6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3BAE8B3-D03E-4417-98E1-9B014078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Beef &amp; Beef Product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69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E6E0257-93DA-467E-923A-463CA4C1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Pork &amp; Pork Product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07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9F98360-8096-46BE-872E-80FC3FE5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Poultry &amp; Poultry Product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EAD3AD7-1878-45AC-9E7D-C8014E20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Dairy Product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21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EA212DB-E946-4BFD-9EFA-6E420067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Tree Nut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3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2898379-9BC1-4FA7-9030-5DE41E86F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Fruit &amp; Vegetable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4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A5C68B1-47AF-486B-9449-A0B30978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</a:t>
            </a:r>
            <a:r>
              <a:rPr lang="en-US" sz="4400" u="sng">
                <a:solidFill>
                  <a:schemeClr val="bg2"/>
                </a:solidFill>
              </a:rPr>
              <a:t>Ethanol</a:t>
            </a:r>
            <a:r>
              <a:rPr lang="en-US" sz="4400">
                <a:solidFill>
                  <a:schemeClr val="bg2"/>
                </a:solidFill>
              </a:rPr>
              <a:t> Exports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9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A903-7D90-4B98-88A7-03BACC85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U.S. Export Performance to China in Context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B18D0-75AD-4023-87AA-2F935D5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9FEA-964F-4CB4-BF47-C3D98CB9AE6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A view of a mountain&#10;&#10;Description automatically generated">
            <a:extLst>
              <a:ext uri="{FF2B5EF4-FFF2-40B4-BE49-F238E27FC236}">
                <a16:creationId xmlns:a16="http://schemas.microsoft.com/office/drawing/2014/main" id="{DB9265B7-E909-4CE2-99E3-D238985E8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04AC5-7202-4B98-9642-3DD1281B27FE}"/>
              </a:ext>
            </a:extLst>
          </p:cNvPr>
          <p:cNvSpPr txBox="1"/>
          <p:nvPr/>
        </p:nvSpPr>
        <p:spPr>
          <a:xfrm>
            <a:off x="154745" y="1266092"/>
            <a:ext cx="77245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U.S. China trade in goods is highly unbalanced.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China is the largest supplier of good to the United States.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Reducing imports from China had no effect on the trade deficit.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Reducing U.S. exports to China had a big impact on U.S. agriculture.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China accounted for 40% of the increase in U.S. ag exports from 2014 to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69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B90739B-6FBF-46C7-BEC1-5A2866C582F9}"/>
              </a:ext>
            </a:extLst>
          </p:cNvPr>
          <p:cNvGraphicFramePr>
            <a:graphicFrameLocks/>
          </p:cNvGraphicFramePr>
          <p:nvPr/>
        </p:nvGraphicFramePr>
        <p:xfrm>
          <a:off x="272618" y="1961237"/>
          <a:ext cx="1371600" cy="362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FD05CF0-CC10-449A-8C1C-69866EBBA9B7}"/>
              </a:ext>
            </a:extLst>
          </p:cNvPr>
          <p:cNvGraphicFramePr>
            <a:graphicFrameLocks/>
          </p:cNvGraphicFramePr>
          <p:nvPr/>
        </p:nvGraphicFramePr>
        <p:xfrm>
          <a:off x="1728186" y="1961237"/>
          <a:ext cx="1371600" cy="362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0AB695F-FEBB-4F9D-B526-3D3A12EC555E}"/>
              </a:ext>
            </a:extLst>
          </p:cNvPr>
          <p:cNvGraphicFramePr>
            <a:graphicFrameLocks/>
          </p:cNvGraphicFramePr>
          <p:nvPr/>
        </p:nvGraphicFramePr>
        <p:xfrm>
          <a:off x="3183754" y="1961237"/>
          <a:ext cx="1371600" cy="362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E2423DF-5989-4D9D-A896-EF88FEA2F8C3}"/>
              </a:ext>
            </a:extLst>
          </p:cNvPr>
          <p:cNvGraphicFramePr>
            <a:graphicFrameLocks/>
          </p:cNvGraphicFramePr>
          <p:nvPr/>
        </p:nvGraphicFramePr>
        <p:xfrm>
          <a:off x="4639322" y="1961237"/>
          <a:ext cx="1371600" cy="362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FF43CFE-DF68-4C6F-A60C-24DFE0EAFB83}"/>
              </a:ext>
            </a:extLst>
          </p:cNvPr>
          <p:cNvGraphicFramePr>
            <a:graphicFrameLocks/>
          </p:cNvGraphicFramePr>
          <p:nvPr/>
        </p:nvGraphicFramePr>
        <p:xfrm>
          <a:off x="6094890" y="1961237"/>
          <a:ext cx="1371600" cy="362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2DE2947-37A9-4902-A69B-619474A542D3}"/>
              </a:ext>
            </a:extLst>
          </p:cNvPr>
          <p:cNvGraphicFramePr>
            <a:graphicFrameLocks/>
          </p:cNvGraphicFramePr>
          <p:nvPr/>
        </p:nvGraphicFramePr>
        <p:xfrm>
          <a:off x="7550458" y="1961237"/>
          <a:ext cx="1371600" cy="362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91D355-55D5-45F7-8B4B-C3F14E054901}"/>
              </a:ext>
            </a:extLst>
          </p:cNvPr>
          <p:cNvSpPr txBox="1"/>
          <p:nvPr/>
        </p:nvSpPr>
        <p:spPr>
          <a:xfrm>
            <a:off x="2299791" y="1314906"/>
            <a:ext cx="467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2021 China Imports</a:t>
            </a:r>
          </a:p>
          <a:p>
            <a:pPr algn="ctr"/>
            <a:r>
              <a:rPr lang="en-US"/>
              <a:t>(Million Dollars, Phase One Agreement Groups)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0E7787-AA86-427B-A644-D4231A392083}"/>
              </a:ext>
            </a:extLst>
          </p:cNvPr>
          <p:cNvSpPr txBox="1"/>
          <p:nvPr/>
        </p:nvSpPr>
        <p:spPr>
          <a:xfrm>
            <a:off x="-5594" y="6596390"/>
            <a:ext cx="3817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Trade Data Monitor LLC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751FD3-3BE6-49EA-BC82-1F2534DF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>
                <a:solidFill>
                  <a:schemeClr val="bg2"/>
                </a:solidFill>
              </a:rPr>
              <a:t>2021 China Imports from U.S. </a:t>
            </a:r>
            <a:br>
              <a:rPr lang="en-US" sz="4400">
                <a:solidFill>
                  <a:schemeClr val="bg2"/>
                </a:solidFill>
              </a:rPr>
            </a:br>
            <a:r>
              <a:rPr lang="en-US" sz="4400">
                <a:solidFill>
                  <a:schemeClr val="bg2"/>
                </a:solidFill>
              </a:rPr>
              <a:t>&amp; Top Competitors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4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065E-48E2-4A50-91C7-4A388F3D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China: Top Importer of Coarse Grains</a:t>
            </a:r>
          </a:p>
        </p:txBody>
      </p:sp>
      <p:graphicFrame>
        <p:nvGraphicFramePr>
          <p:cNvPr id="3" name="Chart Placeholder 7">
            <a:extLst>
              <a:ext uri="{FF2B5EF4-FFF2-40B4-BE49-F238E27FC236}">
                <a16:creationId xmlns:a16="http://schemas.microsoft.com/office/drawing/2014/main" id="{AD977B7B-0F9C-4BB9-ADFD-52F3C771B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345027"/>
              </p:ext>
            </p:extLst>
          </p:nvPr>
        </p:nvGraphicFramePr>
        <p:xfrm>
          <a:off x="152400" y="1393372"/>
          <a:ext cx="8839200" cy="485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8A2961B-A96F-4A23-AF26-05B57075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83FFC-09B3-4229-8CE1-23849F580499}"/>
              </a:ext>
            </a:extLst>
          </p:cNvPr>
          <p:cNvSpPr txBox="1"/>
          <p:nvPr/>
        </p:nvSpPr>
        <p:spPr>
          <a:xfrm>
            <a:off x="-5594" y="6596390"/>
            <a:ext cx="3817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USDA/FAS Production, Supply and Distribution</a:t>
            </a:r>
          </a:p>
        </p:txBody>
      </p:sp>
    </p:spTree>
    <p:extLst>
      <p:ext uri="{BB962C8B-B14F-4D97-AF65-F5344CB8AC3E}">
        <p14:creationId xmlns:p14="http://schemas.microsoft.com/office/powerpoint/2010/main" val="905926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08CA-AA90-4D5F-A593-CB17CCED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China: Soybean Imports Contract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0E5E613-A3AA-478D-BD98-FF9B5BCB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14BD9-E594-44F3-9AA9-61774C204A80}"/>
              </a:ext>
            </a:extLst>
          </p:cNvPr>
          <p:cNvSpPr txBox="1"/>
          <p:nvPr/>
        </p:nvSpPr>
        <p:spPr>
          <a:xfrm>
            <a:off x="-5594" y="6596390"/>
            <a:ext cx="3817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USDA/FAS Production, Supply and Distribution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A8411F-C10F-4A62-9091-EED1B238C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692348"/>
              </p:ext>
            </p:extLst>
          </p:nvPr>
        </p:nvGraphicFramePr>
        <p:xfrm>
          <a:off x="239487" y="1284513"/>
          <a:ext cx="8697684" cy="49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209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5CDC-B48E-4106-BA80-6106BE4B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China: Cotton and Wheat Down in 2021/2022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CE3A89-82B1-4B5B-9679-2323548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91214-2FBE-46E0-BE52-179F99D8EDBE}"/>
              </a:ext>
            </a:extLst>
          </p:cNvPr>
          <p:cNvSpPr txBox="1"/>
          <p:nvPr/>
        </p:nvSpPr>
        <p:spPr>
          <a:xfrm>
            <a:off x="-5594" y="6596390"/>
            <a:ext cx="3817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USDA/FAS Production, Supply and Distribution</a:t>
            </a:r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C04F738E-C586-4CE4-893F-89EB913B0F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170829"/>
              </p:ext>
            </p:extLst>
          </p:nvPr>
        </p:nvGraphicFramePr>
        <p:xfrm>
          <a:off x="288471" y="1458686"/>
          <a:ext cx="8567057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056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332C-304D-4FC1-BD56-2AC6ED77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China: Mixed Outlook on Meat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F23DD-F0D8-445C-AC68-D8CF6238A445}"/>
              </a:ext>
            </a:extLst>
          </p:cNvPr>
          <p:cNvSpPr txBox="1"/>
          <p:nvPr/>
        </p:nvSpPr>
        <p:spPr>
          <a:xfrm>
            <a:off x="-5594" y="6596390"/>
            <a:ext cx="3817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USDA/FAS Production, Supply and Distribution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BC549600-88CE-47DC-A3E6-878CFF050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131362"/>
              </p:ext>
            </p:extLst>
          </p:nvPr>
        </p:nvGraphicFramePr>
        <p:xfrm>
          <a:off x="228824" y="1426029"/>
          <a:ext cx="8686351" cy="475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2580FBB-356B-4261-983E-97C388E8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405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8EFC-EE43-497D-8971-C0191959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U.S. Sales to China</a:t>
            </a:r>
          </a:p>
        </p:txBody>
      </p:sp>
      <p:graphicFrame>
        <p:nvGraphicFramePr>
          <p:cNvPr id="3" name="Chart Placeholder 6">
            <a:extLst>
              <a:ext uri="{FF2B5EF4-FFF2-40B4-BE49-F238E27FC236}">
                <a16:creationId xmlns:a16="http://schemas.microsoft.com/office/drawing/2014/main" id="{CC0A3C99-2F8B-497E-A0CE-D79B64268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183812"/>
              </p:ext>
            </p:extLst>
          </p:nvPr>
        </p:nvGraphicFramePr>
        <p:xfrm>
          <a:off x="141514" y="1217641"/>
          <a:ext cx="8860972" cy="509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198777F-DDFC-4F2A-A44E-FD2EB245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D8F9C-05F2-4A4B-ABB2-CAA61625956C}"/>
              </a:ext>
            </a:extLst>
          </p:cNvPr>
          <p:cNvSpPr txBox="1"/>
          <p:nvPr/>
        </p:nvSpPr>
        <p:spPr>
          <a:xfrm>
            <a:off x="0" y="6421012"/>
            <a:ext cx="4856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*cotton in</a:t>
            </a:r>
            <a:r>
              <a:rPr lang="en-US" sz="1100" baseline="0"/>
              <a:t> million</a:t>
            </a:r>
            <a:r>
              <a:rPr lang="en-US" sz="1100"/>
              <a:t> bales</a:t>
            </a:r>
          </a:p>
          <a:p>
            <a:r>
              <a:rPr lang="en-US" sz="1100"/>
              <a:t>Source: USDA/FAS Export Sales Reporting as of 2/10/2022</a:t>
            </a:r>
          </a:p>
        </p:txBody>
      </p:sp>
    </p:spTree>
    <p:extLst>
      <p:ext uri="{BB962C8B-B14F-4D97-AF65-F5344CB8AC3E}">
        <p14:creationId xmlns:p14="http://schemas.microsoft.com/office/powerpoint/2010/main" val="2674634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A903-7D90-4B98-88A7-03BACC85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4.  Thoughts on Diversification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B18D0-75AD-4023-87AA-2F935D5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9FEA-964F-4CB4-BF47-C3D98CB9AE6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A view of a mountain&#10;&#10;Description automatically generated">
            <a:extLst>
              <a:ext uri="{FF2B5EF4-FFF2-40B4-BE49-F238E27FC236}">
                <a16:creationId xmlns:a16="http://schemas.microsoft.com/office/drawing/2014/main" id="{DB9265B7-E909-4CE2-99E3-D238985E8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C7B58-53CF-415F-9D1B-BE19B12C5FC4}"/>
              </a:ext>
            </a:extLst>
          </p:cNvPr>
          <p:cNvSpPr txBox="1"/>
          <p:nvPr/>
        </p:nvSpPr>
        <p:spPr>
          <a:xfrm>
            <a:off x="452486" y="1376314"/>
            <a:ext cx="7582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International engagement and new market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Trade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Trade and Climate</a:t>
            </a:r>
          </a:p>
        </p:txBody>
      </p:sp>
    </p:spTree>
    <p:extLst>
      <p:ext uri="{BB962C8B-B14F-4D97-AF65-F5344CB8AC3E}">
        <p14:creationId xmlns:p14="http://schemas.microsoft.com/office/powerpoint/2010/main" val="2994474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/>
        </p:nvGraphicFramePr>
        <p:xfrm>
          <a:off x="4873836" y="1143000"/>
          <a:ext cx="4376691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0C0DBA7-82D4-43FE-999F-FFC7A8804F88}"/>
              </a:ext>
            </a:extLst>
          </p:cNvPr>
          <p:cNvGraphicFramePr/>
          <p:nvPr/>
        </p:nvGraphicFramePr>
        <p:xfrm>
          <a:off x="-106526" y="1143000"/>
          <a:ext cx="4376691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6F6B85-C0BB-48AC-9114-98A6A3247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925468"/>
              </p:ext>
            </p:extLst>
          </p:nvPr>
        </p:nvGraphicFramePr>
        <p:xfrm>
          <a:off x="2152839" y="3428728"/>
          <a:ext cx="4363374" cy="342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6BB7619-7251-4D82-825E-A15DE77763A3}"/>
              </a:ext>
            </a:extLst>
          </p:cNvPr>
          <p:cNvSpPr txBox="1"/>
          <p:nvPr/>
        </p:nvSpPr>
        <p:spPr>
          <a:xfrm>
            <a:off x="-5594" y="6596390"/>
            <a:ext cx="3817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United States Census Bureau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F1558A-A9A9-4372-895B-FC919C73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2"/>
                </a:solidFill>
              </a:rPr>
              <a:t>U.S. Ag Exports by Destination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kiing, map, several&#10;&#10;Description automatically generated">
            <a:extLst>
              <a:ext uri="{FF2B5EF4-FFF2-40B4-BE49-F238E27FC236}">
                <a16:creationId xmlns:a16="http://schemas.microsoft.com/office/drawing/2014/main" id="{BDC2BC78-5420-4F7B-A91C-2333AAEBC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BEF52-DEBE-428B-B954-1E030C30828F}"/>
              </a:ext>
            </a:extLst>
          </p:cNvPr>
          <p:cNvSpPr txBox="1">
            <a:spLocks/>
          </p:cNvSpPr>
          <p:nvPr/>
        </p:nvSpPr>
        <p:spPr>
          <a:xfrm>
            <a:off x="5867400" y="6590008"/>
            <a:ext cx="533400" cy="4078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EAC9FEA-964F-4CB4-BF47-C3D98CB9AE66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38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851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1558AD70-DA1B-4B85-B8B8-C97C1B175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984"/>
            <a:ext cx="9144000" cy="5696031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7551B4E-722E-4E20-91B7-40DFD50E6C27}"/>
              </a:ext>
            </a:extLst>
          </p:cNvPr>
          <p:cNvSpPr txBox="1">
            <a:spLocks/>
          </p:cNvSpPr>
          <p:nvPr/>
        </p:nvSpPr>
        <p:spPr>
          <a:xfrm>
            <a:off x="5867400" y="6590008"/>
            <a:ext cx="533400" cy="4078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EAC9FEA-964F-4CB4-BF47-C3D98CB9AE66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39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56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541063"/>
              </p:ext>
            </p:extLst>
          </p:nvPr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6052C99C-22CB-4675-9707-912B7D0D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2"/>
                </a:solidFill>
              </a:rPr>
              <a:t>U.S. – China Bilateral Trade: All 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55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E45EEA0-16EC-4E34-B038-96879611F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45"/>
            <a:ext cx="9144000" cy="589351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AFFA670-3040-4FC8-97CE-2E3F03CDF39F}"/>
              </a:ext>
            </a:extLst>
          </p:cNvPr>
          <p:cNvSpPr txBox="1">
            <a:spLocks/>
          </p:cNvSpPr>
          <p:nvPr/>
        </p:nvSpPr>
        <p:spPr>
          <a:xfrm>
            <a:off x="5867400" y="6590008"/>
            <a:ext cx="533400" cy="4078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EAC9FEA-964F-4CB4-BF47-C3D98CB9AE66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40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348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5CC3-7AF9-4612-BADE-AD344592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3600" dirty="0"/>
              <a:t>A Better Way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90CF6E-4A4B-4DBC-860C-4D4A1D41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9FEA-964F-4CB4-BF47-C3D98CB9AE6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45B02AF-A747-4782-9D3E-5CF7F50B24FC}"/>
              </a:ext>
            </a:extLst>
          </p:cNvPr>
          <p:cNvSpPr/>
          <p:nvPr/>
        </p:nvSpPr>
        <p:spPr>
          <a:xfrm>
            <a:off x="2743200" y="2209800"/>
            <a:ext cx="3407465" cy="19875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36340-0B66-42D9-9BDC-C0D6C0F99290}"/>
              </a:ext>
            </a:extLst>
          </p:cNvPr>
          <p:cNvSpPr txBox="1"/>
          <p:nvPr/>
        </p:nvSpPr>
        <p:spPr>
          <a:xfrm>
            <a:off x="381000" y="4800599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ways of doing things (i.e., </a:t>
            </a:r>
            <a:r>
              <a:rPr lang="en-US" dirty="0">
                <a:solidFill>
                  <a:schemeClr val="accent2"/>
                </a:solidFill>
              </a:rPr>
              <a:t>technology</a:t>
            </a:r>
            <a:r>
              <a:rPr lang="en-US" dirty="0"/>
              <a:t>) can deliver increased productivity (</a:t>
            </a:r>
            <a:r>
              <a:rPr lang="en-US" dirty="0">
                <a:solidFill>
                  <a:schemeClr val="accent2"/>
                </a:solidFill>
              </a:rPr>
              <a:t>more output per input</a:t>
            </a:r>
            <a:r>
              <a:rPr lang="en-US" dirty="0"/>
              <a:t>) that is necessary to meet the need for more food at less environmental cost (</a:t>
            </a:r>
            <a:r>
              <a:rPr lang="en-US" dirty="0">
                <a:solidFill>
                  <a:schemeClr val="accent2"/>
                </a:solidFill>
              </a:rPr>
              <a:t>sustainability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Open markets </a:t>
            </a:r>
            <a:r>
              <a:rPr lang="en-US" dirty="0"/>
              <a:t>are fundamental to creating the enabling environment for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technology development and adoption</a:t>
            </a:r>
            <a:r>
              <a:rPr lang="en-US" dirty="0"/>
              <a:t>.  (If the fruit of the crop cannot be sold, the technology will not be commercialized or implemented)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9CB41-4CE8-4ED9-B6B9-D0F01B1185D3}"/>
              </a:ext>
            </a:extLst>
          </p:cNvPr>
          <p:cNvSpPr txBox="1"/>
          <p:nvPr/>
        </p:nvSpPr>
        <p:spPr>
          <a:xfrm>
            <a:off x="3505200" y="1521767"/>
            <a:ext cx="232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Clean Production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F1BDB-52D8-4041-A934-2DEA085C0659}"/>
              </a:ext>
            </a:extLst>
          </p:cNvPr>
          <p:cNvSpPr txBox="1"/>
          <p:nvPr/>
        </p:nvSpPr>
        <p:spPr>
          <a:xfrm>
            <a:off x="6553200" y="4177315"/>
            <a:ext cx="1813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Farm 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41B69-4DAF-4B22-8A28-4DE421A90E5A}"/>
              </a:ext>
            </a:extLst>
          </p:cNvPr>
          <p:cNvSpPr txBox="1"/>
          <p:nvPr/>
        </p:nvSpPr>
        <p:spPr>
          <a:xfrm>
            <a:off x="914400" y="4226815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Food Availability</a:t>
            </a:r>
          </a:p>
        </p:txBody>
      </p:sp>
    </p:spTree>
    <p:extLst>
      <p:ext uri="{BB962C8B-B14F-4D97-AF65-F5344CB8AC3E}">
        <p14:creationId xmlns:p14="http://schemas.microsoft.com/office/powerpoint/2010/main" val="175284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anchor="ctr">
            <a:normAutofit/>
          </a:bodyPr>
          <a:lstStyle/>
          <a:p>
            <a:r>
              <a:rPr lang="en-US" sz="3600"/>
              <a:t>U.S. Total Merchandise Annual Trade Balance</a:t>
            </a:r>
            <a:br>
              <a:rPr lang="en-US" sz="4000" b="1"/>
            </a:br>
            <a:r>
              <a:rPr lang="en-US" sz="2200" i="1"/>
              <a:t>Total Trade Balance and Oil &amp; Gas Trade Balance (2002-2021)</a:t>
            </a:r>
            <a:endParaRPr lang="en-US" i="1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68051"/>
              </p:ext>
            </p:extLst>
          </p:nvPr>
        </p:nvGraphicFramePr>
        <p:xfrm>
          <a:off x="86753" y="1143000"/>
          <a:ext cx="9012934" cy="5399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888E24B-D1C4-477F-8BD5-E80F48D1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A75E7-D24C-46C2-A364-6D93146FE48B}"/>
              </a:ext>
            </a:extLst>
          </p:cNvPr>
          <p:cNvSpPr txBox="1"/>
          <p:nvPr/>
        </p:nvSpPr>
        <p:spPr>
          <a:xfrm>
            <a:off x="-5594" y="6596390"/>
            <a:ext cx="4490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USA Trade Online, Foreign Trade Division, U.S. Census Bureau</a:t>
            </a:r>
          </a:p>
        </p:txBody>
      </p:sp>
    </p:spTree>
    <p:extLst>
      <p:ext uri="{BB962C8B-B14F-4D97-AF65-F5344CB8AC3E}">
        <p14:creationId xmlns:p14="http://schemas.microsoft.com/office/powerpoint/2010/main" val="88040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B2B21F-B7AF-4F9E-BF86-7FB0C7EBF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529189"/>
              </p:ext>
            </p:extLst>
          </p:nvPr>
        </p:nvGraphicFramePr>
        <p:xfrm>
          <a:off x="-5594" y="1143000"/>
          <a:ext cx="914959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E559CCCC-E593-4BF8-A0EE-EEB3A23CACAD}"/>
              </a:ext>
            </a:extLst>
          </p:cNvPr>
          <p:cNvSpPr/>
          <p:nvPr/>
        </p:nvSpPr>
        <p:spPr>
          <a:xfrm rot="4201473">
            <a:off x="2873724" y="2557390"/>
            <a:ext cx="647263" cy="3571696"/>
          </a:xfrm>
          <a:prstGeom prst="rightBrace">
            <a:avLst>
              <a:gd name="adj1" fmla="val 6904"/>
              <a:gd name="adj2" fmla="val 32326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16824-8374-445F-909C-03E57B7D905C}"/>
              </a:ext>
            </a:extLst>
          </p:cNvPr>
          <p:cNvSpPr txBox="1"/>
          <p:nvPr/>
        </p:nvSpPr>
        <p:spPr>
          <a:xfrm>
            <a:off x="-5594" y="6596390"/>
            <a:ext cx="3817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United States Census Bureau &amp; Trade Data Monitor LLC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65349A-799A-46A0-9030-27C73BF4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2"/>
                </a:solidFill>
              </a:rPr>
              <a:t>U.S. Ag Export Growth</a:t>
            </a:r>
            <a:br>
              <a:rPr lang="en-US" sz="44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>to China and World Less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8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3A0C03C-443E-450B-8ABD-A7A0054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EB1BD98-02B6-49B1-A1CA-6CDC54805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043769"/>
              </p:ext>
            </p:extLst>
          </p:nvPr>
        </p:nvGraphicFramePr>
        <p:xfrm>
          <a:off x="25400" y="1313543"/>
          <a:ext cx="9118600" cy="517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F0BE027-7B9F-4235-8BEF-BA63168855CF}"/>
              </a:ext>
            </a:extLst>
          </p:cNvPr>
          <p:cNvSpPr txBox="1"/>
          <p:nvPr/>
        </p:nvSpPr>
        <p:spPr>
          <a:xfrm>
            <a:off x="-5594" y="6596390"/>
            <a:ext cx="3817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United States Census Bureau &amp; Trade Data Monitor LLC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CBE91B-2AEB-4A67-A0C3-CC2067B8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chemeClr val="bg2"/>
                </a:solidFill>
                <a:ea typeface="+mn-ea"/>
                <a:cs typeface="+mn-cs"/>
              </a:rPr>
              <a:t>U.S. Agricultural Trade Situation</a:t>
            </a:r>
            <a:br>
              <a:rPr lang="en-US" sz="280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en-US" sz="2800">
                <a:solidFill>
                  <a:schemeClr val="bg2"/>
                </a:solidFill>
                <a:ea typeface="+mn-ea"/>
                <a:cs typeface="+mn-cs"/>
              </a:rPr>
              <a:t>Exports at record $177 billion; Imports at record $171 billion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659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387A-6302-45C8-B0E1-2EBBDF02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China Agriculture and Seafood Imports From the U.S.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D93E21-587D-48D1-8985-9A619CA06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21181"/>
              </p:ext>
            </p:extLst>
          </p:nvPr>
        </p:nvGraphicFramePr>
        <p:xfrm>
          <a:off x="0" y="1143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9F0DF84-94B5-4982-A8B5-4C527313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5FF92-94AF-4F70-9AF4-65FED4DC3851}"/>
              </a:ext>
            </a:extLst>
          </p:cNvPr>
          <p:cNvSpPr txBox="1"/>
          <p:nvPr/>
        </p:nvSpPr>
        <p:spPr>
          <a:xfrm>
            <a:off x="-5594" y="6596390"/>
            <a:ext cx="4490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Trade Data Monitor LLC</a:t>
            </a:r>
          </a:p>
        </p:txBody>
      </p:sp>
    </p:spTree>
    <p:extLst>
      <p:ext uri="{BB962C8B-B14F-4D97-AF65-F5344CB8AC3E}">
        <p14:creationId xmlns:p14="http://schemas.microsoft.com/office/powerpoint/2010/main" val="181195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38B3-0E49-4AC3-9E43-1342D3FA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Shock!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0EFA523-4002-4A00-A9CC-8F9E8CEC1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4" y="1142999"/>
            <a:ext cx="8051916" cy="5351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2C34E5-07E5-44A8-9AB9-5056F00D254D}"/>
              </a:ext>
            </a:extLst>
          </p:cNvPr>
          <p:cNvSpPr txBox="1"/>
          <p:nvPr/>
        </p:nvSpPr>
        <p:spPr>
          <a:xfrm>
            <a:off x="26400" y="6220676"/>
            <a:ext cx="65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Regional impacts from increased imports from China:  1990 - 2007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CD24C66-F302-4F66-A876-9C0356F3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400" y="6590008"/>
            <a:ext cx="533400" cy="4078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C9FEA-964F-4CB4-BF47-C3D98CB9AE6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681543"/>
      </p:ext>
    </p:extLst>
  </p:cSld>
  <p:clrMapOvr>
    <a:masterClrMapping/>
  </p:clrMapOvr>
</p:sld>
</file>

<file path=ppt/theme/theme1.xml><?xml version="1.0" encoding="utf-8"?>
<a:theme xmlns:a="http://schemas.openxmlformats.org/drawingml/2006/main" name="GPAD PowerPoint Template 5-18-12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itle Master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GPAD powerpoint template 5-17-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PAD powerpoint template 5-17-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C978866AD9214684CE1C65AB11AF49" ma:contentTypeVersion="10" ma:contentTypeDescription="Create a new document." ma:contentTypeScope="" ma:versionID="c90502479709298ce65fbd0ea666f13c">
  <xsd:schema xmlns:xsd="http://www.w3.org/2001/XMLSchema" xmlns:xs="http://www.w3.org/2001/XMLSchema" xmlns:p="http://schemas.microsoft.com/office/2006/metadata/properties" xmlns:ns2="d7d9e84e-8315-41c8-ad93-943b3483fdbd" xmlns:ns3="5d3e3dcc-97b5-463b-88db-23f4b0104a63" targetNamespace="http://schemas.microsoft.com/office/2006/metadata/properties" ma:root="true" ma:fieldsID="edc19b83ba5ae69284e7c6bd35a6fc67" ns2:_="" ns3:_="">
    <xsd:import namespace="d7d9e84e-8315-41c8-ad93-943b3483fdbd"/>
    <xsd:import namespace="5d3e3dcc-97b5-463b-88db-23f4b0104a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9e84e-8315-41c8-ad93-943b3483f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e3dcc-97b5-463b-88db-23f4b0104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50FB1E-15C9-4CFE-88FE-46B15C2FC13E}">
  <ds:schemaRefs>
    <ds:schemaRef ds:uri="5d3e3dcc-97b5-463b-88db-23f4b0104a63"/>
    <ds:schemaRef ds:uri="d7d9e84e-8315-41c8-ad93-943b3483fd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C04C3C-27FA-4275-AA85-C9D57CDE474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123FEDB-741E-47B0-8680-3B65297EE39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6E30489-17E3-41B5-964E-B96EE26AEFD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47F29CD-7DC1-4E08-A61B-862EE90241A4}">
  <ds:schemaRefs>
    <ds:schemaRef ds:uri="5d3e3dcc-97b5-463b-88db-23f4b0104a63"/>
    <ds:schemaRef ds:uri="d7d9e84e-8315-41c8-ad93-943b3483fd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GPAD PowerPoint Template 5-18-12</Template>
  <TotalTime>127</TotalTime>
  <Words>1326</Words>
  <Application>Microsoft Office PowerPoint</Application>
  <PresentationFormat>On-screen Show (4:3)</PresentationFormat>
  <Paragraphs>326</Paragraphs>
  <Slides>41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Segoe</vt:lpstr>
      <vt:lpstr>Times New Roman</vt:lpstr>
      <vt:lpstr>GPAD PowerPoint Template 5-18-12</vt:lpstr>
      <vt:lpstr>Title Master</vt:lpstr>
      <vt:lpstr>GPAD powerpoint template 5-17-17</vt:lpstr>
      <vt:lpstr>1_GPAD powerpoint template 5-17-17</vt:lpstr>
      <vt:lpstr>PowerPoint Presentation</vt:lpstr>
      <vt:lpstr>Market Prospects for U.S. Agriculture in China</vt:lpstr>
      <vt:lpstr>U.S. Export Performance to China in Context</vt:lpstr>
      <vt:lpstr>U.S. – China Bilateral Trade: All Goods</vt:lpstr>
      <vt:lpstr>U.S. Total Merchandise Annual Trade Balance Total Trade Balance and Oil &amp; Gas Trade Balance (2002-2021)</vt:lpstr>
      <vt:lpstr>U.S. Ag Export Growth to China and World Less China</vt:lpstr>
      <vt:lpstr>U.S. Agricultural Trade Situation Exports at record $177 billion; Imports at record $171 billion</vt:lpstr>
      <vt:lpstr>China Agriculture and Seafood Imports From the U.S.</vt:lpstr>
      <vt:lpstr>China Shock!</vt:lpstr>
      <vt:lpstr>U.S. Merchandise Imports by Top 8 Partners  China’s rise as the dominant import supplier stagnated or slowed import growth from others</vt:lpstr>
      <vt:lpstr>2.  Market Potential in China</vt:lpstr>
      <vt:lpstr> U.S. Market Share in China</vt:lpstr>
      <vt:lpstr>U.S. Ag Exports to China &amp; U.S. Share of China Ag Imports</vt:lpstr>
      <vt:lpstr>China Relative to Other Top Markets</vt:lpstr>
      <vt:lpstr>China v. India</vt:lpstr>
      <vt:lpstr>Top U.S. Ag Markets</vt:lpstr>
      <vt:lpstr>Policy Constraints on Additional Export Growth</vt:lpstr>
      <vt:lpstr>U.S. Soybean Exports</vt:lpstr>
      <vt:lpstr>U.S. Corn Exports</vt:lpstr>
      <vt:lpstr>U.S. Wheat Exports</vt:lpstr>
      <vt:lpstr>U.S. Sorghum Exports</vt:lpstr>
      <vt:lpstr>U.S. Cotton Exports</vt:lpstr>
      <vt:lpstr>U.S. Beef &amp; Beef Product Exports</vt:lpstr>
      <vt:lpstr>U.S. Pork &amp; Pork Product Exports</vt:lpstr>
      <vt:lpstr>U.S. Poultry &amp; Poultry Product Exports</vt:lpstr>
      <vt:lpstr>U.S. Dairy Product Exports</vt:lpstr>
      <vt:lpstr>U.S. Tree Nut Exports</vt:lpstr>
      <vt:lpstr>U.S. Fruit &amp; Vegetable Exports</vt:lpstr>
      <vt:lpstr>U.S. Ethanol Exports</vt:lpstr>
      <vt:lpstr>2021 China Imports from U.S.  &amp; Top Competitors</vt:lpstr>
      <vt:lpstr>China: Top Importer of Coarse Grains</vt:lpstr>
      <vt:lpstr>China: Soybean Imports Contract</vt:lpstr>
      <vt:lpstr>China: Cotton and Wheat Down in 2021/2022</vt:lpstr>
      <vt:lpstr>China: Mixed Outlook on Meat</vt:lpstr>
      <vt:lpstr>U.S. Sales to China</vt:lpstr>
      <vt:lpstr>4.  Thoughts on Diversification</vt:lpstr>
      <vt:lpstr>U.S. Ag Exports by Destination</vt:lpstr>
      <vt:lpstr>PowerPoint Presentation</vt:lpstr>
      <vt:lpstr>PowerPoint Presentation</vt:lpstr>
      <vt:lpstr>PowerPoint Presentation</vt:lpstr>
      <vt:lpstr>A Better Way</vt:lpstr>
    </vt:vector>
  </TitlesOfParts>
  <Company>USDA OCIO-ITS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Staff Presentation</dc:title>
  <dc:creator>kevin.min1@usda.gov</dc:creator>
  <cp:lastModifiedBy>Fajardo, Javier - FAS, Washington, DC</cp:lastModifiedBy>
  <cp:revision>11</cp:revision>
  <cp:lastPrinted>2019-11-08T20:06:43Z</cp:lastPrinted>
  <dcterms:created xsi:type="dcterms:W3CDTF">2012-06-22T15:32:20Z</dcterms:created>
  <dcterms:modified xsi:type="dcterms:W3CDTF">2022-02-24T13:50:26Z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TC102867069990</vt:lpwstr>
  </property>
  <property fmtid="{D5CDD505-2E9C-101B-9397-08002B2CF9AE}" pid="3" name="ContentTypeId">
    <vt:lpwstr>0x0101004EC978866AD9214684CE1C65AB11AF49</vt:lpwstr>
  </property>
</Properties>
</file>