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60" r:id="rId2"/>
    <p:sldMasterId id="2147483687" r:id="rId3"/>
    <p:sldMasterId id="2147483675" r:id="rId4"/>
  </p:sldMasterIdLst>
  <p:notesMasterIdLst>
    <p:notesMasterId r:id="rId30"/>
  </p:notesMasterIdLst>
  <p:sldIdLst>
    <p:sldId id="294" r:id="rId5"/>
    <p:sldId id="433" r:id="rId6"/>
    <p:sldId id="265" r:id="rId7"/>
    <p:sldId id="460" r:id="rId8"/>
    <p:sldId id="438" r:id="rId9"/>
    <p:sldId id="441" r:id="rId10"/>
    <p:sldId id="443" r:id="rId11"/>
    <p:sldId id="444" r:id="rId12"/>
    <p:sldId id="461" r:id="rId13"/>
    <p:sldId id="366" r:id="rId14"/>
    <p:sldId id="364" r:id="rId15"/>
    <p:sldId id="374" r:id="rId16"/>
    <p:sldId id="370" r:id="rId17"/>
    <p:sldId id="371" r:id="rId18"/>
    <p:sldId id="462" r:id="rId19"/>
    <p:sldId id="449" r:id="rId20"/>
    <p:sldId id="387" r:id="rId21"/>
    <p:sldId id="389" r:id="rId22"/>
    <p:sldId id="268" r:id="rId23"/>
    <p:sldId id="395" r:id="rId24"/>
    <p:sldId id="396" r:id="rId25"/>
    <p:sldId id="463" r:id="rId26"/>
    <p:sldId id="273" r:id="rId27"/>
    <p:sldId id="3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liz-Rogers, Gianfranco - FSIS" initials="SG-F" lastIdx="1" clrIdx="0">
    <p:extLst>
      <p:ext uri="{19B8F6BF-5375-455C-9EA6-DF929625EA0E}">
        <p15:presenceInfo xmlns:p15="http://schemas.microsoft.com/office/powerpoint/2012/main" userId="S::Gianfranco.SantalizRogers@usda.gov::fba34532-6dfa-41d7-ad77-7497287f4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41"/>
    <a:srgbClr val="FEBE2E"/>
    <a:srgbClr val="005941"/>
    <a:srgbClr val="768E54"/>
    <a:srgbClr val="536E27"/>
    <a:srgbClr val="889541"/>
    <a:srgbClr val="799CB8"/>
    <a:srgbClr val="9D3628"/>
    <a:srgbClr val="DD91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660"/>
  </p:normalViewPr>
  <p:slideViewPr>
    <p:cSldViewPr snapToGrid="0">
      <p:cViewPr varScale="1">
        <p:scale>
          <a:sx n="64" d="100"/>
          <a:sy n="64" d="100"/>
        </p:scale>
        <p:origin x="836" y="40"/>
      </p:cViewPr>
      <p:guideLst/>
    </p:cSldViewPr>
  </p:slideViewPr>
  <p:notesTextViewPr>
    <p:cViewPr>
      <p:scale>
        <a:sx n="1" d="1"/>
        <a:sy n="1" d="1"/>
      </p:scale>
      <p:origin x="0" y="0"/>
    </p:cViewPr>
  </p:notesTextViewPr>
  <p:notesViewPr>
    <p:cSldViewPr snapToGrid="0">
      <p:cViewPr varScale="1">
        <p:scale>
          <a:sx n="97" d="100"/>
          <a:sy n="97" d="100"/>
        </p:scale>
        <p:origin x="361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hyperlink" Target="https://www.fsis.usda.gov/policy/fsis-guidelines" TargetMode="External"/><Relationship Id="rId1" Type="http://schemas.openxmlformats.org/officeDocument/2006/relationships/hyperlink" Target="https://www.fsis.usda.gov/wps/portal/fsis/topics/regulatory-compliance/svsp/askfsis-for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fsis.usda.gov/policy/fsis-guidelines" TargetMode="External"/><Relationship Id="rId1" Type="http://schemas.openxmlformats.org/officeDocument/2006/relationships/hyperlink" Target="https://www.fsis.usda.gov/wps/portal/fsis/topics/regulatory-compliance/svsp/askfsis-for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9CD35-031A-4E1A-A167-A7AE796718B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DD589D8-57D3-4C68-B42A-7E1C614C50ED}">
      <dgm:prSet phldrT="[Text]"/>
      <dgm:spPr>
        <a:xfrm rot="5400000">
          <a:off x="-222646" y="223826"/>
          <a:ext cx="1484312" cy="103901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Submit a Question to askFSIS</a:t>
          </a:r>
        </a:p>
      </dgm:t>
    </dgm:pt>
    <dgm:pt modelId="{3BA72B9C-B3EC-4C5E-BB49-B6FB63D8B48B}" type="parTrans" cxnId="{215B4B8A-DF40-43EB-93A6-B2E6FF0CBD1E}">
      <dgm:prSet/>
      <dgm:spPr/>
      <dgm:t>
        <a:bodyPr/>
        <a:lstStyle/>
        <a:p>
          <a:endParaRPr lang="en-US"/>
        </a:p>
      </dgm:t>
    </dgm:pt>
    <dgm:pt modelId="{FA2EEEE9-FD93-4CFF-96C6-F323BD87AAA2}" type="sibTrans" cxnId="{215B4B8A-DF40-43EB-93A6-B2E6FF0CBD1E}">
      <dgm:prSet/>
      <dgm:spPr/>
      <dgm:t>
        <a:bodyPr/>
        <a:lstStyle/>
        <a:p>
          <a:endParaRPr lang="en-US"/>
        </a:p>
      </dgm:t>
    </dgm:pt>
    <dgm:pt modelId="{19A129C0-49EF-461E-A20E-E5C02A6FD538}">
      <dgm:prSet phldrT="[Text]"/>
      <dgm:spPr>
        <a:xfrm rot="5400000">
          <a:off x="3085107" y="-2046086"/>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hlinkClick xmlns:r="http://schemas.openxmlformats.org/officeDocument/2006/relationships" r:id="rId1"/>
            </a:rPr>
            <a:t>https://www.fsis.usda.gov/wps/portal/fsis/topics/regulatory-compliance/svsp/askfsis-form</a:t>
          </a:r>
          <a:endParaRPr lang="en-US" dirty="0">
            <a:solidFill>
              <a:sysClr val="windowText" lastClr="000000">
                <a:hueOff val="0"/>
                <a:satOff val="0"/>
                <a:lumOff val="0"/>
                <a:alphaOff val="0"/>
              </a:sysClr>
            </a:solidFill>
            <a:latin typeface="Calibri"/>
            <a:ea typeface="+mn-ea"/>
            <a:cs typeface="+mn-cs"/>
          </a:endParaRPr>
        </a:p>
      </dgm:t>
    </dgm:pt>
    <dgm:pt modelId="{37345C6E-4055-49C6-8C01-4250F8F77757}" type="parTrans" cxnId="{FF925FD7-DCBF-4DE8-BE31-4783662E4399}">
      <dgm:prSet/>
      <dgm:spPr/>
      <dgm:t>
        <a:bodyPr/>
        <a:lstStyle/>
        <a:p>
          <a:endParaRPr lang="en-US"/>
        </a:p>
      </dgm:t>
    </dgm:pt>
    <dgm:pt modelId="{34AF823C-4D89-49F7-A0B9-0A0A33C62B03}" type="sibTrans" cxnId="{FF925FD7-DCBF-4DE8-BE31-4783662E4399}">
      <dgm:prSet/>
      <dgm:spPr/>
      <dgm:t>
        <a:bodyPr/>
        <a:lstStyle/>
        <a:p>
          <a:endParaRPr lang="en-US"/>
        </a:p>
      </dgm:t>
    </dgm:pt>
    <dgm:pt modelId="{D68BFB0A-4A3E-4EBC-AB34-380F17B25951}">
      <dgm:prSet phldrT="[Text]"/>
      <dgm:spPr>
        <a:xfrm rot="5400000">
          <a:off x="-222646" y="1512490"/>
          <a:ext cx="1484312" cy="103901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Call:</a:t>
          </a:r>
        </a:p>
      </dgm:t>
    </dgm:pt>
    <dgm:pt modelId="{AB116F1F-AC03-4E49-B923-C4B591A57FFF}" type="parTrans" cxnId="{42032958-043E-4685-B3C6-C110E93794E7}">
      <dgm:prSet/>
      <dgm:spPr/>
      <dgm:t>
        <a:bodyPr/>
        <a:lstStyle/>
        <a:p>
          <a:endParaRPr lang="en-US"/>
        </a:p>
      </dgm:t>
    </dgm:pt>
    <dgm:pt modelId="{3423835D-450D-4D4A-AA6E-40E1D155A35D}" type="sibTrans" cxnId="{42032958-043E-4685-B3C6-C110E93794E7}">
      <dgm:prSet/>
      <dgm:spPr/>
      <dgm:t>
        <a:bodyPr/>
        <a:lstStyle/>
        <a:p>
          <a:endParaRPr lang="en-US"/>
        </a:p>
      </dgm:t>
    </dgm:pt>
    <dgm:pt modelId="{16A3B4B2-4DA4-481B-AF3E-7A76E215F706}">
      <dgm:prSet phldrT="[Text]"/>
      <dgm:spPr>
        <a:xfrm rot="5400000">
          <a:off x="3085107" y="-756245"/>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Main: 301.504.0878</a:t>
          </a:r>
        </a:p>
      </dgm:t>
    </dgm:pt>
    <dgm:pt modelId="{0AFDBB71-C290-4E39-AF7C-FCB5A617CC49}" type="parTrans" cxnId="{699075F8-CA0C-4C78-8002-71FD416D93A8}">
      <dgm:prSet/>
      <dgm:spPr/>
      <dgm:t>
        <a:bodyPr/>
        <a:lstStyle/>
        <a:p>
          <a:endParaRPr lang="en-US"/>
        </a:p>
      </dgm:t>
    </dgm:pt>
    <dgm:pt modelId="{EE9F646A-FF14-4F21-9287-4ED15FFA4B0B}" type="sibTrans" cxnId="{699075F8-CA0C-4C78-8002-71FD416D93A8}">
      <dgm:prSet/>
      <dgm:spPr/>
      <dgm:t>
        <a:bodyPr/>
        <a:lstStyle/>
        <a:p>
          <a:endParaRPr lang="en-US"/>
        </a:p>
      </dgm:t>
    </dgm:pt>
    <dgm:pt modelId="{BD36C9E0-4D5B-4A8E-8A93-8DAC31B1501D}">
      <dgm:prSet phldrT="[Text]"/>
      <dgm:spPr>
        <a:xfrm rot="5400000">
          <a:off x="3085107" y="-756245"/>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Distribution Unit: 301.504.0883</a:t>
          </a:r>
        </a:p>
      </dgm:t>
    </dgm:pt>
    <dgm:pt modelId="{E4C1D778-252A-4268-80E9-3D3AFF536C84}" type="parTrans" cxnId="{17635026-EDC0-48DF-BB75-B71D5F2FA79A}">
      <dgm:prSet/>
      <dgm:spPr/>
      <dgm:t>
        <a:bodyPr/>
        <a:lstStyle/>
        <a:p>
          <a:endParaRPr lang="en-US"/>
        </a:p>
      </dgm:t>
    </dgm:pt>
    <dgm:pt modelId="{A64EE3F4-1CDF-41D0-A752-C7FBAD8BFB33}" type="sibTrans" cxnId="{17635026-EDC0-48DF-BB75-B71D5F2FA79A}">
      <dgm:prSet/>
      <dgm:spPr/>
      <dgm:t>
        <a:bodyPr/>
        <a:lstStyle/>
        <a:p>
          <a:endParaRPr lang="en-US"/>
        </a:p>
      </dgm:t>
    </dgm:pt>
    <dgm:pt modelId="{96B088CF-3986-4F24-A5E8-0222F3E8997D}">
      <dgm:prSet phldrT="[Text]"/>
      <dgm:spPr>
        <a:xfrm rot="5400000">
          <a:off x="-222646" y="2801154"/>
          <a:ext cx="1484312" cy="1039018"/>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pPr>
            <a:buNone/>
          </a:pPr>
          <a:r>
            <a:rPr lang="en-US" dirty="0">
              <a:solidFill>
                <a:sysClr val="window" lastClr="FFFFFF"/>
              </a:solidFill>
              <a:latin typeface="Calibri"/>
              <a:ea typeface="+mn-ea"/>
              <a:cs typeface="+mn-cs"/>
            </a:rPr>
            <a:t>Labeling Procedures</a:t>
          </a:r>
        </a:p>
      </dgm:t>
    </dgm:pt>
    <dgm:pt modelId="{11B3F91C-2158-4BBD-8A10-95F95C9DBBDD}" type="parTrans" cxnId="{E790D2AC-1BCF-402B-A082-DFAA261D800C}">
      <dgm:prSet/>
      <dgm:spPr/>
      <dgm:t>
        <a:bodyPr/>
        <a:lstStyle/>
        <a:p>
          <a:endParaRPr lang="en-US"/>
        </a:p>
      </dgm:t>
    </dgm:pt>
    <dgm:pt modelId="{1EE46A01-FFF7-4AB1-B56C-D77BB972C9B3}" type="sibTrans" cxnId="{E790D2AC-1BCF-402B-A082-DFAA261D800C}">
      <dgm:prSet/>
      <dgm:spPr/>
      <dgm:t>
        <a:bodyPr/>
        <a:lstStyle/>
        <a:p>
          <a:endParaRPr lang="en-US"/>
        </a:p>
      </dgm:t>
    </dgm:pt>
    <dgm:pt modelId="{79226F59-6B43-4433-AA37-011F8AAEB935}">
      <dgm:prSet custT="1"/>
      <dgm:spPr>
        <a:xfrm rot="5400000">
          <a:off x="3085107" y="532418"/>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endParaRPr lang="en-US" sz="1400" dirty="0">
            <a:solidFill>
              <a:sysClr val="windowText" lastClr="000000">
                <a:hueOff val="0"/>
                <a:satOff val="0"/>
                <a:lumOff val="0"/>
                <a:alphaOff val="0"/>
              </a:sysClr>
            </a:solidFill>
            <a:latin typeface="Calibri"/>
            <a:ea typeface="+mn-ea"/>
            <a:cs typeface="+mn-cs"/>
          </a:endParaRPr>
        </a:p>
      </dgm:t>
    </dgm:pt>
    <dgm:pt modelId="{B246E353-AB54-4762-B385-DFC70917E90A}" type="parTrans" cxnId="{7E820716-A8F4-4C8A-8C21-75CA180555DD}">
      <dgm:prSet/>
      <dgm:spPr/>
      <dgm:t>
        <a:bodyPr/>
        <a:lstStyle/>
        <a:p>
          <a:endParaRPr lang="en-US"/>
        </a:p>
      </dgm:t>
    </dgm:pt>
    <dgm:pt modelId="{6ED2045A-AF46-49A8-BBF3-2191F3496B90}" type="sibTrans" cxnId="{7E820716-A8F4-4C8A-8C21-75CA180555DD}">
      <dgm:prSet/>
      <dgm:spPr/>
      <dgm:t>
        <a:bodyPr/>
        <a:lstStyle/>
        <a:p>
          <a:endParaRPr lang="en-US"/>
        </a:p>
      </dgm:t>
    </dgm:pt>
    <dgm:pt modelId="{B17B64BC-6496-4E65-8271-928D87268CC9}">
      <dgm:prSet phldrT="[Text]" custT="1"/>
      <dgm:spPr>
        <a:xfrm rot="5400000">
          <a:off x="3085107" y="532418"/>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US" sz="1400" dirty="0">
              <a:solidFill>
                <a:sysClr val="windowText" lastClr="000000">
                  <a:hueOff val="0"/>
                  <a:satOff val="0"/>
                  <a:lumOff val="0"/>
                  <a:alphaOff val="0"/>
                </a:sysClr>
              </a:solidFill>
              <a:latin typeface="Calibri"/>
              <a:ea typeface="+mn-ea"/>
              <a:cs typeface="Arial" pitchFamily="34" charset="0"/>
              <a:hlinkClick xmlns:r="http://schemas.openxmlformats.org/officeDocument/2006/relationships" r:id="rId2"/>
            </a:rPr>
            <a:t>https://www.fsis.usda.gov/policy/fsis-guidelines</a:t>
          </a:r>
          <a:endParaRPr lang="en-US" sz="1400" dirty="0">
            <a:solidFill>
              <a:sysClr val="windowText" lastClr="000000">
                <a:hueOff val="0"/>
                <a:satOff val="0"/>
                <a:lumOff val="0"/>
                <a:alphaOff val="0"/>
              </a:sysClr>
            </a:solidFill>
            <a:latin typeface="Calibri"/>
            <a:ea typeface="+mn-ea"/>
            <a:cs typeface="+mn-cs"/>
          </a:endParaRPr>
        </a:p>
      </dgm:t>
    </dgm:pt>
    <dgm:pt modelId="{5CC535C6-BF7F-419E-9F20-462EA2C7B1BE}" type="parTrans" cxnId="{2E977D5C-A593-4B0A-B397-207748F00F4E}">
      <dgm:prSet/>
      <dgm:spPr/>
      <dgm:t>
        <a:bodyPr/>
        <a:lstStyle/>
        <a:p>
          <a:endParaRPr lang="en-US"/>
        </a:p>
      </dgm:t>
    </dgm:pt>
    <dgm:pt modelId="{5D6F2D88-5F6F-4E61-AEC9-39C1A6E12A1E}" type="sibTrans" cxnId="{2E977D5C-A593-4B0A-B397-207748F00F4E}">
      <dgm:prSet/>
      <dgm:spPr/>
      <dgm:t>
        <a:bodyPr/>
        <a:lstStyle/>
        <a:p>
          <a:endParaRPr lang="en-US"/>
        </a:p>
      </dgm:t>
    </dgm:pt>
    <dgm:pt modelId="{9898CDC4-E7F1-441E-A927-32CF480A70D9}">
      <dgm:prSet/>
      <dgm:spPr>
        <a:xfrm rot="5400000">
          <a:off x="3085107" y="-2046086"/>
          <a:ext cx="964803" cy="5056981"/>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Questions are sent to a main portal, triaged, and assigned to the correct expert based on subject matter.</a:t>
          </a:r>
        </a:p>
      </dgm:t>
    </dgm:pt>
    <dgm:pt modelId="{D8AAF791-621A-4192-A95F-6818EFB83674}" type="parTrans" cxnId="{A0A8DDD5-238C-4BD7-9455-323899193A16}">
      <dgm:prSet/>
      <dgm:spPr/>
      <dgm:t>
        <a:bodyPr/>
        <a:lstStyle/>
        <a:p>
          <a:endParaRPr lang="en-US"/>
        </a:p>
      </dgm:t>
    </dgm:pt>
    <dgm:pt modelId="{646357B9-3AFE-447D-B226-45D8367A7660}" type="sibTrans" cxnId="{A0A8DDD5-238C-4BD7-9455-323899193A16}">
      <dgm:prSet/>
      <dgm:spPr/>
      <dgm:t>
        <a:bodyPr/>
        <a:lstStyle/>
        <a:p>
          <a:endParaRPr lang="en-US"/>
        </a:p>
      </dgm:t>
    </dgm:pt>
    <dgm:pt modelId="{1193227B-C04A-4047-83ED-C9D510FA07D0}" type="pres">
      <dgm:prSet presAssocID="{D969CD35-031A-4E1A-A167-A7AE796718BD}" presName="linearFlow" presStyleCnt="0">
        <dgm:presLayoutVars>
          <dgm:dir/>
          <dgm:animLvl val="lvl"/>
          <dgm:resizeHandles val="exact"/>
        </dgm:presLayoutVars>
      </dgm:prSet>
      <dgm:spPr/>
    </dgm:pt>
    <dgm:pt modelId="{BE1C14E3-940E-442E-8503-E4204AA329AF}" type="pres">
      <dgm:prSet presAssocID="{BDD589D8-57D3-4C68-B42A-7E1C614C50ED}" presName="composite" presStyleCnt="0"/>
      <dgm:spPr/>
    </dgm:pt>
    <dgm:pt modelId="{FC8C4093-5BB2-4F9A-8993-21F9DA55AF9D}" type="pres">
      <dgm:prSet presAssocID="{BDD589D8-57D3-4C68-B42A-7E1C614C50ED}" presName="parentText" presStyleLbl="alignNode1" presStyleIdx="0" presStyleCnt="3">
        <dgm:presLayoutVars>
          <dgm:chMax val="1"/>
          <dgm:bulletEnabled val="1"/>
        </dgm:presLayoutVars>
      </dgm:prSet>
      <dgm:spPr/>
    </dgm:pt>
    <dgm:pt modelId="{EED4BD68-D094-468E-8DDE-64C25B790188}" type="pres">
      <dgm:prSet presAssocID="{BDD589D8-57D3-4C68-B42A-7E1C614C50ED}" presName="descendantText" presStyleLbl="alignAcc1" presStyleIdx="0" presStyleCnt="3" custLinFactNeighborX="549" custLinFactNeighborY="-122">
        <dgm:presLayoutVars>
          <dgm:bulletEnabled val="1"/>
        </dgm:presLayoutVars>
      </dgm:prSet>
      <dgm:spPr/>
    </dgm:pt>
    <dgm:pt modelId="{5AAEA951-1116-4694-96C2-30EEEED0FDE5}" type="pres">
      <dgm:prSet presAssocID="{FA2EEEE9-FD93-4CFF-96C6-F323BD87AAA2}" presName="sp" presStyleCnt="0"/>
      <dgm:spPr/>
    </dgm:pt>
    <dgm:pt modelId="{41576FF4-DBF8-4BCC-8FB7-2EAE0A5BAECF}" type="pres">
      <dgm:prSet presAssocID="{D68BFB0A-4A3E-4EBC-AB34-380F17B25951}" presName="composite" presStyleCnt="0"/>
      <dgm:spPr/>
    </dgm:pt>
    <dgm:pt modelId="{19D664B9-3D68-4380-852F-B4D108C911CC}" type="pres">
      <dgm:prSet presAssocID="{D68BFB0A-4A3E-4EBC-AB34-380F17B25951}" presName="parentText" presStyleLbl="alignNode1" presStyleIdx="1" presStyleCnt="3">
        <dgm:presLayoutVars>
          <dgm:chMax val="1"/>
          <dgm:bulletEnabled val="1"/>
        </dgm:presLayoutVars>
      </dgm:prSet>
      <dgm:spPr/>
    </dgm:pt>
    <dgm:pt modelId="{8348CB47-1AD5-4987-85FB-34B55B3265FE}" type="pres">
      <dgm:prSet presAssocID="{D68BFB0A-4A3E-4EBC-AB34-380F17B25951}" presName="descendantText" presStyleLbl="alignAcc1" presStyleIdx="1" presStyleCnt="3">
        <dgm:presLayoutVars>
          <dgm:bulletEnabled val="1"/>
        </dgm:presLayoutVars>
      </dgm:prSet>
      <dgm:spPr/>
    </dgm:pt>
    <dgm:pt modelId="{E6B92D36-81EE-46F2-B0A6-014D8468F057}" type="pres">
      <dgm:prSet presAssocID="{3423835D-450D-4D4A-AA6E-40E1D155A35D}" presName="sp" presStyleCnt="0"/>
      <dgm:spPr/>
    </dgm:pt>
    <dgm:pt modelId="{749521C3-AA85-4A60-8325-7459A2444838}" type="pres">
      <dgm:prSet presAssocID="{96B088CF-3986-4F24-A5E8-0222F3E8997D}" presName="composite" presStyleCnt="0"/>
      <dgm:spPr/>
    </dgm:pt>
    <dgm:pt modelId="{EEC89DA8-5CF0-41D8-90F9-511654279BFC}" type="pres">
      <dgm:prSet presAssocID="{96B088CF-3986-4F24-A5E8-0222F3E8997D}" presName="parentText" presStyleLbl="alignNode1" presStyleIdx="2" presStyleCnt="3">
        <dgm:presLayoutVars>
          <dgm:chMax val="1"/>
          <dgm:bulletEnabled val="1"/>
        </dgm:presLayoutVars>
      </dgm:prSet>
      <dgm:spPr/>
    </dgm:pt>
    <dgm:pt modelId="{0B5D3E2C-6D0A-4C79-B7DF-39A29E7E3D0F}" type="pres">
      <dgm:prSet presAssocID="{96B088CF-3986-4F24-A5E8-0222F3E8997D}" presName="descendantText" presStyleLbl="alignAcc1" presStyleIdx="2" presStyleCnt="3">
        <dgm:presLayoutVars>
          <dgm:bulletEnabled val="1"/>
        </dgm:presLayoutVars>
      </dgm:prSet>
      <dgm:spPr/>
    </dgm:pt>
  </dgm:ptLst>
  <dgm:cxnLst>
    <dgm:cxn modelId="{2F3B270B-4298-4238-A3C3-AFBD3A56E8BA}" type="presOf" srcId="{BD36C9E0-4D5B-4A8E-8A93-8DAC31B1501D}" destId="{8348CB47-1AD5-4987-85FB-34B55B3265FE}" srcOrd="0" destOrd="1" presId="urn:microsoft.com/office/officeart/2005/8/layout/chevron2"/>
    <dgm:cxn modelId="{7E820716-A8F4-4C8A-8C21-75CA180555DD}" srcId="{96B088CF-3986-4F24-A5E8-0222F3E8997D}" destId="{79226F59-6B43-4433-AA37-011F8AAEB935}" srcOrd="1" destOrd="0" parTransId="{B246E353-AB54-4762-B385-DFC70917E90A}" sibTransId="{6ED2045A-AF46-49A8-BBF3-2191F3496B90}"/>
    <dgm:cxn modelId="{17635026-EDC0-48DF-BB75-B71D5F2FA79A}" srcId="{D68BFB0A-4A3E-4EBC-AB34-380F17B25951}" destId="{BD36C9E0-4D5B-4A8E-8A93-8DAC31B1501D}" srcOrd="1" destOrd="0" parTransId="{E4C1D778-252A-4268-80E9-3D3AFF536C84}" sibTransId="{A64EE3F4-1CDF-41D0-A752-C7FBAD8BFB33}"/>
    <dgm:cxn modelId="{7B37853F-42AE-4F97-97DA-E6A1F8EE4CF0}" type="presOf" srcId="{D68BFB0A-4A3E-4EBC-AB34-380F17B25951}" destId="{19D664B9-3D68-4380-852F-B4D108C911CC}" srcOrd="0" destOrd="0" presId="urn:microsoft.com/office/officeart/2005/8/layout/chevron2"/>
    <dgm:cxn modelId="{55BE775C-623C-464D-928F-3A6D8F6543AA}" type="presOf" srcId="{BDD589D8-57D3-4C68-B42A-7E1C614C50ED}" destId="{FC8C4093-5BB2-4F9A-8993-21F9DA55AF9D}" srcOrd="0" destOrd="0" presId="urn:microsoft.com/office/officeart/2005/8/layout/chevron2"/>
    <dgm:cxn modelId="{2E977D5C-A593-4B0A-B397-207748F00F4E}" srcId="{96B088CF-3986-4F24-A5E8-0222F3E8997D}" destId="{B17B64BC-6496-4E65-8271-928D87268CC9}" srcOrd="0" destOrd="0" parTransId="{5CC535C6-BF7F-419E-9F20-462EA2C7B1BE}" sibTransId="{5D6F2D88-5F6F-4E61-AEC9-39C1A6E12A1E}"/>
    <dgm:cxn modelId="{ADE63148-2B78-4C93-9D66-6A3EC963DDE5}" type="presOf" srcId="{B17B64BC-6496-4E65-8271-928D87268CC9}" destId="{0B5D3E2C-6D0A-4C79-B7DF-39A29E7E3D0F}" srcOrd="0" destOrd="0" presId="urn:microsoft.com/office/officeart/2005/8/layout/chevron2"/>
    <dgm:cxn modelId="{E4847572-BDDD-4B28-BFC5-27FD9228A4CD}" type="presOf" srcId="{9898CDC4-E7F1-441E-A927-32CF480A70D9}" destId="{EED4BD68-D094-468E-8DDE-64C25B790188}" srcOrd="0" destOrd="1" presId="urn:microsoft.com/office/officeart/2005/8/layout/chevron2"/>
    <dgm:cxn modelId="{B3F37C76-148C-43BF-BC3B-77A81D9ED568}" type="presOf" srcId="{D969CD35-031A-4E1A-A167-A7AE796718BD}" destId="{1193227B-C04A-4047-83ED-C9D510FA07D0}" srcOrd="0" destOrd="0" presId="urn:microsoft.com/office/officeart/2005/8/layout/chevron2"/>
    <dgm:cxn modelId="{42032958-043E-4685-B3C6-C110E93794E7}" srcId="{D969CD35-031A-4E1A-A167-A7AE796718BD}" destId="{D68BFB0A-4A3E-4EBC-AB34-380F17B25951}" srcOrd="1" destOrd="0" parTransId="{AB116F1F-AC03-4E49-B923-C4B591A57FFF}" sibTransId="{3423835D-450D-4D4A-AA6E-40E1D155A35D}"/>
    <dgm:cxn modelId="{E1627188-7500-4C26-9594-F5CA45304909}" type="presOf" srcId="{79226F59-6B43-4433-AA37-011F8AAEB935}" destId="{0B5D3E2C-6D0A-4C79-B7DF-39A29E7E3D0F}" srcOrd="0" destOrd="1" presId="urn:microsoft.com/office/officeart/2005/8/layout/chevron2"/>
    <dgm:cxn modelId="{215B4B8A-DF40-43EB-93A6-B2E6FF0CBD1E}" srcId="{D969CD35-031A-4E1A-A167-A7AE796718BD}" destId="{BDD589D8-57D3-4C68-B42A-7E1C614C50ED}" srcOrd="0" destOrd="0" parTransId="{3BA72B9C-B3EC-4C5E-BB49-B6FB63D8B48B}" sibTransId="{FA2EEEE9-FD93-4CFF-96C6-F323BD87AAA2}"/>
    <dgm:cxn modelId="{ACB88A8C-BD7F-4402-926F-7DB631598313}" type="presOf" srcId="{16A3B4B2-4DA4-481B-AF3E-7A76E215F706}" destId="{8348CB47-1AD5-4987-85FB-34B55B3265FE}" srcOrd="0" destOrd="0" presId="urn:microsoft.com/office/officeart/2005/8/layout/chevron2"/>
    <dgm:cxn modelId="{E790D2AC-1BCF-402B-A082-DFAA261D800C}" srcId="{D969CD35-031A-4E1A-A167-A7AE796718BD}" destId="{96B088CF-3986-4F24-A5E8-0222F3E8997D}" srcOrd="2" destOrd="0" parTransId="{11B3F91C-2158-4BBD-8A10-95F95C9DBBDD}" sibTransId="{1EE46A01-FFF7-4AB1-B56C-D77BB972C9B3}"/>
    <dgm:cxn modelId="{B660F6D3-C3AA-477E-99D6-045E69EE348F}" type="presOf" srcId="{96B088CF-3986-4F24-A5E8-0222F3E8997D}" destId="{EEC89DA8-5CF0-41D8-90F9-511654279BFC}" srcOrd="0" destOrd="0" presId="urn:microsoft.com/office/officeart/2005/8/layout/chevron2"/>
    <dgm:cxn modelId="{A0A8DDD5-238C-4BD7-9455-323899193A16}" srcId="{BDD589D8-57D3-4C68-B42A-7E1C614C50ED}" destId="{9898CDC4-E7F1-441E-A927-32CF480A70D9}" srcOrd="1" destOrd="0" parTransId="{D8AAF791-621A-4192-A95F-6818EFB83674}" sibTransId="{646357B9-3AFE-447D-B226-45D8367A7660}"/>
    <dgm:cxn modelId="{FF925FD7-DCBF-4DE8-BE31-4783662E4399}" srcId="{BDD589D8-57D3-4C68-B42A-7E1C614C50ED}" destId="{19A129C0-49EF-461E-A20E-E5C02A6FD538}" srcOrd="0" destOrd="0" parTransId="{37345C6E-4055-49C6-8C01-4250F8F77757}" sibTransId="{34AF823C-4D89-49F7-A0B9-0A0A33C62B03}"/>
    <dgm:cxn modelId="{867E94F2-0AC9-4014-908B-E8304DAFF99F}" type="presOf" srcId="{19A129C0-49EF-461E-A20E-E5C02A6FD538}" destId="{EED4BD68-D094-468E-8DDE-64C25B790188}" srcOrd="0" destOrd="0" presId="urn:microsoft.com/office/officeart/2005/8/layout/chevron2"/>
    <dgm:cxn modelId="{699075F8-CA0C-4C78-8002-71FD416D93A8}" srcId="{D68BFB0A-4A3E-4EBC-AB34-380F17B25951}" destId="{16A3B4B2-4DA4-481B-AF3E-7A76E215F706}" srcOrd="0" destOrd="0" parTransId="{0AFDBB71-C290-4E39-AF7C-FCB5A617CC49}" sibTransId="{EE9F646A-FF14-4F21-9287-4ED15FFA4B0B}"/>
    <dgm:cxn modelId="{56D47E6A-D3DE-46D5-B545-EE0BB1DC071E}" type="presParOf" srcId="{1193227B-C04A-4047-83ED-C9D510FA07D0}" destId="{BE1C14E3-940E-442E-8503-E4204AA329AF}" srcOrd="0" destOrd="0" presId="urn:microsoft.com/office/officeart/2005/8/layout/chevron2"/>
    <dgm:cxn modelId="{AF825B8F-8B42-4702-92A4-FFCDF4AD0AC5}" type="presParOf" srcId="{BE1C14E3-940E-442E-8503-E4204AA329AF}" destId="{FC8C4093-5BB2-4F9A-8993-21F9DA55AF9D}" srcOrd="0" destOrd="0" presId="urn:microsoft.com/office/officeart/2005/8/layout/chevron2"/>
    <dgm:cxn modelId="{BDD9DDC8-0F84-4142-B069-CF277B1AB667}" type="presParOf" srcId="{BE1C14E3-940E-442E-8503-E4204AA329AF}" destId="{EED4BD68-D094-468E-8DDE-64C25B790188}" srcOrd="1" destOrd="0" presId="urn:microsoft.com/office/officeart/2005/8/layout/chevron2"/>
    <dgm:cxn modelId="{CAEF4E18-51C1-4ADB-95BF-C9E7276E7557}" type="presParOf" srcId="{1193227B-C04A-4047-83ED-C9D510FA07D0}" destId="{5AAEA951-1116-4694-96C2-30EEEED0FDE5}" srcOrd="1" destOrd="0" presId="urn:microsoft.com/office/officeart/2005/8/layout/chevron2"/>
    <dgm:cxn modelId="{A793F77E-FC92-47EF-8929-4C9544BA5E8C}" type="presParOf" srcId="{1193227B-C04A-4047-83ED-C9D510FA07D0}" destId="{41576FF4-DBF8-4BCC-8FB7-2EAE0A5BAECF}" srcOrd="2" destOrd="0" presId="urn:microsoft.com/office/officeart/2005/8/layout/chevron2"/>
    <dgm:cxn modelId="{27538137-C1F0-4E8F-90F6-4F1689727999}" type="presParOf" srcId="{41576FF4-DBF8-4BCC-8FB7-2EAE0A5BAECF}" destId="{19D664B9-3D68-4380-852F-B4D108C911CC}" srcOrd="0" destOrd="0" presId="urn:microsoft.com/office/officeart/2005/8/layout/chevron2"/>
    <dgm:cxn modelId="{1FBBFE65-0F2E-4CF4-B709-C73CF93BD307}" type="presParOf" srcId="{41576FF4-DBF8-4BCC-8FB7-2EAE0A5BAECF}" destId="{8348CB47-1AD5-4987-85FB-34B55B3265FE}" srcOrd="1" destOrd="0" presId="urn:microsoft.com/office/officeart/2005/8/layout/chevron2"/>
    <dgm:cxn modelId="{7AEC8CFD-5DCA-4CAD-8730-C7976D8DB378}" type="presParOf" srcId="{1193227B-C04A-4047-83ED-C9D510FA07D0}" destId="{E6B92D36-81EE-46F2-B0A6-014D8468F057}" srcOrd="3" destOrd="0" presId="urn:microsoft.com/office/officeart/2005/8/layout/chevron2"/>
    <dgm:cxn modelId="{CD28689B-137F-4152-BEF5-8473AB4A2146}" type="presParOf" srcId="{1193227B-C04A-4047-83ED-C9D510FA07D0}" destId="{749521C3-AA85-4A60-8325-7459A2444838}" srcOrd="4" destOrd="0" presId="urn:microsoft.com/office/officeart/2005/8/layout/chevron2"/>
    <dgm:cxn modelId="{CFEFEA5A-B7AB-4EAC-8A9C-D75E07833698}" type="presParOf" srcId="{749521C3-AA85-4A60-8325-7459A2444838}" destId="{EEC89DA8-5CF0-41D8-90F9-511654279BFC}" srcOrd="0" destOrd="0" presId="urn:microsoft.com/office/officeart/2005/8/layout/chevron2"/>
    <dgm:cxn modelId="{90455FF9-0E76-40D4-ABEE-1688E91FD5FA}" type="presParOf" srcId="{749521C3-AA85-4A60-8325-7459A2444838}" destId="{0B5D3E2C-6D0A-4C79-B7DF-39A29E7E3D0F}"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C4093-5BB2-4F9A-8993-21F9DA55AF9D}">
      <dsp:nvSpPr>
        <dsp:cNvPr id="0" name=""/>
        <dsp:cNvSpPr/>
      </dsp:nvSpPr>
      <dsp:spPr>
        <a:xfrm rot="5400000">
          <a:off x="-190885" y="192569"/>
          <a:ext cx="1272573" cy="890801"/>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Submit a Question to askFSIS</a:t>
          </a:r>
        </a:p>
      </dsp:txBody>
      <dsp:txXfrm rot="-5400000">
        <a:off x="2" y="447084"/>
        <a:ext cx="890801" cy="381772"/>
      </dsp:txXfrm>
    </dsp:sp>
    <dsp:sp modelId="{EED4BD68-D094-468E-8DDE-64C25B790188}">
      <dsp:nvSpPr>
        <dsp:cNvPr id="0" name=""/>
        <dsp:cNvSpPr/>
      </dsp:nvSpPr>
      <dsp:spPr>
        <a:xfrm rot="5400000">
          <a:off x="2231596" y="-1340120"/>
          <a:ext cx="827172" cy="350876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solidFill>
                <a:sysClr val="windowText" lastClr="000000">
                  <a:hueOff val="0"/>
                  <a:satOff val="0"/>
                  <a:lumOff val="0"/>
                  <a:alphaOff val="0"/>
                </a:sysClr>
              </a:solidFill>
              <a:latin typeface="Calibri"/>
              <a:ea typeface="+mn-ea"/>
              <a:cs typeface="+mn-cs"/>
              <a:hlinkClick xmlns:r="http://schemas.openxmlformats.org/officeDocument/2006/relationships" r:id="rId1"/>
            </a:rPr>
            <a:t>https://www.fsis.usda.gov/wps/portal/fsis/topics/regulatory-compliance/svsp/askfsis-form</a:t>
          </a:r>
          <a:endParaRPr lang="en-US" sz="700" kern="1200" dirty="0">
            <a:solidFill>
              <a:sysClr val="windowText" lastClr="000000">
                <a:hueOff val="0"/>
                <a:satOff val="0"/>
                <a:lumOff val="0"/>
                <a:alphaOff val="0"/>
              </a:sysClr>
            </a:solidFill>
            <a:latin typeface="Calibri"/>
            <a:ea typeface="+mn-ea"/>
            <a:cs typeface="+mn-cs"/>
          </a:endParaRPr>
        </a:p>
        <a:p>
          <a:pPr marL="57150" lvl="1" indent="-57150" algn="l" defTabSz="311150">
            <a:lnSpc>
              <a:spcPct val="90000"/>
            </a:lnSpc>
            <a:spcBef>
              <a:spcPct val="0"/>
            </a:spcBef>
            <a:spcAft>
              <a:spcPct val="15000"/>
            </a:spcAft>
            <a:buChar char="•"/>
          </a:pPr>
          <a:r>
            <a:rPr lang="en-US" sz="700" kern="1200" dirty="0">
              <a:solidFill>
                <a:sysClr val="windowText" lastClr="000000">
                  <a:hueOff val="0"/>
                  <a:satOff val="0"/>
                  <a:lumOff val="0"/>
                  <a:alphaOff val="0"/>
                </a:sysClr>
              </a:solidFill>
              <a:latin typeface="Calibri"/>
              <a:ea typeface="+mn-ea"/>
              <a:cs typeface="+mn-cs"/>
            </a:rPr>
            <a:t>Questions are sent to a main portal, triaged, and assigned to the correct expert based on subject matter.</a:t>
          </a:r>
        </a:p>
      </dsp:txBody>
      <dsp:txXfrm rot="-5400000">
        <a:off x="890802" y="41053"/>
        <a:ext cx="3468383" cy="746414"/>
      </dsp:txXfrm>
    </dsp:sp>
    <dsp:sp modelId="{19D664B9-3D68-4380-852F-B4D108C911CC}">
      <dsp:nvSpPr>
        <dsp:cNvPr id="0" name=""/>
        <dsp:cNvSpPr/>
      </dsp:nvSpPr>
      <dsp:spPr>
        <a:xfrm rot="5400000">
          <a:off x="-190885" y="1269224"/>
          <a:ext cx="1272573" cy="890801"/>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Call:</a:t>
          </a:r>
        </a:p>
      </dsp:txBody>
      <dsp:txXfrm rot="-5400000">
        <a:off x="2" y="1523739"/>
        <a:ext cx="890801" cy="381772"/>
      </dsp:txXfrm>
    </dsp:sp>
    <dsp:sp modelId="{8348CB47-1AD5-4987-85FB-34B55B3265FE}">
      <dsp:nvSpPr>
        <dsp:cNvPr id="0" name=""/>
        <dsp:cNvSpPr/>
      </dsp:nvSpPr>
      <dsp:spPr>
        <a:xfrm rot="5400000">
          <a:off x="2231596" y="-262456"/>
          <a:ext cx="827172" cy="350876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en-US" sz="700" kern="1200" dirty="0">
              <a:solidFill>
                <a:sysClr val="windowText" lastClr="000000">
                  <a:hueOff val="0"/>
                  <a:satOff val="0"/>
                  <a:lumOff val="0"/>
                  <a:alphaOff val="0"/>
                </a:sysClr>
              </a:solidFill>
              <a:latin typeface="Calibri"/>
              <a:ea typeface="+mn-ea"/>
              <a:cs typeface="+mn-cs"/>
            </a:rPr>
            <a:t>Main: 301.504.0878</a:t>
          </a:r>
        </a:p>
        <a:p>
          <a:pPr marL="57150" lvl="1" indent="-57150" algn="l" defTabSz="311150">
            <a:lnSpc>
              <a:spcPct val="90000"/>
            </a:lnSpc>
            <a:spcBef>
              <a:spcPct val="0"/>
            </a:spcBef>
            <a:spcAft>
              <a:spcPct val="15000"/>
            </a:spcAft>
            <a:buChar char="•"/>
          </a:pPr>
          <a:r>
            <a:rPr lang="en-US" sz="700" kern="1200" dirty="0">
              <a:solidFill>
                <a:sysClr val="windowText" lastClr="000000">
                  <a:hueOff val="0"/>
                  <a:satOff val="0"/>
                  <a:lumOff val="0"/>
                  <a:alphaOff val="0"/>
                </a:sysClr>
              </a:solidFill>
              <a:latin typeface="Calibri"/>
              <a:ea typeface="+mn-ea"/>
              <a:cs typeface="+mn-cs"/>
            </a:rPr>
            <a:t>Distribution Unit: 301.504.0883</a:t>
          </a:r>
        </a:p>
      </dsp:txBody>
      <dsp:txXfrm rot="-5400000">
        <a:off x="890802" y="1118717"/>
        <a:ext cx="3468383" cy="746414"/>
      </dsp:txXfrm>
    </dsp:sp>
    <dsp:sp modelId="{EEC89DA8-5CF0-41D8-90F9-511654279BFC}">
      <dsp:nvSpPr>
        <dsp:cNvPr id="0" name=""/>
        <dsp:cNvSpPr/>
      </dsp:nvSpPr>
      <dsp:spPr>
        <a:xfrm rot="5400000">
          <a:off x="-190885" y="2345879"/>
          <a:ext cx="1272573" cy="890801"/>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Labeling Procedures</a:t>
          </a:r>
        </a:p>
      </dsp:txBody>
      <dsp:txXfrm rot="-5400000">
        <a:off x="2" y="2600394"/>
        <a:ext cx="890801" cy="381772"/>
      </dsp:txXfrm>
    </dsp:sp>
    <dsp:sp modelId="{0B5D3E2C-6D0A-4C79-B7DF-39A29E7E3D0F}">
      <dsp:nvSpPr>
        <dsp:cNvPr id="0" name=""/>
        <dsp:cNvSpPr/>
      </dsp:nvSpPr>
      <dsp:spPr>
        <a:xfrm rot="5400000">
          <a:off x="2231596" y="814198"/>
          <a:ext cx="827172" cy="350876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Arial" pitchFamily="34" charset="0"/>
              <a:hlinkClick xmlns:r="http://schemas.openxmlformats.org/officeDocument/2006/relationships" r:id="rId2"/>
            </a:rPr>
            <a:t>https://www.fsis.usda.gov/policy/fsis-guidelines</a:t>
          </a:r>
          <a:endParaRPr lang="en-US" sz="1400"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a:ea typeface="+mn-ea"/>
            <a:cs typeface="+mn-cs"/>
          </a:endParaRPr>
        </a:p>
      </dsp:txBody>
      <dsp:txXfrm rot="-5400000">
        <a:off x="890802" y="2195372"/>
        <a:ext cx="3468383" cy="746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EB0C9-B114-4405-9735-67F0AB362DDC}"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3F824-47B0-4F24-B415-FD59A4E58141}" type="slidenum">
              <a:rPr lang="en-US" smtClean="0"/>
              <a:t>‹#›</a:t>
            </a:fld>
            <a:endParaRPr lang="en-US" dirty="0"/>
          </a:p>
        </p:txBody>
      </p:sp>
    </p:spTree>
    <p:extLst>
      <p:ext uri="{BB962C8B-B14F-4D97-AF65-F5344CB8AC3E}">
        <p14:creationId xmlns:p14="http://schemas.microsoft.com/office/powerpoint/2010/main" val="390521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Good Afternoon, or Good Morning to those of you on the west coast. The Labeling and Program Delivery Staff at FSIS would like to welcome you all to our generic labeling webinar.  My name is Mindy</a:t>
            </a:r>
            <a:r>
              <a:rPr lang="en-US" altLang="en-US" baseline="0" dirty="0"/>
              <a:t> Mallon</a:t>
            </a:r>
            <a:r>
              <a:rPr lang="en-US" altLang="en-US" dirty="0"/>
              <a:t> and I am a staff officer with the labeling and program delivery staff and I will be presenting today’s webinar. (((PAUSE))) In order for all attendees to be able to easily hear the entire webinar we’ve placed all listeners on mute. If you’d like to ask a question you may do so online by submitting your inquiry electronically to the Moderator. At the end of the presentation we will review as many questions as time permits. I would like to address one question that we are ALWAYS asked, and that’s if we will post this webinar online. The answer is yes, the webinar will be posted on the FSIS website  within the next couple of weeks. Towards the end of this presentation we will show you where on the website the webinar will be posted once it’s been cleared for posting. </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1</a:t>
            </a:fld>
            <a:endParaRPr lang="en-US" dirty="0"/>
          </a:p>
        </p:txBody>
      </p:sp>
    </p:spTree>
    <p:extLst>
      <p:ext uri="{BB962C8B-B14F-4D97-AF65-F5344CB8AC3E}">
        <p14:creationId xmlns:p14="http://schemas.microsoft.com/office/powerpoint/2010/main" val="29655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I’m not going to read all the special statements and claims since these are also listed on the FSIS website – but some that we commonly see and get A LOT of questions about are:</a:t>
            </a:r>
          </a:p>
          <a:p>
            <a:r>
              <a:rPr lang="en-US" altLang="en-US" sz="1200" dirty="0"/>
              <a:t>Natural</a:t>
            </a:r>
          </a:p>
          <a:p>
            <a:r>
              <a:rPr lang="en-US" altLang="en-US" sz="1200" dirty="0"/>
              <a:t>Front of Pack nutrition statements</a:t>
            </a:r>
          </a:p>
          <a:p>
            <a:r>
              <a:rPr lang="en-US" altLang="en-US" sz="1200" dirty="0"/>
              <a:t>Claims of the use of non-genetically engineered ingredients</a:t>
            </a:r>
          </a:p>
          <a:p>
            <a:r>
              <a:rPr lang="en-US" altLang="en-US" sz="1200" dirty="0"/>
              <a:t>animal production practices such as no antibiotics administered, </a:t>
            </a:r>
          </a:p>
          <a:p>
            <a:r>
              <a:rPr lang="en-US" altLang="en-US" sz="1200" dirty="0"/>
              <a:t>Generally any claim that is </a:t>
            </a:r>
            <a:r>
              <a:rPr lang="en-US" altLang="en-US" sz="1200" b="1" dirty="0"/>
              <a:t>undefined</a:t>
            </a:r>
            <a:r>
              <a:rPr lang="en-US" altLang="en-US" sz="1200" dirty="0"/>
              <a:t> in FSIS regulations or the Food Standards and Labeling Policy Book is considered a “special Statement or claim”. (But please do Note that </a:t>
            </a:r>
            <a:r>
              <a:rPr lang="en-US" altLang="en-US" sz="1200" b="1" dirty="0"/>
              <a:t>natural and negative claims </a:t>
            </a:r>
            <a:r>
              <a:rPr lang="en-US" altLang="en-US" sz="1200" dirty="0"/>
              <a:t>are an exception, as these claims </a:t>
            </a:r>
            <a:r>
              <a:rPr lang="en-US" altLang="en-US" sz="1200" b="1" dirty="0"/>
              <a:t>ARE</a:t>
            </a:r>
            <a:r>
              <a:rPr lang="en-US" altLang="en-US" sz="1200" dirty="0"/>
              <a:t> defined in the policy book but are required to be submitted to LPDS for approval).   </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10</a:t>
            </a:fld>
            <a:endParaRPr lang="en-US" dirty="0"/>
          </a:p>
        </p:txBody>
      </p:sp>
    </p:spTree>
    <p:extLst>
      <p:ext uri="{BB962C8B-B14F-4D97-AF65-F5344CB8AC3E}">
        <p14:creationId xmlns:p14="http://schemas.microsoft.com/office/powerpoint/2010/main" val="208234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label has the following special statements and claims: beef used is grass fed, free range, no added antibiotics, no added hormones administered, source verified and traceable to TMB ranch, USDA Organic symbol. Certified organic by LPDS True 2 Earth and has the breed claim- Angus.  Any one of those claims alone  would require submission to LPDS with support for the claim following the information provided in the Labeling Guideline on Documentation Needed to Substantiate Animal Raising Claims for Label Submissions last updated in December 2019.  This label is not eligible for generic approval.  </a:t>
            </a:r>
          </a:p>
        </p:txBody>
      </p:sp>
      <p:sp>
        <p:nvSpPr>
          <p:cNvPr id="4" name="Slide Number Placeholder 3"/>
          <p:cNvSpPr>
            <a:spLocks noGrp="1"/>
          </p:cNvSpPr>
          <p:nvPr>
            <p:ph type="sldNum" sz="quarter" idx="5"/>
          </p:nvPr>
        </p:nvSpPr>
        <p:spPr/>
        <p:txBody>
          <a:bodyPr/>
          <a:lstStyle/>
          <a:p>
            <a:fld id="{0BB3F824-47B0-4F24-B415-FD59A4E58141}" type="slidenum">
              <a:rPr lang="en-US" smtClean="0"/>
              <a:t>11</a:t>
            </a:fld>
            <a:endParaRPr lang="en-US" dirty="0"/>
          </a:p>
        </p:txBody>
      </p:sp>
    </p:spTree>
    <p:extLst>
      <p:ext uri="{BB962C8B-B14F-4D97-AF65-F5344CB8AC3E}">
        <p14:creationId xmlns:p14="http://schemas.microsoft.com/office/powerpoint/2010/main" val="130739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our regulations, all claims are required to be truthful and not misleading,  If you are considering putting a claim on your label that is new and novel, reach out to LPDS prior to label submission.  This can be done via ASKFSIS to confirm that the proposed claim would be acceptable per the regulations and allow for a discussion about the proposed new claim.  It will also allow for the ability to determine what type of supporting documentation would be needed for the new claim and what would be required once the label is submitted for approval.  This allows for smoother approval process when the label is submitted for approval.  </a:t>
            </a:r>
          </a:p>
        </p:txBody>
      </p:sp>
      <p:sp>
        <p:nvSpPr>
          <p:cNvPr id="4" name="Slide Number Placeholder 3"/>
          <p:cNvSpPr>
            <a:spLocks noGrp="1"/>
          </p:cNvSpPr>
          <p:nvPr>
            <p:ph type="sldNum" sz="quarter" idx="5"/>
          </p:nvPr>
        </p:nvSpPr>
        <p:spPr/>
        <p:txBody>
          <a:bodyPr/>
          <a:lstStyle/>
          <a:p>
            <a:fld id="{0BB3F824-47B0-4F24-B415-FD59A4E58141}" type="slidenum">
              <a:rPr lang="en-US" smtClean="0"/>
              <a:t>12</a:t>
            </a:fld>
            <a:endParaRPr lang="en-US" dirty="0"/>
          </a:p>
        </p:txBody>
      </p:sp>
    </p:spTree>
    <p:extLst>
      <p:ext uri="{BB962C8B-B14F-4D97-AF65-F5344CB8AC3E}">
        <p14:creationId xmlns:p14="http://schemas.microsoft.com/office/powerpoint/2010/main" val="406418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FSIS is working to develop labeling requirements for meat and poultry products made using animal cell culture technology. </a:t>
            </a:r>
          </a:p>
          <a:p>
            <a:pPr marL="0" marR="0">
              <a:lnSpc>
                <a:spcPct val="107000"/>
              </a:lnSpc>
              <a:spcBef>
                <a:spcPts val="120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Animal cell culture technology is a novel process that can be used to make human foods. First, cells are collected from a live animal, screened, and stored in a “cell bank” for later use. Later, some of the stored cells are retrieved and placed in controlled environmental with nutritional other factors necessary to promote cell multiplication. Next, additional factors are introduced into the controlled environment to encourage the differentiation of the cells into, for example, fats or proteins. This biological material is then harvested and used to make human food products and may be packaged and labeled much like conventional products.  Products made using this technology and derived from cell lines of livestock or poultry fall under FSIS jurisdiction. All other types of products, including seafood and animal food products, fall exclusively under the jurisdiction of our partners at the U.S. Food and Drug Administration.</a:t>
            </a:r>
          </a:p>
          <a:p>
            <a:endParaRPr lang="en-US" dirty="0"/>
          </a:p>
        </p:txBody>
      </p:sp>
      <p:sp>
        <p:nvSpPr>
          <p:cNvPr id="4" name="Slide Number Placeholder 3"/>
          <p:cNvSpPr>
            <a:spLocks noGrp="1"/>
          </p:cNvSpPr>
          <p:nvPr>
            <p:ph type="sldNum" sz="quarter" idx="5"/>
          </p:nvPr>
        </p:nvSpPr>
        <p:spPr/>
        <p:txBody>
          <a:bodyPr/>
          <a:lstStyle/>
          <a:p>
            <a:fld id="{012A3C21-3F1B-4543-A8BE-8051CCB44C61}" type="slidenum">
              <a:rPr lang="en-US" smtClean="0"/>
              <a:t>22</a:t>
            </a:fld>
            <a:endParaRPr lang="en-US" dirty="0"/>
          </a:p>
        </p:txBody>
      </p:sp>
    </p:spTree>
    <p:extLst>
      <p:ext uri="{BB962C8B-B14F-4D97-AF65-F5344CB8AC3E}">
        <p14:creationId xmlns:p14="http://schemas.microsoft.com/office/powerpoint/2010/main" val="419725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with conventional products, FSIS will require that the labeling of human food products derived from the cultured cells of livestock and poultry be preapproved and then verified through inspection, as required by existing FSIS regulations. FSIS also intends to develop additional regulations to ensure the accurate labeling of human food products derived from the cultured cells of livestock and poultry subject to the FMIA and PPIA. FSIS is committed to ensure that a public process, allowing for stakeholder comments, is used in the development of such regulations. </a:t>
            </a:r>
          </a:p>
          <a:p>
            <a:pPr marL="0" marR="0">
              <a:lnSpc>
                <a:spcPct val="107000"/>
              </a:lnSpc>
              <a:spcBef>
                <a:spcPts val="120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Moreover,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prevent consumer confusion and ensure transparency, FSIA and FDA are actively working together to develop joint principles for the labeling of products that fall under their respective jurisdictions.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12A3C21-3F1B-4543-A8BE-8051CCB44C61}" type="slidenum">
              <a:rPr lang="en-US" smtClean="0"/>
              <a:t>23</a:t>
            </a:fld>
            <a:endParaRPr lang="en-US" dirty="0"/>
          </a:p>
        </p:txBody>
      </p:sp>
    </p:spTree>
    <p:extLst>
      <p:ext uri="{BB962C8B-B14F-4D97-AF65-F5344CB8AC3E}">
        <p14:creationId xmlns:p14="http://schemas.microsoft.com/office/powerpoint/2010/main" val="91792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that vein, FSIS recently published an Advance Notice of Proposed Rulemaking, soliciting public comments pertaining to the labeling of cultured meat and poultry. The comment period closed on December 3, 2022, and we’re in the process of analyzing the approximately 1200 comments we received. FDA similarly received several comments on a request for information it recently published pertaining to the labeling of cultured seafood. These comments will help guide FSIS’s future rulemaking in this area as well as FDA’s and FSIS’s efforts to develop joint labeling principles for these products. </a:t>
            </a:r>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24</a:t>
            </a:fld>
            <a:endParaRPr lang="en-US" dirty="0"/>
          </a:p>
        </p:txBody>
      </p:sp>
    </p:spTree>
    <p:extLst>
      <p:ext uri="{BB962C8B-B14F-4D97-AF65-F5344CB8AC3E}">
        <p14:creationId xmlns:p14="http://schemas.microsoft.com/office/powerpoint/2010/main" val="2979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That said, we will now go through the 8 basic required labeling features. The four features listed on this slide must be displayed on the principal display panel.</a:t>
            </a:r>
          </a:p>
          <a:p>
            <a:pPr marL="228600" indent="-228600">
              <a:buFontTx/>
              <a:buAutoNum type="arabicPeriod"/>
              <a:defRPr/>
            </a:pPr>
            <a:r>
              <a:rPr lang="en-US" dirty="0"/>
              <a:t>Product name – there might be a regulatory standard for the product name – such as a “pork sausage” or “ground beef”. For some non-standardized products this will be a descriptive name, such as “Breaded Chicken Breast and Pasta in an Alfredo Sauce”</a:t>
            </a:r>
          </a:p>
          <a:p>
            <a:pPr marL="228600" indent="-228600">
              <a:buFontTx/>
              <a:buAutoNum type="arabicPeriod"/>
              <a:defRPr/>
            </a:pPr>
            <a:r>
              <a:rPr lang="en-US" dirty="0"/>
              <a:t>A Handling Statement is required if the product is perishable, common handling statements are “Keep Refrigerated” or “Keep Frozen”</a:t>
            </a:r>
          </a:p>
          <a:p>
            <a:pPr marL="228600" indent="-228600">
              <a:buFontTx/>
              <a:buAutoNum type="arabicPeriod"/>
              <a:defRPr/>
            </a:pPr>
            <a:r>
              <a:rPr lang="en-US" dirty="0"/>
              <a:t>Third is the Inspection legend and Est number – of course the legend is specific to either meat or poultry, and only one is permitted on retail labels, even if both meat and poultry are in the product.</a:t>
            </a:r>
          </a:p>
          <a:p>
            <a:pPr>
              <a:defRPr/>
            </a:pPr>
            <a:r>
              <a:rPr lang="en-US" dirty="0"/>
              <a:t>4. And the fourth feature required on the principal display panel is net weight, which is required on retail labels. It is NOT required for Products shipped to another federal establishment for further processing, or shipped to hotels, restaurants and other institutions . Net weight may be applied at the retail establishment. </a:t>
            </a:r>
          </a:p>
          <a:p>
            <a:pPr>
              <a:defRPr/>
            </a:pPr>
            <a:r>
              <a:rPr lang="en-US" altLang="en-US" dirty="0"/>
              <a:t>The following four features may be located on the information panel OR the principal display panel. </a:t>
            </a:r>
          </a:p>
          <a:p>
            <a:pPr>
              <a:defRPr/>
            </a:pPr>
            <a:r>
              <a:rPr lang="en-US" altLang="en-US" dirty="0"/>
              <a:t>5. Name and address are required – this can be the name and address of the manufacturer, packer or distributor, however if the name and address is </a:t>
            </a:r>
            <a:r>
              <a:rPr lang="en-US" altLang="en-US" b="1" dirty="0"/>
              <a:t>not</a:t>
            </a:r>
            <a:r>
              <a:rPr lang="en-US" altLang="en-US" dirty="0"/>
              <a:t> that of the establishment that </a:t>
            </a:r>
            <a:r>
              <a:rPr lang="en-US" altLang="en-US" b="1" dirty="0"/>
              <a:t>prepared</a:t>
            </a:r>
            <a:r>
              <a:rPr lang="en-US" altLang="en-US" dirty="0"/>
              <a:t> the product, then the name must be preceded by language such as “packed for” or “distributed by”  This is also called the signature line. </a:t>
            </a:r>
          </a:p>
          <a:p>
            <a:pPr>
              <a:defRPr/>
            </a:pPr>
            <a:r>
              <a:rPr lang="en-US" altLang="en-US" dirty="0"/>
              <a:t>6. For Products with more than one ingredient, they  must list all ingredients in descending order of predominance, and any multi ingredient items in the product such as cheese, soy sauce,  enriched flour, must  have all ingredients sublisted on the label. This is called an ingredients statement</a:t>
            </a:r>
          </a:p>
          <a:p>
            <a:pPr>
              <a:defRPr/>
            </a:pPr>
            <a:r>
              <a:rPr lang="en-US" altLang="en-US" dirty="0"/>
              <a:t>7. A Nutrition Facts Panel is required unless an exemption applies, – some common exemptions are the small business exemption based on the volume of product sold and the number of employees at the establishment, and there’s also an exemption for product not intended for retail sale</a:t>
            </a:r>
          </a:p>
          <a:p>
            <a:pPr>
              <a:defRPr/>
            </a:pPr>
            <a:r>
              <a:rPr lang="en-US" altLang="en-US" dirty="0"/>
              <a:t>8. And our 8</a:t>
            </a:r>
            <a:r>
              <a:rPr lang="en-US" altLang="en-US" baseline="30000" dirty="0"/>
              <a:t>th</a:t>
            </a:r>
            <a:r>
              <a:rPr lang="en-US" altLang="en-US" dirty="0"/>
              <a:t> required feature is the Safe Handling Instructions, which are required on products that are </a:t>
            </a:r>
            <a:r>
              <a:rPr lang="en-US" altLang="en-US" b="1" dirty="0"/>
              <a:t>not</a:t>
            </a:r>
            <a:r>
              <a:rPr lang="en-US" altLang="en-US" dirty="0"/>
              <a:t> ready-to-eat. Safe Handling Instructions are </a:t>
            </a:r>
            <a:r>
              <a:rPr lang="en-US" altLang="en-US" b="1" dirty="0"/>
              <a:t>different from </a:t>
            </a:r>
            <a:r>
              <a:rPr lang="en-US" altLang="en-US" dirty="0"/>
              <a:t>and sometimes </a:t>
            </a:r>
            <a:r>
              <a:rPr lang="en-US" altLang="en-US" b="1" dirty="0"/>
              <a:t>confused with </a:t>
            </a:r>
            <a:r>
              <a:rPr lang="en-US" altLang="en-US" dirty="0"/>
              <a:t>the Handling statement. SHI are set inside a box or border, with specific regulatory text and they have 4 graphics or icons, you will see an example of this on an upcoming slide. Safe Handing Instructions are required on products that are not ready to eat, while a </a:t>
            </a:r>
            <a:r>
              <a:rPr lang="en-US" altLang="en-US" b="1" dirty="0"/>
              <a:t>Handling Statement </a:t>
            </a:r>
            <a:r>
              <a:rPr lang="en-US" altLang="en-US" dirty="0"/>
              <a:t>such as “keep refrigerated” or  “keep frozen” is required on those products that are not shelf stable.</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2</a:t>
            </a:fld>
            <a:endParaRPr lang="en-US" dirty="0"/>
          </a:p>
        </p:txBody>
      </p:sp>
    </p:spTree>
    <p:extLst>
      <p:ext uri="{BB962C8B-B14F-4D97-AF65-F5344CB8AC3E}">
        <p14:creationId xmlns:p14="http://schemas.microsoft.com/office/powerpoint/2010/main" val="49879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5013" lvl="1" indent="-342900" eaLnBrk="1" hangingPunct="1">
              <a:defRPr/>
            </a:pPr>
            <a:r>
              <a:rPr lang="en-US" altLang="en-US" sz="1600" dirty="0"/>
              <a:t>Those four categories of labels, which again are described in 9 CFR 412.1, which </a:t>
            </a:r>
            <a:r>
              <a:rPr lang="en-US" altLang="en-US" sz="1600" b="1" dirty="0"/>
              <a:t>require</a:t>
            </a:r>
            <a:r>
              <a:rPr lang="en-US" altLang="en-US" sz="1600" dirty="0"/>
              <a:t> LPDS approval, are:</a:t>
            </a:r>
          </a:p>
          <a:p>
            <a:pPr marL="735013" lvl="1" indent="-342900" eaLnBrk="1" hangingPunct="1">
              <a:defRPr/>
            </a:pPr>
            <a:r>
              <a:rPr lang="en-US" altLang="en-US" sz="1600" dirty="0"/>
              <a:t>labels for temporary approval </a:t>
            </a:r>
          </a:p>
          <a:p>
            <a:pPr marL="735013" lvl="1" indent="-342900" eaLnBrk="1" hangingPunct="1">
              <a:defRPr/>
            </a:pPr>
            <a:r>
              <a:rPr lang="en-US" altLang="en-US" sz="1600" dirty="0"/>
              <a:t>labels for products produced under religious exemption</a:t>
            </a:r>
          </a:p>
          <a:p>
            <a:pPr marL="735013" lvl="1" indent="-342900" eaLnBrk="1" hangingPunct="1">
              <a:defRPr/>
            </a:pPr>
            <a:r>
              <a:rPr lang="en-US" altLang="en-US" sz="1600" dirty="0"/>
              <a:t>labels for products for export with labeling deviations</a:t>
            </a:r>
          </a:p>
          <a:p>
            <a:pPr marL="735013" lvl="1" indent="-342900" eaLnBrk="1" hangingPunct="1">
              <a:defRPr/>
            </a:pPr>
            <a:r>
              <a:rPr lang="en-US" altLang="en-US" sz="1600" dirty="0"/>
              <a:t>labels with special statements and claims</a:t>
            </a:r>
          </a:p>
          <a:p>
            <a:pPr marL="735013" lvl="1" indent="-342900" eaLnBrk="1" hangingPunct="1">
              <a:buFont typeface="Wingdings" pitchFamily="2" charset="2"/>
              <a:buChar char="Ø"/>
              <a:defRPr/>
            </a:pPr>
            <a:endParaRPr lang="en-US" altLang="en-US" sz="1600" dirty="0"/>
          </a:p>
          <a:p>
            <a:pPr marL="109538" eaLnBrk="1" hangingPunct="1">
              <a:defRPr/>
            </a:pPr>
            <a:r>
              <a:rPr lang="en-US" altLang="en-US" sz="1600" dirty="0"/>
              <a:t>Now we are going to go through each of the four categories in greater detail as well as provide some examples of labels that fit into each category.</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3</a:t>
            </a:fld>
            <a:endParaRPr lang="en-US" dirty="0"/>
          </a:p>
        </p:txBody>
      </p:sp>
    </p:spTree>
    <p:extLst>
      <p:ext uri="{BB962C8B-B14F-4D97-AF65-F5344CB8AC3E}">
        <p14:creationId xmlns:p14="http://schemas.microsoft.com/office/powerpoint/2010/main" val="190224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300" dirty="0"/>
              <a:t>When a label bears a regulatory </a:t>
            </a:r>
            <a:r>
              <a:rPr lang="en-US" altLang="en-US" sz="1300" dirty="0">
                <a:effectLst>
                  <a:outerShdw blurRad="38100" dist="38100" dir="2700000" algn="tl">
                    <a:srgbClr val="000000">
                      <a:alpha val="43137"/>
                    </a:srgbClr>
                  </a:outerShdw>
                </a:effectLst>
              </a:rPr>
              <a:t>deficiency</a:t>
            </a:r>
            <a:r>
              <a:rPr lang="en-US" altLang="en-US" sz="1300" dirty="0"/>
              <a:t>, the establishment would typically correct the </a:t>
            </a:r>
            <a:r>
              <a:rPr lang="en-US" altLang="en-US" sz="1300" dirty="0">
                <a:effectLst>
                  <a:outerShdw blurRad="38100" dist="38100" dir="2700000" algn="tl">
                    <a:srgbClr val="000000">
                      <a:alpha val="43137"/>
                    </a:srgbClr>
                  </a:outerShdw>
                </a:effectLst>
              </a:rPr>
              <a:t>deficiency</a:t>
            </a:r>
            <a:r>
              <a:rPr lang="en-US" altLang="en-US" sz="1300" dirty="0"/>
              <a:t> by reprinting the label, or by the use of a pressure sensitive sticker to either cover up incorrect information or to add required information. There are instances when using pressure sensitive stickers or reprinting the label is not possible, or the establishment has labels already printed with the </a:t>
            </a:r>
            <a:r>
              <a:rPr lang="en-US" altLang="en-US" sz="1300" dirty="0">
                <a:effectLst>
                  <a:outerShdw blurRad="38100" dist="38100" dir="2700000" algn="tl">
                    <a:srgbClr val="000000">
                      <a:alpha val="43137"/>
                    </a:srgbClr>
                  </a:outerShdw>
                </a:effectLst>
              </a:rPr>
              <a:t>deficiency</a:t>
            </a:r>
            <a:r>
              <a:rPr lang="en-US" altLang="en-US" sz="1300" dirty="0"/>
              <a:t>, so in these cases if the establishment wishes to use up these labels which </a:t>
            </a:r>
            <a:r>
              <a:rPr lang="en-US" altLang="en-US" sz="1300" b="1" dirty="0"/>
              <a:t>do not meet </a:t>
            </a:r>
            <a:r>
              <a:rPr lang="en-US" altLang="en-US" sz="1300" dirty="0"/>
              <a:t>regulatory requirements, they must request approval from LPDS. Temporary approval may be granted if the </a:t>
            </a:r>
            <a:r>
              <a:rPr lang="en-US" altLang="en-US" sz="1300" dirty="0">
                <a:effectLst>
                  <a:outerShdw blurRad="38100" dist="38100" dir="2700000" algn="tl">
                    <a:srgbClr val="000000">
                      <a:alpha val="43137"/>
                    </a:srgbClr>
                  </a:outerShdw>
                </a:effectLst>
              </a:rPr>
              <a:t>deficiency</a:t>
            </a:r>
            <a:r>
              <a:rPr lang="en-US" altLang="en-US" sz="1300" dirty="0"/>
              <a:t> does not pose any potential health, safety or dietary problems to the consumer.  </a:t>
            </a:r>
            <a:endParaRPr lang="en-US" altLang="en-US" sz="1300" dirty="0">
              <a:solidFill>
                <a:srgbClr val="C00000"/>
              </a:solidFill>
            </a:endParaRPr>
          </a:p>
          <a:p>
            <a:pPr eaLnBrk="1" hangingPunct="1">
              <a:buFont typeface="Wingdings" pitchFamily="2" charset="2"/>
              <a:buChar char="§"/>
              <a:defRPr/>
            </a:pPr>
            <a:r>
              <a:rPr lang="en-US" altLang="en-US" sz="1300" dirty="0"/>
              <a:t>Temporary approval is granted for up to 180 days, although an additional extension may be granted for another 180 days.</a:t>
            </a:r>
          </a:p>
          <a:p>
            <a:pPr lvl="1" eaLnBrk="1" hangingPunct="1">
              <a:defRPr/>
            </a:pPr>
            <a:r>
              <a:rPr lang="en-US" altLang="en-US" sz="1300" dirty="0"/>
              <a:t>Plant transfer is a specific type of temporary approval described in FSIS Directive: 7000.4. A plant transfer is granted for up to 60 days, with a one-time only additional 60-day extension granted under limited circumstances.</a:t>
            </a:r>
          </a:p>
          <a:p>
            <a:pPr eaLnBrk="1" hangingPunct="1">
              <a:buFont typeface="Wingdings" pitchFamily="2" charset="2"/>
              <a:buChar char="§"/>
              <a:defRPr/>
            </a:pPr>
            <a:r>
              <a:rPr lang="en-US" altLang="en-US" sz="1300" dirty="0"/>
              <a:t>All temporary approvals are granted on a case-by-case basis</a:t>
            </a:r>
          </a:p>
          <a:p>
            <a:pPr eaLnBrk="1" hangingPunct="1">
              <a:buFont typeface="Wingdings" pitchFamily="2" charset="2"/>
              <a:buChar char="§"/>
              <a:defRPr/>
            </a:pPr>
            <a:r>
              <a:rPr lang="en-US" altLang="en-US" sz="1300" dirty="0"/>
              <a:t>There are four conditions for temporary approval described in the regulations in 9 CFR 412.1(f)(1)) and all four conditions must be met  and addressed in the label application in order for temporary approval to be granted. </a:t>
            </a:r>
            <a:r>
              <a:rPr lang="en-US" sz="1300" dirty="0"/>
              <a:t> </a:t>
            </a:r>
          </a:p>
          <a:p>
            <a:pPr eaLnBrk="1" hangingPunct="1">
              <a:buFont typeface="Wingdings" pitchFamily="2" charset="2"/>
              <a:buChar char="§"/>
              <a:defRPr/>
            </a:pPr>
            <a:r>
              <a:rPr lang="en-US" sz="1300" dirty="0"/>
              <a:t>The Approval process for temporary labels is unchanged by the generic labeling rule</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4</a:t>
            </a:fld>
            <a:endParaRPr lang="en-US" dirty="0"/>
          </a:p>
        </p:txBody>
      </p:sp>
    </p:spTree>
    <p:extLst>
      <p:ext uri="{BB962C8B-B14F-4D97-AF65-F5344CB8AC3E}">
        <p14:creationId xmlns:p14="http://schemas.microsoft.com/office/powerpoint/2010/main" val="73460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Here are some examples of situations in which a temporary label approval would be requested, and of course as we have discussed, because temporary approval is being requested, the establishment would be required to send in this request to LPDS for approval.</a:t>
            </a:r>
          </a:p>
          <a:p>
            <a:endParaRPr lang="en-US" altLang="en-US" sz="1200" dirty="0"/>
          </a:p>
          <a:p>
            <a:r>
              <a:rPr lang="en-US" altLang="en-US" sz="1200" dirty="0"/>
              <a:t>Read examples</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5</a:t>
            </a:fld>
            <a:endParaRPr lang="en-US" dirty="0"/>
          </a:p>
        </p:txBody>
      </p:sp>
    </p:spTree>
    <p:extLst>
      <p:ext uri="{BB962C8B-B14F-4D97-AF65-F5344CB8AC3E}">
        <p14:creationId xmlns:p14="http://schemas.microsoft.com/office/powerpoint/2010/main" val="408968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8" eaLnBrk="1" hangingPunct="1">
              <a:defRPr/>
            </a:pPr>
            <a:r>
              <a:rPr lang="en-US" altLang="en-US" dirty="0"/>
              <a:t>Religious exempt poultry is exempt from certain specific provisions of the Poultry Products Inspection Act and the exemption is necessary for the product to meet religious dietary laws. </a:t>
            </a:r>
          </a:p>
          <a:p>
            <a:pPr marL="109538" eaLnBrk="1" hangingPunct="1">
              <a:defRPr/>
            </a:pPr>
            <a:r>
              <a:rPr lang="en-US" altLang="en-US" dirty="0"/>
              <a:t>Now, Religious-exempt poultry does NOT receive the mark of inspection and, therefore, </a:t>
            </a:r>
            <a:r>
              <a:rPr lang="en-US" altLang="en-US" b="1" i="1" dirty="0"/>
              <a:t>deviates</a:t>
            </a:r>
            <a:r>
              <a:rPr lang="en-US" altLang="en-US" dirty="0"/>
              <a:t> from the general labeling requirements for poultry products. Labels for religious-exempt poultry have certain labeling requirements in FSIS Directive 6030.1 Revision 1, and therefore these labels must be submitted to LPDS for sketch approval</a:t>
            </a:r>
          </a:p>
          <a:p>
            <a:pPr marL="109538" eaLnBrk="1" hangingPunct="1">
              <a:defRPr/>
            </a:pPr>
            <a:r>
              <a:rPr lang="en-US" altLang="en-US" dirty="0"/>
              <a:t>And to clarify, when we refer to “religious exempt” poultry products, we are talking about poultry products produced in accordance with specific religious dietary laws that DO NOT receive the federal mark of inspection.  It’s poultry with head on, or feet on, or viscera intact, for example. This is different from what FSIS refers to as “Ritually-slaughtered meat and poultry products” – which DO receive the mark of inspection. </a:t>
            </a:r>
          </a:p>
          <a:p>
            <a:r>
              <a:rPr lang="en-US" altLang="en-US" dirty="0"/>
              <a:t>For more information about Religious exempt poultry please see 9 CFR 381.11 through 381.14 and FSIS Directive 6030.1 </a:t>
            </a:r>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6</a:t>
            </a:fld>
            <a:endParaRPr lang="en-US" dirty="0"/>
          </a:p>
        </p:txBody>
      </p:sp>
    </p:spTree>
    <p:extLst>
      <p:ext uri="{BB962C8B-B14F-4D97-AF65-F5344CB8AC3E}">
        <p14:creationId xmlns:p14="http://schemas.microsoft.com/office/powerpoint/2010/main" val="170485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These two specific deviations would NOT be considered a labeling deviation that would require the label to be sketch approved by LPDS, however all </a:t>
            </a:r>
            <a:r>
              <a:rPr lang="en-US" altLang="en-US" b="1" i="1" dirty="0"/>
              <a:t>other</a:t>
            </a:r>
            <a:r>
              <a:rPr lang="en-US" altLang="en-US" i="1" dirty="0"/>
              <a:t> deviations from FSIS labeling regulations </a:t>
            </a:r>
            <a:r>
              <a:rPr lang="en-US" altLang="en-US" b="1" i="1" dirty="0"/>
              <a:t>WOULD</a:t>
            </a:r>
            <a:r>
              <a:rPr lang="en-US" altLang="en-US" i="1" dirty="0"/>
              <a:t> be required to be submitted to LPDS for approval.</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7</a:t>
            </a:fld>
            <a:endParaRPr lang="en-US" dirty="0"/>
          </a:p>
        </p:txBody>
      </p:sp>
    </p:spTree>
    <p:extLst>
      <p:ext uri="{BB962C8B-B14F-4D97-AF65-F5344CB8AC3E}">
        <p14:creationId xmlns:p14="http://schemas.microsoft.com/office/powerpoint/2010/main" val="283034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Here are some common examples of labeling deviations on Export labels that </a:t>
            </a:r>
            <a:r>
              <a:rPr lang="en-US" altLang="en-US" sz="1200" b="1" dirty="0"/>
              <a:t>would</a:t>
            </a:r>
            <a:r>
              <a:rPr lang="en-US" altLang="en-US" sz="1200" dirty="0"/>
              <a:t> require LPDS approval</a:t>
            </a:r>
          </a:p>
          <a:p>
            <a:r>
              <a:rPr lang="en-US" altLang="en-US" sz="1200" dirty="0"/>
              <a:t>Read em….</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8</a:t>
            </a:fld>
            <a:endParaRPr lang="en-US" dirty="0"/>
          </a:p>
        </p:txBody>
      </p:sp>
    </p:spTree>
    <p:extLst>
      <p:ext uri="{BB962C8B-B14F-4D97-AF65-F5344CB8AC3E}">
        <p14:creationId xmlns:p14="http://schemas.microsoft.com/office/powerpoint/2010/main" val="298596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t>LPDS has a detailed list online on our website which lists special statements and claims requiring LPDS prior approval  in the Compliance Guidance for Label Approval published in August 2017.  </a:t>
            </a:r>
          </a:p>
          <a:p>
            <a:pPr eaLnBrk="1" hangingPunct="1">
              <a:defRPr/>
            </a:pPr>
            <a:r>
              <a:rPr lang="en-US" altLang="en-US" dirty="0"/>
              <a:t>LPDS is continually updating this list with additional examples of special statements and claims that must be submitted to LPDS for prior approval.  LPDS is currently working on an update to that document.  There are additional sections in that document for other information about special statements and claims and what is permitted to be done to a label with special statements and claims once the label is initially approved.  The link to that document is on the slide here.  The last published update to the Compliance Guideline was in July 2020.  </a:t>
            </a:r>
          </a:p>
          <a:p>
            <a:endParaRPr lang="en-US" dirty="0"/>
          </a:p>
        </p:txBody>
      </p:sp>
      <p:sp>
        <p:nvSpPr>
          <p:cNvPr id="4" name="Slide Number Placeholder 3"/>
          <p:cNvSpPr>
            <a:spLocks noGrp="1"/>
          </p:cNvSpPr>
          <p:nvPr>
            <p:ph type="sldNum" sz="quarter" idx="5"/>
          </p:nvPr>
        </p:nvSpPr>
        <p:spPr/>
        <p:txBody>
          <a:bodyPr/>
          <a:lstStyle/>
          <a:p>
            <a:fld id="{0BB3F824-47B0-4F24-B415-FD59A4E58141}" type="slidenum">
              <a:rPr lang="en-US" smtClean="0"/>
              <a:t>9</a:t>
            </a:fld>
            <a:endParaRPr lang="en-US" dirty="0"/>
          </a:p>
        </p:txBody>
      </p:sp>
    </p:spTree>
    <p:extLst>
      <p:ext uri="{BB962C8B-B14F-4D97-AF65-F5344CB8AC3E}">
        <p14:creationId xmlns:p14="http://schemas.microsoft.com/office/powerpoint/2010/main" val="256719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59CD-B624-4C19-8412-C02359BEA3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76A16F-A44F-4069-90E6-3799E66527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20BCF-70AA-471B-AE41-986EFCA8D84D}"/>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5" name="Footer Placeholder 4">
            <a:extLst>
              <a:ext uri="{FF2B5EF4-FFF2-40B4-BE49-F238E27FC236}">
                <a16:creationId xmlns:a16="http://schemas.microsoft.com/office/drawing/2014/main" id="{05A2769B-0870-47B5-A89F-5CAA23D29B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3B91F15-44C4-4028-A295-036AE9D40DC2}"/>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53033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2F79-C1E3-4398-8F42-09B42808BE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B82F-D2B1-474C-91CF-704802B2D74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F9D91-550D-4B2B-8881-D54AFF09546C}"/>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5" name="Footer Placeholder 4">
            <a:extLst>
              <a:ext uri="{FF2B5EF4-FFF2-40B4-BE49-F238E27FC236}">
                <a16:creationId xmlns:a16="http://schemas.microsoft.com/office/drawing/2014/main" id="{3A536428-F68B-4958-9CE9-21B72C974CF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2D88CEB-838C-4A5B-ADCC-99417F32E579}"/>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74874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FD34F-1EF2-4658-87B3-7DB98AD456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D1BD0-94F7-448A-8351-EBE6957ADC1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207F7-7621-4780-A64F-5DDED23C107F}"/>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5" name="Footer Placeholder 4">
            <a:extLst>
              <a:ext uri="{FF2B5EF4-FFF2-40B4-BE49-F238E27FC236}">
                <a16:creationId xmlns:a16="http://schemas.microsoft.com/office/drawing/2014/main" id="{582D6697-9D1F-4502-8F60-B1D3BCB90D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46C08AD-88CB-411A-83EB-33099346D8DC}"/>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148349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CF02-FA67-4DC4-9E0B-040D29A90CC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0CDA0-1C9A-4A8C-AB59-7CE72A4ABC2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115F23-4516-4988-BA3F-4240D56E4C6F}"/>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5" name="Footer Placeholder 4">
            <a:extLst>
              <a:ext uri="{FF2B5EF4-FFF2-40B4-BE49-F238E27FC236}">
                <a16:creationId xmlns:a16="http://schemas.microsoft.com/office/drawing/2014/main" id="{5257D5E4-A819-4ECE-AE32-FD8D06C8880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17CA9D-5D05-4805-AFEC-C6AE9D00EF38}"/>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263421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F6B8-C826-4947-90E4-5DBEA809DD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F7FD1E1-9804-419F-ADEC-5002B3DDF7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826FF-499E-4CA0-8D4B-F3B4C1A0E63B}"/>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5" name="Footer Placeholder 4">
            <a:extLst>
              <a:ext uri="{FF2B5EF4-FFF2-40B4-BE49-F238E27FC236}">
                <a16:creationId xmlns:a16="http://schemas.microsoft.com/office/drawing/2014/main" id="{36FDB2E4-DF35-404B-ABCB-E6B58B0B718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DCD7E4A-803C-492E-8D17-60C86BE122CC}"/>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32221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E320-CFB5-419C-ADB2-9AC0B86BDFD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A65B2-6CC4-4D5F-BA7E-F791B32A441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C7BDFE-E09D-49AD-AC2C-6283389A18DE}"/>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5" name="Footer Placeholder 4">
            <a:extLst>
              <a:ext uri="{FF2B5EF4-FFF2-40B4-BE49-F238E27FC236}">
                <a16:creationId xmlns:a16="http://schemas.microsoft.com/office/drawing/2014/main" id="{6D4BA152-6F1B-429E-9448-0691D0E2AC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1EA09BD-3725-42AC-821F-0C035CD6571B}"/>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60329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73FB-1943-436D-9AAB-D9B9774CB1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6F8CE9-23FF-40F4-A8DE-DAD8A468FD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617F8E-DCF7-4A93-9A6B-C176483F75A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EBA00-A3FA-41A8-B5A1-F9C6E30FA1D3}"/>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6" name="Footer Placeholder 5">
            <a:extLst>
              <a:ext uri="{FF2B5EF4-FFF2-40B4-BE49-F238E27FC236}">
                <a16:creationId xmlns:a16="http://schemas.microsoft.com/office/drawing/2014/main" id="{346F378C-939F-40B3-89FF-32A3DE5938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8649BD7-0293-4646-915E-7D2595B68040}"/>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132573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A0AA-CA72-4F3D-8C4E-D9900B74AA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7D1010B-B174-47AB-AD7F-FFBC0A2CE0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E0BBD-4F86-4F0E-90A5-AE5FAB0893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1749-60AC-4D1A-9014-DCE88BD1B4D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CDB524-5219-46BC-A710-BD0C4C6C7D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CA407-9E73-4BD4-AC57-B81BB9489167}"/>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8" name="Footer Placeholder 7">
            <a:extLst>
              <a:ext uri="{FF2B5EF4-FFF2-40B4-BE49-F238E27FC236}">
                <a16:creationId xmlns:a16="http://schemas.microsoft.com/office/drawing/2014/main" id="{A7DD5ADC-74FE-4231-8E5A-3B5C1E2C44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468DE61-6CB8-4493-9141-E42F4775520D}"/>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340749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A03F-5B6D-4276-BAEE-AB38DA81C3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B3F7B90-7B15-4699-9F92-119B81B01FFB}"/>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4" name="Footer Placeholder 3">
            <a:extLst>
              <a:ext uri="{FF2B5EF4-FFF2-40B4-BE49-F238E27FC236}">
                <a16:creationId xmlns:a16="http://schemas.microsoft.com/office/drawing/2014/main" id="{51CD3AC2-4736-4A1C-9183-4F16B4CFAFA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5D68A44-6D98-4165-B4F5-33746FA3718A}"/>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3493982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52A98-33FA-4653-B620-407F294CA1A2}"/>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3" name="Footer Placeholder 2">
            <a:extLst>
              <a:ext uri="{FF2B5EF4-FFF2-40B4-BE49-F238E27FC236}">
                <a16:creationId xmlns:a16="http://schemas.microsoft.com/office/drawing/2014/main" id="{9898F01F-42E8-460E-8D48-E36EC6F70D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08A03AD-CAA3-4F5D-9A60-2EDCB4C7BAAC}"/>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313708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2C17-2861-4D72-81E6-4736708E00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987CC8-6421-4085-A37B-DB06CE53E91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D963CA-067E-4AEE-AF51-4F2B0CCF29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B92B8-F6F2-4D1B-B5E7-62CB1E11F5FC}"/>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6" name="Footer Placeholder 5">
            <a:extLst>
              <a:ext uri="{FF2B5EF4-FFF2-40B4-BE49-F238E27FC236}">
                <a16:creationId xmlns:a16="http://schemas.microsoft.com/office/drawing/2014/main" id="{7D05FB16-CFF1-4BC5-B87C-7D1EC166CD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627B58-6D29-4EA1-A110-F248782513F6}"/>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405890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239E-F7C8-4313-A535-130AC2383A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E1510E-75AC-4E7F-8E85-3DB901ACB1D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B33DC-A164-4970-BF6C-EA82B012FC3B}"/>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5" name="Footer Placeholder 4">
            <a:extLst>
              <a:ext uri="{FF2B5EF4-FFF2-40B4-BE49-F238E27FC236}">
                <a16:creationId xmlns:a16="http://schemas.microsoft.com/office/drawing/2014/main" id="{29A722AB-4E91-4E1C-8C68-30660B8284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6CA8FB-2F97-44A2-83C0-418B0497FEC0}"/>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399391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BE45-AD10-4E1B-AD23-6DA18FD2F6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32707A-2E56-4369-8D1B-74416CB3CC2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C79441-07F3-4FA6-8129-9BE78300C9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9562B-C5C4-4A32-8262-5C82C3E52076}"/>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6" name="Footer Placeholder 5">
            <a:extLst>
              <a:ext uri="{FF2B5EF4-FFF2-40B4-BE49-F238E27FC236}">
                <a16:creationId xmlns:a16="http://schemas.microsoft.com/office/drawing/2014/main" id="{0B002F17-DDF3-4D85-8EBA-761361E94A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A818141-62BE-4E19-8069-F3F001DCCCA6}"/>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1211834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D06F-17FF-4E60-A632-6A8955E27F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1DF444-95B7-49F4-B861-B685C0A5AAC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FBE29-ED3F-4590-8DBA-27E7078E6856}"/>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5" name="Footer Placeholder 4">
            <a:extLst>
              <a:ext uri="{FF2B5EF4-FFF2-40B4-BE49-F238E27FC236}">
                <a16:creationId xmlns:a16="http://schemas.microsoft.com/office/drawing/2014/main" id="{6B95B210-BF5A-47D0-B381-DA3A04735E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61FA8DF-5138-49E2-8F34-2A95B94F6450}"/>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127288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81B9C-99BD-4135-9F2F-8DC5A9977D2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BA220A-DB8C-4C03-BCE1-22D272AE6A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86E3D-0434-4744-8E19-2547668B9B71}"/>
              </a:ext>
            </a:extLst>
          </p:cNvPr>
          <p:cNvSpPr>
            <a:spLocks noGrp="1"/>
          </p:cNvSpPr>
          <p:nvPr>
            <p:ph type="dt" sz="half" idx="10"/>
          </p:nvPr>
        </p:nvSpPr>
        <p:spPr>
          <a:xfrm>
            <a:off x="838200" y="6356350"/>
            <a:ext cx="2743200" cy="365125"/>
          </a:xfrm>
          <a:prstGeom prst="rect">
            <a:avLst/>
          </a:prstGeom>
        </p:spPr>
        <p:txBody>
          <a:bodyPr/>
          <a:lstStyle/>
          <a:p>
            <a:fld id="{9D0AC01D-5868-48F1-BD22-BD778E89F15F}" type="datetimeFigureOut">
              <a:rPr lang="en-US" smtClean="0"/>
              <a:t>2/8/2022</a:t>
            </a:fld>
            <a:endParaRPr lang="en-US" dirty="0"/>
          </a:p>
        </p:txBody>
      </p:sp>
      <p:sp>
        <p:nvSpPr>
          <p:cNvPr id="5" name="Footer Placeholder 4">
            <a:extLst>
              <a:ext uri="{FF2B5EF4-FFF2-40B4-BE49-F238E27FC236}">
                <a16:creationId xmlns:a16="http://schemas.microsoft.com/office/drawing/2014/main" id="{6B970BD7-0786-4531-B3B7-044B8E280A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7E92792-0D32-46EA-AFAA-F0318384E256}"/>
              </a:ext>
            </a:extLst>
          </p:cNvPr>
          <p:cNvSpPr>
            <a:spLocks noGrp="1"/>
          </p:cNvSpPr>
          <p:nvPr>
            <p:ph type="sldNum" sz="quarter" idx="12"/>
          </p:nvPr>
        </p:nvSpPr>
        <p:spPr>
          <a:xfrm>
            <a:off x="8610600" y="6356350"/>
            <a:ext cx="2743200" cy="365125"/>
          </a:xfrm>
          <a:prstGeom prst="rect">
            <a:avLst/>
          </a:prstGeom>
        </p:spPr>
        <p:txBody>
          <a:bodyPr/>
          <a:lstStyle/>
          <a:p>
            <a:fld id="{11B7D2A2-E93D-4E7E-B3BA-6BED3484CA55}" type="slidenum">
              <a:rPr lang="en-US" smtClean="0"/>
              <a:t>‹#›</a:t>
            </a:fld>
            <a:endParaRPr lang="en-US" dirty="0"/>
          </a:p>
        </p:txBody>
      </p:sp>
    </p:spTree>
    <p:extLst>
      <p:ext uri="{BB962C8B-B14F-4D97-AF65-F5344CB8AC3E}">
        <p14:creationId xmlns:p14="http://schemas.microsoft.com/office/powerpoint/2010/main" val="3644262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0D76-A47D-468D-A7E2-5A0142309A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1A793-0457-4BE9-A655-2123938EF1C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64347-CA39-410D-8B13-3D14372FB6DB}"/>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5" name="Footer Placeholder 4">
            <a:extLst>
              <a:ext uri="{FF2B5EF4-FFF2-40B4-BE49-F238E27FC236}">
                <a16:creationId xmlns:a16="http://schemas.microsoft.com/office/drawing/2014/main" id="{F5A4E04C-8122-4503-8417-9B6D7A01DF3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F4F33F5-6C15-4C13-B482-2303E153A23E}"/>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58096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99B4-53A1-4D6C-B95A-35D36BD6B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420D38-B1A9-4780-A30C-46B0278057C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13838-EBB3-49BA-99FD-8E90576E45CB}"/>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5" name="Footer Placeholder 4">
            <a:extLst>
              <a:ext uri="{FF2B5EF4-FFF2-40B4-BE49-F238E27FC236}">
                <a16:creationId xmlns:a16="http://schemas.microsoft.com/office/drawing/2014/main" id="{0ACBEF28-8739-46D5-AD6E-69DE62EA1F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5B3463-6510-45C7-B471-891ABC10FD2E}"/>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1881552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A165-6810-4F4D-909F-08BC11731BB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11C949-834F-4E20-B4C9-BC2E5E9B30F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84BE4-9427-4E0D-ADCE-BA65BFCB0DD6}"/>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5" name="Footer Placeholder 4">
            <a:extLst>
              <a:ext uri="{FF2B5EF4-FFF2-40B4-BE49-F238E27FC236}">
                <a16:creationId xmlns:a16="http://schemas.microsoft.com/office/drawing/2014/main" id="{361A2219-B4CB-46D3-9696-CBF5546283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88371C-751D-406F-ACD2-9320AF50C59B}"/>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563531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4C43-899A-430F-8318-2C37F944A7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89EF84-1A79-4C90-B890-113D471138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5F62BF-4343-4ED1-9DE8-21D0ACC6F5B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5B0558-BB79-4F32-88B7-D1BFFCE68210}"/>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6" name="Footer Placeholder 5">
            <a:extLst>
              <a:ext uri="{FF2B5EF4-FFF2-40B4-BE49-F238E27FC236}">
                <a16:creationId xmlns:a16="http://schemas.microsoft.com/office/drawing/2014/main" id="{03256E83-9372-4CAE-AEB2-75E01A21AD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9A7FFEB-B78D-4078-8A86-33831BB7E4F4}"/>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549232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C61E-BFC9-4A9E-BA5E-7D4BF1652B3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F17D651-9498-4861-97D7-77A269E8B6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B23B2-740A-4717-B07E-1ABE4D7C3BF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757B0-D4A2-4E6A-A3A5-B49B4E33F55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3AD0A-E6E1-4FC6-ABFA-CB35F257BA8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E8682F-EDD2-40F7-864C-A27059E9A760}"/>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8" name="Footer Placeholder 7">
            <a:extLst>
              <a:ext uri="{FF2B5EF4-FFF2-40B4-BE49-F238E27FC236}">
                <a16:creationId xmlns:a16="http://schemas.microsoft.com/office/drawing/2014/main" id="{963A2A1F-6A10-4ADB-A86D-940BDF70B5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047ECD88-9808-40B1-A48B-7C1BA7991C04}"/>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4047810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4A46-28B9-4B8B-82AD-CD11A080E3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782155-5A7F-46DF-BB5E-DB43DD40AFB7}"/>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4" name="Footer Placeholder 3">
            <a:extLst>
              <a:ext uri="{FF2B5EF4-FFF2-40B4-BE49-F238E27FC236}">
                <a16:creationId xmlns:a16="http://schemas.microsoft.com/office/drawing/2014/main" id="{8183ECDF-D751-4644-83B3-3CD8EA6383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BC26871C-9541-458A-B0B6-9C2BB6C68C8B}"/>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3180672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76BD1-129A-40C1-BCCE-E76F229E6DFA}"/>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3" name="Footer Placeholder 2">
            <a:extLst>
              <a:ext uri="{FF2B5EF4-FFF2-40B4-BE49-F238E27FC236}">
                <a16:creationId xmlns:a16="http://schemas.microsoft.com/office/drawing/2014/main" id="{BF936A4D-B0BE-4D37-B5C3-EBE55E2831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48AE066-2F09-4F9C-BE77-C8C5B169C831}"/>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414674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BFAA-C699-4411-8462-22AEF02254C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01995-663E-4F0D-BD17-FE9AB5309D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499B78-245F-4200-84A2-36A74671E3D0}"/>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5" name="Footer Placeholder 4">
            <a:extLst>
              <a:ext uri="{FF2B5EF4-FFF2-40B4-BE49-F238E27FC236}">
                <a16:creationId xmlns:a16="http://schemas.microsoft.com/office/drawing/2014/main" id="{486AFE8B-48F2-423F-99F5-E54266DA60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B64F675-E338-405D-BD73-14E755145880}"/>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2836647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5051-14AD-4B69-9902-02DA18A7F1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7B146-1D02-468F-8A0F-ECD6942755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9D8618-5298-4120-8E44-256BAD307A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C224A-35D6-4892-96C4-595BBE60F6D2}"/>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6" name="Footer Placeholder 5">
            <a:extLst>
              <a:ext uri="{FF2B5EF4-FFF2-40B4-BE49-F238E27FC236}">
                <a16:creationId xmlns:a16="http://schemas.microsoft.com/office/drawing/2014/main" id="{0570B487-110F-4AF1-A115-2DB2301469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DF940B5-A620-4896-B171-A6A1B8EF296C}"/>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33935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E871-483C-42F2-8B4A-8F29B983CD9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043B1C-4F80-4FEC-A365-FEC123B6A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1956A73-62E4-4202-B53F-6479DD15D1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E0AB2-2B87-432A-B717-4938DDF1E04D}"/>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6" name="Footer Placeholder 5">
            <a:extLst>
              <a:ext uri="{FF2B5EF4-FFF2-40B4-BE49-F238E27FC236}">
                <a16:creationId xmlns:a16="http://schemas.microsoft.com/office/drawing/2014/main" id="{788B583B-0DDD-425E-BCEA-F1B128A7A4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9CA3355-834E-42BE-8E42-A69FFC7CB865}"/>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567286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E338-AD58-4D56-BDE9-A3AAB96FDA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F99FB-E016-4580-8E62-5FBBE175AA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1F11F-01EC-40B7-8026-0AEC6281BF26}"/>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5" name="Footer Placeholder 4">
            <a:extLst>
              <a:ext uri="{FF2B5EF4-FFF2-40B4-BE49-F238E27FC236}">
                <a16:creationId xmlns:a16="http://schemas.microsoft.com/office/drawing/2014/main" id="{8D6CE9FF-AA24-4362-8428-DF15BB46ECB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0ED5AB1-50AD-4DC6-8A83-1D80C409EA21}"/>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218201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76327E-742B-406E-ADA2-A7C8AE691A9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1FCDB-35DE-4613-A528-E7D8A775EF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EC541-D213-42FA-8368-7F27138FC1D0}"/>
              </a:ext>
            </a:extLst>
          </p:cNvPr>
          <p:cNvSpPr>
            <a:spLocks noGrp="1"/>
          </p:cNvSpPr>
          <p:nvPr>
            <p:ph type="dt" sz="half" idx="10"/>
          </p:nvPr>
        </p:nvSpPr>
        <p:spPr>
          <a:xfrm>
            <a:off x="838200" y="6356350"/>
            <a:ext cx="2743200" cy="365125"/>
          </a:xfrm>
          <a:prstGeom prst="rect">
            <a:avLst/>
          </a:prstGeom>
        </p:spPr>
        <p:txBody>
          <a:bodyPr/>
          <a:lstStyle/>
          <a:p>
            <a:fld id="{C6A60EB7-15FF-4B1A-A41E-9DF4C18DDE89}" type="datetimeFigureOut">
              <a:rPr lang="en-US" smtClean="0"/>
              <a:t>2/8/2022</a:t>
            </a:fld>
            <a:endParaRPr lang="en-US" dirty="0"/>
          </a:p>
        </p:txBody>
      </p:sp>
      <p:sp>
        <p:nvSpPr>
          <p:cNvPr id="5" name="Footer Placeholder 4">
            <a:extLst>
              <a:ext uri="{FF2B5EF4-FFF2-40B4-BE49-F238E27FC236}">
                <a16:creationId xmlns:a16="http://schemas.microsoft.com/office/drawing/2014/main" id="{D55127F5-6C8F-4A2B-A7ED-C4FD513F063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5B76E39-26D2-4631-8666-4C3347C2023D}"/>
              </a:ext>
            </a:extLst>
          </p:cNvPr>
          <p:cNvSpPr>
            <a:spLocks noGrp="1"/>
          </p:cNvSpPr>
          <p:nvPr>
            <p:ph type="sldNum" sz="quarter" idx="12"/>
          </p:nvPr>
        </p:nvSpPr>
        <p:spPr>
          <a:xfrm>
            <a:off x="8610600" y="6356350"/>
            <a:ext cx="2743200" cy="365125"/>
          </a:xfrm>
          <a:prstGeom prst="rect">
            <a:avLst/>
          </a:prstGeom>
        </p:spPr>
        <p:txBody>
          <a:bodyPr/>
          <a:lstStyle/>
          <a:p>
            <a:fld id="{03A75F24-4C79-4789-A431-270DDC189601}" type="slidenum">
              <a:rPr lang="en-US" smtClean="0"/>
              <a:t>‹#›</a:t>
            </a:fld>
            <a:endParaRPr lang="en-US" dirty="0"/>
          </a:p>
        </p:txBody>
      </p:sp>
    </p:spTree>
    <p:extLst>
      <p:ext uri="{BB962C8B-B14F-4D97-AF65-F5344CB8AC3E}">
        <p14:creationId xmlns:p14="http://schemas.microsoft.com/office/powerpoint/2010/main" val="1314514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EDD5-5626-465A-AEC8-9EDE14EFA9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3C7D7-784F-47FE-A6A4-2908801585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EA7033-6441-44DC-8DED-F91AFA074B98}"/>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5" name="Footer Placeholder 4">
            <a:extLst>
              <a:ext uri="{FF2B5EF4-FFF2-40B4-BE49-F238E27FC236}">
                <a16:creationId xmlns:a16="http://schemas.microsoft.com/office/drawing/2014/main" id="{571E876E-F6AE-47B2-9165-5CA77D13B51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759FE10-7B2F-4805-A9E3-6AD9D9CC8CCF}"/>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609149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D5A4-E58A-433E-996F-AF3B2EC1ED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2F68A2-9A8C-4D4E-9E95-F8AEB0B6070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54FD0-66D9-447A-BA47-6547D55DF159}"/>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5" name="Footer Placeholder 4">
            <a:extLst>
              <a:ext uri="{FF2B5EF4-FFF2-40B4-BE49-F238E27FC236}">
                <a16:creationId xmlns:a16="http://schemas.microsoft.com/office/drawing/2014/main" id="{797FD462-AAF5-4731-B9D0-AC1543A5FE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F018CB-4BBE-4705-9CA5-FB1301B8CB65}"/>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64697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BD3E-F1DD-4A10-9CBC-D87E2BB13B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37000-0F2A-4960-B777-45D3169FCEF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F526C0-3187-4968-A4FD-867937E0C865}"/>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5" name="Footer Placeholder 4">
            <a:extLst>
              <a:ext uri="{FF2B5EF4-FFF2-40B4-BE49-F238E27FC236}">
                <a16:creationId xmlns:a16="http://schemas.microsoft.com/office/drawing/2014/main" id="{5825F1F8-974B-42DD-B687-3E15F88AFE3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0F3FC69-BEFF-4265-B07E-5810A00A0C52}"/>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135706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4F9E-D29B-4163-B441-73C1A7056A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2A09CF-1CFE-4676-BEA7-B0FB8B4FC7D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B1668-FF5A-467B-A7CF-68655B63905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6F544A-0DFC-42E0-9363-736180AEB45E}"/>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6" name="Footer Placeholder 5">
            <a:extLst>
              <a:ext uri="{FF2B5EF4-FFF2-40B4-BE49-F238E27FC236}">
                <a16:creationId xmlns:a16="http://schemas.microsoft.com/office/drawing/2014/main" id="{44AAF531-71BA-4B66-B83C-F0E6439D23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1261E50-972E-4036-9D7B-9AAA5F285F20}"/>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575735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E5E2-64DB-455B-9CF5-F7A15D790EC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FBF4B7D-7936-4DA9-8482-4C0C4FA2092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BC693-EA28-48AA-9FA3-6E37756371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DA9F0-DB6B-49FE-9B02-03DBE34AA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1288-EA37-42C6-8D5D-74A3EEEE43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800017-189D-4994-A0A5-2A9D81D5EAEA}"/>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8" name="Footer Placeholder 7">
            <a:extLst>
              <a:ext uri="{FF2B5EF4-FFF2-40B4-BE49-F238E27FC236}">
                <a16:creationId xmlns:a16="http://schemas.microsoft.com/office/drawing/2014/main" id="{BB5836A9-D38B-474E-B06F-BC5ECD4F4AE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CE4C784-48D0-49A4-BF3B-A9F23B1A444D}"/>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145459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1B3A-A085-428F-A3FA-6800175D24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DD7337-721C-4D51-9F92-39F055A014FF}"/>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4" name="Footer Placeholder 3">
            <a:extLst>
              <a:ext uri="{FF2B5EF4-FFF2-40B4-BE49-F238E27FC236}">
                <a16:creationId xmlns:a16="http://schemas.microsoft.com/office/drawing/2014/main" id="{2E9E063A-231C-410E-B9A8-A4578511965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BFC0E719-373A-4EF5-863A-FCC6B492384F}"/>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2206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F819-0FE4-445D-B33C-61433D8938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C8C902-D66C-4537-BEFD-1350CB9960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4541E-2A97-41FE-A5A7-94B389ABA2B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B1CDC-2AA5-4597-A704-F900C8E852A9}"/>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6" name="Footer Placeholder 5">
            <a:extLst>
              <a:ext uri="{FF2B5EF4-FFF2-40B4-BE49-F238E27FC236}">
                <a16:creationId xmlns:a16="http://schemas.microsoft.com/office/drawing/2014/main" id="{7B4D7F1E-226B-4C7C-99A6-478B497B6E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73AAB07-CEF0-4DC4-89A9-07B504A63EE4}"/>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3510151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87A4C-48B5-44FB-B18B-DF1C3A9A9DA1}"/>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3" name="Footer Placeholder 2">
            <a:extLst>
              <a:ext uri="{FF2B5EF4-FFF2-40B4-BE49-F238E27FC236}">
                <a16:creationId xmlns:a16="http://schemas.microsoft.com/office/drawing/2014/main" id="{DAB6807B-D784-4E63-86A8-3102FD1C61A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1B44061-5506-4197-AD75-FFE47A4A2DB0}"/>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15254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1032-8F0E-4B86-B36A-8EB962DD7A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1B621C-6DBC-4C97-8E72-CC00803DED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2639D-C874-4584-B3EE-4CC3DB9C502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D9B5F-6053-44AA-B909-E7CB58BD2BAC}"/>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6" name="Footer Placeholder 5">
            <a:extLst>
              <a:ext uri="{FF2B5EF4-FFF2-40B4-BE49-F238E27FC236}">
                <a16:creationId xmlns:a16="http://schemas.microsoft.com/office/drawing/2014/main" id="{B7D6C972-318B-44B3-A980-224F557AA77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1300702-E7F2-4FB4-B19F-47A7F57C4976}"/>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440048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77E6-5F86-473D-B761-B8156FCE94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4F3FB9-B1BE-4D97-AC7A-480DEF819E5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631348-9DFC-4177-8253-6185FAE40B2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B27EA-E1E8-4FD0-A0AC-CAD1F6791BD0}"/>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6" name="Footer Placeholder 5">
            <a:extLst>
              <a:ext uri="{FF2B5EF4-FFF2-40B4-BE49-F238E27FC236}">
                <a16:creationId xmlns:a16="http://schemas.microsoft.com/office/drawing/2014/main" id="{FF372766-36F9-4622-846C-44CA691C8B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2A30FCB-30F4-4D89-AC23-9562EB912FF1}"/>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828816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0BA8-035B-4C91-A786-C97F4815AD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4FE55-32EB-4EF9-8CD5-85A8711B7C8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A1E98-304C-4C1A-AC1B-1B790312ED25}"/>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5" name="Footer Placeholder 4">
            <a:extLst>
              <a:ext uri="{FF2B5EF4-FFF2-40B4-BE49-F238E27FC236}">
                <a16:creationId xmlns:a16="http://schemas.microsoft.com/office/drawing/2014/main" id="{51DA1064-8D3F-4E88-BF49-3389C46C19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AEB52AC-8519-4568-84A9-EACF4A068AC4}"/>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2613627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51B0F-82C1-46ED-A6E6-BBBC4FF3C1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B981B-64C8-4B07-86B3-E83580620DF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A0C51-9E15-4B5A-95C5-0AFE376331D0}"/>
              </a:ext>
            </a:extLst>
          </p:cNvPr>
          <p:cNvSpPr>
            <a:spLocks noGrp="1"/>
          </p:cNvSpPr>
          <p:nvPr>
            <p:ph type="dt" sz="half" idx="10"/>
          </p:nvPr>
        </p:nvSpPr>
        <p:spPr>
          <a:xfrm>
            <a:off x="838200" y="6356350"/>
            <a:ext cx="2743200" cy="365125"/>
          </a:xfrm>
          <a:prstGeom prst="rect">
            <a:avLst/>
          </a:prstGeom>
        </p:spPr>
        <p:txBody>
          <a:bodyPr/>
          <a:lstStyle/>
          <a:p>
            <a:fld id="{F31C1D61-B2EB-481C-BFD7-EDDB7BCF06E6}" type="datetimeFigureOut">
              <a:rPr lang="en-US" smtClean="0"/>
              <a:t>2/8/2022</a:t>
            </a:fld>
            <a:endParaRPr lang="en-US" dirty="0"/>
          </a:p>
        </p:txBody>
      </p:sp>
      <p:sp>
        <p:nvSpPr>
          <p:cNvPr id="5" name="Footer Placeholder 4">
            <a:extLst>
              <a:ext uri="{FF2B5EF4-FFF2-40B4-BE49-F238E27FC236}">
                <a16:creationId xmlns:a16="http://schemas.microsoft.com/office/drawing/2014/main" id="{B22D944D-88A8-4728-8ACF-BE00785447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4978957-8393-458C-B5ED-A52FFAD9B9E4}"/>
              </a:ext>
            </a:extLst>
          </p:cNvPr>
          <p:cNvSpPr>
            <a:spLocks noGrp="1"/>
          </p:cNvSpPr>
          <p:nvPr>
            <p:ph type="sldNum" sz="quarter" idx="12"/>
          </p:nvPr>
        </p:nvSpPr>
        <p:spPr>
          <a:xfrm>
            <a:off x="8610600" y="6356350"/>
            <a:ext cx="2743200" cy="365125"/>
          </a:xfrm>
          <a:prstGeom prst="rect">
            <a:avLst/>
          </a:prstGeom>
        </p:spPr>
        <p:txBody>
          <a:bodyPr/>
          <a:lstStyle/>
          <a:p>
            <a:fld id="{3C91E7BE-341E-4598-9B28-56A0F8C335F4}" type="slidenum">
              <a:rPr lang="en-US" smtClean="0"/>
              <a:t>‹#›</a:t>
            </a:fld>
            <a:endParaRPr lang="en-US" dirty="0"/>
          </a:p>
        </p:txBody>
      </p:sp>
    </p:spTree>
    <p:extLst>
      <p:ext uri="{BB962C8B-B14F-4D97-AF65-F5344CB8AC3E}">
        <p14:creationId xmlns:p14="http://schemas.microsoft.com/office/powerpoint/2010/main" val="393837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1E58-D54E-4038-A472-64BE5A1EC43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B18085D-AAA4-4FF5-A7C8-2D848CE1975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39C80-0EFB-45D4-8974-578E5592956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08C3B9-2BCC-4310-9344-52AD3B5254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8787C-7EA5-4FDD-9A36-A632FB5B619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44A888-6B5E-4F9B-AE0B-61F11B138131}"/>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8" name="Footer Placeholder 7">
            <a:extLst>
              <a:ext uri="{FF2B5EF4-FFF2-40B4-BE49-F238E27FC236}">
                <a16:creationId xmlns:a16="http://schemas.microsoft.com/office/drawing/2014/main" id="{A6CEE5D9-54BC-493E-9448-57A75C2EE7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651AB6D-07F0-4ED4-AE5D-1B95D2C5DB2B}"/>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55277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5721-365F-4663-B9C7-3B584A7510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9484AB-A98D-4EFE-A8D9-2C06DECAE984}"/>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4" name="Footer Placeholder 3">
            <a:extLst>
              <a:ext uri="{FF2B5EF4-FFF2-40B4-BE49-F238E27FC236}">
                <a16:creationId xmlns:a16="http://schemas.microsoft.com/office/drawing/2014/main" id="{315D8733-CB85-4D86-AAEC-BE8B883AD22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E38F9D9-11B5-4DE8-9A1E-CEA63887C66C}"/>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313243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9E2E5-7987-4073-A943-6C77FE66DDC3}"/>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3" name="Footer Placeholder 2">
            <a:extLst>
              <a:ext uri="{FF2B5EF4-FFF2-40B4-BE49-F238E27FC236}">
                <a16:creationId xmlns:a16="http://schemas.microsoft.com/office/drawing/2014/main" id="{8D9A7583-5B96-4791-831F-202165DC0D1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203BFA3-17A4-4C89-884D-F7242F63148A}"/>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389614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C3BE-568B-4B68-8B22-416D859EA4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7A912-AFE0-43CE-97CD-686D020D1D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3E154-76AE-4A2B-8173-F207C9EAC0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A076F-F8DA-46D5-9783-895642252FC2}"/>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6" name="Footer Placeholder 5">
            <a:extLst>
              <a:ext uri="{FF2B5EF4-FFF2-40B4-BE49-F238E27FC236}">
                <a16:creationId xmlns:a16="http://schemas.microsoft.com/office/drawing/2014/main" id="{553BD0F8-E8E5-4D2D-9C07-410EDABA50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3F6EB7B-BDA3-4973-A652-5C01B48FB512}"/>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259865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CAEE-4124-470B-82D0-B6D94BC5A5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B3F2B-B44E-48DF-84DA-54EEB0648E0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8F3CDA7-A2F1-4AF3-A43A-0E59B15227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C13AB-3A68-4182-BCBE-83D9135E5051}"/>
              </a:ext>
            </a:extLst>
          </p:cNvPr>
          <p:cNvSpPr>
            <a:spLocks noGrp="1"/>
          </p:cNvSpPr>
          <p:nvPr>
            <p:ph type="dt" sz="half" idx="10"/>
          </p:nvPr>
        </p:nvSpPr>
        <p:spPr>
          <a:xfrm>
            <a:off x="838200" y="6356350"/>
            <a:ext cx="2743200" cy="365125"/>
          </a:xfrm>
          <a:prstGeom prst="rect">
            <a:avLst/>
          </a:prstGeom>
        </p:spPr>
        <p:txBody>
          <a:bodyPr/>
          <a:lstStyle/>
          <a:p>
            <a:fld id="{200A0E8A-949F-46E5-AF48-96CD8F7872E5}" type="datetimeFigureOut">
              <a:rPr lang="en-US" smtClean="0"/>
              <a:t>2/8/2022</a:t>
            </a:fld>
            <a:endParaRPr lang="en-US" dirty="0"/>
          </a:p>
        </p:txBody>
      </p:sp>
      <p:sp>
        <p:nvSpPr>
          <p:cNvPr id="6" name="Footer Placeholder 5">
            <a:extLst>
              <a:ext uri="{FF2B5EF4-FFF2-40B4-BE49-F238E27FC236}">
                <a16:creationId xmlns:a16="http://schemas.microsoft.com/office/drawing/2014/main" id="{69CD4626-CAC4-4781-B798-CB96CEADF3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BC86AAD-EB18-457C-86AB-9124CD820021}"/>
              </a:ext>
            </a:extLst>
          </p:cNvPr>
          <p:cNvSpPr>
            <a:spLocks noGrp="1"/>
          </p:cNvSpPr>
          <p:nvPr>
            <p:ph type="sldNum" sz="quarter" idx="12"/>
          </p:nvPr>
        </p:nvSpPr>
        <p:spPr>
          <a:xfrm>
            <a:off x="8610600" y="6356350"/>
            <a:ext cx="2743200" cy="365125"/>
          </a:xfrm>
          <a:prstGeom prst="rect">
            <a:avLst/>
          </a:prstGeom>
        </p:spPr>
        <p:txBody>
          <a:bodyPr/>
          <a:lstStyle/>
          <a:p>
            <a:fld id="{DE222F36-9F1C-4C11-9B9A-ECEC5F4AFB55}" type="slidenum">
              <a:rPr lang="en-US" smtClean="0"/>
              <a:t>‹#›</a:t>
            </a:fld>
            <a:endParaRPr lang="en-US" dirty="0"/>
          </a:p>
        </p:txBody>
      </p:sp>
    </p:spTree>
    <p:extLst>
      <p:ext uri="{BB962C8B-B14F-4D97-AF65-F5344CB8AC3E}">
        <p14:creationId xmlns:p14="http://schemas.microsoft.com/office/powerpoint/2010/main" val="313858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1451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DFA2E5-67FC-4D05-BA28-771BB500E92C}"/>
              </a:ext>
            </a:extLst>
          </p:cNvPr>
          <p:cNvSpPr/>
          <p:nvPr userDrawn="1"/>
        </p:nvSpPr>
        <p:spPr>
          <a:xfrm>
            <a:off x="0" y="0"/>
            <a:ext cx="12192000" cy="6858000"/>
          </a:xfrm>
          <a:prstGeom prst="rect">
            <a:avLst/>
          </a:prstGeom>
          <a:solidFill>
            <a:srgbClr val="00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308D056-6706-49C9-A925-42FAF8F41023}"/>
              </a:ext>
            </a:extLst>
          </p:cNvPr>
          <p:cNvSpPr/>
          <p:nvPr userDrawn="1"/>
        </p:nvSpPr>
        <p:spPr>
          <a:xfrm>
            <a:off x="153185" y="1"/>
            <a:ext cx="11885630" cy="669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019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F8803BA-7BA6-479D-BD13-F04E5FE4DBBC}"/>
              </a:ext>
            </a:extLst>
          </p:cNvPr>
          <p:cNvSpPr/>
          <p:nvPr userDrawn="1"/>
        </p:nvSpPr>
        <p:spPr>
          <a:xfrm>
            <a:off x="0" y="0"/>
            <a:ext cx="12192000" cy="6858000"/>
          </a:xfrm>
          <a:prstGeom prst="rect">
            <a:avLst/>
          </a:prstGeom>
          <a:solidFill>
            <a:srgbClr val="00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7406788-9F80-43A9-A439-E4173ABB2A05}"/>
              </a:ext>
            </a:extLst>
          </p:cNvPr>
          <p:cNvSpPr/>
          <p:nvPr userDrawn="1"/>
        </p:nvSpPr>
        <p:spPr>
          <a:xfrm>
            <a:off x="153185" y="0"/>
            <a:ext cx="1188563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84850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A399-AF3D-439C-BE01-DEE0851BAEF2}"/>
              </a:ext>
            </a:extLst>
          </p:cNvPr>
          <p:cNvSpPr/>
          <p:nvPr userDrawn="1"/>
        </p:nvSpPr>
        <p:spPr>
          <a:xfrm>
            <a:off x="0" y="0"/>
            <a:ext cx="12192000" cy="6858000"/>
          </a:xfrm>
          <a:prstGeom prst="rect">
            <a:avLst/>
          </a:prstGeom>
          <a:solidFill>
            <a:srgbClr val="00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8026947-AE8A-4999-A7DB-BFA91CDF1AEE}"/>
              </a:ext>
            </a:extLst>
          </p:cNvPr>
          <p:cNvSpPr/>
          <p:nvPr userDrawn="1"/>
        </p:nvSpPr>
        <p:spPr>
          <a:xfrm>
            <a:off x="153185" y="145143"/>
            <a:ext cx="11885630" cy="656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134127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hyperlink" Target="https://www.fsis.usda.gov/guidelines/2017-0011"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www.fsis.usda.gov/wps/wcm/connect/7c48be3e-e516-4ccf-a2d5-b95a128f04ae/Labeling-Policy-Book.pdf?MOD=AJPERES"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hyperlink" Target="https://www.fsis.usda.gov/sites/default/files/media_file/2021-04/15-21.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s://www.fsis.usda.gov/sites/default/files/media_file/2020-10/Label-Approval-Guide.pdf"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39C61-03C9-4285-ADD8-4A09E2BC4BC9}"/>
              </a:ext>
            </a:extLst>
          </p:cNvPr>
          <p:cNvSpPr/>
          <p:nvPr/>
        </p:nvSpPr>
        <p:spPr>
          <a:xfrm>
            <a:off x="4489658" y="-477699"/>
            <a:ext cx="214312" cy="214312"/>
          </a:xfrm>
          <a:prstGeom prst="rect">
            <a:avLst/>
          </a:prstGeom>
          <a:solidFill>
            <a:srgbClr val="00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CF539B3-1261-4A65-BB06-E5E56F1A774E}"/>
              </a:ext>
            </a:extLst>
          </p:cNvPr>
          <p:cNvSpPr/>
          <p:nvPr/>
        </p:nvSpPr>
        <p:spPr>
          <a:xfrm>
            <a:off x="4749214" y="-477699"/>
            <a:ext cx="214312" cy="214312"/>
          </a:xfrm>
          <a:prstGeom prst="rect">
            <a:avLst/>
          </a:prstGeom>
          <a:solidFill>
            <a:srgbClr val="FEB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7E37FD5-D2C3-47C1-AED7-68694287AF63}"/>
              </a:ext>
            </a:extLst>
          </p:cNvPr>
          <p:cNvSpPr/>
          <p:nvPr/>
        </p:nvSpPr>
        <p:spPr>
          <a:xfrm>
            <a:off x="5008770" y="-477699"/>
            <a:ext cx="214312" cy="214312"/>
          </a:xfrm>
          <a:prstGeom prst="rect">
            <a:avLst/>
          </a:prstGeom>
          <a:solidFill>
            <a:srgbClr val="008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FED54F4-244D-4193-B44C-74D1E2DD4B88}"/>
              </a:ext>
            </a:extLst>
          </p:cNvPr>
          <p:cNvSpPr/>
          <p:nvPr/>
        </p:nvSpPr>
        <p:spPr>
          <a:xfrm>
            <a:off x="5275471" y="-477699"/>
            <a:ext cx="214312" cy="214312"/>
          </a:xfrm>
          <a:prstGeom prst="rect">
            <a:avLst/>
          </a:prstGeom>
          <a:solidFill>
            <a:srgbClr val="C5E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C7AFAED-6E88-4FAC-8E74-8ACF8456FEB4}"/>
              </a:ext>
            </a:extLst>
          </p:cNvPr>
          <p:cNvSpPr/>
          <p:nvPr/>
        </p:nvSpPr>
        <p:spPr>
          <a:xfrm>
            <a:off x="5535027" y="-477699"/>
            <a:ext cx="214312" cy="214312"/>
          </a:xfrm>
          <a:prstGeom prst="rect">
            <a:avLst/>
          </a:prstGeom>
          <a:solidFill>
            <a:srgbClr val="EAF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390F4F-9EC8-41C6-9D35-8DD74AE60566}"/>
              </a:ext>
            </a:extLst>
          </p:cNvPr>
          <p:cNvSpPr/>
          <p:nvPr/>
        </p:nvSpPr>
        <p:spPr>
          <a:xfrm>
            <a:off x="5794583" y="-477699"/>
            <a:ext cx="214312" cy="21431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9CA8786-0E11-450C-87BD-1CACB566FC66}"/>
              </a:ext>
            </a:extLst>
          </p:cNvPr>
          <p:cNvSpPr/>
          <p:nvPr/>
        </p:nvSpPr>
        <p:spPr>
          <a:xfrm>
            <a:off x="6044614" y="-477699"/>
            <a:ext cx="214312" cy="21431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D35FBE-C01E-43BF-9525-5DBCD4273896}"/>
              </a:ext>
            </a:extLst>
          </p:cNvPr>
          <p:cNvSpPr/>
          <p:nvPr/>
        </p:nvSpPr>
        <p:spPr>
          <a:xfrm>
            <a:off x="6304170" y="-477699"/>
            <a:ext cx="214312" cy="214312"/>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FA4B7AF-F3C9-47FB-B2E8-7AA0581530EF}"/>
              </a:ext>
            </a:extLst>
          </p:cNvPr>
          <p:cNvSpPr/>
          <p:nvPr/>
        </p:nvSpPr>
        <p:spPr>
          <a:xfrm>
            <a:off x="6563726" y="-477699"/>
            <a:ext cx="214312" cy="21431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B15C1D1-0AF6-403E-B89E-AA2A0F6061D3}"/>
              </a:ext>
            </a:extLst>
          </p:cNvPr>
          <p:cNvSpPr/>
          <p:nvPr/>
        </p:nvSpPr>
        <p:spPr>
          <a:xfrm>
            <a:off x="6833603" y="-477699"/>
            <a:ext cx="214312" cy="214312"/>
          </a:xfrm>
          <a:prstGeom prst="rect">
            <a:avLst/>
          </a:prstGeom>
          <a:solidFill>
            <a:srgbClr val="F9F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BC3ED17-6F77-4EB6-9E19-3CFF67FBD46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3695" y="384912"/>
            <a:ext cx="5227006" cy="681786"/>
          </a:xfrm>
          <a:prstGeom prst="rect">
            <a:avLst/>
          </a:prstGeom>
        </p:spPr>
      </p:pic>
      <p:pic>
        <p:nvPicPr>
          <p:cNvPr id="23" name="Picture 22">
            <a:extLst>
              <a:ext uri="{FF2B5EF4-FFF2-40B4-BE49-F238E27FC236}">
                <a16:creationId xmlns:a16="http://schemas.microsoft.com/office/drawing/2014/main" id="{FDAA3477-6AF7-4154-BCA9-198BB463CE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81475" y="1714997"/>
            <a:ext cx="8010525" cy="4037303"/>
          </a:xfrm>
          <a:prstGeom prst="rect">
            <a:avLst/>
          </a:prstGeom>
          <a:gradFill flip="none" rotWithShape="1">
            <a:gsLst>
              <a:gs pos="0">
                <a:schemeClr val="accent1">
                  <a:lumMod val="5000"/>
                  <a:lumOff val="95000"/>
                </a:schemeClr>
              </a:gs>
              <a:gs pos="74000">
                <a:schemeClr val="accent1">
                  <a:lumMod val="45000"/>
                  <a:lumOff val="55000"/>
                  <a:alpha val="79000"/>
                </a:schemeClr>
              </a:gs>
              <a:gs pos="83000">
                <a:schemeClr val="accent1">
                  <a:lumMod val="45000"/>
                  <a:lumOff val="55000"/>
                </a:schemeClr>
              </a:gs>
              <a:gs pos="100000">
                <a:schemeClr val="accent1">
                  <a:lumMod val="30000"/>
                  <a:lumOff val="70000"/>
                </a:schemeClr>
              </a:gs>
            </a:gsLst>
            <a:lin ang="2700000" scaled="1"/>
            <a:tileRect/>
          </a:gradFill>
        </p:spPr>
      </p:pic>
      <p:sp>
        <p:nvSpPr>
          <p:cNvPr id="25" name="Rectangle 24">
            <a:extLst>
              <a:ext uri="{FF2B5EF4-FFF2-40B4-BE49-F238E27FC236}">
                <a16:creationId xmlns:a16="http://schemas.microsoft.com/office/drawing/2014/main" id="{263081E7-CF85-47F8-A239-88DF176154A6}"/>
              </a:ext>
            </a:extLst>
          </p:cNvPr>
          <p:cNvSpPr/>
          <p:nvPr/>
        </p:nvSpPr>
        <p:spPr>
          <a:xfrm rot="10800000">
            <a:off x="-53871" y="1714998"/>
            <a:ext cx="12196969" cy="4037302"/>
          </a:xfrm>
          <a:prstGeom prst="rect">
            <a:avLst/>
          </a:prstGeom>
          <a:gradFill flip="none" rotWithShape="1">
            <a:gsLst>
              <a:gs pos="0">
                <a:srgbClr val="005341">
                  <a:alpha val="0"/>
                </a:srgbClr>
              </a:gs>
              <a:gs pos="42000">
                <a:srgbClr val="005341">
                  <a:alpha val="71000"/>
                </a:srgbClr>
              </a:gs>
              <a:gs pos="62000">
                <a:srgbClr val="005341"/>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81A7AA7-C8E9-49FB-8948-8FDF66607BF6}"/>
              </a:ext>
            </a:extLst>
          </p:cNvPr>
          <p:cNvSpPr txBox="1"/>
          <p:nvPr/>
        </p:nvSpPr>
        <p:spPr>
          <a:xfrm>
            <a:off x="737603" y="2112026"/>
            <a:ext cx="7586590" cy="523220"/>
          </a:xfrm>
          <a:prstGeom prst="rect">
            <a:avLst/>
          </a:prstGeom>
          <a:noFill/>
        </p:spPr>
        <p:txBody>
          <a:bodyPr wrap="square" rtlCol="0">
            <a:spAutoFit/>
          </a:bodyPr>
          <a:lstStyle/>
          <a:p>
            <a:r>
              <a:rPr lang="en-US" sz="2800" b="1" dirty="0">
                <a:solidFill>
                  <a:schemeClr val="bg1"/>
                </a:solidFill>
                <a:latin typeface="Merriweather" panose="02000000000000000000" pitchFamily="2" charset="0"/>
                <a:cs typeface="Merriweather" panose="02000000000000000000" pitchFamily="2" charset="0"/>
              </a:rPr>
              <a:t>FSIS’ Role in Verifying Truthful Labeling</a:t>
            </a:r>
            <a:endParaRPr lang="en-US" sz="2000" b="1" dirty="0">
              <a:solidFill>
                <a:schemeClr val="bg1"/>
              </a:solidFill>
              <a:latin typeface="Merriweather" panose="02000000000000000000" pitchFamily="2" charset="0"/>
              <a:cs typeface="Merriweather" panose="02000000000000000000" pitchFamily="2" charset="0"/>
            </a:endParaRPr>
          </a:p>
        </p:txBody>
      </p:sp>
      <p:cxnSp>
        <p:nvCxnSpPr>
          <p:cNvPr id="19" name="Straight Connector 18">
            <a:extLst>
              <a:ext uri="{FF2B5EF4-FFF2-40B4-BE49-F238E27FC236}">
                <a16:creationId xmlns:a16="http://schemas.microsoft.com/office/drawing/2014/main" id="{4952A6D6-774E-4EE5-9664-DBB313E879BA}"/>
              </a:ext>
            </a:extLst>
          </p:cNvPr>
          <p:cNvCxnSpPr/>
          <p:nvPr/>
        </p:nvCxnSpPr>
        <p:spPr>
          <a:xfrm>
            <a:off x="826503" y="316732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7FB86F-330F-4470-BC89-2219F68B2F52}"/>
              </a:ext>
            </a:extLst>
          </p:cNvPr>
          <p:cNvSpPr txBox="1"/>
          <p:nvPr/>
        </p:nvSpPr>
        <p:spPr>
          <a:xfrm>
            <a:off x="737603" y="3486730"/>
            <a:ext cx="6096000" cy="646331"/>
          </a:xfrm>
          <a:prstGeom prst="rect">
            <a:avLst/>
          </a:prstGeom>
          <a:noFill/>
        </p:spPr>
        <p:txBody>
          <a:bodyPr wrap="square">
            <a:spAutoFit/>
          </a:bodyPr>
          <a:lstStyle/>
          <a:p>
            <a:r>
              <a:rPr lang="en-US" dirty="0">
                <a:solidFill>
                  <a:schemeClr val="bg1"/>
                </a:solidFill>
                <a:latin typeface="Merriweather" panose="02000000000000000000" pitchFamily="2" charset="0"/>
                <a:cs typeface="Merriweather" panose="02000000000000000000" pitchFamily="2" charset="0"/>
              </a:rPr>
              <a:t>Labeling and Program Delivery Staff</a:t>
            </a:r>
          </a:p>
          <a:p>
            <a:r>
              <a:rPr lang="en-US" dirty="0">
                <a:solidFill>
                  <a:schemeClr val="bg1"/>
                </a:solidFill>
                <a:latin typeface="Merriweather" panose="02000000000000000000" pitchFamily="2" charset="0"/>
                <a:cs typeface="Merriweather" panose="02000000000000000000" pitchFamily="2" charset="0"/>
              </a:rPr>
              <a:t>February 9, 2022</a:t>
            </a:r>
            <a:endParaRPr lang="en-US" sz="1800" dirty="0">
              <a:solidFill>
                <a:schemeClr val="bg1"/>
              </a:solidFill>
              <a:latin typeface="Merriweather" panose="02000000000000000000" pitchFamily="2" charset="0"/>
              <a:cs typeface="Merriweather" panose="02000000000000000000" pitchFamily="2" charset="0"/>
            </a:endParaRPr>
          </a:p>
        </p:txBody>
      </p:sp>
    </p:spTree>
    <p:extLst>
      <p:ext uri="{BB962C8B-B14F-4D97-AF65-F5344CB8AC3E}">
        <p14:creationId xmlns:p14="http://schemas.microsoft.com/office/powerpoint/2010/main" val="179902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8834596"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Special Statements and Claims - Examples</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263879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Natural claims, e.g. “All Natural”, “100% Natural”</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Negative Claims, e.g., “no milk,” “no preservatives”</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Statements that identify a product as “organic”</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Front of Pack (FOP) nutrition statements, e.g., “0 grams trans fat per serving”</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Claims of the use of non-genetically engineered ingredients</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Claims regarding meat and poultry production practices (e.g., claims regarding the raising of animals such as “no antibiotics administered” or “vegetarian fed”)</a:t>
            </a:r>
          </a:p>
        </p:txBody>
      </p:sp>
    </p:spTree>
    <p:extLst>
      <p:ext uri="{BB962C8B-B14F-4D97-AF65-F5344CB8AC3E}">
        <p14:creationId xmlns:p14="http://schemas.microsoft.com/office/powerpoint/2010/main" val="1417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7C7F16-6EBB-47E7-8380-A9DD954875DE}"/>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6014" t="48215" r="46097" b="48251"/>
          <a:stretch/>
        </p:blipFill>
        <p:spPr>
          <a:xfrm>
            <a:off x="0" y="1666567"/>
            <a:ext cx="12191999" cy="5191433"/>
          </a:xfrm>
          <a:prstGeom prst="rect">
            <a:avLst/>
          </a:prstGeom>
        </p:spPr>
      </p:pic>
      <p:sp>
        <p:nvSpPr>
          <p:cNvPr id="4" name="TextBox 3">
            <a:extLst>
              <a:ext uri="{FF2B5EF4-FFF2-40B4-BE49-F238E27FC236}">
                <a16:creationId xmlns:a16="http://schemas.microsoft.com/office/drawing/2014/main" id="{8B9CB6AD-288E-4114-8095-346DA27DC4B4}"/>
              </a:ext>
            </a:extLst>
          </p:cNvPr>
          <p:cNvSpPr txBox="1"/>
          <p:nvPr/>
        </p:nvSpPr>
        <p:spPr>
          <a:xfrm>
            <a:off x="617516" y="466106"/>
            <a:ext cx="10842301"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Special Statements and Claims: Sketch Approval Required </a:t>
            </a:r>
          </a:p>
        </p:txBody>
      </p:sp>
      <p:cxnSp>
        <p:nvCxnSpPr>
          <p:cNvPr id="5" name="Straight Connector 4">
            <a:extLst>
              <a:ext uri="{FF2B5EF4-FFF2-40B4-BE49-F238E27FC236}">
                <a16:creationId xmlns:a16="http://schemas.microsoft.com/office/drawing/2014/main" id="{EFF90550-4E9D-4D9B-80AD-94492AB434B5}"/>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1B52E9-7EF7-42B4-A8D1-5E15E48A8ED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78793" y="1666566"/>
            <a:ext cx="8234411" cy="5191433"/>
          </a:xfrm>
          <a:prstGeom prst="rect">
            <a:avLst/>
          </a:prstGeom>
        </p:spPr>
      </p:pic>
    </p:spTree>
    <p:extLst>
      <p:ext uri="{BB962C8B-B14F-4D97-AF65-F5344CB8AC3E}">
        <p14:creationId xmlns:p14="http://schemas.microsoft.com/office/powerpoint/2010/main" val="411518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Regulatory Considerations for New Claims </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263879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Claims must be truthful and not misleading (9 CFR 317.8 and 381.129) </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Establishments should:</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Reach out to LPDS through askFSIS to confirm the acceptability of proposed language for a new claim before submission.</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Explain the meaning and intent of the new claim</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If applicable, provide documentation to support that the new claim is truthful and not misleading</a:t>
            </a:r>
          </a:p>
        </p:txBody>
      </p:sp>
    </p:spTree>
    <p:extLst>
      <p:ext uri="{BB962C8B-B14F-4D97-AF65-F5344CB8AC3E}">
        <p14:creationId xmlns:p14="http://schemas.microsoft.com/office/powerpoint/2010/main" val="351855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Factual Statements and Claims: Generic Approval Permitted</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33774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Some statements do not require submitting for approval and are approved generically under 9 CFR 412.2(b)</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Examples include:</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Allergen or contains statements “contains: (name of ingredient)”</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AMS Grading (USDA Prime, Choice, Select)</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Flavor profiles (e.g., teriyaki flavored)</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Foreign language on domestic products</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Geographic claims (refer to 9 CFR 317.8(b)(1))</a:t>
            </a:r>
          </a:p>
        </p:txBody>
      </p:sp>
    </p:spTree>
    <p:extLst>
      <p:ext uri="{BB962C8B-B14F-4D97-AF65-F5344CB8AC3E}">
        <p14:creationId xmlns:p14="http://schemas.microsoft.com/office/powerpoint/2010/main" val="81145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7C7F16-6EBB-47E7-8380-A9DD954875D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014" t="48215" r="46097" b="48251"/>
          <a:stretch/>
        </p:blipFill>
        <p:spPr>
          <a:xfrm>
            <a:off x="0" y="1666567"/>
            <a:ext cx="12191999" cy="5191433"/>
          </a:xfrm>
          <a:prstGeom prst="rect">
            <a:avLst/>
          </a:prstGeom>
        </p:spPr>
      </p:pic>
      <p:sp>
        <p:nvSpPr>
          <p:cNvPr id="4" name="TextBox 3">
            <a:extLst>
              <a:ext uri="{FF2B5EF4-FFF2-40B4-BE49-F238E27FC236}">
                <a16:creationId xmlns:a16="http://schemas.microsoft.com/office/drawing/2014/main" id="{8B9CB6AD-288E-4114-8095-346DA27DC4B4}"/>
              </a:ext>
            </a:extLst>
          </p:cNvPr>
          <p:cNvSpPr txBox="1"/>
          <p:nvPr/>
        </p:nvSpPr>
        <p:spPr>
          <a:xfrm>
            <a:off x="617516" y="466106"/>
            <a:ext cx="10087269"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Statements and Claims: Generic Example</a:t>
            </a:r>
          </a:p>
        </p:txBody>
      </p:sp>
      <p:cxnSp>
        <p:nvCxnSpPr>
          <p:cNvPr id="5" name="Straight Connector 4">
            <a:extLst>
              <a:ext uri="{FF2B5EF4-FFF2-40B4-BE49-F238E27FC236}">
                <a16:creationId xmlns:a16="http://schemas.microsoft.com/office/drawing/2014/main" id="{EFF90550-4E9D-4D9B-80AD-94492AB434B5}"/>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1B52E9-7EF7-42B4-A8D1-5E15E48A8ED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8090" y="2043399"/>
            <a:ext cx="9855816" cy="4437766"/>
          </a:xfrm>
          <a:prstGeom prst="rect">
            <a:avLst/>
          </a:prstGeom>
        </p:spPr>
      </p:pic>
    </p:spTree>
    <p:extLst>
      <p:ext uri="{BB962C8B-B14F-4D97-AF65-F5344CB8AC3E}">
        <p14:creationId xmlns:p14="http://schemas.microsoft.com/office/powerpoint/2010/main" val="352416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341"/>
                </a:solidFill>
                <a:effectLst/>
                <a:uLnTx/>
                <a:uFillTx/>
                <a:latin typeface="Merriweather" panose="02000000000000000000" pitchFamily="2" charset="0"/>
                <a:ea typeface="+mn-ea"/>
                <a:cs typeface="Merriweather" panose="02000000000000000000" pitchFamily="2" charset="0"/>
              </a:rPr>
              <a:t>Points of Clarification</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263879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FSIS Inspectors do not generically approve labels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FSIS in-plant inspection personnel will continue to conduct in-plant label verification activities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Labels will be generically approved if they meet the criteria listed in 9 CFR 412.2(b)</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Establishments do not generically approve labels Generically approved labels are approved by FSIS and display all applicable mandatory features in compliance with federal regulations</a:t>
            </a:r>
          </a:p>
        </p:txBody>
      </p:sp>
    </p:spTree>
    <p:extLst>
      <p:ext uri="{BB962C8B-B14F-4D97-AF65-F5344CB8AC3E}">
        <p14:creationId xmlns:p14="http://schemas.microsoft.com/office/powerpoint/2010/main" val="272439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Compliance Guideline for Label Approval</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522924" y="1545921"/>
            <a:ext cx="7485334" cy="44854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hlinkClick r:id="rId2"/>
              </a:rPr>
              <a:t>FSIS Compliance Guideline for Label Approval</a:t>
            </a:r>
            <a:r>
              <a:rPr lang="en-US" sz="1600" dirty="0">
                <a:latin typeface="Source Sans Pro" panose="020B0503030403020204" pitchFamily="34" charset="0"/>
                <a:cs typeface="Merriweather" panose="02000000000000000000" pitchFamily="2" charset="0"/>
              </a:rPr>
              <a:t> available on FSIS website. Compliance Guide for Label Approval includes information and examples about:</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1: Special statements and claims</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2: Factual statements and claims that can be generically approved</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3: Changes to labels approved with special statements and claims without additional FSIS review</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4: Changes to labels approved with special statements and claims that require FSIS review</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5: Blanket approvals (product lines or multiple products with identical claims)</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Appendix 6: Special statements and claims that FSIS only needs to review for only one label</a:t>
            </a:r>
          </a:p>
        </p:txBody>
      </p:sp>
    </p:spTree>
    <p:extLst>
      <p:ext uri="{BB962C8B-B14F-4D97-AF65-F5344CB8AC3E}">
        <p14:creationId xmlns:p14="http://schemas.microsoft.com/office/powerpoint/2010/main" val="238790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7C7F16-6EBB-47E7-8380-A9DD954875D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014" t="48215" r="46097" b="48251"/>
          <a:stretch/>
        </p:blipFill>
        <p:spPr>
          <a:xfrm>
            <a:off x="0" y="1666567"/>
            <a:ext cx="12191999" cy="5191433"/>
          </a:xfrm>
          <a:prstGeom prst="rect">
            <a:avLst/>
          </a:prstGeom>
        </p:spPr>
      </p:pic>
      <p:sp>
        <p:nvSpPr>
          <p:cNvPr id="4" name="TextBox 3">
            <a:extLst>
              <a:ext uri="{FF2B5EF4-FFF2-40B4-BE49-F238E27FC236}">
                <a16:creationId xmlns:a16="http://schemas.microsoft.com/office/drawing/2014/main" id="{8B9CB6AD-288E-4114-8095-346DA27DC4B4}"/>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Animal Production Raising Claims</a:t>
            </a:r>
          </a:p>
        </p:txBody>
      </p:sp>
      <p:cxnSp>
        <p:nvCxnSpPr>
          <p:cNvPr id="5" name="Straight Connector 4">
            <a:extLst>
              <a:ext uri="{FF2B5EF4-FFF2-40B4-BE49-F238E27FC236}">
                <a16:creationId xmlns:a16="http://schemas.microsoft.com/office/drawing/2014/main" id="{EFF90550-4E9D-4D9B-80AD-94492AB434B5}"/>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D971F3-B647-492B-A605-1F6F8FB755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7921" y="2144105"/>
            <a:ext cx="5094078" cy="4341109"/>
          </a:xfrm>
          <a:prstGeom prst="rect">
            <a:avLst/>
          </a:prstGeom>
        </p:spPr>
      </p:pic>
      <p:sp>
        <p:nvSpPr>
          <p:cNvPr id="10" name="TextBox 9">
            <a:extLst>
              <a:ext uri="{FF2B5EF4-FFF2-40B4-BE49-F238E27FC236}">
                <a16:creationId xmlns:a16="http://schemas.microsoft.com/office/drawing/2014/main" id="{FDEC65EA-9D50-42F1-A36E-510CEDEB3373}"/>
              </a:ext>
            </a:extLst>
          </p:cNvPr>
          <p:cNvSpPr txBox="1"/>
          <p:nvPr/>
        </p:nvSpPr>
        <p:spPr>
          <a:xfrm>
            <a:off x="617517" y="1812082"/>
            <a:ext cx="6350842" cy="485479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On October 5, 2016, FSIS announced the availability of and requested comments on its Labeling Guideline on Documentation Needed to Substantiate Animal Raising Claims for Label Submission</a:t>
            </a:r>
          </a:p>
          <a:p>
            <a:pPr marL="285750" indent="-285750">
              <a:lnSpc>
                <a:spcPct val="150000"/>
              </a:lnSpc>
              <a:buFont typeface="Arial" panose="020B0604020202020204" pitchFamily="34" charset="0"/>
              <a:buChar char="•"/>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FSIS published the guideline to assist establishments in preparing their label approval application and to facilitate LPDS’s review of these labels; we received over 4,600 comments.  Separately, we received three related petitions from animal welfare organizations</a:t>
            </a:r>
          </a:p>
          <a:p>
            <a:pPr>
              <a:lnSpc>
                <a:spcPct val="150000"/>
              </a:lnSpc>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FSIS published a Federal Register Notice and the guideline in final form on December 27, 2019</a:t>
            </a:r>
          </a:p>
          <a:p>
            <a:pPr marL="285750" indent="-285750">
              <a:lnSpc>
                <a:spcPct val="150000"/>
              </a:lnSpc>
              <a:buFont typeface="Arial" panose="020B0604020202020204" pitchFamily="34" charset="0"/>
              <a:buChar char="•"/>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https://www.fsis.usda.gov/guidelines/2019-0009</a:t>
            </a:r>
          </a:p>
        </p:txBody>
      </p:sp>
    </p:spTree>
    <p:extLst>
      <p:ext uri="{BB962C8B-B14F-4D97-AF65-F5344CB8AC3E}">
        <p14:creationId xmlns:p14="http://schemas.microsoft.com/office/powerpoint/2010/main" val="258564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r>
              <a:rPr lang="en-US" sz="2800" dirty="0"/>
              <a:t>Points of Clarification on Guidance</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9614304" cy="44854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Raised Without Hormones (No Hormones Administered or No Steroids Administered):  Updated information to clarify that a qualifying statement is no longer required on pork products labeled as having been raised without hormones because Federal law permits the use of certain hormones in swine, e.g., for gestation</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“100% grass-fed” claims are not permitted for animals raised on feedlots; animals can only be fed grass or forage, with the exception of milk consumed before weaning.  When less than 100% percent access to grass/forage, claim must accurately reflect circumstances, e.g., “Made from cows fed 85% grass and 15% corn</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FSIS has updated the guideline to clarify why qualifying information is necessary on certain products and to emphasize that this information must be prominently- and conspicuously-displayed on the label for FSIS to approve the claim </a:t>
            </a:r>
          </a:p>
        </p:txBody>
      </p:sp>
    </p:spTree>
    <p:extLst>
      <p:ext uri="{BB962C8B-B14F-4D97-AF65-F5344CB8AC3E}">
        <p14:creationId xmlns:p14="http://schemas.microsoft.com/office/powerpoint/2010/main" val="289637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7C7F16-6EBB-47E7-8380-A9DD954875D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014" t="48215" r="46097" b="48251"/>
          <a:stretch/>
        </p:blipFill>
        <p:spPr>
          <a:xfrm>
            <a:off x="0" y="1666567"/>
            <a:ext cx="12191999" cy="5191433"/>
          </a:xfrm>
          <a:prstGeom prst="rect">
            <a:avLst/>
          </a:prstGeom>
        </p:spPr>
      </p:pic>
      <p:sp>
        <p:nvSpPr>
          <p:cNvPr id="4" name="TextBox 3">
            <a:extLst>
              <a:ext uri="{FF2B5EF4-FFF2-40B4-BE49-F238E27FC236}">
                <a16:creationId xmlns:a16="http://schemas.microsoft.com/office/drawing/2014/main" id="{8B9CB6AD-288E-4114-8095-346DA27DC4B4}"/>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Food Standards and Labeling Policy Book</a:t>
            </a:r>
          </a:p>
        </p:txBody>
      </p:sp>
      <p:cxnSp>
        <p:nvCxnSpPr>
          <p:cNvPr id="5" name="Straight Connector 4">
            <a:extLst>
              <a:ext uri="{FF2B5EF4-FFF2-40B4-BE49-F238E27FC236}">
                <a16:creationId xmlns:a16="http://schemas.microsoft.com/office/drawing/2014/main" id="{EFF90550-4E9D-4D9B-80AD-94492AB434B5}"/>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D971F3-B647-492B-A605-1F6F8FB755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37310" y="1666567"/>
            <a:ext cx="3166918" cy="5191433"/>
          </a:xfrm>
          <a:prstGeom prst="rect">
            <a:avLst/>
          </a:prstGeom>
        </p:spPr>
      </p:pic>
      <p:sp>
        <p:nvSpPr>
          <p:cNvPr id="10" name="TextBox 9">
            <a:extLst>
              <a:ext uri="{FF2B5EF4-FFF2-40B4-BE49-F238E27FC236}">
                <a16:creationId xmlns:a16="http://schemas.microsoft.com/office/drawing/2014/main" id="{FDEC65EA-9D50-42F1-A36E-510CEDEB3373}"/>
              </a:ext>
            </a:extLst>
          </p:cNvPr>
          <p:cNvSpPr txBox="1"/>
          <p:nvPr/>
        </p:nvSpPr>
        <p:spPr>
          <a:xfrm>
            <a:off x="617517" y="1981101"/>
            <a:ext cx="6632022" cy="41161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FSIS has decided to stop adding policy guidance to the Food Standards and Labeling Policy Book</a:t>
            </a:r>
          </a:p>
          <a:p>
            <a:pPr>
              <a:lnSpc>
                <a:spcPct val="150000"/>
              </a:lnSpc>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FSIS will continue to amend or remove existing items in the book, as necessary, but it will no longer add new material to it</a:t>
            </a:r>
          </a:p>
          <a:p>
            <a:pPr>
              <a:lnSpc>
                <a:spcPct val="150000"/>
              </a:lnSpc>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The Agency will convey new labeling policy by other means, such as compliance guidelines</a:t>
            </a:r>
          </a:p>
          <a:p>
            <a:pPr>
              <a:lnSpc>
                <a:spcPct val="150000"/>
              </a:lnSpc>
            </a:pPr>
            <a:endParaRPr lang="en-US" sz="1600" dirty="0">
              <a:solidFill>
                <a:schemeClr val="bg1"/>
              </a:solidFill>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hlinkClick r:id="rId5"/>
              </a:rPr>
              <a:t>https://www.fsis.usda.gov/wps/wcm/connect/7c48be3e-e516-4ccf-a2d5-b95a128f04ae/Labeling-Policy-Book.pdf?MOD=AJPERES </a:t>
            </a:r>
            <a:endParaRPr lang="en-US" sz="1600" dirty="0">
              <a:solidFill>
                <a:schemeClr val="bg1"/>
              </a:solidFill>
              <a:latin typeface="Source Sans Pro" panose="020B0503030403020204" pitchFamily="34" charset="0"/>
              <a:cs typeface="Merriweather" panose="02000000000000000000" pitchFamily="2" charset="0"/>
            </a:endParaRPr>
          </a:p>
        </p:txBody>
      </p:sp>
      <p:sp>
        <p:nvSpPr>
          <p:cNvPr id="2" name="Rectangle 1">
            <a:extLst>
              <a:ext uri="{FF2B5EF4-FFF2-40B4-BE49-F238E27FC236}">
                <a16:creationId xmlns:a16="http://schemas.microsoft.com/office/drawing/2014/main" id="{3841B102-F54E-444E-932F-56BC4524ED6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a:extLst>
              <a:ext uri="{FF2B5EF4-FFF2-40B4-BE49-F238E27FC236}">
                <a16:creationId xmlns:a16="http://schemas.microsoft.com/office/drawing/2014/main" id="{866533E5-6FE5-42BB-8BF4-501DAB84FD54}"/>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3F26A12E-6480-4F13-AEB7-7FF2717CFFD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33D01479-A87D-4D19-A606-81A1584309F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Rectangle 10">
            <a:extLst>
              <a:ext uri="{FF2B5EF4-FFF2-40B4-BE49-F238E27FC236}">
                <a16:creationId xmlns:a16="http://schemas.microsoft.com/office/drawing/2014/main" id="{7BDE80C5-0357-4BD7-8E1A-838255E210E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3727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0" y="466106"/>
            <a:ext cx="8360229"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Required Labeling Features - PDP</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41C95A0C-E1B2-439A-8870-3FF860827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0"/>
            <a:ext cx="5940669" cy="6858000"/>
          </a:xfrm>
          <a:prstGeom prst="rect">
            <a:avLst/>
          </a:prstGeom>
        </p:spPr>
      </p:pic>
      <p:cxnSp>
        <p:nvCxnSpPr>
          <p:cNvPr id="5" name="Straight Connector 4">
            <a:extLst>
              <a:ext uri="{FF2B5EF4-FFF2-40B4-BE49-F238E27FC236}">
                <a16:creationId xmlns:a16="http://schemas.microsoft.com/office/drawing/2014/main" id="{C0268F3D-FC8D-4E2A-A611-C84BC45272A3}"/>
              </a:ext>
            </a:extLst>
          </p:cNvPr>
          <p:cNvCxnSpPr/>
          <p:nvPr/>
        </p:nvCxnSpPr>
        <p:spPr>
          <a:xfrm>
            <a:off x="6637317" y="1140407"/>
            <a:ext cx="18763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78ADB0-4AD2-4CE5-80E1-210C94817AB0}"/>
              </a:ext>
            </a:extLst>
          </p:cNvPr>
          <p:cNvSpPr txBox="1"/>
          <p:nvPr/>
        </p:nvSpPr>
        <p:spPr>
          <a:xfrm>
            <a:off x="6095999" y="466106"/>
            <a:ext cx="8195130" cy="523220"/>
          </a:xfrm>
          <a:prstGeom prst="rect">
            <a:avLst/>
          </a:prstGeom>
          <a:noFill/>
        </p:spPr>
        <p:txBody>
          <a:bodyPr wrap="square" rtlCol="0">
            <a:spAutoFit/>
          </a:bodyPr>
          <a:lstStyle/>
          <a:p>
            <a:r>
              <a:rPr lang="en-US" sz="2800" b="1" dirty="0">
                <a:solidFill>
                  <a:schemeClr val="bg1"/>
                </a:solidFill>
                <a:latin typeface="Merriweather" panose="02000000000000000000" pitchFamily="2" charset="0"/>
                <a:cs typeface="Merriweather" panose="02000000000000000000" pitchFamily="2" charset="0"/>
              </a:rPr>
              <a:t>Required Labeling Features – IP </a:t>
            </a:r>
          </a:p>
        </p:txBody>
      </p:sp>
      <p:sp>
        <p:nvSpPr>
          <p:cNvPr id="8" name="TextBox 7">
            <a:extLst>
              <a:ext uri="{FF2B5EF4-FFF2-40B4-BE49-F238E27FC236}">
                <a16:creationId xmlns:a16="http://schemas.microsoft.com/office/drawing/2014/main" id="{E6B626C6-5E2C-43C5-BA9C-419C784D636F}"/>
              </a:ext>
            </a:extLst>
          </p:cNvPr>
          <p:cNvSpPr txBox="1"/>
          <p:nvPr/>
        </p:nvSpPr>
        <p:spPr>
          <a:xfrm>
            <a:off x="6548418" y="1955825"/>
            <a:ext cx="5488252" cy="3293209"/>
          </a:xfrm>
          <a:prstGeom prst="rect">
            <a:avLst/>
          </a:prstGeom>
          <a:noFill/>
        </p:spPr>
        <p:txBody>
          <a:bodyPr wrap="square" rtlCol="0">
            <a:spAutoFit/>
          </a:bodyPr>
          <a:lstStyle/>
          <a:p>
            <a:pPr marL="342900" indent="-342900">
              <a:buAutoNum type="arabicPeriod" startAt="5"/>
            </a:pPr>
            <a:r>
              <a:rPr lang="en-US" sz="1600" dirty="0">
                <a:solidFill>
                  <a:schemeClr val="bg1"/>
                </a:solidFill>
                <a:latin typeface="Source Sans Pro" panose="020B0503030403020204" pitchFamily="34" charset="0"/>
                <a:cs typeface="Merriweather" panose="02000000000000000000" pitchFamily="2" charset="0"/>
              </a:rPr>
              <a:t>Name and place of business of the manufacturer, packer or distributor </a:t>
            </a:r>
          </a:p>
          <a:p>
            <a:r>
              <a:rPr lang="en-US" sz="1600" dirty="0">
                <a:solidFill>
                  <a:schemeClr val="bg1"/>
                </a:solidFill>
                <a:latin typeface="Source Sans Pro" panose="020B0503030403020204" pitchFamily="34" charset="0"/>
                <a:cs typeface="Merriweather" panose="02000000000000000000" pitchFamily="2" charset="0"/>
              </a:rPr>
              <a:t>	9 CFR 317.2(g)(2)/381.122</a:t>
            </a:r>
          </a:p>
          <a:p>
            <a:pPr marL="342900" indent="-342900">
              <a:buAutoNum type="arabicPeriod" startAt="5"/>
            </a:pPr>
            <a:endParaRPr lang="en-US" sz="1600" dirty="0">
              <a:solidFill>
                <a:schemeClr val="bg1"/>
              </a:solidFill>
              <a:latin typeface="Source Sans Pro" panose="020B0503030403020204" pitchFamily="34" charset="0"/>
              <a:cs typeface="Merriweather" panose="02000000000000000000" pitchFamily="2" charset="0"/>
            </a:endParaRPr>
          </a:p>
          <a:p>
            <a:r>
              <a:rPr lang="en-US" sz="1600" dirty="0">
                <a:solidFill>
                  <a:schemeClr val="bg1"/>
                </a:solidFill>
                <a:latin typeface="Source Sans Pro" panose="020B0503030403020204" pitchFamily="34" charset="0"/>
                <a:cs typeface="Merriweather" panose="02000000000000000000" pitchFamily="2" charset="0"/>
              </a:rPr>
              <a:t>6. Ingredient statement </a:t>
            </a:r>
          </a:p>
          <a:p>
            <a:r>
              <a:rPr lang="en-US" sz="1600" dirty="0">
                <a:solidFill>
                  <a:schemeClr val="bg1"/>
                </a:solidFill>
                <a:latin typeface="Source Sans Pro" panose="020B0503030403020204" pitchFamily="34" charset="0"/>
                <a:cs typeface="Merriweather" panose="02000000000000000000" pitchFamily="2" charset="0"/>
              </a:rPr>
              <a:t>	9 CFR 317.2(c)(2)/381.118</a:t>
            </a:r>
          </a:p>
          <a:p>
            <a:endParaRPr lang="en-US" sz="1600" dirty="0">
              <a:solidFill>
                <a:schemeClr val="bg1"/>
              </a:solidFill>
              <a:latin typeface="Source Sans Pro" panose="020B0503030403020204" pitchFamily="34" charset="0"/>
              <a:cs typeface="Merriweather" panose="02000000000000000000" pitchFamily="2" charset="0"/>
            </a:endParaRPr>
          </a:p>
          <a:p>
            <a:endParaRPr lang="en-US" sz="1600" dirty="0">
              <a:solidFill>
                <a:schemeClr val="bg1"/>
              </a:solidFill>
              <a:latin typeface="Source Sans Pro" panose="020B0503030403020204" pitchFamily="34" charset="0"/>
              <a:cs typeface="Merriweather" panose="02000000000000000000" pitchFamily="2" charset="0"/>
            </a:endParaRPr>
          </a:p>
          <a:p>
            <a:pPr marL="342900" indent="-342900">
              <a:buAutoNum type="arabicPeriod" startAt="7"/>
            </a:pPr>
            <a:r>
              <a:rPr lang="en-US" sz="1600" dirty="0">
                <a:solidFill>
                  <a:schemeClr val="bg1"/>
                </a:solidFill>
                <a:latin typeface="Source Sans Pro" panose="020B0503030403020204" pitchFamily="34" charset="0"/>
                <a:cs typeface="Merriweather" panose="02000000000000000000" pitchFamily="2" charset="0"/>
              </a:rPr>
              <a:t>Nutrition labeling (unless an exemption applies)                                 	9 CFR 317.300-400/381.400-500</a:t>
            </a:r>
          </a:p>
          <a:p>
            <a:pPr marL="342900" indent="-342900">
              <a:buAutoNum type="arabicPeriod" startAt="7"/>
            </a:pPr>
            <a:endParaRPr lang="en-US" sz="1600" dirty="0">
              <a:solidFill>
                <a:schemeClr val="bg1"/>
              </a:solidFill>
              <a:latin typeface="Source Sans Pro" panose="020B0503030403020204" pitchFamily="34" charset="0"/>
              <a:cs typeface="Merriweather" panose="02000000000000000000" pitchFamily="2" charset="0"/>
            </a:endParaRPr>
          </a:p>
          <a:p>
            <a:r>
              <a:rPr lang="en-US" sz="1600" dirty="0">
                <a:solidFill>
                  <a:schemeClr val="bg1"/>
                </a:solidFill>
                <a:latin typeface="Source Sans Pro" panose="020B0503030403020204" pitchFamily="34" charset="0"/>
                <a:cs typeface="Merriweather" panose="02000000000000000000" pitchFamily="2" charset="0"/>
              </a:rPr>
              <a:t>8.     Safe Handling Instructions* (on not ready-to eat products)</a:t>
            </a:r>
          </a:p>
          <a:p>
            <a:r>
              <a:rPr lang="en-US" sz="1600" dirty="0">
                <a:solidFill>
                  <a:schemeClr val="bg1"/>
                </a:solidFill>
                <a:latin typeface="Source Sans Pro" panose="020B0503030403020204" pitchFamily="34" charset="0"/>
                <a:cs typeface="Merriweather" panose="02000000000000000000" pitchFamily="2" charset="0"/>
              </a:rPr>
              <a:t>	9 CFR 317.2(l)/381.125(b)</a:t>
            </a:r>
          </a:p>
        </p:txBody>
      </p:sp>
      <p:sp>
        <p:nvSpPr>
          <p:cNvPr id="9" name="TextBox 8">
            <a:extLst>
              <a:ext uri="{FF2B5EF4-FFF2-40B4-BE49-F238E27FC236}">
                <a16:creationId xmlns:a16="http://schemas.microsoft.com/office/drawing/2014/main" id="{406A1917-62AF-4F00-81C4-93DE62CBF7E5}"/>
              </a:ext>
            </a:extLst>
          </p:cNvPr>
          <p:cNvSpPr txBox="1"/>
          <p:nvPr/>
        </p:nvSpPr>
        <p:spPr>
          <a:xfrm>
            <a:off x="617517" y="1955826"/>
            <a:ext cx="5478483" cy="3046988"/>
          </a:xfrm>
          <a:prstGeom prst="rect">
            <a:avLst/>
          </a:prstGeom>
          <a:noFill/>
        </p:spPr>
        <p:txBody>
          <a:bodyPr wrap="square" rtlCol="0">
            <a:spAutoFit/>
          </a:bodyPr>
          <a:lstStyle/>
          <a:p>
            <a:r>
              <a:rPr lang="en-US" sz="1600" dirty="0">
                <a:latin typeface="Source Sans Pro" panose="020B0503030403020204" pitchFamily="34" charset="0"/>
                <a:cs typeface="Merriweather" panose="02000000000000000000" pitchFamily="2" charset="0"/>
              </a:rPr>
              <a:t>1.     Product name </a:t>
            </a:r>
          </a:p>
          <a:p>
            <a:r>
              <a:rPr lang="en-US" sz="1600" dirty="0">
                <a:latin typeface="Source Sans Pro" panose="020B0503030403020204" pitchFamily="34" charset="0"/>
                <a:cs typeface="Merriweather" panose="02000000000000000000" pitchFamily="2" charset="0"/>
              </a:rPr>
              <a:t>	9 CFR 317.2(e)/381.117(a)</a:t>
            </a:r>
          </a:p>
          <a:p>
            <a:endParaRPr lang="en-US" sz="1600" dirty="0">
              <a:latin typeface="Source Sans Pro" panose="020B0503030403020204" pitchFamily="34" charset="0"/>
              <a:cs typeface="Merriweather" panose="02000000000000000000" pitchFamily="2" charset="0"/>
            </a:endParaRPr>
          </a:p>
          <a:p>
            <a:r>
              <a:rPr lang="en-US" sz="1600" dirty="0">
                <a:latin typeface="Source Sans Pro" panose="020B0503030403020204" pitchFamily="34" charset="0"/>
                <a:cs typeface="Merriweather" panose="02000000000000000000" pitchFamily="2" charset="0"/>
              </a:rPr>
              <a:t>2.     Handling Statement (on perishable products)</a:t>
            </a:r>
          </a:p>
          <a:p>
            <a:r>
              <a:rPr lang="en-US" sz="1600" dirty="0">
                <a:latin typeface="Source Sans Pro" panose="020B0503030403020204" pitchFamily="34" charset="0"/>
                <a:cs typeface="Merriweather" panose="02000000000000000000" pitchFamily="2" charset="0"/>
              </a:rPr>
              <a:t>	9 CFR 317.2(k)/381.125(a) </a:t>
            </a:r>
          </a:p>
          <a:p>
            <a:pPr marL="342900" indent="-342900">
              <a:buFont typeface="+mj-lt"/>
              <a:buAutoNum type="arabicPeriod"/>
            </a:pPr>
            <a:endParaRPr lang="en-US" sz="1600" dirty="0">
              <a:latin typeface="Source Sans Pro" panose="020B0503030403020204" pitchFamily="34" charset="0"/>
              <a:cs typeface="Merriweather" panose="02000000000000000000" pitchFamily="2" charset="0"/>
            </a:endParaRPr>
          </a:p>
          <a:p>
            <a:pPr marL="342900" indent="-342900">
              <a:buAutoNum type="arabicPeriod" startAt="3"/>
            </a:pPr>
            <a:r>
              <a:rPr lang="en-US" sz="1600" dirty="0">
                <a:latin typeface="Source Sans Pro" panose="020B0503030403020204" pitchFamily="34" charset="0"/>
                <a:cs typeface="Merriweather" panose="02000000000000000000" pitchFamily="2" charset="0"/>
              </a:rPr>
              <a:t>Inspection Legend/Est. number </a:t>
            </a:r>
          </a:p>
          <a:p>
            <a:r>
              <a:rPr lang="en-US" sz="1600" dirty="0">
                <a:latin typeface="Source Sans Pro" panose="020B0503030403020204" pitchFamily="34" charset="0"/>
                <a:cs typeface="Merriweather" panose="02000000000000000000" pitchFamily="2" charset="0"/>
              </a:rPr>
              <a:t>	9 CFR 312.2(b)/381.96 &amp;381.123(b)(2) </a:t>
            </a:r>
          </a:p>
          <a:p>
            <a:pPr marL="342900" indent="-342900">
              <a:buFont typeface="+mj-lt"/>
              <a:buAutoNum type="arabicPeriod"/>
            </a:pPr>
            <a:endParaRPr lang="en-US" sz="1600" dirty="0">
              <a:latin typeface="Source Sans Pro" panose="020B0503030403020204" pitchFamily="34" charset="0"/>
              <a:cs typeface="Merriweather" panose="02000000000000000000" pitchFamily="2" charset="0"/>
            </a:endParaRPr>
          </a:p>
          <a:p>
            <a:pPr marL="342900" indent="-342900">
              <a:buAutoNum type="arabicPeriod" startAt="4"/>
            </a:pPr>
            <a:r>
              <a:rPr lang="en-US" sz="1600" dirty="0">
                <a:latin typeface="Source Sans Pro" panose="020B0503030403020204" pitchFamily="34" charset="0"/>
                <a:cs typeface="Merriweather" panose="02000000000000000000" pitchFamily="2" charset="0"/>
              </a:rPr>
              <a:t>Net weight for product sold at retail (except variable net weight products) </a:t>
            </a:r>
          </a:p>
          <a:p>
            <a:r>
              <a:rPr lang="en-US" sz="1600" dirty="0">
                <a:latin typeface="Source Sans Pro" panose="020B0503030403020204" pitchFamily="34" charset="0"/>
                <a:cs typeface="Merriweather" panose="02000000000000000000" pitchFamily="2" charset="0"/>
              </a:rPr>
              <a:t>	9 CFR 317.2(h)/381.121</a:t>
            </a:r>
          </a:p>
        </p:txBody>
      </p:sp>
      <p:sp>
        <p:nvSpPr>
          <p:cNvPr id="7" name="TextBox 6">
            <a:extLst>
              <a:ext uri="{FF2B5EF4-FFF2-40B4-BE49-F238E27FC236}">
                <a16:creationId xmlns:a16="http://schemas.microsoft.com/office/drawing/2014/main" id="{0F1AA483-C1DA-4AF8-8C01-8302677D8359}"/>
              </a:ext>
            </a:extLst>
          </p:cNvPr>
          <p:cNvSpPr txBox="1"/>
          <p:nvPr/>
        </p:nvSpPr>
        <p:spPr>
          <a:xfrm>
            <a:off x="6834433" y="5717593"/>
            <a:ext cx="3120272" cy="369332"/>
          </a:xfrm>
          <a:prstGeom prst="rect">
            <a:avLst/>
          </a:prstGeom>
          <a:noFill/>
        </p:spPr>
        <p:txBody>
          <a:bodyPr wrap="square" rtlCol="0">
            <a:spAutoFit/>
          </a:bodyPr>
          <a:lstStyle/>
          <a:p>
            <a:r>
              <a:rPr lang="en-US" dirty="0">
                <a:solidFill>
                  <a:schemeClr val="bg1"/>
                </a:solidFill>
              </a:rPr>
              <a:t>* May appear on any panel</a:t>
            </a:r>
          </a:p>
        </p:txBody>
      </p:sp>
    </p:spTree>
    <p:extLst>
      <p:ext uri="{BB962C8B-B14F-4D97-AF65-F5344CB8AC3E}">
        <p14:creationId xmlns:p14="http://schemas.microsoft.com/office/powerpoint/2010/main" val="233969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7C7F16-6EBB-47E7-8380-A9DD954875D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6014" t="48215" r="46097" b="48251"/>
          <a:stretch/>
        </p:blipFill>
        <p:spPr>
          <a:xfrm>
            <a:off x="0" y="1666567"/>
            <a:ext cx="12191999" cy="5191433"/>
          </a:xfrm>
          <a:prstGeom prst="rect">
            <a:avLst/>
          </a:prstGeom>
        </p:spPr>
      </p:pic>
      <p:sp>
        <p:nvSpPr>
          <p:cNvPr id="4" name="TextBox 3">
            <a:extLst>
              <a:ext uri="{FF2B5EF4-FFF2-40B4-BE49-F238E27FC236}">
                <a16:creationId xmlns:a16="http://schemas.microsoft.com/office/drawing/2014/main" id="{8B9CB6AD-288E-4114-8095-346DA27DC4B4}"/>
              </a:ext>
            </a:extLst>
          </p:cNvPr>
          <p:cNvSpPr txBox="1"/>
          <p:nvPr/>
        </p:nvSpPr>
        <p:spPr>
          <a:xfrm>
            <a:off x="617517" y="466106"/>
            <a:ext cx="8327700"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New Labeling Focus on Claims Verification</a:t>
            </a:r>
          </a:p>
        </p:txBody>
      </p:sp>
      <p:cxnSp>
        <p:nvCxnSpPr>
          <p:cNvPr id="5" name="Straight Connector 4">
            <a:extLst>
              <a:ext uri="{FF2B5EF4-FFF2-40B4-BE49-F238E27FC236}">
                <a16:creationId xmlns:a16="http://schemas.microsoft.com/office/drawing/2014/main" id="{EFF90550-4E9D-4D9B-80AD-94492AB434B5}"/>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D971F3-B647-492B-A605-1F6F8FB755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71743" y="1666567"/>
            <a:ext cx="3578525" cy="5199260"/>
          </a:xfrm>
          <a:prstGeom prst="rect">
            <a:avLst/>
          </a:prstGeom>
        </p:spPr>
      </p:pic>
      <p:sp>
        <p:nvSpPr>
          <p:cNvPr id="10" name="TextBox 9">
            <a:extLst>
              <a:ext uri="{FF2B5EF4-FFF2-40B4-BE49-F238E27FC236}">
                <a16:creationId xmlns:a16="http://schemas.microsoft.com/office/drawing/2014/main" id="{FDEC65EA-9D50-42F1-A36E-510CEDEB3373}"/>
              </a:ext>
            </a:extLst>
          </p:cNvPr>
          <p:cNvSpPr txBox="1"/>
          <p:nvPr/>
        </p:nvSpPr>
        <p:spPr>
          <a:xfrm>
            <a:off x="617517" y="1812082"/>
            <a:ext cx="6871104" cy="485479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December 2010 Final Rule, “Nutrition Labeling of Single-Ingredient Products and Ground or Chopped Meat and Poultry Products” (75 FR 82148) (Effective March 2012)</a:t>
            </a:r>
          </a:p>
          <a:p>
            <a:pPr marL="742950" lvl="1"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FSIS to collect samples of raw ground beef products for nutrient analysis in order to verify compliance with nutrition labeling requirements</a:t>
            </a:r>
          </a:p>
          <a:p>
            <a:pPr marL="285750" indent="-285750">
              <a:lnSpc>
                <a:spcPct val="150000"/>
              </a:lnSpc>
              <a:buFont typeface="Arial" panose="020B0604020202020204" pitchFamily="34" charset="0"/>
              <a:buChar char="•"/>
            </a:pPr>
            <a:endParaRPr lang="en-US" sz="1600" dirty="0">
              <a:solidFill>
                <a:schemeClr val="bg1"/>
              </a:solidFill>
              <a:latin typeface="Source Sans Pro" panose="020B0503030403020204" pitchFamily="34" charset="0"/>
              <a:cs typeface="Merriweather" panose="02000000000000000000" pitchFamily="2" charset="0"/>
            </a:endParaRPr>
          </a:p>
          <a:p>
            <a:pPr marL="742950" lvl="1"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Project goal: Surveillance sampling to identify if certain nutrient content information on labels is accurate or if further testing and enforcement by FSIS is warranted</a:t>
            </a:r>
          </a:p>
          <a:p>
            <a:pPr marL="285750" indent="-285750">
              <a:lnSpc>
                <a:spcPct val="150000"/>
              </a:lnSpc>
              <a:buFont typeface="Arial" panose="020B0604020202020204" pitchFamily="34" charset="0"/>
              <a:buChar char="•"/>
            </a:pPr>
            <a:endParaRPr lang="en-US" sz="1600" dirty="0">
              <a:solidFill>
                <a:schemeClr val="bg1"/>
              </a:solidFill>
              <a:latin typeface="Source Sans Pro" panose="020B0503030403020204" pitchFamily="34" charset="0"/>
              <a:cs typeface="Merriweather" panose="02000000000000000000" pitchFamily="2" charset="0"/>
            </a:endParaRPr>
          </a:p>
          <a:p>
            <a:pPr marL="742950" lvl="1"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Criteria for sample selection:</a:t>
            </a:r>
          </a:p>
          <a:p>
            <a:pPr marL="1200150" lvl="2" indent="-285750">
              <a:lnSpc>
                <a:spcPct val="150000"/>
              </a:lnSpc>
              <a:buFont typeface="Arial" panose="020B0604020202020204" pitchFamily="34" charset="0"/>
              <a:buChar char="•"/>
            </a:pPr>
            <a:r>
              <a:rPr lang="en-US" sz="1600" dirty="0">
                <a:solidFill>
                  <a:schemeClr val="bg1"/>
                </a:solidFill>
                <a:latin typeface="Source Sans Pro" panose="020B0503030403020204" pitchFamily="34" charset="0"/>
                <a:cs typeface="Merriweather" panose="02000000000000000000" pitchFamily="2" charset="0"/>
              </a:rPr>
              <a:t>Must be in consumer ready packaging with nutrition facts panel</a:t>
            </a:r>
          </a:p>
        </p:txBody>
      </p:sp>
    </p:spTree>
    <p:extLst>
      <p:ext uri="{BB962C8B-B14F-4D97-AF65-F5344CB8AC3E}">
        <p14:creationId xmlns:p14="http://schemas.microsoft.com/office/powerpoint/2010/main" val="274069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11316980" cy="523220"/>
          </a:xfrm>
          <a:prstGeom prst="rect">
            <a:avLst/>
          </a:prstGeom>
          <a:noFill/>
        </p:spPr>
        <p:txBody>
          <a:bodyPr wrap="square" rtlCol="0">
            <a:spAutoFit/>
          </a:bodyPr>
          <a:lstStyle/>
          <a:p>
            <a:r>
              <a:rPr lang="en-US" sz="2800" dirty="0"/>
              <a:t>New Labeling Focus on Claims Verification</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9614304" cy="41161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In FY2018, FSIS expanded its exploratory sampling program to include verification of labeling claims for:</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Raw, ground beef products with negative/no hormone claims</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Raw chicken parts with negative/no antibiotics claims</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Ready-to-eat products with negative/no soy claims</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 Sampling programs have continued since FY2018 </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hlinkClick r:id="rId2"/>
              </a:rPr>
              <a:t>https://www.fsis.usda.gov/sites/default/files/media_file/2021-04/15-21.pdf</a:t>
            </a:r>
            <a:r>
              <a:rPr lang="en-US" sz="1600" dirty="0">
                <a:latin typeface="Source Sans Pro" panose="020B0503030403020204" pitchFamily="34" charset="0"/>
                <a:cs typeface="Merriweather" panose="02000000000000000000" pitchFamily="2" charset="0"/>
              </a:rPr>
              <a:t> </a:t>
            </a: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Purpose of the sampling:  To verify industry’s compliance with the Agency’s labeling regulations and policies to ensure such claims are truthful and not misleading and to protect consumers from misbranded and economically adulterated meat and poultry products</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p:txBody>
      </p:sp>
    </p:spTree>
    <p:extLst>
      <p:ext uri="{BB962C8B-B14F-4D97-AF65-F5344CB8AC3E}">
        <p14:creationId xmlns:p14="http://schemas.microsoft.com/office/powerpoint/2010/main" val="295968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D7BB879A-1C68-48D5-B198-0F13A31A83DC}"/>
              </a:ext>
            </a:extLst>
          </p:cNvPr>
          <p:cNvSpPr txBox="1">
            <a:spLocks/>
          </p:cNvSpPr>
          <p:nvPr/>
        </p:nvSpPr>
        <p:spPr>
          <a:xfrm>
            <a:off x="1036949" y="0"/>
            <a:ext cx="11155051" cy="1404595"/>
          </a:xfrm>
          <a:prstGeom prst="rect">
            <a:avLst/>
          </a:prstGeom>
          <a:gradFill>
            <a:gsLst>
              <a:gs pos="0">
                <a:srgbClr val="005341">
                  <a:alpha val="0"/>
                </a:srgbClr>
              </a:gs>
              <a:gs pos="42000">
                <a:srgbClr val="005341">
                  <a:alpha val="71000"/>
                </a:srgbClr>
              </a:gs>
              <a:gs pos="62000">
                <a:srgbClr val="005341"/>
              </a:gs>
            </a:gsLst>
            <a:lin ang="21594000" scaled="0"/>
          </a:gra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Labeling of Products Made Using </a:t>
            </a:r>
          </a:p>
          <a:p>
            <a:r>
              <a:rPr lang="en-US" dirty="0"/>
              <a:t>Animal Cell Culture Food Technology</a:t>
            </a:r>
            <a:br>
              <a:rPr lang="en-US" b="1" dirty="0">
                <a:latin typeface="+mn-lt"/>
              </a:rPr>
            </a:br>
            <a:endParaRPr lang="en-US" sz="2400" dirty="0">
              <a:solidFill>
                <a:schemeClr val="bg1"/>
              </a:solidFill>
            </a:endParaRPr>
          </a:p>
        </p:txBody>
      </p:sp>
      <p:sp>
        <p:nvSpPr>
          <p:cNvPr id="6" name="TextBox 5">
            <a:extLst>
              <a:ext uri="{FF2B5EF4-FFF2-40B4-BE49-F238E27FC236}">
                <a16:creationId xmlns:a16="http://schemas.microsoft.com/office/drawing/2014/main" id="{E5EC5804-369C-4FA0-BDDF-BE31B3619374}"/>
              </a:ext>
            </a:extLst>
          </p:cNvPr>
          <p:cNvSpPr txBox="1"/>
          <p:nvPr/>
        </p:nvSpPr>
        <p:spPr>
          <a:xfrm>
            <a:off x="7861954" y="2345364"/>
            <a:ext cx="4000556" cy="3416320"/>
          </a:xfrm>
          <a:prstGeom prst="rect">
            <a:avLst/>
          </a:prstGeom>
          <a:noFill/>
        </p:spPr>
        <p:txBody>
          <a:bodyPr wrap="square" rtlCol="0">
            <a:spAutoFit/>
          </a:bodyPr>
          <a:lstStyle/>
          <a:p>
            <a:r>
              <a:rPr lang="en-US" sz="2400" b="1" dirty="0">
                <a:solidFill>
                  <a:schemeClr val="tx2"/>
                </a:solidFill>
                <a:latin typeface="Calibri" panose="020F0502020204030204" pitchFamily="34" charset="0"/>
              </a:rPr>
              <a:t>Animal cell culture food technology </a:t>
            </a:r>
            <a:r>
              <a:rPr lang="en-US" sz="2400" b="1" dirty="0">
                <a:latin typeface="Calibri" panose="020F0502020204030204" pitchFamily="34" charset="0"/>
              </a:rPr>
              <a:t>refers to the controlled growth of animal cells from livestock, poultry, fish, or other animals, their subsequent differentiation into various cell types, and their collection and processing into food</a:t>
            </a:r>
          </a:p>
        </p:txBody>
      </p:sp>
      <p:pic>
        <p:nvPicPr>
          <p:cNvPr id="5" name="Picture 4">
            <a:extLst>
              <a:ext uri="{FF2B5EF4-FFF2-40B4-BE49-F238E27FC236}">
                <a16:creationId xmlns:a16="http://schemas.microsoft.com/office/drawing/2014/main" id="{884E3351-EB79-4194-86CE-FCE29D317A78}"/>
              </a:ext>
            </a:extLst>
          </p:cNvPr>
          <p:cNvPicPr>
            <a:picLocks noChangeAspect="1"/>
          </p:cNvPicPr>
          <p:nvPr/>
        </p:nvPicPr>
        <p:blipFill>
          <a:blip r:embed="rId3"/>
          <a:stretch>
            <a:fillRect/>
          </a:stretch>
        </p:blipFill>
        <p:spPr>
          <a:xfrm>
            <a:off x="216368" y="1574275"/>
            <a:ext cx="7023418" cy="4958499"/>
          </a:xfrm>
          <a:prstGeom prst="rect">
            <a:avLst/>
          </a:prstGeom>
        </p:spPr>
      </p:pic>
    </p:spTree>
    <p:extLst>
      <p:ext uri="{BB962C8B-B14F-4D97-AF65-F5344CB8AC3E}">
        <p14:creationId xmlns:p14="http://schemas.microsoft.com/office/powerpoint/2010/main" val="81013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E757-868E-40E3-9B17-C439DB820544}"/>
              </a:ext>
            </a:extLst>
          </p:cNvPr>
          <p:cNvSpPr>
            <a:spLocks noGrp="1"/>
          </p:cNvSpPr>
          <p:nvPr>
            <p:ph type="title"/>
          </p:nvPr>
        </p:nvSpPr>
        <p:spPr>
          <a:xfrm>
            <a:off x="1035627" y="55881"/>
            <a:ext cx="11156373" cy="1250312"/>
          </a:xfrm>
          <a:gradFill>
            <a:gsLst>
              <a:gs pos="0">
                <a:srgbClr val="005341">
                  <a:alpha val="0"/>
                </a:srgbClr>
              </a:gs>
              <a:gs pos="42000">
                <a:srgbClr val="005341">
                  <a:alpha val="71000"/>
                </a:srgbClr>
              </a:gs>
              <a:gs pos="62000">
                <a:srgbClr val="005341"/>
              </a:gs>
            </a:gsLst>
            <a:lin ang="21594000" scaled="0"/>
          </a:gradFill>
        </p:spPr>
        <p:txBody>
          <a:bodyPr>
            <a:normAutofit fontScale="90000"/>
          </a:bodyPr>
          <a:lstStyle/>
          <a:p>
            <a:br>
              <a:rPr lang="en-US" dirty="0"/>
            </a:br>
            <a:r>
              <a:rPr lang="en-US" dirty="0"/>
              <a:t>Labeling of Products Made Using </a:t>
            </a:r>
            <a:br>
              <a:rPr lang="en-US" dirty="0"/>
            </a:br>
            <a:r>
              <a:rPr lang="en-US" dirty="0"/>
              <a:t>Animal Cell Culture Food Technology</a:t>
            </a:r>
            <a:br>
              <a:rPr lang="en-US" b="1" dirty="0">
                <a:latin typeface="+mn-lt"/>
              </a:rPr>
            </a:br>
            <a:endParaRPr lang="en-US" sz="5400" dirty="0">
              <a:solidFill>
                <a:schemeClr val="bg1"/>
              </a:solidFill>
            </a:endParaRPr>
          </a:p>
        </p:txBody>
      </p:sp>
      <p:sp>
        <p:nvSpPr>
          <p:cNvPr id="3" name="Content Placeholder 2">
            <a:extLst>
              <a:ext uri="{FF2B5EF4-FFF2-40B4-BE49-F238E27FC236}">
                <a16:creationId xmlns:a16="http://schemas.microsoft.com/office/drawing/2014/main" id="{86B8DD12-9DCF-462B-8FFD-D91FA25DF0D7}"/>
              </a:ext>
            </a:extLst>
          </p:cNvPr>
          <p:cNvSpPr>
            <a:spLocks noGrp="1"/>
          </p:cNvSpPr>
          <p:nvPr>
            <p:ph idx="1"/>
          </p:nvPr>
        </p:nvSpPr>
        <p:spPr/>
        <p:txBody>
          <a:bodyPr>
            <a:normAutofit fontScale="92500" lnSpcReduction="10000"/>
          </a:bodyPr>
          <a:lstStyle/>
          <a:p>
            <a:r>
              <a:rPr lang="en-US" dirty="0"/>
              <a:t>FSIS will preapprove all labeling of human food products derived from the cultured cells of livestock and poultry, including labeling claims</a:t>
            </a:r>
          </a:p>
          <a:p>
            <a:endParaRPr lang="en-US" dirty="0"/>
          </a:p>
          <a:p>
            <a:r>
              <a:rPr lang="en-US" dirty="0"/>
              <a:t>FSIS inspectors will verify labeling accuracy during inspection </a:t>
            </a:r>
          </a:p>
          <a:p>
            <a:endParaRPr lang="en-US" dirty="0"/>
          </a:p>
          <a:p>
            <a:r>
              <a:rPr lang="en-US" dirty="0"/>
              <a:t>FSIS intends to use a </a:t>
            </a:r>
            <a:r>
              <a:rPr lang="en-US" b="1" u="sng" dirty="0"/>
              <a:t>public process </a:t>
            </a:r>
            <a:r>
              <a:rPr lang="en-US" dirty="0"/>
              <a:t> to develop regulatory requirements to ensure the truthful labeling of food products derived from the cultured cells of livestock and poultry</a:t>
            </a:r>
          </a:p>
          <a:p>
            <a:endParaRPr lang="en-US" dirty="0"/>
          </a:p>
          <a:p>
            <a:r>
              <a:rPr lang="en-US" dirty="0"/>
              <a:t>FSIS is working with FDA to develop joint principles for the labeling of cell-cultured food products under their respective jurisdictions</a:t>
            </a:r>
          </a:p>
          <a:p>
            <a:endParaRPr lang="en-US" dirty="0"/>
          </a:p>
          <a:p>
            <a:endParaRPr lang="en-US" dirty="0"/>
          </a:p>
        </p:txBody>
      </p:sp>
      <p:grpSp>
        <p:nvGrpSpPr>
          <p:cNvPr id="4" name="Group 3">
            <a:extLst>
              <a:ext uri="{FF2B5EF4-FFF2-40B4-BE49-F238E27FC236}">
                <a16:creationId xmlns:a16="http://schemas.microsoft.com/office/drawing/2014/main" id="{30706B81-457F-407F-969C-5434B152441D}"/>
              </a:ext>
            </a:extLst>
          </p:cNvPr>
          <p:cNvGrpSpPr/>
          <p:nvPr/>
        </p:nvGrpSpPr>
        <p:grpSpPr>
          <a:xfrm>
            <a:off x="3217047" y="6356350"/>
            <a:ext cx="5880440" cy="416248"/>
            <a:chOff x="425450" y="1119285"/>
            <a:chExt cx="5956300" cy="708480"/>
          </a:xfrm>
          <a:solidFill>
            <a:schemeClr val="accent5"/>
          </a:solidFill>
        </p:grpSpPr>
        <p:sp>
          <p:nvSpPr>
            <p:cNvPr id="5" name="Rectangle: Rounded Corners 4">
              <a:extLst>
                <a:ext uri="{FF2B5EF4-FFF2-40B4-BE49-F238E27FC236}">
                  <a16:creationId xmlns:a16="http://schemas.microsoft.com/office/drawing/2014/main" id="{84B6B659-9DC4-4AA4-A304-6BEFDA54DCFC}"/>
                </a:ext>
              </a:extLst>
            </p:cNvPr>
            <p:cNvSpPr/>
            <p:nvPr/>
          </p:nvSpPr>
          <p:spPr>
            <a:xfrm>
              <a:off x="425450" y="1119285"/>
              <a:ext cx="5956300" cy="708480"/>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88639058-98E2-4A5B-BE75-21EADB4C4BD0}"/>
                </a:ext>
              </a:extLst>
            </p:cNvPr>
            <p:cNvSpPr txBox="1"/>
            <p:nvPr/>
          </p:nvSpPr>
          <p:spPr>
            <a:xfrm>
              <a:off x="460035" y="1153870"/>
              <a:ext cx="5887130" cy="639310"/>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225134" tIns="0" rIns="225134" bIns="0" numCol="1" spcCol="1270" anchor="b" anchorCtr="0">
              <a:noAutofit/>
            </a:bodyPr>
            <a:lstStyle/>
            <a:p>
              <a:pPr marL="0" lvl="0" indent="0" algn="ctr" defTabSz="1066800">
                <a:lnSpc>
                  <a:spcPct val="90000"/>
                </a:lnSpc>
                <a:spcBef>
                  <a:spcPct val="0"/>
                </a:spcBef>
                <a:spcAft>
                  <a:spcPct val="35000"/>
                </a:spcAft>
                <a:buNone/>
              </a:pPr>
              <a:r>
                <a:rPr lang="en-US" sz="2400" kern="1200" dirty="0"/>
                <a:t>FSIS Roles and Responsibilities</a:t>
              </a:r>
            </a:p>
          </p:txBody>
        </p:sp>
      </p:grpSp>
    </p:spTree>
    <p:extLst>
      <p:ext uri="{BB962C8B-B14F-4D97-AF65-F5344CB8AC3E}">
        <p14:creationId xmlns:p14="http://schemas.microsoft.com/office/powerpoint/2010/main" val="183844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4CFAD-2A1F-492C-9A32-22CCE0F4A550}"/>
              </a:ext>
            </a:extLst>
          </p:cNvPr>
          <p:cNvSpPr txBox="1"/>
          <p:nvPr/>
        </p:nvSpPr>
        <p:spPr>
          <a:xfrm>
            <a:off x="468003" y="257031"/>
            <a:ext cx="7742712" cy="523220"/>
          </a:xfrm>
          <a:prstGeom prst="rect">
            <a:avLst/>
          </a:prstGeom>
          <a:noFill/>
        </p:spPr>
        <p:txBody>
          <a:bodyPr wrap="square" rtlCol="0">
            <a:spAutoFit/>
          </a:bodyPr>
          <a:lstStyle/>
          <a:p>
            <a:r>
              <a:rPr lang="en-US" sz="2600" b="1" dirty="0">
                <a:solidFill>
                  <a:schemeClr val="accent6">
                    <a:lumMod val="50000"/>
                  </a:schemeClr>
                </a:solidFill>
                <a:latin typeface="Merriweather" panose="02000000000000000000" pitchFamily="2" charset="0"/>
                <a:cs typeface="Merriweather" panose="02000000000000000000" pitchFamily="2" charset="0"/>
              </a:rPr>
              <a:t>FDA Request for Information</a:t>
            </a:r>
            <a:r>
              <a:rPr lang="en-US" sz="2800" b="1" dirty="0">
                <a:solidFill>
                  <a:srgbClr val="005341"/>
                </a:solidFill>
                <a:latin typeface="Merriweather" panose="02000000000000000000" pitchFamily="2" charset="0"/>
                <a:cs typeface="Merriweather" panose="02000000000000000000" pitchFamily="2" charset="0"/>
              </a:rPr>
              <a:t>	</a:t>
            </a:r>
          </a:p>
        </p:txBody>
      </p:sp>
      <p:cxnSp>
        <p:nvCxnSpPr>
          <p:cNvPr id="3" name="Straight Connector 2">
            <a:extLst>
              <a:ext uri="{FF2B5EF4-FFF2-40B4-BE49-F238E27FC236}">
                <a16:creationId xmlns:a16="http://schemas.microsoft.com/office/drawing/2014/main" id="{A18E8E19-CD40-4933-91F7-C1ABE819E78B}"/>
              </a:ext>
            </a:extLst>
          </p:cNvPr>
          <p:cNvCxnSpPr/>
          <p:nvPr/>
        </p:nvCxnSpPr>
        <p:spPr>
          <a:xfrm>
            <a:off x="617517" y="787183"/>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8DBF3D4-54FC-40E0-9070-2878609E78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3671" y="0"/>
            <a:ext cx="5949462" cy="6691954"/>
          </a:xfrm>
          <a:prstGeom prst="rect">
            <a:avLst/>
          </a:prstGeom>
        </p:spPr>
      </p:pic>
      <p:sp>
        <p:nvSpPr>
          <p:cNvPr id="5" name="TextBox 4">
            <a:extLst>
              <a:ext uri="{FF2B5EF4-FFF2-40B4-BE49-F238E27FC236}">
                <a16:creationId xmlns:a16="http://schemas.microsoft.com/office/drawing/2014/main" id="{D989C8B6-AB5B-4FC4-9195-877F65510B50}"/>
              </a:ext>
            </a:extLst>
          </p:cNvPr>
          <p:cNvSpPr txBox="1"/>
          <p:nvPr/>
        </p:nvSpPr>
        <p:spPr>
          <a:xfrm>
            <a:off x="6219099" y="250662"/>
            <a:ext cx="7147379" cy="892552"/>
          </a:xfrm>
          <a:prstGeom prst="rect">
            <a:avLst/>
          </a:prstGeom>
          <a:noFill/>
        </p:spPr>
        <p:txBody>
          <a:bodyPr wrap="square" rtlCol="0">
            <a:spAutoFit/>
          </a:bodyPr>
          <a:lstStyle/>
          <a:p>
            <a:r>
              <a:rPr lang="en-US" sz="2600" b="1" dirty="0">
                <a:solidFill>
                  <a:schemeClr val="bg1"/>
                </a:solidFill>
                <a:latin typeface="Merriweather" panose="02000000000000000000" pitchFamily="2" charset="0"/>
                <a:cs typeface="Merriweather" panose="02000000000000000000" pitchFamily="2" charset="0"/>
              </a:rPr>
              <a:t>FSIS Advance Notice of Propose </a:t>
            </a:r>
          </a:p>
          <a:p>
            <a:r>
              <a:rPr lang="en-US" sz="2600" b="1" dirty="0">
                <a:solidFill>
                  <a:schemeClr val="bg1"/>
                </a:solidFill>
                <a:latin typeface="Merriweather" panose="02000000000000000000" pitchFamily="2" charset="0"/>
                <a:cs typeface="Merriweather" panose="02000000000000000000" pitchFamily="2" charset="0"/>
              </a:rPr>
              <a:t>Rulemaking</a:t>
            </a:r>
          </a:p>
        </p:txBody>
      </p:sp>
      <p:cxnSp>
        <p:nvCxnSpPr>
          <p:cNvPr id="6" name="Straight Connector 5">
            <a:extLst>
              <a:ext uri="{FF2B5EF4-FFF2-40B4-BE49-F238E27FC236}">
                <a16:creationId xmlns:a16="http://schemas.microsoft.com/office/drawing/2014/main" id="{64A0FDFE-8C1F-4D08-8452-38AB3CA014FC}"/>
              </a:ext>
            </a:extLst>
          </p:cNvPr>
          <p:cNvCxnSpPr/>
          <p:nvPr/>
        </p:nvCxnSpPr>
        <p:spPr>
          <a:xfrm>
            <a:off x="6646026" y="1343607"/>
            <a:ext cx="18763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76BA64-C1C5-4CEF-AC67-A3E8B0183AC0}"/>
              </a:ext>
            </a:extLst>
          </p:cNvPr>
          <p:cNvSpPr txBox="1"/>
          <p:nvPr/>
        </p:nvSpPr>
        <p:spPr>
          <a:xfrm>
            <a:off x="6557698" y="1955826"/>
            <a:ext cx="5026066" cy="492443"/>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bg1"/>
                </a:solidFill>
                <a:cs typeface="Merriweather" panose="02000000000000000000" pitchFamily="2" charset="0"/>
              </a:rPr>
              <a:t>Published September 3, 2021. </a:t>
            </a:r>
          </a:p>
        </p:txBody>
      </p:sp>
      <p:sp>
        <p:nvSpPr>
          <p:cNvPr id="10" name="TextBox 9">
            <a:extLst>
              <a:ext uri="{FF2B5EF4-FFF2-40B4-BE49-F238E27FC236}">
                <a16:creationId xmlns:a16="http://schemas.microsoft.com/office/drawing/2014/main" id="{3389B929-7C4C-4D75-A7DF-7ED480697FBF}"/>
              </a:ext>
            </a:extLst>
          </p:cNvPr>
          <p:cNvSpPr txBox="1"/>
          <p:nvPr/>
        </p:nvSpPr>
        <p:spPr>
          <a:xfrm>
            <a:off x="468003" y="1513196"/>
            <a:ext cx="6068021" cy="492443"/>
          </a:xfrm>
          <a:prstGeom prst="rect">
            <a:avLst/>
          </a:prstGeom>
          <a:noFill/>
        </p:spPr>
        <p:txBody>
          <a:bodyPr wrap="square" rtlCol="0">
            <a:spAutoFit/>
          </a:bodyPr>
          <a:lstStyle/>
          <a:p>
            <a:pPr marL="285750" indent="-285750">
              <a:buFont typeface="Arial" panose="020B0604020202020204" pitchFamily="34" charset="0"/>
              <a:buChar char="•"/>
            </a:pPr>
            <a:r>
              <a:rPr lang="en-US" sz="2600" dirty="0">
                <a:cs typeface="Merriweather" panose="02000000000000000000" pitchFamily="2" charset="0"/>
              </a:rPr>
              <a:t>Published October 7, 2020</a:t>
            </a:r>
          </a:p>
        </p:txBody>
      </p:sp>
      <p:sp>
        <p:nvSpPr>
          <p:cNvPr id="9" name="TextBox 8">
            <a:extLst>
              <a:ext uri="{FF2B5EF4-FFF2-40B4-BE49-F238E27FC236}">
                <a16:creationId xmlns:a16="http://schemas.microsoft.com/office/drawing/2014/main" id="{950E4DEB-626B-41F7-AE12-880A0701FB4F}"/>
              </a:ext>
            </a:extLst>
          </p:cNvPr>
          <p:cNvSpPr txBox="1"/>
          <p:nvPr/>
        </p:nvSpPr>
        <p:spPr>
          <a:xfrm>
            <a:off x="477977" y="2244200"/>
            <a:ext cx="4045923"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Source Sans Pro" panose="020B0503030403020204" pitchFamily="34" charset="0"/>
                <a:cs typeface="Merriweather" panose="02000000000000000000" pitchFamily="2" charset="0"/>
              </a:rPr>
              <a:t>Solicited comments on the labeling of FDA-regulated seafood products.</a:t>
            </a:r>
          </a:p>
        </p:txBody>
      </p:sp>
      <p:sp>
        <p:nvSpPr>
          <p:cNvPr id="11" name="TextBox 10">
            <a:extLst>
              <a:ext uri="{FF2B5EF4-FFF2-40B4-BE49-F238E27FC236}">
                <a16:creationId xmlns:a16="http://schemas.microsoft.com/office/drawing/2014/main" id="{55716BA8-55BE-4C75-8B80-3275EE9FA5F1}"/>
              </a:ext>
            </a:extLst>
          </p:cNvPr>
          <p:cNvSpPr txBox="1"/>
          <p:nvPr/>
        </p:nvSpPr>
        <p:spPr>
          <a:xfrm>
            <a:off x="477977" y="4102575"/>
            <a:ext cx="4045923" cy="492443"/>
          </a:xfrm>
          <a:prstGeom prst="rect">
            <a:avLst/>
          </a:prstGeom>
          <a:noFill/>
        </p:spPr>
        <p:txBody>
          <a:bodyPr wrap="square" rtlCol="0">
            <a:spAutoFit/>
          </a:bodyPr>
          <a:lstStyle/>
          <a:p>
            <a:pPr marL="285750" indent="-285750">
              <a:buFont typeface="Arial" panose="020B0604020202020204" pitchFamily="34" charset="0"/>
              <a:buChar char="•"/>
            </a:pPr>
            <a:r>
              <a:rPr lang="en-US" sz="2600" dirty="0">
                <a:cs typeface="Merriweather" panose="02000000000000000000" pitchFamily="2" charset="0"/>
              </a:rPr>
              <a:t>Comment period is closed. </a:t>
            </a:r>
          </a:p>
        </p:txBody>
      </p:sp>
      <p:sp>
        <p:nvSpPr>
          <p:cNvPr id="12" name="TextBox 11">
            <a:extLst>
              <a:ext uri="{FF2B5EF4-FFF2-40B4-BE49-F238E27FC236}">
                <a16:creationId xmlns:a16="http://schemas.microsoft.com/office/drawing/2014/main" id="{235C8ACA-B929-4A3E-BAF3-AC6962333943}"/>
              </a:ext>
            </a:extLst>
          </p:cNvPr>
          <p:cNvSpPr txBox="1"/>
          <p:nvPr/>
        </p:nvSpPr>
        <p:spPr>
          <a:xfrm>
            <a:off x="6557698" y="2640800"/>
            <a:ext cx="5026066" cy="2092881"/>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bg1"/>
                </a:solidFill>
                <a:ea typeface="Source Sans Pro" panose="020B0503030403020204" pitchFamily="34" charset="0"/>
                <a:cs typeface="Merriweather" panose="02000000000000000000" pitchFamily="2" charset="0"/>
              </a:rPr>
              <a:t>Solicit comments  </a:t>
            </a:r>
            <a:r>
              <a:rPr lang="en-US" sz="2600" dirty="0">
                <a:solidFill>
                  <a:schemeClr val="bg1"/>
                </a:solidFill>
                <a:effectLst/>
                <a:ea typeface="Source Sans Pro" panose="020B0503030403020204" pitchFamily="34" charset="0"/>
              </a:rPr>
              <a:t>to inform the development of  regulatory requirements for the labeling of cultured meat and poultry products </a:t>
            </a:r>
            <a:r>
              <a:rPr lang="en-US" sz="2600" dirty="0">
                <a:solidFill>
                  <a:schemeClr val="bg1"/>
                </a:solidFill>
                <a:ea typeface="Source Sans Pro" panose="020B0503030403020204" pitchFamily="34" charset="0"/>
                <a:cs typeface="Merriweather" panose="02000000000000000000" pitchFamily="2" charset="0"/>
              </a:rPr>
              <a:t> </a:t>
            </a:r>
          </a:p>
        </p:txBody>
      </p:sp>
      <p:sp>
        <p:nvSpPr>
          <p:cNvPr id="14" name="TextBox 13">
            <a:extLst>
              <a:ext uri="{FF2B5EF4-FFF2-40B4-BE49-F238E27FC236}">
                <a16:creationId xmlns:a16="http://schemas.microsoft.com/office/drawing/2014/main" id="{3BF722D3-FCD2-4837-AF33-AB5EC287EE61}"/>
              </a:ext>
            </a:extLst>
          </p:cNvPr>
          <p:cNvSpPr txBox="1"/>
          <p:nvPr/>
        </p:nvSpPr>
        <p:spPr>
          <a:xfrm>
            <a:off x="617517" y="5954638"/>
            <a:ext cx="4924753" cy="646331"/>
          </a:xfrm>
          <a:prstGeom prst="rect">
            <a:avLst/>
          </a:prstGeom>
          <a:noFill/>
        </p:spPr>
        <p:txBody>
          <a:bodyPr wrap="square">
            <a:spAutoFit/>
          </a:bodyPr>
          <a:lstStyle/>
          <a:p>
            <a:pPr marL="171450" indent="-171450">
              <a:buFont typeface="Wingdings" panose="05000000000000000000" pitchFamily="2" charset="2"/>
              <a:buChar char="v"/>
            </a:pPr>
            <a:r>
              <a:rPr lang="en-US" sz="1200" i="1" dirty="0">
                <a:solidFill>
                  <a:srgbClr val="000000"/>
                </a:solidFill>
                <a:effectLst/>
                <a:latin typeface="Courier New" panose="02070309020205020404" pitchFamily="49" charset="0"/>
                <a:ea typeface="Times New Roman" panose="02020603050405020304" pitchFamily="18" charset="0"/>
              </a:rPr>
              <a:t>Labeling of Foods Comprised of or Containing Cultured Seafood Cells; Request for Information; 85 FR 63277.</a:t>
            </a:r>
            <a:endParaRPr lang="en-US" sz="1200" i="1" dirty="0"/>
          </a:p>
        </p:txBody>
      </p:sp>
      <p:sp>
        <p:nvSpPr>
          <p:cNvPr id="13" name="TextBox 12">
            <a:extLst>
              <a:ext uri="{FF2B5EF4-FFF2-40B4-BE49-F238E27FC236}">
                <a16:creationId xmlns:a16="http://schemas.microsoft.com/office/drawing/2014/main" id="{1E4899C3-3F12-4673-96ED-E249AACF4C72}"/>
              </a:ext>
            </a:extLst>
          </p:cNvPr>
          <p:cNvSpPr txBox="1"/>
          <p:nvPr/>
        </p:nvSpPr>
        <p:spPr>
          <a:xfrm>
            <a:off x="6646026" y="5822654"/>
            <a:ext cx="4924753" cy="646331"/>
          </a:xfrm>
          <a:prstGeom prst="rect">
            <a:avLst/>
          </a:prstGeom>
          <a:noFill/>
        </p:spPr>
        <p:txBody>
          <a:bodyPr wrap="square">
            <a:spAutoFit/>
          </a:bodyPr>
          <a:lstStyle/>
          <a:p>
            <a:pPr marL="171450" indent="-171450">
              <a:buFont typeface="Wingdings" panose="05000000000000000000" pitchFamily="2" charset="2"/>
              <a:buChar char="v"/>
            </a:pPr>
            <a:r>
              <a:rPr lang="en-US" sz="1200" i="1" dirty="0">
                <a:solidFill>
                  <a:srgbClr val="000000"/>
                </a:solidFill>
                <a:effectLst/>
                <a:latin typeface="Courier New" panose="02070309020205020404" pitchFamily="49" charset="0"/>
                <a:ea typeface="Times New Roman" panose="02020603050405020304" pitchFamily="18" charset="0"/>
              </a:rPr>
              <a:t>Labeling of Foods Comprised of or Containing Cultured Animal Cells; Advance Notice of Proposed Rulemaking; 85 FR 49491.</a:t>
            </a:r>
            <a:endParaRPr lang="en-US" sz="1200" i="1" dirty="0"/>
          </a:p>
        </p:txBody>
      </p:sp>
      <p:sp>
        <p:nvSpPr>
          <p:cNvPr id="15" name="TextBox 14">
            <a:extLst>
              <a:ext uri="{FF2B5EF4-FFF2-40B4-BE49-F238E27FC236}">
                <a16:creationId xmlns:a16="http://schemas.microsoft.com/office/drawing/2014/main" id="{EFCE6313-7AF2-422A-A7FF-0CD451A78878}"/>
              </a:ext>
            </a:extLst>
          </p:cNvPr>
          <p:cNvSpPr txBox="1"/>
          <p:nvPr/>
        </p:nvSpPr>
        <p:spPr>
          <a:xfrm>
            <a:off x="6595369" y="4845036"/>
            <a:ext cx="5026066" cy="492443"/>
          </a:xfrm>
          <a:prstGeom prst="rect">
            <a:avLst/>
          </a:prstGeom>
          <a:noFill/>
        </p:spPr>
        <p:txBody>
          <a:bodyPr wrap="square" rtlCol="0">
            <a:spAutoFit/>
          </a:bodyPr>
          <a:lstStyle/>
          <a:p>
            <a:pPr marL="285750" indent="-285750">
              <a:buFont typeface="Arial" panose="020B0604020202020204" pitchFamily="34" charset="0"/>
              <a:buChar char="•"/>
            </a:pPr>
            <a:r>
              <a:rPr lang="en-US" sz="2600" dirty="0">
                <a:solidFill>
                  <a:schemeClr val="bg1"/>
                </a:solidFill>
                <a:cs typeface="Merriweather" panose="02000000000000000000" pitchFamily="2" charset="0"/>
              </a:rPr>
              <a:t>Comment period closed. </a:t>
            </a:r>
          </a:p>
        </p:txBody>
      </p:sp>
    </p:spTree>
    <p:extLst>
      <p:ext uri="{BB962C8B-B14F-4D97-AF65-F5344CB8AC3E}">
        <p14:creationId xmlns:p14="http://schemas.microsoft.com/office/powerpoint/2010/main" val="98762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355073-987E-49B0-80B5-B59161CAF2D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2"/>
          </a:xfrm>
          <a:prstGeom prst="rect">
            <a:avLst/>
          </a:prstGeom>
        </p:spPr>
      </p:pic>
      <p:pic>
        <p:nvPicPr>
          <p:cNvPr id="5" name="Picture 4" descr="A group of people raising their hands&#10;&#10;Description automatically generated">
            <a:extLst>
              <a:ext uri="{FF2B5EF4-FFF2-40B4-BE49-F238E27FC236}">
                <a16:creationId xmlns:a16="http://schemas.microsoft.com/office/drawing/2014/main" id="{29E13772-7C00-49C0-A8A2-6CBBFFA3A4BC}"/>
              </a:ext>
            </a:extLst>
          </p:cNvPr>
          <p:cNvPicPr>
            <a:picLocks noChangeAspect="1"/>
          </p:cNvPicPr>
          <p:nvPr/>
        </p:nvPicPr>
        <p:blipFill rotWithShape="1">
          <a:blip r:embed="rId3" cstate="screen">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5644342" y="523701"/>
            <a:ext cx="5852160" cy="5852161"/>
          </a:xfrm>
          <a:prstGeom prst="flowChartConnector">
            <a:avLst/>
          </a:prstGeom>
        </p:spPr>
      </p:pic>
      <p:sp>
        <p:nvSpPr>
          <p:cNvPr id="3" name="TextBox 2">
            <a:extLst>
              <a:ext uri="{FF2B5EF4-FFF2-40B4-BE49-F238E27FC236}">
                <a16:creationId xmlns:a16="http://schemas.microsoft.com/office/drawing/2014/main" id="{639DD351-9A6C-4DB9-AE18-AA8AD6DCC634}"/>
              </a:ext>
            </a:extLst>
          </p:cNvPr>
          <p:cNvSpPr txBox="1"/>
          <p:nvPr/>
        </p:nvSpPr>
        <p:spPr>
          <a:xfrm>
            <a:off x="314325" y="5357813"/>
            <a:ext cx="4200525" cy="923330"/>
          </a:xfrm>
          <a:prstGeom prst="rect">
            <a:avLst/>
          </a:prstGeom>
          <a:noFill/>
        </p:spPr>
        <p:txBody>
          <a:bodyPr wrap="square" rtlCol="0">
            <a:spAutoFit/>
          </a:bodyPr>
          <a:lstStyle/>
          <a:p>
            <a:pPr algn="ctr"/>
            <a:r>
              <a:rPr lang="en-US" sz="5400" dirty="0">
                <a:solidFill>
                  <a:schemeClr val="bg1"/>
                </a:solidFill>
                <a:latin typeface="Bahnschrift SemiBold SemiConden" panose="020B0502040204020203" pitchFamily="34" charset="0"/>
              </a:rPr>
              <a:t>fsis.usda.gov</a:t>
            </a:r>
          </a:p>
        </p:txBody>
      </p:sp>
      <p:graphicFrame>
        <p:nvGraphicFramePr>
          <p:cNvPr id="6" name="Diagram 5">
            <a:extLst>
              <a:ext uri="{FF2B5EF4-FFF2-40B4-BE49-F238E27FC236}">
                <a16:creationId xmlns:a16="http://schemas.microsoft.com/office/drawing/2014/main" id="{0FC99C8C-2968-4F4D-BA0A-8A510D6BC2E9}"/>
              </a:ext>
            </a:extLst>
          </p:cNvPr>
          <p:cNvGraphicFramePr/>
          <p:nvPr>
            <p:extLst>
              <p:ext uri="{D42A27DB-BD31-4B8C-83A1-F6EECF244321}">
                <p14:modId xmlns:p14="http://schemas.microsoft.com/office/powerpoint/2010/main" val="1436100015"/>
              </p:ext>
            </p:extLst>
          </p:nvPr>
        </p:nvGraphicFramePr>
        <p:xfrm>
          <a:off x="424684" y="1714375"/>
          <a:ext cx="4399564" cy="3429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408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Prior Label Approval Overview</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300813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Only certain types of labeling requires submission for evaluation by LPDS </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labels for temporary approval (9 CFR 412.1(c)(4))</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labels for products produced under religious exemption (9 CFR 412.1(c)(1))</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labels for products for export with labeling deviations (9 CFR 412.1(c)(2))</a:t>
            </a:r>
          </a:p>
          <a:p>
            <a:pPr marL="742950" lvl="1"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labels with special statements and claims (9 CFR 412.1(c)(3))</a:t>
            </a:r>
          </a:p>
          <a:p>
            <a:pPr marL="285750" indent="-285750">
              <a:lnSpc>
                <a:spcPct val="150000"/>
              </a:lnSpc>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lnSpc>
                <a:spcPct val="150000"/>
              </a:lnSpc>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ALL OTHER labels that do not fit into one of the four categories </a:t>
            </a:r>
            <a:r>
              <a:rPr lang="en-US" sz="1600" b="1" u="sng" dirty="0">
                <a:latin typeface="Source Sans Pro" panose="020B0503030403020204" pitchFamily="34" charset="0"/>
                <a:cs typeface="Merriweather" panose="02000000000000000000" pitchFamily="2" charset="0"/>
              </a:rPr>
              <a:t>do not </a:t>
            </a:r>
            <a:r>
              <a:rPr lang="en-US" sz="1600" dirty="0">
                <a:latin typeface="Source Sans Pro" panose="020B0503030403020204" pitchFamily="34" charset="0"/>
                <a:cs typeface="Merriweather" panose="02000000000000000000" pitchFamily="2" charset="0"/>
              </a:rPr>
              <a:t>require sketch approval by LPDS</a:t>
            </a:r>
          </a:p>
        </p:txBody>
      </p:sp>
    </p:spTree>
    <p:extLst>
      <p:ext uri="{BB962C8B-B14F-4D97-AF65-F5344CB8AC3E}">
        <p14:creationId xmlns:p14="http://schemas.microsoft.com/office/powerpoint/2010/main" val="348980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8884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341"/>
                </a:solidFill>
                <a:effectLst/>
                <a:uLnTx/>
                <a:uFillTx/>
                <a:latin typeface="Merriweather" panose="02000000000000000000" pitchFamily="2" charset="0"/>
                <a:ea typeface="+mn-ea"/>
                <a:cs typeface="Merriweather" panose="02000000000000000000" pitchFamily="2" charset="0"/>
              </a:rPr>
              <a:t>Temporary Label Approval - 9 CFR 412.1(c)(4) </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A temporary label approval may be granted for labels with a regulatory deviation that does not pose any potential health, safety or dietary problems to the consumer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endParaRPr>
          </a:p>
          <a:p>
            <a:pPr marL="285750" indent="-285750">
              <a:buFont typeface="Arial" panose="020B0604020202020204" pitchFamily="34" charset="0"/>
              <a:buChar char="•"/>
            </a:pPr>
            <a:r>
              <a:rPr lang="en-US" sz="1600" dirty="0">
                <a:solidFill>
                  <a:prstClr val="black"/>
                </a:solidFill>
                <a:latin typeface="Source Sans Pro" panose="020B0503030403020204" pitchFamily="34" charset="0"/>
                <a:cs typeface="Merriweather" panose="02000000000000000000" pitchFamily="2" charset="0"/>
              </a:rPr>
              <a:t>Temporary approval not to exceed 180 days</a:t>
            </a:r>
          </a:p>
          <a:p>
            <a:pPr marL="742950" lvl="1" indent="-285750">
              <a:buFont typeface="Arial" panose="020B0604020202020204" pitchFamily="34" charset="0"/>
              <a:buChar char="•"/>
            </a:pPr>
            <a:r>
              <a:rPr lang="en-US" sz="1600" dirty="0">
                <a:solidFill>
                  <a:prstClr val="black"/>
                </a:solidFill>
                <a:latin typeface="Source Sans Pro" panose="020B0503030403020204" pitchFamily="34" charset="0"/>
                <a:cs typeface="Merriweather" panose="02000000000000000000" pitchFamily="2" charset="0"/>
              </a:rPr>
              <a:t>Plant transfers are granted for up to 60 days</a:t>
            </a:r>
          </a:p>
          <a:p>
            <a:pPr marL="742950" lvl="1" indent="-285750">
              <a:buFont typeface="Arial" panose="020B0604020202020204" pitchFamily="34" charset="0"/>
              <a:buChar char="•"/>
            </a:pPr>
            <a:r>
              <a:rPr lang="en-US" sz="1600" dirty="0">
                <a:solidFill>
                  <a:prstClr val="black"/>
                </a:solidFill>
                <a:latin typeface="Source Sans Pro" panose="020B0503030403020204" pitchFamily="34" charset="0"/>
                <a:cs typeface="Merriweather" panose="02000000000000000000" pitchFamily="2" charset="0"/>
              </a:rPr>
              <a:t>Additional 60-day extensions may be granted</a:t>
            </a:r>
          </a:p>
          <a:p>
            <a:pPr lvl="1"/>
            <a:endParaRPr lang="en-US" sz="1600" dirty="0">
              <a:solidFill>
                <a:prstClr val="black"/>
              </a:solidFill>
              <a:latin typeface="Source Sans Pro" panose="020B0503030403020204" pitchFamily="34" charset="0"/>
              <a:cs typeface="Merriweather"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Granted on a case-by-case basis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latin typeface="Source Sans Pro" panose="020B0503030403020204" pitchFamily="34" charset="0"/>
              <a:cs typeface="Merriweather"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Four conditions for temporary approval described in the regulations (9 CFR 412.1(f)(1)) must be 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endParaRPr>
          </a:p>
        </p:txBody>
      </p:sp>
    </p:spTree>
    <p:extLst>
      <p:ext uri="{BB962C8B-B14F-4D97-AF65-F5344CB8AC3E}">
        <p14:creationId xmlns:p14="http://schemas.microsoft.com/office/powerpoint/2010/main" val="247837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Temporary Label Approval - Examples </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Incorrect legend on label (e.g., poultry legend on a meat label)</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Order of predominance of ingredients has changed</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Specific multi-ingredient item has changed resulting in incorrect sublisting of some ingredient (e.g., spice mix)</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New ingredient has been added to formulation but is not on the label</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Address of the establishment has changed</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Incomplete product name (e.g., “smoke flavor added” qualifier missing)</a:t>
            </a:r>
          </a:p>
        </p:txBody>
      </p:sp>
    </p:spTree>
    <p:extLst>
      <p:ext uri="{BB962C8B-B14F-4D97-AF65-F5344CB8AC3E}">
        <p14:creationId xmlns:p14="http://schemas.microsoft.com/office/powerpoint/2010/main" val="99807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Religious Exemption - 9 CFR 412.1(c)(1)</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Religious-exempt product (poultry) does not receive the mark of inspection and, therefore, deviates from the general labeling requirements for meat and poultry products</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Poultry processed in accordance with:</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742950" lvl="1"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Buddhist religious beliefs (head and feet remain on eviscerated poultry)</a:t>
            </a:r>
          </a:p>
          <a:p>
            <a:pPr marL="742950" lvl="1"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742950" lvl="1"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Confucian religious beliefs (poultry is not eviscerated, head and feet intact)</a:t>
            </a:r>
          </a:p>
          <a:p>
            <a:pPr marL="742950" lvl="1"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742950" lvl="1"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Islamic (or Halal) religious beliefs (poultry is eviscerated, head-on, with or without the feet intact, in ready-to-cook form)</a:t>
            </a:r>
          </a:p>
        </p:txBody>
      </p:sp>
    </p:spTree>
    <p:extLst>
      <p:ext uri="{BB962C8B-B14F-4D97-AF65-F5344CB8AC3E}">
        <p14:creationId xmlns:p14="http://schemas.microsoft.com/office/powerpoint/2010/main" val="194071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6" y="466106"/>
            <a:ext cx="9162587"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Export Labels with Deviations - 9 CFR 412.1(c)(2)</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Exports of U.S. meat and poultry products occur under agreements between the U.S. government and foreign governments</a:t>
            </a:r>
          </a:p>
          <a:p>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Includes ensuring that any changes made to labels on meat and poultry products are allowed per the importing country’s laws (9 CFR 317.7 and 381.128)</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Labels deviating from FSIS requirements except for net weight in metric units and foreign language need to be submitted for approval</a:t>
            </a:r>
          </a:p>
        </p:txBody>
      </p:sp>
    </p:spTree>
    <p:extLst>
      <p:ext uri="{BB962C8B-B14F-4D97-AF65-F5344CB8AC3E}">
        <p14:creationId xmlns:p14="http://schemas.microsoft.com/office/powerpoint/2010/main" val="226881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7" y="466106"/>
            <a:ext cx="7742712" cy="523220"/>
          </a:xfrm>
          <a:prstGeom prst="rect">
            <a:avLst/>
          </a:prstGeom>
          <a:noFill/>
        </p:spPr>
        <p:txBody>
          <a:bodyPr wrap="square" rtlCol="0">
            <a:spAutoFit/>
          </a:bodyPr>
          <a:lstStyle/>
          <a:p>
            <a:r>
              <a:rPr lang="en-US" sz="2800" b="1" dirty="0">
                <a:solidFill>
                  <a:srgbClr val="005341"/>
                </a:solidFill>
                <a:latin typeface="Merriweather" panose="02000000000000000000" pitchFamily="2" charset="0"/>
                <a:cs typeface="Merriweather" panose="02000000000000000000" pitchFamily="2" charset="0"/>
              </a:rPr>
              <a:t>Export Labels with Deviations - Examples</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Nutrition Facts Panels in formats not permitted on domestic labels</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Ingredient statement deviations </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Not sublisting of certain standardized foods, e.g., cheeses or enriched flour </a:t>
            </a:r>
          </a:p>
          <a:p>
            <a:pPr marL="285750" indent="-285750">
              <a:buFont typeface="Arial" panose="020B0604020202020204" pitchFamily="34" charset="0"/>
              <a:buChar char="•"/>
            </a:pPr>
            <a:endParaRPr lang="en-US" sz="1600" dirty="0">
              <a:latin typeface="Source Sans Pro" panose="020B0503030403020204" pitchFamily="34" charset="0"/>
              <a:cs typeface="Merriweather" panose="02000000000000000000" pitchFamily="2" charset="0"/>
            </a:endParaRPr>
          </a:p>
          <a:p>
            <a:pPr marL="285750" indent="-285750">
              <a:buFont typeface="Arial" panose="020B0604020202020204" pitchFamily="34" charset="0"/>
              <a:buChar char="•"/>
            </a:pPr>
            <a:r>
              <a:rPr lang="en-US" sz="1600" dirty="0">
                <a:latin typeface="Source Sans Pro" panose="020B0503030403020204" pitchFamily="34" charset="0"/>
                <a:cs typeface="Merriweather" panose="02000000000000000000" pitchFamily="2" charset="0"/>
              </a:rPr>
              <a:t>No retained water statement</a:t>
            </a:r>
          </a:p>
        </p:txBody>
      </p:sp>
    </p:spTree>
    <p:extLst>
      <p:ext uri="{BB962C8B-B14F-4D97-AF65-F5344CB8AC3E}">
        <p14:creationId xmlns:p14="http://schemas.microsoft.com/office/powerpoint/2010/main" val="292086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44226-EA2D-4F6C-A575-8B483194C23A}"/>
              </a:ext>
            </a:extLst>
          </p:cNvPr>
          <p:cNvSpPr txBox="1"/>
          <p:nvPr/>
        </p:nvSpPr>
        <p:spPr>
          <a:xfrm>
            <a:off x="617516" y="466106"/>
            <a:ext cx="92122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341"/>
                </a:solidFill>
                <a:effectLst/>
                <a:uLnTx/>
                <a:uFillTx/>
                <a:latin typeface="Merriweather" panose="02000000000000000000" pitchFamily="2" charset="0"/>
                <a:ea typeface="+mn-ea"/>
                <a:cs typeface="Merriweather" panose="02000000000000000000" pitchFamily="2" charset="0"/>
              </a:rPr>
              <a:t>Special Statements and Claims - 9 CFR 412.1(e)</a:t>
            </a:r>
          </a:p>
        </p:txBody>
      </p:sp>
      <p:cxnSp>
        <p:nvCxnSpPr>
          <p:cNvPr id="3" name="Straight Connector 2">
            <a:extLst>
              <a:ext uri="{FF2B5EF4-FFF2-40B4-BE49-F238E27FC236}">
                <a16:creationId xmlns:a16="http://schemas.microsoft.com/office/drawing/2014/main" id="{5985F207-C2C5-465C-AE41-2319C3CEFE59}"/>
              </a:ext>
            </a:extLst>
          </p:cNvPr>
          <p:cNvCxnSpPr/>
          <p:nvPr/>
        </p:nvCxnSpPr>
        <p:spPr>
          <a:xfrm>
            <a:off x="706417" y="1140407"/>
            <a:ext cx="1876301" cy="0"/>
          </a:xfrm>
          <a:prstGeom prst="line">
            <a:avLst/>
          </a:prstGeom>
          <a:ln w="38100">
            <a:solidFill>
              <a:srgbClr val="FEBE2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16880C-A8E0-4E1C-8875-D933897A3849}"/>
              </a:ext>
            </a:extLst>
          </p:cNvPr>
          <p:cNvSpPr txBox="1"/>
          <p:nvPr/>
        </p:nvSpPr>
        <p:spPr>
          <a:xfrm>
            <a:off x="617517" y="1955825"/>
            <a:ext cx="7485334" cy="226946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Detailed list of special statements and claims requiring LPDS approval and examples of claims eligible for generic approval is available on FSIS website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List includes commonly used special statements and claims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List will be periodically updated to reflect commonly asked questions regarding special statements and claims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hlinkClick r:id="rId3"/>
              </a:rPr>
              <a:t>FSIS Compliance Guideline for Label Approval </a:t>
            </a:r>
            <a:r>
              <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rPr>
              <a:t> </a:t>
            </a:r>
            <a:r>
              <a:rPr lang="en-US" sz="1600" dirty="0">
                <a:solidFill>
                  <a:prstClr val="black"/>
                </a:solidFill>
                <a:latin typeface="Source Sans Pro" panose="020B0503030403020204" pitchFamily="34" charset="0"/>
                <a:cs typeface="Merriweather" panose="02000000000000000000" pitchFamily="2" charset="0"/>
              </a:rPr>
              <a:t>was last updated in July 2020</a:t>
            </a:r>
            <a:endParaRPr kumimoji="0" lang="en-US" sz="16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erriweather" panose="02000000000000000000" pitchFamily="2" charset="0"/>
            </a:endParaRPr>
          </a:p>
        </p:txBody>
      </p:sp>
    </p:spTree>
    <p:extLst>
      <p:ext uri="{BB962C8B-B14F-4D97-AF65-F5344CB8AC3E}">
        <p14:creationId xmlns:p14="http://schemas.microsoft.com/office/powerpoint/2010/main" val="33332804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6426</TotalTime>
  <Words>4264</Words>
  <Application>Microsoft Office PowerPoint</Application>
  <PresentationFormat>Widescreen</PresentationFormat>
  <Paragraphs>266</Paragraphs>
  <Slides>25</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Arial</vt:lpstr>
      <vt:lpstr>Bahnschrift SemiBold SemiConden</vt:lpstr>
      <vt:lpstr>Calibri</vt:lpstr>
      <vt:lpstr>Calibri Light</vt:lpstr>
      <vt:lpstr>Courier New</vt:lpstr>
      <vt:lpstr>Merriweather</vt:lpstr>
      <vt:lpstr>Source Sans Pro</vt:lpstr>
      <vt:lpstr>Times New Roman</vt:lpstr>
      <vt:lpstr>Wingdings</vt:lpstr>
      <vt:lpstr>1_Custom Design</vt:lpstr>
      <vt:lpstr>Custom Design</vt:lpstr>
      <vt:lpstr>3_Custom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Labeling of Products Made Using  Animal Cell Culture Food Technology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Jonathan - FSIS</dc:creator>
  <cp:lastModifiedBy>Canavan, Jeff - FSIS</cp:lastModifiedBy>
  <cp:revision>212</cp:revision>
  <dcterms:created xsi:type="dcterms:W3CDTF">2021-02-26T22:02:30Z</dcterms:created>
  <dcterms:modified xsi:type="dcterms:W3CDTF">2022-02-08T19:09:28Z</dcterms:modified>
</cp:coreProperties>
</file>