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60" r:id="rId3"/>
    <p:sldId id="270" r:id="rId4"/>
    <p:sldId id="271" r:id="rId5"/>
    <p:sldId id="257" r:id="rId6"/>
    <p:sldId id="261" r:id="rId7"/>
    <p:sldId id="267" r:id="rId8"/>
    <p:sldId id="268" r:id="rId9"/>
    <p:sldId id="269" r:id="rId10"/>
    <p:sldId id="258" r:id="rId11"/>
    <p:sldId id="25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75274" autoAdjust="0"/>
  </p:normalViewPr>
  <p:slideViewPr>
    <p:cSldViewPr snapToGrid="0">
      <p:cViewPr varScale="1">
        <p:scale>
          <a:sx n="119" d="100"/>
          <a:sy n="119" d="100"/>
        </p:scale>
        <p:origin x="1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3C7F0-DA62-4478-A0CF-5CBA1A0D8F0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E4C8C-9A9D-4E7B-B81B-7C01B3B52545}">
      <dgm:prSet phldrT="[Text]"/>
      <dgm:spPr/>
      <dgm:t>
        <a:bodyPr/>
        <a:lstStyle/>
        <a:p>
          <a:r>
            <a:rPr lang="en-US" dirty="0"/>
            <a:t>Supply</a:t>
          </a:r>
        </a:p>
      </dgm:t>
    </dgm:pt>
    <dgm:pt modelId="{C3FA1DD1-ABB5-4C1D-B908-04CB48067935}" type="parTrans" cxnId="{7F02A975-26C6-4E43-98B2-070DF290494E}">
      <dgm:prSet/>
      <dgm:spPr/>
      <dgm:t>
        <a:bodyPr/>
        <a:lstStyle/>
        <a:p>
          <a:endParaRPr lang="en-US"/>
        </a:p>
      </dgm:t>
    </dgm:pt>
    <dgm:pt modelId="{44BF6A68-963B-48E4-B035-69CE893CA011}" type="sibTrans" cxnId="{7F02A975-26C6-4E43-98B2-070DF290494E}">
      <dgm:prSet/>
      <dgm:spPr/>
      <dgm:t>
        <a:bodyPr/>
        <a:lstStyle/>
        <a:p>
          <a:endParaRPr lang="en-US"/>
        </a:p>
      </dgm:t>
    </dgm:pt>
    <dgm:pt modelId="{8E68D513-0948-4520-A5D4-CAB146199CE3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53726B97-92F7-419A-81AB-2A6A0AD7C15D}" type="parTrans" cxnId="{D3DD9C10-4A59-4BC7-B82F-534EFEB6DC62}">
      <dgm:prSet/>
      <dgm:spPr/>
      <dgm:t>
        <a:bodyPr/>
        <a:lstStyle/>
        <a:p>
          <a:endParaRPr lang="en-US"/>
        </a:p>
      </dgm:t>
    </dgm:pt>
    <dgm:pt modelId="{8A84FD28-348F-407D-B8C5-9BD9DA6E06D3}" type="sibTrans" cxnId="{D3DD9C10-4A59-4BC7-B82F-534EFEB6DC62}">
      <dgm:prSet/>
      <dgm:spPr/>
      <dgm:t>
        <a:bodyPr/>
        <a:lstStyle/>
        <a:p>
          <a:endParaRPr lang="en-US"/>
        </a:p>
      </dgm:t>
    </dgm:pt>
    <dgm:pt modelId="{997011C9-79C0-4EDC-88F2-DC0F00310A09}">
      <dgm:prSet phldrT="[Text]"/>
      <dgm:spPr/>
      <dgm:t>
        <a:bodyPr/>
        <a:lstStyle/>
        <a:p>
          <a:r>
            <a:rPr lang="en-US" dirty="0"/>
            <a:t>Source</a:t>
          </a:r>
        </a:p>
      </dgm:t>
    </dgm:pt>
    <dgm:pt modelId="{DEAC5231-7857-437C-8898-C584996F5CAE}" type="parTrans" cxnId="{1C57ABA2-349B-4F44-A296-85D382AB2024}">
      <dgm:prSet/>
      <dgm:spPr/>
      <dgm:t>
        <a:bodyPr/>
        <a:lstStyle/>
        <a:p>
          <a:endParaRPr lang="en-US"/>
        </a:p>
      </dgm:t>
    </dgm:pt>
    <dgm:pt modelId="{45BBE722-5A11-40B7-966C-7D1704B187C4}" type="sibTrans" cxnId="{1C57ABA2-349B-4F44-A296-85D382AB2024}">
      <dgm:prSet/>
      <dgm:spPr/>
      <dgm:t>
        <a:bodyPr/>
        <a:lstStyle/>
        <a:p>
          <a:endParaRPr lang="en-US"/>
        </a:p>
      </dgm:t>
    </dgm:pt>
    <dgm:pt modelId="{194F777F-489B-426A-B19E-AE0AC32F862D}">
      <dgm:prSet phldrT="[Text]"/>
      <dgm:spPr/>
      <dgm:t>
        <a:bodyPr/>
        <a:lstStyle/>
        <a:p>
          <a:r>
            <a:rPr lang="en-US" dirty="0"/>
            <a:t>Manufacturing</a:t>
          </a:r>
        </a:p>
      </dgm:t>
    </dgm:pt>
    <dgm:pt modelId="{E605DEFE-2667-41BB-90C3-E8AAFCF8A8FC}" type="parTrans" cxnId="{604FA20C-E12B-4A75-BDFB-E7B3F9230A4D}">
      <dgm:prSet/>
      <dgm:spPr/>
      <dgm:t>
        <a:bodyPr/>
        <a:lstStyle/>
        <a:p>
          <a:endParaRPr lang="en-US"/>
        </a:p>
      </dgm:t>
    </dgm:pt>
    <dgm:pt modelId="{73DAC7E0-3AC9-4CA0-9ECB-55D075D0C453}" type="sibTrans" cxnId="{604FA20C-E12B-4A75-BDFB-E7B3F9230A4D}">
      <dgm:prSet/>
      <dgm:spPr/>
      <dgm:t>
        <a:bodyPr/>
        <a:lstStyle/>
        <a:p>
          <a:endParaRPr lang="en-US"/>
        </a:p>
      </dgm:t>
    </dgm:pt>
    <dgm:pt modelId="{DD19448F-2EE1-4B72-ADB6-198AEA652857}">
      <dgm:prSet phldrT="[Text]"/>
      <dgm:spPr/>
      <dgm:t>
        <a:bodyPr/>
        <a:lstStyle/>
        <a:p>
          <a:r>
            <a:rPr lang="en-US" dirty="0"/>
            <a:t>Logistics</a:t>
          </a:r>
        </a:p>
      </dgm:t>
    </dgm:pt>
    <dgm:pt modelId="{C0D13E4D-3629-4C31-A204-35F2706A340D}" type="parTrans" cxnId="{5C055420-CEFD-4EBD-9A52-E4CE642EAA1C}">
      <dgm:prSet/>
      <dgm:spPr/>
      <dgm:t>
        <a:bodyPr/>
        <a:lstStyle/>
        <a:p>
          <a:endParaRPr lang="en-US"/>
        </a:p>
      </dgm:t>
    </dgm:pt>
    <dgm:pt modelId="{2C504CC8-70D7-4EBE-84AC-0BAAB63C7E5E}" type="sibTrans" cxnId="{5C055420-CEFD-4EBD-9A52-E4CE642EAA1C}">
      <dgm:prSet/>
      <dgm:spPr/>
      <dgm:t>
        <a:bodyPr/>
        <a:lstStyle/>
        <a:p>
          <a:endParaRPr lang="en-US"/>
        </a:p>
      </dgm:t>
    </dgm:pt>
    <dgm:pt modelId="{15105386-33E4-42CF-861E-C5B8E186FCD8}">
      <dgm:prSet phldrT="[Text]"/>
      <dgm:spPr/>
      <dgm:t>
        <a:bodyPr/>
        <a:lstStyle/>
        <a:p>
          <a:r>
            <a:rPr lang="en-US" dirty="0"/>
            <a:t>Return</a:t>
          </a:r>
        </a:p>
      </dgm:t>
    </dgm:pt>
    <dgm:pt modelId="{6AC3D10C-072F-4C49-869F-D02448D7AA35}" type="parTrans" cxnId="{8773AC37-756B-49B9-A308-48AB0C861872}">
      <dgm:prSet/>
      <dgm:spPr/>
      <dgm:t>
        <a:bodyPr/>
        <a:lstStyle/>
        <a:p>
          <a:endParaRPr lang="en-US"/>
        </a:p>
      </dgm:t>
    </dgm:pt>
    <dgm:pt modelId="{596C5567-4DA7-43CA-9698-9528008BD3CF}" type="sibTrans" cxnId="{8773AC37-756B-49B9-A308-48AB0C861872}">
      <dgm:prSet/>
      <dgm:spPr/>
      <dgm:t>
        <a:bodyPr/>
        <a:lstStyle/>
        <a:p>
          <a:endParaRPr lang="en-US"/>
        </a:p>
      </dgm:t>
    </dgm:pt>
    <dgm:pt modelId="{E5F115EA-8D4A-40C2-83ED-3F6D0B11411B}">
      <dgm:prSet phldrT="[Text]"/>
      <dgm:spPr/>
      <dgm:t>
        <a:bodyPr/>
        <a:lstStyle/>
        <a:p>
          <a:endParaRPr lang="en-US" dirty="0"/>
        </a:p>
      </dgm:t>
    </dgm:pt>
    <dgm:pt modelId="{4885F899-2441-499B-A9A3-5CEE5D9C70E0}" type="parTrans" cxnId="{108900A9-5F7B-418C-ABB4-C6E1486C2991}">
      <dgm:prSet/>
      <dgm:spPr/>
      <dgm:t>
        <a:bodyPr/>
        <a:lstStyle/>
        <a:p>
          <a:endParaRPr lang="en-US"/>
        </a:p>
      </dgm:t>
    </dgm:pt>
    <dgm:pt modelId="{0ED04872-6981-4598-AFC9-A336F7BE4E7A}" type="sibTrans" cxnId="{108900A9-5F7B-418C-ABB4-C6E1486C2991}">
      <dgm:prSet/>
      <dgm:spPr/>
      <dgm:t>
        <a:bodyPr/>
        <a:lstStyle/>
        <a:p>
          <a:endParaRPr lang="en-US"/>
        </a:p>
      </dgm:t>
    </dgm:pt>
    <dgm:pt modelId="{E321E2FB-A142-4686-846A-243BF0D1F984}" type="pres">
      <dgm:prSet presAssocID="{F493C7F0-DA62-4478-A0CF-5CBA1A0D8F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F3E0BA-6090-4A07-84F4-4A9A8975D9D8}" type="pres">
      <dgm:prSet presAssocID="{478E4C8C-9A9D-4E7B-B81B-7C01B3B52545}" presName="centerShape" presStyleLbl="node0" presStyleIdx="0" presStyleCnt="1"/>
      <dgm:spPr/>
    </dgm:pt>
    <dgm:pt modelId="{DA3843EB-06C6-4ED2-B618-16864E9FCF7D}" type="pres">
      <dgm:prSet presAssocID="{8E68D513-0948-4520-A5D4-CAB146199CE3}" presName="node" presStyleLbl="node1" presStyleIdx="0" presStyleCnt="5">
        <dgm:presLayoutVars>
          <dgm:bulletEnabled val="1"/>
        </dgm:presLayoutVars>
      </dgm:prSet>
      <dgm:spPr/>
    </dgm:pt>
    <dgm:pt modelId="{89DD66C2-10AB-4DAA-837D-5FF229F241C9}" type="pres">
      <dgm:prSet presAssocID="{8E68D513-0948-4520-A5D4-CAB146199CE3}" presName="dummy" presStyleCnt="0"/>
      <dgm:spPr/>
    </dgm:pt>
    <dgm:pt modelId="{60F060A7-D75D-49C8-BD08-BDD1DF61A3A4}" type="pres">
      <dgm:prSet presAssocID="{8A84FD28-348F-407D-B8C5-9BD9DA6E06D3}" presName="sibTrans" presStyleLbl="sibTrans2D1" presStyleIdx="0" presStyleCnt="5" custLinFactNeighborX="0" custLinFactNeighborY="0"/>
      <dgm:spPr/>
    </dgm:pt>
    <dgm:pt modelId="{09FC96F2-BD06-4464-8ECB-E366817AC438}" type="pres">
      <dgm:prSet presAssocID="{997011C9-79C0-4EDC-88F2-DC0F00310A09}" presName="node" presStyleLbl="node1" presStyleIdx="1" presStyleCnt="5">
        <dgm:presLayoutVars>
          <dgm:bulletEnabled val="1"/>
        </dgm:presLayoutVars>
      </dgm:prSet>
      <dgm:spPr/>
    </dgm:pt>
    <dgm:pt modelId="{73F641E9-6F4D-4E64-AD0D-782621F850DB}" type="pres">
      <dgm:prSet presAssocID="{997011C9-79C0-4EDC-88F2-DC0F00310A09}" presName="dummy" presStyleCnt="0"/>
      <dgm:spPr/>
    </dgm:pt>
    <dgm:pt modelId="{8E140F76-9FBD-4E7F-83D7-8412F277F956}" type="pres">
      <dgm:prSet presAssocID="{45BBE722-5A11-40B7-966C-7D1704B187C4}" presName="sibTrans" presStyleLbl="sibTrans2D1" presStyleIdx="1" presStyleCnt="5"/>
      <dgm:spPr/>
    </dgm:pt>
    <dgm:pt modelId="{CD04AF75-2AAA-4BF1-B236-47B8BB424A07}" type="pres">
      <dgm:prSet presAssocID="{194F777F-489B-426A-B19E-AE0AC32F862D}" presName="node" presStyleLbl="node1" presStyleIdx="2" presStyleCnt="5">
        <dgm:presLayoutVars>
          <dgm:bulletEnabled val="1"/>
        </dgm:presLayoutVars>
      </dgm:prSet>
      <dgm:spPr/>
    </dgm:pt>
    <dgm:pt modelId="{85DDCC3D-D5F7-4803-BF83-DD0D35222B90}" type="pres">
      <dgm:prSet presAssocID="{194F777F-489B-426A-B19E-AE0AC32F862D}" presName="dummy" presStyleCnt="0"/>
      <dgm:spPr/>
    </dgm:pt>
    <dgm:pt modelId="{8A4DE2AC-7D1F-49F2-A499-931FE8573F03}" type="pres">
      <dgm:prSet presAssocID="{73DAC7E0-3AC9-4CA0-9ECB-55D075D0C453}" presName="sibTrans" presStyleLbl="sibTrans2D1" presStyleIdx="2" presStyleCnt="5"/>
      <dgm:spPr/>
    </dgm:pt>
    <dgm:pt modelId="{9DD0C261-AB80-42D5-8F1C-EF7F6DB26754}" type="pres">
      <dgm:prSet presAssocID="{DD19448F-2EE1-4B72-ADB6-198AEA652857}" presName="node" presStyleLbl="node1" presStyleIdx="3" presStyleCnt="5">
        <dgm:presLayoutVars>
          <dgm:bulletEnabled val="1"/>
        </dgm:presLayoutVars>
      </dgm:prSet>
      <dgm:spPr/>
    </dgm:pt>
    <dgm:pt modelId="{AC1C75F7-24D5-43B0-8A7F-E48484266CDF}" type="pres">
      <dgm:prSet presAssocID="{DD19448F-2EE1-4B72-ADB6-198AEA652857}" presName="dummy" presStyleCnt="0"/>
      <dgm:spPr/>
    </dgm:pt>
    <dgm:pt modelId="{78430E90-FE83-49C4-AEE4-D9FDD8A5DE29}" type="pres">
      <dgm:prSet presAssocID="{2C504CC8-70D7-4EBE-84AC-0BAAB63C7E5E}" presName="sibTrans" presStyleLbl="sibTrans2D1" presStyleIdx="3" presStyleCnt="5"/>
      <dgm:spPr/>
    </dgm:pt>
    <dgm:pt modelId="{63D96E9A-D4F0-4A01-841E-6D00ED0DCD50}" type="pres">
      <dgm:prSet presAssocID="{15105386-33E4-42CF-861E-C5B8E186FCD8}" presName="node" presStyleLbl="node1" presStyleIdx="4" presStyleCnt="5">
        <dgm:presLayoutVars>
          <dgm:bulletEnabled val="1"/>
        </dgm:presLayoutVars>
      </dgm:prSet>
      <dgm:spPr/>
    </dgm:pt>
    <dgm:pt modelId="{4E2F2F63-CB19-4B08-BB3F-24DD0B45D922}" type="pres">
      <dgm:prSet presAssocID="{15105386-33E4-42CF-861E-C5B8E186FCD8}" presName="dummy" presStyleCnt="0"/>
      <dgm:spPr/>
    </dgm:pt>
    <dgm:pt modelId="{8C0596DE-5021-4DD1-8B44-8821E663E5B1}" type="pres">
      <dgm:prSet presAssocID="{596C5567-4DA7-43CA-9698-9528008BD3CF}" presName="sibTrans" presStyleLbl="sibTrans2D1" presStyleIdx="4" presStyleCnt="5"/>
      <dgm:spPr/>
    </dgm:pt>
  </dgm:ptLst>
  <dgm:cxnLst>
    <dgm:cxn modelId="{945C6F0C-3E67-4636-8699-F84676EFF7BC}" type="presOf" srcId="{194F777F-489B-426A-B19E-AE0AC32F862D}" destId="{CD04AF75-2AAA-4BF1-B236-47B8BB424A07}" srcOrd="0" destOrd="0" presId="urn:microsoft.com/office/officeart/2005/8/layout/radial6"/>
    <dgm:cxn modelId="{604FA20C-E12B-4A75-BDFB-E7B3F9230A4D}" srcId="{478E4C8C-9A9D-4E7B-B81B-7C01B3B52545}" destId="{194F777F-489B-426A-B19E-AE0AC32F862D}" srcOrd="2" destOrd="0" parTransId="{E605DEFE-2667-41BB-90C3-E8AAFCF8A8FC}" sibTransId="{73DAC7E0-3AC9-4CA0-9ECB-55D075D0C453}"/>
    <dgm:cxn modelId="{D3DD9C10-4A59-4BC7-B82F-534EFEB6DC62}" srcId="{478E4C8C-9A9D-4E7B-B81B-7C01B3B52545}" destId="{8E68D513-0948-4520-A5D4-CAB146199CE3}" srcOrd="0" destOrd="0" parTransId="{53726B97-92F7-419A-81AB-2A6A0AD7C15D}" sibTransId="{8A84FD28-348F-407D-B8C5-9BD9DA6E06D3}"/>
    <dgm:cxn modelId="{40BF701E-4844-4D2E-BA7D-7BB901ADF85D}" type="presOf" srcId="{DD19448F-2EE1-4B72-ADB6-198AEA652857}" destId="{9DD0C261-AB80-42D5-8F1C-EF7F6DB26754}" srcOrd="0" destOrd="0" presId="urn:microsoft.com/office/officeart/2005/8/layout/radial6"/>
    <dgm:cxn modelId="{5C055420-CEFD-4EBD-9A52-E4CE642EAA1C}" srcId="{478E4C8C-9A9D-4E7B-B81B-7C01B3B52545}" destId="{DD19448F-2EE1-4B72-ADB6-198AEA652857}" srcOrd="3" destOrd="0" parTransId="{C0D13E4D-3629-4C31-A204-35F2706A340D}" sibTransId="{2C504CC8-70D7-4EBE-84AC-0BAAB63C7E5E}"/>
    <dgm:cxn modelId="{8773AC37-756B-49B9-A308-48AB0C861872}" srcId="{478E4C8C-9A9D-4E7B-B81B-7C01B3B52545}" destId="{15105386-33E4-42CF-861E-C5B8E186FCD8}" srcOrd="4" destOrd="0" parTransId="{6AC3D10C-072F-4C49-869F-D02448D7AA35}" sibTransId="{596C5567-4DA7-43CA-9698-9528008BD3CF}"/>
    <dgm:cxn modelId="{0C5F284E-A059-4B6A-B996-960F8AB09A89}" type="presOf" srcId="{8A84FD28-348F-407D-B8C5-9BD9DA6E06D3}" destId="{60F060A7-D75D-49C8-BD08-BDD1DF61A3A4}" srcOrd="0" destOrd="0" presId="urn:microsoft.com/office/officeart/2005/8/layout/radial6"/>
    <dgm:cxn modelId="{7F02A975-26C6-4E43-98B2-070DF290494E}" srcId="{F493C7F0-DA62-4478-A0CF-5CBA1A0D8F0B}" destId="{478E4C8C-9A9D-4E7B-B81B-7C01B3B52545}" srcOrd="0" destOrd="0" parTransId="{C3FA1DD1-ABB5-4C1D-B908-04CB48067935}" sibTransId="{44BF6A68-963B-48E4-B035-69CE893CA011}"/>
    <dgm:cxn modelId="{A6672B78-24E8-4795-B602-187752D85066}" type="presOf" srcId="{15105386-33E4-42CF-861E-C5B8E186FCD8}" destId="{63D96E9A-D4F0-4A01-841E-6D00ED0DCD50}" srcOrd="0" destOrd="0" presId="urn:microsoft.com/office/officeart/2005/8/layout/radial6"/>
    <dgm:cxn modelId="{8261B978-5FD9-40D4-8AAB-5ADA717016BA}" type="presOf" srcId="{73DAC7E0-3AC9-4CA0-9ECB-55D075D0C453}" destId="{8A4DE2AC-7D1F-49F2-A499-931FE8573F03}" srcOrd="0" destOrd="0" presId="urn:microsoft.com/office/officeart/2005/8/layout/radial6"/>
    <dgm:cxn modelId="{D19E947A-A857-498C-936C-954E7AA1BC6C}" type="presOf" srcId="{8E68D513-0948-4520-A5D4-CAB146199CE3}" destId="{DA3843EB-06C6-4ED2-B618-16864E9FCF7D}" srcOrd="0" destOrd="0" presId="urn:microsoft.com/office/officeart/2005/8/layout/radial6"/>
    <dgm:cxn modelId="{5EFBB97F-75C8-4EB6-9AEC-7D7FBE652E02}" type="presOf" srcId="{596C5567-4DA7-43CA-9698-9528008BD3CF}" destId="{8C0596DE-5021-4DD1-8B44-8821E663E5B1}" srcOrd="0" destOrd="0" presId="urn:microsoft.com/office/officeart/2005/8/layout/radial6"/>
    <dgm:cxn modelId="{1511D78E-70DA-4C59-8D3D-F7F0BA5AA247}" type="presOf" srcId="{997011C9-79C0-4EDC-88F2-DC0F00310A09}" destId="{09FC96F2-BD06-4464-8ECB-E366817AC438}" srcOrd="0" destOrd="0" presId="urn:microsoft.com/office/officeart/2005/8/layout/radial6"/>
    <dgm:cxn modelId="{9B1272A2-4258-4EE0-B5AB-92E0EBB0C5BD}" type="presOf" srcId="{478E4C8C-9A9D-4E7B-B81B-7C01B3B52545}" destId="{7CF3E0BA-6090-4A07-84F4-4A9A8975D9D8}" srcOrd="0" destOrd="0" presId="urn:microsoft.com/office/officeart/2005/8/layout/radial6"/>
    <dgm:cxn modelId="{1C57ABA2-349B-4F44-A296-85D382AB2024}" srcId="{478E4C8C-9A9D-4E7B-B81B-7C01B3B52545}" destId="{997011C9-79C0-4EDC-88F2-DC0F00310A09}" srcOrd="1" destOrd="0" parTransId="{DEAC5231-7857-437C-8898-C584996F5CAE}" sibTransId="{45BBE722-5A11-40B7-966C-7D1704B187C4}"/>
    <dgm:cxn modelId="{108900A9-5F7B-418C-ABB4-C6E1486C2991}" srcId="{F493C7F0-DA62-4478-A0CF-5CBA1A0D8F0B}" destId="{E5F115EA-8D4A-40C2-83ED-3F6D0B11411B}" srcOrd="1" destOrd="0" parTransId="{4885F899-2441-499B-A9A3-5CEE5D9C70E0}" sibTransId="{0ED04872-6981-4598-AFC9-A336F7BE4E7A}"/>
    <dgm:cxn modelId="{71E7A7C4-9172-487F-BBCB-188830F8AF48}" type="presOf" srcId="{F493C7F0-DA62-4478-A0CF-5CBA1A0D8F0B}" destId="{E321E2FB-A142-4686-846A-243BF0D1F984}" srcOrd="0" destOrd="0" presId="urn:microsoft.com/office/officeart/2005/8/layout/radial6"/>
    <dgm:cxn modelId="{ABF187E2-2D5D-4EE6-8D5B-21A802081D4B}" type="presOf" srcId="{2C504CC8-70D7-4EBE-84AC-0BAAB63C7E5E}" destId="{78430E90-FE83-49C4-AEE4-D9FDD8A5DE29}" srcOrd="0" destOrd="0" presId="urn:microsoft.com/office/officeart/2005/8/layout/radial6"/>
    <dgm:cxn modelId="{C2788CFE-C6C6-4341-A411-B66F29833C1F}" type="presOf" srcId="{45BBE722-5A11-40B7-966C-7D1704B187C4}" destId="{8E140F76-9FBD-4E7F-83D7-8412F277F956}" srcOrd="0" destOrd="0" presId="urn:microsoft.com/office/officeart/2005/8/layout/radial6"/>
    <dgm:cxn modelId="{165233F3-4337-44FE-984C-BC3085CBF0FB}" type="presParOf" srcId="{E321E2FB-A142-4686-846A-243BF0D1F984}" destId="{7CF3E0BA-6090-4A07-84F4-4A9A8975D9D8}" srcOrd="0" destOrd="0" presId="urn:microsoft.com/office/officeart/2005/8/layout/radial6"/>
    <dgm:cxn modelId="{94A8D114-BB7F-4F24-B946-F019B472A5CF}" type="presParOf" srcId="{E321E2FB-A142-4686-846A-243BF0D1F984}" destId="{DA3843EB-06C6-4ED2-B618-16864E9FCF7D}" srcOrd="1" destOrd="0" presId="urn:microsoft.com/office/officeart/2005/8/layout/radial6"/>
    <dgm:cxn modelId="{A0BF06D6-ED76-4E34-B534-81FC8C7934FE}" type="presParOf" srcId="{E321E2FB-A142-4686-846A-243BF0D1F984}" destId="{89DD66C2-10AB-4DAA-837D-5FF229F241C9}" srcOrd="2" destOrd="0" presId="urn:microsoft.com/office/officeart/2005/8/layout/radial6"/>
    <dgm:cxn modelId="{F74559A1-EE0A-4F69-B19B-0233AD2602F1}" type="presParOf" srcId="{E321E2FB-A142-4686-846A-243BF0D1F984}" destId="{60F060A7-D75D-49C8-BD08-BDD1DF61A3A4}" srcOrd="3" destOrd="0" presId="urn:microsoft.com/office/officeart/2005/8/layout/radial6"/>
    <dgm:cxn modelId="{39441C85-53F7-4418-B237-6C095930AD44}" type="presParOf" srcId="{E321E2FB-A142-4686-846A-243BF0D1F984}" destId="{09FC96F2-BD06-4464-8ECB-E366817AC438}" srcOrd="4" destOrd="0" presId="urn:microsoft.com/office/officeart/2005/8/layout/radial6"/>
    <dgm:cxn modelId="{9491767A-AF6F-4A6B-AC31-5D89FF8B5759}" type="presParOf" srcId="{E321E2FB-A142-4686-846A-243BF0D1F984}" destId="{73F641E9-6F4D-4E64-AD0D-782621F850DB}" srcOrd="5" destOrd="0" presId="urn:microsoft.com/office/officeart/2005/8/layout/radial6"/>
    <dgm:cxn modelId="{954AC4A3-297D-4A4F-8066-FDF7FE16CDFE}" type="presParOf" srcId="{E321E2FB-A142-4686-846A-243BF0D1F984}" destId="{8E140F76-9FBD-4E7F-83D7-8412F277F956}" srcOrd="6" destOrd="0" presId="urn:microsoft.com/office/officeart/2005/8/layout/radial6"/>
    <dgm:cxn modelId="{B81B6C60-B05B-4412-BC16-F2450F3B0F98}" type="presParOf" srcId="{E321E2FB-A142-4686-846A-243BF0D1F984}" destId="{CD04AF75-2AAA-4BF1-B236-47B8BB424A07}" srcOrd="7" destOrd="0" presId="urn:microsoft.com/office/officeart/2005/8/layout/radial6"/>
    <dgm:cxn modelId="{2E19751D-C50E-4126-8E84-5AAC351FFD9C}" type="presParOf" srcId="{E321E2FB-A142-4686-846A-243BF0D1F984}" destId="{85DDCC3D-D5F7-4803-BF83-DD0D35222B90}" srcOrd="8" destOrd="0" presId="urn:microsoft.com/office/officeart/2005/8/layout/radial6"/>
    <dgm:cxn modelId="{52B71E62-529B-42CF-8795-5B1FAB54EE12}" type="presParOf" srcId="{E321E2FB-A142-4686-846A-243BF0D1F984}" destId="{8A4DE2AC-7D1F-49F2-A499-931FE8573F03}" srcOrd="9" destOrd="0" presId="urn:microsoft.com/office/officeart/2005/8/layout/radial6"/>
    <dgm:cxn modelId="{101C28FF-8DBA-4B75-9F32-C3C706CA8376}" type="presParOf" srcId="{E321E2FB-A142-4686-846A-243BF0D1F984}" destId="{9DD0C261-AB80-42D5-8F1C-EF7F6DB26754}" srcOrd="10" destOrd="0" presId="urn:microsoft.com/office/officeart/2005/8/layout/radial6"/>
    <dgm:cxn modelId="{688DCB07-969E-45D7-9717-FE892D4F5A4C}" type="presParOf" srcId="{E321E2FB-A142-4686-846A-243BF0D1F984}" destId="{AC1C75F7-24D5-43B0-8A7F-E48484266CDF}" srcOrd="11" destOrd="0" presId="urn:microsoft.com/office/officeart/2005/8/layout/radial6"/>
    <dgm:cxn modelId="{CA24ACFA-CB9D-4A31-B68C-D3D3B6BFDBCF}" type="presParOf" srcId="{E321E2FB-A142-4686-846A-243BF0D1F984}" destId="{78430E90-FE83-49C4-AEE4-D9FDD8A5DE29}" srcOrd="12" destOrd="0" presId="urn:microsoft.com/office/officeart/2005/8/layout/radial6"/>
    <dgm:cxn modelId="{2B1C87A5-93F4-4411-B55E-476295F0EBF5}" type="presParOf" srcId="{E321E2FB-A142-4686-846A-243BF0D1F984}" destId="{63D96E9A-D4F0-4A01-841E-6D00ED0DCD50}" srcOrd="13" destOrd="0" presId="urn:microsoft.com/office/officeart/2005/8/layout/radial6"/>
    <dgm:cxn modelId="{E14AF10E-E3B3-44D2-885C-9C582227CF3B}" type="presParOf" srcId="{E321E2FB-A142-4686-846A-243BF0D1F984}" destId="{4E2F2F63-CB19-4B08-BB3F-24DD0B45D922}" srcOrd="14" destOrd="0" presId="urn:microsoft.com/office/officeart/2005/8/layout/radial6"/>
    <dgm:cxn modelId="{151526AE-B7C1-44F3-B183-3280DF630BA9}" type="presParOf" srcId="{E321E2FB-A142-4686-846A-243BF0D1F984}" destId="{8C0596DE-5021-4DD1-8B44-8821E663E5B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596DE-5021-4DD1-8B44-8821E663E5B1}">
      <dsp:nvSpPr>
        <dsp:cNvPr id="0" name=""/>
        <dsp:cNvSpPr/>
      </dsp:nvSpPr>
      <dsp:spPr>
        <a:xfrm>
          <a:off x="1089829" y="550015"/>
          <a:ext cx="3672253" cy="3672253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30E90-FE83-49C4-AEE4-D9FDD8A5DE29}">
      <dsp:nvSpPr>
        <dsp:cNvPr id="0" name=""/>
        <dsp:cNvSpPr/>
      </dsp:nvSpPr>
      <dsp:spPr>
        <a:xfrm>
          <a:off x="1089829" y="550015"/>
          <a:ext cx="3672253" cy="3672253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DE2AC-7D1F-49F2-A499-931FE8573F03}">
      <dsp:nvSpPr>
        <dsp:cNvPr id="0" name=""/>
        <dsp:cNvSpPr/>
      </dsp:nvSpPr>
      <dsp:spPr>
        <a:xfrm>
          <a:off x="1089829" y="550015"/>
          <a:ext cx="3672253" cy="3672253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40F76-9FBD-4E7F-83D7-8412F277F956}">
      <dsp:nvSpPr>
        <dsp:cNvPr id="0" name=""/>
        <dsp:cNvSpPr/>
      </dsp:nvSpPr>
      <dsp:spPr>
        <a:xfrm>
          <a:off x="1089829" y="550015"/>
          <a:ext cx="3672253" cy="3672253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060A7-D75D-49C8-BD08-BDD1DF61A3A4}">
      <dsp:nvSpPr>
        <dsp:cNvPr id="0" name=""/>
        <dsp:cNvSpPr/>
      </dsp:nvSpPr>
      <dsp:spPr>
        <a:xfrm>
          <a:off x="1089829" y="550015"/>
          <a:ext cx="3672253" cy="3672253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3E0BA-6090-4A07-84F4-4A9A8975D9D8}">
      <dsp:nvSpPr>
        <dsp:cNvPr id="0" name=""/>
        <dsp:cNvSpPr/>
      </dsp:nvSpPr>
      <dsp:spPr>
        <a:xfrm>
          <a:off x="2080172" y="1540358"/>
          <a:ext cx="1691568" cy="1691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Supply</a:t>
          </a:r>
        </a:p>
      </dsp:txBody>
      <dsp:txXfrm>
        <a:off x="2327896" y="1788082"/>
        <a:ext cx="1196120" cy="1196120"/>
      </dsp:txXfrm>
    </dsp:sp>
    <dsp:sp modelId="{DA3843EB-06C6-4ED2-B618-16864E9FCF7D}">
      <dsp:nvSpPr>
        <dsp:cNvPr id="0" name=""/>
        <dsp:cNvSpPr/>
      </dsp:nvSpPr>
      <dsp:spPr>
        <a:xfrm>
          <a:off x="2333907" y="594"/>
          <a:ext cx="1184098" cy="118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Strategy</a:t>
          </a:r>
        </a:p>
      </dsp:txBody>
      <dsp:txXfrm>
        <a:off x="2507314" y="174001"/>
        <a:ext cx="837284" cy="837284"/>
      </dsp:txXfrm>
    </dsp:sp>
    <dsp:sp modelId="{09FC96F2-BD06-4464-8ECB-E366817AC438}">
      <dsp:nvSpPr>
        <dsp:cNvPr id="0" name=""/>
        <dsp:cNvSpPr/>
      </dsp:nvSpPr>
      <dsp:spPr>
        <a:xfrm>
          <a:off x="4039626" y="1239871"/>
          <a:ext cx="1184098" cy="118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Source</a:t>
          </a:r>
        </a:p>
      </dsp:txBody>
      <dsp:txXfrm>
        <a:off x="4213033" y="1413278"/>
        <a:ext cx="837284" cy="837284"/>
      </dsp:txXfrm>
    </dsp:sp>
    <dsp:sp modelId="{CD04AF75-2AAA-4BF1-B236-47B8BB424A07}">
      <dsp:nvSpPr>
        <dsp:cNvPr id="0" name=""/>
        <dsp:cNvSpPr/>
      </dsp:nvSpPr>
      <dsp:spPr>
        <a:xfrm>
          <a:off x="3388099" y="3245064"/>
          <a:ext cx="1184098" cy="118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Manufacturing</a:t>
          </a:r>
        </a:p>
      </dsp:txBody>
      <dsp:txXfrm>
        <a:off x="3561506" y="3418471"/>
        <a:ext cx="837284" cy="837284"/>
      </dsp:txXfrm>
    </dsp:sp>
    <dsp:sp modelId="{9DD0C261-AB80-42D5-8F1C-EF7F6DB26754}">
      <dsp:nvSpPr>
        <dsp:cNvPr id="0" name=""/>
        <dsp:cNvSpPr/>
      </dsp:nvSpPr>
      <dsp:spPr>
        <a:xfrm>
          <a:off x="1279715" y="3245064"/>
          <a:ext cx="1184098" cy="118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Logistics</a:t>
          </a:r>
        </a:p>
      </dsp:txBody>
      <dsp:txXfrm>
        <a:off x="1453122" y="3418471"/>
        <a:ext cx="837284" cy="837284"/>
      </dsp:txXfrm>
    </dsp:sp>
    <dsp:sp modelId="{63D96E9A-D4F0-4A01-841E-6D00ED0DCD50}">
      <dsp:nvSpPr>
        <dsp:cNvPr id="0" name=""/>
        <dsp:cNvSpPr/>
      </dsp:nvSpPr>
      <dsp:spPr>
        <a:xfrm>
          <a:off x="628188" y="1239871"/>
          <a:ext cx="1184098" cy="118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Return</a:t>
          </a:r>
        </a:p>
      </dsp:txBody>
      <dsp:txXfrm>
        <a:off x="801595" y="1413278"/>
        <a:ext cx="837284" cy="837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62108-6CC5-4C86-824B-B08845021E0B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EACC8-CB2A-4968-BC39-29E4DE8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EACC8-CB2A-4968-BC39-29E4DE8CCB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39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EACC8-CB2A-4968-BC39-29E4DE8CCB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EACC8-CB2A-4968-BC39-29E4DE8CCB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EACC8-CB2A-4968-BC39-29E4DE8CCB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5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EACC8-CB2A-4968-BC39-29E4DE8CCB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6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EACC8-CB2A-4968-BC39-29E4DE8CCB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2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https://www.securitymagazine.com/articles/95670-agriculture-companies-and-farmers-faced-at-least-36-billion-in-uncovered-losses-in-2020-due-to-natural-disasters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EACC8-CB2A-4968-BC39-29E4DE8CCB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https://econpapers.repec.org/article/cupjagaec/v_3a47_3ay_3a2015_3ai_3a01_3ap_3a47-76_5f00.htm</a:t>
            </a:r>
          </a:p>
          <a:p>
            <a:r>
              <a:rPr lang="en-US" dirty="0"/>
              <a:t>(Schroeder, </a:t>
            </a:r>
            <a:r>
              <a:rPr lang="en-US" dirty="0" err="1"/>
              <a:t>Pendell</a:t>
            </a:r>
            <a:r>
              <a:rPr lang="en-US" dirty="0"/>
              <a:t>, Sanderson, &amp; McReynolds, 2015).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EACC8-CB2A-4968-BC39-29E4DE8CCB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Millions of farm animals culled as US food supply chain chokes up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https://www.theguardian.com/environment/2020/apr/29/millions-of-farm-animals-culled-as-us-food-supply-chain-chokes-up-coronavirus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Dairy Cow Death Toll to Surpass 30,000 in Texas, New Mexico Due to Winter Storm Goliath - https://weather.com/news/news/dairy-cows-winter-storm-goliath-texas-new-Mexico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storm resulted in the need to dispose of over 11,913 dairy animal mortalities and 511 other livestock mortalities in four New Mexico counties.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FMD - </a:t>
            </a:r>
            <a:r>
              <a:rPr lang="en-US" dirty="0"/>
              <a:t>https://www.nao.org.uk/press-releases/the-2001-outbreak-of-foot-and-mouth-disease-2/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2001 FMD outbreak in the United Kingdom</a:t>
            </a:r>
          </a:p>
          <a:p>
            <a:pPr lvl="1"/>
            <a:r>
              <a:rPr lang="en-US" dirty="0"/>
              <a:t>Resulted in the depopulation of over 6 million animals</a:t>
            </a:r>
          </a:p>
          <a:p>
            <a:pPr lvl="1"/>
            <a:r>
              <a:rPr lang="en-US" dirty="0"/>
              <a:t>Cost the public sector over £3 billion and the private sector more than £5 billion.</a:t>
            </a:r>
          </a:p>
          <a:p>
            <a:pPr lvl="1"/>
            <a:r>
              <a:rPr lang="en-US" dirty="0"/>
              <a:t>Showed the need for more robust contingency planning in consultation with all stakeholders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Converts to a little over 9 million dollars in today’s exchange rate</a:t>
            </a:r>
          </a:p>
          <a:p>
            <a:pPr lvl="1"/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99E-27F6-4A8C-8823-5AA3C6714E5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0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https://wildfiretoday.com/tag/little-bear/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EACC8-CB2A-4968-BC39-29E4DE8CCB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Millions of farm animals culled as US food supply chain chokes up</a:t>
            </a:r>
          </a:p>
          <a:p>
            <a:r>
              <a:rPr lang="en-US" dirty="0"/>
              <a:t>https://www.theguardian.com/environment/2020/apr/29/millions-of-farm-animals-culled-as-us-food-supply-chain-chokes-up-coronavirus </a:t>
            </a:r>
          </a:p>
          <a:p>
            <a:endParaRPr lang="en-US" dirty="0"/>
          </a:p>
          <a:p>
            <a:r>
              <a:rPr lang="en-US" dirty="0"/>
              <a:t>Our factories are hungry</a:t>
            </a:r>
          </a:p>
          <a:p>
            <a:r>
              <a:rPr lang="en-US" dirty="0"/>
              <a:t>https://www.reuters.com/article/us-agco-supplychain-idUSKBN2C6170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EACC8-CB2A-4968-BC39-29E4DE8CCB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0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44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8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3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6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4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screen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screen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EA8462A-F7C3-4B84-990E-0859EAC1155F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02B38EA-08D2-4907-A0C5-D38763765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6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3107-37A7-4264-A69C-CAC211678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9570E-4123-4D08-BD94-7DDEA5B3D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7B989-1311-4852-95CA-EEFE3C418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78" y="95162"/>
            <a:ext cx="11853644" cy="666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7AE962-D487-41A0-8A28-736E90683444}"/>
              </a:ext>
            </a:extLst>
          </p:cNvPr>
          <p:cNvSpPr txBox="1"/>
          <p:nvPr/>
        </p:nvSpPr>
        <p:spPr>
          <a:xfrm>
            <a:off x="169178" y="2713705"/>
            <a:ext cx="11853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Goliath, Little Bear, and Uri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It’s not the plan, but the planning that matters!</a:t>
            </a:r>
          </a:p>
          <a:p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1B2C7-AD44-364F-B7E5-0DABAD48AB1E}"/>
              </a:ext>
            </a:extLst>
          </p:cNvPr>
          <p:cNvSpPr txBox="1"/>
          <p:nvPr/>
        </p:nvSpPr>
        <p:spPr>
          <a:xfrm>
            <a:off x="169178" y="4468031"/>
            <a:ext cx="11853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Jeff Witte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Secretary – New Mexico Department of Agriculture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2022 Agriculture Outlook Forum</a:t>
            </a:r>
          </a:p>
        </p:txBody>
      </p:sp>
    </p:spTree>
    <p:extLst>
      <p:ext uri="{BB962C8B-B14F-4D97-AF65-F5344CB8AC3E}">
        <p14:creationId xmlns:p14="http://schemas.microsoft.com/office/powerpoint/2010/main" val="352251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1EE9-3140-4402-A3E8-C6F042BE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9232"/>
            <a:ext cx="10058400" cy="171003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Plan: All-Hazards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DFD35-1480-4D17-9412-7730048287E6}"/>
              </a:ext>
            </a:extLst>
          </p:cNvPr>
          <p:cNvSpPr/>
          <p:nvPr/>
        </p:nvSpPr>
        <p:spPr>
          <a:xfrm>
            <a:off x="506027" y="1825333"/>
            <a:ext cx="5178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All-Hazards Approach: Not the Kitchen Sink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All-hazards planning does not specifically address every possible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threat but ensures the capacity to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address a broad range of related emergencies.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people involved in the planning process matter just as much as the plan itself.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Exercise the plan!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5163D7-8D2F-4E13-9556-28EDDE14F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7010" y="1889265"/>
            <a:ext cx="4026931" cy="4051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6AD746-F880-F942-BFD0-526E9B14E1C5}"/>
              </a:ext>
            </a:extLst>
          </p:cNvPr>
          <p:cNvSpPr txBox="1"/>
          <p:nvPr/>
        </p:nvSpPr>
        <p:spPr>
          <a:xfrm>
            <a:off x="7381702" y="6361043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405718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F7E5-5BB8-45C9-A5B3-11AC9B554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03" y="138403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Respond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6E6318-5C22-4040-90E8-C470ADE44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0333" y="1812451"/>
            <a:ext cx="4773395" cy="3555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E2DE1-E0C5-494C-8360-A166AAA4488D}"/>
              </a:ext>
            </a:extLst>
          </p:cNvPr>
          <p:cNvSpPr txBox="1"/>
          <p:nvPr/>
        </p:nvSpPr>
        <p:spPr>
          <a:xfrm>
            <a:off x="674704" y="1812451"/>
            <a:ext cx="56728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Know who to contact.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Those who have trained and exercised together tend to be better prepared for handling an emergency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Recovery begins the moment a response is initiated.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218C2-AB18-8E43-B662-4AD0CAD0CA4B}"/>
              </a:ext>
            </a:extLst>
          </p:cNvPr>
          <p:cNvSpPr txBox="1"/>
          <p:nvPr/>
        </p:nvSpPr>
        <p:spPr>
          <a:xfrm>
            <a:off x="7381702" y="6361043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106217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7AE962-D487-41A0-8A28-736E90683444}"/>
              </a:ext>
            </a:extLst>
          </p:cNvPr>
          <p:cNvSpPr txBox="1"/>
          <p:nvPr/>
        </p:nvSpPr>
        <p:spPr>
          <a:xfrm>
            <a:off x="914400" y="3610409"/>
            <a:ext cx="10262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Jeff Witte: Secretary – New Mexico Department of Agriculture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2022 Agriculture Outlook Forum</a:t>
            </a:r>
          </a:p>
          <a:p>
            <a:pPr algn="ctr"/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BDCA3-5F81-A34C-A1F6-07435B8573A1}"/>
              </a:ext>
            </a:extLst>
          </p:cNvPr>
          <p:cNvSpPr txBox="1"/>
          <p:nvPr/>
        </p:nvSpPr>
        <p:spPr>
          <a:xfrm>
            <a:off x="5703509" y="4564516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A8A07C-A5D0-B548-9EB2-E405312FF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65" y="1993895"/>
            <a:ext cx="5265525" cy="12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2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BC60-3133-4201-94C8-60AEC88D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Southwest climate hub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9A1AE-4485-4963-91A3-B65071128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922579" cy="405079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Southwest Climate Hub serves Arizona, California, Hawaii, Nevada, New Mexico, Utah and the US Affiliated Pacific Islands.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Climate Hubs are science-driven, stakeholder-centered, efficient, cooperative partnerships with federal, state and local organizations.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Climate Hubs work to help increase knowledge and preparedness in the face of climate-related disruptions that can affect supply chains, including drought, extreme heat and hurricanes.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433A3-543B-4657-90A7-1C60B920B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44" y="3030685"/>
            <a:ext cx="4922579" cy="640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2502B-5507-41B0-821D-2904A7862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427" y="3827315"/>
            <a:ext cx="5767619" cy="638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E13BD1-22B1-C641-B5F1-0E993E87F883}"/>
              </a:ext>
            </a:extLst>
          </p:cNvPr>
          <p:cNvSpPr txBox="1"/>
          <p:nvPr/>
        </p:nvSpPr>
        <p:spPr>
          <a:xfrm>
            <a:off x="7381702" y="6361043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355897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DA56-48F5-4559-BAD0-0E53FFAA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Affecting Supply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5242-7F66-4F7C-9C24-2EE22DF2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372" y="1964510"/>
            <a:ext cx="10058400" cy="405079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Labor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Capital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Entrepreneurship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Weather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Markets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Pests/Disease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2E94B-0C41-4B43-B9AB-E27622E09C48}"/>
              </a:ext>
            </a:extLst>
          </p:cNvPr>
          <p:cNvSpPr txBox="1"/>
          <p:nvPr/>
        </p:nvSpPr>
        <p:spPr>
          <a:xfrm>
            <a:off x="6753922" y="1964510"/>
            <a:ext cx="474737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/>
              <a:t>Changes in natural disaster frequency and intensity:</a:t>
            </a:r>
          </a:p>
          <a:p>
            <a:pPr marL="640080" lvl="1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Winter Storm</a:t>
            </a:r>
          </a:p>
          <a:p>
            <a:pPr marL="640080" lvl="1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Flood</a:t>
            </a:r>
          </a:p>
          <a:p>
            <a:pPr marL="640080" lvl="1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Tornado</a:t>
            </a:r>
          </a:p>
          <a:p>
            <a:pPr marL="640080" lvl="1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Hurricane</a:t>
            </a:r>
          </a:p>
          <a:p>
            <a:pPr marL="640080" lvl="1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Earthquake</a:t>
            </a:r>
          </a:p>
          <a:p>
            <a:pPr marL="640080" lvl="1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Wildfire</a:t>
            </a:r>
          </a:p>
          <a:p>
            <a:pPr marL="640080" lvl="1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Drought</a:t>
            </a:r>
          </a:p>
          <a:p>
            <a:endParaRPr lang="en-US" b="1" dirty="0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8DD8496D-C295-4049-8ECD-83ED737049DF}"/>
              </a:ext>
            </a:extLst>
          </p:cNvPr>
          <p:cNvCxnSpPr>
            <a:cxnSpLocks/>
          </p:cNvCxnSpPr>
          <p:nvPr/>
        </p:nvCxnSpPr>
        <p:spPr>
          <a:xfrm flipV="1">
            <a:off x="2564779" y="2250874"/>
            <a:ext cx="4189143" cy="326150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90902B3-7831-5741-8F2F-349490DB27A3}"/>
              </a:ext>
            </a:extLst>
          </p:cNvPr>
          <p:cNvSpPr txBox="1"/>
          <p:nvPr/>
        </p:nvSpPr>
        <p:spPr>
          <a:xfrm>
            <a:off x="7381702" y="6361043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184494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D1BC-5DC3-4C64-B08D-2BFB54AF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Parts of the Supply Chain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01EB-0E27-4C83-9910-35A6C2378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21" y="2151963"/>
            <a:ext cx="7226659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can be impacted by a disaster:</a:t>
            </a:r>
          </a:p>
          <a:p>
            <a:pPr>
              <a:lnSpc>
                <a:spcPct val="200000"/>
              </a:lnSpc>
            </a:pPr>
            <a:r>
              <a:rPr lang="en-US" dirty="0"/>
              <a:t>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plan or strategy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The source (of raw materials or services)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Manufacturing (focused on productivity and efficiency)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Delivery and logistics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The return system (for defective or unwanted products)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02AEF7-ED83-4813-9043-F7A3BF24E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725544"/>
              </p:ext>
            </p:extLst>
          </p:nvPr>
        </p:nvGraphicFramePr>
        <p:xfrm>
          <a:off x="6737813" y="1743539"/>
          <a:ext cx="5851913" cy="445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CB69DD-F987-5A41-AC47-B92749C4F646}"/>
              </a:ext>
            </a:extLst>
          </p:cNvPr>
          <p:cNvSpPr txBox="1"/>
          <p:nvPr/>
        </p:nvSpPr>
        <p:spPr>
          <a:xfrm>
            <a:off x="7381702" y="6361043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28779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3574-EA2C-4127-AE0C-B74FC842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Disaster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A3A41-57B9-4132-8DFC-E16EE88B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1349"/>
            <a:ext cx="4092429" cy="405079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According to the Federal Emergency Management Agency: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58 Presidential Disaster Declarations were made in 2021.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104 Presidential Disaster Declarations were made in 2020.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American Farm Bureau estimates 2020 natural disasters created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$6.5 billion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crop losses alone.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11D99-CA46-450F-BFF6-1D8E8CB841A0}"/>
              </a:ext>
            </a:extLst>
          </p:cNvPr>
          <p:cNvSpPr txBox="1"/>
          <p:nvPr/>
        </p:nvSpPr>
        <p:spPr>
          <a:xfrm>
            <a:off x="6096000" y="1861349"/>
            <a:ext cx="52254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Agricultural impacts from natural events and disasters most commonly include:</a:t>
            </a: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contamination of water bodies,</a:t>
            </a: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loss of harvest or livestock,</a:t>
            </a: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increased susceptibility to disease, and</a:t>
            </a: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destruction of irrigation systems and other agricultural infrastructure.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DFA23-3FBE-FE49-9576-974D45D3605A}"/>
              </a:ext>
            </a:extLst>
          </p:cNvPr>
          <p:cNvSpPr txBox="1"/>
          <p:nvPr/>
        </p:nvSpPr>
        <p:spPr>
          <a:xfrm>
            <a:off x="7381702" y="6361043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96924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F3EC-45F4-4A6F-864B-44AF8AB1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Animal Disease Impacts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E41E7-927A-48E1-B43D-031CFF1E8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194610" cy="405079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studies estimate that the direct economic impacts of a FMD outbreak could reach $188 billion, with government disease control and management costs of $11 billion.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was also estimated that a high-capacity emergency vaccination program could reduce consumer and producer losses to $56 billion, while holding government costs to $1 billion.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2EDCA-197D-4A76-ACB6-65A10506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22909"/>
            <a:ext cx="4467225" cy="2828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AA8F3-4FCE-C442-B488-7DE2B5702152}"/>
              </a:ext>
            </a:extLst>
          </p:cNvPr>
          <p:cNvSpPr txBox="1"/>
          <p:nvPr/>
        </p:nvSpPr>
        <p:spPr>
          <a:xfrm>
            <a:off x="7381702" y="6361043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12589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73757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00" dirty="0"/>
            </a:br>
            <a:r>
              <a:rPr lang="en-US" sz="6000" dirty="0"/>
              <a:t>Preparedness is a state of mind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74201-5EF1-4606-82C6-6D09E1299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51" y="1582378"/>
            <a:ext cx="4273191" cy="4259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A5E33-1235-42FA-B24A-8F70A1DBA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480" y="1433270"/>
            <a:ext cx="4437720" cy="4726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D7FB8-257E-994F-A9C8-596B82F4C39C}"/>
              </a:ext>
            </a:extLst>
          </p:cNvPr>
          <p:cNvSpPr txBox="1"/>
          <p:nvPr/>
        </p:nvSpPr>
        <p:spPr>
          <a:xfrm>
            <a:off x="7381702" y="6361043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69674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64A0D7-A6DB-4E6C-8AC3-DBB4DECB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5004"/>
            <a:ext cx="10058400" cy="132161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Preparedness is a state of mind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7FAC0C1-C1F6-43AC-97D0-CDDFAE13F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928" y="1984396"/>
            <a:ext cx="5015196" cy="3637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A07D7-8A5C-4708-944E-A36584A340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76" y="1888638"/>
            <a:ext cx="5405124" cy="3829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351EC5-7CDD-0A4D-A3C6-D39E5DF5E902}"/>
              </a:ext>
            </a:extLst>
          </p:cNvPr>
          <p:cNvSpPr txBox="1"/>
          <p:nvPr/>
        </p:nvSpPr>
        <p:spPr>
          <a:xfrm>
            <a:off x="7381702" y="6361043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43533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916A9-F97D-446F-BEE7-C798B5263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636" y="1857558"/>
            <a:ext cx="5073853" cy="43520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800030-E7B1-47FC-9AC4-667DE39D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Preparedness is a state of mind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1B6E6-1C33-450B-9196-FD9C156B0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27" y="1857557"/>
            <a:ext cx="4590686" cy="4578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A366C-CCC8-0243-8EFD-3CD585DD993F}"/>
              </a:ext>
            </a:extLst>
          </p:cNvPr>
          <p:cNvSpPr txBox="1"/>
          <p:nvPr/>
        </p:nvSpPr>
        <p:spPr>
          <a:xfrm>
            <a:off x="7381702" y="6361043"/>
            <a:ext cx="40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4159446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433</TotalTime>
  <Words>788</Words>
  <Application>Microsoft Macintosh PowerPoint</Application>
  <PresentationFormat>Widescreen</PresentationFormat>
  <Paragraphs>128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Rockwell</vt:lpstr>
      <vt:lpstr>Rockwell Condensed</vt:lpstr>
      <vt:lpstr>Wingdings</vt:lpstr>
      <vt:lpstr>Wood Type</vt:lpstr>
      <vt:lpstr>PowerPoint Presentation</vt:lpstr>
      <vt:lpstr>Southwest climate hub </vt:lpstr>
      <vt:lpstr>Factors Affecting Supply Chains</vt:lpstr>
      <vt:lpstr>Parts of the Supply Chain </vt:lpstr>
      <vt:lpstr>Natural Disaster Impact</vt:lpstr>
      <vt:lpstr>Animal Disease Impacts </vt:lpstr>
      <vt:lpstr> Preparedness is a state of mind </vt:lpstr>
      <vt:lpstr>Preparedness is a state of mind</vt:lpstr>
      <vt:lpstr>Preparedness is a state of mind</vt:lpstr>
      <vt:lpstr>Plan: All-Hazards</vt:lpstr>
      <vt:lpstr>Respond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Marshal</dc:creator>
  <cp:lastModifiedBy>Microsoft Office User</cp:lastModifiedBy>
  <cp:revision>32</cp:revision>
  <dcterms:created xsi:type="dcterms:W3CDTF">2022-01-27T17:20:15Z</dcterms:created>
  <dcterms:modified xsi:type="dcterms:W3CDTF">2022-02-01T16:15:32Z</dcterms:modified>
</cp:coreProperties>
</file>