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8" r:id="rId2"/>
    <p:sldId id="259" r:id="rId3"/>
    <p:sldId id="257" r:id="rId4"/>
    <p:sldId id="263" r:id="rId5"/>
    <p:sldId id="268" r:id="rId6"/>
    <p:sldId id="266" r:id="rId7"/>
    <p:sldId id="269" r:id="rId8"/>
    <p:sldId id="281" r:id="rId9"/>
    <p:sldId id="282" r:id="rId10"/>
    <p:sldId id="271" r:id="rId11"/>
    <p:sldId id="256" r:id="rId12"/>
    <p:sldId id="280" r:id="rId13"/>
    <p:sldId id="272" r:id="rId14"/>
    <p:sldId id="261" r:id="rId15"/>
    <p:sldId id="273" r:id="rId16"/>
    <p:sldId id="267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bert Johnston" initials="RJ" lastIdx="2" clrIdx="0">
    <p:extLst>
      <p:ext uri="{19B8F6BF-5375-455C-9EA6-DF929625EA0E}">
        <p15:presenceInfo xmlns:p15="http://schemas.microsoft.com/office/powerpoint/2012/main" userId="S-1-5-21-596969756-985808359-1990678075-50205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8" autoAdjust="0"/>
    <p:restoredTop sz="69831" autoAdjust="0"/>
  </p:normalViewPr>
  <p:slideViewPr>
    <p:cSldViewPr snapToGrid="0">
      <p:cViewPr>
        <p:scale>
          <a:sx n="70" d="100"/>
          <a:sy n="70" d="100"/>
        </p:scale>
        <p:origin x="2634" y="17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Project\Water%20quality%20trading\Analysis_Liu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Project\Water%20quality%20trading\Analysis_Liu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Zhongyuan\Google%20Drive\0-Research\Duke\Projects\11-Barriers%20to%20CC%20adoption\submit%20to%20JSWC\Rejection\figure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Zhongyuan\Google%20Drive\0-Research\Duke\Projects\14-government%20budget%20cuts\tables%20and%20figure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Maximum net benefit</c:v>
          </c:tx>
          <c:spPr>
            <a:ln w="28575" cap="rnd">
              <a:noFill/>
              <a:round/>
            </a:ln>
            <a:effectLst/>
          </c:spPr>
          <c:marker>
            <c:symbol val="triangle"/>
            <c:size val="2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val>
            <c:numRef>
              <c:f>Grass!$K$92:$K$168</c:f>
              <c:numCache>
                <c:formatCode>General</c:formatCode>
                <c:ptCount val="77"/>
                <c:pt idx="0">
                  <c:v>1094.0332103321041</c:v>
                </c:pt>
                <c:pt idx="1">
                  <c:v>884.56270096463049</c:v>
                </c:pt>
                <c:pt idx="2">
                  <c:v>884.28421052631495</c:v>
                </c:pt>
                <c:pt idx="3">
                  <c:v>882.66880616174592</c:v>
                </c:pt>
                <c:pt idx="4">
                  <c:v>875.71289875173375</c:v>
                </c:pt>
                <c:pt idx="5">
                  <c:v>868.99999999999989</c:v>
                </c:pt>
                <c:pt idx="6">
                  <c:v>865.83660130718954</c:v>
                </c:pt>
                <c:pt idx="7">
                  <c:v>864.45539906103306</c:v>
                </c:pt>
                <c:pt idx="8">
                  <c:v>858.64705882352973</c:v>
                </c:pt>
                <c:pt idx="9">
                  <c:v>858.24444444444453</c:v>
                </c:pt>
                <c:pt idx="10">
                  <c:v>857.2429149797573</c:v>
                </c:pt>
                <c:pt idx="11">
                  <c:v>855.49302325581402</c:v>
                </c:pt>
                <c:pt idx="12">
                  <c:v>853.30270270270262</c:v>
                </c:pt>
                <c:pt idx="13">
                  <c:v>850.20388349514587</c:v>
                </c:pt>
                <c:pt idx="14">
                  <c:v>844.53790613718422</c:v>
                </c:pt>
                <c:pt idx="15">
                  <c:v>841.63604240282689</c:v>
                </c:pt>
                <c:pt idx="16">
                  <c:v>804.85542168674692</c:v>
                </c:pt>
                <c:pt idx="17">
                  <c:v>779.92024539877309</c:v>
                </c:pt>
                <c:pt idx="18">
                  <c:v>762.47368421052602</c:v>
                </c:pt>
                <c:pt idx="19">
                  <c:v>698.48869088416757</c:v>
                </c:pt>
                <c:pt idx="20">
                  <c:v>633.6780551905382</c:v>
                </c:pt>
                <c:pt idx="21">
                  <c:v>604.28163265306137</c:v>
                </c:pt>
                <c:pt idx="22">
                  <c:v>591.05940594059405</c:v>
                </c:pt>
                <c:pt idx="23">
                  <c:v>559.38235294117635</c:v>
                </c:pt>
                <c:pt idx="24">
                  <c:v>538.69625246548344</c:v>
                </c:pt>
                <c:pt idx="25">
                  <c:v>529.57142857142878</c:v>
                </c:pt>
                <c:pt idx="26">
                  <c:v>527.49148418491495</c:v>
                </c:pt>
                <c:pt idx="27">
                  <c:v>497.51660516605148</c:v>
                </c:pt>
                <c:pt idx="28">
                  <c:v>487.94603174603242</c:v>
                </c:pt>
                <c:pt idx="29">
                  <c:v>455.82926829268257</c:v>
                </c:pt>
                <c:pt idx="30">
                  <c:v>422.03430079155856</c:v>
                </c:pt>
                <c:pt idx="31">
                  <c:v>400.47519294377031</c:v>
                </c:pt>
                <c:pt idx="32">
                  <c:v>399.91316526610632</c:v>
                </c:pt>
                <c:pt idx="33">
                  <c:v>377.61444557477114</c:v>
                </c:pt>
                <c:pt idx="34">
                  <c:v>329.48465266558975</c:v>
                </c:pt>
                <c:pt idx="35">
                  <c:v>326.82097186700764</c:v>
                </c:pt>
                <c:pt idx="36">
                  <c:v>320.51390922401168</c:v>
                </c:pt>
                <c:pt idx="37">
                  <c:v>319.94375595805525</c:v>
                </c:pt>
                <c:pt idx="38">
                  <c:v>318.21550387596881</c:v>
                </c:pt>
                <c:pt idx="39">
                  <c:v>309.970281124498</c:v>
                </c:pt>
                <c:pt idx="40">
                  <c:v>308.73635427394441</c:v>
                </c:pt>
                <c:pt idx="41">
                  <c:v>307.36591478696732</c:v>
                </c:pt>
                <c:pt idx="42">
                  <c:v>303.42696629213486</c:v>
                </c:pt>
                <c:pt idx="43">
                  <c:v>297.17585931254985</c:v>
                </c:pt>
                <c:pt idx="44">
                  <c:v>294.90476190476187</c:v>
                </c:pt>
                <c:pt idx="45">
                  <c:v>294.5949665749115</c:v>
                </c:pt>
                <c:pt idx="46">
                  <c:v>294.06666666666661</c:v>
                </c:pt>
                <c:pt idx="47">
                  <c:v>290.45772594752185</c:v>
                </c:pt>
                <c:pt idx="48">
                  <c:v>281.85245901639348</c:v>
                </c:pt>
                <c:pt idx="49">
                  <c:v>279.22854133754606</c:v>
                </c:pt>
                <c:pt idx="50">
                  <c:v>276.76371308016877</c:v>
                </c:pt>
                <c:pt idx="51">
                  <c:v>276.44688026981453</c:v>
                </c:pt>
                <c:pt idx="52">
                  <c:v>271.49155722326475</c:v>
                </c:pt>
                <c:pt idx="53">
                  <c:v>270.14128943758573</c:v>
                </c:pt>
                <c:pt idx="54">
                  <c:v>266.85826771653524</c:v>
                </c:pt>
                <c:pt idx="55">
                  <c:v>265.08358208955212</c:v>
                </c:pt>
                <c:pt idx="56">
                  <c:v>262.64873096446706</c:v>
                </c:pt>
                <c:pt idx="57">
                  <c:v>262.19402985074623</c:v>
                </c:pt>
                <c:pt idx="58">
                  <c:v>260.21874999999989</c:v>
                </c:pt>
                <c:pt idx="59">
                  <c:v>254.04495335029691</c:v>
                </c:pt>
                <c:pt idx="60">
                  <c:v>253.78222222222232</c:v>
                </c:pt>
                <c:pt idx="61">
                  <c:v>253</c:v>
                </c:pt>
                <c:pt idx="62">
                  <c:v>250.94752186588946</c:v>
                </c:pt>
                <c:pt idx="63">
                  <c:v>249.01597869507324</c:v>
                </c:pt>
                <c:pt idx="64">
                  <c:v>248.4395393474089</c:v>
                </c:pt>
                <c:pt idx="65">
                  <c:v>247.7462686567163</c:v>
                </c:pt>
                <c:pt idx="66">
                  <c:v>247.64864864864867</c:v>
                </c:pt>
                <c:pt idx="67">
                  <c:v>235.61728395061732</c:v>
                </c:pt>
                <c:pt idx="68">
                  <c:v>234.57295960428689</c:v>
                </c:pt>
                <c:pt idx="69">
                  <c:v>228.16376306620214</c:v>
                </c:pt>
                <c:pt idx="70">
                  <c:v>226.07462686567163</c:v>
                </c:pt>
                <c:pt idx="71">
                  <c:v>225.72186836518046</c:v>
                </c:pt>
                <c:pt idx="72">
                  <c:v>207.38255451713411</c:v>
                </c:pt>
                <c:pt idx="73">
                  <c:v>159.13333333333341</c:v>
                </c:pt>
                <c:pt idx="74">
                  <c:v>132.85628742514967</c:v>
                </c:pt>
                <c:pt idx="75">
                  <c:v>128.26956521739126</c:v>
                </c:pt>
                <c:pt idx="76">
                  <c:v>109.03508771929832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140-419C-B28A-4A31FEF5E6D0}"/>
            </c:ext>
          </c:extLst>
        </c:ser>
        <c:ser>
          <c:idx val="1"/>
          <c:order val="1"/>
          <c:tx>
            <c:v>Minimum net benefit</c:v>
          </c:tx>
          <c:spPr>
            <a:ln w="28575" cap="rnd">
              <a:noFill/>
              <a:round/>
            </a:ln>
            <a:effectLst/>
          </c:spPr>
          <c:marker>
            <c:symbol val="dash"/>
            <c:size val="3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val>
            <c:numRef>
              <c:f>Grass!$L$92:$L$168</c:f>
              <c:numCache>
                <c:formatCode>General</c:formatCode>
                <c:ptCount val="77"/>
                <c:pt idx="0">
                  <c:v>12.606642066420818</c:v>
                </c:pt>
                <c:pt idx="1">
                  <c:v>-29.287459807073908</c:v>
                </c:pt>
                <c:pt idx="2">
                  <c:v>-29.34315789473699</c:v>
                </c:pt>
                <c:pt idx="3">
                  <c:v>-29.666238767650846</c:v>
                </c:pt>
                <c:pt idx="4">
                  <c:v>-31.057420249653255</c:v>
                </c:pt>
                <c:pt idx="5">
                  <c:v>-32.400000000000013</c:v>
                </c:pt>
                <c:pt idx="6">
                  <c:v>-33.032679738562102</c:v>
                </c:pt>
                <c:pt idx="7">
                  <c:v>-33.308920187793383</c:v>
                </c:pt>
                <c:pt idx="8">
                  <c:v>-34.470588235294031</c:v>
                </c:pt>
                <c:pt idx="9">
                  <c:v>-34.551111111111091</c:v>
                </c:pt>
                <c:pt idx="10">
                  <c:v>-34.751417004048534</c:v>
                </c:pt>
                <c:pt idx="11">
                  <c:v>-35.101395348837201</c:v>
                </c:pt>
                <c:pt idx="12">
                  <c:v>-35.539459459459451</c:v>
                </c:pt>
                <c:pt idx="13">
                  <c:v>-36.159223300970829</c:v>
                </c:pt>
                <c:pt idx="14">
                  <c:v>-37.292418772563146</c:v>
                </c:pt>
                <c:pt idx="15">
                  <c:v>-37.872791519434635</c:v>
                </c:pt>
                <c:pt idx="16">
                  <c:v>-45.228915662650628</c:v>
                </c:pt>
                <c:pt idx="17">
                  <c:v>-50.215950920245348</c:v>
                </c:pt>
                <c:pt idx="18">
                  <c:v>-53.705263157894798</c:v>
                </c:pt>
                <c:pt idx="19">
                  <c:v>-66.502261823166478</c:v>
                </c:pt>
                <c:pt idx="20">
                  <c:v>-79.464388961892354</c:v>
                </c:pt>
                <c:pt idx="21">
                  <c:v>-85.343673469387738</c:v>
                </c:pt>
                <c:pt idx="22">
                  <c:v>-87.988118811881208</c:v>
                </c:pt>
                <c:pt idx="23">
                  <c:v>-94.323529411764724</c:v>
                </c:pt>
                <c:pt idx="24">
                  <c:v>-98.460749506903312</c:v>
                </c:pt>
                <c:pt idx="25">
                  <c:v>-100.28571428571422</c:v>
                </c:pt>
                <c:pt idx="26">
                  <c:v>-100.70170316301703</c:v>
                </c:pt>
                <c:pt idx="27">
                  <c:v>-106.69667896678972</c:v>
                </c:pt>
                <c:pt idx="28">
                  <c:v>-108.61079365079352</c:v>
                </c:pt>
                <c:pt idx="29">
                  <c:v>-115.03414634146345</c:v>
                </c:pt>
                <c:pt idx="30">
                  <c:v>-121.79313984168829</c:v>
                </c:pt>
                <c:pt idx="31">
                  <c:v>-126.10496141124595</c:v>
                </c:pt>
                <c:pt idx="32">
                  <c:v>-126.21736694677872</c:v>
                </c:pt>
                <c:pt idx="33">
                  <c:v>-130.67711088504575</c:v>
                </c:pt>
                <c:pt idx="34">
                  <c:v>-140.30306946688208</c:v>
                </c:pt>
                <c:pt idx="35">
                  <c:v>-140.83580562659847</c:v>
                </c:pt>
                <c:pt idx="36">
                  <c:v>-142.09721815519762</c:v>
                </c:pt>
                <c:pt idx="37">
                  <c:v>-142.21124880838894</c:v>
                </c:pt>
                <c:pt idx="38">
                  <c:v>-142.55689922480622</c:v>
                </c:pt>
                <c:pt idx="39">
                  <c:v>-144.20594377510039</c:v>
                </c:pt>
                <c:pt idx="40">
                  <c:v>-144.45272914521112</c:v>
                </c:pt>
                <c:pt idx="41">
                  <c:v>-144.72681704260654</c:v>
                </c:pt>
                <c:pt idx="42">
                  <c:v>-145.514606741573</c:v>
                </c:pt>
                <c:pt idx="43">
                  <c:v>-146.76482813749004</c:v>
                </c:pt>
                <c:pt idx="44">
                  <c:v>-147.21904761904764</c:v>
                </c:pt>
                <c:pt idx="45">
                  <c:v>-147.28100668501767</c:v>
                </c:pt>
                <c:pt idx="46">
                  <c:v>-147.38666666666668</c:v>
                </c:pt>
                <c:pt idx="47">
                  <c:v>-148.10845481049563</c:v>
                </c:pt>
                <c:pt idx="48">
                  <c:v>-149.82950819672132</c:v>
                </c:pt>
                <c:pt idx="49">
                  <c:v>-150.35429173249076</c:v>
                </c:pt>
                <c:pt idx="50">
                  <c:v>-150.84725738396625</c:v>
                </c:pt>
                <c:pt idx="51">
                  <c:v>-150.91062394603711</c:v>
                </c:pt>
                <c:pt idx="52">
                  <c:v>-151.90168855534705</c:v>
                </c:pt>
                <c:pt idx="53">
                  <c:v>-152.17174211248283</c:v>
                </c:pt>
                <c:pt idx="54">
                  <c:v>-152.82834645669297</c:v>
                </c:pt>
                <c:pt idx="55">
                  <c:v>-153.18328358208959</c:v>
                </c:pt>
                <c:pt idx="56">
                  <c:v>-153.67025380710658</c:v>
                </c:pt>
                <c:pt idx="57">
                  <c:v>-153.76119402985074</c:v>
                </c:pt>
                <c:pt idx="58">
                  <c:v>-154.15625000000003</c:v>
                </c:pt>
                <c:pt idx="59">
                  <c:v>-155.39100932994063</c:v>
                </c:pt>
                <c:pt idx="60">
                  <c:v>-155.44355555555555</c:v>
                </c:pt>
                <c:pt idx="61">
                  <c:v>-155.6</c:v>
                </c:pt>
                <c:pt idx="62">
                  <c:v>-156.01049562682212</c:v>
                </c:pt>
                <c:pt idx="63">
                  <c:v>-156.39680426098536</c:v>
                </c:pt>
                <c:pt idx="64">
                  <c:v>-156.5120921305182</c:v>
                </c:pt>
                <c:pt idx="65">
                  <c:v>-156.65074626865675</c:v>
                </c:pt>
                <c:pt idx="66">
                  <c:v>-156.67027027027024</c:v>
                </c:pt>
                <c:pt idx="67">
                  <c:v>-159.07654320987658</c:v>
                </c:pt>
                <c:pt idx="68">
                  <c:v>-159.2854080791426</c:v>
                </c:pt>
                <c:pt idx="69">
                  <c:v>-160.56724738675953</c:v>
                </c:pt>
                <c:pt idx="70">
                  <c:v>-160.98507462686567</c:v>
                </c:pt>
                <c:pt idx="71">
                  <c:v>-161.05562632696387</c:v>
                </c:pt>
                <c:pt idx="72">
                  <c:v>-164.72348909657316</c:v>
                </c:pt>
                <c:pt idx="73">
                  <c:v>-174.37333333333331</c:v>
                </c:pt>
                <c:pt idx="74">
                  <c:v>-179.62874251497007</c:v>
                </c:pt>
                <c:pt idx="75">
                  <c:v>-180.54608695652175</c:v>
                </c:pt>
                <c:pt idx="76">
                  <c:v>-184.39298245614034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140-419C-B28A-4A31FEF5E6D0}"/>
            </c:ext>
          </c:extLst>
        </c:ser>
        <c:ser>
          <c:idx val="2"/>
          <c:order val="2"/>
          <c:tx>
            <c:v>Average net benefit</c:v>
          </c:tx>
          <c:spPr>
            <a:ln w="28575" cap="rnd">
              <a:noFill/>
              <a:round/>
            </a:ln>
            <a:effectLst/>
          </c:spPr>
          <c:marker>
            <c:symbol val="circle"/>
            <c:size val="3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val>
            <c:numRef>
              <c:f>Grass!$M$92:$M$168</c:f>
              <c:numCache>
                <c:formatCode>General</c:formatCode>
                <c:ptCount val="77"/>
                <c:pt idx="0">
                  <c:v>553.31992619926245</c:v>
                </c:pt>
                <c:pt idx="1">
                  <c:v>427.6376205787783</c:v>
                </c:pt>
                <c:pt idx="2">
                  <c:v>427.47052631578896</c:v>
                </c:pt>
                <c:pt idx="3">
                  <c:v>426.50128369704754</c:v>
                </c:pt>
                <c:pt idx="4">
                  <c:v>422.32773925104027</c:v>
                </c:pt>
                <c:pt idx="5">
                  <c:v>418.29999999999995</c:v>
                </c:pt>
                <c:pt idx="6">
                  <c:v>416.4019607843137</c:v>
                </c:pt>
                <c:pt idx="7">
                  <c:v>415.57323943661982</c:v>
                </c:pt>
                <c:pt idx="8">
                  <c:v>412.08823529411785</c:v>
                </c:pt>
                <c:pt idx="9">
                  <c:v>411.84666666666669</c:v>
                </c:pt>
                <c:pt idx="10">
                  <c:v>411.24574898785437</c:v>
                </c:pt>
                <c:pt idx="11">
                  <c:v>410.19581395348843</c:v>
                </c:pt>
                <c:pt idx="12">
                  <c:v>408.8816216216216</c:v>
                </c:pt>
                <c:pt idx="13">
                  <c:v>407.02233009708755</c:v>
                </c:pt>
                <c:pt idx="14">
                  <c:v>403.62274368231056</c:v>
                </c:pt>
                <c:pt idx="15">
                  <c:v>401.88162544169614</c:v>
                </c:pt>
                <c:pt idx="16">
                  <c:v>379.81325301204816</c:v>
                </c:pt>
                <c:pt idx="17">
                  <c:v>364.8521472392639</c:v>
                </c:pt>
                <c:pt idx="18">
                  <c:v>354.3842105263156</c:v>
                </c:pt>
                <c:pt idx="19">
                  <c:v>315.99321453050055</c:v>
                </c:pt>
                <c:pt idx="20">
                  <c:v>277.10683311432291</c:v>
                </c:pt>
                <c:pt idx="21">
                  <c:v>259.46897959183684</c:v>
                </c:pt>
                <c:pt idx="22">
                  <c:v>251.53564356435641</c:v>
                </c:pt>
                <c:pt idx="23">
                  <c:v>232.5294117647058</c:v>
                </c:pt>
                <c:pt idx="24">
                  <c:v>220.11775147929006</c:v>
                </c:pt>
                <c:pt idx="25">
                  <c:v>214.64285714285728</c:v>
                </c:pt>
                <c:pt idx="26">
                  <c:v>213.39489051094895</c:v>
                </c:pt>
                <c:pt idx="27">
                  <c:v>195.40996309963089</c:v>
                </c:pt>
                <c:pt idx="28">
                  <c:v>189.66761904761944</c:v>
                </c:pt>
                <c:pt idx="29">
                  <c:v>170.39756097560957</c:v>
                </c:pt>
                <c:pt idx="30">
                  <c:v>150.12058047493514</c:v>
                </c:pt>
                <c:pt idx="31">
                  <c:v>137.18511576626219</c:v>
                </c:pt>
                <c:pt idx="32">
                  <c:v>136.8478991596638</c:v>
                </c:pt>
                <c:pt idx="33">
                  <c:v>123.46866734486269</c:v>
                </c:pt>
                <c:pt idx="34">
                  <c:v>94.590791599353835</c:v>
                </c:pt>
                <c:pt idx="35">
                  <c:v>92.992583120204586</c:v>
                </c:pt>
                <c:pt idx="36">
                  <c:v>89.20834553440703</c:v>
                </c:pt>
                <c:pt idx="37">
                  <c:v>88.866253574833152</c:v>
                </c:pt>
                <c:pt idx="38">
                  <c:v>87.829302325581295</c:v>
                </c:pt>
                <c:pt idx="39">
                  <c:v>82.882168674698804</c:v>
                </c:pt>
                <c:pt idx="40">
                  <c:v>82.141812564366646</c:v>
                </c:pt>
                <c:pt idx="41">
                  <c:v>81.319548872180391</c:v>
                </c:pt>
                <c:pt idx="42">
                  <c:v>78.95617977528093</c:v>
                </c:pt>
                <c:pt idx="43">
                  <c:v>75.205515587529902</c:v>
                </c:pt>
                <c:pt idx="44">
                  <c:v>73.842857142857113</c:v>
                </c:pt>
                <c:pt idx="45">
                  <c:v>73.656979944946912</c:v>
                </c:pt>
                <c:pt idx="46">
                  <c:v>73.339999999999961</c:v>
                </c:pt>
                <c:pt idx="47">
                  <c:v>71.174635568513111</c:v>
                </c:pt>
                <c:pt idx="48">
                  <c:v>66.011475409836081</c:v>
                </c:pt>
                <c:pt idx="49">
                  <c:v>64.437124802527649</c:v>
                </c:pt>
                <c:pt idx="50">
                  <c:v>62.958227848101259</c:v>
                </c:pt>
                <c:pt idx="51">
                  <c:v>62.768128161888711</c:v>
                </c:pt>
                <c:pt idx="52">
                  <c:v>59.794934333958849</c:v>
                </c:pt>
                <c:pt idx="53">
                  <c:v>58.984773662551447</c:v>
                </c:pt>
                <c:pt idx="54">
                  <c:v>57.014960629921134</c:v>
                </c:pt>
                <c:pt idx="55">
                  <c:v>55.950149253731269</c:v>
                </c:pt>
                <c:pt idx="56">
                  <c:v>54.489238578680244</c:v>
                </c:pt>
                <c:pt idx="57">
                  <c:v>54.216417910447745</c:v>
                </c:pt>
                <c:pt idx="58">
                  <c:v>53.031249999999929</c:v>
                </c:pt>
                <c:pt idx="59">
                  <c:v>49.326972010178139</c:v>
                </c:pt>
                <c:pt idx="60">
                  <c:v>49.169333333333384</c:v>
                </c:pt>
                <c:pt idx="61">
                  <c:v>48.7</c:v>
                </c:pt>
                <c:pt idx="62">
                  <c:v>47.468513119533668</c:v>
                </c:pt>
                <c:pt idx="63">
                  <c:v>46.309587217043941</c:v>
                </c:pt>
                <c:pt idx="64">
                  <c:v>45.963723608445349</c:v>
                </c:pt>
                <c:pt idx="65">
                  <c:v>45.547761194029775</c:v>
                </c:pt>
                <c:pt idx="66">
                  <c:v>45.489189189189219</c:v>
                </c:pt>
                <c:pt idx="67">
                  <c:v>38.270370370370372</c:v>
                </c:pt>
                <c:pt idx="68">
                  <c:v>37.643775762572147</c:v>
                </c:pt>
                <c:pt idx="69">
                  <c:v>33.798257839721302</c:v>
                </c:pt>
                <c:pt idx="70">
                  <c:v>32.544776119402982</c:v>
                </c:pt>
                <c:pt idx="71">
                  <c:v>32.33312101910829</c:v>
                </c:pt>
                <c:pt idx="72">
                  <c:v>21.329532710280475</c:v>
                </c:pt>
                <c:pt idx="73">
                  <c:v>-7.6199999999999477</c:v>
                </c:pt>
                <c:pt idx="74">
                  <c:v>-23.386227544910199</c:v>
                </c:pt>
                <c:pt idx="75">
                  <c:v>-26.138260869565244</c:v>
                </c:pt>
                <c:pt idx="76">
                  <c:v>-37.678947368421014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140-419C-B28A-4A31FEF5E6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12700" cap="flat" cmpd="sng" algn="ctr">
              <a:solidFill>
                <a:schemeClr val="tx1"/>
              </a:solidFill>
              <a:round/>
            </a:ln>
            <a:effectLst/>
          </c:spPr>
        </c:hiLowLines>
        <c:marker val="1"/>
        <c:smooth val="0"/>
        <c:axId val="1560831200"/>
        <c:axId val="1560832032"/>
      </c:lineChart>
      <c:catAx>
        <c:axId val="1560831200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60832032"/>
        <c:crosses val="autoZero"/>
        <c:auto val="1"/>
        <c:lblAlgn val="ctr"/>
        <c:lblOffset val="100"/>
        <c:noMultiLvlLbl val="0"/>
      </c:catAx>
      <c:valAx>
        <c:axId val="1560832032"/>
        <c:scaling>
          <c:orientation val="minMax"/>
          <c:min val="-2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100"/>
                  <a:t>Net Benefits</a:t>
                </a:r>
                <a:r>
                  <a:rPr lang="en-US" sz="1100" baseline="0"/>
                  <a:t> ($/acre/year)</a:t>
                </a:r>
                <a:endParaRPr lang="en-US" sz="110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608312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'Decision ag'!$O$94</c:f>
              <c:strCache>
                <c:ptCount val="1"/>
                <c:pt idx="0">
                  <c:v>Maximum net benefit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triangle"/>
            <c:size val="3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val>
            <c:numRef>
              <c:f>'Decision ag'!$O$95:$O$171</c:f>
              <c:numCache>
                <c:formatCode>General</c:formatCode>
                <c:ptCount val="77"/>
                <c:pt idx="0">
                  <c:v>-4.0077519379844802</c:v>
                </c:pt>
                <c:pt idx="1">
                  <c:v>-4.0750507099391662</c:v>
                </c:pt>
                <c:pt idx="2">
                  <c:v>-4.1882510013351215</c:v>
                </c:pt>
                <c:pt idx="3">
                  <c:v>-4.3043478260869454</c:v>
                </c:pt>
                <c:pt idx="4">
                  <c:v>-4.3333333333333526</c:v>
                </c:pt>
                <c:pt idx="5">
                  <c:v>-4.4473684210526283</c:v>
                </c:pt>
                <c:pt idx="6">
                  <c:v>-4.4691943127962217</c:v>
                </c:pt>
                <c:pt idx="7">
                  <c:v>-4.5014164305949009</c:v>
                </c:pt>
                <c:pt idx="8">
                  <c:v>-4.5134370579915126</c:v>
                </c:pt>
                <c:pt idx="9">
                  <c:v>-4.5294117647058956</c:v>
                </c:pt>
                <c:pt idx="10">
                  <c:v>-4.5690866510538761</c:v>
                </c:pt>
                <c:pt idx="11">
                  <c:v>-4.619047619047608</c:v>
                </c:pt>
                <c:pt idx="12">
                  <c:v>-4.6434540389972154</c:v>
                </c:pt>
                <c:pt idx="13">
                  <c:v>-4.7460317460317629</c:v>
                </c:pt>
                <c:pt idx="14">
                  <c:v>-4.9028340080971651</c:v>
                </c:pt>
                <c:pt idx="15">
                  <c:v>-5.0145190562613324</c:v>
                </c:pt>
                <c:pt idx="16">
                  <c:v>-5.2746781115879644</c:v>
                </c:pt>
                <c:pt idx="17">
                  <c:v>-5.3791821561338127</c:v>
                </c:pt>
                <c:pt idx="18">
                  <c:v>-5.5143953934740786</c:v>
                </c:pt>
                <c:pt idx="19">
                  <c:v>-6.0434782608695592</c:v>
                </c:pt>
                <c:pt idx="20">
                  <c:v>-6.2867883995703542</c:v>
                </c:pt>
                <c:pt idx="21">
                  <c:v>-7.112699747687131</c:v>
                </c:pt>
                <c:pt idx="22">
                  <c:v>-7.1278065630397132</c:v>
                </c:pt>
                <c:pt idx="23">
                  <c:v>-7.3718592964824179</c:v>
                </c:pt>
                <c:pt idx="24">
                  <c:v>-7.3925233644859674</c:v>
                </c:pt>
                <c:pt idx="25">
                  <c:v>-7.7269303201506654</c:v>
                </c:pt>
                <c:pt idx="26">
                  <c:v>-8.0554675118858885</c:v>
                </c:pt>
                <c:pt idx="27">
                  <c:v>-8.1428571428571548</c:v>
                </c:pt>
                <c:pt idx="28">
                  <c:v>-8.1612903225806477</c:v>
                </c:pt>
                <c:pt idx="29">
                  <c:v>-8.8086200079082655</c:v>
                </c:pt>
                <c:pt idx="30">
                  <c:v>-8.8333333333333339</c:v>
                </c:pt>
                <c:pt idx="31">
                  <c:v>-9.0047003525264486</c:v>
                </c:pt>
                <c:pt idx="32">
                  <c:v>-9.0746768788894254</c:v>
                </c:pt>
                <c:pt idx="33">
                  <c:v>-9.4084695792012774</c:v>
                </c:pt>
                <c:pt idx="34">
                  <c:v>-9.5227041524091351</c:v>
                </c:pt>
                <c:pt idx="35">
                  <c:v>-9.6735966735966699</c:v>
                </c:pt>
                <c:pt idx="36">
                  <c:v>-9.7013266403728871</c:v>
                </c:pt>
                <c:pt idx="37">
                  <c:v>-9.7248908296943224</c:v>
                </c:pt>
                <c:pt idx="38">
                  <c:v>-9.9418960244648318</c:v>
                </c:pt>
                <c:pt idx="39">
                  <c:v>-10.07317073170732</c:v>
                </c:pt>
                <c:pt idx="40">
                  <c:v>-10.108843537414973</c:v>
                </c:pt>
                <c:pt idx="41">
                  <c:v>-10.147950089126558</c:v>
                </c:pt>
                <c:pt idx="42">
                  <c:v>-10.225186766275353</c:v>
                </c:pt>
                <c:pt idx="43">
                  <c:v>-10.280334728033463</c:v>
                </c:pt>
                <c:pt idx="44">
                  <c:v>-10.371303395399783</c:v>
                </c:pt>
                <c:pt idx="45">
                  <c:v>-10.377622377622378</c:v>
                </c:pt>
                <c:pt idx="46">
                  <c:v>-10.386138613861384</c:v>
                </c:pt>
                <c:pt idx="47">
                  <c:v>-10.38636363636364</c:v>
                </c:pt>
                <c:pt idx="48">
                  <c:v>-10.399380804953559</c:v>
                </c:pt>
                <c:pt idx="49">
                  <c:v>-10.404703974047049</c:v>
                </c:pt>
                <c:pt idx="50">
                  <c:v>-10.419354838709678</c:v>
                </c:pt>
                <c:pt idx="51">
                  <c:v>-10.420634920634919</c:v>
                </c:pt>
                <c:pt idx="52">
                  <c:v>-10.452229299363051</c:v>
                </c:pt>
                <c:pt idx="53">
                  <c:v>-10.455799913755927</c:v>
                </c:pt>
                <c:pt idx="54">
                  <c:v>-10.495826377295494</c:v>
                </c:pt>
                <c:pt idx="55">
                  <c:v>-10.499106823865667</c:v>
                </c:pt>
                <c:pt idx="56">
                  <c:v>-10.512093987560464</c:v>
                </c:pt>
                <c:pt idx="57">
                  <c:v>-10.617554858934172</c:v>
                </c:pt>
                <c:pt idx="58">
                  <c:v>-10.690721649484539</c:v>
                </c:pt>
                <c:pt idx="59">
                  <c:v>-10.692307692307688</c:v>
                </c:pt>
                <c:pt idx="60">
                  <c:v>-10.710622710622712</c:v>
                </c:pt>
                <c:pt idx="61">
                  <c:v>-10.72172497965826</c:v>
                </c:pt>
                <c:pt idx="62">
                  <c:v>-10.753743760399331</c:v>
                </c:pt>
                <c:pt idx="63">
                  <c:v>-10.820163487738418</c:v>
                </c:pt>
                <c:pt idx="64">
                  <c:v>-10.842170160295931</c:v>
                </c:pt>
                <c:pt idx="65">
                  <c:v>-10.875569044006072</c:v>
                </c:pt>
                <c:pt idx="66">
                  <c:v>-10.89473684210526</c:v>
                </c:pt>
                <c:pt idx="67">
                  <c:v>-10.900262467191599</c:v>
                </c:pt>
                <c:pt idx="68">
                  <c:v>-10.907949790794978</c:v>
                </c:pt>
                <c:pt idx="69">
                  <c:v>-10.960609023606647</c:v>
                </c:pt>
                <c:pt idx="70">
                  <c:v>-10.966101694915261</c:v>
                </c:pt>
                <c:pt idx="71">
                  <c:v>-11.214285714285721</c:v>
                </c:pt>
                <c:pt idx="72">
                  <c:v>-11.240469208211138</c:v>
                </c:pt>
                <c:pt idx="73">
                  <c:v>-11.305084745762713</c:v>
                </c:pt>
                <c:pt idx="74">
                  <c:v>-11.496240601503757</c:v>
                </c:pt>
                <c:pt idx="75">
                  <c:v>-11.702594810379241</c:v>
                </c:pt>
                <c:pt idx="76">
                  <c:v>-11.742138364779874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166-49FA-AD69-EF7B11E33F31}"/>
            </c:ext>
          </c:extLst>
        </c:ser>
        <c:ser>
          <c:idx val="1"/>
          <c:order val="1"/>
          <c:tx>
            <c:strRef>
              <c:f>'Decision ag'!$P$94</c:f>
              <c:strCache>
                <c:ptCount val="1"/>
                <c:pt idx="0">
                  <c:v>Minimum net benefit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dash"/>
            <c:size val="3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val>
            <c:numRef>
              <c:f>'Decision ag'!$P$95:$P$171</c:f>
              <c:numCache>
                <c:formatCode>General</c:formatCode>
                <c:ptCount val="77"/>
                <c:pt idx="0">
                  <c:v>-28.201550387596896</c:v>
                </c:pt>
                <c:pt idx="1">
                  <c:v>-28.215010141987829</c:v>
                </c:pt>
                <c:pt idx="2">
                  <c:v>-28.237650200267026</c:v>
                </c:pt>
                <c:pt idx="3">
                  <c:v>-28.260869565217387</c:v>
                </c:pt>
                <c:pt idx="4">
                  <c:v>-28.266666666666669</c:v>
                </c:pt>
                <c:pt idx="5">
                  <c:v>-28.289473684210527</c:v>
                </c:pt>
                <c:pt idx="6">
                  <c:v>-28.293838862559245</c:v>
                </c:pt>
                <c:pt idx="7">
                  <c:v>-28.300283286118979</c:v>
                </c:pt>
                <c:pt idx="8">
                  <c:v>-28.302687411598306</c:v>
                </c:pt>
                <c:pt idx="9">
                  <c:v>-28.305882352941179</c:v>
                </c:pt>
                <c:pt idx="10">
                  <c:v>-28.313817330210778</c:v>
                </c:pt>
                <c:pt idx="11">
                  <c:v>-28.323809523809523</c:v>
                </c:pt>
                <c:pt idx="12">
                  <c:v>-28.32869080779944</c:v>
                </c:pt>
                <c:pt idx="13">
                  <c:v>-28.349206349206355</c:v>
                </c:pt>
                <c:pt idx="14">
                  <c:v>-28.380566801619434</c:v>
                </c:pt>
                <c:pt idx="15">
                  <c:v>-28.402903811252266</c:v>
                </c:pt>
                <c:pt idx="16">
                  <c:v>-28.454935622317596</c:v>
                </c:pt>
                <c:pt idx="17">
                  <c:v>-28.475836431226764</c:v>
                </c:pt>
                <c:pt idx="18">
                  <c:v>-28.502879078694818</c:v>
                </c:pt>
                <c:pt idx="19">
                  <c:v>-28.608695652173914</c:v>
                </c:pt>
                <c:pt idx="20">
                  <c:v>-28.657357679914071</c:v>
                </c:pt>
                <c:pt idx="21">
                  <c:v>-28.822539949537429</c:v>
                </c:pt>
                <c:pt idx="22">
                  <c:v>-28.825561312607942</c:v>
                </c:pt>
                <c:pt idx="23">
                  <c:v>-28.874371859296485</c:v>
                </c:pt>
                <c:pt idx="24">
                  <c:v>-28.878504672897193</c:v>
                </c:pt>
                <c:pt idx="25">
                  <c:v>-28.945386064030131</c:v>
                </c:pt>
                <c:pt idx="26">
                  <c:v>-29.011093502377175</c:v>
                </c:pt>
                <c:pt idx="27">
                  <c:v>-29.028571428571432</c:v>
                </c:pt>
                <c:pt idx="28">
                  <c:v>-29.032258064516132</c:v>
                </c:pt>
                <c:pt idx="29">
                  <c:v>-29.161724001581653</c:v>
                </c:pt>
                <c:pt idx="30">
                  <c:v>-29.166666666666668</c:v>
                </c:pt>
                <c:pt idx="31">
                  <c:v>-29.20094007050529</c:v>
                </c:pt>
                <c:pt idx="32">
                  <c:v>-29.214935375777888</c:v>
                </c:pt>
                <c:pt idx="33">
                  <c:v>-29.281693915840254</c:v>
                </c:pt>
                <c:pt idx="34">
                  <c:v>-29.304540830481827</c:v>
                </c:pt>
                <c:pt idx="35">
                  <c:v>-29.334719334719331</c:v>
                </c:pt>
                <c:pt idx="36">
                  <c:v>-29.340265328074576</c:v>
                </c:pt>
                <c:pt idx="37">
                  <c:v>-29.344978165938866</c:v>
                </c:pt>
                <c:pt idx="38">
                  <c:v>-29.388379204892964</c:v>
                </c:pt>
                <c:pt idx="39">
                  <c:v>-29.414634146341463</c:v>
                </c:pt>
                <c:pt idx="40">
                  <c:v>-29.421768707482993</c:v>
                </c:pt>
                <c:pt idx="41">
                  <c:v>-29.429590017825316</c:v>
                </c:pt>
                <c:pt idx="42">
                  <c:v>-29.445037353255071</c:v>
                </c:pt>
                <c:pt idx="43">
                  <c:v>-29.456066945606697</c:v>
                </c:pt>
                <c:pt idx="44">
                  <c:v>-29.474260679079958</c:v>
                </c:pt>
                <c:pt idx="45">
                  <c:v>-29.475524475524477</c:v>
                </c:pt>
                <c:pt idx="46">
                  <c:v>-29.477227722772277</c:v>
                </c:pt>
                <c:pt idx="47">
                  <c:v>-29.477272727272723</c:v>
                </c:pt>
                <c:pt idx="48">
                  <c:v>-29.47987616099071</c:v>
                </c:pt>
                <c:pt idx="49">
                  <c:v>-29.480940794809406</c:v>
                </c:pt>
                <c:pt idx="50">
                  <c:v>-29.483870967741936</c:v>
                </c:pt>
                <c:pt idx="51">
                  <c:v>-29.484126984126984</c:v>
                </c:pt>
                <c:pt idx="52">
                  <c:v>-29.490445859872612</c:v>
                </c:pt>
                <c:pt idx="53">
                  <c:v>-29.491159982751189</c:v>
                </c:pt>
                <c:pt idx="54">
                  <c:v>-29.499165275459099</c:v>
                </c:pt>
                <c:pt idx="55">
                  <c:v>-29.499821364773133</c:v>
                </c:pt>
                <c:pt idx="56">
                  <c:v>-29.502418797512092</c:v>
                </c:pt>
                <c:pt idx="57">
                  <c:v>-29.523510971786834</c:v>
                </c:pt>
                <c:pt idx="58">
                  <c:v>-29.538144329896905</c:v>
                </c:pt>
                <c:pt idx="59">
                  <c:v>-29.538461538461537</c:v>
                </c:pt>
                <c:pt idx="60">
                  <c:v>-29.542124542124544</c:v>
                </c:pt>
                <c:pt idx="61">
                  <c:v>-29.544344995931656</c:v>
                </c:pt>
                <c:pt idx="62">
                  <c:v>-29.550748752079862</c:v>
                </c:pt>
                <c:pt idx="63">
                  <c:v>-29.564032697547685</c:v>
                </c:pt>
                <c:pt idx="64">
                  <c:v>-29.568434032059187</c:v>
                </c:pt>
                <c:pt idx="65">
                  <c:v>-29.575113808801213</c:v>
                </c:pt>
                <c:pt idx="66">
                  <c:v>-29.578947368421051</c:v>
                </c:pt>
                <c:pt idx="67">
                  <c:v>-29.580052493438316</c:v>
                </c:pt>
                <c:pt idx="68">
                  <c:v>-29.581589958158997</c:v>
                </c:pt>
                <c:pt idx="69">
                  <c:v>-29.59212180472133</c:v>
                </c:pt>
                <c:pt idx="70">
                  <c:v>-29.593220338983052</c:v>
                </c:pt>
                <c:pt idx="71">
                  <c:v>-29.642857142857142</c:v>
                </c:pt>
                <c:pt idx="72">
                  <c:v>-29.648093841642229</c:v>
                </c:pt>
                <c:pt idx="73">
                  <c:v>-29.661016949152543</c:v>
                </c:pt>
                <c:pt idx="74">
                  <c:v>-29.699248120300755</c:v>
                </c:pt>
                <c:pt idx="75">
                  <c:v>-29.740518962075843</c:v>
                </c:pt>
                <c:pt idx="76">
                  <c:v>-29.748427672955973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166-49FA-AD69-EF7B11E33F31}"/>
            </c:ext>
          </c:extLst>
        </c:ser>
        <c:ser>
          <c:idx val="2"/>
          <c:order val="2"/>
          <c:tx>
            <c:strRef>
              <c:f>'Decision ag'!$Q$94</c:f>
              <c:strCache>
                <c:ptCount val="1"/>
                <c:pt idx="0">
                  <c:v>Average net benefit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3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val>
            <c:numRef>
              <c:f>'Decision ag'!$Q$95:$Q$171</c:f>
              <c:numCache>
                <c:formatCode>General</c:formatCode>
                <c:ptCount val="77"/>
                <c:pt idx="0">
                  <c:v>-16.104651162790688</c:v>
                </c:pt>
                <c:pt idx="1">
                  <c:v>-16.145030425963498</c:v>
                </c:pt>
                <c:pt idx="2">
                  <c:v>-16.212950600801072</c:v>
                </c:pt>
                <c:pt idx="3">
                  <c:v>-16.282608695652165</c:v>
                </c:pt>
                <c:pt idx="4">
                  <c:v>-16.300000000000011</c:v>
                </c:pt>
                <c:pt idx="5">
                  <c:v>-16.368421052631579</c:v>
                </c:pt>
                <c:pt idx="6">
                  <c:v>-16.381516587677734</c:v>
                </c:pt>
                <c:pt idx="7">
                  <c:v>-16.400849858356942</c:v>
                </c:pt>
                <c:pt idx="8">
                  <c:v>-16.408062234794908</c:v>
                </c:pt>
                <c:pt idx="9">
                  <c:v>-16.417647058823537</c:v>
                </c:pt>
                <c:pt idx="10">
                  <c:v>-16.441451990632327</c:v>
                </c:pt>
                <c:pt idx="11">
                  <c:v>-16.471428571428564</c:v>
                </c:pt>
                <c:pt idx="12">
                  <c:v>-16.486072423398326</c:v>
                </c:pt>
                <c:pt idx="13">
                  <c:v>-16.547619047619058</c:v>
                </c:pt>
                <c:pt idx="14">
                  <c:v>-16.641700404858298</c:v>
                </c:pt>
                <c:pt idx="15">
                  <c:v>-16.7087114337568</c:v>
                </c:pt>
                <c:pt idx="16">
                  <c:v>-16.86480686695278</c:v>
                </c:pt>
                <c:pt idx="17">
                  <c:v>-16.927509293680288</c:v>
                </c:pt>
                <c:pt idx="18">
                  <c:v>-17.008637236084446</c:v>
                </c:pt>
                <c:pt idx="19">
                  <c:v>-17.326086956521735</c:v>
                </c:pt>
                <c:pt idx="20">
                  <c:v>-17.472073039742213</c:v>
                </c:pt>
                <c:pt idx="21">
                  <c:v>-17.96761984861228</c:v>
                </c:pt>
                <c:pt idx="22">
                  <c:v>-17.976683937823829</c:v>
                </c:pt>
                <c:pt idx="23">
                  <c:v>-18.12311557788945</c:v>
                </c:pt>
                <c:pt idx="24">
                  <c:v>-18.13551401869158</c:v>
                </c:pt>
                <c:pt idx="25">
                  <c:v>-18.336158192090398</c:v>
                </c:pt>
                <c:pt idx="26">
                  <c:v>-18.533280507131533</c:v>
                </c:pt>
                <c:pt idx="27">
                  <c:v>-18.585714285714293</c:v>
                </c:pt>
                <c:pt idx="28">
                  <c:v>-18.596774193548391</c:v>
                </c:pt>
                <c:pt idx="29">
                  <c:v>-18.98517200474496</c:v>
                </c:pt>
                <c:pt idx="30">
                  <c:v>-19</c:v>
                </c:pt>
                <c:pt idx="31">
                  <c:v>-19.102820211515869</c:v>
                </c:pt>
                <c:pt idx="32">
                  <c:v>-19.144806127333656</c:v>
                </c:pt>
                <c:pt idx="33">
                  <c:v>-19.345081747520766</c:v>
                </c:pt>
                <c:pt idx="34">
                  <c:v>-19.41362249144548</c:v>
                </c:pt>
                <c:pt idx="35">
                  <c:v>-19.504158004158</c:v>
                </c:pt>
                <c:pt idx="36">
                  <c:v>-19.520795984223732</c:v>
                </c:pt>
                <c:pt idx="37">
                  <c:v>-19.534934497816593</c:v>
                </c:pt>
                <c:pt idx="38">
                  <c:v>-19.665137614678898</c:v>
                </c:pt>
                <c:pt idx="39">
                  <c:v>-19.743902439024392</c:v>
                </c:pt>
                <c:pt idx="40">
                  <c:v>-19.765306122448983</c:v>
                </c:pt>
                <c:pt idx="41">
                  <c:v>-19.788770053475936</c:v>
                </c:pt>
                <c:pt idx="42">
                  <c:v>-19.835112059765212</c:v>
                </c:pt>
                <c:pt idx="43">
                  <c:v>-19.86820083682008</c:v>
                </c:pt>
                <c:pt idx="44">
                  <c:v>-19.92278203723987</c:v>
                </c:pt>
                <c:pt idx="45">
                  <c:v>-19.926573426573427</c:v>
                </c:pt>
                <c:pt idx="46">
                  <c:v>-19.93168316831683</c:v>
                </c:pt>
                <c:pt idx="47">
                  <c:v>-19.93181818181818</c:v>
                </c:pt>
                <c:pt idx="48">
                  <c:v>-19.939628482972132</c:v>
                </c:pt>
                <c:pt idx="49">
                  <c:v>-19.942822384428226</c:v>
                </c:pt>
                <c:pt idx="50">
                  <c:v>-19.951612903225808</c:v>
                </c:pt>
                <c:pt idx="51">
                  <c:v>-19.952380952380953</c:v>
                </c:pt>
                <c:pt idx="52">
                  <c:v>-19.971337579617831</c:v>
                </c:pt>
                <c:pt idx="53">
                  <c:v>-19.973479948253559</c:v>
                </c:pt>
                <c:pt idx="54">
                  <c:v>-19.997495826377296</c:v>
                </c:pt>
                <c:pt idx="55">
                  <c:v>-19.9994640943194</c:v>
                </c:pt>
                <c:pt idx="56">
                  <c:v>-20.007256392536277</c:v>
                </c:pt>
                <c:pt idx="57">
                  <c:v>-20.070532915360502</c:v>
                </c:pt>
                <c:pt idx="58">
                  <c:v>-20.114432989690723</c:v>
                </c:pt>
                <c:pt idx="59">
                  <c:v>-20.115384615384613</c:v>
                </c:pt>
                <c:pt idx="60">
                  <c:v>-20.126373626373628</c:v>
                </c:pt>
                <c:pt idx="61">
                  <c:v>-20.133034987794957</c:v>
                </c:pt>
                <c:pt idx="62">
                  <c:v>-20.152246256239597</c:v>
                </c:pt>
                <c:pt idx="63">
                  <c:v>-20.19209809264305</c:v>
                </c:pt>
                <c:pt idx="64">
                  <c:v>-20.205302096177558</c:v>
                </c:pt>
                <c:pt idx="65">
                  <c:v>-20.225341426403642</c:v>
                </c:pt>
                <c:pt idx="66">
                  <c:v>-20.236842105263158</c:v>
                </c:pt>
                <c:pt idx="67">
                  <c:v>-20.240157480314956</c:v>
                </c:pt>
                <c:pt idx="68">
                  <c:v>-20.244769874476987</c:v>
                </c:pt>
                <c:pt idx="69">
                  <c:v>-20.27636541416399</c:v>
                </c:pt>
                <c:pt idx="70">
                  <c:v>-20.279661016949156</c:v>
                </c:pt>
                <c:pt idx="71">
                  <c:v>-20.428571428571431</c:v>
                </c:pt>
                <c:pt idx="72">
                  <c:v>-20.444281524926684</c:v>
                </c:pt>
                <c:pt idx="73">
                  <c:v>-20.483050847457626</c:v>
                </c:pt>
                <c:pt idx="74">
                  <c:v>-20.597744360902254</c:v>
                </c:pt>
                <c:pt idx="75">
                  <c:v>-20.721556886227543</c:v>
                </c:pt>
                <c:pt idx="76">
                  <c:v>-20.745283018867923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166-49FA-AD69-EF7B11E33F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9525" cap="flat" cmpd="sng" algn="ctr">
              <a:solidFill>
                <a:schemeClr val="tx1">
                  <a:lumMod val="75000"/>
                  <a:lumOff val="25000"/>
                </a:schemeClr>
              </a:solidFill>
              <a:round/>
            </a:ln>
            <a:effectLst/>
          </c:spPr>
        </c:hiLowLines>
        <c:marker val="1"/>
        <c:smooth val="0"/>
        <c:axId val="1548470064"/>
        <c:axId val="1548470896"/>
      </c:lineChart>
      <c:catAx>
        <c:axId val="154847006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100"/>
                  <a:t>Fields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48470896"/>
        <c:crosses val="autoZero"/>
        <c:auto val="1"/>
        <c:lblAlgn val="ctr"/>
        <c:lblOffset val="100"/>
        <c:noMultiLvlLbl val="0"/>
      </c:catAx>
      <c:valAx>
        <c:axId val="15484708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100"/>
                  <a:t>Net Benefits ($/acre/year)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484700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306781102816498"/>
          <c:y val="0.12667946257197696"/>
          <c:w val="0.73710418391556531"/>
          <c:h val="0.780908307766711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Sheet1!$B$18</c:f>
              <c:strCache>
                <c:ptCount val="1"/>
                <c:pt idx="0">
                  <c:v>Maryland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Sheet1!$G$19:$G$26</c:f>
                <c:numCache>
                  <c:formatCode>General</c:formatCode>
                  <c:ptCount val="8"/>
                  <c:pt idx="0">
                    <c:v>2.9999999999999971E-2</c:v>
                  </c:pt>
                  <c:pt idx="1">
                    <c:v>0.03</c:v>
                  </c:pt>
                  <c:pt idx="2">
                    <c:v>4.0000000000000036E-2</c:v>
                  </c:pt>
                  <c:pt idx="3">
                    <c:v>3.999999999999998E-2</c:v>
                  </c:pt>
                  <c:pt idx="4">
                    <c:v>0.03</c:v>
                  </c:pt>
                  <c:pt idx="5">
                    <c:v>4.0000000000000036E-2</c:v>
                  </c:pt>
                  <c:pt idx="6">
                    <c:v>1.9999999999999997E-2</c:v>
                  </c:pt>
                  <c:pt idx="7">
                    <c:v>2.0000000000000004E-2</c:v>
                  </c:pt>
                </c:numCache>
              </c:numRef>
            </c:plus>
            <c:minus>
              <c:numRef>
                <c:f>Sheet1!$F$19:$F$26</c:f>
                <c:numCache>
                  <c:formatCode>General</c:formatCode>
                  <c:ptCount val="8"/>
                  <c:pt idx="0">
                    <c:v>4.0000000000000008E-2</c:v>
                  </c:pt>
                  <c:pt idx="1">
                    <c:v>3.0000000000000013E-2</c:v>
                  </c:pt>
                  <c:pt idx="2">
                    <c:v>3.999999999999998E-2</c:v>
                  </c:pt>
                  <c:pt idx="3">
                    <c:v>4.0000000000000036E-2</c:v>
                  </c:pt>
                  <c:pt idx="4">
                    <c:v>2.0000000000000004E-2</c:v>
                  </c:pt>
                  <c:pt idx="5">
                    <c:v>3.999999999999998E-2</c:v>
                  </c:pt>
                  <c:pt idx="6">
                    <c:v>1.0000000000000002E-2</c:v>
                  </c:pt>
                  <c:pt idx="7">
                    <c:v>1.999999999999999E-2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Sheet1!$A$19:$A$26</c:f>
              <c:strCache>
                <c:ptCount val="8"/>
                <c:pt idx="0">
                  <c:v>OTHER</c:v>
                </c:pt>
                <c:pt idx="1">
                  <c:v>EQUIPMENT</c:v>
                </c:pt>
                <c:pt idx="2">
                  <c:v>COSTS-SEED</c:v>
                </c:pt>
                <c:pt idx="3">
                  <c:v>COSTS-LABOR</c:v>
                </c:pt>
                <c:pt idx="4">
                  <c:v>RISK</c:v>
                </c:pt>
                <c:pt idx="5">
                  <c:v>ROI</c:v>
                </c:pt>
                <c:pt idx="6">
                  <c:v>KNOWLEDGE</c:v>
                </c:pt>
                <c:pt idx="7">
                  <c:v>IMPORTANCE</c:v>
                </c:pt>
              </c:strCache>
            </c:strRef>
          </c:cat>
          <c:val>
            <c:numRef>
              <c:f>Sheet1!$B$19:$B$26</c:f>
              <c:numCache>
                <c:formatCode>General</c:formatCode>
                <c:ptCount val="8"/>
                <c:pt idx="0">
                  <c:v>0.27</c:v>
                </c:pt>
                <c:pt idx="1">
                  <c:v>0.14000000000000001</c:v>
                </c:pt>
                <c:pt idx="2">
                  <c:v>0.41</c:v>
                </c:pt>
                <c:pt idx="3">
                  <c:v>0.34</c:v>
                </c:pt>
                <c:pt idx="4">
                  <c:v>0.08</c:v>
                </c:pt>
                <c:pt idx="5">
                  <c:v>0.28999999999999998</c:v>
                </c:pt>
                <c:pt idx="6">
                  <c:v>0.04</c:v>
                </c:pt>
                <c:pt idx="7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79-43BF-B282-E3C759831674}"/>
            </c:ext>
          </c:extLst>
        </c:ser>
        <c:ser>
          <c:idx val="1"/>
          <c:order val="1"/>
          <c:tx>
            <c:strRef>
              <c:f>Sheet1!$C$18</c:f>
              <c:strCache>
                <c:ptCount val="1"/>
                <c:pt idx="0">
                  <c:v>Ohio</c:v>
                </c:pt>
              </c:strCache>
            </c:strRef>
          </c:tx>
          <c:spPr>
            <a:noFill/>
            <a:ln>
              <a:solidFill>
                <a:schemeClr val="tx1"/>
              </a:solidFill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Sheet1!$K$19:$K$26</c:f>
                <c:numCache>
                  <c:formatCode>General</c:formatCode>
                  <c:ptCount val="8"/>
                  <c:pt idx="0">
                    <c:v>1.999999999999999E-2</c:v>
                  </c:pt>
                  <c:pt idx="1">
                    <c:v>1.9999999999999962E-2</c:v>
                  </c:pt>
                  <c:pt idx="2">
                    <c:v>2.9999999999999971E-2</c:v>
                  </c:pt>
                  <c:pt idx="3">
                    <c:v>3.0000000000000027E-2</c:v>
                  </c:pt>
                  <c:pt idx="4">
                    <c:v>0.03</c:v>
                  </c:pt>
                  <c:pt idx="5">
                    <c:v>2.0000000000000018E-2</c:v>
                  </c:pt>
                  <c:pt idx="6">
                    <c:v>1.999999999999999E-2</c:v>
                  </c:pt>
                  <c:pt idx="7">
                    <c:v>1.999999999999999E-2</c:v>
                  </c:pt>
                </c:numCache>
              </c:numRef>
            </c:plus>
            <c:minus>
              <c:numRef>
                <c:f>Sheet1!$J$19:$J$26</c:f>
                <c:numCache>
                  <c:formatCode>General</c:formatCode>
                  <c:ptCount val="8"/>
                  <c:pt idx="0">
                    <c:v>1.999999999999999E-2</c:v>
                  </c:pt>
                  <c:pt idx="1">
                    <c:v>2.0000000000000018E-2</c:v>
                  </c:pt>
                  <c:pt idx="2">
                    <c:v>2.0000000000000018E-2</c:v>
                  </c:pt>
                  <c:pt idx="3">
                    <c:v>2.9999999999999971E-2</c:v>
                  </c:pt>
                  <c:pt idx="4">
                    <c:v>1.999999999999999E-2</c:v>
                  </c:pt>
                  <c:pt idx="5">
                    <c:v>3.0000000000000027E-2</c:v>
                  </c:pt>
                  <c:pt idx="6">
                    <c:v>2.0000000000000018E-2</c:v>
                  </c:pt>
                  <c:pt idx="7">
                    <c:v>2.0000000000000018E-2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Sheet1!$A$19:$A$26</c:f>
              <c:strCache>
                <c:ptCount val="8"/>
                <c:pt idx="0">
                  <c:v>OTHER</c:v>
                </c:pt>
                <c:pt idx="1">
                  <c:v>EQUIPMENT</c:v>
                </c:pt>
                <c:pt idx="2">
                  <c:v>COSTS-SEED</c:v>
                </c:pt>
                <c:pt idx="3">
                  <c:v>COSTS-LABOR</c:v>
                </c:pt>
                <c:pt idx="4">
                  <c:v>RISK</c:v>
                </c:pt>
                <c:pt idx="5">
                  <c:v>ROI</c:v>
                </c:pt>
                <c:pt idx="6">
                  <c:v>KNOWLEDGE</c:v>
                </c:pt>
                <c:pt idx="7">
                  <c:v>IMPORTANCE</c:v>
                </c:pt>
              </c:strCache>
            </c:strRef>
          </c:cat>
          <c:val>
            <c:numRef>
              <c:f>Sheet1!$C$19:$C$26</c:f>
              <c:numCache>
                <c:formatCode>General</c:formatCode>
                <c:ptCount val="8"/>
                <c:pt idx="0">
                  <c:v>0.16</c:v>
                </c:pt>
                <c:pt idx="1">
                  <c:v>0.28000000000000003</c:v>
                </c:pt>
                <c:pt idx="2">
                  <c:v>0.39</c:v>
                </c:pt>
                <c:pt idx="3">
                  <c:v>0.36</c:v>
                </c:pt>
                <c:pt idx="4">
                  <c:v>0.21</c:v>
                </c:pt>
                <c:pt idx="5">
                  <c:v>0.38</c:v>
                </c:pt>
                <c:pt idx="6">
                  <c:v>0.17</c:v>
                </c:pt>
                <c:pt idx="7">
                  <c:v>0.17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79-43BF-B282-E3C7598316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638963952"/>
        <c:axId val="488228288"/>
      </c:barChart>
      <c:catAx>
        <c:axId val="6389639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8228288"/>
        <c:crosses val="autoZero"/>
        <c:auto val="1"/>
        <c:lblAlgn val="ctr"/>
        <c:lblOffset val="100"/>
        <c:noMultiLvlLbl val="0"/>
      </c:catAx>
      <c:valAx>
        <c:axId val="488228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8963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1485125912700977"/>
          <c:y val="4.0786494778363838E-2"/>
          <c:w val="0.32156012951864354"/>
          <c:h val="6.721205434733326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050"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993311935803639"/>
          <c:y val="4.3657212556360153E-2"/>
          <c:w val="0.84730796150481191"/>
          <c:h val="0.81571687912551449"/>
        </c:manualLayout>
      </c:layout>
      <c:lineChart>
        <c:grouping val="standard"/>
        <c:varyColors val="0"/>
        <c:ser>
          <c:idx val="0"/>
          <c:order val="0"/>
          <c:tx>
            <c:strRef>
              <c:f>Sheet11!$T$1</c:f>
              <c:strCache>
                <c:ptCount val="1"/>
                <c:pt idx="0">
                  <c:v>MD-IV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Sheet11!$S$2:$S$9</c:f>
              <c:numCache>
                <c:formatCode>General</c:formatCode>
                <c:ptCount val="8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</c:numCache>
            </c:numRef>
          </c:cat>
          <c:val>
            <c:numRef>
              <c:f>Sheet11!$T$2:$T$9</c:f>
              <c:numCache>
                <c:formatCode>General</c:formatCode>
                <c:ptCount val="8"/>
                <c:pt idx="0">
                  <c:v>55.924250000000001</c:v>
                </c:pt>
                <c:pt idx="1">
                  <c:v>54.502760000000002</c:v>
                </c:pt>
                <c:pt idx="2">
                  <c:v>53.081270000000004</c:v>
                </c:pt>
                <c:pt idx="3">
                  <c:v>51.659779999999998</c:v>
                </c:pt>
                <c:pt idx="4">
                  <c:v>50.238289999999999</c:v>
                </c:pt>
                <c:pt idx="5">
                  <c:v>48.816800000000001</c:v>
                </c:pt>
                <c:pt idx="6">
                  <c:v>47.395310000000002</c:v>
                </c:pt>
                <c:pt idx="7">
                  <c:v>45.973820000000003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ED7-479E-84CC-7045B25BC32C}"/>
            </c:ext>
          </c:extLst>
        </c:ser>
        <c:ser>
          <c:idx val="1"/>
          <c:order val="1"/>
          <c:tx>
            <c:strRef>
              <c:f>Sheet11!$U$1</c:f>
              <c:strCache>
                <c:ptCount val="1"/>
                <c:pt idx="0">
                  <c:v>OH-IV</c:v>
                </c:pt>
              </c:strCache>
            </c:strRef>
          </c:tx>
          <c:spPr>
            <a:ln w="28575" cap="rnd">
              <a:solidFill>
                <a:schemeClr val="accent2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Sheet11!$S$2:$S$9</c:f>
              <c:numCache>
                <c:formatCode>General</c:formatCode>
                <c:ptCount val="8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</c:numCache>
            </c:numRef>
          </c:cat>
          <c:val>
            <c:numRef>
              <c:f>Sheet11!$U$2:$U$9</c:f>
              <c:numCache>
                <c:formatCode>General</c:formatCode>
                <c:ptCount val="8"/>
                <c:pt idx="0">
                  <c:v>55.924250000000001</c:v>
                </c:pt>
                <c:pt idx="1">
                  <c:v>51.709670000000003</c:v>
                </c:pt>
                <c:pt idx="2">
                  <c:v>47.495090000000005</c:v>
                </c:pt>
                <c:pt idx="3">
                  <c:v>43.28051</c:v>
                </c:pt>
                <c:pt idx="4">
                  <c:v>39.065930000000002</c:v>
                </c:pt>
                <c:pt idx="5">
                  <c:v>34.851350000000004</c:v>
                </c:pt>
                <c:pt idx="6">
                  <c:v>30.636770000000002</c:v>
                </c:pt>
                <c:pt idx="7">
                  <c:v>26.422190000000004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ED7-479E-84CC-7045B25BC32C}"/>
            </c:ext>
          </c:extLst>
        </c:ser>
        <c:ser>
          <c:idx val="2"/>
          <c:order val="2"/>
          <c:tx>
            <c:strRef>
              <c:f>Sheet11!$V$1</c:f>
              <c:strCache>
                <c:ptCount val="1"/>
                <c:pt idx="0">
                  <c:v>MD</c:v>
                </c:pt>
              </c:strCache>
            </c:strRef>
          </c:tx>
          <c:spPr>
            <a:ln w="28575" cap="rnd">
              <a:solidFill>
                <a:schemeClr val="accent5"/>
              </a:solidFill>
              <a:prstDash val="dash"/>
              <a:round/>
            </a:ln>
            <a:effectLst/>
          </c:spPr>
          <c:marker>
            <c:symbol val="none"/>
          </c:marker>
          <c:cat>
            <c:numRef>
              <c:f>Sheet11!$S$2:$S$9</c:f>
              <c:numCache>
                <c:formatCode>General</c:formatCode>
                <c:ptCount val="8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</c:numCache>
            </c:numRef>
          </c:cat>
          <c:val>
            <c:numRef>
              <c:f>Sheet11!$V$2:$V$9</c:f>
              <c:numCache>
                <c:formatCode>General</c:formatCode>
                <c:ptCount val="8"/>
                <c:pt idx="0">
                  <c:v>55.074829999999999</c:v>
                </c:pt>
                <c:pt idx="1">
                  <c:v>54.323680000000003</c:v>
                </c:pt>
                <c:pt idx="2">
                  <c:v>53.572539999999996</c:v>
                </c:pt>
                <c:pt idx="3">
                  <c:v>52.821390000000001</c:v>
                </c:pt>
                <c:pt idx="4">
                  <c:v>52.070239999999998</c:v>
                </c:pt>
                <c:pt idx="5">
                  <c:v>51.319099999999999</c:v>
                </c:pt>
                <c:pt idx="6">
                  <c:v>50.567950000000003</c:v>
                </c:pt>
                <c:pt idx="7">
                  <c:v>49.816800000000001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ED7-479E-84CC-7045B25BC32C}"/>
            </c:ext>
          </c:extLst>
        </c:ser>
        <c:ser>
          <c:idx val="3"/>
          <c:order val="3"/>
          <c:tx>
            <c:strRef>
              <c:f>Sheet11!$W$1</c:f>
              <c:strCache>
                <c:ptCount val="1"/>
                <c:pt idx="0">
                  <c:v>OH</c:v>
                </c:pt>
              </c:strCache>
            </c:strRef>
          </c:tx>
          <c:spPr>
            <a:ln w="28575" cap="rnd">
              <a:solidFill>
                <a:schemeClr val="accent2"/>
              </a:solidFill>
              <a:prstDash val="dash"/>
              <a:round/>
            </a:ln>
            <a:effectLst/>
          </c:spPr>
          <c:marker>
            <c:symbol val="none"/>
          </c:marker>
          <c:cat>
            <c:numRef>
              <c:f>Sheet11!$S$2:$S$9</c:f>
              <c:numCache>
                <c:formatCode>General</c:formatCode>
                <c:ptCount val="8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</c:numCache>
            </c:numRef>
          </c:cat>
          <c:val>
            <c:numRef>
              <c:f>Sheet11!$W$2:$W$9</c:f>
              <c:numCache>
                <c:formatCode>General</c:formatCode>
                <c:ptCount val="8"/>
                <c:pt idx="0">
                  <c:v>55.99333</c:v>
                </c:pt>
                <c:pt idx="1">
                  <c:v>50.325679999999998</c:v>
                </c:pt>
                <c:pt idx="2">
                  <c:v>44.65802</c:v>
                </c:pt>
                <c:pt idx="3">
                  <c:v>38.990369999999999</c:v>
                </c:pt>
                <c:pt idx="4">
                  <c:v>33.322719999999997</c:v>
                </c:pt>
                <c:pt idx="5">
                  <c:v>27.655069999999998</c:v>
                </c:pt>
                <c:pt idx="6">
                  <c:v>21.987410000000001</c:v>
                </c:pt>
                <c:pt idx="7">
                  <c:v>16.319759999999999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4ED7-479E-84CC-7045B25BC3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94377567"/>
        <c:axId val="2094378399"/>
      </c:lineChart>
      <c:catAx>
        <c:axId val="2094377567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noFill/>
          <a:ln w="127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094378399"/>
        <c:crosses val="autoZero"/>
        <c:auto val="1"/>
        <c:lblAlgn val="ctr"/>
        <c:lblOffset val="100"/>
        <c:noMultiLvlLbl val="0"/>
      </c:catAx>
      <c:valAx>
        <c:axId val="2094378399"/>
        <c:scaling>
          <c:orientation val="minMax"/>
          <c:max val="60"/>
        </c:scaling>
        <c:delete val="0"/>
        <c:axPos val="l"/>
        <c:numFmt formatCode="General" sourceLinked="1"/>
        <c:majorTickMark val="in"/>
        <c:minorTickMark val="none"/>
        <c:tickLblPos val="nextTo"/>
        <c:spPr>
          <a:noFill/>
          <a:ln w="1270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094377567"/>
        <c:crosses val="autoZero"/>
        <c:crossBetween val="midCat"/>
        <c:majorUnit val="2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6499664700772557"/>
          <c:y val="0.64663737337807226"/>
          <c:w val="0.38894575678040244"/>
          <c:h val="0.1431059935584529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100"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C5ED63-6F45-4138-BFA8-52DDFA14A01D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B2D973-C789-442A-BB85-7DA3625E0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6306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2D973-C789-442A-BB85-7DA3625E0A6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608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B2D973-C789-442A-BB85-7DA3625E0A6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0650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B2D973-C789-442A-BB85-7DA3625E0A6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7275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B2D973-C789-442A-BB85-7DA3625E0A6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8788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B2D973-C789-442A-BB85-7DA3625E0A6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2812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B2D973-C789-442A-BB85-7DA3625E0A6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322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B2D973-C789-442A-BB85-7DA3625E0A6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431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CDE70-DC38-4C45-8899-3BF033F6216E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0E90-DC3E-4ADD-8549-F3F0E4701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203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CDE70-DC38-4C45-8899-3BF033F6216E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0E90-DC3E-4ADD-8549-F3F0E4701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649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CDE70-DC38-4C45-8899-3BF033F6216E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0E90-DC3E-4ADD-8549-F3F0E4701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491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CDE70-DC38-4C45-8899-3BF033F6216E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0E90-DC3E-4ADD-8549-F3F0E4701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637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CDE70-DC38-4C45-8899-3BF033F6216E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0E90-DC3E-4ADD-8549-F3F0E4701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881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CDE70-DC38-4C45-8899-3BF033F6216E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0E90-DC3E-4ADD-8549-F3F0E4701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510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CDE70-DC38-4C45-8899-3BF033F6216E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0E90-DC3E-4ADD-8549-F3F0E4701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75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CDE70-DC38-4C45-8899-3BF033F6216E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0E90-DC3E-4ADD-8549-F3F0E4701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621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CDE70-DC38-4C45-8899-3BF033F6216E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0E90-DC3E-4ADD-8549-F3F0E4701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938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CDE70-DC38-4C45-8899-3BF033F6216E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0E90-DC3E-4ADD-8549-F3F0E4701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52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CDE70-DC38-4C45-8899-3BF033F6216E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0E90-DC3E-4ADD-8549-F3F0E4701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159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DCDE70-DC38-4C45-8899-3BF033F6216E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40E90-DC3E-4ADD-8549-F3F0E4701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527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099" y="423081"/>
            <a:ext cx="4399093" cy="229877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4000" dirty="0"/>
              <a:t>Using economics to design better incentives for soil‐health policy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5544" y="3520251"/>
            <a:ext cx="4399094" cy="2123099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sz="1800" dirty="0"/>
              <a:t>Joshua M. Duke</a:t>
            </a:r>
          </a:p>
          <a:p>
            <a:pPr algn="l"/>
            <a:r>
              <a:rPr lang="en-US" sz="1800" dirty="0"/>
              <a:t>Department Head and Professor</a:t>
            </a:r>
          </a:p>
          <a:p>
            <a:pPr algn="l"/>
            <a:r>
              <a:rPr lang="en-US" sz="1800" dirty="0"/>
              <a:t>Agricultural Economics and Rural Sociology</a:t>
            </a:r>
          </a:p>
          <a:p>
            <a:pPr algn="l"/>
            <a:r>
              <a:rPr lang="en-US" sz="1800" dirty="0"/>
              <a:t>Auburn University</a:t>
            </a:r>
          </a:p>
          <a:p>
            <a:pPr algn="l"/>
            <a:r>
              <a:rPr lang="en-US" sz="1800" dirty="0"/>
              <a:t>February 25, 2022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C62225A2-D3F0-45D1-9C47-B10375316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711927" y="-1"/>
            <a:ext cx="6480073" cy="6858002"/>
          </a:xfrm>
          <a:custGeom>
            <a:avLst/>
            <a:gdLst>
              <a:gd name="connsiteX0" fmla="*/ 6130244 w 6480073"/>
              <a:gd name="connsiteY0" fmla="*/ 0 h 6858002"/>
              <a:gd name="connsiteX1" fmla="*/ 6212951 w 6480073"/>
              <a:gd name="connsiteY1" fmla="*/ 314584 h 6858002"/>
              <a:gd name="connsiteX2" fmla="*/ 5540779 w 6480073"/>
              <a:gd name="connsiteY2" fmla="*/ 6756649 h 6858002"/>
              <a:gd name="connsiteX3" fmla="*/ 5489971 w 6480073"/>
              <a:gd name="connsiteY3" fmla="*/ 6858002 h 6858002"/>
              <a:gd name="connsiteX4" fmla="*/ 0 w 6480073"/>
              <a:gd name="connsiteY4" fmla="*/ 6858002 h 6858002"/>
              <a:gd name="connsiteX5" fmla="*/ 0 w 6480073"/>
              <a:gd name="connsiteY5" fmla="*/ 0 h 6858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480073" h="6858002">
                <a:moveTo>
                  <a:pt x="6130244" y="0"/>
                </a:moveTo>
                <a:lnTo>
                  <a:pt x="6212951" y="314584"/>
                </a:lnTo>
                <a:cubicBezTo>
                  <a:pt x="6745828" y="2551616"/>
                  <a:pt x="6460994" y="4808873"/>
                  <a:pt x="5540779" y="6756649"/>
                </a:cubicBezTo>
                <a:lnTo>
                  <a:pt x="5489971" y="6858002"/>
                </a:lnTo>
                <a:lnTo>
                  <a:pt x="0" y="6858002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B9FBFA8-6AF4-4091-9C8B-DEC6D8933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942784" y="0"/>
            <a:ext cx="6249216" cy="6858001"/>
          </a:xfrm>
          <a:custGeom>
            <a:avLst/>
            <a:gdLst>
              <a:gd name="connsiteX0" fmla="*/ 0 w 6249216"/>
              <a:gd name="connsiteY0" fmla="*/ 0 h 6858001"/>
              <a:gd name="connsiteX1" fmla="*/ 5893742 w 6249216"/>
              <a:gd name="connsiteY1" fmla="*/ 1 h 6858001"/>
              <a:gd name="connsiteX2" fmla="*/ 5993697 w 6249216"/>
              <a:gd name="connsiteY2" fmla="*/ 380651 h 6858001"/>
              <a:gd name="connsiteX3" fmla="*/ 5308924 w 6249216"/>
              <a:gd name="connsiteY3" fmla="*/ 6647018 h 6858001"/>
              <a:gd name="connsiteX4" fmla="*/ 5200672 w 6249216"/>
              <a:gd name="connsiteY4" fmla="*/ 6858001 h 6858001"/>
              <a:gd name="connsiteX5" fmla="*/ 1 w 6249216"/>
              <a:gd name="connsiteY5" fmla="*/ 685800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249216" h="6858001">
                <a:moveTo>
                  <a:pt x="0" y="0"/>
                </a:moveTo>
                <a:lnTo>
                  <a:pt x="5893742" y="1"/>
                </a:lnTo>
                <a:lnTo>
                  <a:pt x="5993697" y="380651"/>
                </a:lnTo>
                <a:cubicBezTo>
                  <a:pt x="6511353" y="2559611"/>
                  <a:pt x="6222352" y="4758249"/>
                  <a:pt x="5308924" y="6647018"/>
                </a:cubicBezTo>
                <a:lnTo>
                  <a:pt x="5200672" y="6858001"/>
                </a:lnTo>
                <a:lnTo>
                  <a:pt x="1" y="685800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8048" y="599325"/>
            <a:ext cx="2741177" cy="2741177"/>
          </a:xfrm>
          <a:prstGeom prst="rect">
            <a:avLst/>
          </a:prstGeom>
        </p:spPr>
      </p:pic>
      <p:pic>
        <p:nvPicPr>
          <p:cNvPr id="7" name="Picture 6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AB80B985-B069-4580-8AE6-D103E58D7F1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7612" y="4188532"/>
            <a:ext cx="4622052" cy="164082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060B656-3C1F-43E6-BC6B-ECC8740E7334}"/>
              </a:ext>
            </a:extLst>
          </p:cNvPr>
          <p:cNvSpPr txBox="1"/>
          <p:nvPr/>
        </p:nvSpPr>
        <p:spPr>
          <a:xfrm>
            <a:off x="134186" y="5918071"/>
            <a:ext cx="57329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200" dirty="0"/>
              <a:t>*All of Duke’s research herein was completed with various collaborators, who are acknowledged on each slide with a publication, including: Robert Johnston, Amy Shober, Josh McGrath, Lori Lynch, Zhongyuan Liu, Hongxing Liu, Kent Messer, Steve Dundas, Tyler Monteith, Nicole Fiorellino, </a:t>
            </a:r>
            <a:r>
              <a:rPr lang="en-US" sz="1200" dirty="0" err="1"/>
              <a:t>Tongzhe</a:t>
            </a:r>
            <a:r>
              <a:rPr lang="en-US" sz="1200" dirty="0"/>
              <a:t> Li.</a:t>
            </a:r>
          </a:p>
        </p:txBody>
      </p:sp>
    </p:spTree>
    <p:extLst>
      <p:ext uri="{BB962C8B-B14F-4D97-AF65-F5344CB8AC3E}">
        <p14:creationId xmlns:p14="http://schemas.microsoft.com/office/powerpoint/2010/main" val="37283486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B395E-BBC7-44C4-94F2-314CCDC27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Topic: Refining Program Eligibility Rules and Auction 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1385D0-E48F-41DF-8B63-55CEE14476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27563"/>
            <a:ext cx="10515600" cy="38493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Q: Can capping years of cost-share increase overall adoption?</a:t>
            </a:r>
          </a:p>
          <a:p>
            <a:pPr marL="457200" lvl="1" indent="0">
              <a:buNone/>
            </a:pPr>
            <a:r>
              <a:rPr lang="en-US" dirty="0"/>
              <a:t>A: Maybe.  New evidence suggests “yes” with cover crops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2400" dirty="0"/>
              <a:t>Q: Can reverse auctions be refined to further lower procurement cost?</a:t>
            </a:r>
          </a:p>
          <a:p>
            <a:pPr marL="457200" lvl="1" indent="0">
              <a:buNone/>
            </a:pPr>
            <a:r>
              <a:rPr lang="en-US" dirty="0"/>
              <a:t>A: Yes</a:t>
            </a:r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117825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2D70A03-2A97-4C80-990D-5081B6624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719" y="70247"/>
            <a:ext cx="3932237" cy="1001877"/>
          </a:xfrm>
        </p:spPr>
        <p:txBody>
          <a:bodyPr/>
          <a:lstStyle/>
          <a:p>
            <a:r>
              <a:rPr lang="en-US" dirty="0"/>
              <a:t>Limited Contract Renewability?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5A41B8C-C419-477A-B185-CE16B32F58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13358" y="1770505"/>
            <a:ext cx="3932237" cy="3811588"/>
          </a:xfrm>
        </p:spPr>
        <p:txBody>
          <a:bodyPr/>
          <a:lstStyle/>
          <a:p>
            <a:r>
              <a:rPr lang="en-US" dirty="0"/>
              <a:t>Message: For some farmers, limited-term cost share (say, 3-5 years) might be enough for self adoption</a:t>
            </a:r>
          </a:p>
          <a:p>
            <a:endParaRPr lang="en-US" dirty="0"/>
          </a:p>
          <a:p>
            <a:r>
              <a:rPr lang="en-US" dirty="0"/>
              <a:t>More-permanent funding on year-to-year contracts might either create dependence or lessen the incentive to gain experience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2EABC173-6AD6-4F9F-9225-5F57180404B1}"/>
              </a:ext>
            </a:extLst>
          </p:cNvPr>
          <p:cNvGrpSpPr/>
          <p:nvPr/>
        </p:nvGrpSpPr>
        <p:grpSpPr>
          <a:xfrm>
            <a:off x="5279065" y="457200"/>
            <a:ext cx="5834203" cy="5773479"/>
            <a:chOff x="2019150" y="1233776"/>
            <a:chExt cx="7228104" cy="3749912"/>
          </a:xfrm>
        </p:grpSpPr>
        <p:graphicFrame>
          <p:nvGraphicFramePr>
            <p:cNvPr id="8" name="Chart 7">
              <a:extLst>
                <a:ext uri="{FF2B5EF4-FFF2-40B4-BE49-F238E27FC236}">
                  <a16:creationId xmlns:a16="http://schemas.microsoft.com/office/drawing/2014/main" id="{DA9DB93A-65D0-4F08-AAA3-C24B2D0E422B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040356835"/>
                </p:ext>
              </p:extLst>
            </p:nvPr>
          </p:nvGraphicFramePr>
          <p:xfrm>
            <a:off x="2019150" y="1233776"/>
            <a:ext cx="7222804" cy="3717112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704FA51D-6BE1-49F1-AEC5-3C71E402B63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963654" y="1505888"/>
              <a:ext cx="6283600" cy="2129100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0E5F7DF1-B58D-4F4F-B4B2-5869B79F5D9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127102" y="3662855"/>
              <a:ext cx="1378224" cy="466990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0ACDC4C0-AAA6-43E6-A801-F37D947FB2D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505326" y="3682255"/>
              <a:ext cx="1378224" cy="466990"/>
            </a:xfrm>
            <a:prstGeom prst="rect">
              <a:avLst/>
            </a:prstGeom>
          </p:spPr>
        </p:pic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30F1A065-0421-4CB1-8CBF-5C54B1CF0591}"/>
                </a:ext>
              </a:extLst>
            </p:cNvPr>
            <p:cNvGrpSpPr/>
            <p:nvPr/>
          </p:nvGrpSpPr>
          <p:grpSpPr>
            <a:xfrm>
              <a:off x="2916868" y="1327169"/>
              <a:ext cx="6206745" cy="1316138"/>
              <a:chOff x="3040385" y="985338"/>
              <a:chExt cx="6198532" cy="1316138"/>
            </a:xfrm>
          </p:grpSpPr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27F5DA7B-F6EB-4F6E-BDC8-5EC49FD6F4D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82750" y="1376134"/>
                <a:ext cx="6095182" cy="595427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B4A7BA91-F31A-4855-9113-FEC9A5010FD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077332" y="985338"/>
                <a:ext cx="5957" cy="77701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2D908353-5F63-44A0-B3E7-CF4FC256317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956521" y="1137186"/>
                <a:ext cx="0" cy="619738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C4013400-30FB-4BD1-8DFD-25CCFB09DE0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36245" y="1292193"/>
                <a:ext cx="0" cy="48932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2FFF70CA-9723-43EB-BC9A-7852F33C4AD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02985" y="1429187"/>
                <a:ext cx="0" cy="384076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A9011E1D-1477-4327-B07F-03620EC7220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89202" y="1536853"/>
                <a:ext cx="0" cy="351055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2F5B4AED-50BA-4AC4-9389-33DAF61FAC0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65681" y="1597178"/>
                <a:ext cx="0" cy="400235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C180352D-AD40-47AC-B423-EA7D4C6D185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26356" y="1621225"/>
                <a:ext cx="0" cy="515888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22277013-9636-46F8-869A-8BF15981DAE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98312" y="1629964"/>
                <a:ext cx="0" cy="66272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3730F3E2-9095-4E6F-810F-741707C46A5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9157707" y="1637901"/>
                <a:ext cx="81210" cy="851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A8649EC9-2962-4F7F-A43B-F2D70D1C5ED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9157707" y="2300625"/>
                <a:ext cx="81210" cy="851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F5BE7704-8318-44F3-B4C3-AFACDC7A137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8282505" y="1621225"/>
                <a:ext cx="81210" cy="851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6F7E3F63-6F6A-493D-8674-D826813A647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8282505" y="2145878"/>
                <a:ext cx="81210" cy="851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704A9F5B-FC36-4F3A-9315-BD19AEED0B4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7425076" y="1997413"/>
                <a:ext cx="81210" cy="851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7CCB97D8-119B-4E3B-B676-6B7193A75C0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7425076" y="1598708"/>
                <a:ext cx="81210" cy="851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58E9C416-8412-4705-8BCC-46F8AC6A268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6548598" y="1540782"/>
                <a:ext cx="81210" cy="851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8D323BE0-F12B-46FD-B754-D1B52BB284C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6551664" y="1887908"/>
                <a:ext cx="81210" cy="851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0A5244AE-3ACE-4004-8B4D-CD07A86C4E2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5662380" y="1823666"/>
                <a:ext cx="81210" cy="851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970F4F3E-0DC6-4FE1-AD4E-E157DA1A990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5659569" y="1430038"/>
                <a:ext cx="81210" cy="851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50A3C0CF-EDE3-4CCA-BF87-F28D77E793D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795642" y="1291342"/>
                <a:ext cx="81210" cy="851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5EAAC6CE-DBEF-4A5D-A3AC-1C8120D135C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803853" y="1789981"/>
                <a:ext cx="81210" cy="851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BAB7D606-A0D0-4904-99A3-690C85CFCDC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915916" y="1144058"/>
                <a:ext cx="81210" cy="851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5E30B896-2B66-468B-9D3C-41ADE631337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922408" y="1763796"/>
                <a:ext cx="81210" cy="851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AFCA7434-F69C-4CA8-B06D-BCB2A8A5E72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040385" y="1771904"/>
                <a:ext cx="81210" cy="851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68AE60A7-297D-46D9-AA82-38D404C5B9C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043058" y="985338"/>
                <a:ext cx="81210" cy="851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1D001198-D1D8-4135-9D70-79B734F3D70B}"/>
                </a:ext>
              </a:extLst>
            </p:cNvPr>
            <p:cNvGrpSpPr/>
            <p:nvPr/>
          </p:nvGrpSpPr>
          <p:grpSpPr>
            <a:xfrm>
              <a:off x="2905492" y="1310940"/>
              <a:ext cx="6159323" cy="2366610"/>
              <a:chOff x="7810296" y="3452308"/>
              <a:chExt cx="6159323" cy="2366610"/>
            </a:xfrm>
          </p:grpSpPr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21114BBC-5375-480C-97E9-81465CFE491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845992" y="3853179"/>
                <a:ext cx="6087414" cy="1569203"/>
              </a:xfrm>
              <a:prstGeom prst="line">
                <a:avLst/>
              </a:prstGeom>
              <a:ln w="28575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F8D82FD4-491B-4F7F-BBC8-C77AD640051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861504" y="3452308"/>
                <a:ext cx="7764" cy="828124"/>
              </a:xfrm>
              <a:prstGeom prst="line">
                <a:avLst/>
              </a:prstGeom>
              <a:ln w="28575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41A3D9FE-755C-4C9B-94CB-541DF272197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735719" y="3745763"/>
                <a:ext cx="6469" cy="692075"/>
              </a:xfrm>
              <a:prstGeom prst="line">
                <a:avLst/>
              </a:prstGeom>
              <a:ln w="28575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69FC34CB-5E14-4097-B4F3-16B64B18CC4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9603332" y="4024476"/>
                <a:ext cx="9742" cy="579585"/>
              </a:xfrm>
              <a:prstGeom prst="line">
                <a:avLst/>
              </a:prstGeom>
              <a:ln w="28575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FC76E143-1A4D-4A4D-A313-E0C35559EBF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469049" y="4280432"/>
                <a:ext cx="9742" cy="519356"/>
              </a:xfrm>
              <a:prstGeom prst="line">
                <a:avLst/>
              </a:prstGeom>
              <a:ln w="28575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778527DD-BE74-4BC2-BB85-D7C0A25B56C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810296" y="3452308"/>
                <a:ext cx="99789" cy="0"/>
              </a:xfrm>
              <a:prstGeom prst="line">
                <a:avLst/>
              </a:prstGeom>
              <a:ln w="28575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770F6D69-F9A1-4393-81F2-92C615DF58D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819373" y="4295027"/>
                <a:ext cx="99789" cy="0"/>
              </a:xfrm>
              <a:prstGeom prst="line">
                <a:avLst/>
              </a:prstGeom>
              <a:ln w="28575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79BA59CC-D291-40B6-962B-0DF3BB8AFBE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692293" y="3756548"/>
                <a:ext cx="99789" cy="0"/>
              </a:xfrm>
              <a:prstGeom prst="line">
                <a:avLst/>
              </a:prstGeom>
              <a:ln w="28575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1A874265-10E4-4D27-AA78-BBE3796F5C7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685824" y="4437902"/>
                <a:ext cx="99789" cy="0"/>
              </a:xfrm>
              <a:prstGeom prst="line">
                <a:avLst/>
              </a:prstGeom>
              <a:ln w="28575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4BED6047-5554-4C2B-B2F2-DCF8299D6B3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9563179" y="4028832"/>
                <a:ext cx="99789" cy="0"/>
              </a:xfrm>
              <a:prstGeom prst="line">
                <a:avLst/>
              </a:prstGeom>
              <a:ln w="28575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A507596B-1D8B-45B1-B537-C43E9A229A8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9553437" y="4604061"/>
                <a:ext cx="99789" cy="0"/>
              </a:xfrm>
              <a:prstGeom prst="line">
                <a:avLst/>
              </a:prstGeom>
              <a:ln w="28575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CF426788-BE77-4E52-9A4E-26AB1311ABE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428896" y="4290021"/>
                <a:ext cx="99789" cy="0"/>
              </a:xfrm>
              <a:prstGeom prst="line">
                <a:avLst/>
              </a:prstGeom>
              <a:ln w="28575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4D80F86F-ECAD-4F20-B431-3C446B93B42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417436" y="4804614"/>
                <a:ext cx="99789" cy="0"/>
              </a:xfrm>
              <a:prstGeom prst="line">
                <a:avLst/>
              </a:prstGeom>
              <a:ln w="28575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06D3DDB3-0B54-4539-A841-73A903D2DA5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1357077" y="4506957"/>
                <a:ext cx="9742" cy="507144"/>
              </a:xfrm>
              <a:prstGeom prst="line">
                <a:avLst/>
              </a:prstGeom>
              <a:ln w="28575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E077BCB5-6BD6-47B9-A890-AA76608E77D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1316924" y="4516546"/>
                <a:ext cx="99790" cy="0"/>
              </a:xfrm>
              <a:prstGeom prst="line">
                <a:avLst/>
              </a:prstGeom>
              <a:ln w="28575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6C6723CC-AE3E-4927-9244-8F2FF1A71F9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1305464" y="5012087"/>
                <a:ext cx="99790" cy="0"/>
              </a:xfrm>
              <a:prstGeom prst="line">
                <a:avLst/>
              </a:prstGeom>
              <a:ln w="28575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5A5056AF-D3AD-4FCA-A24A-90F48CCE99FD}"/>
                  </a:ext>
                </a:extLst>
              </p:cNvPr>
              <p:cNvGrpSpPr/>
              <p:nvPr/>
            </p:nvGrpSpPr>
            <p:grpSpPr>
              <a:xfrm>
                <a:off x="12173201" y="4702446"/>
                <a:ext cx="99790" cy="554953"/>
                <a:chOff x="11832735" y="2258057"/>
                <a:chExt cx="99790" cy="554953"/>
              </a:xfrm>
            </p:grpSpPr>
            <p:cxnSp>
              <p:nvCxnSpPr>
                <p:cNvPr id="39" name="Straight Connector 38">
                  <a:extLst>
                    <a:ext uri="{FF2B5EF4-FFF2-40B4-BE49-F238E27FC236}">
                      <a16:creationId xmlns:a16="http://schemas.microsoft.com/office/drawing/2014/main" id="{FD6127E5-5B74-4EE5-BC72-D5B72FAE65B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1888296" y="2260581"/>
                  <a:ext cx="0" cy="552429"/>
                </a:xfrm>
                <a:prstGeom prst="line">
                  <a:avLst/>
                </a:prstGeom>
                <a:ln w="28575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>
                  <a:extLst>
                    <a:ext uri="{FF2B5EF4-FFF2-40B4-BE49-F238E27FC236}">
                      <a16:creationId xmlns:a16="http://schemas.microsoft.com/office/drawing/2014/main" id="{A21ADFB0-C880-4192-82A8-78352D89F37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1832736" y="2258057"/>
                  <a:ext cx="99789" cy="0"/>
                </a:xfrm>
                <a:prstGeom prst="line">
                  <a:avLst/>
                </a:prstGeom>
                <a:ln w="28575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>
                  <a:extLst>
                    <a:ext uri="{FF2B5EF4-FFF2-40B4-BE49-F238E27FC236}">
                      <a16:creationId xmlns:a16="http://schemas.microsoft.com/office/drawing/2014/main" id="{E55F081D-88D2-428C-92C8-CCB595298AB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1832735" y="2813010"/>
                  <a:ext cx="99789" cy="0"/>
                </a:xfrm>
                <a:prstGeom prst="line">
                  <a:avLst/>
                </a:prstGeom>
                <a:ln w="28575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2" name="Group 31">
                <a:extLst>
                  <a:ext uri="{FF2B5EF4-FFF2-40B4-BE49-F238E27FC236}">
                    <a16:creationId xmlns:a16="http://schemas.microsoft.com/office/drawing/2014/main" id="{B3C44FFA-75C0-43FD-973D-139BC0D75769}"/>
                  </a:ext>
                </a:extLst>
              </p:cNvPr>
              <p:cNvGrpSpPr/>
              <p:nvPr/>
            </p:nvGrpSpPr>
            <p:grpSpPr>
              <a:xfrm>
                <a:off x="13036654" y="4890974"/>
                <a:ext cx="104551" cy="652462"/>
                <a:chOff x="12478848" y="2394931"/>
                <a:chExt cx="104551" cy="652462"/>
              </a:xfrm>
            </p:grpSpPr>
            <p:cxnSp>
              <p:nvCxnSpPr>
                <p:cNvPr id="36" name="Straight Connector 35">
                  <a:extLst>
                    <a:ext uri="{FF2B5EF4-FFF2-40B4-BE49-F238E27FC236}">
                      <a16:creationId xmlns:a16="http://schemas.microsoft.com/office/drawing/2014/main" id="{8E748E2E-1CFF-4310-9F76-0EBE1DFC88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2532821" y="2412262"/>
                  <a:ext cx="0" cy="631403"/>
                </a:xfrm>
                <a:prstGeom prst="line">
                  <a:avLst/>
                </a:prstGeom>
                <a:ln w="28575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>
                  <a:extLst>
                    <a:ext uri="{FF2B5EF4-FFF2-40B4-BE49-F238E27FC236}">
                      <a16:creationId xmlns:a16="http://schemas.microsoft.com/office/drawing/2014/main" id="{ED0A29AC-A5CD-4768-A6FC-EDC9EA94BF1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2478848" y="3047393"/>
                  <a:ext cx="99789" cy="0"/>
                </a:xfrm>
                <a:prstGeom prst="line">
                  <a:avLst/>
                </a:prstGeom>
                <a:ln w="28575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>
                  <a:extLst>
                    <a:ext uri="{FF2B5EF4-FFF2-40B4-BE49-F238E27FC236}">
                      <a16:creationId xmlns:a16="http://schemas.microsoft.com/office/drawing/2014/main" id="{64B4D3BF-3890-4392-B65F-96DE9414972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2483610" y="2394931"/>
                  <a:ext cx="99789" cy="0"/>
                </a:xfrm>
                <a:prstGeom prst="line">
                  <a:avLst/>
                </a:prstGeom>
                <a:ln w="28575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833ECD1F-CE40-4F0E-8393-F41FDB56101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3869830" y="5026086"/>
                <a:ext cx="99789" cy="0"/>
              </a:xfrm>
              <a:prstGeom prst="line">
                <a:avLst/>
              </a:prstGeom>
              <a:ln w="28575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53A220A7-6272-4314-875A-ED840AB6275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3869177" y="5818918"/>
                <a:ext cx="99789" cy="0"/>
              </a:xfrm>
              <a:prstGeom prst="line">
                <a:avLst/>
              </a:prstGeom>
              <a:ln w="28575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910CDE94-82DA-447A-A9BC-FB6053EF304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3930845" y="5035924"/>
                <a:ext cx="0" cy="772916"/>
              </a:xfrm>
              <a:prstGeom prst="line">
                <a:avLst/>
              </a:prstGeom>
              <a:ln w="28575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" name="Text Box 2">
              <a:extLst>
                <a:ext uri="{FF2B5EF4-FFF2-40B4-BE49-F238E27FC236}">
                  <a16:creationId xmlns:a16="http://schemas.microsoft.com/office/drawing/2014/main" id="{C2283C49-3AEF-4899-8B18-62E52868F6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60466" y="4672192"/>
              <a:ext cx="1439293" cy="3114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sp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effectLst/>
                  <a:latin typeface="Times New Roman" panose="02020603050405020304" pitchFamily="18" charset="0"/>
                  <a:ea typeface="SimSun" panose="02010600030101010101" pitchFamily="2" charset="-122"/>
                  <a:cs typeface="Times New Roman" panose="02020603050405020304" pitchFamily="18" charset="0"/>
                </a:rPr>
                <a:t>CCEXP in years</a:t>
              </a:r>
              <a:endParaRPr lang="en-US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67" name="TextBox 66">
            <a:extLst>
              <a:ext uri="{FF2B5EF4-FFF2-40B4-BE49-F238E27FC236}">
                <a16:creationId xmlns:a16="http://schemas.microsoft.com/office/drawing/2014/main" id="{3F1204B3-9BC5-4733-BBE0-6510CAF88F57}"/>
              </a:ext>
            </a:extLst>
          </p:cNvPr>
          <p:cNvSpPr txBox="1"/>
          <p:nvPr/>
        </p:nvSpPr>
        <p:spPr>
          <a:xfrm>
            <a:off x="6571644" y="4574399"/>
            <a:ext cx="40114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How much will cover crop plantings </a:t>
            </a:r>
            <a:r>
              <a:rPr lang="en-US" i="1" dirty="0"/>
              <a:t>drop</a:t>
            </a:r>
          </a:p>
          <a:p>
            <a:pPr algn="ctr"/>
            <a:r>
              <a:rPr lang="en-US" dirty="0"/>
              <a:t>if Cost-Share Ends?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80B4532C-39BE-4DD7-A924-86196D7204CA}"/>
              </a:ext>
            </a:extLst>
          </p:cNvPr>
          <p:cNvSpPr txBox="1"/>
          <p:nvPr/>
        </p:nvSpPr>
        <p:spPr>
          <a:xfrm>
            <a:off x="7356849" y="93931"/>
            <a:ext cx="41842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Blue: Maryland farmers in MD State CC program</a:t>
            </a:r>
          </a:p>
          <a:p>
            <a:r>
              <a:rPr lang="en-US" sz="1600" dirty="0"/>
              <a:t>Orange: Ohio farmers in EQIP—CC incentive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9D4B7B11-52E1-4265-A392-A3DF6A758495}"/>
              </a:ext>
            </a:extLst>
          </p:cNvPr>
          <p:cNvSpPr txBox="1"/>
          <p:nvPr/>
        </p:nvSpPr>
        <p:spPr>
          <a:xfrm>
            <a:off x="108857" y="6468041"/>
            <a:ext cx="126994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Source: Duke, Liu, Johnston, Shober. 2021. Does farmer experience or cost share lead to more sustained adoption of cover crops. Manuscript and AAEA presentation. </a:t>
            </a:r>
          </a:p>
        </p:txBody>
      </p:sp>
    </p:spTree>
    <p:extLst>
      <p:ext uri="{BB962C8B-B14F-4D97-AF65-F5344CB8AC3E}">
        <p14:creationId xmlns:p14="http://schemas.microsoft.com/office/powerpoint/2010/main" val="28150335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40A6E-92D1-44F1-90F5-66383BABC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090" y="63795"/>
            <a:ext cx="3932237" cy="1600200"/>
          </a:xfrm>
        </p:spPr>
        <p:txBody>
          <a:bodyPr/>
          <a:lstStyle/>
          <a:p>
            <a:r>
              <a:rPr lang="en-US" dirty="0"/>
              <a:t>What auction design characteristics reduce procurement costs?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506946-1302-439C-BCB7-2ADAB224BC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19986"/>
            <a:ext cx="6172200" cy="582132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000" u="sng" dirty="0"/>
              <a:t>There is some research evidence:</a:t>
            </a:r>
          </a:p>
          <a:p>
            <a:r>
              <a:rPr lang="en-US" sz="2000" dirty="0"/>
              <a:t>Which has the lowest procurement cost? </a:t>
            </a:r>
          </a:p>
          <a:p>
            <a:pPr lvl="1"/>
            <a:r>
              <a:rPr lang="en-US" sz="1600" dirty="0"/>
              <a:t>Fixed price cost share, Uniform price auctions, </a:t>
            </a:r>
            <a:r>
              <a:rPr lang="en-US" sz="1600" dirty="0">
                <a:solidFill>
                  <a:srgbClr val="FF0000"/>
                </a:solidFill>
              </a:rPr>
              <a:t>Discriminatory price auctions</a:t>
            </a:r>
          </a:p>
          <a:p>
            <a:pPr lvl="1"/>
            <a:r>
              <a:rPr lang="en-US" sz="1600" i="1" dirty="0"/>
              <a:t>Even though UP is incentive-compatible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What happens when respondents participate in the same type of auction year after year? </a:t>
            </a:r>
          </a:p>
          <a:p>
            <a:pPr lvl="1"/>
            <a:r>
              <a:rPr lang="en-US" sz="1600" dirty="0"/>
              <a:t>Per-unit procurement cost </a:t>
            </a:r>
            <a:r>
              <a:rPr lang="en-US" sz="1600" dirty="0">
                <a:solidFill>
                  <a:srgbClr val="FF0000"/>
                </a:solidFill>
              </a:rPr>
              <a:t>goes up </a:t>
            </a:r>
            <a:r>
              <a:rPr lang="en-US" sz="1600" dirty="0"/>
              <a:t>or down</a:t>
            </a:r>
          </a:p>
          <a:p>
            <a:endParaRPr lang="en-US" sz="2000" dirty="0"/>
          </a:p>
          <a:p>
            <a:r>
              <a:rPr lang="en-US" sz="2000" dirty="0"/>
              <a:t>How much information should be provided in a discriminatory price auction?  </a:t>
            </a:r>
          </a:p>
          <a:p>
            <a:pPr lvl="1"/>
            <a:r>
              <a:rPr lang="en-US" sz="1600" dirty="0"/>
              <a:t>None, </a:t>
            </a:r>
            <a:r>
              <a:rPr lang="en-US" sz="1600" dirty="0">
                <a:solidFill>
                  <a:srgbClr val="FF0000"/>
                </a:solidFill>
              </a:rPr>
              <a:t>some</a:t>
            </a:r>
            <a:r>
              <a:rPr lang="en-US" sz="1600" dirty="0"/>
              <a:t>, all</a:t>
            </a:r>
          </a:p>
          <a:p>
            <a:pPr lvl="1"/>
            <a:r>
              <a:rPr lang="en-US" sz="1600" dirty="0"/>
              <a:t>Many experiments with information and participant communication</a:t>
            </a:r>
          </a:p>
          <a:p>
            <a:endParaRPr lang="en-US" sz="2000" dirty="0"/>
          </a:p>
          <a:p>
            <a:r>
              <a:rPr lang="en-US" sz="2000" dirty="0"/>
              <a:t>Will larger budgets increase per-unit procurement costs, all else equal? </a:t>
            </a:r>
          </a:p>
          <a:p>
            <a:pPr lvl="1"/>
            <a:r>
              <a:rPr lang="en-US" sz="1600" dirty="0"/>
              <a:t> </a:t>
            </a:r>
            <a:r>
              <a:rPr lang="en-US" sz="1600" dirty="0">
                <a:solidFill>
                  <a:srgbClr val="FF0000"/>
                </a:solidFill>
              </a:rPr>
              <a:t>Yes</a:t>
            </a:r>
            <a:r>
              <a:rPr lang="en-US" sz="1600" dirty="0"/>
              <a:t> or no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38FB38-E606-470E-9F3B-E7607A7181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39049" y="1823483"/>
            <a:ext cx="3932237" cy="3811588"/>
          </a:xfrm>
        </p:spPr>
        <p:txBody>
          <a:bodyPr>
            <a:normAutofit/>
          </a:bodyPr>
          <a:lstStyle/>
          <a:p>
            <a:r>
              <a:rPr lang="en-US" dirty="0"/>
              <a:t>Extensive research literature on auction design from experimental economics</a:t>
            </a:r>
          </a:p>
          <a:p>
            <a:endParaRPr lang="en-US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r>
              <a:rPr lang="en-US" sz="1200" dirty="0"/>
              <a:t>See </a:t>
            </a:r>
            <a:r>
              <a:rPr lang="en-US" sz="1200" dirty="0" err="1"/>
              <a:t>Schilizzi</a:t>
            </a:r>
            <a:r>
              <a:rPr lang="en-US" sz="1200" dirty="0"/>
              <a:t> (2017) for a broad review and more details; also recent work by Boxall and collaborators and Palm-Forster and collaborators. These sources point you to many other works.</a:t>
            </a:r>
          </a:p>
          <a:p>
            <a:r>
              <a:rPr lang="en-US" sz="1200" dirty="0"/>
              <a:t>Qualification: Most of this research literature assumes cost heterogeneity and benefit homogeneity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1743D2F-CD0E-4E19-978A-FD854FF6210D}"/>
              </a:ext>
            </a:extLst>
          </p:cNvPr>
          <p:cNvSpPr txBox="1"/>
          <p:nvPr/>
        </p:nvSpPr>
        <p:spPr>
          <a:xfrm>
            <a:off x="5312629" y="6243219"/>
            <a:ext cx="57632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Duke, Messer, Lynch, and Li. 2017. The effect of information on discriminatory-price and</a:t>
            </a:r>
          </a:p>
          <a:p>
            <a:r>
              <a:rPr lang="en-US" sz="1200" dirty="0"/>
              <a:t>uniform-price reverse auction efficiency. Strategic Behavior and the Environment 7:41-71.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EE5CCF-4C47-41D0-BF11-2AF68236520E}"/>
              </a:ext>
            </a:extLst>
          </p:cNvPr>
          <p:cNvSpPr/>
          <p:nvPr/>
        </p:nvSpPr>
        <p:spPr>
          <a:xfrm>
            <a:off x="4940489" y="218364"/>
            <a:ext cx="6776113" cy="307074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7080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B395E-BBC7-44C4-94F2-314CCDC27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Topic: Increase Effectiveness By Using Benefit and Cost Information for Targeting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1385D0-E48F-41DF-8B63-55CEE14476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71699"/>
            <a:ext cx="10515600" cy="40052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Q: Should programs procure (select applicant farms) using a least-cost approach?</a:t>
            </a:r>
          </a:p>
          <a:p>
            <a:pPr marL="457200" lvl="1" indent="0">
              <a:buNone/>
            </a:pPr>
            <a:r>
              <a:rPr lang="en-US" dirty="0"/>
              <a:t>A: No, unless the off-farm benefits are homogeneous.  Also, additionality should be considered</a:t>
            </a:r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895253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F244FF-AE1E-4612-90C5-1D5B2B4444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672" y="81437"/>
            <a:ext cx="2655943" cy="1600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Targeting for off-farm benefits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F8D78B3-5C8E-40CE-8E7E-C2E729056101}"/>
              </a:ext>
            </a:extLst>
          </p:cNvPr>
          <p:cNvSpPr txBox="1"/>
          <p:nvPr/>
        </p:nvSpPr>
        <p:spPr>
          <a:xfrm>
            <a:off x="3446662" y="3322664"/>
            <a:ext cx="80874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Selecting Farms for Conservation Easements with Different Targeting Strategies and $30 Million Budget</a:t>
            </a:r>
            <a:endParaRPr lang="en-US" sz="1400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FE6B2CC-325E-44CF-BC8C-EDEB86CDD4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0747" y="4010402"/>
            <a:ext cx="10403024" cy="2276098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ABADED71-8882-4D2A-B915-1C3CC0A52BC7}"/>
              </a:ext>
            </a:extLst>
          </p:cNvPr>
          <p:cNvSpPr txBox="1"/>
          <p:nvPr/>
        </p:nvSpPr>
        <p:spPr>
          <a:xfrm>
            <a:off x="108857" y="6468041"/>
            <a:ext cx="119716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Source: Duke, Dundas, Johnston, Messer. 2014. Prioritizing payment for environmental services: Using nonmarket benefits and costs for optimal selection. Ecological Economics 105:319-29. 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DFD74B5-0C2E-4266-9C1E-135DB50FCA10}"/>
              </a:ext>
            </a:extLst>
          </p:cNvPr>
          <p:cNvGrpSpPr/>
          <p:nvPr/>
        </p:nvGrpSpPr>
        <p:grpSpPr>
          <a:xfrm>
            <a:off x="2977664" y="264849"/>
            <a:ext cx="8884625" cy="3056861"/>
            <a:chOff x="2534743" y="207335"/>
            <a:chExt cx="8884625" cy="3056861"/>
          </a:xfrm>
        </p:grpSpPr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95F1B096-C039-4CBA-8BC1-08B63852892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/>
            <a:srcRect t="3691" b="52927"/>
            <a:stretch/>
          </p:blipFill>
          <p:spPr>
            <a:xfrm>
              <a:off x="2534743" y="366823"/>
              <a:ext cx="5976629" cy="2812312"/>
            </a:xfrm>
            <a:prstGeom prst="rect">
              <a:avLst/>
            </a:prstGeom>
            <a:effectLst/>
          </p:spPr>
        </p:pic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69066984-0307-4D3B-8921-A84AB2F04C8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/>
            <a:srcRect l="890" t="48770" r="49812" b="5223"/>
            <a:stretch/>
          </p:blipFill>
          <p:spPr>
            <a:xfrm>
              <a:off x="8435814" y="281762"/>
              <a:ext cx="2946340" cy="2982434"/>
            </a:xfrm>
            <a:prstGeom prst="rect">
              <a:avLst/>
            </a:prstGeom>
            <a:effectLst/>
          </p:spPr>
        </p:pic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8311C2C0-3C00-40EF-839D-D4456F600814}"/>
                </a:ext>
              </a:extLst>
            </p:cNvPr>
            <p:cNvSpPr/>
            <p:nvPr/>
          </p:nvSpPr>
          <p:spPr>
            <a:xfrm>
              <a:off x="10940902" y="207335"/>
              <a:ext cx="478466" cy="6166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17F546C0-4AD6-47A3-9E15-9550061F43B9}"/>
              </a:ext>
            </a:extLst>
          </p:cNvPr>
          <p:cNvSpPr/>
          <p:nvPr/>
        </p:nvSpPr>
        <p:spPr>
          <a:xfrm>
            <a:off x="867640" y="5650475"/>
            <a:ext cx="8946573" cy="26959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3931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B395E-BBC7-44C4-94F2-314CCDC27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957" y="269441"/>
            <a:ext cx="11061123" cy="1325563"/>
          </a:xfrm>
        </p:spPr>
        <p:txBody>
          <a:bodyPr/>
          <a:lstStyle/>
          <a:p>
            <a:r>
              <a:rPr lang="en-US" dirty="0"/>
              <a:t>Topic: Many Other Considerations for Cost-Effectiveness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1385D0-E48F-41DF-8B63-55CEE14476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49DBEBC-53E3-492B-AC90-8B744C8DDB44}"/>
              </a:ext>
            </a:extLst>
          </p:cNvPr>
          <p:cNvSpPr txBox="1">
            <a:spLocks/>
          </p:cNvSpPr>
          <p:nvPr/>
        </p:nvSpPr>
        <p:spPr>
          <a:xfrm>
            <a:off x="574158" y="1595004"/>
            <a:ext cx="11190768" cy="47680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Q: Would a farmer adopt a practice without cost share? Can we sort on this?</a:t>
            </a:r>
          </a:p>
          <a:p>
            <a:pPr marL="457200" lvl="1" indent="0">
              <a:buNone/>
            </a:pPr>
            <a:r>
              <a:rPr lang="en-US" sz="2000" dirty="0"/>
              <a:t>A: Some would and, yes, but it is difficult</a:t>
            </a:r>
          </a:p>
          <a:p>
            <a:pPr marL="457200" lvl="1" indent="0">
              <a:buNone/>
            </a:pPr>
            <a:r>
              <a:rPr lang="en-US" sz="2000" dirty="0"/>
              <a:t>Research: Use mechanism design to create sorting contracts.  This means farmers who are most likely to adopt without cost share voluntarily select a low-payment contract and farmers least likely to adopt without cost share select a high-payment contract (Arnold, Duke, Messer 2013)</a:t>
            </a:r>
          </a:p>
          <a:p>
            <a:pPr lvl="1"/>
            <a:r>
              <a:rPr lang="en-US" sz="2000" dirty="0"/>
              <a:t>These contracts can be designed without knowing an individual farmer’s type</a:t>
            </a:r>
          </a:p>
          <a:p>
            <a:pPr lvl="1"/>
            <a:endParaRPr lang="en-US" sz="2000" dirty="0"/>
          </a:p>
          <a:p>
            <a:pPr marL="0" indent="0">
              <a:buNone/>
            </a:pPr>
            <a:r>
              <a:rPr lang="en-US" sz="2000" dirty="0"/>
              <a:t>Q: Even if </a:t>
            </a:r>
            <a:r>
              <a:rPr lang="en-US" sz="2000" dirty="0" err="1"/>
              <a:t>nonadditionality</a:t>
            </a:r>
            <a:r>
              <a:rPr lang="en-US" sz="2000" dirty="0"/>
              <a:t> exists, is it a big deal?</a:t>
            </a:r>
          </a:p>
          <a:p>
            <a:pPr marL="457200" lvl="1" indent="0">
              <a:buNone/>
            </a:pPr>
            <a:r>
              <a:rPr lang="en-US" sz="2000" dirty="0"/>
              <a:t>A: Maybe not, but mixed evidence</a:t>
            </a:r>
          </a:p>
          <a:p>
            <a:pPr marL="457200" lvl="1" indent="0">
              <a:buNone/>
            </a:pPr>
            <a:r>
              <a:rPr lang="en-US" sz="2000" dirty="0"/>
              <a:t>Research: With cover crops, no, maybe, yes </a:t>
            </a:r>
          </a:p>
          <a:p>
            <a:pPr lvl="1"/>
            <a:r>
              <a:rPr lang="en-US" sz="2000" dirty="0"/>
              <a:t>See Lichtenberg, Fleming et al., Sawadgo and Plastina, and others</a:t>
            </a:r>
          </a:p>
          <a:p>
            <a:pPr lvl="1"/>
            <a:r>
              <a:rPr lang="en-US" sz="2000" dirty="0"/>
              <a:t>Yes, under water quality trading (Duke et al.)</a:t>
            </a:r>
          </a:p>
          <a:p>
            <a:pPr lvl="1"/>
            <a:endParaRPr lang="en-US" sz="2000" dirty="0"/>
          </a:p>
          <a:p>
            <a:pPr marL="0" indent="0">
              <a:buNone/>
            </a:pPr>
            <a:r>
              <a:rPr lang="en-US" sz="2000" dirty="0"/>
              <a:t>Others: Agglomeration economies, transaction costs, off-farm benefits also depend on policy instrument, conservation incentives of renters vs owners, etc.</a:t>
            </a:r>
          </a:p>
          <a:p>
            <a:endParaRPr lang="en-US" sz="20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D90DE07-0287-453C-857D-B6D6EDBF2501}"/>
              </a:ext>
            </a:extLst>
          </p:cNvPr>
          <p:cNvSpPr/>
          <p:nvPr/>
        </p:nvSpPr>
        <p:spPr>
          <a:xfrm>
            <a:off x="5513696" y="2197290"/>
            <a:ext cx="1897038" cy="4281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BA26415-B1F2-4FC2-933F-FDC2CE1162B0}"/>
              </a:ext>
            </a:extLst>
          </p:cNvPr>
          <p:cNvSpPr/>
          <p:nvPr/>
        </p:nvSpPr>
        <p:spPr>
          <a:xfrm>
            <a:off x="3025254" y="4192138"/>
            <a:ext cx="1696871" cy="4281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6438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D09AD9-2A66-471B-9F42-7104A2B9D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0156"/>
            <a:ext cx="10515600" cy="809049"/>
          </a:xfrm>
        </p:spPr>
        <p:txBody>
          <a:bodyPr/>
          <a:lstStyle/>
          <a:p>
            <a:r>
              <a:rPr lang="en-US" dirty="0"/>
              <a:t>Conclusion: Economic Results Generalized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0A8171-5A45-4B35-9937-039564305C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5232"/>
            <a:ext cx="10515600" cy="524632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/>
              <a:t>This presentation reviews some recent economic research results on improvements to procurement of off-farm benefits using soil health programs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/>
              <a:t>Here are the general types of economic problems and solutions:</a:t>
            </a:r>
          </a:p>
          <a:p>
            <a:r>
              <a:rPr lang="en-US" sz="1600" dirty="0"/>
              <a:t>Programs should select participants using on-farm cost </a:t>
            </a:r>
            <a:r>
              <a:rPr lang="en-US" sz="1600" u="sng" dirty="0"/>
              <a:t>and</a:t>
            </a:r>
            <a:r>
              <a:rPr lang="en-US" sz="1600" dirty="0"/>
              <a:t> off-farm benefit information when possible</a:t>
            </a:r>
          </a:p>
          <a:p>
            <a:endParaRPr lang="en-US" sz="1600" dirty="0"/>
          </a:p>
          <a:p>
            <a:r>
              <a:rPr lang="en-US" sz="1600" dirty="0"/>
              <a:t>Information asymmetry prevents program managers from knowing the true costs for a farmer to adopt a BMP</a:t>
            </a:r>
          </a:p>
          <a:p>
            <a:pPr lvl="1"/>
            <a:r>
              <a:rPr lang="en-US" sz="1600" dirty="0"/>
              <a:t>This means that it will not be possible to take advantage, fully, of the cost heterogeneity that warrants the use of markets in the first place</a:t>
            </a:r>
          </a:p>
          <a:p>
            <a:pPr lvl="1"/>
            <a:r>
              <a:rPr lang="en-US" sz="1600" dirty="0"/>
              <a:t>Some farmers may be paid for BMPs that they would adopt without cost-share (</a:t>
            </a:r>
            <a:r>
              <a:rPr lang="en-US" sz="1600" dirty="0" err="1"/>
              <a:t>nonadditionality</a:t>
            </a:r>
            <a:r>
              <a:rPr lang="en-US" sz="1600" dirty="0"/>
              <a:t>)</a:t>
            </a:r>
          </a:p>
          <a:p>
            <a:pPr lvl="1"/>
            <a:r>
              <a:rPr lang="en-US" sz="1600" dirty="0"/>
              <a:t>There is a related argument for information costs in monitoring the off-farm effectiveness of BMPs</a:t>
            </a:r>
          </a:p>
          <a:p>
            <a:endParaRPr lang="en-US" sz="1600" dirty="0"/>
          </a:p>
          <a:p>
            <a:r>
              <a:rPr lang="en-US" sz="1600" dirty="0"/>
              <a:t>Farmer soil health program decisions are typically more complicated than whether to enroll or not in a single program</a:t>
            </a:r>
          </a:p>
          <a:p>
            <a:endParaRPr lang="en-US" sz="1600" dirty="0"/>
          </a:p>
          <a:p>
            <a:r>
              <a:rPr lang="en-US" sz="1600" dirty="0"/>
              <a:t>If permitted, farmers are likely to adjust their broader land management decisions after enrolling, which often will reduce the anticipated off-farm benefits (leakage)  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1391833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8A13389-F419-4DF6-B8F2-34F939921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Many Government Programs on Soil Health Already Have Economic Design Elements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0442B45-CDD6-405C-9D0C-C072E824CB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63882"/>
            <a:ext cx="10515600" cy="4461465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/>
              <a:t>Voluntary and Incentive-Based</a:t>
            </a:r>
          </a:p>
          <a:p>
            <a:pPr marL="914400" lvl="1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Budget Constrained (with Reverse Auctions)</a:t>
            </a:r>
          </a:p>
          <a:p>
            <a:pPr marL="914400" lvl="1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Internalizing Externalities/Corrects a Market Failure</a:t>
            </a:r>
          </a:p>
          <a:p>
            <a:pPr lvl="1"/>
            <a:endParaRPr lang="en-US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Can we do better?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*Qualification: Some programs have more advanced economic designs than others.</a:t>
            </a:r>
          </a:p>
        </p:txBody>
      </p:sp>
    </p:spTree>
    <p:extLst>
      <p:ext uri="{BB962C8B-B14F-4D97-AF65-F5344CB8AC3E}">
        <p14:creationId xmlns:p14="http://schemas.microsoft.com/office/powerpoint/2010/main" val="9505624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12012EE1-FBF7-4D25-8F4A-5624DACD3E25}"/>
              </a:ext>
            </a:extLst>
          </p:cNvPr>
          <p:cNvCxnSpPr>
            <a:cxnSpLocks/>
          </p:cNvCxnSpPr>
          <p:nvPr/>
        </p:nvCxnSpPr>
        <p:spPr>
          <a:xfrm flipH="1">
            <a:off x="10230564" y="636028"/>
            <a:ext cx="850339" cy="673651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462" y="223049"/>
            <a:ext cx="3253712" cy="1547271"/>
          </a:xfrm>
        </p:spPr>
        <p:txBody>
          <a:bodyPr>
            <a:noAutofit/>
          </a:bodyPr>
          <a:lstStyle/>
          <a:p>
            <a:r>
              <a:rPr lang="en-US" sz="3200" dirty="0"/>
              <a:t>What does “better” mean to an economist?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1530" y="2146162"/>
            <a:ext cx="4695825" cy="42417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/>
              <a:t>Improving cost effectiveness </a:t>
            </a:r>
          </a:p>
          <a:p>
            <a:r>
              <a:rPr lang="en-US" sz="1600" dirty="0"/>
              <a:t>Getting more for the same budget</a:t>
            </a:r>
          </a:p>
          <a:p>
            <a:endParaRPr lang="en-US" sz="1600" dirty="0"/>
          </a:p>
          <a:p>
            <a:pPr marL="0" indent="0">
              <a:buNone/>
            </a:pPr>
            <a:r>
              <a:rPr lang="en-US" sz="1600" dirty="0"/>
              <a:t>Off-farm benefits lead to the following framing:</a:t>
            </a:r>
          </a:p>
          <a:p>
            <a:r>
              <a:rPr lang="en-US" sz="1600" dirty="0"/>
              <a:t>Governments procure services from farmers</a:t>
            </a:r>
          </a:p>
          <a:p>
            <a:r>
              <a:rPr lang="en-US" sz="1600" dirty="0"/>
              <a:t>How can governments procure off-farm benefits cost effectively?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237E02D-46B8-4092-93D1-2FFE5230658A}"/>
              </a:ext>
            </a:extLst>
          </p:cNvPr>
          <p:cNvSpPr txBox="1"/>
          <p:nvPr/>
        </p:nvSpPr>
        <p:spPr>
          <a:xfrm>
            <a:off x="10274584" y="223830"/>
            <a:ext cx="1700722" cy="369332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Program Budget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B0676B0-D78D-49F9-8C58-3375B71749AC}"/>
              </a:ext>
            </a:extLst>
          </p:cNvPr>
          <p:cNvSpPr txBox="1"/>
          <p:nvPr/>
        </p:nvSpPr>
        <p:spPr>
          <a:xfrm>
            <a:off x="8572033" y="223830"/>
            <a:ext cx="1538755" cy="369332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Program Rules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D961140-6529-49AE-AA3E-15135E10F678}"/>
              </a:ext>
            </a:extLst>
          </p:cNvPr>
          <p:cNvSpPr txBox="1"/>
          <p:nvPr/>
        </p:nvSpPr>
        <p:spPr>
          <a:xfrm>
            <a:off x="9025523" y="1389611"/>
            <a:ext cx="2410083" cy="646331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Selection Process</a:t>
            </a:r>
          </a:p>
          <a:p>
            <a:pPr algn="ctr"/>
            <a:r>
              <a:rPr lang="en-US" dirty="0"/>
              <a:t>From Pool of Applicants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61A4699-6088-41D4-B8E0-022BA98CF1BB}"/>
              </a:ext>
            </a:extLst>
          </p:cNvPr>
          <p:cNvSpPr txBox="1"/>
          <p:nvPr/>
        </p:nvSpPr>
        <p:spPr>
          <a:xfrm>
            <a:off x="6443701" y="1389610"/>
            <a:ext cx="1216423" cy="646331"/>
          </a:xfrm>
          <a:prstGeom prst="rect">
            <a:avLst/>
          </a:prstGeom>
          <a:solidFill>
            <a:schemeClr val="accent1">
              <a:lumMod val="50000"/>
            </a:schemeClr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Population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of Farmers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441DB90-D8AF-4DDB-A63D-384BBF826D6A}"/>
              </a:ext>
            </a:extLst>
          </p:cNvPr>
          <p:cNvSpPr txBox="1"/>
          <p:nvPr/>
        </p:nvSpPr>
        <p:spPr>
          <a:xfrm>
            <a:off x="6039043" y="2715173"/>
            <a:ext cx="2025747" cy="646331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5000"/>
                  <a:lumOff val="95000"/>
                </a:schemeClr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Pursue BMP</a:t>
            </a:r>
          </a:p>
          <a:p>
            <a:pPr algn="ctr"/>
            <a:r>
              <a:rPr lang="en-US" dirty="0"/>
              <a:t>without Cost-Share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D1D1B679-FB42-4C05-AFF8-69B7C3A19195}"/>
              </a:ext>
            </a:extLst>
          </p:cNvPr>
          <p:cNvCxnSpPr>
            <a:cxnSpLocks/>
          </p:cNvCxnSpPr>
          <p:nvPr/>
        </p:nvCxnSpPr>
        <p:spPr>
          <a:xfrm flipV="1">
            <a:off x="7786688" y="1712774"/>
            <a:ext cx="1097280" cy="0"/>
          </a:xfrm>
          <a:prstGeom prst="straightConnector1">
            <a:avLst/>
          </a:prstGeom>
          <a:ln w="50800"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C9A1149-9686-4A5F-8FC8-7BD1049FF92F}"/>
              </a:ext>
            </a:extLst>
          </p:cNvPr>
          <p:cNvCxnSpPr>
            <a:cxnSpLocks/>
          </p:cNvCxnSpPr>
          <p:nvPr/>
        </p:nvCxnSpPr>
        <p:spPr>
          <a:xfrm>
            <a:off x="10230564" y="2117584"/>
            <a:ext cx="0" cy="530366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E998FA05-9273-446D-B284-2F3B14C5BD0E}"/>
              </a:ext>
            </a:extLst>
          </p:cNvPr>
          <p:cNvCxnSpPr>
            <a:cxnSpLocks/>
          </p:cNvCxnSpPr>
          <p:nvPr/>
        </p:nvCxnSpPr>
        <p:spPr>
          <a:xfrm>
            <a:off x="7061437" y="2146162"/>
            <a:ext cx="0" cy="444630"/>
          </a:xfrm>
          <a:prstGeom prst="straightConnector1">
            <a:avLst/>
          </a:prstGeom>
          <a:ln w="508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7379A266-9B4F-4C5A-A840-F73236D8852F}"/>
              </a:ext>
            </a:extLst>
          </p:cNvPr>
          <p:cNvCxnSpPr>
            <a:cxnSpLocks/>
          </p:cNvCxnSpPr>
          <p:nvPr/>
        </p:nvCxnSpPr>
        <p:spPr>
          <a:xfrm>
            <a:off x="9346174" y="636029"/>
            <a:ext cx="850339" cy="673651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D31FAAAB-2C15-4450-8451-4567A7697FCF}"/>
              </a:ext>
            </a:extLst>
          </p:cNvPr>
          <p:cNvSpPr txBox="1"/>
          <p:nvPr/>
        </p:nvSpPr>
        <p:spPr>
          <a:xfrm>
            <a:off x="9185280" y="2742014"/>
            <a:ext cx="2090572" cy="369332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Cost-Share Awarded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08804CE-9320-4828-85C0-E4E30121AC80}"/>
              </a:ext>
            </a:extLst>
          </p:cNvPr>
          <p:cNvSpPr txBox="1"/>
          <p:nvPr/>
        </p:nvSpPr>
        <p:spPr>
          <a:xfrm>
            <a:off x="8552768" y="3885955"/>
            <a:ext cx="1353063" cy="369332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5000"/>
                  <a:lumOff val="95000"/>
                </a:schemeClr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True Change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63505AA-C45C-4188-A814-A38E8F9CC75C}"/>
              </a:ext>
            </a:extLst>
          </p:cNvPr>
          <p:cNvSpPr txBox="1"/>
          <p:nvPr/>
        </p:nvSpPr>
        <p:spPr>
          <a:xfrm>
            <a:off x="10449408" y="3881513"/>
            <a:ext cx="1351074" cy="646331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5000"/>
                  <a:lumOff val="95000"/>
                </a:schemeClr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Monitorable</a:t>
            </a:r>
          </a:p>
          <a:p>
            <a:pPr algn="ctr"/>
            <a:r>
              <a:rPr lang="en-US" dirty="0"/>
              <a:t>Change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985B343B-DA8A-4EFC-9577-A06C7E8A483E}"/>
              </a:ext>
            </a:extLst>
          </p:cNvPr>
          <p:cNvCxnSpPr>
            <a:cxnSpLocks/>
          </p:cNvCxnSpPr>
          <p:nvPr/>
        </p:nvCxnSpPr>
        <p:spPr>
          <a:xfrm flipH="1">
            <a:off x="9380225" y="3179443"/>
            <a:ext cx="850339" cy="673651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EE39EDDB-1870-48F4-8081-12A691611CC3}"/>
              </a:ext>
            </a:extLst>
          </p:cNvPr>
          <p:cNvCxnSpPr>
            <a:cxnSpLocks/>
          </p:cNvCxnSpPr>
          <p:nvPr/>
        </p:nvCxnSpPr>
        <p:spPr>
          <a:xfrm>
            <a:off x="10274606" y="3175748"/>
            <a:ext cx="850339" cy="673651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E796853E-49BC-4867-B600-948861269B2C}"/>
              </a:ext>
            </a:extLst>
          </p:cNvPr>
          <p:cNvSpPr txBox="1"/>
          <p:nvPr/>
        </p:nvSpPr>
        <p:spPr>
          <a:xfrm>
            <a:off x="6059557" y="4854598"/>
            <a:ext cx="1984709" cy="92333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Change in On-Farm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Soil Health &amp;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Farm Profitability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A741BBB-6952-46CF-B750-23DB95A8C791}"/>
              </a:ext>
            </a:extLst>
          </p:cNvPr>
          <p:cNvSpPr txBox="1"/>
          <p:nvPr/>
        </p:nvSpPr>
        <p:spPr>
          <a:xfrm>
            <a:off x="8904980" y="4656122"/>
            <a:ext cx="2001702" cy="646331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5000"/>
                  <a:lumOff val="95000"/>
                </a:schemeClr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Change in Off-Farm</a:t>
            </a:r>
          </a:p>
          <a:p>
            <a:pPr algn="ctr"/>
            <a:r>
              <a:rPr lang="en-US" dirty="0"/>
              <a:t>Benefits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59813D78-82C3-4C98-82AB-E290F8945F2F}"/>
              </a:ext>
            </a:extLst>
          </p:cNvPr>
          <p:cNvCxnSpPr>
            <a:cxnSpLocks/>
          </p:cNvCxnSpPr>
          <p:nvPr/>
        </p:nvCxnSpPr>
        <p:spPr>
          <a:xfrm flipH="1">
            <a:off x="7146134" y="4328261"/>
            <a:ext cx="2002629" cy="457798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E8C5F932-1F2E-4716-9661-CB13351DCB54}"/>
              </a:ext>
            </a:extLst>
          </p:cNvPr>
          <p:cNvCxnSpPr>
            <a:cxnSpLocks/>
          </p:cNvCxnSpPr>
          <p:nvPr/>
        </p:nvCxnSpPr>
        <p:spPr>
          <a:xfrm>
            <a:off x="9229299" y="4328261"/>
            <a:ext cx="633412" cy="290866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or: Elbow 38">
            <a:extLst>
              <a:ext uri="{FF2B5EF4-FFF2-40B4-BE49-F238E27FC236}">
                <a16:creationId xmlns:a16="http://schemas.microsoft.com/office/drawing/2014/main" id="{0049E4E6-47B3-452C-BCBF-AEDFA7F48067}"/>
              </a:ext>
            </a:extLst>
          </p:cNvPr>
          <p:cNvCxnSpPr/>
          <p:nvPr/>
        </p:nvCxnSpPr>
        <p:spPr>
          <a:xfrm>
            <a:off x="8107313" y="5568165"/>
            <a:ext cx="685215" cy="390525"/>
          </a:xfrm>
          <a:prstGeom prst="bentConnector3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525FBB76-CEF3-488D-A91A-10ED09875743}"/>
              </a:ext>
            </a:extLst>
          </p:cNvPr>
          <p:cNvSpPr txBox="1"/>
          <p:nvPr/>
        </p:nvSpPr>
        <p:spPr>
          <a:xfrm>
            <a:off x="8855575" y="5684504"/>
            <a:ext cx="1924630" cy="646331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5000"/>
                  <a:lumOff val="95000"/>
                </a:schemeClr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Future Farmer</a:t>
            </a:r>
          </a:p>
          <a:p>
            <a:pPr algn="ctr"/>
            <a:r>
              <a:rPr lang="en-US" dirty="0"/>
              <a:t>Behavioral Change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7978340D-309A-4910-85B8-3F081E850C27}"/>
              </a:ext>
            </a:extLst>
          </p:cNvPr>
          <p:cNvSpPr txBox="1"/>
          <p:nvPr/>
        </p:nvSpPr>
        <p:spPr>
          <a:xfrm>
            <a:off x="5050193" y="223049"/>
            <a:ext cx="3253712" cy="369332"/>
          </a:xfrm>
          <a:prstGeom prst="rect">
            <a:avLst/>
          </a:prstGeom>
          <a:gradFill flip="none" rotWithShape="1">
            <a:gsLst>
              <a:gs pos="0">
                <a:schemeClr val="accent2">
                  <a:tint val="66000"/>
                  <a:satMod val="160000"/>
                </a:schemeClr>
              </a:gs>
              <a:gs pos="50000">
                <a:schemeClr val="accent2">
                  <a:tint val="44500"/>
                  <a:satMod val="160000"/>
                </a:schemeClr>
              </a:gs>
              <a:gs pos="100000">
                <a:schemeClr val="accent2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Recruitment &amp; Education Efforts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4ACB8BE4-25E4-47A1-8CA9-A44F8DD712CD}"/>
              </a:ext>
            </a:extLst>
          </p:cNvPr>
          <p:cNvCxnSpPr>
            <a:cxnSpLocks/>
          </p:cNvCxnSpPr>
          <p:nvPr/>
        </p:nvCxnSpPr>
        <p:spPr>
          <a:xfrm>
            <a:off x="7464755" y="636028"/>
            <a:ext cx="0" cy="673651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EE5E5FEA-01EE-4544-B608-011023ABF1E5}"/>
              </a:ext>
            </a:extLst>
          </p:cNvPr>
          <p:cNvSpPr/>
          <p:nvPr/>
        </p:nvSpPr>
        <p:spPr>
          <a:xfrm>
            <a:off x="4957355" y="62261"/>
            <a:ext cx="5259561" cy="72075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061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A8867-A344-407B-8FF8-4421EF8CE8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300" y="58480"/>
            <a:ext cx="3932237" cy="1347239"/>
          </a:xfrm>
        </p:spPr>
        <p:txBody>
          <a:bodyPr>
            <a:normAutofit fontScale="90000"/>
          </a:bodyPr>
          <a:lstStyle/>
          <a:p>
            <a:r>
              <a:rPr lang="en-US" dirty="0"/>
              <a:t>Benefit heterogeneity: More extensive than you might think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3CC0D6-6392-4EB1-939A-CDC6468A36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9301" y="1508078"/>
            <a:ext cx="2974034" cy="4742597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More heterogeneity lets market-based solutions outperform regulatory solutions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Figures show modeled heterogeneity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Field-level </a:t>
            </a:r>
            <a:r>
              <a:rPr lang="en-US" sz="1600" b="0" i="0" u="none" strike="noStrike" baseline="0" dirty="0"/>
              <a:t>N and P reductions in Eastern Shore Maryland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BMP off-farm productivity varies tremendously </a:t>
            </a:r>
            <a:r>
              <a:rPr lang="en-US" sz="1600" u="sng" dirty="0"/>
              <a:t>within</a:t>
            </a:r>
            <a:r>
              <a:rPr lang="en-US" sz="1600" dirty="0"/>
              <a:t> and </a:t>
            </a:r>
            <a:r>
              <a:rPr lang="en-US" sz="1600" u="sng" dirty="0"/>
              <a:t>between</a:t>
            </a:r>
            <a:r>
              <a:rPr lang="en-US" sz="1600" dirty="0"/>
              <a:t> BMPs</a:t>
            </a:r>
            <a:endParaRPr lang="en-US" sz="1600" b="0" i="0" u="none" strike="noStrike" baseline="0" dirty="0"/>
          </a:p>
          <a:p>
            <a:endParaRPr lang="en-US" dirty="0"/>
          </a:p>
          <a:p>
            <a:r>
              <a:rPr lang="en-US" sz="1200" dirty="0"/>
              <a:t>Qualification: the setting is water quality trading and not cost-share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84D21D7-BA25-4456-9081-0ABBD7D6D96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91" r="49198"/>
          <a:stretch/>
        </p:blipFill>
        <p:spPr bwMode="auto">
          <a:xfrm>
            <a:off x="3159166" y="934872"/>
            <a:ext cx="4314887" cy="5266209"/>
          </a:xfrm>
          <a:prstGeom prst="rect">
            <a:avLst/>
          </a:prstGeom>
          <a:noFill/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B956475-1CDB-4A34-90AC-A07F75DF71CE}"/>
              </a:ext>
            </a:extLst>
          </p:cNvPr>
          <p:cNvSpPr txBox="1"/>
          <p:nvPr/>
        </p:nvSpPr>
        <p:spPr>
          <a:xfrm>
            <a:off x="108857" y="6422725"/>
            <a:ext cx="71317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Source: Duke, Liu, Monteith, McGrath, Fiorellino. 2020. A method for predicting participation in a performance-</a:t>
            </a:r>
          </a:p>
          <a:p>
            <a:r>
              <a:rPr lang="en-US" sz="1200" dirty="0"/>
              <a:t>based water quality trading program. Ecological Economics 177:106762. 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6426160-FB8D-4F86-90C7-33F03196AFA2}"/>
              </a:ext>
            </a:extLst>
          </p:cNvPr>
          <p:cNvGrpSpPr/>
          <p:nvPr/>
        </p:nvGrpSpPr>
        <p:grpSpPr>
          <a:xfrm>
            <a:off x="7474393" y="655090"/>
            <a:ext cx="4717607" cy="6266463"/>
            <a:chOff x="4585457" y="-330053"/>
            <a:chExt cx="7767546" cy="7043450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010E91B5-81A2-4070-B6E2-CF295A00AF3E}"/>
                </a:ext>
              </a:extLst>
            </p:cNvPr>
            <p:cNvGrpSpPr/>
            <p:nvPr/>
          </p:nvGrpSpPr>
          <p:grpSpPr>
            <a:xfrm>
              <a:off x="4585457" y="-330053"/>
              <a:ext cx="7767546" cy="7043450"/>
              <a:chOff x="4585457" y="-330053"/>
              <a:chExt cx="7767546" cy="7043450"/>
            </a:xfrm>
          </p:grpSpPr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C189BB35-EE0C-4A40-BF8A-A16BD9815079}"/>
                  </a:ext>
                </a:extLst>
              </p:cNvPr>
              <p:cNvGrpSpPr/>
              <p:nvPr/>
            </p:nvGrpSpPr>
            <p:grpSpPr>
              <a:xfrm>
                <a:off x="4585457" y="-330053"/>
                <a:ext cx="7442872" cy="3709078"/>
                <a:chOff x="-782049" y="2257130"/>
                <a:chExt cx="5866267" cy="3381596"/>
              </a:xfrm>
            </p:grpSpPr>
            <p:graphicFrame>
              <p:nvGraphicFramePr>
                <p:cNvPr id="16" name="Chart 15">
                  <a:extLst>
                    <a:ext uri="{FF2B5EF4-FFF2-40B4-BE49-F238E27FC236}">
                      <a16:creationId xmlns:a16="http://schemas.microsoft.com/office/drawing/2014/main" id="{A9D95B90-D66A-421A-989B-01544E7AAA97}"/>
                    </a:ext>
                  </a:extLst>
                </p:cNvPr>
                <p:cNvGraphicFramePr/>
                <p:nvPr>
                  <p:extLst>
                    <p:ext uri="{D42A27DB-BD31-4B8C-83A1-F6EECF244321}">
                      <p14:modId xmlns:p14="http://schemas.microsoft.com/office/powerpoint/2010/main" val="1196534317"/>
                    </p:ext>
                  </p:extLst>
                </p:nvPr>
              </p:nvGraphicFramePr>
              <p:xfrm>
                <a:off x="-782049" y="2257130"/>
                <a:ext cx="5566476" cy="3381596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4"/>
                </a:graphicData>
              </a:graphic>
            </p:graphicFrame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3A6594C7-7518-4B0F-8674-3035AA5BFFD6}"/>
                    </a:ext>
                  </a:extLst>
                </p:cNvPr>
                <p:cNvSpPr txBox="1"/>
                <p:nvPr/>
              </p:nvSpPr>
              <p:spPr>
                <a:xfrm>
                  <a:off x="1257621" y="2798824"/>
                  <a:ext cx="3826597" cy="2998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200" dirty="0">
                      <a:effectLst/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Predicted Net Benefit Range of Grass Buffer</a:t>
                  </a:r>
                </a:p>
              </p:txBody>
            </p:sp>
          </p:grpSp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A14E673D-83EB-4AFE-9809-E9739FD83E3F}"/>
                  </a:ext>
                </a:extLst>
              </p:cNvPr>
              <p:cNvGrpSpPr/>
              <p:nvPr/>
            </p:nvGrpSpPr>
            <p:grpSpPr>
              <a:xfrm>
                <a:off x="4700948" y="3338618"/>
                <a:ext cx="7652055" cy="3374779"/>
                <a:chOff x="7111188" y="392957"/>
                <a:chExt cx="6830682" cy="3663807"/>
              </a:xfrm>
            </p:grpSpPr>
            <p:graphicFrame>
              <p:nvGraphicFramePr>
                <p:cNvPr id="14" name="Chart 13">
                  <a:extLst>
                    <a:ext uri="{FF2B5EF4-FFF2-40B4-BE49-F238E27FC236}">
                      <a16:creationId xmlns:a16="http://schemas.microsoft.com/office/drawing/2014/main" id="{151F62DE-31A4-41F3-AED0-790152B8E2F0}"/>
                    </a:ext>
                  </a:extLst>
                </p:cNvPr>
                <p:cNvGraphicFramePr/>
                <p:nvPr>
                  <p:extLst>
                    <p:ext uri="{D42A27DB-BD31-4B8C-83A1-F6EECF244321}">
                      <p14:modId xmlns:p14="http://schemas.microsoft.com/office/powerpoint/2010/main" val="2707357940"/>
                    </p:ext>
                  </p:extLst>
                </p:nvPr>
              </p:nvGraphicFramePr>
              <p:xfrm>
                <a:off x="7111188" y="589664"/>
                <a:ext cx="5848350" cy="3467100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5"/>
                </a:graphicData>
              </a:graphic>
            </p:graphicFrame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AC780F9F-AA86-48E5-828C-6F53BB22A1FC}"/>
                    </a:ext>
                  </a:extLst>
                </p:cNvPr>
                <p:cNvSpPr txBox="1"/>
                <p:nvPr/>
              </p:nvSpPr>
              <p:spPr>
                <a:xfrm>
                  <a:off x="9114536" y="392957"/>
                  <a:ext cx="4827334" cy="35708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200" dirty="0">
                      <a:effectLst/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Predicted Net Benefit Range Decision Agriculture</a:t>
                  </a:r>
                </a:p>
              </p:txBody>
            </p:sp>
          </p:grpSp>
        </p:grp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38F22CC6-8092-4548-AB02-A1C0BA99C2E2}"/>
                </a:ext>
              </a:extLst>
            </p:cNvPr>
            <p:cNvCxnSpPr>
              <a:cxnSpLocks/>
            </p:cNvCxnSpPr>
            <p:nvPr/>
          </p:nvCxnSpPr>
          <p:spPr>
            <a:xfrm>
              <a:off x="5326912" y="3631018"/>
              <a:ext cx="6321055" cy="0"/>
            </a:xfrm>
            <a:prstGeom prst="line">
              <a:avLst/>
            </a:prstGeom>
            <a:ln w="4445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9957A836-5E5F-4BAE-99F7-054DEF6932D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02405" y="2149320"/>
              <a:ext cx="6303032" cy="19495"/>
            </a:xfrm>
            <a:prstGeom prst="line">
              <a:avLst/>
            </a:prstGeom>
            <a:ln w="4445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115106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B395E-BBC7-44C4-94F2-314CCDC27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995" y="365124"/>
            <a:ext cx="10662805" cy="1962439"/>
          </a:xfrm>
        </p:spPr>
        <p:txBody>
          <a:bodyPr>
            <a:normAutofit/>
          </a:bodyPr>
          <a:lstStyle/>
          <a:p>
            <a:r>
              <a:rPr lang="en-US" dirty="0"/>
              <a:t>Topic: Lower Payments, Targeting, and Contract Flexibility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1385D0-E48F-41DF-8B63-55CEE14476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75098"/>
            <a:ext cx="10515600" cy="34018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Q: Can programs be made more attractive to some farmers?</a:t>
            </a:r>
          </a:p>
          <a:p>
            <a:pPr marL="457200" lvl="1" indent="0">
              <a:buNone/>
            </a:pPr>
            <a:r>
              <a:rPr lang="en-US" dirty="0"/>
              <a:t>A: Yes, by taking advantage of information on heterogeneity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2400" dirty="0"/>
              <a:t>Q: If the programs are more attractive, can we lower the required participation incentive?</a:t>
            </a:r>
          </a:p>
          <a:p>
            <a:pPr marL="457200" lvl="1" indent="0">
              <a:buNone/>
            </a:pPr>
            <a:r>
              <a:rPr lang="en-US" dirty="0"/>
              <a:t>A: Yes, and this allows for more participation from the same budget</a:t>
            </a:r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364763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543BB65D-DAA9-4488-9F1A-EFE1E472C1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9153223"/>
              </p:ext>
            </p:extLst>
          </p:nvPr>
        </p:nvGraphicFramePr>
        <p:xfrm>
          <a:off x="3662915" y="-175437"/>
          <a:ext cx="8947299" cy="6103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06F1A968-2639-4921-89BC-7BAE8EFDF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724" y="31896"/>
            <a:ext cx="3932237" cy="1440712"/>
          </a:xfrm>
        </p:spPr>
        <p:txBody>
          <a:bodyPr>
            <a:normAutofit/>
          </a:bodyPr>
          <a:lstStyle/>
          <a:p>
            <a:r>
              <a:rPr lang="en-US" dirty="0"/>
              <a:t>Tailoring programs to farmer needs in different regions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10FEB3-72F3-4ACB-A02F-6599B4B060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66535" y="2042739"/>
            <a:ext cx="3932237" cy="3811588"/>
          </a:xfrm>
        </p:spPr>
        <p:txBody>
          <a:bodyPr>
            <a:normAutofit/>
          </a:bodyPr>
          <a:lstStyle/>
          <a:p>
            <a:r>
              <a:rPr lang="en-US" sz="2000" dirty="0"/>
              <a:t>Some heterogeneity between regions can be picked up through surveys</a:t>
            </a:r>
          </a:p>
          <a:p>
            <a:endParaRPr lang="en-US" sz="2000" dirty="0"/>
          </a:p>
          <a:p>
            <a:r>
              <a:rPr lang="en-US" sz="2000" dirty="0"/>
              <a:t>Offering region-specific education ought to lead to lower concerns about cover crops when compared to national-level education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C4FC837-99E2-4106-A7FC-BCFB9DADAD29}"/>
              </a:ext>
            </a:extLst>
          </p:cNvPr>
          <p:cNvSpPr txBox="1"/>
          <p:nvPr/>
        </p:nvSpPr>
        <p:spPr>
          <a:xfrm>
            <a:off x="5172739" y="5969583"/>
            <a:ext cx="6640032" cy="311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Farmers’ </a:t>
            </a:r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en-US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eported barriers to cover crop adoption from Northwest Ohio and Maryland</a:t>
            </a:r>
            <a:endParaRPr lang="en-US" sz="1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476C68D-3312-4364-BB32-524EEB929C59}"/>
              </a:ext>
            </a:extLst>
          </p:cNvPr>
          <p:cNvSpPr txBox="1"/>
          <p:nvPr/>
        </p:nvSpPr>
        <p:spPr>
          <a:xfrm>
            <a:off x="388283" y="6396335"/>
            <a:ext cx="106328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Duke, Joshua M., Robert J. Johnston, Amy L. Shober, and Zhongyuan Liu. 2022. Barriers to cover crop adoption: Evidence from parallel surveys in Maryland and Ohio. </a:t>
            </a:r>
          </a:p>
          <a:p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Forthcoming in May issue at </a:t>
            </a:r>
            <a:r>
              <a:rPr lang="en-US" sz="1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Journal of Soil and Water Conservation</a:t>
            </a:r>
            <a:endParaRPr lang="en-US" sz="12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88D79F0-2B36-4FBF-B35C-10091D41FEA2}"/>
              </a:ext>
            </a:extLst>
          </p:cNvPr>
          <p:cNvSpPr/>
          <p:nvPr/>
        </p:nvSpPr>
        <p:spPr>
          <a:xfrm>
            <a:off x="5172740" y="2307269"/>
            <a:ext cx="3758610" cy="72075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785630B-30C5-4125-B857-396BA862C546}"/>
              </a:ext>
            </a:extLst>
          </p:cNvPr>
          <p:cNvSpPr/>
          <p:nvPr/>
        </p:nvSpPr>
        <p:spPr>
          <a:xfrm>
            <a:off x="4734144" y="4117460"/>
            <a:ext cx="5132869" cy="72075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05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D10D5E8-8449-482B-BB27-55DF050CCE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570" y="135082"/>
            <a:ext cx="3932237" cy="105262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Recognize farmers’ portfolio approach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CDF16ED-73BB-4886-BDE6-A4DF95A8A5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67202" y="1424763"/>
            <a:ext cx="4459369" cy="5002617"/>
          </a:xfrm>
        </p:spPr>
        <p:txBody>
          <a:bodyPr vert="horz" lIns="91440" tIns="45720" rIns="91440" bIns="45720" rtlCol="0">
            <a:noAutofit/>
          </a:bodyPr>
          <a:lstStyle/>
          <a:p>
            <a:pPr marL="57150"/>
            <a:r>
              <a:rPr lang="en-US" sz="2000" dirty="0"/>
              <a:t>Soil health programs are organized around their sponsoring governmental units</a:t>
            </a:r>
          </a:p>
          <a:p>
            <a:pPr marL="57150"/>
            <a:endParaRPr lang="en-US" sz="1400" dirty="0"/>
          </a:p>
          <a:p>
            <a:pPr marL="57150"/>
            <a:r>
              <a:rPr lang="en-US" sz="2000" dirty="0"/>
              <a:t>However, farmers look across many programs when optimizing participation</a:t>
            </a:r>
          </a:p>
          <a:p>
            <a:pPr marL="57150"/>
            <a:endParaRPr lang="en-US" sz="1400" dirty="0"/>
          </a:p>
          <a:p>
            <a:pPr marL="57150"/>
            <a:r>
              <a:rPr lang="en-US" sz="2000" dirty="0"/>
              <a:t>Farmers ought to see economies of scale in participating</a:t>
            </a:r>
          </a:p>
          <a:p>
            <a:pPr marL="742950" lvl="1" indent="-228600">
              <a:buFont typeface="Arial" panose="020B0604020202020204" pitchFamily="34" charset="0"/>
              <a:buChar char="•"/>
            </a:pPr>
            <a:r>
              <a:rPr lang="en-US" sz="2000" dirty="0"/>
              <a:t>The marginal cost of the second signup ought to be lower than the first signup</a:t>
            </a:r>
          </a:p>
          <a:p>
            <a:pPr marL="57150"/>
            <a:endParaRPr lang="en-US" sz="1400" dirty="0"/>
          </a:p>
          <a:p>
            <a:pPr marL="57150"/>
            <a:r>
              <a:rPr lang="en-US" sz="2000" dirty="0"/>
              <a:t>This means that analysis of participation of any one program might overestimate the costs needed to attract a participant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6AC2F90-518E-4EEC-8A6B-CB655FE4792A}"/>
              </a:ext>
            </a:extLst>
          </p:cNvPr>
          <p:cNvSpPr txBox="1"/>
          <p:nvPr/>
        </p:nvSpPr>
        <p:spPr>
          <a:xfrm>
            <a:off x="367203" y="6577756"/>
            <a:ext cx="112600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Duke, Johnston, Shober, and Liu. 2022. Improving targeting of farmers for enrollment in Agri-Environmental Programs. Forthcoming at </a:t>
            </a:r>
            <a:r>
              <a:rPr lang="en-US" sz="1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Applied Economic Perspectives &amp; Policy</a:t>
            </a: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en-US" sz="1200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3102F295-9696-4A2B-ADA0-A4B0410D4611}"/>
              </a:ext>
            </a:extLst>
          </p:cNvPr>
          <p:cNvGrpSpPr/>
          <p:nvPr/>
        </p:nvGrpSpPr>
        <p:grpSpPr>
          <a:xfrm>
            <a:off x="4826571" y="135082"/>
            <a:ext cx="7395038" cy="6443333"/>
            <a:chOff x="2184548" y="145794"/>
            <a:chExt cx="9814569" cy="6432621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BFDE6E46-E261-44A7-ACC4-8F0673937B2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21412" y="145794"/>
              <a:ext cx="2679672" cy="194950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F6CEC491-E803-4F93-A194-AF48EC2763B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80422" y="4628906"/>
              <a:ext cx="2679672" cy="194950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8BC5810E-E74F-4753-A9FD-F7B0DF3999A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21412" y="2381693"/>
              <a:ext cx="2679672" cy="194950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903C836E-CCBC-4829-AA35-61BDC24B879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87309" y="145794"/>
              <a:ext cx="2679672" cy="194885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62EF1396-1FB5-418B-AC7A-107738466C4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87309" y="2403053"/>
              <a:ext cx="2679671" cy="194885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43D3D491-EC82-4605-A644-AF8D676B4013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95013" y="4628904"/>
              <a:ext cx="2679672" cy="1948852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4FAE054C-2779-49BE-87C6-53143656B6C9}"/>
                </a:ext>
              </a:extLst>
            </p:cNvPr>
            <p:cNvSpPr txBox="1"/>
            <p:nvPr/>
          </p:nvSpPr>
          <p:spPr>
            <a:xfrm>
              <a:off x="6489135" y="756045"/>
              <a:ext cx="1020425" cy="27653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Prob (CC)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684C611-E6EF-4976-8BB6-CCDC60B9DFFC}"/>
                </a:ext>
              </a:extLst>
            </p:cNvPr>
            <p:cNvSpPr txBox="1"/>
            <p:nvPr/>
          </p:nvSpPr>
          <p:spPr>
            <a:xfrm>
              <a:off x="6232008" y="3026829"/>
              <a:ext cx="1439537" cy="27653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Prob (CC|CRP)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C56E1D08-2621-4AAA-947D-3A9DCD019948}"/>
                </a:ext>
              </a:extLst>
            </p:cNvPr>
            <p:cNvSpPr txBox="1"/>
            <p:nvPr/>
          </p:nvSpPr>
          <p:spPr>
            <a:xfrm>
              <a:off x="6125165" y="4986837"/>
              <a:ext cx="1838908" cy="460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Prob (CC|CRP, </a:t>
              </a:r>
            </a:p>
            <a:p>
              <a:r>
                <a:rPr lang="en-US" sz="1200" dirty="0"/>
                <a:t>Commodity, Other)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CB229433-BE7E-405E-9AD5-0771AC5707B4}"/>
                </a:ext>
              </a:extLst>
            </p:cNvPr>
            <p:cNvSpPr txBox="1"/>
            <p:nvPr/>
          </p:nvSpPr>
          <p:spPr>
            <a:xfrm>
              <a:off x="2184548" y="3211495"/>
              <a:ext cx="1172071" cy="460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Ohio</a:t>
              </a:r>
            </a:p>
            <a:p>
              <a:r>
                <a:rPr lang="en-US" sz="1200" dirty="0"/>
                <a:t>Predictions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A7DF00CF-D3E3-42FB-9097-9F64E28FDFEE}"/>
                </a:ext>
              </a:extLst>
            </p:cNvPr>
            <p:cNvSpPr txBox="1"/>
            <p:nvPr/>
          </p:nvSpPr>
          <p:spPr>
            <a:xfrm>
              <a:off x="10827046" y="3211494"/>
              <a:ext cx="1172071" cy="460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Maryland</a:t>
              </a:r>
            </a:p>
            <a:p>
              <a:r>
                <a:rPr lang="en-US" sz="1200" dirty="0"/>
                <a:t>Predictions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56746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08CEE-2026-4CCC-BDE8-E0CAFD60C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552" y="80243"/>
            <a:ext cx="3932237" cy="1088734"/>
          </a:xfrm>
        </p:spPr>
        <p:txBody>
          <a:bodyPr/>
          <a:lstStyle/>
          <a:p>
            <a:r>
              <a:rPr lang="en-US" dirty="0"/>
              <a:t>Flexible contract design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EC24CE-93EB-428D-A082-6672EC2563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53064" y="1770322"/>
            <a:ext cx="3370417" cy="4412114"/>
          </a:xfrm>
        </p:spPr>
        <p:txBody>
          <a:bodyPr>
            <a:noAutofit/>
          </a:bodyPr>
          <a:lstStyle/>
          <a:p>
            <a:r>
              <a:rPr lang="en-US" dirty="0"/>
              <a:t>Economic point: Accommodate heterogeneity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More options for farmers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Some options won’t produce the highest off-farm benefit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But these options may be cheaper</a:t>
            </a:r>
          </a:p>
          <a:p>
            <a:endParaRPr lang="en-US" dirty="0"/>
          </a:p>
          <a:p>
            <a:r>
              <a:rPr lang="en-US" dirty="0"/>
              <a:t>Our data show that f</a:t>
            </a:r>
            <a:r>
              <a:rPr lang="en-US" sz="1600" dirty="0"/>
              <a:t>armers think about contracts in complex and sophisticated ways</a:t>
            </a:r>
          </a:p>
          <a:p>
            <a:endParaRPr lang="en-US" dirty="0"/>
          </a:p>
          <a:p>
            <a:pPr lvl="1"/>
            <a:endParaRPr lang="en-US" sz="1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3B7523E-EBAC-4ED7-A258-0B13FFF684D2}"/>
              </a:ext>
            </a:extLst>
          </p:cNvPr>
          <p:cNvSpPr txBox="1"/>
          <p:nvPr/>
        </p:nvSpPr>
        <p:spPr>
          <a:xfrm>
            <a:off x="291710" y="6500758"/>
            <a:ext cx="116085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Preliminary results (not for citation until peer review process completes) from cover crop survey in MD run by Duke, Johnston, and Shober.  Preliminary analysis by Mahmood.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6EC050E-F274-4428-A4F1-EA93DFEFEAB2}"/>
              </a:ext>
            </a:extLst>
          </p:cNvPr>
          <p:cNvSpPr txBox="1"/>
          <p:nvPr/>
        </p:nvSpPr>
        <p:spPr>
          <a:xfrm>
            <a:off x="8144541" y="6032395"/>
            <a:ext cx="16905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*All values are per acre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53AFC4B-CB4F-4D2D-BF65-C2AFD226C965}"/>
              </a:ext>
            </a:extLst>
          </p:cNvPr>
          <p:cNvSpPr txBox="1">
            <a:spLocks/>
          </p:cNvSpPr>
          <p:nvPr/>
        </p:nvSpPr>
        <p:spPr>
          <a:xfrm>
            <a:off x="4797507" y="304059"/>
            <a:ext cx="7006856" cy="2118419"/>
          </a:xfrm>
          <a:prstGeom prst="rect">
            <a:avLst/>
          </a:prstGeom>
          <a:solidFill>
            <a:schemeClr val="bg2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600" dirty="0" err="1"/>
              <a:t>Eg</a:t>
            </a:r>
            <a:r>
              <a:rPr lang="en-US" sz="1600" dirty="0"/>
              <a:t> 1: Planting cover crops </a:t>
            </a:r>
            <a:r>
              <a:rPr lang="en-US" sz="1600" u="sng" dirty="0"/>
              <a:t>2 weeks early</a:t>
            </a:r>
          </a:p>
          <a:p>
            <a:r>
              <a:rPr lang="en-US" sz="1600" dirty="0"/>
              <a:t>MD already offers bonuses ($5-$20)</a:t>
            </a:r>
          </a:p>
          <a:p>
            <a:r>
              <a:rPr lang="en-US" sz="1600" dirty="0"/>
              <a:t>Our data show that on average, MD farmers do indeed require roughly $17</a:t>
            </a:r>
          </a:p>
          <a:p>
            <a:r>
              <a:rPr lang="en-US" sz="1600" dirty="0"/>
              <a:t>However, the heterogeneity is so large that some farmers might need much more than $17 to enroll and others might need far less or even $0</a:t>
            </a:r>
          </a:p>
          <a:p>
            <a:r>
              <a:rPr lang="en-US" sz="1600" dirty="0"/>
              <a:t>The flat incentive thus overpays some and completely misses others 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60BAC80E-98FF-4F6B-B764-197961FED709}"/>
              </a:ext>
            </a:extLst>
          </p:cNvPr>
          <p:cNvSpPr txBox="1">
            <a:spLocks/>
          </p:cNvSpPr>
          <p:nvPr/>
        </p:nvSpPr>
        <p:spPr>
          <a:xfrm>
            <a:off x="4797507" y="2740801"/>
            <a:ext cx="7006856" cy="3216530"/>
          </a:xfrm>
          <a:prstGeom prst="rect">
            <a:avLst/>
          </a:prstGeom>
          <a:solidFill>
            <a:schemeClr val="bg2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Eg2: MD offers </a:t>
            </a:r>
            <a:r>
              <a:rPr lang="en-US" u="sng" dirty="0"/>
              <a:t>1-year contracts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On average, this option was roughly $17 worse than a more flexible option we invented—a 5-year contract where the farmer must plant only for 2 years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However, the estimates of heterogeneity were extreme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Some farmers would accept far less for a 1-year contract </a:t>
            </a:r>
            <a:r>
              <a:rPr lang="en-US" sz="1600" u="sng" dirty="0"/>
              <a:t>and</a:t>
            </a:r>
            <a:r>
              <a:rPr lang="en-US" sz="1600" dirty="0"/>
              <a:t> the 2 of 5 option was also available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Others would need far more incentive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Heterogeneity in preferences for contract length roughly 3X greater than heterogeneity for early planting</a:t>
            </a:r>
          </a:p>
        </p:txBody>
      </p:sp>
    </p:spTree>
    <p:extLst>
      <p:ext uri="{BB962C8B-B14F-4D97-AF65-F5344CB8AC3E}">
        <p14:creationId xmlns:p14="http://schemas.microsoft.com/office/powerpoint/2010/main" val="17292308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08CEE-2026-4CCC-BDE8-E0CAFD60C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97" y="80243"/>
            <a:ext cx="3932237" cy="1067952"/>
          </a:xfrm>
        </p:spPr>
        <p:txBody>
          <a:bodyPr/>
          <a:lstStyle/>
          <a:p>
            <a:r>
              <a:rPr lang="en-US" dirty="0"/>
              <a:t>Flexible contract design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35145A-73EC-410D-836D-8D583CD9FE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710" y="1520439"/>
            <a:ext cx="4096045" cy="4709764"/>
          </a:xfrm>
          <a:solidFill>
            <a:schemeClr val="bg2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/>
              <a:t>Eg3: Contract-required </a:t>
            </a:r>
            <a:r>
              <a:rPr lang="en-US" sz="1600" u="sng" dirty="0"/>
              <a:t>seed types </a:t>
            </a:r>
            <a:r>
              <a:rPr lang="en-US" sz="1600" dirty="0"/>
              <a:t>and </a:t>
            </a:r>
            <a:r>
              <a:rPr lang="en-US" sz="1600" u="sng" dirty="0"/>
              <a:t>seeding rates</a:t>
            </a:r>
          </a:p>
          <a:p>
            <a:r>
              <a:rPr lang="en-US" sz="1600" dirty="0"/>
              <a:t>On average, barley required the same incentive as rye</a:t>
            </a:r>
          </a:p>
          <a:p>
            <a:pPr lvl="1"/>
            <a:r>
              <a:rPr lang="en-US" sz="1600" dirty="0"/>
              <a:t>But wheat was preferred more than twice as much</a:t>
            </a:r>
          </a:p>
          <a:p>
            <a:r>
              <a:rPr lang="en-US" sz="1600" dirty="0"/>
              <a:t>However, average preferences for each seed type interact with preferences for seeding rates </a:t>
            </a:r>
            <a:r>
              <a:rPr lang="en-US" sz="1600" u="sng" dirty="0"/>
              <a:t>and</a:t>
            </a:r>
            <a:r>
              <a:rPr lang="en-US" sz="1600" dirty="0"/>
              <a:t> each of these options has significant heterogeneity</a:t>
            </a:r>
          </a:p>
          <a:p>
            <a:r>
              <a:rPr lang="en-US" sz="1600" dirty="0"/>
              <a:t>This means that program managers might</a:t>
            </a:r>
          </a:p>
          <a:p>
            <a:pPr lvl="1"/>
            <a:r>
              <a:rPr lang="en-US" sz="1600" dirty="0"/>
              <a:t>Get higher participation if more options are offered</a:t>
            </a:r>
          </a:p>
          <a:p>
            <a:pPr lvl="1"/>
            <a:r>
              <a:rPr lang="en-US" sz="1600" dirty="0"/>
              <a:t>Target contracts to specific farmers such that it is so attractive to them, they accept a lower payment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C757C73-F55C-4A8B-86E9-73361D717F92}"/>
              </a:ext>
            </a:extLst>
          </p:cNvPr>
          <p:cNvSpPr txBox="1"/>
          <p:nvPr/>
        </p:nvSpPr>
        <p:spPr>
          <a:xfrm>
            <a:off x="291710" y="6500758"/>
            <a:ext cx="116085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Preliminary results (not for citation until peer review process completes).  From survey run by Duke, Johnston, and Shober.  Preliminary analysis by Mahmood.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9A92268-AA40-4369-8335-687E399A1E05}"/>
              </a:ext>
            </a:extLst>
          </p:cNvPr>
          <p:cNvSpPr txBox="1">
            <a:spLocks/>
          </p:cNvSpPr>
          <p:nvPr/>
        </p:nvSpPr>
        <p:spPr>
          <a:xfrm>
            <a:off x="4728949" y="249469"/>
            <a:ext cx="7319454" cy="1210842"/>
          </a:xfrm>
          <a:prstGeom prst="rect">
            <a:avLst/>
          </a:prstGeom>
          <a:solidFill>
            <a:schemeClr val="bg2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/>
              <a:t>Eg4: Targeting on farmer age and experience</a:t>
            </a:r>
          </a:p>
          <a:p>
            <a:r>
              <a:rPr lang="en-US" sz="1600" dirty="0"/>
              <a:t>Our results show how much more incentive ($) on average that older and more experienced farmers need relative to younger farmers </a:t>
            </a:r>
            <a:r>
              <a:rPr lang="en-US" sz="1600" u="sng" dirty="0"/>
              <a:t>for the exact same contract</a:t>
            </a:r>
            <a:r>
              <a:rPr lang="en-US" sz="1600" dirty="0"/>
              <a:t> 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28B4D997-B98F-4E69-8A79-311C295196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72462" y="1955417"/>
            <a:ext cx="7319454" cy="4545341"/>
          </a:xfrm>
          <a:solidFill>
            <a:schemeClr val="bg2"/>
          </a:solidFill>
        </p:spPr>
        <p:txBody>
          <a:bodyPr>
            <a:noAutofit/>
          </a:bodyPr>
          <a:lstStyle/>
          <a:p>
            <a:r>
              <a:rPr lang="en-US" dirty="0"/>
              <a:t>Can non-monetary incentives be used? </a:t>
            </a:r>
          </a:p>
          <a:p>
            <a:endParaRPr lang="en-US" sz="1200" dirty="0"/>
          </a:p>
          <a:p>
            <a:r>
              <a:rPr lang="en-US" dirty="0"/>
              <a:t>Eg5: With free seed, how much lower would the payment be on average (per acre)?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Rye seed on average is worth roughly $50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Radish seed on average is worth roughly $20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However, preference heterogeneity is large. Some might value free seeds while others would never accept them</a:t>
            </a:r>
          </a:p>
          <a:p>
            <a:endParaRPr lang="en-US" sz="1200" dirty="0"/>
          </a:p>
          <a:p>
            <a:r>
              <a:rPr lang="en-US" dirty="0"/>
              <a:t>Eg6: What if farmers could harvest the cover crop in the spring rather than killing it?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On average spring harvest is worth roughly $23 acre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Once again, significant heterogeneity on this</a:t>
            </a:r>
          </a:p>
          <a:p>
            <a:endParaRPr lang="en-US" sz="1000" dirty="0"/>
          </a:p>
          <a:p>
            <a:r>
              <a:rPr lang="en-US" dirty="0"/>
              <a:t>One size does </a:t>
            </a:r>
            <a:r>
              <a:rPr lang="en-US" i="1" dirty="0"/>
              <a:t>not</a:t>
            </a:r>
            <a:r>
              <a:rPr lang="en-US" dirty="0"/>
              <a:t> fit all for contracting—we knew this, but it is even more heterogeneous than existing programs allow</a:t>
            </a:r>
          </a:p>
        </p:txBody>
      </p:sp>
    </p:spTree>
    <p:extLst>
      <p:ext uri="{BB962C8B-B14F-4D97-AF65-F5344CB8AC3E}">
        <p14:creationId xmlns:p14="http://schemas.microsoft.com/office/powerpoint/2010/main" val="19754879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1307</TotalTime>
  <Words>1895</Words>
  <Application>Microsoft Office PowerPoint</Application>
  <PresentationFormat>Widescreen</PresentationFormat>
  <Paragraphs>217</Paragraphs>
  <Slides>16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Cambria</vt:lpstr>
      <vt:lpstr>Times New Roman</vt:lpstr>
      <vt:lpstr>Office Theme</vt:lpstr>
      <vt:lpstr>Using economics to design better incentives for soil‐health policy</vt:lpstr>
      <vt:lpstr>Many Government Programs on Soil Health Already Have Economic Design Elements</vt:lpstr>
      <vt:lpstr>What does “better” mean to an economist?</vt:lpstr>
      <vt:lpstr>Benefit heterogeneity: More extensive than you might think</vt:lpstr>
      <vt:lpstr>Topic: Lower Payments, Targeting, and Contract Flexibility</vt:lpstr>
      <vt:lpstr>Tailoring programs to farmer needs in different regions</vt:lpstr>
      <vt:lpstr>Recognize farmers’ portfolio approach</vt:lpstr>
      <vt:lpstr>Flexible contract design</vt:lpstr>
      <vt:lpstr>Flexible contract design (continued)</vt:lpstr>
      <vt:lpstr>Topic: Refining Program Eligibility Rules and Auction Design</vt:lpstr>
      <vt:lpstr>Limited Contract Renewability?</vt:lpstr>
      <vt:lpstr>What auction design characteristics reduce procurement costs?</vt:lpstr>
      <vt:lpstr>Topic: Increase Effectiveness By Using Benefit and Cost Information for Targeting</vt:lpstr>
      <vt:lpstr>Targeting for off-farm benefits</vt:lpstr>
      <vt:lpstr>Topic: Many Other Considerations for Cost-Effectiveness</vt:lpstr>
      <vt:lpstr>Conclusion: Economic Results Generalized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Joshua Duke</dc:creator>
  <cp:lastModifiedBy>Joshua Duke</cp:lastModifiedBy>
  <cp:revision>61</cp:revision>
  <dcterms:created xsi:type="dcterms:W3CDTF">2022-01-13T20:03:46Z</dcterms:created>
  <dcterms:modified xsi:type="dcterms:W3CDTF">2022-02-01T17:11:49Z</dcterms:modified>
</cp:coreProperties>
</file>