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62" r:id="rId4"/>
  </p:sldMasterIdLst>
  <p:notesMasterIdLst>
    <p:notesMasterId r:id="rId22"/>
  </p:notesMasterIdLst>
  <p:sldIdLst>
    <p:sldId id="1676415661" r:id="rId5"/>
    <p:sldId id="1676415667" r:id="rId6"/>
    <p:sldId id="1676415668" r:id="rId7"/>
    <p:sldId id="1676415681" r:id="rId8"/>
    <p:sldId id="1676415664" r:id="rId9"/>
    <p:sldId id="1676415683" r:id="rId10"/>
    <p:sldId id="1676415669" r:id="rId11"/>
    <p:sldId id="1676415684" r:id="rId12"/>
    <p:sldId id="1676415672" r:id="rId13"/>
    <p:sldId id="1676415670" r:id="rId14"/>
    <p:sldId id="1676415685" r:id="rId15"/>
    <p:sldId id="1676415674" r:id="rId16"/>
    <p:sldId id="1676415675" r:id="rId17"/>
    <p:sldId id="1676415676" r:id="rId18"/>
    <p:sldId id="1676415677" r:id="rId19"/>
    <p:sldId id="1676415682" r:id="rId20"/>
    <p:sldId id="1676415679" r:id="rId21"/>
  </p:sldIdLst>
  <p:sldSz cx="12192000" cy="6858000"/>
  <p:notesSz cx="6400800" cy="86868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Medium" panose="02000000000000000000" pitchFamily="2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8" pos="3840">
          <p15:clr>
            <a:srgbClr val="A4A3A4"/>
          </p15:clr>
        </p15:guide>
        <p15:guide id="29" orient="horz" pos="22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384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rman, Julia" userId="fa1cf640-4ae0-4527-ae1c-b49dd36393ad" providerId="ADAL" clId="{DEA2F162-D63C-4E8C-94FA-5620B458E55F}"/>
    <pc:docChg chg="modSld">
      <pc:chgData name="Borman, Julia" userId="fa1cf640-4ae0-4527-ae1c-b49dd36393ad" providerId="ADAL" clId="{DEA2F162-D63C-4E8C-94FA-5620B458E55F}" dt="2022-02-01T22:09:24.068" v="13" actId="6549"/>
      <pc:docMkLst>
        <pc:docMk/>
      </pc:docMkLst>
      <pc:sldChg chg="modNotesTx">
        <pc:chgData name="Borman, Julia" userId="fa1cf640-4ae0-4527-ae1c-b49dd36393ad" providerId="ADAL" clId="{DEA2F162-D63C-4E8C-94FA-5620B458E55F}" dt="2022-02-01T22:08:44.151" v="0" actId="6549"/>
        <pc:sldMkLst>
          <pc:docMk/>
          <pc:sldMk cId="432379063" sldId="1676415661"/>
        </pc:sldMkLst>
      </pc:sldChg>
      <pc:sldChg chg="modNotesTx">
        <pc:chgData name="Borman, Julia" userId="fa1cf640-4ae0-4527-ae1c-b49dd36393ad" providerId="ADAL" clId="{DEA2F162-D63C-4E8C-94FA-5620B458E55F}" dt="2022-02-01T22:08:55.249" v="4" actId="6549"/>
        <pc:sldMkLst>
          <pc:docMk/>
          <pc:sldMk cId="247648072" sldId="1676415664"/>
        </pc:sldMkLst>
      </pc:sldChg>
      <pc:sldChg chg="modNotesTx">
        <pc:chgData name="Borman, Julia" userId="fa1cf640-4ae0-4527-ae1c-b49dd36393ad" providerId="ADAL" clId="{DEA2F162-D63C-4E8C-94FA-5620B458E55F}" dt="2022-02-01T22:08:46.969" v="1" actId="6549"/>
        <pc:sldMkLst>
          <pc:docMk/>
          <pc:sldMk cId="864927224" sldId="1676415667"/>
        </pc:sldMkLst>
      </pc:sldChg>
      <pc:sldChg chg="modNotesTx">
        <pc:chgData name="Borman, Julia" userId="fa1cf640-4ae0-4527-ae1c-b49dd36393ad" providerId="ADAL" clId="{DEA2F162-D63C-4E8C-94FA-5620B458E55F}" dt="2022-02-01T22:08:49.519" v="2" actId="6549"/>
        <pc:sldMkLst>
          <pc:docMk/>
          <pc:sldMk cId="246143444" sldId="1676415668"/>
        </pc:sldMkLst>
      </pc:sldChg>
      <pc:sldChg chg="modNotesTx">
        <pc:chgData name="Borman, Julia" userId="fa1cf640-4ae0-4527-ae1c-b49dd36393ad" providerId="ADAL" clId="{DEA2F162-D63C-4E8C-94FA-5620B458E55F}" dt="2022-02-01T22:09:03.591" v="6" actId="6549"/>
        <pc:sldMkLst>
          <pc:docMk/>
          <pc:sldMk cId="108339391" sldId="1676415669"/>
        </pc:sldMkLst>
      </pc:sldChg>
      <pc:sldChg chg="modNotesTx">
        <pc:chgData name="Borman, Julia" userId="fa1cf640-4ae0-4527-ae1c-b49dd36393ad" providerId="ADAL" clId="{DEA2F162-D63C-4E8C-94FA-5620B458E55F}" dt="2022-02-01T22:09:11.413" v="9" actId="6549"/>
        <pc:sldMkLst>
          <pc:docMk/>
          <pc:sldMk cId="3742998957" sldId="1676415670"/>
        </pc:sldMkLst>
      </pc:sldChg>
      <pc:sldChg chg="modNotesTx">
        <pc:chgData name="Borman, Julia" userId="fa1cf640-4ae0-4527-ae1c-b49dd36393ad" providerId="ADAL" clId="{DEA2F162-D63C-4E8C-94FA-5620B458E55F}" dt="2022-02-01T22:09:08.061" v="8" actId="6549"/>
        <pc:sldMkLst>
          <pc:docMk/>
          <pc:sldMk cId="2006289326" sldId="1676415672"/>
        </pc:sldMkLst>
      </pc:sldChg>
      <pc:sldChg chg="modNotesTx">
        <pc:chgData name="Borman, Julia" userId="fa1cf640-4ae0-4527-ae1c-b49dd36393ad" providerId="ADAL" clId="{DEA2F162-D63C-4E8C-94FA-5620B458E55F}" dt="2022-02-01T22:09:16.546" v="10" actId="6549"/>
        <pc:sldMkLst>
          <pc:docMk/>
          <pc:sldMk cId="2055281056" sldId="1676415674"/>
        </pc:sldMkLst>
      </pc:sldChg>
      <pc:sldChg chg="modNotesTx">
        <pc:chgData name="Borman, Julia" userId="fa1cf640-4ae0-4527-ae1c-b49dd36393ad" providerId="ADAL" clId="{DEA2F162-D63C-4E8C-94FA-5620B458E55F}" dt="2022-02-01T22:09:19.514" v="11" actId="6549"/>
        <pc:sldMkLst>
          <pc:docMk/>
          <pc:sldMk cId="88212071" sldId="1676415675"/>
        </pc:sldMkLst>
      </pc:sldChg>
      <pc:sldChg chg="modNotesTx">
        <pc:chgData name="Borman, Julia" userId="fa1cf640-4ae0-4527-ae1c-b49dd36393ad" providerId="ADAL" clId="{DEA2F162-D63C-4E8C-94FA-5620B458E55F}" dt="2022-02-01T22:09:21.699" v="12" actId="6549"/>
        <pc:sldMkLst>
          <pc:docMk/>
          <pc:sldMk cId="1719000052" sldId="1676415676"/>
        </pc:sldMkLst>
      </pc:sldChg>
      <pc:sldChg chg="modNotesTx">
        <pc:chgData name="Borman, Julia" userId="fa1cf640-4ae0-4527-ae1c-b49dd36393ad" providerId="ADAL" clId="{DEA2F162-D63C-4E8C-94FA-5620B458E55F}" dt="2022-02-01T22:09:24.068" v="13" actId="6549"/>
        <pc:sldMkLst>
          <pc:docMk/>
          <pc:sldMk cId="3844609086" sldId="1676415677"/>
        </pc:sldMkLst>
      </pc:sldChg>
      <pc:sldChg chg="modNotesTx">
        <pc:chgData name="Borman, Julia" userId="fa1cf640-4ae0-4527-ae1c-b49dd36393ad" providerId="ADAL" clId="{DEA2F162-D63C-4E8C-94FA-5620B458E55F}" dt="2022-02-01T22:08:52.745" v="3" actId="6549"/>
        <pc:sldMkLst>
          <pc:docMk/>
          <pc:sldMk cId="606399619" sldId="1676415681"/>
        </pc:sldMkLst>
      </pc:sldChg>
      <pc:sldChg chg="modNotesTx">
        <pc:chgData name="Borman, Julia" userId="fa1cf640-4ae0-4527-ae1c-b49dd36393ad" providerId="ADAL" clId="{DEA2F162-D63C-4E8C-94FA-5620B458E55F}" dt="2022-02-01T22:09:01.125" v="5" actId="6549"/>
        <pc:sldMkLst>
          <pc:docMk/>
          <pc:sldMk cId="932508421" sldId="1676415683"/>
        </pc:sldMkLst>
      </pc:sldChg>
      <pc:sldChg chg="modNotesTx">
        <pc:chgData name="Borman, Julia" userId="fa1cf640-4ae0-4527-ae1c-b49dd36393ad" providerId="ADAL" clId="{DEA2F162-D63C-4E8C-94FA-5620B458E55F}" dt="2022-02-01T22:09:05.984" v="7" actId="6549"/>
        <pc:sldMkLst>
          <pc:docMk/>
          <pc:sldMk cId="2569727090" sldId="167641568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481D63-A519-497C-B754-DE98E0C918B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EEE5AC-DEC8-4B2B-9680-BB931989AEA7}">
      <dgm:prSet phldrT="[Text]"/>
      <dgm:spPr>
        <a:solidFill>
          <a:schemeClr val="bg2">
            <a:lumMod val="9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b="0" u="none">
              <a:latin typeface="Roboto" panose="02000000000000000000" pitchFamily="2" charset="0"/>
              <a:ea typeface="Roboto" panose="02000000000000000000" pitchFamily="2" charset="0"/>
            </a:rPr>
            <a:t>Use Cases for </a:t>
          </a:r>
          <a:br>
            <a:rPr lang="en-US" b="0" u="none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b="0" u="none">
              <a:latin typeface="Roboto" panose="02000000000000000000" pitchFamily="2" charset="0"/>
              <a:ea typeface="Roboto" panose="02000000000000000000" pitchFamily="2" charset="0"/>
            </a:rPr>
            <a:t>Climate Change Tools</a:t>
          </a:r>
          <a:endParaRPr lang="en-US" b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4646F45-178E-4918-A2BF-070B43C0FD48}" type="parTrans" cxnId="{5E174489-B44C-44F4-89FB-F5A0B6ED4CF6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A6F5EFD-F5DF-4B90-BAED-EBC08B6378DD}" type="sibTrans" cxnId="{5E174489-B44C-44F4-89FB-F5A0B6ED4CF6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E83D5A0-D174-4F4C-A29E-36B55CE992BE}">
      <dgm:prSet phldrT="[Text]"/>
      <dgm:spPr/>
      <dgm:t>
        <a:bodyPr/>
        <a:lstStyle/>
        <a:p>
          <a:pPr rtl="0"/>
          <a:r>
            <a:rPr lang="en-US" b="1">
              <a:latin typeface="Roboto" panose="02000000000000000000" pitchFamily="2" charset="0"/>
              <a:ea typeface="Roboto" panose="02000000000000000000" pitchFamily="2" charset="0"/>
            </a:rPr>
            <a:t> </a:t>
          </a:r>
          <a:r>
            <a:rPr lang="en-US" b="0">
              <a:latin typeface="Roboto" panose="02000000000000000000" pitchFamily="2" charset="0"/>
              <a:ea typeface="Roboto" panose="02000000000000000000" pitchFamily="2" charset="0"/>
            </a:rPr>
            <a:t>Climate Regulatory Disclosures</a:t>
          </a:r>
          <a:endParaRPr lang="en-DE" b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130250F-5273-4A7B-BD09-42EC6D89DCCD}" type="parTrans" cxnId="{09C78B08-7588-417E-B621-56AF35A36EF6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351496E-B7E4-4D28-B8B0-4F2914431782}" type="sibTrans" cxnId="{09C78B08-7588-417E-B621-56AF35A36EF6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0E6F8B9-6AF4-42B9-A21A-47DEDDF4C556}">
      <dgm:prSet phldrT="[Text]"/>
      <dgm:spPr/>
      <dgm:t>
        <a:bodyPr/>
        <a:lstStyle/>
        <a:p>
          <a:pPr rtl="0"/>
          <a:r>
            <a:rPr lang="en-US" b="1">
              <a:latin typeface="Roboto" panose="02000000000000000000" pitchFamily="2" charset="0"/>
              <a:ea typeface="Roboto" panose="02000000000000000000" pitchFamily="2" charset="0"/>
            </a:rPr>
            <a:t> </a:t>
          </a:r>
          <a:r>
            <a:rPr lang="en-US" b="0">
              <a:latin typeface="Roboto" panose="02000000000000000000" pitchFamily="2" charset="0"/>
              <a:ea typeface="Roboto" panose="02000000000000000000" pitchFamily="2" charset="0"/>
            </a:rPr>
            <a:t>Stress Testing </a:t>
          </a:r>
          <a:endParaRPr lang="en-DE" b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313D644-B796-4249-96BC-97AF90104010}" type="parTrans" cxnId="{F055E0A1-C13B-4EBE-A2A6-55126F8212EC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AFAF7EF-D6DE-42AB-8592-8320511E57B5}" type="sibTrans" cxnId="{F055E0A1-C13B-4EBE-A2A6-55126F8212EC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00AD7D8-B67B-4FD2-AC3B-5C664EA296A1}">
      <dgm:prSet phldrT="[Text]"/>
      <dgm:spPr/>
      <dgm:t>
        <a:bodyPr/>
        <a:lstStyle/>
        <a:p>
          <a:pPr rtl="0"/>
          <a:r>
            <a:rPr lang="en-US" b="1">
              <a:latin typeface="Roboto" panose="02000000000000000000" pitchFamily="2" charset="0"/>
              <a:ea typeface="Roboto" panose="02000000000000000000" pitchFamily="2" charset="0"/>
            </a:rPr>
            <a:t> </a:t>
          </a:r>
          <a:r>
            <a:rPr lang="en-US" b="0">
              <a:latin typeface="Roboto" panose="02000000000000000000" pitchFamily="2" charset="0"/>
              <a:ea typeface="Roboto" panose="02000000000000000000" pitchFamily="2" charset="0"/>
            </a:rPr>
            <a:t>ESG Response</a:t>
          </a:r>
          <a:endParaRPr lang="en-DE" b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CB9695B-0E4A-46F5-AFBF-8D65B14484F7}" type="parTrans" cxnId="{DF6D15F9-9A89-458E-A09B-3D381D99B8F0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B736F17-C496-46B9-A5EF-86BC21A7D3F7}" type="sibTrans" cxnId="{DF6D15F9-9A89-458E-A09B-3D381D99B8F0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08B796D-F668-4A1D-ABEF-FD944B32B587}" type="pres">
      <dgm:prSet presAssocID="{41481D63-A519-497C-B754-DE98E0C918B9}" presName="theList" presStyleCnt="0">
        <dgm:presLayoutVars>
          <dgm:dir/>
          <dgm:animLvl val="lvl"/>
          <dgm:resizeHandles val="exact"/>
        </dgm:presLayoutVars>
      </dgm:prSet>
      <dgm:spPr/>
    </dgm:pt>
    <dgm:pt modelId="{4553F499-7BEC-42C3-B082-62C01ABFE2C7}" type="pres">
      <dgm:prSet presAssocID="{42EEE5AC-DEC8-4B2B-9680-BB931989AEA7}" presName="compNode" presStyleCnt="0"/>
      <dgm:spPr/>
    </dgm:pt>
    <dgm:pt modelId="{1458EB06-91A8-4732-B1E9-5A6EE5A3DBD8}" type="pres">
      <dgm:prSet presAssocID="{42EEE5AC-DEC8-4B2B-9680-BB931989AEA7}" presName="aNode" presStyleLbl="bgShp" presStyleIdx="0" presStyleCnt="1" custLinFactX="-100000" custLinFactNeighborX="-165980" custLinFactNeighborY="-96579"/>
      <dgm:spPr/>
    </dgm:pt>
    <dgm:pt modelId="{6CAE50D0-5F19-4F21-8E7F-16B5455212EC}" type="pres">
      <dgm:prSet presAssocID="{42EEE5AC-DEC8-4B2B-9680-BB931989AEA7}" presName="textNode" presStyleLbl="bgShp" presStyleIdx="0" presStyleCnt="1"/>
      <dgm:spPr/>
    </dgm:pt>
    <dgm:pt modelId="{01DAF274-0DEB-4DF8-86F7-F98B6B29958A}" type="pres">
      <dgm:prSet presAssocID="{42EEE5AC-DEC8-4B2B-9680-BB931989AEA7}" presName="compChildNode" presStyleCnt="0"/>
      <dgm:spPr/>
    </dgm:pt>
    <dgm:pt modelId="{3AD4BB8A-FE79-46F6-A7BA-B3E6CED3171F}" type="pres">
      <dgm:prSet presAssocID="{42EEE5AC-DEC8-4B2B-9680-BB931989AEA7}" presName="theInnerList" presStyleCnt="0"/>
      <dgm:spPr/>
    </dgm:pt>
    <dgm:pt modelId="{924A69F6-608F-40AB-A1FE-ADF082AAA448}" type="pres">
      <dgm:prSet presAssocID="{7E83D5A0-D174-4F4C-A29E-36B55CE992BE}" presName="childNode" presStyleLbl="node1" presStyleIdx="0" presStyleCnt="3">
        <dgm:presLayoutVars>
          <dgm:bulletEnabled val="1"/>
        </dgm:presLayoutVars>
      </dgm:prSet>
      <dgm:spPr/>
    </dgm:pt>
    <dgm:pt modelId="{751ADB81-816B-4294-9E32-F603E1ECD712}" type="pres">
      <dgm:prSet presAssocID="{7E83D5A0-D174-4F4C-A29E-36B55CE992BE}" presName="aSpace2" presStyleCnt="0"/>
      <dgm:spPr/>
    </dgm:pt>
    <dgm:pt modelId="{DE84FC37-EAB6-49A2-AC7B-4FE60D331202}" type="pres">
      <dgm:prSet presAssocID="{A0E6F8B9-6AF4-42B9-A21A-47DEDDF4C556}" presName="childNode" presStyleLbl="node1" presStyleIdx="1" presStyleCnt="3">
        <dgm:presLayoutVars>
          <dgm:bulletEnabled val="1"/>
        </dgm:presLayoutVars>
      </dgm:prSet>
      <dgm:spPr/>
    </dgm:pt>
    <dgm:pt modelId="{A90823C0-E17F-4EFF-A341-CC661747E3FB}" type="pres">
      <dgm:prSet presAssocID="{A0E6F8B9-6AF4-42B9-A21A-47DEDDF4C556}" presName="aSpace2" presStyleCnt="0"/>
      <dgm:spPr/>
    </dgm:pt>
    <dgm:pt modelId="{1672F0EC-BF32-4A3E-B0BA-8DF0C3E50B47}" type="pres">
      <dgm:prSet presAssocID="{A00AD7D8-B67B-4FD2-AC3B-5C664EA296A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09C78B08-7588-417E-B621-56AF35A36EF6}" srcId="{42EEE5AC-DEC8-4B2B-9680-BB931989AEA7}" destId="{7E83D5A0-D174-4F4C-A29E-36B55CE992BE}" srcOrd="0" destOrd="0" parTransId="{A130250F-5273-4A7B-BD09-42EC6D89DCCD}" sibTransId="{4351496E-B7E4-4D28-B8B0-4F2914431782}"/>
    <dgm:cxn modelId="{E1C11F3D-015E-4760-8B5D-CB208CDD33F7}" type="presOf" srcId="{42EEE5AC-DEC8-4B2B-9680-BB931989AEA7}" destId="{1458EB06-91A8-4732-B1E9-5A6EE5A3DBD8}" srcOrd="0" destOrd="0" presId="urn:microsoft.com/office/officeart/2005/8/layout/lProcess2"/>
    <dgm:cxn modelId="{05FAD86E-1C62-4C54-B63C-501BD4B9FF7C}" type="presOf" srcId="{42EEE5AC-DEC8-4B2B-9680-BB931989AEA7}" destId="{6CAE50D0-5F19-4F21-8E7F-16B5455212EC}" srcOrd="1" destOrd="0" presId="urn:microsoft.com/office/officeart/2005/8/layout/lProcess2"/>
    <dgm:cxn modelId="{5E174489-B44C-44F4-89FB-F5A0B6ED4CF6}" srcId="{41481D63-A519-497C-B754-DE98E0C918B9}" destId="{42EEE5AC-DEC8-4B2B-9680-BB931989AEA7}" srcOrd="0" destOrd="0" parTransId="{54646F45-178E-4918-A2BF-070B43C0FD48}" sibTransId="{1A6F5EFD-F5DF-4B90-BAED-EBC08B6378DD}"/>
    <dgm:cxn modelId="{F59ACF9A-9294-4E16-A216-686B9C2A7323}" type="presOf" srcId="{A0E6F8B9-6AF4-42B9-A21A-47DEDDF4C556}" destId="{DE84FC37-EAB6-49A2-AC7B-4FE60D331202}" srcOrd="0" destOrd="0" presId="urn:microsoft.com/office/officeart/2005/8/layout/lProcess2"/>
    <dgm:cxn modelId="{F055E0A1-C13B-4EBE-A2A6-55126F8212EC}" srcId="{42EEE5AC-DEC8-4B2B-9680-BB931989AEA7}" destId="{A0E6F8B9-6AF4-42B9-A21A-47DEDDF4C556}" srcOrd="1" destOrd="0" parTransId="{D313D644-B796-4249-96BC-97AF90104010}" sibTransId="{1AFAF7EF-D6DE-42AB-8592-8320511E57B5}"/>
    <dgm:cxn modelId="{B7B431CB-39E5-43A6-9F9C-9D5D35F8A871}" type="presOf" srcId="{41481D63-A519-497C-B754-DE98E0C918B9}" destId="{D08B796D-F668-4A1D-ABEF-FD944B32B587}" srcOrd="0" destOrd="0" presId="urn:microsoft.com/office/officeart/2005/8/layout/lProcess2"/>
    <dgm:cxn modelId="{022C83E0-C933-4EF1-B5CB-15C8070DCD9D}" type="presOf" srcId="{A00AD7D8-B67B-4FD2-AC3B-5C664EA296A1}" destId="{1672F0EC-BF32-4A3E-B0BA-8DF0C3E50B47}" srcOrd="0" destOrd="0" presId="urn:microsoft.com/office/officeart/2005/8/layout/lProcess2"/>
    <dgm:cxn modelId="{F55EABEB-97BC-4BD2-9EF1-765B6F7D6D82}" type="presOf" srcId="{7E83D5A0-D174-4F4C-A29E-36B55CE992BE}" destId="{924A69F6-608F-40AB-A1FE-ADF082AAA448}" srcOrd="0" destOrd="0" presId="urn:microsoft.com/office/officeart/2005/8/layout/lProcess2"/>
    <dgm:cxn modelId="{DF6D15F9-9A89-458E-A09B-3D381D99B8F0}" srcId="{42EEE5AC-DEC8-4B2B-9680-BB931989AEA7}" destId="{A00AD7D8-B67B-4FD2-AC3B-5C664EA296A1}" srcOrd="2" destOrd="0" parTransId="{8CB9695B-0E4A-46F5-AFBF-8D65B14484F7}" sibTransId="{CB736F17-C496-46B9-A5EF-86BC21A7D3F7}"/>
    <dgm:cxn modelId="{9379B2AA-79B7-45C7-AE0A-7CEC828E0D12}" type="presParOf" srcId="{D08B796D-F668-4A1D-ABEF-FD944B32B587}" destId="{4553F499-7BEC-42C3-B082-62C01ABFE2C7}" srcOrd="0" destOrd="0" presId="urn:microsoft.com/office/officeart/2005/8/layout/lProcess2"/>
    <dgm:cxn modelId="{B84EB87A-CA29-4B24-883D-9EDD9CB8F8B5}" type="presParOf" srcId="{4553F499-7BEC-42C3-B082-62C01ABFE2C7}" destId="{1458EB06-91A8-4732-B1E9-5A6EE5A3DBD8}" srcOrd="0" destOrd="0" presId="urn:microsoft.com/office/officeart/2005/8/layout/lProcess2"/>
    <dgm:cxn modelId="{32A53694-4E09-47EE-9B93-245C41D03402}" type="presParOf" srcId="{4553F499-7BEC-42C3-B082-62C01ABFE2C7}" destId="{6CAE50D0-5F19-4F21-8E7F-16B5455212EC}" srcOrd="1" destOrd="0" presId="urn:microsoft.com/office/officeart/2005/8/layout/lProcess2"/>
    <dgm:cxn modelId="{296C9CFF-F0E3-4FA4-8866-168D34E54C5F}" type="presParOf" srcId="{4553F499-7BEC-42C3-B082-62C01ABFE2C7}" destId="{01DAF274-0DEB-4DF8-86F7-F98B6B29958A}" srcOrd="2" destOrd="0" presId="urn:microsoft.com/office/officeart/2005/8/layout/lProcess2"/>
    <dgm:cxn modelId="{C7B719FD-0791-4326-86E8-1B940D644AD9}" type="presParOf" srcId="{01DAF274-0DEB-4DF8-86F7-F98B6B29958A}" destId="{3AD4BB8A-FE79-46F6-A7BA-B3E6CED3171F}" srcOrd="0" destOrd="0" presId="urn:microsoft.com/office/officeart/2005/8/layout/lProcess2"/>
    <dgm:cxn modelId="{B34E4416-5947-4F4A-A788-C23D7D9056D9}" type="presParOf" srcId="{3AD4BB8A-FE79-46F6-A7BA-B3E6CED3171F}" destId="{924A69F6-608F-40AB-A1FE-ADF082AAA448}" srcOrd="0" destOrd="0" presId="urn:microsoft.com/office/officeart/2005/8/layout/lProcess2"/>
    <dgm:cxn modelId="{0C30CBF0-3960-4988-808F-FD73557997B2}" type="presParOf" srcId="{3AD4BB8A-FE79-46F6-A7BA-B3E6CED3171F}" destId="{751ADB81-816B-4294-9E32-F603E1ECD712}" srcOrd="1" destOrd="0" presId="urn:microsoft.com/office/officeart/2005/8/layout/lProcess2"/>
    <dgm:cxn modelId="{9D925DF1-4A2D-48A6-AD4E-9868237FA462}" type="presParOf" srcId="{3AD4BB8A-FE79-46F6-A7BA-B3E6CED3171F}" destId="{DE84FC37-EAB6-49A2-AC7B-4FE60D331202}" srcOrd="2" destOrd="0" presId="urn:microsoft.com/office/officeart/2005/8/layout/lProcess2"/>
    <dgm:cxn modelId="{037C07B5-7A65-47F6-88C4-EAB5A96AD37C}" type="presParOf" srcId="{3AD4BB8A-FE79-46F6-A7BA-B3E6CED3171F}" destId="{A90823C0-E17F-4EFF-A341-CC661747E3FB}" srcOrd="3" destOrd="0" presId="urn:microsoft.com/office/officeart/2005/8/layout/lProcess2"/>
    <dgm:cxn modelId="{1F1E4F19-C13D-485F-AD86-B2C9B06DF434}" type="presParOf" srcId="{3AD4BB8A-FE79-46F6-A7BA-B3E6CED3171F}" destId="{1672F0EC-BF32-4A3E-B0BA-8DF0C3E50B4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8EB06-91A8-4732-B1E9-5A6EE5A3DBD8}">
      <dsp:nvSpPr>
        <dsp:cNvPr id="0" name=""/>
        <dsp:cNvSpPr/>
      </dsp:nvSpPr>
      <dsp:spPr>
        <a:xfrm>
          <a:off x="0" y="0"/>
          <a:ext cx="5303520" cy="4135438"/>
        </a:xfrm>
        <a:prstGeom prst="roundRect">
          <a:avLst>
            <a:gd name="adj" fmla="val 10000"/>
          </a:avLst>
        </a:prstGeom>
        <a:solidFill>
          <a:schemeClr val="bg2">
            <a:lumMod val="9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u="none" kern="1200">
              <a:latin typeface="Roboto" panose="02000000000000000000" pitchFamily="2" charset="0"/>
              <a:ea typeface="Roboto" panose="02000000000000000000" pitchFamily="2" charset="0"/>
            </a:rPr>
            <a:t>Use Cases for </a:t>
          </a:r>
          <a:br>
            <a:rPr lang="en-US" sz="3500" b="0" u="none" kern="120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3500" b="0" u="none" kern="1200">
              <a:latin typeface="Roboto" panose="02000000000000000000" pitchFamily="2" charset="0"/>
              <a:ea typeface="Roboto" panose="02000000000000000000" pitchFamily="2" charset="0"/>
            </a:rPr>
            <a:t>Climate Change Tools</a:t>
          </a:r>
          <a:endParaRPr lang="en-US" sz="3500" b="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0" y="0"/>
        <a:ext cx="5303520" cy="1240631"/>
      </dsp:txXfrm>
    </dsp:sp>
    <dsp:sp modelId="{924A69F6-608F-40AB-A1FE-ADF082AAA448}">
      <dsp:nvSpPr>
        <dsp:cNvPr id="0" name=""/>
        <dsp:cNvSpPr/>
      </dsp:nvSpPr>
      <dsp:spPr>
        <a:xfrm>
          <a:off x="530352" y="1240984"/>
          <a:ext cx="4242816" cy="8124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Roboto" panose="02000000000000000000" pitchFamily="2" charset="0"/>
              <a:ea typeface="Roboto" panose="02000000000000000000" pitchFamily="2" charset="0"/>
            </a:rPr>
            <a:t> </a:t>
          </a:r>
          <a:r>
            <a:rPr lang="en-US" sz="2400" b="0" kern="1200">
              <a:latin typeface="Roboto" panose="02000000000000000000" pitchFamily="2" charset="0"/>
              <a:ea typeface="Roboto" panose="02000000000000000000" pitchFamily="2" charset="0"/>
            </a:rPr>
            <a:t>Climate Regulatory Disclosures</a:t>
          </a:r>
          <a:endParaRPr lang="en-DE" sz="2400" b="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54148" y="1264780"/>
        <a:ext cx="4195224" cy="764855"/>
      </dsp:txXfrm>
    </dsp:sp>
    <dsp:sp modelId="{DE84FC37-EAB6-49A2-AC7B-4FE60D331202}">
      <dsp:nvSpPr>
        <dsp:cNvPr id="0" name=""/>
        <dsp:cNvSpPr/>
      </dsp:nvSpPr>
      <dsp:spPr>
        <a:xfrm>
          <a:off x="530352" y="2178424"/>
          <a:ext cx="4242816" cy="8124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Roboto" panose="02000000000000000000" pitchFamily="2" charset="0"/>
              <a:ea typeface="Roboto" panose="02000000000000000000" pitchFamily="2" charset="0"/>
            </a:rPr>
            <a:t> </a:t>
          </a:r>
          <a:r>
            <a:rPr lang="en-US" sz="2400" b="0" kern="1200">
              <a:latin typeface="Roboto" panose="02000000000000000000" pitchFamily="2" charset="0"/>
              <a:ea typeface="Roboto" panose="02000000000000000000" pitchFamily="2" charset="0"/>
            </a:rPr>
            <a:t>Stress Testing </a:t>
          </a:r>
          <a:endParaRPr lang="en-DE" sz="2400" b="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54148" y="2202220"/>
        <a:ext cx="4195224" cy="764855"/>
      </dsp:txXfrm>
    </dsp:sp>
    <dsp:sp modelId="{1672F0EC-BF32-4A3E-B0BA-8DF0C3E50B47}">
      <dsp:nvSpPr>
        <dsp:cNvPr id="0" name=""/>
        <dsp:cNvSpPr/>
      </dsp:nvSpPr>
      <dsp:spPr>
        <a:xfrm>
          <a:off x="530352" y="3115864"/>
          <a:ext cx="4242816" cy="8124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Roboto" panose="02000000000000000000" pitchFamily="2" charset="0"/>
              <a:ea typeface="Roboto" panose="02000000000000000000" pitchFamily="2" charset="0"/>
            </a:rPr>
            <a:t> </a:t>
          </a:r>
          <a:r>
            <a:rPr lang="en-US" sz="2400" b="0" kern="1200">
              <a:latin typeface="Roboto" panose="02000000000000000000" pitchFamily="2" charset="0"/>
              <a:ea typeface="Roboto" panose="02000000000000000000" pitchFamily="2" charset="0"/>
            </a:rPr>
            <a:t>ESG Response</a:t>
          </a:r>
          <a:endParaRPr lang="en-DE" sz="2400" b="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54148" y="3139660"/>
        <a:ext cx="4195224" cy="764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FFD8F-A702-4A4E-ADBE-9A3813B06450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5313" y="1085850"/>
            <a:ext cx="521017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1825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850" y="8251825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81776-3F06-45EE-A3E7-AFE19900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4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5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319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60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6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81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13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E2A93D-1382-4725-B402-163849BEE2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43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09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DF588-B498-4CC1-952A-ED11A56FC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092E1-4EE7-4BD6-914A-88D4700EA73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94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2A93D-1382-4725-B402-163849BEE2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6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67437" cy="3470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091">
              <a:defRPr/>
            </a:pPr>
            <a:endParaRPr lang="en-CA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2A93D-1382-4725-B402-163849BEE2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04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F3030-3E04-0347-AFCD-4744D3A03F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31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5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81776-3F06-45EE-A3E7-AFE1990057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7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78824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914400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794936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946FE92-BF0A-E042-A980-1219F4D70A7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096000" y="2035175"/>
            <a:ext cx="5626100" cy="41354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35093305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080175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91BD101-A19D-624A-8480-EDF954286AB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096000" y="2035175"/>
            <a:ext cx="5626100" cy="41354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92057552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55C09D7-3FEA-0646-AF5D-1AA40327530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096000" y="2035175"/>
            <a:ext cx="5626100" cy="41354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7536060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2 Column 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78824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DB6B7F9-A617-4746-B8C5-D517F8571D8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2035175"/>
            <a:ext cx="5626100" cy="413543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397467323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2 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080175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2CCEC43-3006-2546-A911-7CC1C1D29E9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2035175"/>
            <a:ext cx="5626100" cy="413543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368805901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2 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2EA7F68-D910-7440-A156-C54B3BF9100E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096000" y="2035175"/>
            <a:ext cx="5626100" cy="413543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3563438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2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78824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838FA4-0E2E-0D4A-BDA3-03B56F546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035175"/>
            <a:ext cx="5626100" cy="4135438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92424904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2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080175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3EA42B3-3F13-8D44-B38D-65D2D7EFB7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035175"/>
            <a:ext cx="5626100" cy="4135438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7406422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2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E6552-D837-0F4F-956F-A0D96DCB6F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2035175"/>
            <a:ext cx="5626100" cy="4135438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412233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A8887-7F93-F846-8280-2DF093423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657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CBC24E-EB4A-A94F-AB39-97D5B3DDD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94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6406541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080175"/>
            <a:ext cx="8378825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914400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9063879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080175"/>
            <a:ext cx="8378824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495D9B-A8D0-BF48-A4FB-4458328F9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657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5720CDE-2A79-D341-92F6-D19A305AAB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94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912013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62986D-9A9C-DF48-9A46-5A46C92093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657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4BCE9A-1AB3-4749-B81C-682F7B336E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5940" y="2035175"/>
            <a:ext cx="356616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277846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3 Column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78824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A8887-7F93-F846-8280-2DF093423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657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CBC24E-EB4A-A94F-AB39-97D5B3DDD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94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D91581-DD8B-424C-8EE8-EBE5E12858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2030781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16693EB-C85F-F440-A17D-0A7C1AE0D1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9269" y="2030781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7679A9A-8303-9B4E-9EC8-943B27BD8C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55940" y="2030781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6342375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3 Column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080175"/>
            <a:ext cx="8378824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495D9B-A8D0-BF48-A4FB-4458328F9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657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5720CDE-2A79-D341-92F6-D19A305AAB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94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5181B5-D1B4-AC4E-9580-29F146DF1A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2035175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B361CE7-A1B3-1C4D-8206-C64A24F90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9269" y="2035175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9A5747C-F51C-4445-A73C-5E45478B35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55940" y="2035175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1958539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3 Column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62986D-9A9C-DF48-9A46-5A46C92093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657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4BCE9A-1AB3-4749-B81C-682F7B336E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5940" y="40925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A4DFFA4-996A-A241-8235-A81A912019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035175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EA2C99-8B31-EA47-8154-16190381D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9269" y="2035175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BF7F3AE-85E1-9049-9844-E04A505D70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5940" y="2035175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7093465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title and Subtitle – 3 Column 3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A8887-7F93-F846-8280-2DF093423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657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CBC24E-EB4A-A94F-AB39-97D5B3DDD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94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D91581-DD8B-424C-8EE8-EBE5E12858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2039112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16693EB-C85F-F440-A17D-0A7C1AE0D1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9269" y="2039112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7679A9A-8303-9B4E-9EC8-943B27BD8C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55940" y="2039112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0225188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3 Column 3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080175"/>
            <a:ext cx="8378825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495D9B-A8D0-BF48-A4FB-4458328F9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657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5720CDE-2A79-D341-92F6-D19A305AAB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94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5181B5-D1B4-AC4E-9580-29F146DF1A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2035175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B361CE7-A1B3-1C4D-8206-C64A24F90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9269" y="2035175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9A5747C-F51C-4445-A73C-5E45478B35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55940" y="2035175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7964526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3 Column 3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62986D-9A9C-DF48-9A46-5A46C92093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657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4BCE9A-1AB3-4749-B81C-682F7B336E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5940" y="3695700"/>
            <a:ext cx="3566160" cy="2474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A4DFFA4-996A-A241-8235-A81A912019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035175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EA2C99-8B31-EA47-8154-16190381D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9269" y="2035175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BF7F3AE-85E1-9049-9844-E04A505D70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5940" y="2035175"/>
            <a:ext cx="1408176" cy="1408176"/>
          </a:xfrm>
          <a:prstGeom prst="ellipse">
            <a:avLst/>
          </a:prstGeo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174877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3 Column 3 Imag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440597"/>
            <a:ext cx="8378825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48603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A8887-7F93-F846-8280-2DF093423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6570" y="2048603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CBC24E-EB4A-A94F-AB39-97D5B3DDD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940" y="2048603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D91581-DD8B-424C-8EE8-EBE5E12858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16693EB-C85F-F440-A17D-0A7C1AE0D1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9269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7679A9A-8303-9B4E-9EC8-943B27BD8C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55940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8714010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3 Column 3 Imag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080175"/>
            <a:ext cx="8381735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50700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495D9B-A8D0-BF48-A4FB-4458328F9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6570" y="2050700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5720CDE-2A79-D341-92F6-D19A305AAB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940" y="2050700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5181B5-D1B4-AC4E-9580-29F146DF1A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B361CE7-A1B3-1C4D-8206-C64A24F90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9269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9A5747C-F51C-4445-A73C-5E45478B35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55940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8556815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 wrap="squar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35175"/>
            <a:ext cx="914400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D439D-B22E-2C45-B1B7-C0054A91C3F2}"/>
              </a:ext>
            </a:extLst>
          </p:cNvPr>
          <p:cNvSpPr txBox="1"/>
          <p:nvPr/>
        </p:nvSpPr>
        <p:spPr>
          <a:xfrm>
            <a:off x="3904488" y="92354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9525" algn="l" defTabSz="914377">
              <a:spcBef>
                <a:spcPts val="200"/>
              </a:spcBef>
              <a:buClr>
                <a:srgbClr val="016AA6"/>
              </a:buClr>
            </a:pPr>
            <a:endParaRPr lang="en-US" sz="1600" err="1">
              <a:solidFill>
                <a:srgbClr val="3F403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77696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3 Column 3 Imag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351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62986D-9A9C-DF48-9A46-5A46C92093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6570" y="20351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4BCE9A-1AB3-4749-B81C-682F7B336E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5940" y="2035175"/>
            <a:ext cx="3566160" cy="207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A4DFFA4-996A-A241-8235-A81A912019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EA2C99-8B31-EA47-8154-16190381D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9269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BF7F3AE-85E1-9049-9844-E04A505D70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5940" y="4379913"/>
            <a:ext cx="3566160" cy="1790700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5895331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81735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5EA43BC-A451-4B4A-9363-2B7D4A041A6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57200" y="2035175"/>
            <a:ext cx="11264900" cy="41354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99317838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82001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080175"/>
            <a:ext cx="8382001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8F322C8-408B-1E43-B332-EA29697F73A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57200" y="2035175"/>
            <a:ext cx="11264900" cy="41354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42990144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9F1FF3F-0A31-284D-9826-25B5A390CF1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61963" y="2035175"/>
            <a:ext cx="11260137" cy="41354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33394216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42FB73F3-75F8-3C43-992D-BE6AC4C90BBC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57200" y="2035175"/>
            <a:ext cx="11264900" cy="413543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197040588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080175"/>
            <a:ext cx="8378825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295F6468-BF40-DE49-935B-82B6ABEDFDB6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57200" y="2035175"/>
            <a:ext cx="11264900" cy="413543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164388783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F0A4479B-A618-5347-AE21-7C8DE552181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61963" y="2035175"/>
            <a:ext cx="11260137" cy="413543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67281433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440597"/>
            <a:ext cx="8382389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8F0E2-5CFC-7049-8A55-589467906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2035175"/>
            <a:ext cx="11264900" cy="4135438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3411780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080175"/>
            <a:ext cx="8378824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B4668-42E4-6645-AE12-395D184FD9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2035175"/>
            <a:ext cx="11264900" cy="4135438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42740237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4894F8-8176-B644-AF1B-2B2727D78C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963" y="2035175"/>
            <a:ext cx="11260137" cy="4135438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569574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effectLst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78824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01495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8F0E2-5CFC-7049-8A55-589467906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170613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440597"/>
            <a:ext cx="8382389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528378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B4668-42E4-6645-AE12-395D184FD9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170613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080175"/>
            <a:ext cx="8382389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514866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4894F8-8176-B644-AF1B-2B2727D78C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170613"/>
          </a:xfrm>
          <a:solidFill>
            <a:srgbClr val="A6A6A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565750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9D3A2BB7-16F4-5F49-BF60-9B16C8DA1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3769"/>
            <a:ext cx="5638800" cy="1541817"/>
          </a:xfrm>
        </p:spPr>
        <p:txBody>
          <a:bodyPr anchor="b" anchorCtr="0"/>
          <a:lstStyle>
            <a:lvl1pPr>
              <a:defRPr sz="3200" b="0" i="0">
                <a:solidFill>
                  <a:srgbClr val="297DE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63685" y="4487569"/>
            <a:ext cx="4129430" cy="42448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F0950-099A-204C-9F4B-23911B3E54FB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lvl="8" indent="9525" algn="l" defTabSz="457200" rtl="0" eaLnBrk="1" latinLnBrk="0" hangingPunct="1">
              <a:tabLst/>
            </a:pPr>
            <a:r>
              <a:rPr lang="en-US" sz="700" b="0" i="0" kern="1200" cap="none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020C000-BEC9-EC4F-A450-722B965E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355600"/>
            <a:ext cx="1596273" cy="45248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A89D1-EEE4-A047-9C30-E6599FF9BF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5065445"/>
            <a:ext cx="1503362" cy="292100"/>
          </a:xfrm>
        </p:spPr>
        <p:txBody>
          <a:bodyPr/>
          <a:lstStyle/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14476239"/>
      </p:ext>
    </p:extLst>
  </p:cSld>
  <p:clrMapOvr>
    <a:masterClrMapping/>
  </p:clrMapOvr>
  <p:transition spd="slow"/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3A2BB7-16F4-5F49-BF60-9B16C8DA17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3769"/>
            <a:ext cx="5638800" cy="1541817"/>
          </a:xfrm>
        </p:spPr>
        <p:txBody>
          <a:bodyPr anchor="b" anchorCtr="0"/>
          <a:lstStyle>
            <a:lvl1pPr>
              <a:defRPr sz="3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200" y="4487569"/>
            <a:ext cx="4129430" cy="42448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F0950-099A-204C-9F4B-23911B3E54FB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lvl="8" indent="9525" algn="l" defTabSz="457200" rtl="0" eaLnBrk="1" latinLnBrk="0" hangingPunct="1">
              <a:tabLst/>
            </a:pPr>
            <a:r>
              <a:rPr lang="en-US" sz="700" b="0" i="0" kern="1200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A89D1-EEE4-A047-9C30-E6599FF9BF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5065445"/>
            <a:ext cx="1503362" cy="292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B0344B-1B98-4743-A878-8E66D20FD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38" y="355600"/>
            <a:ext cx="1596273" cy="4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81918"/>
      </p:ext>
    </p:extLst>
  </p:cSld>
  <p:clrMapOvr>
    <a:masterClrMapping/>
  </p:clrMapOvr>
  <p:transition spd="slow"/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19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78694"/>
            <a:ext cx="5638800" cy="1541817"/>
          </a:xfrm>
          <a:prstGeom prst="rect">
            <a:avLst/>
          </a:prstGeom>
        </p:spPr>
        <p:txBody>
          <a:bodyPr wrap="square" anchor="b" anchorCtr="0"/>
          <a:lstStyle>
            <a:lvl1pPr algn="l"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Bold message/chapter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A50C3-A7B0-9048-BC08-1ED147017F0D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marR="0" lvl="8" indent="9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7805799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19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A50C3-A7B0-9048-BC08-1ED147017F0D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lvl="8" indent="9525" algn="l" defTabSz="457200" rtl="0" eaLnBrk="1" latinLnBrk="0" hangingPunct="1">
              <a:tabLst/>
            </a:pPr>
            <a:r>
              <a:rPr lang="en-US" sz="700" b="0" i="0" kern="1200" cap="none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78694"/>
            <a:ext cx="5638800" cy="1541817"/>
          </a:xfrm>
          <a:prstGeom prst="rect">
            <a:avLst/>
          </a:prstGeom>
        </p:spPr>
        <p:txBody>
          <a:bodyPr wrap="square" anchor="b" anchorCtr="0"/>
          <a:lstStyle>
            <a:lvl1pPr algn="l">
              <a:defRPr sz="3600" b="0" i="0">
                <a:solidFill>
                  <a:srgbClr val="297DE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Bold message/chapter</a:t>
            </a:r>
          </a:p>
        </p:txBody>
      </p:sp>
    </p:spTree>
    <p:extLst>
      <p:ext uri="{BB962C8B-B14F-4D97-AF65-F5344CB8AC3E}">
        <p14:creationId xmlns:p14="http://schemas.microsoft.com/office/powerpoint/2010/main" val="84689658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 –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19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A50C3-A7B0-9048-BC08-1ED147017F0D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lvl="8" indent="9525" algn="l" defTabSz="457200" rtl="0" eaLnBrk="1" latinLnBrk="0" hangingPunct="1">
              <a:tabLst/>
            </a:pPr>
            <a:r>
              <a:rPr lang="en-US" sz="700" b="0" i="0" kern="1200" cap="none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78694"/>
            <a:ext cx="5638800" cy="1541817"/>
          </a:xfrm>
          <a:prstGeom prst="rect">
            <a:avLst/>
          </a:prstGeom>
        </p:spPr>
        <p:txBody>
          <a:bodyPr wrap="square" anchor="b" anchorCtr="0"/>
          <a:lstStyle>
            <a:lvl1pPr algn="l">
              <a:defRPr sz="3600" b="0" i="0">
                <a:solidFill>
                  <a:srgbClr val="297DE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Bold message/chapter</a:t>
            </a:r>
          </a:p>
        </p:txBody>
      </p:sp>
    </p:spTree>
    <p:extLst>
      <p:ext uri="{BB962C8B-B14F-4D97-AF65-F5344CB8AC3E}">
        <p14:creationId xmlns:p14="http://schemas.microsoft.com/office/powerpoint/2010/main" val="361525270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–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78694"/>
            <a:ext cx="5638800" cy="1541817"/>
          </a:xfrm>
          <a:prstGeom prst="rect">
            <a:avLst/>
          </a:prstGeom>
        </p:spPr>
        <p:txBody>
          <a:bodyPr wrap="square" anchor="b" anchorCtr="0"/>
          <a:lstStyle>
            <a:lvl1pPr algn="l"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Bold message/chapter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A50C3-A7B0-9048-BC08-1ED147017F0D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marR="0" lvl="8" indent="9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4716DBC-D84C-0846-BF18-19E0CD39C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48488" y="0"/>
            <a:ext cx="7543186" cy="6857674"/>
          </a:xfrm>
          <a:custGeom>
            <a:avLst/>
            <a:gdLst>
              <a:gd name="connsiteX0" fmla="*/ 1019279 w 7543186"/>
              <a:gd name="connsiteY0" fmla="*/ 0 h 6857674"/>
              <a:gd name="connsiteX1" fmla="*/ 7543186 w 7543186"/>
              <a:gd name="connsiteY1" fmla="*/ 0 h 6857674"/>
              <a:gd name="connsiteX2" fmla="*/ 7543186 w 7543186"/>
              <a:gd name="connsiteY2" fmla="*/ 6857674 h 6857674"/>
              <a:gd name="connsiteX3" fmla="*/ 0 w 7543186"/>
              <a:gd name="connsiteY3" fmla="*/ 6857674 h 6857674"/>
              <a:gd name="connsiteX4" fmla="*/ 1981078 w 7543186"/>
              <a:gd name="connsiteY4" fmla="*/ 2924260 h 6857674"/>
              <a:gd name="connsiteX5" fmla="*/ 1019279 w 7543186"/>
              <a:gd name="connsiteY5" fmla="*/ 0 h 685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3186" h="6857674">
                <a:moveTo>
                  <a:pt x="1019279" y="0"/>
                </a:moveTo>
                <a:lnTo>
                  <a:pt x="7543186" y="0"/>
                </a:lnTo>
                <a:cubicBezTo>
                  <a:pt x="7543186" y="0"/>
                  <a:pt x="7543186" y="0"/>
                  <a:pt x="7543186" y="6857674"/>
                </a:cubicBezTo>
                <a:cubicBezTo>
                  <a:pt x="7543186" y="6857674"/>
                  <a:pt x="7543186" y="6857674"/>
                  <a:pt x="0" y="6857674"/>
                </a:cubicBezTo>
                <a:cubicBezTo>
                  <a:pt x="1200208" y="5962499"/>
                  <a:pt x="1981078" y="4533681"/>
                  <a:pt x="1981078" y="2924260"/>
                </a:cubicBezTo>
                <a:cubicBezTo>
                  <a:pt x="1981078" y="1828887"/>
                  <a:pt x="1619220" y="819407"/>
                  <a:pt x="101927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256032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682048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Image –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78694"/>
            <a:ext cx="5638800" cy="1541817"/>
          </a:xfrm>
          <a:prstGeom prst="rect">
            <a:avLst/>
          </a:prstGeom>
        </p:spPr>
        <p:txBody>
          <a:bodyPr wrap="square" anchor="b" anchorCtr="0"/>
          <a:lstStyle>
            <a:lvl1pPr algn="l"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Bold message/chapter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A50C3-A7B0-9048-BC08-1ED147017F0D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marR="0" lvl="8" indent="9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4716DBC-D84C-0846-BF18-19E0CD39C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48488" y="0"/>
            <a:ext cx="7543186" cy="6857674"/>
          </a:xfrm>
          <a:custGeom>
            <a:avLst/>
            <a:gdLst>
              <a:gd name="connsiteX0" fmla="*/ 1019279 w 7543186"/>
              <a:gd name="connsiteY0" fmla="*/ 0 h 6857674"/>
              <a:gd name="connsiteX1" fmla="*/ 7543186 w 7543186"/>
              <a:gd name="connsiteY1" fmla="*/ 0 h 6857674"/>
              <a:gd name="connsiteX2" fmla="*/ 7543186 w 7543186"/>
              <a:gd name="connsiteY2" fmla="*/ 6857674 h 6857674"/>
              <a:gd name="connsiteX3" fmla="*/ 0 w 7543186"/>
              <a:gd name="connsiteY3" fmla="*/ 6857674 h 6857674"/>
              <a:gd name="connsiteX4" fmla="*/ 1981078 w 7543186"/>
              <a:gd name="connsiteY4" fmla="*/ 2924260 h 6857674"/>
              <a:gd name="connsiteX5" fmla="*/ 1019279 w 7543186"/>
              <a:gd name="connsiteY5" fmla="*/ 0 h 685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3186" h="6857674">
                <a:moveTo>
                  <a:pt x="1019279" y="0"/>
                </a:moveTo>
                <a:lnTo>
                  <a:pt x="7543186" y="0"/>
                </a:lnTo>
                <a:cubicBezTo>
                  <a:pt x="7543186" y="0"/>
                  <a:pt x="7543186" y="0"/>
                  <a:pt x="7543186" y="6857674"/>
                </a:cubicBezTo>
                <a:cubicBezTo>
                  <a:pt x="7543186" y="6857674"/>
                  <a:pt x="7543186" y="6857674"/>
                  <a:pt x="0" y="6857674"/>
                </a:cubicBezTo>
                <a:cubicBezTo>
                  <a:pt x="1200208" y="5962499"/>
                  <a:pt x="1981078" y="4533681"/>
                  <a:pt x="1981078" y="2924260"/>
                </a:cubicBezTo>
                <a:cubicBezTo>
                  <a:pt x="1981078" y="1828887"/>
                  <a:pt x="1619220" y="819407"/>
                  <a:pt x="101927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256032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41778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199" y="1080175"/>
            <a:ext cx="8378825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733584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BA323C-F6B9-4D44-8129-CF95B49B3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0A40E515-04CD-C14F-A916-E1B992979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28801"/>
            <a:ext cx="5516562" cy="2401636"/>
          </a:xfrm>
        </p:spPr>
        <p:txBody>
          <a:bodyPr tIns="0" rIns="274320" bIns="91440" anchor="b" anchorCtr="0"/>
          <a:lstStyle>
            <a:lvl1pPr>
              <a:defRPr sz="3200" b="0">
                <a:solidFill>
                  <a:srgbClr val="297DE0"/>
                </a:solidFill>
              </a:defRPr>
            </a:lvl1pPr>
          </a:lstStyle>
          <a:p>
            <a:r>
              <a:rPr lang="en-US"/>
              <a:t>End Slide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C7431E8-55AD-414C-8EB0-6D94FE880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355600"/>
            <a:ext cx="1596273" cy="452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E4D225-46D2-1E48-A160-788F49B5B13F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lvl="8" indent="9525" algn="l" defTabSz="457200" rtl="0" eaLnBrk="1" latinLnBrk="0" hangingPunct="1">
              <a:tabLst/>
            </a:pPr>
            <a:r>
              <a:rPr lang="en-US" sz="700" b="0" i="0" kern="1200" cap="none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8E861-178B-484A-827E-43C42E591353}"/>
              </a:ext>
            </a:extLst>
          </p:cNvPr>
          <p:cNvSpPr txBox="1"/>
          <p:nvPr/>
        </p:nvSpPr>
        <p:spPr>
          <a:xfrm>
            <a:off x="465138" y="5594350"/>
            <a:ext cx="3833812" cy="7162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700">
                <a:solidFill>
                  <a:srgbClr val="A6A6A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Standard legal language is pending. Until the template is updated with standard boilerplate, please insert the appropriate legal language for your business area.</a:t>
            </a:r>
            <a:endParaRPr lang="en-US">
              <a:solidFill>
                <a:srgbClr val="A6A6A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0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3A2BB7-16F4-5F49-BF60-9B16C8DA17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9F0950-099A-204C-9F4B-23911B3E54FB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lvl="8" indent="9525" algn="l" defTabSz="457200" rtl="0" eaLnBrk="1" latinLnBrk="0" hangingPunct="1">
              <a:tabLst/>
            </a:pPr>
            <a:r>
              <a:rPr lang="en-US" sz="700" b="0" i="0" kern="1200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B0344B-1B98-4743-A878-8E66D20FD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38" y="355600"/>
            <a:ext cx="1596273" cy="45248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3769"/>
            <a:ext cx="5638800" cy="1541817"/>
          </a:xfrm>
        </p:spPr>
        <p:txBody>
          <a:bodyPr anchor="b" anchorCtr="0"/>
          <a:lstStyle>
            <a:lvl1pPr>
              <a:defRPr sz="3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710074990"/>
      </p:ext>
    </p:extLst>
  </p:cSld>
  <p:clrMapOvr>
    <a:masterClrMapping/>
  </p:clrMapOvr>
  <p:transition spd="slow"/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d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37" y="1905003"/>
            <a:ext cx="10748963" cy="4343399"/>
          </a:xfrm>
          <a:prstGeom prst="rect">
            <a:avLst/>
          </a:prstGeom>
        </p:spPr>
        <p:txBody>
          <a:bodyPr numCol="2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2D2D2D"/>
                </a:solidFill>
              </a:defRPr>
            </a:lvl1pPr>
            <a:lvl2pPr>
              <a:defRPr>
                <a:solidFill>
                  <a:srgbClr val="2D2D2D"/>
                </a:solidFill>
              </a:defRPr>
            </a:lvl2pPr>
            <a:lvl3pPr>
              <a:defRPr>
                <a:solidFill>
                  <a:srgbClr val="2D2D2D"/>
                </a:solidFill>
              </a:defRPr>
            </a:lvl3pPr>
            <a:lvl4pPr>
              <a:defRPr>
                <a:solidFill>
                  <a:srgbClr val="2D2D2D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3437" y="1219200"/>
            <a:ext cx="10748963" cy="533400"/>
          </a:xfrm>
          <a:prstGeom prst="rect">
            <a:avLst/>
          </a:prstGeom>
        </p:spPr>
        <p:txBody>
          <a:bodyPr numCol="2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000">
                <a:solidFill>
                  <a:srgbClr val="0070C0"/>
                </a:solidFill>
              </a:defRPr>
            </a:lvl1pPr>
            <a:lvl2pPr>
              <a:defRPr>
                <a:solidFill>
                  <a:srgbClr val="262626"/>
                </a:solidFill>
              </a:defRPr>
            </a:lvl2pPr>
            <a:lvl3pPr>
              <a:defRPr>
                <a:solidFill>
                  <a:srgbClr val="262626"/>
                </a:solidFill>
              </a:defRPr>
            </a:lvl3pPr>
            <a:lvl4pPr>
              <a:defRPr>
                <a:solidFill>
                  <a:srgbClr val="262626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</a:p>
          <a:p>
            <a:pPr lvl="0"/>
            <a:r>
              <a:rPr lang="en-US"/>
              <a:t>Click to edit Title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15D2BBA-5A28-45C4-8020-17ABE480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9" y="209397"/>
            <a:ext cx="9483511" cy="838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A52B9E-95E4-46F6-BE3F-AF44E980E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51201" y="6201184"/>
            <a:ext cx="5571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©2020 AIR Worldwide                        CONFIDENTIAL—FOR WEBINAR ATTENDEES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03CF4F-0743-4AEA-A0CD-61A99CCE7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52001" y="6201184"/>
            <a:ext cx="576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001FCC7-22E6-9045-A139-5354A60A8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8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 wrap="square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948364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and Subtitle –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725551"/>
            <a:ext cx="8378825" cy="678308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ECA45-F43C-FA4F-A74A-2F1F14DF1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A8887-7F93-F846-8280-2DF093423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858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5424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–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305637"/>
          </a:xfrm>
        </p:spPr>
        <p:txBody>
          <a:bodyPr wrap="square"/>
          <a:lstStyle>
            <a:lvl1pPr marL="0" marR="0" indent="0" algn="l" defTabSz="91437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dirty="0">
                <a:solidFill>
                  <a:schemeClr val="accent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1080175"/>
            <a:ext cx="8382000" cy="319090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15C1A-0BFB-0147-9C28-87E87D3C1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495D9B-A8D0-BF48-A4FB-4458328F9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858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064396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829">
          <p15:clr>
            <a:srgbClr val="FBAE40"/>
          </p15:clr>
        </p15:guide>
        <p15:guide id="2" orient="horz" pos="6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–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0F52-E955-E34F-8499-8FCFABAF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E258-75EE-1443-A6C8-44A25290F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62986D-9A9C-DF48-9A46-5A46C92093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8580" y="2035175"/>
            <a:ext cx="5303520" cy="413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91398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550746" y="6501554"/>
            <a:ext cx="174625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r"/>
            <a:fld id="{794AB575-7986-1741-A4D9-8B601F7D4868}" type="slidenum">
              <a:rPr lang="en-US" sz="700" b="0" i="0" smtClean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‹#›</a:t>
            </a:fld>
            <a:endParaRPr lang="en-US" sz="700" b="0" i="0">
              <a:solidFill>
                <a:schemeClr val="bg1">
                  <a:lumMod val="6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35176"/>
            <a:ext cx="9144000" cy="41285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61169" y="725146"/>
            <a:ext cx="8378031" cy="67665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B11929-88A4-0446-9A41-116072A25C92}"/>
              </a:ext>
            </a:extLst>
          </p:cNvPr>
          <p:cNvSpPr txBox="1"/>
          <p:nvPr/>
        </p:nvSpPr>
        <p:spPr>
          <a:xfrm>
            <a:off x="465137" y="6379505"/>
            <a:ext cx="5516563" cy="208759"/>
          </a:xfrm>
          <a:prstGeom prst="rect">
            <a:avLst/>
          </a:prstGeom>
          <a:noFill/>
        </p:spPr>
        <p:txBody>
          <a:bodyPr wrap="square" lIns="0" tIns="91440" rIns="0" bIns="0" rtlCol="0">
            <a:noAutofit/>
          </a:bodyPr>
          <a:lstStyle/>
          <a:p>
            <a:pPr marL="0" lvl="8" indent="9525" algn="l" defTabSz="457200" rtl="0" eaLnBrk="1" latinLnBrk="0" hangingPunct="1">
              <a:tabLst/>
            </a:pPr>
            <a:r>
              <a:rPr lang="en-US" sz="700" b="0" i="0" kern="1200" cap="none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©Verisk Analytics, Inc. All rights reserved.</a:t>
            </a:r>
          </a:p>
        </p:txBody>
      </p:sp>
      <p:pic>
        <p:nvPicPr>
          <p:cNvPr id="76" name="Picture 75" descr="Logo&#10;&#10;Description automatically generated">
            <a:extLst>
              <a:ext uri="{FF2B5EF4-FFF2-40B4-BE49-F238E27FC236}">
                <a16:creationId xmlns:a16="http://schemas.microsoft.com/office/drawing/2014/main" id="{908998E7-371E-114B-8FE6-D6CCFC08869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60" y="254714"/>
            <a:ext cx="1048701" cy="2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7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7" r:id="rId25"/>
    <p:sldLayoutId id="2147483888" r:id="rId26"/>
    <p:sldLayoutId id="2147483889" r:id="rId27"/>
    <p:sldLayoutId id="2147483890" r:id="rId28"/>
    <p:sldLayoutId id="2147483891" r:id="rId29"/>
    <p:sldLayoutId id="2147483892" r:id="rId30"/>
    <p:sldLayoutId id="2147483893" r:id="rId31"/>
    <p:sldLayoutId id="2147483894" r:id="rId32"/>
    <p:sldLayoutId id="2147483895" r:id="rId33"/>
    <p:sldLayoutId id="2147483896" r:id="rId34"/>
    <p:sldLayoutId id="2147483897" r:id="rId35"/>
    <p:sldLayoutId id="2147483898" r:id="rId36"/>
    <p:sldLayoutId id="2147483899" r:id="rId37"/>
    <p:sldLayoutId id="2147483900" r:id="rId38"/>
    <p:sldLayoutId id="2147483901" r:id="rId39"/>
    <p:sldLayoutId id="2147483902" r:id="rId40"/>
    <p:sldLayoutId id="2147483903" r:id="rId41"/>
    <p:sldLayoutId id="2147483904" r:id="rId42"/>
    <p:sldLayoutId id="2147483905" r:id="rId43"/>
    <p:sldLayoutId id="2147483906" r:id="rId44"/>
    <p:sldLayoutId id="2147483907" r:id="rId45"/>
    <p:sldLayoutId id="2147483908" r:id="rId46"/>
    <p:sldLayoutId id="2147483909" r:id="rId47"/>
    <p:sldLayoutId id="2147483910" r:id="rId48"/>
    <p:sldLayoutId id="2147483911" r:id="rId49"/>
    <p:sldLayoutId id="2147483912" r:id="rId50"/>
    <p:sldLayoutId id="2147483913" r:id="rId51"/>
    <p:sldLayoutId id="2147483922" r:id="rId52"/>
  </p:sldLayoutIdLst>
  <p:transition spd="slow"/>
  <p:hf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2800" b="0" i="0" kern="1200">
          <a:solidFill>
            <a:schemeClr val="accent1"/>
          </a:solidFill>
          <a:effectLst/>
          <a:latin typeface="Roboto Medium" panose="02000000000000000000" pitchFamily="2" charset="0"/>
          <a:ea typeface="Roboto Medium" panose="02000000000000000000" pitchFamily="2" charset="0"/>
          <a:cs typeface="+mj-cs"/>
        </a:defRPr>
      </a:lvl1pPr>
    </p:titleStyle>
    <p:bodyStyle>
      <a:lvl1pPr marL="0" indent="0" algn="l" defTabSz="914377" rtl="0" eaLnBrk="1" latinLnBrk="0" hangingPunct="1">
        <a:spcBef>
          <a:spcPts val="200"/>
        </a:spcBef>
        <a:buClr>
          <a:srgbClr val="016AA6"/>
        </a:buClr>
        <a:buFont typeface="Arial" pitchFamily="34" charset="0"/>
        <a:buNone/>
        <a:tabLst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9525" indent="0" algn="l" defTabSz="914377" rtl="0" eaLnBrk="1" latinLnBrk="0" hangingPunct="1">
        <a:spcBef>
          <a:spcPts val="200"/>
        </a:spcBef>
        <a:buClr>
          <a:srgbClr val="016AA6"/>
        </a:buClr>
        <a:buFont typeface="Calibri" pitchFamily="34" charset="0"/>
        <a:buNone/>
        <a:tabLst/>
        <a:defRPr sz="2000" b="1" i="0" kern="1200">
          <a:solidFill>
            <a:schemeClr val="accent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349250" indent="-339725" algn="l" defTabSz="914377" rtl="0" eaLnBrk="1" latinLnBrk="0" hangingPunct="1">
        <a:spcBef>
          <a:spcPts val="200"/>
        </a:spcBef>
        <a:buClr>
          <a:schemeClr val="accent1"/>
        </a:buClr>
        <a:buFont typeface="Arial"/>
        <a:buChar char="•"/>
        <a:tabLst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688975" indent="-339725" algn="l" defTabSz="914377" rtl="0" eaLnBrk="1" latinLnBrk="0" hangingPunct="1">
        <a:spcBef>
          <a:spcPts val="200"/>
        </a:spcBef>
        <a:buClr>
          <a:schemeClr val="accent1"/>
        </a:buClr>
        <a:buFont typeface="Arial" pitchFamily="34" charset="0"/>
        <a:buChar char="–"/>
        <a:tabLst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349250" indent="-339725" algn="l" defTabSz="914377" rtl="0" eaLnBrk="1" latinLnBrk="0" hangingPunct="1">
        <a:spcBef>
          <a:spcPts val="200"/>
        </a:spcBef>
        <a:buClr>
          <a:schemeClr val="accent1"/>
        </a:buClr>
        <a:buFont typeface="+mj-lt"/>
        <a:buAutoNum type="arabicPeriod"/>
        <a:tabLst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2160">
          <p15:clr>
            <a:srgbClr val="F26B43"/>
          </p15:clr>
        </p15:guide>
        <p15:guide id="13" pos="3840">
          <p15:clr>
            <a:srgbClr val="F26B43"/>
          </p15:clr>
        </p15:guide>
        <p15:guide id="14" pos="288">
          <p15:clr>
            <a:srgbClr val="F26B43"/>
          </p15:clr>
        </p15:guide>
        <p15:guide id="15" pos="7384">
          <p15:clr>
            <a:srgbClr val="F26B43"/>
          </p15:clr>
        </p15:guide>
        <p15:guide id="16" orient="horz" pos="4144">
          <p15:clr>
            <a:srgbClr val="F26B43"/>
          </p15:clr>
        </p15:guide>
        <p15:guide id="17" orient="horz" pos="304">
          <p15:clr>
            <a:srgbClr val="F26B43"/>
          </p15:clr>
        </p15:guide>
        <p15:guide id="19" orient="horz" pos="225">
          <p15:clr>
            <a:srgbClr val="F26B43"/>
          </p15:clr>
        </p15:guide>
        <p15:guide id="20" orient="horz" pos="3887">
          <p15:clr>
            <a:srgbClr val="F26B43"/>
          </p15:clr>
        </p15:guide>
        <p15:guide id="21" orient="horz" pos="628">
          <p15:clr>
            <a:srgbClr val="F26B43"/>
          </p15:clr>
        </p15:guide>
        <p15:guide id="22" orient="horz" pos="2328">
          <p15:clr>
            <a:srgbClr val="F26B43"/>
          </p15:clr>
        </p15:guide>
        <p15:guide id="23" orient="horz" pos="1282">
          <p15:clr>
            <a:srgbClr val="F26B43"/>
          </p15:clr>
        </p15:guide>
        <p15:guide id="24" orient="horz" pos="1056">
          <p15:clr>
            <a:srgbClr val="F26B43"/>
          </p15:clr>
        </p15:guide>
        <p15:guide id="25" orient="horz" pos="2578">
          <p15:clr>
            <a:srgbClr val="F26B43"/>
          </p15:clr>
        </p15:guide>
        <p15:guide id="26" pos="6720">
          <p15:clr>
            <a:srgbClr val="F26B43"/>
          </p15:clr>
        </p15:guide>
        <p15:guide id="27" pos="5568">
          <p15:clr>
            <a:srgbClr val="F26B43"/>
          </p15:clr>
        </p15:guide>
        <p15:guide id="28" pos="60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sv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hyperlink" Target="https://www.verisk.com/insurance/one-name-one-commitment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AFE2D2-A4AE-4708-B7D4-17DFF719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Assessing the Risk of Climate Change Using Extreme Event Models</a:t>
            </a:r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3AA4D9E-C857-4082-AB87-AB89A5731B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</a:rPr>
              <a:t>Julia Borman, PhD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7906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68BFC8-B3F5-4706-9484-8C01D31E5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68" y="1031293"/>
            <a:ext cx="1457122" cy="13599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FDC9B9-F48B-4999-BE3E-193AFED24DAC}"/>
              </a:ext>
            </a:extLst>
          </p:cNvPr>
          <p:cNvSpPr txBox="1"/>
          <p:nvPr/>
        </p:nvSpPr>
        <p:spPr>
          <a:xfrm>
            <a:off x="4564159" y="2458805"/>
            <a:ext cx="2901141" cy="572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Consulting Services and Regulatory Support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F1E57-0087-4037-84D3-76EF7D26DB13}"/>
              </a:ext>
            </a:extLst>
          </p:cNvPr>
          <p:cNvSpPr txBox="1"/>
          <p:nvPr/>
        </p:nvSpPr>
        <p:spPr>
          <a:xfrm>
            <a:off x="558698" y="2458805"/>
            <a:ext cx="2901141" cy="572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Accounting for Climate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Change in Our Models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33F88F-D78A-4C5F-B740-40A2F4CF2F65}"/>
              </a:ext>
            </a:extLst>
          </p:cNvPr>
          <p:cNvGrpSpPr>
            <a:grpSpLocks noChangeAspect="1"/>
          </p:cNvGrpSpPr>
          <p:nvPr/>
        </p:nvGrpSpPr>
        <p:grpSpPr>
          <a:xfrm>
            <a:off x="1266647" y="1098823"/>
            <a:ext cx="1455045" cy="1359982"/>
            <a:chOff x="6014357" y="922440"/>
            <a:chExt cx="2410803" cy="2253297"/>
          </a:xfrm>
        </p:grpSpPr>
        <p:pic>
          <p:nvPicPr>
            <p:cNvPr id="17" name="Picture 16" descr="A screen shot of a computer&#10;&#10;Description generated with high confidence">
              <a:extLst>
                <a:ext uri="{FF2B5EF4-FFF2-40B4-BE49-F238E27FC236}">
                  <a16:creationId xmlns:a16="http://schemas.microsoft.com/office/drawing/2014/main" id="{8F412E21-9203-4305-98A4-53EBAE42D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57" y="922440"/>
              <a:ext cx="2410803" cy="2253297"/>
            </a:xfrm>
            <a:prstGeom prst="rect">
              <a:avLst/>
            </a:prstGeom>
          </p:spPr>
        </p:pic>
        <p:pic>
          <p:nvPicPr>
            <p:cNvPr id="19" name="Picture 18" descr="A close up of an umbrella&#10;&#10;Description generated with high confidence">
              <a:extLst>
                <a:ext uri="{FF2B5EF4-FFF2-40B4-BE49-F238E27FC236}">
                  <a16:creationId xmlns:a16="http://schemas.microsoft.com/office/drawing/2014/main" id="{FC4F286D-AB4B-407F-A40C-DFA4F9B3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333" y="1499337"/>
              <a:ext cx="665402" cy="6219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7166A01-4583-468F-A11D-3B3C25FE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820" y="1561264"/>
              <a:ext cx="545563" cy="5099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2DD280-7D07-49F9-9318-DDC77AA5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86" y="1457315"/>
              <a:ext cx="690468" cy="644437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3A33EB2-F361-4AFD-BEAC-5710E8374D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36" y="1149596"/>
            <a:ext cx="1180356" cy="110166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EB15746-55E9-44BA-9CB5-90F8DF06AC68}"/>
              </a:ext>
            </a:extLst>
          </p:cNvPr>
          <p:cNvSpPr txBox="1"/>
          <p:nvPr/>
        </p:nvSpPr>
        <p:spPr>
          <a:xfrm>
            <a:off x="8383307" y="2458805"/>
            <a:ext cx="2901141" cy="572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1867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Research and Communication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A0050D-F855-4DF0-B700-25381E9BA14B}"/>
              </a:ext>
            </a:extLst>
          </p:cNvPr>
          <p:cNvGrpSpPr/>
          <p:nvPr/>
        </p:nvGrpSpPr>
        <p:grpSpPr>
          <a:xfrm>
            <a:off x="685336" y="3171902"/>
            <a:ext cx="2328075" cy="2587275"/>
            <a:chOff x="604644" y="3171902"/>
            <a:chExt cx="2328075" cy="258727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C273D8D-1B38-4FB1-9B66-DBD1D9F2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644" y="3171902"/>
              <a:ext cx="1469201" cy="1904435"/>
            </a:xfrm>
            <a:prstGeom prst="rect">
              <a:avLst/>
            </a:prstGeom>
            <a:ln>
              <a:solidFill>
                <a:srgbClr val="00427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DE50475-F283-4CDF-B15B-501F35B73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3794" y="3631730"/>
              <a:ext cx="1390062" cy="1810966"/>
            </a:xfrm>
            <a:prstGeom prst="rect">
              <a:avLst/>
            </a:prstGeom>
            <a:ln>
              <a:solidFill>
                <a:srgbClr val="00427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7F97086-DD43-472A-8D3A-E287ED52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52935" y="4028601"/>
              <a:ext cx="1379784" cy="1730576"/>
            </a:xfrm>
            <a:prstGeom prst="rect">
              <a:avLst/>
            </a:prstGeom>
            <a:ln>
              <a:solidFill>
                <a:srgbClr val="00427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71363DA-FEAC-4E70-B44F-43E78E65BD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6155" y="3773478"/>
            <a:ext cx="1582180" cy="2049253"/>
          </a:xfrm>
          <a:prstGeom prst="rect">
            <a:avLst/>
          </a:prstGeom>
          <a:ln>
            <a:solidFill>
              <a:srgbClr val="004278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7C8E03-EB4B-4767-9230-8E19E0AEDC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24484" y="3238736"/>
            <a:ext cx="1582180" cy="2036688"/>
          </a:xfrm>
          <a:prstGeom prst="rect">
            <a:avLst/>
          </a:prstGeom>
          <a:ln>
            <a:solidFill>
              <a:srgbClr val="003047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26F5AF-F2FF-4706-A02B-3DFC3753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latin typeface="+mn-lt"/>
              </a:rPr>
              <a:t>Climate Change Activities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722FA69-AA4B-4DE3-8082-344BC3D5246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61898" y="6029161"/>
            <a:ext cx="5468205" cy="298110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180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www.air-worldwide.com/models/Climate-Change</a:t>
            </a:r>
            <a:endParaRPr lang="en-US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FE7C4-1556-4691-831E-CF418D1E7BC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793" t="28298" r="30722" b="8993"/>
          <a:stretch/>
        </p:blipFill>
        <p:spPr>
          <a:xfrm>
            <a:off x="4402800" y="3340523"/>
            <a:ext cx="1512658" cy="1027731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66CC0315-1B70-4BA6-87FF-A6E203C2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814" y="3295470"/>
            <a:ext cx="2016876" cy="2463707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5C045B-5ECF-4B18-94E4-591985598A2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0010"/>
          <a:stretch/>
        </p:blipFill>
        <p:spPr>
          <a:xfrm>
            <a:off x="4409448" y="4463655"/>
            <a:ext cx="1512658" cy="1213884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99895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E6DE-4516-4508-83B1-61E5181E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Climate Change–Conditioned Catalogs</a:t>
            </a:r>
          </a:p>
        </p:txBody>
      </p:sp>
      <p:pic>
        <p:nvPicPr>
          <p:cNvPr id="4" name="Graphic 3" descr="Filing Box Archive with solid fill">
            <a:extLst>
              <a:ext uri="{FF2B5EF4-FFF2-40B4-BE49-F238E27FC236}">
                <a16:creationId xmlns:a16="http://schemas.microsoft.com/office/drawing/2014/main" id="{EDFCE7FC-7E01-46E7-9960-36042878D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7312" y="1938194"/>
            <a:ext cx="1455682" cy="1455682"/>
          </a:xfrm>
          <a:prstGeom prst="rect">
            <a:avLst/>
          </a:prstGeom>
        </p:spPr>
      </p:pic>
      <p:pic>
        <p:nvPicPr>
          <p:cNvPr id="5" name="Graphic 4" descr="Filing Box Archive with solid fill">
            <a:extLst>
              <a:ext uri="{FF2B5EF4-FFF2-40B4-BE49-F238E27FC236}">
                <a16:creationId xmlns:a16="http://schemas.microsoft.com/office/drawing/2014/main" id="{5B587426-7525-401E-A8E4-68E1EF41B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8633" y="2164851"/>
            <a:ext cx="1043152" cy="10431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566960-F904-4329-BF19-9AC08817DF16}"/>
              </a:ext>
            </a:extLst>
          </p:cNvPr>
          <p:cNvSpPr txBox="1"/>
          <p:nvPr/>
        </p:nvSpPr>
        <p:spPr>
          <a:xfrm>
            <a:off x="921859" y="3246437"/>
            <a:ext cx="2266588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100K current climate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DD167-DE63-47BA-AEDD-0F454B2A902A}"/>
              </a:ext>
            </a:extLst>
          </p:cNvPr>
          <p:cNvSpPr txBox="1"/>
          <p:nvPr/>
        </p:nvSpPr>
        <p:spPr>
          <a:xfrm>
            <a:off x="456828" y="1427243"/>
            <a:ext cx="3200400" cy="4114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Inventory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B59B8-1F5B-48F1-B27D-5EAA7C1439B1}"/>
              </a:ext>
            </a:extLst>
          </p:cNvPr>
          <p:cNvSpPr txBox="1"/>
          <p:nvPr/>
        </p:nvSpPr>
        <p:spPr>
          <a:xfrm>
            <a:off x="9547548" y="3252060"/>
            <a:ext cx="1865321" cy="3092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10K future climate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FEAE7-C21C-4768-B41C-F65108602C79}"/>
              </a:ext>
            </a:extLst>
          </p:cNvPr>
          <p:cNvSpPr txBox="1"/>
          <p:nvPr/>
        </p:nvSpPr>
        <p:spPr>
          <a:xfrm>
            <a:off x="8534772" y="1427211"/>
            <a:ext cx="3200400" cy="4114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Conditioned Catalog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B77431-A5DF-42BB-9B3B-58BC349E57F8}"/>
              </a:ext>
            </a:extLst>
          </p:cNvPr>
          <p:cNvSpPr txBox="1"/>
          <p:nvPr/>
        </p:nvSpPr>
        <p:spPr>
          <a:xfrm>
            <a:off x="456828" y="4431643"/>
            <a:ext cx="11278343" cy="476283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Randomly draw events from current climate catalog in a way to meet the climate change target</a:t>
            </a:r>
          </a:p>
        </p:txBody>
      </p:sp>
      <p:pic>
        <p:nvPicPr>
          <p:cNvPr id="17" name="Graphic 16" descr="Bullseye with solid fill">
            <a:extLst>
              <a:ext uri="{FF2B5EF4-FFF2-40B4-BE49-F238E27FC236}">
                <a16:creationId xmlns:a16="http://schemas.microsoft.com/office/drawing/2014/main" id="{A8A34DD8-A743-406C-8D69-C8142E9DB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6903" y="1773209"/>
            <a:ext cx="1758192" cy="17581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9DC2CC-9DAB-469B-987E-6E87921C73C9}"/>
              </a:ext>
            </a:extLst>
          </p:cNvPr>
          <p:cNvSpPr txBox="1"/>
          <p:nvPr/>
        </p:nvSpPr>
        <p:spPr>
          <a:xfrm>
            <a:off x="4495800" y="1427243"/>
            <a:ext cx="3200400" cy="4114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Climate Change Target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6CE444-F311-4DF2-A158-E529F92A3C6D}"/>
              </a:ext>
            </a:extLst>
          </p:cNvPr>
          <p:cNvGrpSpPr/>
          <p:nvPr/>
        </p:nvGrpSpPr>
        <p:grpSpPr>
          <a:xfrm>
            <a:off x="1308834" y="4787301"/>
            <a:ext cx="9188566" cy="1455682"/>
            <a:chOff x="36785" y="4410416"/>
            <a:chExt cx="9188566" cy="1455682"/>
          </a:xfrm>
        </p:grpSpPr>
        <p:pic>
          <p:nvPicPr>
            <p:cNvPr id="6" name="Graphic 5" descr="Filing Box Archive with solid fill">
              <a:extLst>
                <a:ext uri="{FF2B5EF4-FFF2-40B4-BE49-F238E27FC236}">
                  <a16:creationId xmlns:a16="http://schemas.microsoft.com/office/drawing/2014/main" id="{2192F2F1-7B4E-419C-BE4C-E5C49BC9F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85" y="4410416"/>
              <a:ext cx="1455682" cy="1455682"/>
            </a:xfrm>
            <a:prstGeom prst="rect">
              <a:avLst/>
            </a:prstGeom>
          </p:spPr>
        </p:pic>
        <p:pic>
          <p:nvPicPr>
            <p:cNvPr id="7" name="Graphic 6" descr="Filing Box Archive with solid fill">
              <a:extLst>
                <a:ext uri="{FF2B5EF4-FFF2-40B4-BE49-F238E27FC236}">
                  <a16:creationId xmlns:a16="http://schemas.microsoft.com/office/drawing/2014/main" id="{EDE7AE2B-455C-4336-AF29-8ED1F9898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47142" y="4410416"/>
              <a:ext cx="1455682" cy="1455682"/>
            </a:xfrm>
            <a:prstGeom prst="rect">
              <a:avLst/>
            </a:prstGeom>
          </p:spPr>
        </p:pic>
        <p:pic>
          <p:nvPicPr>
            <p:cNvPr id="8" name="Graphic 7" descr="Filing Box Archive with solid fill">
              <a:extLst>
                <a:ext uri="{FF2B5EF4-FFF2-40B4-BE49-F238E27FC236}">
                  <a16:creationId xmlns:a16="http://schemas.microsoft.com/office/drawing/2014/main" id="{6A5B3399-948D-4C65-8159-FCA7F61E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431193" y="4410416"/>
              <a:ext cx="1455682" cy="1455682"/>
            </a:xfrm>
            <a:prstGeom prst="rect">
              <a:avLst/>
            </a:prstGeom>
          </p:spPr>
        </p:pic>
        <p:pic>
          <p:nvPicPr>
            <p:cNvPr id="9" name="Graphic 8" descr="Filing Box Archive with solid fill">
              <a:extLst>
                <a:ext uri="{FF2B5EF4-FFF2-40B4-BE49-F238E27FC236}">
                  <a16:creationId xmlns:a16="http://schemas.microsoft.com/office/drawing/2014/main" id="{CF7C67E9-9699-4244-B51F-55E6DB17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769669" y="4410416"/>
              <a:ext cx="1455682" cy="145568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4F13375-AEDA-4D1B-ACF6-5CD9F1078F15}"/>
              </a:ext>
            </a:extLst>
          </p:cNvPr>
          <p:cNvSpPr txBox="1"/>
          <p:nvPr/>
        </p:nvSpPr>
        <p:spPr>
          <a:xfrm>
            <a:off x="1279220" y="6116258"/>
            <a:ext cx="1485296" cy="4604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Hail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90FD38-6297-445C-BF87-E03B6A50A88D}"/>
              </a:ext>
            </a:extLst>
          </p:cNvPr>
          <p:cNvSpPr txBox="1"/>
          <p:nvPr/>
        </p:nvSpPr>
        <p:spPr>
          <a:xfrm>
            <a:off x="3817487" y="6116258"/>
            <a:ext cx="2002961" cy="4604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Tropical Cyclone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F964CE-91F4-4D27-9AA8-AD7BFE954F82}"/>
              </a:ext>
            </a:extLst>
          </p:cNvPr>
          <p:cNvSpPr txBox="1"/>
          <p:nvPr/>
        </p:nvSpPr>
        <p:spPr>
          <a:xfrm>
            <a:off x="6873419" y="6116258"/>
            <a:ext cx="1192360" cy="4604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Wildfire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EC282F-3F1F-4A94-8930-5E53E1529AB9}"/>
              </a:ext>
            </a:extLst>
          </p:cNvPr>
          <p:cNvSpPr txBox="1"/>
          <p:nvPr/>
        </p:nvSpPr>
        <p:spPr>
          <a:xfrm>
            <a:off x="8797703" y="6116258"/>
            <a:ext cx="1943712" cy="3977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Agriculture</a:t>
            </a:r>
          </a:p>
        </p:txBody>
      </p:sp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07012850-CC0F-423B-891B-790BB0F1540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36019" y="5534117"/>
            <a:ext cx="576762" cy="582529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0E780818-1475-4AF0-A1FD-C709F94C975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26990" y="5546898"/>
            <a:ext cx="610042" cy="58131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CE47575B-A426-417A-B541-99BB26071B7E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0273" y="5576367"/>
            <a:ext cx="563415" cy="563415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E6D70F99-37AA-4A79-825D-FEC530ADE3B3}"/>
              </a:ext>
            </a:extLst>
          </p:cNvPr>
          <p:cNvSpPr/>
          <p:nvPr/>
        </p:nvSpPr>
        <p:spPr>
          <a:xfrm>
            <a:off x="3562589" y="2368323"/>
            <a:ext cx="677333" cy="636209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76FC3951-5BB2-45A7-A132-33A818FBE2A8}"/>
              </a:ext>
            </a:extLst>
          </p:cNvPr>
          <p:cNvSpPr/>
          <p:nvPr/>
        </p:nvSpPr>
        <p:spPr>
          <a:xfrm>
            <a:off x="8303114" y="2312846"/>
            <a:ext cx="677333" cy="636209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48E135-238D-403C-A984-D82E3E1D66D1}"/>
              </a:ext>
            </a:extLst>
          </p:cNvPr>
          <p:cNvSpPr txBox="1"/>
          <p:nvPr/>
        </p:nvSpPr>
        <p:spPr>
          <a:xfrm>
            <a:off x="4222246" y="3516261"/>
            <a:ext cx="3747506" cy="47628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9525" algn="ctr" defTabSz="914377">
              <a:spcBef>
                <a:spcPts val="200"/>
              </a:spcBef>
              <a:buClr>
                <a:srgbClr val="016AA6"/>
              </a:buClr>
            </a:pPr>
            <a:r>
              <a:rPr lang="en-US" sz="1400" i="1">
                <a:solidFill>
                  <a:srgbClr val="3F403F"/>
                </a:solidFill>
                <a:latin typeface="Roboto"/>
                <a:ea typeface="Roboto"/>
              </a:rPr>
              <a:t>More heavy rain years</a:t>
            </a:r>
          </a:p>
          <a:p>
            <a:pPr marL="9525" algn="ctr" defTabSz="914377">
              <a:spcBef>
                <a:spcPts val="200"/>
              </a:spcBef>
              <a:buClr>
                <a:srgbClr val="016AA6"/>
              </a:buClr>
            </a:pPr>
            <a:r>
              <a:rPr lang="en-US" sz="1400" i="1">
                <a:solidFill>
                  <a:srgbClr val="3F403F"/>
                </a:solidFill>
                <a:latin typeface="Roboto"/>
                <a:ea typeface="Roboto"/>
              </a:rPr>
              <a:t>Temperature increase by 2˚C</a:t>
            </a:r>
          </a:p>
          <a:p>
            <a:pPr marL="295275" indent="-285750" algn="ctr" defTabSz="914377">
              <a:spcBef>
                <a:spcPts val="200"/>
              </a:spcBef>
              <a:buClr>
                <a:srgbClr val="016AA6"/>
              </a:buClr>
              <a:buFontTx/>
              <a:buChar char="-"/>
            </a:pPr>
            <a:endParaRPr lang="en-US" sz="1400" i="1">
              <a:solidFill>
                <a:srgbClr val="3F403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7481F947-68D1-48D1-BB24-2847151CE8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79716" y="5513581"/>
            <a:ext cx="686604" cy="641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378590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F2FA47-FC6F-435C-8159-A75B62EE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725551"/>
            <a:ext cx="8378825" cy="678308"/>
          </a:xfrm>
        </p:spPr>
        <p:txBody>
          <a:bodyPr wrap="square" anchor="t">
            <a:normAutofit/>
          </a:bodyPr>
          <a:lstStyle/>
          <a:p>
            <a:r>
              <a:rPr lang="en-US"/>
              <a:t>Crop Model Solutions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84A997-F9B8-49E3-BD41-2979C2428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440597"/>
            <a:ext cx="8378824" cy="319090"/>
          </a:xfrm>
        </p:spPr>
        <p:txBody>
          <a:bodyPr wrap="square">
            <a:normAutofit/>
          </a:bodyPr>
          <a:lstStyle/>
          <a:p>
            <a:pPr lvl="1"/>
            <a:r>
              <a:rPr lang="en-US"/>
              <a:t>Builds weather-based models to assess agricultural risk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5B6402-773D-4999-8198-ABDC6870F7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520" cy="4135438"/>
          </a:xfrm>
        </p:spPr>
        <p:txBody>
          <a:bodyPr vert="horz" wrap="square" lIns="0" tIns="0" rIns="0" bIns="0" rtlCol="0" anchor="t"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Roboto"/>
                <a:ea typeface="Roboto"/>
              </a:rPr>
              <a:t>Historical weather records and understanding the past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Roboto"/>
                <a:ea typeface="Roboto"/>
              </a:rPr>
              <a:t>Recent U.S. Midwestern climatic changes may have been beneficial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Roboto"/>
                <a:ea typeface="Roboto"/>
              </a:rPr>
              <a:t>Climatic changes in other U.S. regions were sometimes detrimental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Roboto"/>
                <a:ea typeface="Roboto"/>
              </a:rPr>
              <a:t>Future climatic changes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Roboto"/>
                <a:ea typeface="Roboto"/>
              </a:rPr>
              <a:t>Climatic changes have the potential to limit future crop yield and increase yield variability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Roboto"/>
                <a:ea typeface="Roboto"/>
              </a:rPr>
              <a:t>"What-if" scenarios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Roboto"/>
                <a:ea typeface="Roboto"/>
              </a:rPr>
              <a:t>For example: What if the Dust Bowl droughts were repeated in the next few years?</a:t>
            </a:r>
          </a:p>
          <a:p>
            <a:pPr lvl="1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C1887BE-BCD5-4445-BC87-21FCA3395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60" y="2035175"/>
            <a:ext cx="4916380" cy="413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528105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CB772C-4069-4E93-A8BE-F54F7398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Corn Drought Simulation: 550 Corn Belt Counties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BD367A-926C-49A8-B729-057355095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39615" y="1401803"/>
            <a:ext cx="3930650" cy="4813300"/>
          </a:xfrm>
        </p:spPr>
        <p:txBody>
          <a:bodyPr>
            <a:noAutofit/>
          </a:bodyPr>
          <a:lstStyle/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133" b="1"/>
              <a:t>Comparing two droughts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33" b="1"/>
              <a:t>1988 drought</a:t>
            </a:r>
            <a:r>
              <a:rPr lang="en-US" sz="2133"/>
              <a:t>:</a:t>
            </a:r>
          </a:p>
          <a:p>
            <a:pPr marL="586734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33"/>
              <a:t>1988 daily weather</a:t>
            </a:r>
          </a:p>
          <a:p>
            <a:pPr marL="586734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33"/>
              <a:t>national yield loss = 27%</a:t>
            </a:r>
            <a:endParaRPr lang="en-US" sz="2133" b="1"/>
          </a:p>
          <a:p>
            <a:pPr marL="342900" indent="-342900">
              <a:spcBef>
                <a:spcPts val="1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33" b="1"/>
              <a:t>Drought X</a:t>
            </a:r>
            <a:r>
              <a:rPr lang="en-US" sz="2133"/>
              <a:t>:</a:t>
            </a:r>
          </a:p>
          <a:p>
            <a:pPr marL="586734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33"/>
              <a:t>Jan–May 1988 daily weather</a:t>
            </a:r>
          </a:p>
          <a:p>
            <a:pPr marL="586734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33">
                <a:solidFill>
                  <a:schemeClr val="accent6"/>
                </a:solidFill>
              </a:rPr>
              <a:t>Jun–Aug 1936 weather</a:t>
            </a:r>
          </a:p>
          <a:p>
            <a:pPr marL="586734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33">
                <a:solidFill>
                  <a:schemeClr val="accent6"/>
                </a:solidFill>
              </a:rPr>
              <a:t>yield loss relative to 1988 drought = 45%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CDFE40-E538-4428-8453-A4B19CA80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5" y="1336103"/>
            <a:ext cx="7315835" cy="45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07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719455-E583-4EB2-AC7D-F233A78B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Recent Climatic Changes (1974–2019)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626472-1CA8-4AC7-BF77-BF18126613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6091"/>
          <a:stretch/>
        </p:blipFill>
        <p:spPr>
          <a:xfrm>
            <a:off x="5944394" y="1401803"/>
            <a:ext cx="5786437" cy="4926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CDB9B2-4544-4F49-B729-DEF574773EB2}"/>
              </a:ext>
            </a:extLst>
          </p:cNvPr>
          <p:cNvSpPr txBox="1"/>
          <p:nvPr/>
        </p:nvSpPr>
        <p:spPr>
          <a:xfrm>
            <a:off x="546366" y="1511555"/>
            <a:ext cx="5013404" cy="438733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Change in corn yield across 13 Corn Belt states due to historical (1974–2019) weather (bushels/acre/year)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Crop genetics held at 2019 levels; the only variable is </a:t>
            </a:r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0005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DA4FF66E-B802-401D-89D3-91854C0AA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521210"/>
            <a:ext cx="9181372" cy="457239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162263-794B-463E-A719-CA8AE4AC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7" y="209397"/>
            <a:ext cx="11230635" cy="838087"/>
          </a:xfrm>
        </p:spPr>
        <p:txBody>
          <a:bodyPr anchor="ctr">
            <a:normAutofit/>
          </a:bodyPr>
          <a:lstStyle/>
          <a:p>
            <a:r>
              <a:rPr lang="en-US"/>
              <a:t>County Corn Yield in 2046–2055 Relative to 1991–2000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EF29AA-FF05-4F58-9752-23E1796A28E5}"/>
              </a:ext>
            </a:extLst>
          </p:cNvPr>
          <p:cNvSpPr txBox="1"/>
          <p:nvPr/>
        </p:nvSpPr>
        <p:spPr>
          <a:xfrm>
            <a:off x="9107289" y="1922698"/>
            <a:ext cx="2437547" cy="1506303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noAutofit/>
          </a:bodyPr>
          <a:lstStyle/>
          <a:p>
            <a:pPr algn="ctr">
              <a:spcAft>
                <a:spcPts val="24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Yield ratio</a:t>
            </a:r>
          </a:p>
          <a:p>
            <a:pPr algn="ctr">
              <a:lnSpc>
                <a:spcPct val="80000"/>
              </a:lnSpc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yield 2046–2055</a:t>
            </a:r>
          </a:p>
          <a:p>
            <a:pPr algn="ctr">
              <a:lnSpc>
                <a:spcPct val="80000"/>
              </a:lnSpc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────────────</a:t>
            </a:r>
          </a:p>
          <a:p>
            <a:pPr algn="ctr">
              <a:lnSpc>
                <a:spcPct val="80000"/>
              </a:lnSpc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yield 1991–2000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DE3D2-A971-4564-9809-0BF639360735}"/>
              </a:ext>
            </a:extLst>
          </p:cNvPr>
          <p:cNvSpPr txBox="1"/>
          <p:nvPr/>
        </p:nvSpPr>
        <p:spPr>
          <a:xfrm>
            <a:off x="554792" y="1087372"/>
            <a:ext cx="7491197" cy="43888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algn="ctr">
              <a:spcAft>
                <a:spcPts val="24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Four CMIP5 (RCP 8.5) Downscaled Climate Projections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5876F-10F5-48AD-8E86-BDAA150FDDB7}"/>
              </a:ext>
            </a:extLst>
          </p:cNvPr>
          <p:cNvSpPr txBox="1"/>
          <p:nvPr/>
        </p:nvSpPr>
        <p:spPr>
          <a:xfrm>
            <a:off x="9107289" y="4094679"/>
            <a:ext cx="2559640" cy="178390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20" tIns="60960" rIns="121920" bIns="60960" rtlCol="0">
            <a:no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Crop genetics held at 2019 levels; only variable is weather</a:t>
            </a:r>
          </a:p>
          <a:p>
            <a:pPr algn="ctr">
              <a:spcBef>
                <a:spcPts val="1600"/>
              </a:spcBef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Irrigated – top</a:t>
            </a:r>
          </a:p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Rainfed – bottom</a:t>
            </a:r>
          </a:p>
        </p:txBody>
      </p:sp>
    </p:spTree>
    <p:extLst>
      <p:ext uri="{BB962C8B-B14F-4D97-AF65-F5344CB8AC3E}">
        <p14:creationId xmlns:p14="http://schemas.microsoft.com/office/powerpoint/2010/main" val="384460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7E5E-1B4F-4483-8B24-1F7C7B7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6"/>
            <a:ext cx="8378031" cy="676656"/>
          </a:xfrm>
        </p:spPr>
        <p:txBody>
          <a:bodyPr wrap="square" anchor="t">
            <a:normAutofit/>
          </a:bodyPr>
          <a:lstStyle/>
          <a:p>
            <a:r>
              <a:rPr lang="en-US"/>
              <a:t>Summary Points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E62F3C-D685-4F09-9D52-18A1105CBB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667313"/>
            <a:ext cx="9144000" cy="4135438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/>
                <a:ea typeface="Roboto"/>
              </a:rPr>
              <a:t>Founded the catastrophe modeling industry in 1987 and now serve more than 400 clients with modeling in 110+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/>
                <a:ea typeface="Roboto"/>
              </a:rPr>
              <a:t>High-resolution agricultural modeling in place for the U.S., China, Canada, and India markets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/>
                <a:ea typeface="Roboto"/>
              </a:rPr>
              <a:t>Insurance industry balancing immediate concerns with long run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/>
                <a:ea typeface="Roboto"/>
              </a:rPr>
              <a:t>Climate change enters the discussion in many ways:</a:t>
            </a:r>
          </a:p>
          <a:p>
            <a:pPr marL="69215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/>
                <a:ea typeface="Roboto"/>
              </a:rPr>
              <a:t>regulators, internal risk assessment, ESG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Roboto"/>
                <a:ea typeface="Roboto"/>
              </a:rPr>
              <a:t>Verisk's extreme event solutions team provides guidance for clients today and research for the future across multiple perils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829BAEA6-BB1B-4683-A63F-3A328A1DF7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52001" y="6201184"/>
            <a:ext cx="576753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001FCC7-22E6-9045-A139-5354A60A8EB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287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04794-375E-455C-ADF4-1CDF91C2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72" y="3152788"/>
            <a:ext cx="5638800" cy="1541817"/>
          </a:xfrm>
        </p:spPr>
        <p:txBody>
          <a:bodyPr/>
          <a:lstStyle/>
          <a:p>
            <a:br>
              <a:rPr lang="en-US"/>
            </a:br>
            <a:r>
              <a:rPr lang="en-US"/>
              <a:t>Thank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009BD5-1053-4B25-81D7-985F004C87E0}"/>
              </a:ext>
            </a:extLst>
          </p:cNvPr>
          <p:cNvSpPr txBox="1">
            <a:spLocks/>
          </p:cNvSpPr>
          <p:nvPr/>
        </p:nvSpPr>
        <p:spPr>
          <a:xfrm>
            <a:off x="530772" y="3923697"/>
            <a:ext cx="5638800" cy="154181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br>
              <a:rPr lang="en-US" sz="2400"/>
            </a:br>
            <a:r>
              <a:rPr lang="en-US" sz="2400"/>
              <a:t>Agriculture@Verisk.com</a:t>
            </a:r>
          </a:p>
        </p:txBody>
      </p:sp>
    </p:spTree>
    <p:extLst>
      <p:ext uri="{BB962C8B-B14F-4D97-AF65-F5344CB8AC3E}">
        <p14:creationId xmlns:p14="http://schemas.microsoft.com/office/powerpoint/2010/main" val="386452059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BE32CF-2CA2-1142-B7E3-2F3B2CDF7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414" y="1020293"/>
            <a:ext cx="10575235" cy="59485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24A37B-FD2C-4477-8CD4-D8101678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Extreme Event Models in 110+ Countries</a:t>
            </a:r>
          </a:p>
        </p:txBody>
      </p:sp>
      <p:pic>
        <p:nvPicPr>
          <p:cNvPr id="1026" name="Picture 2" descr="http://airport/mrktcomm/resources/Multimedia/Peril%20Icons/biohazard.png">
            <a:extLst>
              <a:ext uri="{FF2B5EF4-FFF2-40B4-BE49-F238E27FC236}">
                <a16:creationId xmlns:a16="http://schemas.microsoft.com/office/drawing/2014/main" id="{8F1441EF-8D81-4808-B031-649FF21A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49" y="5747125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irport/mrktcomm/resources/Multimedia/Peril%20Icons/cyber.png">
            <a:extLst>
              <a:ext uri="{FF2B5EF4-FFF2-40B4-BE49-F238E27FC236}">
                <a16:creationId xmlns:a16="http://schemas.microsoft.com/office/drawing/2014/main" id="{2B6ABDC3-9C6D-46C9-B28C-07A1A4DBE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892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irport/mrktcomm/resources/Multimedia/Peril%20Icons/cyclone.png">
            <a:extLst>
              <a:ext uri="{FF2B5EF4-FFF2-40B4-BE49-F238E27FC236}">
                <a16:creationId xmlns:a16="http://schemas.microsoft.com/office/drawing/2014/main" id="{5A349F4A-6D99-4295-B227-F5A2AD5C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79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irport/mrktcomm/resources/Multimedia/Peril%20Icons/earthquake.png">
            <a:extLst>
              <a:ext uri="{FF2B5EF4-FFF2-40B4-BE49-F238E27FC236}">
                <a16:creationId xmlns:a16="http://schemas.microsoft.com/office/drawing/2014/main" id="{B4DE9BD5-2D3F-45D4-AFA4-CE46D35D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07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irport/mrktcomm/resources/Multimedia/Peril%20Icons/flood.png">
            <a:extLst>
              <a:ext uri="{FF2B5EF4-FFF2-40B4-BE49-F238E27FC236}">
                <a16:creationId xmlns:a16="http://schemas.microsoft.com/office/drawing/2014/main" id="{0377C56D-90E4-4642-A5D8-79F140E0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77" y="5747125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airport/mrktcomm/resources/Multimedia/Peril%20Icons/hurricane.png">
            <a:extLst>
              <a:ext uri="{FF2B5EF4-FFF2-40B4-BE49-F238E27FC236}">
                <a16:creationId xmlns:a16="http://schemas.microsoft.com/office/drawing/2014/main" id="{56B95F04-5D13-4955-96AD-6CEB06C26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27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airport/mrktcomm/resources/Multimedia/Peril%20Icons/LIfeandHealth.png">
            <a:extLst>
              <a:ext uri="{FF2B5EF4-FFF2-40B4-BE49-F238E27FC236}">
                <a16:creationId xmlns:a16="http://schemas.microsoft.com/office/drawing/2014/main" id="{B759F771-B10A-4D87-9B98-01FE5BAB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869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airport/mrktcomm/resources/Multimedia/Peril%20Icons/Scales.png">
            <a:extLst>
              <a:ext uri="{FF2B5EF4-FFF2-40B4-BE49-F238E27FC236}">
                <a16:creationId xmlns:a16="http://schemas.microsoft.com/office/drawing/2014/main" id="{0F42086C-22B8-44AA-B250-CC7D1DC5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29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airport/mrktcomm/resources/Multimedia/Peril%20Icons/terrorism.png">
            <a:extLst>
              <a:ext uri="{FF2B5EF4-FFF2-40B4-BE49-F238E27FC236}">
                <a16:creationId xmlns:a16="http://schemas.microsoft.com/office/drawing/2014/main" id="{7440830C-E502-4909-9358-C0E36550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789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airport/mrktcomm/resources/Multimedia/Peril%20Icons/wildfire.png">
            <a:extLst>
              <a:ext uri="{FF2B5EF4-FFF2-40B4-BE49-F238E27FC236}">
                <a16:creationId xmlns:a16="http://schemas.microsoft.com/office/drawing/2014/main" id="{62DF748B-E70C-4A03-B3CE-9F241EC6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8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airport/mrktcomm/resources/Multimedia/Peril%20Icons/wind.png">
            <a:extLst>
              <a:ext uri="{FF2B5EF4-FFF2-40B4-BE49-F238E27FC236}">
                <a16:creationId xmlns:a16="http://schemas.microsoft.com/office/drawing/2014/main" id="{15A0CAF6-7D9A-469C-A854-D55D72E7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95" y="5755302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airport/mrktcomm/resources/Multimedia/Peril%20Icons/winter%20storm.png">
            <a:extLst>
              <a:ext uri="{FF2B5EF4-FFF2-40B4-BE49-F238E27FC236}">
                <a16:creationId xmlns:a16="http://schemas.microsoft.com/office/drawing/2014/main" id="{A7608BBC-ED95-48B9-BE15-33D9FD7F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95" y="5749411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DD4B92-B9A3-4FB5-929C-861C0269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3742" y="5755302"/>
            <a:ext cx="764541" cy="772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FB535B-4432-4911-8543-3B3EDAB01B24}"/>
              </a:ext>
            </a:extLst>
          </p:cNvPr>
          <p:cNvSpPr txBox="1"/>
          <p:nvPr/>
        </p:nvSpPr>
        <p:spPr>
          <a:xfrm>
            <a:off x="10482389" y="639192"/>
            <a:ext cx="1404811" cy="17755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9525" algn="l" defTabSz="914377">
              <a:spcBef>
                <a:spcPts val="200"/>
              </a:spcBef>
              <a:buClr>
                <a:srgbClr val="016AA6"/>
              </a:buClr>
            </a:pPr>
            <a:endParaRPr lang="en-US" sz="1600" err="1">
              <a:solidFill>
                <a:srgbClr val="3F403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7A4753-39DE-4365-8342-B5B81A6F719C}"/>
              </a:ext>
            </a:extLst>
          </p:cNvPr>
          <p:cNvSpPr txBox="1"/>
          <p:nvPr/>
        </p:nvSpPr>
        <p:spPr>
          <a:xfrm>
            <a:off x="10020356" y="639192"/>
            <a:ext cx="219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>
                <a:solidFill>
                  <a:schemeClr val="tx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AIR Worldwide is now </a:t>
            </a:r>
            <a:r>
              <a:rPr lang="en-US" sz="1200" b="1" i="0" u="none" strike="noStrike">
                <a:solidFill>
                  <a:srgbClr val="A4C8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hlinkClick r:id="rId18"/>
              </a:rPr>
              <a:t>Verisk</a:t>
            </a:r>
            <a:endParaRPr lang="en-US" sz="1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2722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C00C-76DC-4F99-9594-6A1B0E10C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Roboto Medium"/>
                <a:ea typeface="Roboto Medium"/>
              </a:rPr>
              <a:t>Strong Portfolio of Agricultural Models and Services in Largest Markets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D417D24-3FE2-48DB-8456-7776040EA1CB}"/>
              </a:ext>
            </a:extLst>
          </p:cNvPr>
          <p:cNvSpPr/>
          <p:nvPr/>
        </p:nvSpPr>
        <p:spPr>
          <a:xfrm>
            <a:off x="571491" y="1978105"/>
            <a:ext cx="4866951" cy="3050276"/>
          </a:xfrm>
          <a:custGeom>
            <a:avLst/>
            <a:gdLst>
              <a:gd name="connsiteX0" fmla="*/ 0 w 3886245"/>
              <a:gd name="connsiteY0" fmla="*/ 0 h 552825"/>
              <a:gd name="connsiteX1" fmla="*/ 3886245 w 3886245"/>
              <a:gd name="connsiteY1" fmla="*/ 0 h 552825"/>
              <a:gd name="connsiteX2" fmla="*/ 3886245 w 3886245"/>
              <a:gd name="connsiteY2" fmla="*/ 552825 h 552825"/>
              <a:gd name="connsiteX3" fmla="*/ 0 w 3886245"/>
              <a:gd name="connsiteY3" fmla="*/ 552825 h 552825"/>
              <a:gd name="connsiteX4" fmla="*/ 0 w 3886245"/>
              <a:gd name="connsiteY4" fmla="*/ 0 h 55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45" h="552825">
                <a:moveTo>
                  <a:pt x="0" y="0"/>
                </a:moveTo>
                <a:lnTo>
                  <a:pt x="3886245" y="0"/>
                </a:lnTo>
                <a:lnTo>
                  <a:pt x="3886245" y="552825"/>
                </a:lnTo>
                <a:lnTo>
                  <a:pt x="0" y="552825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3840" tIns="426720" rIns="243840" bIns="121920" numCol="1" spcCol="1270" anchor="t" anchorCtr="0">
            <a:noAutofit/>
          </a:bodyPr>
          <a:lstStyle/>
          <a:p>
            <a:pPr marL="152392" lvl="1" indent="-152392" defTabSz="1015975" fontAlgn="base">
              <a:spcBef>
                <a:spcPct val="0"/>
              </a:spcBef>
              <a:spcAft>
                <a:spcPts val="400"/>
              </a:spcAft>
              <a:buFontTx/>
              <a:buChar char="•"/>
              <a:tabLst>
                <a:tab pos="2288060" algn="l"/>
              </a:tabLst>
              <a:defRPr/>
            </a:pPr>
            <a:r>
              <a:rPr lang="en-US" sz="1600" b="1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Canada Crop Hail</a:t>
            </a:r>
            <a:r>
              <a:rPr lang="en-US" sz="1600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(2017 release)</a:t>
            </a:r>
            <a:endParaRPr lang="en-US" sz="1600" b="1">
              <a:solidFill>
                <a:srgbClr val="2D2E2D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2392" lvl="1" indent="-152392" defTabSz="1015975" fontAlgn="base">
              <a:spcBef>
                <a:spcPct val="0"/>
              </a:spcBef>
              <a:spcAft>
                <a:spcPts val="400"/>
              </a:spcAft>
              <a:buFontTx/>
              <a:buChar char="•"/>
              <a:tabLst>
                <a:tab pos="2288060" algn="l"/>
              </a:tabLst>
              <a:defRPr/>
            </a:pPr>
            <a:r>
              <a:rPr lang="en-US" sz="1600" b="1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Canada MPCI*</a:t>
            </a:r>
            <a:r>
              <a:rPr lang="en-US" sz="1600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(2018 release)</a:t>
            </a:r>
            <a:endParaRPr lang="en-US" sz="1600" b="1">
              <a:solidFill>
                <a:srgbClr val="2D2E2D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2392" lvl="1" indent="-152392" defTabSz="1015975" fontAlgn="base">
              <a:spcBef>
                <a:spcPct val="0"/>
              </a:spcBef>
              <a:spcAft>
                <a:spcPts val="400"/>
              </a:spcAft>
              <a:buFontTx/>
              <a:buChar char="•"/>
              <a:tabLst>
                <a:tab pos="2288060" algn="l"/>
              </a:tabLst>
              <a:defRPr/>
            </a:pPr>
            <a:r>
              <a:rPr lang="en-US" sz="1600" b="1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China MPCI**</a:t>
            </a:r>
            <a:r>
              <a:rPr lang="en-US" sz="1600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(2020 update)</a:t>
            </a:r>
          </a:p>
          <a:p>
            <a:pPr marL="152392" lvl="1" indent="-152392" defTabSz="1015975" fontAlgn="base">
              <a:spcBef>
                <a:spcPct val="0"/>
              </a:spcBef>
              <a:spcAft>
                <a:spcPts val="400"/>
              </a:spcAft>
              <a:buFontTx/>
              <a:buChar char="•"/>
              <a:tabLst>
                <a:tab pos="2288060" algn="l"/>
              </a:tabLst>
              <a:defRPr/>
            </a:pPr>
            <a:r>
              <a:rPr lang="en-US" sz="1600" b="1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India MPCI	</a:t>
            </a:r>
            <a:r>
              <a:rPr lang="en-US" sz="1600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(2019 release)</a:t>
            </a:r>
          </a:p>
          <a:p>
            <a:pPr marL="152392" lvl="1" indent="-152392" defTabSz="1015975" fontAlgn="base">
              <a:spcBef>
                <a:spcPct val="0"/>
              </a:spcBef>
              <a:spcAft>
                <a:spcPts val="400"/>
              </a:spcAft>
              <a:buFontTx/>
              <a:buChar char="•"/>
              <a:tabLst>
                <a:tab pos="2288060" algn="l"/>
              </a:tabLst>
              <a:defRPr/>
            </a:pPr>
            <a:r>
              <a:rPr lang="en-US" sz="1600" b="1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 Crop Hail</a:t>
            </a:r>
            <a:r>
              <a:rPr lang="en-US" sz="1600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(2022 update)</a:t>
            </a:r>
          </a:p>
          <a:p>
            <a:pPr marL="152392" lvl="1" indent="-152392" defTabSz="1015975" fontAlgn="base">
              <a:spcBef>
                <a:spcPct val="0"/>
              </a:spcBef>
              <a:spcAft>
                <a:spcPts val="400"/>
              </a:spcAft>
              <a:buFontTx/>
              <a:buChar char="•"/>
              <a:tabLst>
                <a:tab pos="2288060" algn="l"/>
              </a:tabLst>
              <a:defRPr/>
            </a:pPr>
            <a:r>
              <a:rPr lang="en-US" sz="1600" b="1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 MPCI	</a:t>
            </a:r>
            <a:r>
              <a:rPr lang="en-US" sz="1600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(2021 update)</a:t>
            </a:r>
          </a:p>
          <a:p>
            <a:pPr marL="0" lvl="1" defTabSz="1015975" fontAlgn="base">
              <a:spcBef>
                <a:spcPts val="800"/>
              </a:spcBef>
              <a:tabLst>
                <a:tab pos="2288060" algn="l"/>
              </a:tabLst>
              <a:defRPr/>
            </a:pPr>
            <a:r>
              <a:rPr lang="en-US" sz="1600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*MPCI — multiple peril crop insurance</a:t>
            </a:r>
          </a:p>
          <a:p>
            <a:pPr marL="0" lvl="1" defTabSz="1015975" fontAlgn="base">
              <a:tabLst>
                <a:tab pos="2288060" algn="l"/>
              </a:tabLst>
              <a:defRPr/>
            </a:pPr>
            <a:r>
              <a:rPr lang="en-US" sz="1600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**China model Includes MPCI, forest, and livestock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7911845-7E8F-482B-92EB-9E73222085AD}"/>
              </a:ext>
            </a:extLst>
          </p:cNvPr>
          <p:cNvSpPr/>
          <p:nvPr/>
        </p:nvSpPr>
        <p:spPr>
          <a:xfrm>
            <a:off x="851071" y="1612346"/>
            <a:ext cx="3657600" cy="731520"/>
          </a:xfrm>
          <a:custGeom>
            <a:avLst/>
            <a:gdLst>
              <a:gd name="connsiteX0" fmla="*/ 0 w 3009928"/>
              <a:gd name="connsiteY0" fmla="*/ 63961 h 383760"/>
              <a:gd name="connsiteX1" fmla="*/ 63961 w 3009928"/>
              <a:gd name="connsiteY1" fmla="*/ 0 h 383760"/>
              <a:gd name="connsiteX2" fmla="*/ 2945967 w 3009928"/>
              <a:gd name="connsiteY2" fmla="*/ 0 h 383760"/>
              <a:gd name="connsiteX3" fmla="*/ 3009928 w 3009928"/>
              <a:gd name="connsiteY3" fmla="*/ 63961 h 383760"/>
              <a:gd name="connsiteX4" fmla="*/ 3009928 w 3009928"/>
              <a:gd name="connsiteY4" fmla="*/ 319799 h 383760"/>
              <a:gd name="connsiteX5" fmla="*/ 2945967 w 3009928"/>
              <a:gd name="connsiteY5" fmla="*/ 383760 h 383760"/>
              <a:gd name="connsiteX6" fmla="*/ 63961 w 3009928"/>
              <a:gd name="connsiteY6" fmla="*/ 383760 h 383760"/>
              <a:gd name="connsiteX7" fmla="*/ 0 w 3009928"/>
              <a:gd name="connsiteY7" fmla="*/ 319799 h 383760"/>
              <a:gd name="connsiteX8" fmla="*/ 0 w 3009928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9928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2945967" y="0"/>
                </a:lnTo>
                <a:cubicBezTo>
                  <a:pt x="2981292" y="0"/>
                  <a:pt x="3009928" y="28636"/>
                  <a:pt x="3009928" y="63961"/>
                </a:cubicBezTo>
                <a:lnTo>
                  <a:pt x="3009928" y="319799"/>
                </a:lnTo>
                <a:cubicBezTo>
                  <a:pt x="3009928" y="355124"/>
                  <a:pt x="2981292" y="383760"/>
                  <a:pt x="2945967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7236" tIns="24979" rIns="307236" bIns="24979" numCol="1" spcCol="1270" anchor="ctr" anchorCtr="0">
            <a:noAutofit/>
          </a:bodyPr>
          <a:lstStyle/>
          <a:p>
            <a:pPr algn="ctr" defTabSz="711165" fontAlgn="base">
              <a:spcBef>
                <a:spcPct val="0"/>
              </a:spcBef>
              <a:defRPr/>
            </a:pPr>
            <a:r>
              <a:rPr lang="en-US" b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Leading Models</a:t>
            </a:r>
            <a:endParaRPr lang="en-US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 defTabSz="711165" fontAlgn="base">
              <a:spcBef>
                <a:spcPct val="0"/>
              </a:spcBef>
              <a:defRPr/>
            </a:pPr>
            <a:r>
              <a:rPr lang="en-US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(Touchstone Re™)</a:t>
            </a:r>
            <a:endParaRPr lang="en-US" b="1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C55450A-5DF4-4070-B80A-595B782B84FB}"/>
              </a:ext>
            </a:extLst>
          </p:cNvPr>
          <p:cNvSpPr/>
          <p:nvPr/>
        </p:nvSpPr>
        <p:spPr>
          <a:xfrm>
            <a:off x="571492" y="5552486"/>
            <a:ext cx="4866949" cy="796697"/>
          </a:xfrm>
          <a:custGeom>
            <a:avLst/>
            <a:gdLst>
              <a:gd name="connsiteX0" fmla="*/ 0 w 3886245"/>
              <a:gd name="connsiteY0" fmla="*/ 0 h 552825"/>
              <a:gd name="connsiteX1" fmla="*/ 3886245 w 3886245"/>
              <a:gd name="connsiteY1" fmla="*/ 0 h 552825"/>
              <a:gd name="connsiteX2" fmla="*/ 3886245 w 3886245"/>
              <a:gd name="connsiteY2" fmla="*/ 552825 h 552825"/>
              <a:gd name="connsiteX3" fmla="*/ 0 w 3886245"/>
              <a:gd name="connsiteY3" fmla="*/ 552825 h 552825"/>
              <a:gd name="connsiteX4" fmla="*/ 0 w 3886245"/>
              <a:gd name="connsiteY4" fmla="*/ 0 h 55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45" h="552825">
                <a:moveTo>
                  <a:pt x="0" y="0"/>
                </a:moveTo>
                <a:lnTo>
                  <a:pt x="3886245" y="0"/>
                </a:lnTo>
                <a:lnTo>
                  <a:pt x="3886245" y="552825"/>
                </a:lnTo>
                <a:lnTo>
                  <a:pt x="0" y="552825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3840" tIns="426720" rIns="243840" bIns="121920" numCol="1" spcCol="1270" anchor="t" anchorCtr="0">
            <a:noAutofit/>
          </a:bodyPr>
          <a:lstStyle/>
          <a:p>
            <a:pPr marL="152392" lvl="1" indent="-152392" defTabSz="711165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  <a:defRPr/>
            </a:pPr>
            <a:r>
              <a:rPr lang="en-US" sz="1600" b="1">
                <a:solidFill>
                  <a:srgbClr val="2D2E2D">
                    <a:hueOff val="0"/>
                    <a:satOff val="0"/>
                    <a:lumOff val="0"/>
                    <a:alphaOff val="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 MPCI fund designation</a:t>
            </a:r>
          </a:p>
          <a:p>
            <a:pPr marL="0" lvl="1" defTabSz="711165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US" sz="1600" b="1">
              <a:solidFill>
                <a:srgbClr val="2D2E2D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CE9F60-4A51-4C63-8DEB-5A8A7B064406}"/>
              </a:ext>
            </a:extLst>
          </p:cNvPr>
          <p:cNvSpPr/>
          <p:nvPr/>
        </p:nvSpPr>
        <p:spPr>
          <a:xfrm>
            <a:off x="851071" y="5282301"/>
            <a:ext cx="3657600" cy="568797"/>
          </a:xfrm>
          <a:custGeom>
            <a:avLst/>
            <a:gdLst>
              <a:gd name="connsiteX0" fmla="*/ 0 w 3009928"/>
              <a:gd name="connsiteY0" fmla="*/ 63961 h 383760"/>
              <a:gd name="connsiteX1" fmla="*/ 63961 w 3009928"/>
              <a:gd name="connsiteY1" fmla="*/ 0 h 383760"/>
              <a:gd name="connsiteX2" fmla="*/ 2945967 w 3009928"/>
              <a:gd name="connsiteY2" fmla="*/ 0 h 383760"/>
              <a:gd name="connsiteX3" fmla="*/ 3009928 w 3009928"/>
              <a:gd name="connsiteY3" fmla="*/ 63961 h 383760"/>
              <a:gd name="connsiteX4" fmla="*/ 3009928 w 3009928"/>
              <a:gd name="connsiteY4" fmla="*/ 319799 h 383760"/>
              <a:gd name="connsiteX5" fmla="*/ 2945967 w 3009928"/>
              <a:gd name="connsiteY5" fmla="*/ 383760 h 383760"/>
              <a:gd name="connsiteX6" fmla="*/ 63961 w 3009928"/>
              <a:gd name="connsiteY6" fmla="*/ 383760 h 383760"/>
              <a:gd name="connsiteX7" fmla="*/ 0 w 3009928"/>
              <a:gd name="connsiteY7" fmla="*/ 319799 h 383760"/>
              <a:gd name="connsiteX8" fmla="*/ 0 w 3009928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9928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2945967" y="0"/>
                </a:lnTo>
                <a:cubicBezTo>
                  <a:pt x="2981292" y="0"/>
                  <a:pt x="3009928" y="28636"/>
                  <a:pt x="3009928" y="63961"/>
                </a:cubicBezTo>
                <a:lnTo>
                  <a:pt x="3009928" y="319799"/>
                </a:lnTo>
                <a:cubicBezTo>
                  <a:pt x="3009928" y="355124"/>
                  <a:pt x="2981292" y="383760"/>
                  <a:pt x="2945967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7236" tIns="24979" rIns="307236" bIns="24979" numCol="1" spcCol="1270" anchor="ctr" anchorCtr="0">
            <a:noAutofit/>
          </a:bodyPr>
          <a:lstStyle/>
          <a:p>
            <a:pPr algn="ctr" defTabSz="711165" fontAlgn="base">
              <a:spcBef>
                <a:spcPct val="0"/>
              </a:spcBef>
              <a:defRPr/>
            </a:pPr>
            <a:r>
              <a:rPr lang="en-US" b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Consulting Service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770A30-B090-4CF1-B13E-0B7B7065A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0" t="2979" r="4748" b="15503"/>
          <a:stretch/>
        </p:blipFill>
        <p:spPr>
          <a:xfrm>
            <a:off x="5486400" y="1995805"/>
            <a:ext cx="6613243" cy="41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344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Roboto Medium"/>
                <a:ea typeface="Roboto Medium"/>
              </a:rPr>
              <a:t>Traditional Methods of Estimating Loss Ineffective For</a:t>
            </a:r>
            <a:r>
              <a:rPr lang="en-US" dirty="0">
                <a:latin typeface="Roboto Medium"/>
                <a:ea typeface="Roboto Medium"/>
              </a:rPr>
              <a:t> Catastrophe Risk Management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B47AF02-729E-46E9-94C6-7EEF144B4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793" y="1690537"/>
            <a:ext cx="8382000" cy="319090"/>
          </a:xfrm>
        </p:spPr>
        <p:txBody>
          <a:bodyPr/>
          <a:lstStyle/>
          <a:p>
            <a:r>
              <a:rPr lang="en-US" sz="1600"/>
              <a:t>“Catastrophe Events Violate the Two Major Conditions Needed to Apply the Law of Large Numbers”  - American Academy of Actuaries</a:t>
            </a:r>
          </a:p>
          <a:p>
            <a:endParaRPr lang="en-US" sz="1600"/>
          </a:p>
        </p:txBody>
      </p:sp>
      <p:pic>
        <p:nvPicPr>
          <p:cNvPr id="120" name="Table Placeholder 119">
            <a:extLst>
              <a:ext uri="{FF2B5EF4-FFF2-40B4-BE49-F238E27FC236}">
                <a16:creationId xmlns:a16="http://schemas.microsoft.com/office/drawing/2014/main" id="{17369F38-BF4F-41AF-82C4-B934117470B2}"/>
              </a:ext>
            </a:extLst>
          </p:cNvPr>
          <p:cNvPicPr>
            <a:picLocks noGrp="1" noChangeAspect="1"/>
          </p:cNvPicPr>
          <p:nvPr>
            <p:ph type="tbl" sz="quarter" idx="11"/>
          </p:nvPr>
        </p:nvPicPr>
        <p:blipFill>
          <a:blip r:embed="rId3"/>
          <a:stretch>
            <a:fillRect/>
          </a:stretch>
        </p:blipFill>
        <p:spPr>
          <a:xfrm>
            <a:off x="1417546" y="2294903"/>
            <a:ext cx="9356907" cy="437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61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11E6C0-7836-4DE0-BA67-F32BFC911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170" y="769693"/>
            <a:ext cx="10334650" cy="438997"/>
          </a:xfrm>
          <a:noFill/>
        </p:spPr>
        <p:txBody>
          <a:bodyPr>
            <a:no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What Questions Are Extreme Event Models Designed to Answer?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4953000" y="3192263"/>
            <a:ext cx="2438400" cy="1074943"/>
          </a:xfrm>
          <a:prstGeom prst="wedgeRoundRectCallou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>
                <a:latin typeface="Roboto" panose="02000000000000000000" pitchFamily="2" charset="0"/>
                <a:ea typeface="Roboto" panose="02000000000000000000" pitchFamily="2" charset="0"/>
              </a:rPr>
              <a:t>Where are future events likely to occur?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077200" y="1295400"/>
            <a:ext cx="2209800" cy="1143000"/>
          </a:xfrm>
          <a:prstGeom prst="wedgeRoundRectCallou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>
                <a:latin typeface="Roboto" panose="02000000000000000000" pitchFamily="2" charset="0"/>
                <a:ea typeface="Roboto" panose="02000000000000000000" pitchFamily="2" charset="0"/>
              </a:rPr>
              <a:t>How intense are they likely to be?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848600" y="4267206"/>
            <a:ext cx="2286000" cy="1812967"/>
          </a:xfrm>
          <a:prstGeom prst="wedgeRoundRectCallou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>
                <a:latin typeface="Roboto" panose="02000000000000000000" pitchFamily="2" charset="0"/>
                <a:ea typeface="Roboto" panose="02000000000000000000" pitchFamily="2" charset="0"/>
              </a:rPr>
              <a:t>For each potential event, what is the estimated range of damage and insured loss?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815935" y="1341022"/>
            <a:ext cx="2743200" cy="1783179"/>
          </a:xfrm>
          <a:prstGeom prst="wedgeRoundRectCallou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>
                <a:latin typeface="Roboto" panose="02000000000000000000" pitchFamily="2" charset="0"/>
                <a:ea typeface="Roboto" panose="02000000000000000000" pitchFamily="2" charset="0"/>
              </a:rPr>
              <a:t>What is the probability of a given level of loss for my book in a wide range of catastrophe scenarios?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044535" y="4920791"/>
            <a:ext cx="2286000" cy="1167516"/>
          </a:xfrm>
          <a:prstGeom prst="wedgeRoundRectCallou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0">
                <a:latin typeface="Roboto" panose="02000000000000000000" pitchFamily="2" charset="0"/>
                <a:ea typeface="Roboto" panose="02000000000000000000" pitchFamily="2" charset="0"/>
              </a:rPr>
              <a:t>How frequently are they likely to occur?</a:t>
            </a:r>
          </a:p>
        </p:txBody>
      </p:sp>
    </p:spTree>
    <p:extLst>
      <p:ext uri="{BB962C8B-B14F-4D97-AF65-F5344CB8AC3E}">
        <p14:creationId xmlns:p14="http://schemas.microsoft.com/office/powerpoint/2010/main" val="2476480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84F84B6-12B6-4F04-B69C-788BABAE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/>
          <a:lstStyle/>
          <a:p>
            <a:r>
              <a:rPr lang="en-US">
                <a:latin typeface="Roboto Medium"/>
                <a:ea typeface="Roboto Medium"/>
              </a:rPr>
              <a:t>Extreme Event Modeling</a:t>
            </a:r>
            <a:r>
              <a:rPr lang="en-US" sz="2800">
                <a:latin typeface="Roboto Medium"/>
                <a:ea typeface="Roboto Medium"/>
              </a:rPr>
              <a:t> Framework</a:t>
            </a:r>
            <a:endParaRPr lang="en-US">
              <a:latin typeface="Roboto Medium"/>
              <a:ea typeface="Roboto Medium"/>
            </a:endParaRPr>
          </a:p>
        </p:txBody>
      </p:sp>
      <p:pic>
        <p:nvPicPr>
          <p:cNvPr id="5" name="Picture 2" descr="Catastrophe Modeling Graphic">
            <a:extLst>
              <a:ext uri="{FF2B5EF4-FFF2-40B4-BE49-F238E27FC236}">
                <a16:creationId xmlns:a16="http://schemas.microsoft.com/office/drawing/2014/main" id="{25D856F5-2C7D-41F0-B20A-B8E7C03C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268" y="1698844"/>
            <a:ext cx="10469464" cy="41354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3250842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86F1-EDA8-47BF-9099-7B6F5541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Clients Face Multiple Questions on Climate Change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E0A8463-25B6-45CA-81AC-BAE4D7900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9346658"/>
              </p:ext>
            </p:extLst>
          </p:nvPr>
        </p:nvGraphicFramePr>
        <p:xfrm>
          <a:off x="6418580" y="2035175"/>
          <a:ext cx="5303520" cy="413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E9F59E-BA3A-468D-B739-7960D2BDC2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035175"/>
            <a:ext cx="5303838" cy="41354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marL="228600" indent="-228600">
              <a:lnSpc>
                <a:spcPct val="96000"/>
              </a:lnSpc>
              <a:spcBef>
                <a:spcPts val="900"/>
              </a:spcBef>
              <a:spcAft>
                <a:spcPts val="1000"/>
              </a:spcAft>
              <a:buFont typeface="Arial"/>
              <a:buChar char="•"/>
            </a:pPr>
            <a:r>
              <a:rPr lang="en-US" sz="1800" b="0">
                <a:solidFill>
                  <a:srgbClr val="092637"/>
                </a:solidFill>
                <a:latin typeface="Roboto"/>
                <a:ea typeface="Roboto"/>
                <a:cs typeface="Arial"/>
              </a:rPr>
              <a:t>How is climate change included in the models I use today?</a:t>
            </a:r>
          </a:p>
          <a:p>
            <a:pPr marL="228600" indent="-228600">
              <a:lnSpc>
                <a:spcPct val="96000"/>
              </a:lnSpc>
              <a:spcBef>
                <a:spcPts val="900"/>
              </a:spcBef>
              <a:spcAft>
                <a:spcPts val="1000"/>
              </a:spcAft>
              <a:buFont typeface="Arial"/>
              <a:buChar char="•"/>
            </a:pPr>
            <a:r>
              <a:rPr lang="en-US" sz="1800">
                <a:solidFill>
                  <a:srgbClr val="092637"/>
                </a:solidFill>
                <a:latin typeface="Roboto"/>
                <a:ea typeface="Roboto"/>
                <a:cs typeface="Arial"/>
              </a:rPr>
              <a:t>Forward-looking projections (</a:t>
            </a:r>
            <a:r>
              <a:rPr lang="en-US" sz="1800" dirty="0">
                <a:solidFill>
                  <a:srgbClr val="092637"/>
                </a:solidFill>
                <a:latin typeface="Roboto"/>
                <a:ea typeface="Roboto"/>
                <a:cs typeface="Arial"/>
              </a:rPr>
              <a:t>e.g., </a:t>
            </a:r>
            <a:r>
              <a:rPr lang="en-US" sz="1800">
                <a:solidFill>
                  <a:srgbClr val="092637"/>
                </a:solidFill>
                <a:latin typeface="Roboto"/>
                <a:ea typeface="Roboto"/>
                <a:cs typeface="Arial"/>
              </a:rPr>
              <a:t>climate </a:t>
            </a:r>
            <a:r>
              <a:rPr lang="en-US" sz="1800" dirty="0">
                <a:solidFill>
                  <a:srgbClr val="092637"/>
                </a:solidFill>
                <a:latin typeface="Roboto"/>
                <a:ea typeface="Roboto"/>
                <a:cs typeface="Arial"/>
              </a:rPr>
              <a:t>as of</a:t>
            </a:r>
            <a:r>
              <a:rPr lang="en-US" sz="1800">
                <a:solidFill>
                  <a:srgbClr val="092637"/>
                </a:solidFill>
                <a:latin typeface="Roboto"/>
                <a:ea typeface="Roboto"/>
                <a:cs typeface="Arial"/>
              </a:rPr>
              <a:t> 2050) are not actively being used to manage today’s physical climate risk</a:t>
            </a:r>
            <a:endParaRPr lang="en-US" sz="1800" b="0">
              <a:solidFill>
                <a:srgbClr val="092637"/>
              </a:solidFill>
              <a:latin typeface="Roboto"/>
              <a:ea typeface="Roboto"/>
              <a:cs typeface="Arial" charset="0"/>
            </a:endParaRPr>
          </a:p>
          <a:p>
            <a:pPr marL="228600" indent="-228600">
              <a:lnSpc>
                <a:spcPct val="96000"/>
              </a:lnSpc>
              <a:spcBef>
                <a:spcPts val="900"/>
              </a:spcBef>
              <a:spcAft>
                <a:spcPts val="1000"/>
              </a:spcAft>
              <a:buFont typeface="Arial"/>
              <a:buChar char="•"/>
            </a:pPr>
            <a:r>
              <a:rPr lang="en-US" sz="1800">
                <a:solidFill>
                  <a:srgbClr val="092637"/>
                </a:solidFill>
                <a:latin typeface="Roboto"/>
                <a:ea typeface="Roboto"/>
                <a:cs typeface="Arial"/>
              </a:rPr>
              <a:t>How can I respond to my stakeholders?</a:t>
            </a:r>
          </a:p>
          <a:p>
            <a:pPr marL="685800" lvl="1" indent="-228600">
              <a:lnSpc>
                <a:spcPct val="96000"/>
              </a:lnSpc>
              <a:spcBef>
                <a:spcPts val="900"/>
              </a:spcBef>
              <a:spcAft>
                <a:spcPts val="1000"/>
              </a:spcAft>
              <a:buFont typeface="Arial"/>
              <a:buChar char="•"/>
            </a:pPr>
            <a:r>
              <a:rPr lang="en-US" sz="1800" b="0">
                <a:solidFill>
                  <a:srgbClr val="092637"/>
                </a:solidFill>
                <a:latin typeface="Roboto"/>
                <a:ea typeface="Roboto"/>
                <a:cs typeface="Arial"/>
              </a:rPr>
              <a:t>Regulators: disclosure </a:t>
            </a:r>
            <a:endParaRPr lang="en-US" sz="1800" b="0">
              <a:solidFill>
                <a:srgbClr val="092637"/>
              </a:solidFill>
              <a:cs typeface="Arial" charset="0"/>
            </a:endParaRPr>
          </a:p>
          <a:p>
            <a:pPr marL="685800" lvl="1" indent="-228600">
              <a:lnSpc>
                <a:spcPct val="96000"/>
              </a:lnSpc>
              <a:spcBef>
                <a:spcPts val="900"/>
              </a:spcBef>
              <a:spcAft>
                <a:spcPts val="1000"/>
              </a:spcAft>
              <a:buFont typeface="Arial"/>
              <a:buChar char="•"/>
            </a:pPr>
            <a:r>
              <a:rPr lang="en-US" sz="1800" b="0">
                <a:solidFill>
                  <a:srgbClr val="092637"/>
                </a:solidFill>
                <a:latin typeface="Roboto"/>
                <a:ea typeface="Roboto"/>
                <a:cs typeface="Arial"/>
              </a:rPr>
              <a:t>Internal: portfolio management</a:t>
            </a:r>
          </a:p>
          <a:p>
            <a:pPr marL="685800" lvl="1" indent="-228600">
              <a:lnSpc>
                <a:spcPct val="96000"/>
              </a:lnSpc>
              <a:spcBef>
                <a:spcPts val="900"/>
              </a:spcBef>
              <a:spcAft>
                <a:spcPts val="1000"/>
              </a:spcAft>
              <a:buFont typeface="Arial"/>
              <a:buChar char="•"/>
            </a:pPr>
            <a:r>
              <a:rPr lang="en-US" sz="1800" b="0">
                <a:solidFill>
                  <a:srgbClr val="092637"/>
                </a:solidFill>
                <a:latin typeface="Roboto"/>
                <a:ea typeface="Roboto"/>
                <a:cs typeface="Arial"/>
              </a:rPr>
              <a:t>Investors: Environmental, Social, and Governance (ESG)</a:t>
            </a:r>
          </a:p>
          <a:p>
            <a:pPr lvl="1">
              <a:lnSpc>
                <a:spcPct val="96000"/>
              </a:lnSpc>
              <a:spcBef>
                <a:spcPts val="900"/>
              </a:spcBef>
              <a:spcAft>
                <a:spcPts val="1000"/>
              </a:spcAft>
            </a:pPr>
            <a:endParaRPr lang="en-US" sz="1800">
              <a:solidFill>
                <a:srgbClr val="092637"/>
              </a:solidFill>
              <a:cs typeface="Arial"/>
            </a:endParaRPr>
          </a:p>
          <a:p>
            <a:pPr marL="685800" lvl="1" indent="-228600">
              <a:lnSpc>
                <a:spcPct val="96000"/>
              </a:lnSpc>
              <a:spcBef>
                <a:spcPts val="900"/>
              </a:spcBef>
              <a:spcAft>
                <a:spcPts val="1000"/>
              </a:spcAft>
              <a:buFont typeface="Arial"/>
              <a:buChar char="•"/>
            </a:pPr>
            <a:endParaRPr lang="en-US" sz="1800" b="0">
              <a:solidFill>
                <a:srgbClr val="092637"/>
              </a:solidFill>
              <a:cs typeface="Arial" charset="0"/>
            </a:endParaRPr>
          </a:p>
          <a:p>
            <a:pPr>
              <a:lnSpc>
                <a:spcPct val="96000"/>
              </a:lnSpc>
              <a:spcBef>
                <a:spcPts val="900"/>
              </a:spcBef>
            </a:pPr>
            <a:endParaRPr lang="en-US" sz="1800" b="0">
              <a:solidFill>
                <a:srgbClr val="092637"/>
              </a:solidFill>
              <a:cs typeface="Arial" charset="0"/>
            </a:endParaRPr>
          </a:p>
          <a:p>
            <a:pPr marL="228600" indent="-228600">
              <a:lnSpc>
                <a:spcPct val="96000"/>
              </a:lnSpc>
              <a:spcBef>
                <a:spcPts val="900"/>
              </a:spcBef>
              <a:buFont typeface="Arial"/>
              <a:buChar char="•"/>
            </a:pPr>
            <a:endParaRPr lang="en-US" sz="1800" b="0">
              <a:solidFill>
                <a:srgbClr val="09263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939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3C7B01-6370-4D0D-8453-2298482B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Extreme Weather Is a Big Reason for Crop Failure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9BD161-ABB3-4A62-804D-53FFE79DEE33}"/>
              </a:ext>
            </a:extLst>
          </p:cNvPr>
          <p:cNvGrpSpPr/>
          <p:nvPr/>
        </p:nvGrpSpPr>
        <p:grpSpPr>
          <a:xfrm>
            <a:off x="706000" y="1231271"/>
            <a:ext cx="3600463" cy="5214768"/>
            <a:chOff x="1085101" y="1056213"/>
            <a:chExt cx="3600463" cy="52147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670B41-FB84-45F3-8ABA-8653346D104B}"/>
                </a:ext>
              </a:extLst>
            </p:cNvPr>
            <p:cNvSpPr/>
            <p:nvPr/>
          </p:nvSpPr>
          <p:spPr>
            <a:xfrm>
              <a:off x="2342738" y="4579504"/>
              <a:ext cx="2342826" cy="1446213"/>
            </a:xfrm>
            <a:prstGeom prst="rect">
              <a:avLst/>
            </a:prstGeom>
            <a:blipFill rotWithShape="1">
              <a:blip r:embed="rId3"/>
              <a:srcRect/>
              <a:stretch>
                <a:fillRect t="-11000" b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04DCA1-5B2E-4B00-AD2A-EA852F68E33F}"/>
                </a:ext>
              </a:extLst>
            </p:cNvPr>
            <p:cNvSpPr/>
            <p:nvPr/>
          </p:nvSpPr>
          <p:spPr>
            <a:xfrm>
              <a:off x="2342738" y="1056213"/>
              <a:ext cx="2342826" cy="1446213"/>
            </a:xfrm>
            <a:prstGeom prst="rect">
              <a:avLst/>
            </a:prstGeom>
            <a:blipFill rotWithShape="1">
              <a:blip r:embed="rId4"/>
              <a:srcRect/>
              <a:stretch>
                <a:fillRect t="-4000" b="-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5B6454-9B02-4D54-98B5-83E010FA46AB}"/>
                </a:ext>
              </a:extLst>
            </p:cNvPr>
            <p:cNvSpPr/>
            <p:nvPr/>
          </p:nvSpPr>
          <p:spPr>
            <a:xfrm>
              <a:off x="1267144" y="2821361"/>
              <a:ext cx="2342826" cy="1446213"/>
            </a:xfrm>
            <a:prstGeom prst="rect">
              <a:avLst/>
            </a:prstGeom>
            <a:blipFill rotWithShape="1">
              <a:blip r:embed="rId5"/>
              <a:srcRect/>
              <a:stretch>
                <a:fillRect t="-4000" b="-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306FB9-71CE-4387-91AB-361BEBD5BBC9}"/>
                </a:ext>
              </a:extLst>
            </p:cNvPr>
            <p:cNvSpPr/>
            <p:nvPr/>
          </p:nvSpPr>
          <p:spPr>
            <a:xfrm>
              <a:off x="1085101" y="4259117"/>
              <a:ext cx="2338028" cy="247463"/>
            </a:xfrm>
            <a:custGeom>
              <a:avLst/>
              <a:gdLst>
                <a:gd name="connsiteX0" fmla="*/ 0 w 2338028"/>
                <a:gd name="connsiteY0" fmla="*/ 0 h 247463"/>
                <a:gd name="connsiteX1" fmla="*/ 2338028 w 2338028"/>
                <a:gd name="connsiteY1" fmla="*/ 0 h 247463"/>
                <a:gd name="connsiteX2" fmla="*/ 2338028 w 2338028"/>
                <a:gd name="connsiteY2" fmla="*/ 247463 h 247463"/>
                <a:gd name="connsiteX3" fmla="*/ 0 w 2338028"/>
                <a:gd name="connsiteY3" fmla="*/ 247463 h 247463"/>
                <a:gd name="connsiteX4" fmla="*/ 0 w 2338028"/>
                <a:gd name="connsiteY4" fmla="*/ 0 h 24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028" h="247463">
                  <a:moveTo>
                    <a:pt x="0" y="0"/>
                  </a:moveTo>
                  <a:lnTo>
                    <a:pt x="2338028" y="0"/>
                  </a:lnTo>
                  <a:lnTo>
                    <a:pt x="2338028" y="247463"/>
                  </a:lnTo>
                  <a:lnTo>
                    <a:pt x="0" y="2474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0" rIns="68580" bIns="0" numCol="1" spcCol="1270" anchor="b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Drought/Heat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3C461B-336C-4909-A50F-67C30479373C}"/>
                </a:ext>
              </a:extLst>
            </p:cNvPr>
            <p:cNvSpPr/>
            <p:nvPr/>
          </p:nvSpPr>
          <p:spPr>
            <a:xfrm>
              <a:off x="1085101" y="3008100"/>
              <a:ext cx="2342068" cy="1504738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000829-2908-4FAF-80C8-8BBB0FF556CB}"/>
                </a:ext>
              </a:extLst>
            </p:cNvPr>
            <p:cNvSpPr/>
            <p:nvPr/>
          </p:nvSpPr>
          <p:spPr>
            <a:xfrm>
              <a:off x="2160695" y="2493996"/>
              <a:ext cx="2338028" cy="247463"/>
            </a:xfrm>
            <a:custGeom>
              <a:avLst/>
              <a:gdLst>
                <a:gd name="connsiteX0" fmla="*/ 0 w 2338028"/>
                <a:gd name="connsiteY0" fmla="*/ 0 h 247463"/>
                <a:gd name="connsiteX1" fmla="*/ 2338028 w 2338028"/>
                <a:gd name="connsiteY1" fmla="*/ 0 h 247463"/>
                <a:gd name="connsiteX2" fmla="*/ 2338028 w 2338028"/>
                <a:gd name="connsiteY2" fmla="*/ 247463 h 247463"/>
                <a:gd name="connsiteX3" fmla="*/ 0 w 2338028"/>
                <a:gd name="connsiteY3" fmla="*/ 247463 h 247463"/>
                <a:gd name="connsiteX4" fmla="*/ 0 w 2338028"/>
                <a:gd name="connsiteY4" fmla="*/ 0 h 24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028" h="247463">
                  <a:moveTo>
                    <a:pt x="0" y="0"/>
                  </a:moveTo>
                  <a:lnTo>
                    <a:pt x="2338028" y="0"/>
                  </a:lnTo>
                  <a:lnTo>
                    <a:pt x="2338028" y="247463"/>
                  </a:lnTo>
                  <a:lnTo>
                    <a:pt x="0" y="2474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0" rIns="68580" bIns="0" numCol="1" spcCol="1270" anchor="b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Excess Moisture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915E08-A493-4266-8F1A-15C3CA39DA1F}"/>
                </a:ext>
              </a:extLst>
            </p:cNvPr>
            <p:cNvSpPr/>
            <p:nvPr/>
          </p:nvSpPr>
          <p:spPr>
            <a:xfrm>
              <a:off x="2160695" y="1243023"/>
              <a:ext cx="2342068" cy="1504738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C150C1E-50F3-41D0-BE0B-B616703C382C}"/>
                </a:ext>
              </a:extLst>
            </p:cNvPr>
            <p:cNvSpPr/>
            <p:nvPr/>
          </p:nvSpPr>
          <p:spPr>
            <a:xfrm>
              <a:off x="2160695" y="6017260"/>
              <a:ext cx="2338028" cy="247463"/>
            </a:xfrm>
            <a:custGeom>
              <a:avLst/>
              <a:gdLst>
                <a:gd name="connsiteX0" fmla="*/ 0 w 2338028"/>
                <a:gd name="connsiteY0" fmla="*/ 0 h 247463"/>
                <a:gd name="connsiteX1" fmla="*/ 2338028 w 2338028"/>
                <a:gd name="connsiteY1" fmla="*/ 0 h 247463"/>
                <a:gd name="connsiteX2" fmla="*/ 2338028 w 2338028"/>
                <a:gd name="connsiteY2" fmla="*/ 247463 h 247463"/>
                <a:gd name="connsiteX3" fmla="*/ 0 w 2338028"/>
                <a:gd name="connsiteY3" fmla="*/ 247463 h 247463"/>
                <a:gd name="connsiteX4" fmla="*/ 0 w 2338028"/>
                <a:gd name="connsiteY4" fmla="*/ 0 h 24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028" h="247463">
                  <a:moveTo>
                    <a:pt x="0" y="0"/>
                  </a:moveTo>
                  <a:lnTo>
                    <a:pt x="2338028" y="0"/>
                  </a:lnTo>
                  <a:lnTo>
                    <a:pt x="2338028" y="247463"/>
                  </a:lnTo>
                  <a:lnTo>
                    <a:pt x="0" y="2474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0" rIns="68580" bIns="0" numCol="1" spcCol="1270" anchor="b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Wind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2C43BA-6608-42AF-A894-0ABA5A161737}"/>
                </a:ext>
              </a:extLst>
            </p:cNvPr>
            <p:cNvSpPr/>
            <p:nvPr/>
          </p:nvSpPr>
          <p:spPr>
            <a:xfrm>
              <a:off x="2160695" y="4766243"/>
              <a:ext cx="2342068" cy="1504738"/>
            </a:xfrm>
            <a:prstGeom prst="rect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8" name="Table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A3DA4AAE-E2E4-4094-91EE-B78AF2BE19CA}"/>
              </a:ext>
            </a:extLst>
          </p:cNvPr>
          <p:cNvPicPr>
            <a:picLocks noGrp="1" noChangeAspect="1"/>
          </p:cNvPicPr>
          <p:nvPr>
            <p:ph type="tbl" sz="quarter" idx="11"/>
          </p:nvPr>
        </p:nvPicPr>
        <p:blipFill>
          <a:blip r:embed="rId6"/>
          <a:stretch>
            <a:fillRect/>
          </a:stretch>
        </p:blipFill>
        <p:spPr>
          <a:xfrm>
            <a:off x="4488506" y="1660771"/>
            <a:ext cx="7415363" cy="42942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178857-CBF5-44AF-89A3-06A9C98EF852}"/>
              </a:ext>
            </a:extLst>
          </p:cNvPr>
          <p:cNvSpPr txBox="1"/>
          <p:nvPr/>
        </p:nvSpPr>
        <p:spPr>
          <a:xfrm>
            <a:off x="9503801" y="5955062"/>
            <a:ext cx="2829367" cy="8117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9525" algn="l" defTabSz="914377">
              <a:spcBef>
                <a:spcPts val="200"/>
              </a:spcBef>
              <a:buClr>
                <a:srgbClr val="016AA6"/>
              </a:buClr>
            </a:pPr>
            <a:r>
              <a:rPr lang="en-US" sz="1200" i="1">
                <a:solidFill>
                  <a:srgbClr val="3F403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Source: USDA RMA Cause of Loss</a:t>
            </a:r>
          </a:p>
        </p:txBody>
      </p:sp>
    </p:spTree>
    <p:extLst>
      <p:ext uri="{BB962C8B-B14F-4D97-AF65-F5344CB8AC3E}">
        <p14:creationId xmlns:p14="http://schemas.microsoft.com/office/powerpoint/2010/main" val="256972709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9F6567-B916-47F8-BDD4-608855E7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9" y="725147"/>
            <a:ext cx="8378031" cy="676656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2600" b="0" i="0" kern="1200"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There Is High Confidence in How Climate Change Is Impacting Some Extremes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423E7D8-86D4-4F7A-814E-D868993D5985}"/>
              </a:ext>
            </a:extLst>
          </p:cNvPr>
          <p:cNvSpPr txBox="1">
            <a:spLocks/>
          </p:cNvSpPr>
          <p:nvPr/>
        </p:nvSpPr>
        <p:spPr>
          <a:xfrm>
            <a:off x="593835" y="1919561"/>
            <a:ext cx="4903076" cy="413543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200"/>
              </a:spcBef>
              <a:buNone/>
            </a:pPr>
            <a:r>
              <a:rPr lang="en-US" sz="2000">
                <a:latin typeface="Roboto"/>
                <a:ea typeface="Roboto"/>
              </a:rPr>
              <a:t>Overall confidence in event attribution is strongest for extreme event types that: </a:t>
            </a:r>
            <a:endParaRPr lang="en-US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defTabSz="914377">
              <a:spcBef>
                <a:spcPts val="200"/>
              </a:spcBef>
              <a:buNone/>
            </a:pPr>
            <a:endParaRPr lang="en-US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6565" indent="-456565" defTabSz="914377">
              <a:spcBef>
                <a:spcPts val="200"/>
              </a:spcBef>
            </a:pPr>
            <a:r>
              <a:rPr lang="en-US" sz="2000">
                <a:latin typeface="Roboto"/>
                <a:ea typeface="Roboto"/>
              </a:rPr>
              <a:t>are adequately simulated in climate models</a:t>
            </a:r>
          </a:p>
          <a:p>
            <a:pPr marL="456565" indent="-456565" defTabSz="914377">
              <a:spcBef>
                <a:spcPts val="200"/>
              </a:spcBef>
            </a:pPr>
            <a:r>
              <a:rPr lang="en-US" sz="2000">
                <a:latin typeface="Roboto"/>
                <a:ea typeface="Roboto"/>
              </a:rPr>
              <a:t>have a long-term historical record of observations</a:t>
            </a:r>
          </a:p>
          <a:p>
            <a:pPr marL="456565" indent="-456565" defTabSz="914377">
              <a:spcBef>
                <a:spcPts val="200"/>
              </a:spcBef>
            </a:pPr>
            <a:r>
              <a:rPr lang="en-US" sz="2000">
                <a:latin typeface="Roboto"/>
                <a:ea typeface="Roboto"/>
              </a:rPr>
              <a:t>are linked to human-caused climate change through an understood and robustly simulated physical mechanism </a:t>
            </a:r>
            <a:endParaRPr lang="en-US" sz="2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5BF0E792-6D14-4CA5-8F51-DD6465AE5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40" y="1879731"/>
            <a:ext cx="6108839" cy="4215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28932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Verisk_20211214">
  <a:themeElements>
    <a:clrScheme name="Verisk New Brand Theme 2022">
      <a:dk1>
        <a:srgbClr val="3F403F"/>
      </a:dk1>
      <a:lt1>
        <a:srgbClr val="FFFFFF"/>
      </a:lt1>
      <a:dk2>
        <a:srgbClr val="000000"/>
      </a:dk2>
      <a:lt2>
        <a:srgbClr val="FFFFFF"/>
      </a:lt2>
      <a:accent1>
        <a:srgbClr val="2A7CE1"/>
      </a:accent1>
      <a:accent2>
        <a:srgbClr val="2ECCDB"/>
      </a:accent2>
      <a:accent3>
        <a:srgbClr val="00348E"/>
      </a:accent3>
      <a:accent4>
        <a:srgbClr val="009D4F"/>
      </a:accent4>
      <a:accent5>
        <a:srgbClr val="FFC500"/>
      </a:accent5>
      <a:accent6>
        <a:srgbClr val="D30019"/>
      </a:accent6>
      <a:hlink>
        <a:srgbClr val="2570C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0" rIns="0" bIns="0" rtlCol="0" anchor="t" anchorCtr="0">
        <a:noAutofit/>
      </a:bodyPr>
      <a:lstStyle>
        <a:defPPr marL="9525" algn="l" defTabSz="914377">
          <a:spcBef>
            <a:spcPts val="200"/>
          </a:spcBef>
          <a:buClr>
            <a:srgbClr val="016AA6"/>
          </a:buClr>
          <a:defRPr sz="1600" dirty="0" err="1" smtClean="0">
            <a:solidFill>
              <a:srgbClr val="3F403F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erisk_20211214" id="{0883AFF7-C7A3-4E05-9386-86DBCB8E51A8}" vid="{DA28DD90-8BCC-4EFA-A2CD-14D2279D9C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B78420AC00414B8B9BBD23D44B5576" ma:contentTypeVersion="10" ma:contentTypeDescription="Create a new document." ma:contentTypeScope="" ma:versionID="30e286385c471f6f8d79c79210890530">
  <xsd:schema xmlns:xsd="http://www.w3.org/2001/XMLSchema" xmlns:xs="http://www.w3.org/2001/XMLSchema" xmlns:p="http://schemas.microsoft.com/office/2006/metadata/properties" xmlns:ns2="e440c599-bf0d-4b5d-a46f-58a19a1452a0" xmlns:ns3="3569b643-8d04-4ec2-a7b4-d378920886b1" targetNamespace="http://schemas.microsoft.com/office/2006/metadata/properties" ma:root="true" ma:fieldsID="b5152f46c96bbaf8170ef993c75dd2f3" ns2:_="" ns3:_="">
    <xsd:import namespace="e440c599-bf0d-4b5d-a46f-58a19a1452a0"/>
    <xsd:import namespace="3569b643-8d04-4ec2-a7b4-d378920886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0c599-bf0d-4b5d-a46f-58a19a1452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69b643-8d04-4ec2-a7b4-d378920886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3A328D-D0A2-4BBA-B17B-BAC7C6BA14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50C1AD-193F-4ED0-8A40-08A993645BF3}">
  <ds:schemaRefs>
    <ds:schemaRef ds:uri="3569b643-8d04-4ec2-a7b4-d378920886b1"/>
    <ds:schemaRef ds:uri="e440c599-bf0d-4b5d-a46f-58a19a1452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27E48E-1A65-41AB-B672-59438666429C}">
  <ds:schemaRefs>
    <ds:schemaRef ds:uri="3569b643-8d04-4ec2-a7b4-d378920886b1"/>
    <ds:schemaRef ds:uri="e440c599-bf0d-4b5d-a46f-58a19a1452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Verisk_20211214</Template>
  <TotalTime>1</TotalTime>
  <Words>778</Words>
  <Application>Microsoft Office PowerPoint</Application>
  <PresentationFormat>Widescreen</PresentationFormat>
  <Paragraphs>125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Arial</vt:lpstr>
      <vt:lpstr>Courier New</vt:lpstr>
      <vt:lpstr>Roboto Medium</vt:lpstr>
      <vt:lpstr>Roboto</vt:lpstr>
      <vt:lpstr>Verisk_20211214</vt:lpstr>
      <vt:lpstr>Assessing the Risk of Climate Change Using Extreme Event Models</vt:lpstr>
      <vt:lpstr>Extreme Event Models in 110+ Countries</vt:lpstr>
      <vt:lpstr>Strong Portfolio of Agricultural Models and Services in Largest Markets</vt:lpstr>
      <vt:lpstr>Traditional Methods of Estimating Loss Ineffective For Catastrophe Risk Management</vt:lpstr>
      <vt:lpstr>What Questions Are Extreme Event Models Designed to Answer?</vt:lpstr>
      <vt:lpstr>Extreme Event Modeling Framework</vt:lpstr>
      <vt:lpstr>Clients Face Multiple Questions on Climate Change</vt:lpstr>
      <vt:lpstr>Extreme Weather Is a Big Reason for Crop Failure</vt:lpstr>
      <vt:lpstr>There Is High Confidence in How Climate Change Is Impacting Some Extremes</vt:lpstr>
      <vt:lpstr>Climate Change Activities</vt:lpstr>
      <vt:lpstr>Creating Climate Change–Conditioned Catalogs</vt:lpstr>
      <vt:lpstr>Crop Model Solutions</vt:lpstr>
      <vt:lpstr>Corn Drought Simulation: 550 Corn Belt Counties</vt:lpstr>
      <vt:lpstr>Recent Climatic Changes (1974–2019)</vt:lpstr>
      <vt:lpstr>County Corn Yield in 2046–2055 Relative to 1991–2000</vt:lpstr>
      <vt:lpstr>Summary Points</vt:lpstr>
      <vt:lpstr>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Risk of Climate Change Using Extreme Event Models</dc:title>
  <dc:creator>Borman, Julia</dc:creator>
  <cp:lastModifiedBy>Borman, Julia</cp:lastModifiedBy>
  <cp:revision>1</cp:revision>
  <dcterms:created xsi:type="dcterms:W3CDTF">2022-01-11T17:43:39Z</dcterms:created>
  <dcterms:modified xsi:type="dcterms:W3CDTF">2022-02-01T22:09:31Z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0x010100DEB78420AC00414B8B9BBD23D44B5576</vt:lpwstr>
  </property>
</Properties>
</file>