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474" r:id="rId2"/>
    <p:sldId id="1743" r:id="rId3"/>
    <p:sldId id="1744" r:id="rId4"/>
    <p:sldId id="1789" r:id="rId5"/>
    <p:sldId id="1786" r:id="rId6"/>
    <p:sldId id="1746" r:id="rId7"/>
    <p:sldId id="1793" r:id="rId8"/>
    <p:sldId id="1798" r:id="rId9"/>
    <p:sldId id="1801" r:id="rId10"/>
    <p:sldId id="1720" r:id="rId11"/>
    <p:sldId id="1800" r:id="rId12"/>
    <p:sldId id="1790" r:id="rId13"/>
    <p:sldId id="1749" r:id="rId14"/>
    <p:sldId id="1725" r:id="rId15"/>
    <p:sldId id="1791" r:id="rId16"/>
    <p:sldId id="1748" r:id="rId17"/>
    <p:sldId id="1747" r:id="rId18"/>
    <p:sldId id="1750" r:id="rId19"/>
    <p:sldId id="1752" r:id="rId20"/>
    <p:sldId id="1802" r:id="rId21"/>
    <p:sldId id="1787" r:id="rId22"/>
    <p:sldId id="1751" r:id="rId23"/>
    <p:sldId id="1794" r:id="rId24"/>
    <p:sldId id="1795" r:id="rId25"/>
    <p:sldId id="1753" r:id="rId26"/>
    <p:sldId id="1788" r:id="rId27"/>
    <p:sldId id="1735" r:id="rId28"/>
    <p:sldId id="17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A9CF"/>
    <a:srgbClr val="1768A9"/>
    <a:srgbClr val="91C583"/>
    <a:srgbClr val="BFBFBF"/>
    <a:srgbClr val="56B04E"/>
    <a:srgbClr val="0D3F6D"/>
    <a:srgbClr val="718FC1"/>
    <a:srgbClr val="0A3052"/>
    <a:srgbClr val="11528D"/>
    <a:srgbClr val="31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86299" autoAdjust="0"/>
  </p:normalViewPr>
  <p:slideViewPr>
    <p:cSldViewPr>
      <p:cViewPr varScale="1">
        <p:scale>
          <a:sx n="62" d="100"/>
          <a:sy n="62" d="100"/>
        </p:scale>
        <p:origin x="15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642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20" d="100"/>
        <a:sy n="20" d="100"/>
      </p:scale>
      <p:origin x="0" y="1314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EE601-35A1-4728-BC0E-214E4BEED47A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2597-EFF9-4FB6-A4C3-76B948BA7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91EE8-69AE-461D-8CCB-C9DF5AEE5592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A8E6-7D59-45D1-806A-C62FB4BAE0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3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DA8E6-7D59-45D1-806A-C62FB4BAE0E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0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328171"/>
            <a:ext cx="4581144" cy="3538728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4763" y="2579168"/>
            <a:ext cx="4919472" cy="3054096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629400" y="2215192"/>
            <a:ext cx="2514600" cy="3270250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2215192"/>
            <a:ext cx="2514600" cy="3270250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17600" y="2530382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2530382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117600" y="4102007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4102007"/>
            <a:ext cx="3456432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2175907"/>
            <a:ext cx="9144000" cy="233172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3750" y="2368812"/>
            <a:ext cx="36576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79950" y="2368812"/>
            <a:ext cx="36576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212850" y="4621249"/>
            <a:ext cx="2819400" cy="4290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5099050" y="4621249"/>
            <a:ext cx="2819400" cy="4290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1822450" y="473939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1708150" y="51856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5708650" y="473939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5594350" y="5185664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278124" y="2338626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022848" y="2338626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3400" y="2338626"/>
            <a:ext cx="2587752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52152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2568319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4684486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800654" y="2829647"/>
            <a:ext cx="187452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67995" y="27960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342900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65622" y="4689581"/>
            <a:ext cx="1545336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5622" y="2798158"/>
            <a:ext cx="1545336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084850" y="27960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59755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082477" y="4689581"/>
            <a:ext cx="1545336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082477" y="2798158"/>
            <a:ext cx="1545336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01705" y="27960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3776610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799332" y="4689581"/>
            <a:ext cx="1545336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3799332" y="2798158"/>
            <a:ext cx="1545336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518560" y="27960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5493465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5516187" y="4689581"/>
            <a:ext cx="1545336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5516187" y="2798158"/>
            <a:ext cx="1545336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235415" y="2796048"/>
            <a:ext cx="154059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7210320" y="4991004"/>
            <a:ext cx="159078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7233042" y="4689581"/>
            <a:ext cx="1545336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7233042" y="2798158"/>
            <a:ext cx="1545336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53855" y="2679656"/>
            <a:ext cx="1834811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706289" y="26796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700526" y="26796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703407" y="41774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703407" y="2679656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706289" y="41774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700526" y="4177438"/>
            <a:ext cx="1779495" cy="1347062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76948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608948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40948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672948" y="2578100"/>
            <a:ext cx="1834811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389670" y="3075964"/>
            <a:ext cx="2025977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48800" y="3075964"/>
            <a:ext cx="2025977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07931" y="3075964"/>
            <a:ext cx="2025977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7959" y="359300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924336" y="277888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40713" y="359300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5757089" y="2778882"/>
            <a:ext cx="1864816" cy="1867998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3163527"/>
            <a:ext cx="1548560" cy="1551202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3059833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883326"/>
            <a:ext cx="2108006" cy="21116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2772855"/>
            <a:ext cx="2328572" cy="2332545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385667" y="3163527"/>
            <a:ext cx="1548560" cy="1551202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861667" y="3059833"/>
            <a:ext cx="1755594" cy="1758590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32867" y="2883326"/>
            <a:ext cx="2108006" cy="21116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7867" y="2772855"/>
            <a:ext cx="2328572" cy="233254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4899319" y="2684641"/>
            <a:ext cx="2287152" cy="2291054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079918" y="2684641"/>
            <a:ext cx="2287152" cy="2291054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48258" y="2406055"/>
            <a:ext cx="2247484" cy="225132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5687393" y="4098726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5967413" y="2571031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731709" y="2836000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974782" y="4267846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809531" y="4428341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4793113" y="433804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4842100" y="2561494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169539" y="272015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320173" y="425830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3146505" y="4310932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3005639" y="2550695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6343966" y="2826463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6587039" y="4258309"/>
            <a:ext cx="1358536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22166" y="2363391"/>
            <a:ext cx="7899668" cy="2469824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579136" y="3919399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74636" y="3919399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770136" y="3919399"/>
            <a:ext cx="1755594" cy="1758590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61560" y="2191062"/>
            <a:ext cx="3603118" cy="3818577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932046" y="2185983"/>
            <a:ext cx="3547872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932046" y="4200519"/>
            <a:ext cx="3547872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10790" y="4069623"/>
            <a:ext cx="3364992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67581" y="4069623"/>
            <a:ext cx="3364992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83188" y="41842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238647" y="41842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994107" y="4184258"/>
            <a:ext cx="2660904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c 65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c 66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c 67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Arc 68"/>
          <p:cNvSpPr/>
          <p:nvPr userDrawn="1"/>
        </p:nvSpPr>
        <p:spPr>
          <a:xfrm flipH="1">
            <a:off x="3476625" y="3028634"/>
            <a:ext cx="2190750" cy="2190754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3654098" y="2929309"/>
            <a:ext cx="514498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3654098" y="4776579"/>
            <a:ext cx="514498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3178810" y="3852944"/>
            <a:ext cx="514498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4975404" y="2929309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4975404" y="4776579"/>
            <a:ext cx="514496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5450693" y="3852944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2718332" y="3186497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031770" y="4109435"/>
            <a:ext cx="1124712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2718332" y="5032373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1514475" y="228282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1514475" y="562927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74284" y="3953191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3714161" y="3841553"/>
            <a:ext cx="1715678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3797300" y="3612169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3714497" y="3039368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3239209" y="3963003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3714497" y="4885421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5035802" y="3039368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5511091" y="3963003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5035802" y="4885421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1562100" y="234359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1562100" y="569004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121910" y="4013964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5481636" y="3186497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5956935" y="4109435"/>
            <a:ext cx="1124712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5486398" y="5032373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6267450" y="228282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6267450" y="5629274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7711353" y="3953191"/>
            <a:ext cx="1352550" cy="3143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6315075" y="234359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6315075" y="5690047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7758979" y="4013964"/>
            <a:ext cx="12573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1647822" y="2643188"/>
            <a:ext cx="1088136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952498" y="3567112"/>
            <a:ext cx="1088136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1647826" y="4491040"/>
            <a:ext cx="1088136" cy="1088136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00796" y="2643188"/>
            <a:ext cx="1088136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091363" y="3567112"/>
            <a:ext cx="1088136" cy="1088136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400800" y="4491040"/>
            <a:ext cx="1088136" cy="1088136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123950" y="3060385"/>
            <a:ext cx="2190750" cy="2190754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/>
          <p:cNvSpPr/>
          <p:nvPr userDrawn="1"/>
        </p:nvSpPr>
        <p:spPr>
          <a:xfrm flipH="1">
            <a:off x="1123950" y="3060385"/>
            <a:ext cx="2190750" cy="2190754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c 36"/>
          <p:cNvSpPr/>
          <p:nvPr userDrawn="1"/>
        </p:nvSpPr>
        <p:spPr>
          <a:xfrm flipH="1">
            <a:off x="1123950" y="3060385"/>
            <a:ext cx="2190750" cy="2190754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2622729" y="2961060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2622729" y="4808330"/>
            <a:ext cx="514496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3098018" y="3884695"/>
            <a:ext cx="514496" cy="514498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361486" y="3873304"/>
            <a:ext cx="1715678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444625" y="364392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2683127" y="3071119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3158416" y="3994754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683127" y="4917172"/>
            <a:ext cx="393700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3132934" y="3218248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3604260" y="4141186"/>
            <a:ext cx="1124712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3132934" y="5064124"/>
            <a:ext cx="914400" cy="122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048121" y="2674939"/>
            <a:ext cx="1088136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738688" y="3598863"/>
            <a:ext cx="1088136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4048125" y="4522791"/>
            <a:ext cx="1088136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5393375" y="2905321"/>
            <a:ext cx="2121408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5391150" y="2657475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6076950" y="3927475"/>
            <a:ext cx="2121408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6074725" y="3679629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5393375" y="5051621"/>
            <a:ext cx="2121408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0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5391150" y="4803775"/>
            <a:ext cx="135410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05637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752119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637819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752119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2716273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2762755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2648455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2762755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726909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4773391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4659091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4773391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737546" y="2603500"/>
            <a:ext cx="1693164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6784028" y="475370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6669728" y="498309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6784028" y="45272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923925" y="250736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6610350" y="250736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797918" y="2314829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4652918" y="2314829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923925" y="436676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6610350" y="4366768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2797918" y="4174236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4652918" y="4174236"/>
            <a:ext cx="1693164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837468" y="2381180"/>
            <a:ext cx="1606620" cy="1606620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697626" y="2381180"/>
            <a:ext cx="160662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2837468" y="4273480"/>
            <a:ext cx="160662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4697626" y="4273480"/>
            <a:ext cx="160662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809465" y="2738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38065" y="2519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809465" y="4643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038065" y="4424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6508554" y="2738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6508554" y="2519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6508554" y="4643801"/>
            <a:ext cx="18288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6508554" y="4424053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1866900" y="2959159"/>
            <a:ext cx="1426464" cy="6223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1866900" y="2739411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583092" y="4501042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3314146" y="4501042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6045200" y="4501042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583092" y="2597150"/>
            <a:ext cx="1163158" cy="1163158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9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1898062" y="4901416"/>
            <a:ext cx="1426464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1898062" y="4681668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4615862" y="4901416"/>
            <a:ext cx="1426464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4615862" y="4681668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7371762" y="4901416"/>
            <a:ext cx="1426464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7371762" y="4681668"/>
            <a:ext cx="1426464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400" b="1" baseline="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165465" y="4159250"/>
            <a:ext cx="269748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3743325" y="4310856"/>
            <a:ext cx="3048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163877" y="3854450"/>
            <a:ext cx="1588" cy="6096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3899934" y="4159250"/>
            <a:ext cx="269748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6477794" y="4310856"/>
            <a:ext cx="3048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54438" y="3854450"/>
            <a:ext cx="1635124" cy="163512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0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392430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875408" y="4551047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875408" y="4813550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761108" y="4787173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761108" y="5062666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665034" y="2398280"/>
            <a:ext cx="2020948" cy="2020948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163608" y="5619510"/>
            <a:ext cx="1023800" cy="298690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3771900" y="497820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3771900" y="52407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657600" y="5214327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3657600" y="5489820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561526" y="2825434"/>
            <a:ext cx="2020948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1894" y="4902001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1894" y="5164504"/>
            <a:ext cx="16002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47594" y="5138127"/>
            <a:ext cx="18288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47594" y="5413620"/>
            <a:ext cx="18288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51520" y="2749234"/>
            <a:ext cx="2020948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0173" y="2415978"/>
            <a:ext cx="3135374" cy="252189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0060" y="2533926"/>
            <a:ext cx="2895600" cy="16446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575" y="2401488"/>
            <a:ext cx="3225798" cy="3491312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8889" y="2587210"/>
            <a:ext cx="2587686" cy="214477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358775" y="3012755"/>
            <a:ext cx="4208463" cy="240483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779908" y="3194945"/>
            <a:ext cx="3377202" cy="165442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34349" y="2480334"/>
            <a:ext cx="3709651" cy="436496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6055150" y="3086886"/>
            <a:ext cx="1444752" cy="2551176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4660900"/>
            <a:ext cx="9144000" cy="2197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2455754"/>
            <a:ext cx="2133600" cy="3667676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45718" y="2959098"/>
            <a:ext cx="1452565" cy="25479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2408411"/>
            <a:ext cx="4104136" cy="444958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2481322" y="2575172"/>
            <a:ext cx="901846" cy="2261088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03797" y="2303038"/>
            <a:ext cx="1736406" cy="364056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35400" y="2841625"/>
            <a:ext cx="1473200" cy="259715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noFill/>
          </a:ln>
        </p:spPr>
        <p:txBody>
          <a:bodyPr wrap="none" tIns="0" bIns="274320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24156" y="2679700"/>
            <a:ext cx="1381088" cy="28956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4229100" y="37846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2702826" y="3086084"/>
            <a:ext cx="1223748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34208" y="2679700"/>
            <a:ext cx="1385636" cy="28956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226265" y="3086084"/>
            <a:ext cx="1223748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1700" y="1854200"/>
            <a:ext cx="2251641" cy="4508500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1508760" y="2613660"/>
            <a:ext cx="1234440" cy="300990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5656" y="2436091"/>
            <a:ext cx="4252688" cy="228072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87304" y="2592389"/>
            <a:ext cx="2769393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79400" y="2571558"/>
            <a:ext cx="4252688" cy="2280726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88424" y="2727856"/>
            <a:ext cx="2834640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059" y="2748408"/>
            <a:ext cx="4215398" cy="30427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868934" y="3101049"/>
            <a:ext cx="2973148" cy="2029047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8301" y="2450901"/>
            <a:ext cx="4487398" cy="2103226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50287" y="2075018"/>
            <a:ext cx="4443426" cy="2082614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2867224" y="2460968"/>
            <a:ext cx="3534220" cy="1289014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73100" y="2343060"/>
            <a:ext cx="2742192" cy="356244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941332" y="2653411"/>
            <a:ext cx="2205728" cy="290703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831043" y="2768600"/>
            <a:ext cx="3481914" cy="2686168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128010" y="3029585"/>
            <a:ext cx="2872740" cy="216419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2700"/>
            <a:ext cx="9144000" cy="688340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3749040" anchor="b"/>
          <a:lstStyle>
            <a:lvl1pPr algn="ctr" rtl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13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13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CDCF119-A117-44E5-97FC-7A7F4D9D31A0}" type="slidenum">
              <a:rPr lang="en-US" sz="1313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13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3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ln w="3175">
            <a:noFill/>
          </a:ln>
        </p:spPr>
        <p:txBody>
          <a:bodyPr wrap="none" tIns="0" bIns="365760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09372"/>
            <a:ext cx="2572512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571488" y="2409372"/>
            <a:ext cx="2572512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35124" y="2463800"/>
            <a:ext cx="4873752" cy="2130552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520112" y="981075"/>
            <a:ext cx="361950" cy="361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8486775" y="998204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90750" y="742950"/>
            <a:ext cx="47625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71838" y="1170854"/>
            <a:ext cx="2600325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438400"/>
            <a:ext cx="3324225" cy="2130552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5819775" y="2438400"/>
            <a:ext cx="3324225" cy="2130552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47" r:id="rId2"/>
    <p:sldLayoutId id="2147483849" r:id="rId3"/>
    <p:sldLayoutId id="2147483858" r:id="rId4"/>
    <p:sldLayoutId id="2147483859" r:id="rId5"/>
    <p:sldLayoutId id="2147483861" r:id="rId6"/>
    <p:sldLayoutId id="2147483866" r:id="rId7"/>
    <p:sldLayoutId id="2147483763" r:id="rId8"/>
    <p:sldLayoutId id="2147483862" r:id="rId9"/>
    <p:sldLayoutId id="2147483863" r:id="rId10"/>
    <p:sldLayoutId id="2147483864" r:id="rId11"/>
    <p:sldLayoutId id="2147483865" r:id="rId12"/>
    <p:sldLayoutId id="2147483867" r:id="rId13"/>
    <p:sldLayoutId id="2147483871" r:id="rId14"/>
    <p:sldLayoutId id="2147483874" r:id="rId15"/>
    <p:sldLayoutId id="2147483860" r:id="rId16"/>
    <p:sldLayoutId id="2147483873" r:id="rId17"/>
    <p:sldLayoutId id="2147483875" r:id="rId18"/>
    <p:sldLayoutId id="2147483872" r:id="rId19"/>
    <p:sldLayoutId id="2147483876" r:id="rId20"/>
    <p:sldLayoutId id="2147483877" r:id="rId21"/>
    <p:sldLayoutId id="2147483878" r:id="rId22"/>
    <p:sldLayoutId id="2147483881" r:id="rId23"/>
    <p:sldLayoutId id="2147483884" r:id="rId24"/>
    <p:sldLayoutId id="2147483879" r:id="rId25"/>
    <p:sldLayoutId id="2147483882" r:id="rId26"/>
    <p:sldLayoutId id="2147483885" r:id="rId27"/>
    <p:sldLayoutId id="2147483883" r:id="rId28"/>
    <p:sldLayoutId id="2147483949" r:id="rId29"/>
    <p:sldLayoutId id="2147483948" r:id="rId30"/>
    <p:sldLayoutId id="2147483951" r:id="rId31"/>
    <p:sldLayoutId id="2147483950" r:id="rId32"/>
    <p:sldLayoutId id="2147483850" r:id="rId33"/>
    <p:sldLayoutId id="2147483851" r:id="rId34"/>
    <p:sldLayoutId id="2147483852" r:id="rId35"/>
    <p:sldLayoutId id="2147483855" r:id="rId36"/>
    <p:sldLayoutId id="2147483854" r:id="rId37"/>
    <p:sldLayoutId id="2147483856" r:id="rId38"/>
    <p:sldLayoutId id="2147483853" r:id="rId39"/>
    <p:sldLayoutId id="2147483869" r:id="rId40"/>
    <p:sldLayoutId id="2147483868" r:id="rId41"/>
    <p:sldLayoutId id="2147483870" r:id="rId42"/>
    <p:sldLayoutId id="2147483944" r:id="rId43"/>
    <p:sldLayoutId id="2147483932" r:id="rId44"/>
    <p:sldLayoutId id="2147483933" r:id="rId45"/>
    <p:sldLayoutId id="2147483935" r:id="rId46"/>
    <p:sldLayoutId id="2147483937" r:id="rId47"/>
    <p:sldLayoutId id="2147483938" r:id="rId48"/>
    <p:sldLayoutId id="2147483939" r:id="rId49"/>
    <p:sldLayoutId id="2147483940" r:id="rId50"/>
    <p:sldLayoutId id="2147483942" r:id="rId51"/>
    <p:sldLayoutId id="2147483936" r:id="rId52"/>
    <p:sldLayoutId id="2147483941" r:id="rId53"/>
    <p:sldLayoutId id="2147483943" r:id="rId54"/>
    <p:sldLayoutId id="2147483945" r:id="rId55"/>
    <p:sldLayoutId id="2147483946" r:id="rId56"/>
    <p:sldLayoutId id="2147483947" r:id="rId57"/>
    <p:sldLayoutId id="2147483952" r:id="rId58"/>
    <p:sldLayoutId id="2147483953" r:id="rId5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8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7" name="Picture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5D8CE624-FEEF-48B2-B210-8B26BAF89B55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>
            <a:fillRect/>
          </a:stretch>
        </p:blipFill>
        <p:spPr>
          <a:xfrm>
            <a:off x="1752600" y="327030"/>
            <a:ext cx="5466543" cy="2346058"/>
          </a:xfrm>
        </p:spPr>
      </p:pic>
      <p:sp>
        <p:nvSpPr>
          <p:cNvPr id="15" name="Footer Text">
            <a:extLst>
              <a:ext uri="{FF2B5EF4-FFF2-40B4-BE49-F238E27FC236}">
                <a16:creationId xmlns:a16="http://schemas.microsoft.com/office/drawing/2014/main" id="{374FAC54-4AE8-4554-89BD-C0A03B8F26B7}"/>
              </a:ext>
            </a:extLst>
          </p:cNvPr>
          <p:cNvSpPr txBox="1"/>
          <p:nvPr/>
        </p:nvSpPr>
        <p:spPr>
          <a:xfrm>
            <a:off x="692055" y="4037626"/>
            <a:ext cx="775988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USDA Ag Outlook Forum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24. 2022</a:t>
            </a: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Kent Swisher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&amp; CEO</a:t>
            </a:r>
          </a:p>
        </p:txBody>
      </p:sp>
      <p:sp>
        <p:nvSpPr>
          <p:cNvPr id="6" name="Footer Text">
            <a:extLst>
              <a:ext uri="{FF2B5EF4-FFF2-40B4-BE49-F238E27FC236}">
                <a16:creationId xmlns:a16="http://schemas.microsoft.com/office/drawing/2014/main" id="{56AF7956-6F22-4E11-8CE7-EEAC5537741C}"/>
              </a:ext>
            </a:extLst>
          </p:cNvPr>
          <p:cNvSpPr txBox="1"/>
          <p:nvPr/>
        </p:nvSpPr>
        <p:spPr>
          <a:xfrm>
            <a:off x="692055" y="3056216"/>
            <a:ext cx="77598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 of the Land: Market Outlook for Low Carbon Intense Raw Materials from the Rendering Industry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CB1F-F688-4FC5-A154-BA74C8F1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8599" y="6245078"/>
            <a:ext cx="1233857" cy="599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C995B-BDCA-4270-8FBF-81352F134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23" y="0"/>
            <a:ext cx="915572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CB1F-F688-4FC5-A154-BA74C8F1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8599" y="6245078"/>
            <a:ext cx="1233857" cy="599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35B95-8392-49AD-8021-27800C1ED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CB1F-F688-4FC5-A154-BA74C8F1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8599" y="6245078"/>
            <a:ext cx="1233857" cy="5992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E40A0B-123B-492C-BE01-25BF4376D858}"/>
              </a:ext>
            </a:extLst>
          </p:cNvPr>
          <p:cNvSpPr txBox="1">
            <a:spLocks/>
          </p:cNvSpPr>
          <p:nvPr/>
        </p:nvSpPr>
        <p:spPr>
          <a:xfrm>
            <a:off x="61544" y="1321832"/>
            <a:ext cx="8701456" cy="5222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i="1" dirty="0"/>
              <a:t>Development that meets the needs of the present without compromising the ability of future generations to meet their own needs.</a:t>
            </a:r>
          </a:p>
          <a:p>
            <a:pPr>
              <a:defRPr/>
            </a:pP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sz="1800" dirty="0"/>
              <a:t>Source:	United Nation's World Commission on Environment and Development (the 	Brundtland Commission), 1987.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D17B5-9761-42FC-BC0E-0EA1D149BBB8}"/>
              </a:ext>
            </a:extLst>
          </p:cNvPr>
          <p:cNvSpPr txBox="1">
            <a:spLocks noChangeArrowheads="1"/>
          </p:cNvSpPr>
          <p:nvPr/>
        </p:nvSpPr>
        <p:spPr>
          <a:xfrm>
            <a:off x="-152400" y="107802"/>
            <a:ext cx="8382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UN Definition - 1987</a:t>
            </a:r>
            <a:endParaRPr lang="en-US" alt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8FA05E4-0DCE-4F24-88C6-4D25E4695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75234"/>
            <a:ext cx="3048000" cy="244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42" y="142875"/>
            <a:ext cx="7286625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The Original Recyclers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BBB83-A124-4ED6-AD1D-8E31D2AB27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99910" y="6185862"/>
            <a:ext cx="1383912" cy="67213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F0498D-5CD4-4AA7-B541-7945503B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A06EE-7762-4DF5-A375-9DB3252DC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5" y="3166740"/>
            <a:ext cx="3461657" cy="1310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775756-A310-4190-997C-5E64889D8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81" y="1004705"/>
            <a:ext cx="3172821" cy="2031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AFF06F-2979-4E7D-856F-C1E3A907C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699" y="960300"/>
            <a:ext cx="4974123" cy="2775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63D3AB-DEE5-4B92-9491-C152261C9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29" y="4515478"/>
            <a:ext cx="3528763" cy="2203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CF2C77-D230-4773-8BB4-17908162AD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699" y="4038600"/>
            <a:ext cx="4787970" cy="18591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08A102E-A106-4AB5-A9C5-248F5F86EAAA}"/>
              </a:ext>
            </a:extLst>
          </p:cNvPr>
          <p:cNvSpPr/>
          <p:nvPr/>
        </p:nvSpPr>
        <p:spPr bwMode="auto">
          <a:xfrm>
            <a:off x="3946710" y="1505209"/>
            <a:ext cx="4130490" cy="65563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262213" y="685800"/>
            <a:ext cx="79673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EPA Food Recovery Hierarchy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078D35-8059-4091-8BE7-E56B3E35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5943600" cy="52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E5422-D90D-4F2F-84E0-B9F42725707A}"/>
              </a:ext>
            </a:extLst>
          </p:cNvPr>
          <p:cNvSpPr txBox="1"/>
          <p:nvPr/>
        </p:nvSpPr>
        <p:spPr>
          <a:xfrm>
            <a:off x="381000" y="6413325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https://www.epa.gov/sustainable-management-food/food-recovery-hierarchy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B17E0-91EC-440D-9351-E8B1DC50808A}"/>
              </a:ext>
            </a:extLst>
          </p:cNvPr>
          <p:cNvSpPr txBox="1"/>
          <p:nvPr/>
        </p:nvSpPr>
        <p:spPr>
          <a:xfrm>
            <a:off x="7174249" y="3152001"/>
            <a:ext cx="211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Rendering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0BBFA9-025A-4564-975F-B0325620F4E1}"/>
              </a:ext>
            </a:extLst>
          </p:cNvPr>
          <p:cNvCxnSpPr>
            <a:cxnSpLocks/>
          </p:cNvCxnSpPr>
          <p:nvPr/>
        </p:nvCxnSpPr>
        <p:spPr>
          <a:xfrm flipH="1">
            <a:off x="5715000" y="3339215"/>
            <a:ext cx="1295401" cy="121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D35601-5B48-4F5B-B152-C2B0A6628915}"/>
              </a:ext>
            </a:extLst>
          </p:cNvPr>
          <p:cNvCxnSpPr>
            <a:cxnSpLocks/>
          </p:cNvCxnSpPr>
          <p:nvPr/>
        </p:nvCxnSpPr>
        <p:spPr>
          <a:xfrm flipH="1">
            <a:off x="5410201" y="3461052"/>
            <a:ext cx="1764048" cy="6182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D75358F-918A-409B-93D1-48746CBF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98545" y="6172200"/>
            <a:ext cx="1383912" cy="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228600" y="333134"/>
            <a:ext cx="79673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Uses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5358F-918A-409B-93D1-48746CBF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8545" y="6172200"/>
            <a:ext cx="1383912" cy="672138"/>
          </a:xfrm>
          <a:prstGeom prst="rect">
            <a:avLst/>
          </a:prstGeom>
        </p:spPr>
      </p:pic>
      <p:pic>
        <p:nvPicPr>
          <p:cNvPr id="4" name="Picture 2" descr="Some Snapshots ">
            <a:extLst>
              <a:ext uri="{FF2B5EF4-FFF2-40B4-BE49-F238E27FC236}">
                <a16:creationId xmlns:a16="http://schemas.microsoft.com/office/drawing/2014/main" id="{04AECB9D-8EF1-4144-B9E9-04F87F01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8427"/>
            <a:ext cx="4191000" cy="25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mond Green Diesel Refinery ">
            <a:extLst>
              <a:ext uri="{FF2B5EF4-FFF2-40B4-BE49-F238E27FC236}">
                <a16:creationId xmlns:a16="http://schemas.microsoft.com/office/drawing/2014/main" id="{6811B5BF-B90F-43C5-BEB0-2CE40251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8427"/>
            <a:ext cx="4398306" cy="25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C2B1D50-39DC-4111-B605-1239648B7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2" y="3656838"/>
            <a:ext cx="3200400" cy="32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06223E3-181C-4A08-A442-99E2FF8705B8}"/>
              </a:ext>
            </a:extLst>
          </p:cNvPr>
          <p:cNvSpPr/>
          <p:nvPr/>
        </p:nvSpPr>
        <p:spPr bwMode="auto">
          <a:xfrm>
            <a:off x="1310602" y="5191312"/>
            <a:ext cx="2209800" cy="422769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A picture containing thread&#10;&#10;Description automatically generated">
            <a:extLst>
              <a:ext uri="{FF2B5EF4-FFF2-40B4-BE49-F238E27FC236}">
                <a16:creationId xmlns:a16="http://schemas.microsoft.com/office/drawing/2014/main" id="{02EB615A-C46A-44C6-A154-7934E30F8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80773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262213" y="685800"/>
            <a:ext cx="79673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Renewable Fuel Standard (RFS) VS. California Low Carbon Fuel Standard (LCFS)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6744D-1424-41A7-B894-F2FD46FFC5D0}"/>
              </a:ext>
            </a:extLst>
          </p:cNvPr>
          <p:cNvSpPr txBox="1"/>
          <p:nvPr/>
        </p:nvSpPr>
        <p:spPr>
          <a:xfrm>
            <a:off x="1143000" y="1905000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Renewable Fuel Standard (RFS) -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RFS sets fuel volumes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Low Carbon Fuel Standard - California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LCFS sets carbon volumes </a:t>
            </a:r>
          </a:p>
          <a:p>
            <a:pPr lvl="1"/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Additional States/Provinces Implementing LCFS – Oregon, British Colombia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States Considering LCFS – Washington, Colorado, South Dakota, Minnesota, Iowa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4FE9A4-1DEA-4D0B-8760-78120D20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262213" y="685800"/>
            <a:ext cx="796738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Low Carbon Fuel Standard (LCFS) Carbon Intensity (CI) Scores (gCO2e/MJ)				</a:t>
            </a: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E5422-D90D-4F2F-84E0-B9F42725707A}"/>
              </a:ext>
            </a:extLst>
          </p:cNvPr>
          <p:cNvSpPr txBox="1"/>
          <p:nvPr/>
        </p:nvSpPr>
        <p:spPr>
          <a:xfrm>
            <a:off x="107263" y="6020778"/>
            <a:ext cx="754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	California Air Resources Board (CARB); https://ww2.arb.ca.gov/resources/documents/lcfs-pathway-	certified-carbon-intensities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DABACC-61BE-4453-9946-977DAD63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46607" y="6248400"/>
            <a:ext cx="1290130" cy="626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6BFB0-B1AE-41D1-BF45-F7FC4048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52600"/>
            <a:ext cx="84391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262213" y="713600"/>
            <a:ext cx="79673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this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4FE9A4-1DEA-4D0B-8760-78120D20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364E1-73C9-4AA9-925F-3B99E1E8CB4D}"/>
              </a:ext>
            </a:extLst>
          </p:cNvPr>
          <p:cNvSpPr txBox="1"/>
          <p:nvPr/>
        </p:nvSpPr>
        <p:spPr>
          <a:xfrm>
            <a:off x="381000" y="6096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	Energy Information Agency, Monthly Biofuels Capacity and Feedstocks Update</a:t>
            </a:r>
          </a:p>
          <a:p>
            <a:r>
              <a:rPr lang="en-US" sz="1200" dirty="0"/>
              <a:t>	USDA, National Agricultural Statistics Service, Fats and Oils: Oilseed </a:t>
            </a:r>
            <a:r>
              <a:rPr lang="en-US" sz="1200" dirty="0" err="1"/>
              <a:t>Crushings</a:t>
            </a:r>
            <a:r>
              <a:rPr lang="en-US" sz="1200" dirty="0"/>
              <a:t>, Production, Consumption 	and Stocks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07E10C-564D-4720-99EB-EE3F344E5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376362"/>
            <a:ext cx="8143875" cy="46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365096" y="152400"/>
            <a:ext cx="79673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this mean?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4FE9A4-1DEA-4D0B-8760-78120D20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8296E-F12C-49B6-9740-BCFD7B7C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" y="13663"/>
            <a:ext cx="9133849" cy="600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F66FC-A32D-42AB-A4E8-197159E741E6}"/>
              </a:ext>
            </a:extLst>
          </p:cNvPr>
          <p:cNvSpPr txBox="1"/>
          <p:nvPr/>
        </p:nvSpPr>
        <p:spPr>
          <a:xfrm>
            <a:off x="838200" y="6249206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Trade Data Monitor</a:t>
            </a:r>
          </a:p>
        </p:txBody>
      </p:sp>
    </p:spTree>
    <p:extLst>
      <p:ext uri="{BB962C8B-B14F-4D97-AF65-F5344CB8AC3E}">
        <p14:creationId xmlns:p14="http://schemas.microsoft.com/office/powerpoint/2010/main" val="40383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42" y="142875"/>
            <a:ext cx="7286625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cs typeface="Calibri" panose="020F0502020204030204" pitchFamily="34" charset="0"/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41" y="1524000"/>
            <a:ext cx="7286625" cy="4114800"/>
          </a:xfrm>
        </p:spPr>
        <p:txBody>
          <a:bodyPr/>
          <a:lstStyle/>
          <a:p>
            <a:r>
              <a:rPr lang="en-US" sz="2813" i="1" dirty="0">
                <a:cs typeface="Calibri" panose="020F0502020204030204" pitchFamily="34" charset="0"/>
              </a:rPr>
              <a:t>Who we are</a:t>
            </a:r>
          </a:p>
          <a:p>
            <a:r>
              <a:rPr lang="en-US" sz="2813" i="1" dirty="0">
                <a:cs typeface="Calibri" panose="020F0502020204030204" pitchFamily="34" charset="0"/>
              </a:rPr>
              <a:t>What we do</a:t>
            </a:r>
          </a:p>
          <a:p>
            <a:r>
              <a:rPr lang="en-US" sz="2813" i="1" dirty="0">
                <a:cs typeface="Calibri" panose="020F0502020204030204" pitchFamily="34" charset="0"/>
              </a:rPr>
              <a:t>What is rendering?</a:t>
            </a:r>
          </a:p>
          <a:p>
            <a:r>
              <a:rPr lang="en-US" sz="2813" i="1" dirty="0">
                <a:cs typeface="Calibri" panose="020F0502020204030204" pitchFamily="34" charset="0"/>
              </a:rPr>
              <a:t>Sustainability</a:t>
            </a:r>
          </a:p>
          <a:p>
            <a:pPr lvl="1"/>
            <a:r>
              <a:rPr lang="en-US" sz="2413" i="1" dirty="0">
                <a:cs typeface="Calibri" panose="020F0502020204030204" pitchFamily="34" charset="0"/>
              </a:rPr>
              <a:t>Rendered Fat</a:t>
            </a:r>
          </a:p>
          <a:p>
            <a:pPr lvl="1"/>
            <a:r>
              <a:rPr lang="en-US" sz="2413" i="1" dirty="0">
                <a:cs typeface="Calibri" panose="020F0502020204030204" pitchFamily="34" charset="0"/>
              </a:rPr>
              <a:t>Rendered Protein Meals</a:t>
            </a:r>
          </a:p>
          <a:p>
            <a:r>
              <a:rPr lang="en-US" sz="2813" i="1" dirty="0">
                <a:cs typeface="Calibri" panose="020F0502020204030204" pitchFamily="34" charset="0"/>
              </a:rPr>
              <a:t>Markets</a:t>
            </a:r>
          </a:p>
          <a:p>
            <a:r>
              <a:rPr lang="en-US" sz="2813" i="1" dirty="0">
                <a:cs typeface="Calibri" panose="020F0502020204030204" pitchFamily="34" charset="0"/>
              </a:rPr>
              <a:t>Conclusion</a:t>
            </a:r>
          </a:p>
          <a:p>
            <a:endParaRPr lang="en-US" sz="2813" i="1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BBB83-A124-4ED6-AD1D-8E31D2AB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99910" y="6185862"/>
            <a:ext cx="1383912" cy="67213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E0A40B1-6EDA-4EE7-B675-65EE5331F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6355"/>
            <a:ext cx="3992813" cy="37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9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4FE9A4-1DEA-4D0B-8760-78120D20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1AB5DF-1106-4D7D-B320-0DD9E48D6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54" y="-56344"/>
            <a:ext cx="9181454" cy="5999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C15BA2-E2AE-4F74-ACAE-9515FAD5FE4E}"/>
              </a:ext>
            </a:extLst>
          </p:cNvPr>
          <p:cNvSpPr txBox="1"/>
          <p:nvPr/>
        </p:nvSpPr>
        <p:spPr>
          <a:xfrm>
            <a:off x="838200" y="6249206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Trade Data Monitor</a:t>
            </a:r>
          </a:p>
        </p:txBody>
      </p:sp>
    </p:spTree>
    <p:extLst>
      <p:ext uri="{BB962C8B-B14F-4D97-AF65-F5344CB8AC3E}">
        <p14:creationId xmlns:p14="http://schemas.microsoft.com/office/powerpoint/2010/main" val="11010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4FE9A4-1DEA-4D0B-8760-78120D20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2400" y="6286215"/>
            <a:ext cx="1149156" cy="558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CCF70-088B-4FE1-A11A-9C0E2860F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5"/>
            <a:ext cx="9144000" cy="61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322734" y="199356"/>
            <a:ext cx="79673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this mean, globally?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4FE9A4-1DEA-4D0B-8760-78120D20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B64D4E-73D6-4811-BB67-A0E85CD3A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1"/>
            <a:ext cx="91440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FF8398-C4CE-474B-9B9E-F2E40730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3494" y="6320744"/>
            <a:ext cx="1078062" cy="5235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1B01C3-9754-4ED8-8B45-EF42C511789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49274"/>
            <a:ext cx="8382000" cy="91440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Sustainability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B8B222-E956-455E-98B7-C221A37C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11" y="1514108"/>
            <a:ext cx="3542334" cy="38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A23B177-CD3E-40CA-AE13-BE82FFEC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2590"/>
            <a:ext cx="2590800" cy="22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FF8398-C4CE-474B-9B9E-F2E40730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  <p:pic>
        <p:nvPicPr>
          <p:cNvPr id="5" name="Picture 4" descr="Aquaculture Production">
            <a:extLst>
              <a:ext uri="{FF2B5EF4-FFF2-40B4-BE49-F238E27FC236}">
                <a16:creationId xmlns:a16="http://schemas.microsoft.com/office/drawing/2014/main" id="{49A07D12-B793-479B-8630-647FB97D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228600"/>
            <a:ext cx="912440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>
            <a:extLst>
              <a:ext uri="{FF2B5EF4-FFF2-40B4-BE49-F238E27FC236}">
                <a16:creationId xmlns:a16="http://schemas.microsoft.com/office/drawing/2014/main" id="{69A3A542-285C-4A40-8CD5-B2764FD4681B}"/>
              </a:ext>
            </a:extLst>
          </p:cNvPr>
          <p:cNvSpPr txBox="1"/>
          <p:nvPr/>
        </p:nvSpPr>
        <p:spPr>
          <a:xfrm>
            <a:off x="322734" y="199356"/>
            <a:ext cx="79673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this mean, globally?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A6599-6FA1-422F-B9C4-16E685ED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F8398-C4CE-474B-9B9E-F2E40730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96200" y="6249206"/>
            <a:ext cx="1225356" cy="5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FF8398-C4CE-474B-9B9E-F2E40730E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3494" y="6320744"/>
            <a:ext cx="1078062" cy="523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A82EA-2DC4-4477-9388-D4B68BC5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3"/>
            <a:ext cx="9144000" cy="6158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6702E-816D-4D22-A042-794292AE21FF}"/>
              </a:ext>
            </a:extLst>
          </p:cNvPr>
          <p:cNvSpPr txBox="1"/>
          <p:nvPr/>
        </p:nvSpPr>
        <p:spPr>
          <a:xfrm>
            <a:off x="222444" y="6320744"/>
            <a:ext cx="480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	The Jacobsen Report</a:t>
            </a:r>
          </a:p>
          <a:p>
            <a:r>
              <a:rPr lang="en-US" sz="1200" dirty="0"/>
              <a:t>	USDA/FAS Oilseeds: World Markets and Trade</a:t>
            </a:r>
          </a:p>
        </p:txBody>
      </p:sp>
    </p:spTree>
    <p:extLst>
      <p:ext uri="{BB962C8B-B14F-4D97-AF65-F5344CB8AC3E}">
        <p14:creationId xmlns:p14="http://schemas.microsoft.com/office/powerpoint/2010/main" val="36299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0DCAAFC-C9CC-4FBB-99B1-B59D9943F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172200"/>
            <a:ext cx="1066800" cy="518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59EEE-FD68-4807-BB76-8A857EBA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0DCAAFC-C9CC-4FBB-99B1-B59D9943F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172200"/>
            <a:ext cx="1066800" cy="5181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9D488C-94F9-4CC5-9E12-4D9A67BD4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475" cy="75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9CA23CA-4DEA-4C90-90CD-5EA00994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5867400" cy="15243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E2885-8EF9-4332-846F-A8F43C09BEC9}"/>
              </a:ext>
            </a:extLst>
          </p:cNvPr>
          <p:cNvSpPr txBox="1"/>
          <p:nvPr/>
        </p:nvSpPr>
        <p:spPr>
          <a:xfrm>
            <a:off x="3657600" y="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Questions/Comments?</a:t>
            </a:r>
          </a:p>
        </p:txBody>
      </p:sp>
    </p:spTree>
    <p:extLst>
      <p:ext uri="{BB962C8B-B14F-4D97-AF65-F5344CB8AC3E}">
        <p14:creationId xmlns:p14="http://schemas.microsoft.com/office/powerpoint/2010/main" val="1706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DE980C47-03A4-4030-A6AD-1BF61B48B3E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>
            <a:fillRect/>
          </a:stretch>
        </p:blipFill>
        <p:spPr>
          <a:xfrm>
            <a:off x="1838324" y="60129"/>
            <a:ext cx="5467350" cy="18065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E9C00A-14AA-4955-87C4-614974C4C0DC}"/>
              </a:ext>
            </a:extLst>
          </p:cNvPr>
          <p:cNvSpPr txBox="1">
            <a:spLocks/>
          </p:cNvSpPr>
          <p:nvPr/>
        </p:nvSpPr>
        <p:spPr>
          <a:xfrm>
            <a:off x="421481" y="1880772"/>
            <a:ext cx="8301037" cy="2132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Founded 1933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Represent over 95% of rendering in U.S. and Canada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Packer renderers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Independent renderers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Headquartered in Alexandria, VA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Offices in Hong Kong and Mexico City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5CF3C-2E9F-4613-A2A3-789455E8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20000" y="6172200"/>
            <a:ext cx="138391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DE980C47-03A4-4030-A6AD-1BF61B48B3E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>
            <a:fillRect/>
          </a:stretch>
        </p:blipFill>
        <p:spPr>
          <a:xfrm>
            <a:off x="1838324" y="60129"/>
            <a:ext cx="5467350" cy="1806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DD0ACE-AC9E-4131-89C1-8B0B687E0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09800" y="533400"/>
            <a:ext cx="43129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Production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dvice</a:t>
            </a:r>
            <a:r>
              <a:rPr lang="en-US" sz="4000" b="1" dirty="0">
                <a:solidFill>
                  <a:schemeClr val="bg1"/>
                </a:solidFill>
              </a:rPr>
              <a:t> When Your Business Needs It Not Just When You Ask For It!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0DCAAFC-C9CC-4FBB-99B1-B59D9943F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172200"/>
            <a:ext cx="1066800" cy="518124"/>
          </a:xfrm>
          <a:prstGeom prst="rect">
            <a:avLst/>
          </a:prstGeom>
        </p:spPr>
      </p:pic>
      <p:pic>
        <p:nvPicPr>
          <p:cNvPr id="3" name="Picture 2" descr="A picture containing text, fabric, painting&#10;&#10;Description automatically generated">
            <a:extLst>
              <a:ext uri="{FF2B5EF4-FFF2-40B4-BE49-F238E27FC236}">
                <a16:creationId xmlns:a16="http://schemas.microsoft.com/office/drawing/2014/main" id="{D1F0A612-F75C-4FD3-90A4-79C15A9A5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329"/>
            <a:ext cx="9144000" cy="44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DE980C47-03A4-4030-A6AD-1BF61B48B3E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>
            <a:fillRect/>
          </a:stretch>
        </p:blipFill>
        <p:spPr>
          <a:xfrm>
            <a:off x="1838324" y="74197"/>
            <a:ext cx="5467350" cy="1806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605D89-5FD7-4A4C-B34B-CD93A9F9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9" y="2463312"/>
            <a:ext cx="6324600" cy="4255279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722CD84-9AEA-4AC5-996B-37342B691FEA}"/>
              </a:ext>
            </a:extLst>
          </p:cNvPr>
          <p:cNvSpPr txBox="1">
            <a:spLocks noChangeArrowheads="1"/>
          </p:cNvSpPr>
          <p:nvPr/>
        </p:nvSpPr>
        <p:spPr>
          <a:xfrm>
            <a:off x="432875" y="1708346"/>
            <a:ext cx="8743950" cy="762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dirty="0"/>
              <a:t>Processing Steps of Rendering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D357A-654F-4D5F-9012-0666593CF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33127" y="6236677"/>
            <a:ext cx="125514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CB1F-F688-4FC5-A154-BA74C8F1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8599" y="6245078"/>
            <a:ext cx="1233857" cy="59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FB560-D087-4E74-8978-2A162C5C5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423"/>
            <a:ext cx="9144000" cy="60823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DD47FB-C227-461F-996C-81434CAF484F}"/>
              </a:ext>
            </a:extLst>
          </p:cNvPr>
          <p:cNvSpPr/>
          <p:nvPr/>
        </p:nvSpPr>
        <p:spPr bwMode="auto">
          <a:xfrm>
            <a:off x="5638800" y="764176"/>
            <a:ext cx="3246802" cy="98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32EEAA-581D-4D5A-9D7B-4E3158617A63}"/>
              </a:ext>
            </a:extLst>
          </p:cNvPr>
          <p:cNvSpPr/>
          <p:nvPr/>
        </p:nvSpPr>
        <p:spPr bwMode="auto">
          <a:xfrm>
            <a:off x="1752600" y="703108"/>
            <a:ext cx="3246802" cy="135636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E1AE82-74D9-465E-BA85-012524A8993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6A3B0-D6F7-4393-A602-6C18F35C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2" y="212680"/>
            <a:ext cx="9144000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67890-CC11-42E7-9E6C-350E2D8FCD59}"/>
              </a:ext>
            </a:extLst>
          </p:cNvPr>
          <p:cNvSpPr txBox="1"/>
          <p:nvPr/>
        </p:nvSpPr>
        <p:spPr>
          <a:xfrm>
            <a:off x="228600" y="620105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USDA, National Agricultural Statistic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5FDD2-46C1-40E7-99C1-9628420F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" y="2612980"/>
            <a:ext cx="91498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15502" y="2927441"/>
            <a:ext cx="431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Provide Advice When Your Business Needs It Not Just When You Ask For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CB1F-F688-4FC5-A154-BA74C8F1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48599" y="6245078"/>
            <a:ext cx="1233857" cy="599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09894-1AF2-40C1-B2D3-C88307DD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85" y="0"/>
            <a:ext cx="9161585" cy="598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6EC24-EE88-451E-B831-069CD2E276B8}"/>
              </a:ext>
            </a:extLst>
          </p:cNvPr>
          <p:cNvSpPr txBox="1"/>
          <p:nvPr/>
        </p:nvSpPr>
        <p:spPr>
          <a:xfrm>
            <a:off x="762000" y="6140195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NARA Forecast Based off USDA Slaughter Projections</a:t>
            </a:r>
          </a:p>
        </p:txBody>
      </p:sp>
    </p:spTree>
    <p:extLst>
      <p:ext uri="{BB962C8B-B14F-4D97-AF65-F5344CB8AC3E}">
        <p14:creationId xmlns:p14="http://schemas.microsoft.com/office/powerpoint/2010/main" val="5726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Custom 1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47595</TotalTime>
  <Words>549</Words>
  <Application>Microsoft Office PowerPoint</Application>
  <PresentationFormat>On-screen Show (4:3)</PresentationFormat>
  <Paragraphs>71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Roboto Condensed</vt:lpstr>
      <vt:lpstr>Roboto Medium</vt:lpstr>
      <vt:lpstr>Times New Roman</vt:lpstr>
      <vt:lpstr>Office Theme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Original Recyclers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Kent Swisher</cp:lastModifiedBy>
  <cp:revision>2319</cp:revision>
  <dcterms:created xsi:type="dcterms:W3CDTF">2015-02-17T10:28:40Z</dcterms:created>
  <dcterms:modified xsi:type="dcterms:W3CDTF">2022-02-24T22:11:33Z</dcterms:modified>
</cp:coreProperties>
</file>