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84" r:id="rId5"/>
    <p:sldMasterId id="2147483695" r:id="rId6"/>
  </p:sldMasterIdLst>
  <p:notesMasterIdLst>
    <p:notesMasterId r:id="rId18"/>
  </p:notesMasterIdLst>
  <p:sldIdLst>
    <p:sldId id="256" r:id="rId7"/>
    <p:sldId id="260" r:id="rId8"/>
    <p:sldId id="268" r:id="rId9"/>
    <p:sldId id="267" r:id="rId10"/>
    <p:sldId id="282" r:id="rId11"/>
    <p:sldId id="266" r:id="rId12"/>
    <p:sldId id="277" r:id="rId13"/>
    <p:sldId id="276" r:id="rId14"/>
    <p:sldId id="275" r:id="rId15"/>
    <p:sldId id="280" r:id="rId16"/>
    <p:sldId id="278" r:id="rId1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201" autoAdjust="0"/>
  </p:normalViewPr>
  <p:slideViewPr>
    <p:cSldViewPr snapToGrid="0" snapToObjects="1">
      <p:cViewPr varScale="1">
        <p:scale>
          <a:sx n="46" d="100"/>
          <a:sy n="46" d="100"/>
        </p:scale>
        <p:origin x="582"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dy Allen" userId="cd43cfb1-2093-4afa-8c5f-1c5dd8d6adab" providerId="ADAL" clId="{35B80B55-AFB0-4867-A037-400EA13EC412}"/>
    <pc:docChg chg="undo custSel modSld">
      <pc:chgData name="Wendy Allen" userId="cd43cfb1-2093-4afa-8c5f-1c5dd8d6adab" providerId="ADAL" clId="{35B80B55-AFB0-4867-A037-400EA13EC412}" dt="2020-02-14T20:13:52.015" v="339" actId="20577"/>
      <pc:docMkLst>
        <pc:docMk/>
      </pc:docMkLst>
      <pc:sldChg chg="modNotesTx">
        <pc:chgData name="Wendy Allen" userId="cd43cfb1-2093-4afa-8c5f-1c5dd8d6adab" providerId="ADAL" clId="{35B80B55-AFB0-4867-A037-400EA13EC412}" dt="2020-02-14T20:12:16.794" v="311" actId="20577"/>
        <pc:sldMkLst>
          <pc:docMk/>
          <pc:sldMk cId="211333353" sldId="275"/>
        </pc:sldMkLst>
      </pc:sldChg>
      <pc:sldChg chg="modNotesTx">
        <pc:chgData name="Wendy Allen" userId="cd43cfb1-2093-4afa-8c5f-1c5dd8d6adab" providerId="ADAL" clId="{35B80B55-AFB0-4867-A037-400EA13EC412}" dt="2020-02-14T20:11:12.553" v="76" actId="20577"/>
        <pc:sldMkLst>
          <pc:docMk/>
          <pc:sldMk cId="1472115288" sldId="276"/>
        </pc:sldMkLst>
      </pc:sldChg>
      <pc:sldChg chg="modSp">
        <pc:chgData name="Wendy Allen" userId="cd43cfb1-2093-4afa-8c5f-1c5dd8d6adab" providerId="ADAL" clId="{35B80B55-AFB0-4867-A037-400EA13EC412}" dt="2020-02-14T20:13:52.015" v="339" actId="20577"/>
        <pc:sldMkLst>
          <pc:docMk/>
          <pc:sldMk cId="4180468089" sldId="278"/>
        </pc:sldMkLst>
        <pc:spChg chg="mod">
          <ac:chgData name="Wendy Allen" userId="cd43cfb1-2093-4afa-8c5f-1c5dd8d6adab" providerId="ADAL" clId="{35B80B55-AFB0-4867-A037-400EA13EC412}" dt="2020-02-14T20:13:52.015" v="339" actId="20577"/>
          <ac:spMkLst>
            <pc:docMk/>
            <pc:sldMk cId="4180468089" sldId="278"/>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1D345A4-B03D-4E70-9645-CE691D0711E7}" type="datetimeFigureOut">
              <a:rPr lang="en-US" smtClean="0"/>
              <a:t>2/18/2020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5045155-C629-4D2D-8F86-F5EB9448AC77}" type="slidenum">
              <a:rPr lang="en-US" smtClean="0"/>
              <a:t>‹#›</a:t>
            </a:fld>
            <a:endParaRPr lang="en-US"/>
          </a:p>
        </p:txBody>
      </p:sp>
    </p:spTree>
    <p:extLst>
      <p:ext uri="{BB962C8B-B14F-4D97-AF65-F5344CB8AC3E}">
        <p14:creationId xmlns:p14="http://schemas.microsoft.com/office/powerpoint/2010/main" val="2540657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History</a:t>
            </a:r>
            <a:r>
              <a:rPr lang="en-US" baseline="0" dirty="0"/>
              <a:t> and your background</a:t>
            </a:r>
            <a:endParaRPr lang="en-US" dirty="0"/>
          </a:p>
        </p:txBody>
      </p:sp>
      <p:sp>
        <p:nvSpPr>
          <p:cNvPr id="4" name="Slide Number Placeholder 3"/>
          <p:cNvSpPr>
            <a:spLocks noGrp="1"/>
          </p:cNvSpPr>
          <p:nvPr>
            <p:ph type="sldNum" sz="quarter" idx="10"/>
          </p:nvPr>
        </p:nvSpPr>
        <p:spPr/>
        <p:txBody>
          <a:bodyPr/>
          <a:lstStyle/>
          <a:p>
            <a:fld id="{F5045155-C629-4D2D-8F86-F5EB9448AC77}" type="slidenum">
              <a:rPr lang="en-US" smtClean="0"/>
              <a:t>1</a:t>
            </a:fld>
            <a:endParaRPr lang="en-US"/>
          </a:p>
        </p:txBody>
      </p:sp>
    </p:spTree>
    <p:extLst>
      <p:ext uri="{BB962C8B-B14F-4D97-AF65-F5344CB8AC3E}">
        <p14:creationId xmlns:p14="http://schemas.microsoft.com/office/powerpoint/2010/main" val="252461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Talking point: “More than 1,600 dairy farm families nationwide“</a:t>
            </a:r>
          </a:p>
        </p:txBody>
      </p:sp>
      <p:sp>
        <p:nvSpPr>
          <p:cNvPr id="4" name="Slide Number Placeholder 3"/>
          <p:cNvSpPr>
            <a:spLocks noGrp="1"/>
          </p:cNvSpPr>
          <p:nvPr>
            <p:ph type="sldNum" sz="quarter" idx="10"/>
          </p:nvPr>
        </p:nvSpPr>
        <p:spPr/>
        <p:txBody>
          <a:bodyPr/>
          <a:lstStyle/>
          <a:p>
            <a:fld id="{6DFA5E1F-8EE3-43E0-93C8-8719677181ED}" type="slidenum">
              <a:rPr lang="en-US" smtClean="0"/>
              <a:t>3</a:t>
            </a:fld>
            <a:endParaRPr lang="en-US"/>
          </a:p>
        </p:txBody>
      </p:sp>
    </p:spTree>
    <p:extLst>
      <p:ext uri="{BB962C8B-B14F-4D97-AF65-F5344CB8AC3E}">
        <p14:creationId xmlns:p14="http://schemas.microsoft.com/office/powerpoint/2010/main" val="2376940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C1E1C2-23F7-47F8-9232-517221CFF8A5}" type="slidenum">
              <a:rPr lang="en-US" smtClean="0"/>
              <a:t>4</a:t>
            </a:fld>
            <a:endParaRPr lang="en-US"/>
          </a:p>
        </p:txBody>
      </p:sp>
    </p:spTree>
    <p:extLst>
      <p:ext uri="{BB962C8B-B14F-4D97-AF65-F5344CB8AC3E}">
        <p14:creationId xmlns:p14="http://schemas.microsoft.com/office/powerpoint/2010/main" val="1097801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dairy category (organic and conventional alike) is at a critical point. </a:t>
            </a:r>
          </a:p>
          <a:p>
            <a:endParaRPr lang="en-US" b="1" dirty="0"/>
          </a:p>
          <a:p>
            <a:r>
              <a:rPr lang="en-US" dirty="0"/>
              <a:t>Bob talking points</a:t>
            </a:r>
          </a:p>
          <a:p>
            <a:pPr marL="171450" indent="-171450">
              <a:buFontTx/>
              <a:buChar char="-"/>
            </a:pPr>
            <a:r>
              <a:rPr lang="en-US" dirty="0"/>
              <a:t>The dairy industry as a whole has faced some headwinds over the past few years, and organic has felt that pressure as well.  </a:t>
            </a:r>
          </a:p>
          <a:p>
            <a:pPr marL="171450" indent="-171450">
              <a:buFontTx/>
              <a:buChar char="-"/>
            </a:pPr>
            <a:r>
              <a:rPr lang="en-US" dirty="0"/>
              <a:t>There are tailwinds as well, and organics are posed to excel in the years to come as we deliver the right offerings that address our consumers evolving motivations.</a:t>
            </a:r>
          </a:p>
          <a:p>
            <a:pPr marL="171450" indent="-171450">
              <a:buFontTx/>
              <a:buChar char="-"/>
            </a:pPr>
            <a:r>
              <a:rPr lang="en-US" dirty="0"/>
              <a:t>There has been negative press around dairy production and consumption.  How animals are treated, concerns around digestion and concerns around diary methane &amp; environmental sustainability are topics that have been surfacing.  Our industry has been both reactive and proactive to address these concerns, and it is a challenge because many of the claims are misleading.</a:t>
            </a:r>
          </a:p>
          <a:p>
            <a:pPr marL="171450" indent="-171450">
              <a:buFontTx/>
              <a:buChar char="-"/>
            </a:pPr>
            <a:r>
              <a:rPr lang="en-US" dirty="0"/>
              <a:t>There are a proliferation of claims (grass-fed, non-GMO, </a:t>
            </a:r>
            <a:r>
              <a:rPr lang="en-US" dirty="0" err="1"/>
              <a:t>etc</a:t>
            </a:r>
            <a:r>
              <a:rPr lang="en-US" dirty="0"/>
              <a:t>) that are also creating confusion and mistrust.  More labeling regulations need to made to win our consumers trust and drive awareness of our efforts to meet the highest organic standards available.</a:t>
            </a:r>
          </a:p>
          <a:p>
            <a:pPr marL="171450" indent="-171450">
              <a:buFontTx/>
              <a:buChar char="-"/>
            </a:pPr>
            <a:r>
              <a:rPr lang="en-US" dirty="0"/>
              <a:t>As of late, a lot of innovation and new products have been classified as fast followers, particularly in the non-dairy alternative space where excitement</a:t>
            </a:r>
            <a:r>
              <a:rPr lang="en-US" baseline="0" dirty="0"/>
              <a:t> has been generated by the new innovation around flavor and form</a:t>
            </a:r>
            <a:r>
              <a:rPr lang="en-US" dirty="0"/>
              <a:t>. </a:t>
            </a:r>
          </a:p>
          <a:p>
            <a:pPr marL="171450" indent="-171450">
              <a:buFontTx/>
              <a:buChar char="-"/>
            </a:pPr>
            <a:r>
              <a:rPr lang="en-US" dirty="0"/>
              <a:t>We know our organic consumers want quality and are willing to pay for premium.  We see this not only in the dairy space, but other parts of the store as well … Take pet care for example.  There is increasing demand for premium pet food and snacks that is driving the overall growth for the category.  </a:t>
            </a:r>
          </a:p>
          <a:p>
            <a:pPr marL="171450" indent="-171450">
              <a:buFontTx/>
              <a:buChar char="-"/>
            </a:pPr>
            <a:r>
              <a:rPr lang="en-US" dirty="0"/>
              <a:t>Consumers want transparency and authenticity in the products they choose to buy and support.  A key motivator of consumer behavior is supporting brands that resemble their values.</a:t>
            </a:r>
          </a:p>
          <a:p>
            <a:pPr marL="171450" indent="-171450">
              <a:buFontTx/>
              <a:buChar char="-"/>
            </a:pPr>
            <a:r>
              <a:rPr lang="en-US" dirty="0"/>
              <a:t>We also know we need to reach our consumers and build an emotional connection.  This again speaks to the need to understand what they value and why, and meet those needs from a product development and messaging opportunity. </a:t>
            </a:r>
          </a:p>
          <a:p>
            <a:pPr marL="171450" indent="-171450">
              <a:buFontTx/>
              <a:buChar char="-"/>
            </a:pPr>
            <a:r>
              <a:rPr lang="en-US" dirty="0"/>
              <a:t>While this Non-Dairy category is on trend, household penetration has plateaued, and consumers continue to tell us that the taste and mouthfeel fall flat to the dairy offerings. That’s a real</a:t>
            </a:r>
            <a:r>
              <a:rPr lang="en-US" baseline="0" dirty="0"/>
              <a:t> opportunity for dairy innovation.</a:t>
            </a:r>
            <a:r>
              <a:rPr lang="en-US" dirty="0"/>
              <a:t>  </a:t>
            </a:r>
          </a:p>
        </p:txBody>
      </p:sp>
      <p:sp>
        <p:nvSpPr>
          <p:cNvPr id="4" name="Slide Number Placeholder 3"/>
          <p:cNvSpPr>
            <a:spLocks noGrp="1"/>
          </p:cNvSpPr>
          <p:nvPr>
            <p:ph type="sldNum" sz="quarter" idx="5"/>
          </p:nvPr>
        </p:nvSpPr>
        <p:spPr/>
        <p:txBody>
          <a:bodyPr/>
          <a:lstStyle/>
          <a:p>
            <a:fld id="{7F98BED6-4F2C-489C-B16A-C5C6F84A8FB4}" type="slidenum">
              <a:rPr lang="en-US" smtClean="0"/>
              <a:t>5</a:t>
            </a:fld>
            <a:endParaRPr lang="en-US"/>
          </a:p>
        </p:txBody>
      </p:sp>
    </p:spTree>
    <p:extLst>
      <p:ext uri="{BB962C8B-B14F-4D97-AF65-F5344CB8AC3E}">
        <p14:creationId xmlns:p14="http://schemas.microsoft.com/office/powerpoint/2010/main" val="451656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4e7783da01_4_56:notes"/>
          <p:cNvSpPr>
            <a:spLocks noGrp="1" noRot="1" noChangeAspect="1"/>
          </p:cNvSpPr>
          <p:nvPr>
            <p:ph type="sldImg" idx="2"/>
          </p:nvPr>
        </p:nvSpPr>
        <p:spPr>
          <a:xfrm>
            <a:off x="1220788" y="708025"/>
            <a:ext cx="4725987" cy="35448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4e7783da01_4_56:notes"/>
          <p:cNvSpPr txBox="1">
            <a:spLocks noGrp="1"/>
          </p:cNvSpPr>
          <p:nvPr>
            <p:ph type="body" idx="1"/>
          </p:nvPr>
        </p:nvSpPr>
        <p:spPr>
          <a:xfrm>
            <a:off x="716619" y="4489387"/>
            <a:ext cx="5732949" cy="4253103"/>
          </a:xfrm>
          <a:prstGeom prst="rect">
            <a:avLst/>
          </a:prstGeom>
        </p:spPr>
        <p:txBody>
          <a:bodyPr spcFirstLastPara="1" wrap="square" lIns="94932" tIns="94932" rIns="94932" bIns="94932" anchor="t" anchorCtr="0">
            <a:noAutofit/>
          </a:bodyPr>
          <a:lstStyle/>
          <a:p>
            <a:endParaRPr dirty="0"/>
          </a:p>
        </p:txBody>
      </p:sp>
    </p:spTree>
    <p:extLst>
      <p:ext uri="{BB962C8B-B14F-4D97-AF65-F5344CB8AC3E}">
        <p14:creationId xmlns:p14="http://schemas.microsoft.com/office/powerpoint/2010/main" val="36894142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farms were some of the first in the country to be certified. </a:t>
            </a:r>
          </a:p>
        </p:txBody>
      </p:sp>
      <p:sp>
        <p:nvSpPr>
          <p:cNvPr id="4" name="Slide Number Placeholder 3"/>
          <p:cNvSpPr>
            <a:spLocks noGrp="1"/>
          </p:cNvSpPr>
          <p:nvPr>
            <p:ph type="sldNum" sz="quarter" idx="5"/>
          </p:nvPr>
        </p:nvSpPr>
        <p:spPr/>
        <p:txBody>
          <a:bodyPr/>
          <a:lstStyle/>
          <a:p>
            <a:fld id="{F5045155-C629-4D2D-8F86-F5EB9448AC77}" type="slidenum">
              <a:rPr lang="en-US" smtClean="0"/>
              <a:t>8</a:t>
            </a:fld>
            <a:endParaRPr lang="en-US"/>
          </a:p>
        </p:txBody>
      </p:sp>
    </p:spTree>
    <p:extLst>
      <p:ext uri="{BB962C8B-B14F-4D97-AF65-F5344CB8AC3E}">
        <p14:creationId xmlns:p14="http://schemas.microsoft.com/office/powerpoint/2010/main" val="3072691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were the first organic, ultra-filtered milk on the market when it launched. </a:t>
            </a:r>
          </a:p>
          <a:p>
            <a:endParaRPr lang="en-US" dirty="0"/>
          </a:p>
          <a:p>
            <a:r>
              <a:rPr lang="en-US" dirty="0"/>
              <a:t>(Note: Horizon has a high-protein milk, but theirs is a fortified milk, not ultra-filtered)</a:t>
            </a:r>
          </a:p>
        </p:txBody>
      </p:sp>
      <p:sp>
        <p:nvSpPr>
          <p:cNvPr id="4" name="Slide Number Placeholder 3"/>
          <p:cNvSpPr>
            <a:spLocks noGrp="1"/>
          </p:cNvSpPr>
          <p:nvPr>
            <p:ph type="sldNum" sz="quarter" idx="5"/>
          </p:nvPr>
        </p:nvSpPr>
        <p:spPr/>
        <p:txBody>
          <a:bodyPr/>
          <a:lstStyle/>
          <a:p>
            <a:fld id="{F5045155-C629-4D2D-8F86-F5EB9448AC77}" type="slidenum">
              <a:rPr lang="en-US" smtClean="0"/>
              <a:t>9</a:t>
            </a:fld>
            <a:endParaRPr lang="en-US"/>
          </a:p>
        </p:txBody>
      </p:sp>
    </p:spTree>
    <p:extLst>
      <p:ext uri="{BB962C8B-B14F-4D97-AF65-F5344CB8AC3E}">
        <p14:creationId xmlns:p14="http://schemas.microsoft.com/office/powerpoint/2010/main" val="41340332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baseline="0" dirty="0"/>
              <a:t>Bob Talking Points</a:t>
            </a:r>
          </a:p>
          <a:p>
            <a:pPr marL="171450" indent="-171450">
              <a:buFontTx/>
              <a:buChar char="-"/>
            </a:pPr>
            <a:r>
              <a:rPr lang="en-US" sz="900" baseline="0" dirty="0"/>
              <a:t>We are excited about how the organic dairy category has evolved over the last thirty years.</a:t>
            </a:r>
          </a:p>
          <a:p>
            <a:pPr marL="171450" indent="-171450">
              <a:buFontTx/>
              <a:buChar char="-"/>
            </a:pPr>
            <a:r>
              <a:rPr lang="en-US" sz="900" baseline="0" dirty="0"/>
              <a:t>It is a staple is many households and is consumed on a daily basis, if not multiple times a day.  Dairy is used as ingredient, a single source, and an enhancer.  Consumers want the very best for themselves, and their families, and organic dairy meets that need.  </a:t>
            </a:r>
          </a:p>
          <a:p>
            <a:pPr marL="171450" indent="-171450">
              <a:buFontTx/>
              <a:buChar char="-"/>
            </a:pPr>
            <a:r>
              <a:rPr lang="en-US" sz="900" baseline="0" dirty="0"/>
              <a:t>Consumers are also telling us that they want more out of their organic dairy.  They want not only the best possible milk and cheese available, but they also want transparency and trust that the brands they support are meeting their high standards for ethics and values.</a:t>
            </a:r>
          </a:p>
          <a:p>
            <a:pPr marL="171450" indent="-171450">
              <a:buFontTx/>
              <a:buChar char="-"/>
            </a:pPr>
            <a:r>
              <a:rPr lang="en-US" sz="900" baseline="0" dirty="0"/>
              <a:t>While milk has flattened, other segments like cheese and cream continue to grow.</a:t>
            </a:r>
          </a:p>
          <a:p>
            <a:pPr marL="171450" indent="-171450">
              <a:buFontTx/>
              <a:buChar char="-"/>
            </a:pPr>
            <a:endParaRPr lang="en-US" sz="9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aseline="0" dirty="0"/>
              <a:t>Organic – Dairy Category: Organic Cream, butter, eggs, cheese, milk and all other dairy</a:t>
            </a:r>
          </a:p>
          <a:p>
            <a:pPr marL="0" indent="0">
              <a:buFontTx/>
              <a:buNone/>
            </a:pPr>
            <a:endParaRPr lang="en-US" sz="900" baseline="0" dirty="0"/>
          </a:p>
        </p:txBody>
      </p:sp>
      <p:sp>
        <p:nvSpPr>
          <p:cNvPr id="4" name="Slide Number Placeholder 3"/>
          <p:cNvSpPr>
            <a:spLocks noGrp="1"/>
          </p:cNvSpPr>
          <p:nvPr>
            <p:ph type="sldNum" sz="quarter" idx="5"/>
          </p:nvPr>
        </p:nvSpPr>
        <p:spPr/>
        <p:txBody>
          <a:bodyPr/>
          <a:lstStyle/>
          <a:p>
            <a:fld id="{7F98BED6-4F2C-489C-B16A-C5C6F84A8FB4}" type="slidenum">
              <a:rPr lang="en-US" smtClean="0"/>
              <a:t>10</a:t>
            </a:fld>
            <a:endParaRPr lang="en-US"/>
          </a:p>
        </p:txBody>
      </p:sp>
    </p:spTree>
    <p:extLst>
      <p:ext uri="{BB962C8B-B14F-4D97-AF65-F5344CB8AC3E}">
        <p14:creationId xmlns:p14="http://schemas.microsoft.com/office/powerpoint/2010/main" val="41051534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1" descr="NEW pasture_cow_ext.jpg"/>
          <p:cNvPicPr>
            <a:picLocks noChangeAspect="1"/>
          </p:cNvPicPr>
          <p:nvPr userDrawn="1"/>
        </p:nvPicPr>
        <p:blipFill>
          <a:blip r:embed="rId2">
            <a:extLst>
              <a:ext uri="{28A0092B-C50C-407E-A947-70E740481C1C}">
                <a14:useLocalDpi xmlns:a14="http://schemas.microsoft.com/office/drawing/2010/main" val="0"/>
              </a:ext>
            </a:extLst>
          </a:blip>
          <a:srcRect l="16435" r="919" b="37486"/>
          <a:stretch>
            <a:fillRect/>
          </a:stretch>
        </p:blipFill>
        <p:spPr bwMode="auto">
          <a:xfrm>
            <a:off x="0" y="5746750"/>
            <a:ext cx="9144000"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descr="sky clouds_ss73215235.jpg"/>
          <p:cNvPicPr>
            <a:picLocks noChangeAspect="1"/>
          </p:cNvPicPr>
          <p:nvPr/>
        </p:nvPicPr>
        <p:blipFill>
          <a:blip r:embed="rId3">
            <a:extLst>
              <a:ext uri="{28A0092B-C50C-407E-A947-70E740481C1C}">
                <a14:useLocalDpi xmlns:a14="http://schemas.microsoft.com/office/drawing/2010/main" val="0"/>
              </a:ext>
            </a:extLst>
          </a:blip>
          <a:srcRect t="2" b="-4366"/>
          <a:stretch>
            <a:fillRect/>
          </a:stretch>
        </p:blipFill>
        <p:spPr bwMode="auto">
          <a:xfrm>
            <a:off x="0" y="0"/>
            <a:ext cx="9144000"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5" descr="OV_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68650" y="209136"/>
            <a:ext cx="2743200" cy="201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69398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4348976"/>
            <a:ext cx="6400800" cy="128982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823539B6-A9C0-FD43-8804-961B1B959A51}" type="datetimeFigureOut">
              <a:rPr lang="en-US" smtClean="0"/>
              <a:t>2/18/2020</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EB8F93D3-62C6-C444-B495-31305F31F8AE}" type="slidenum">
              <a:rPr lang="en-US" smtClean="0"/>
              <a:t>‹#›</a:t>
            </a:fld>
            <a:endParaRPr lang="en-US"/>
          </a:p>
        </p:txBody>
      </p:sp>
    </p:spTree>
    <p:extLst>
      <p:ext uri="{BB962C8B-B14F-4D97-AF65-F5344CB8AC3E}">
        <p14:creationId xmlns:p14="http://schemas.microsoft.com/office/powerpoint/2010/main" val="416700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_2_no grass">
    <p:spTree>
      <p:nvGrpSpPr>
        <p:cNvPr id="1" name=""/>
        <p:cNvGrpSpPr/>
        <p:nvPr/>
      </p:nvGrpSpPr>
      <p:grpSpPr>
        <a:xfrm>
          <a:off x="0" y="0"/>
          <a:ext cx="0" cy="0"/>
          <a:chOff x="0" y="0"/>
          <a:chExt cx="0" cy="0"/>
        </a:xfrm>
      </p:grpSpPr>
      <p:pic>
        <p:nvPicPr>
          <p:cNvPr id="13" name="Picture 6" descr="sky clouds_ss73215235.jpg"/>
          <p:cNvPicPr>
            <a:picLocks noChangeAspect="1"/>
          </p:cNvPicPr>
          <p:nvPr userDrawn="1"/>
        </p:nvPicPr>
        <p:blipFill>
          <a:blip r:embed="rId2">
            <a:extLst>
              <a:ext uri="{28A0092B-C50C-407E-A947-70E740481C1C}">
                <a14:useLocalDpi xmlns:a14="http://schemas.microsoft.com/office/drawing/2010/main" val="0"/>
              </a:ext>
            </a:extLst>
          </a:blip>
          <a:srcRect t="40022"/>
          <a:stretch>
            <a:fillRect/>
          </a:stretch>
        </p:blipFill>
        <p:spPr bwMode="auto">
          <a:xfrm>
            <a:off x="0" y="0"/>
            <a:ext cx="91440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p:nvPr>
        </p:nvSpPr>
        <p:spPr>
          <a:xfrm>
            <a:off x="4686300" y="1587500"/>
            <a:ext cx="3810000" cy="31115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686300" y="4838700"/>
            <a:ext cx="3810000" cy="1155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823539B6-A9C0-FD43-8804-961B1B959A51}" type="datetimeFigureOut">
              <a:rPr lang="en-US" smtClean="0"/>
              <a:t>2/18/2020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EB8F93D3-62C6-C444-B495-31305F31F8AE}" type="slidenum">
              <a:rPr lang="en-US" smtClean="0"/>
              <a:t>‹#›</a:t>
            </a:fld>
            <a:endParaRPr lang="en-US"/>
          </a:p>
        </p:txBody>
      </p:sp>
      <p:sp>
        <p:nvSpPr>
          <p:cNvPr id="9" name="Title 1"/>
          <p:cNvSpPr>
            <a:spLocks noGrp="1"/>
          </p:cNvSpPr>
          <p:nvPr>
            <p:ph type="title"/>
          </p:nvPr>
        </p:nvSpPr>
        <p:spPr>
          <a:xfrm>
            <a:off x="457200" y="107373"/>
            <a:ext cx="8229600" cy="1143000"/>
          </a:xfrm>
        </p:spPr>
        <p:txBody>
          <a:bodyPr/>
          <a:lstStyle>
            <a:lvl1pPr>
              <a:defRPr/>
            </a:lvl1pPr>
          </a:lstStyle>
          <a:p>
            <a:r>
              <a:rPr lang="en-US"/>
              <a:t>Click to edit Master title style</a:t>
            </a:r>
            <a:endParaRPr lang="en-US" dirty="0"/>
          </a:p>
        </p:txBody>
      </p:sp>
      <p:sp>
        <p:nvSpPr>
          <p:cNvPr id="10" name="Content Placeholder 3"/>
          <p:cNvSpPr>
            <a:spLocks noGrp="1"/>
          </p:cNvSpPr>
          <p:nvPr>
            <p:ph sz="half" idx="13"/>
          </p:nvPr>
        </p:nvSpPr>
        <p:spPr>
          <a:xfrm>
            <a:off x="457200" y="1587500"/>
            <a:ext cx="4040188" cy="45386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15740" y="6270625"/>
            <a:ext cx="762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338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64"/>
        <p:cNvGrpSpPr/>
        <p:nvPr/>
      </p:nvGrpSpPr>
      <p:grpSpPr>
        <a:xfrm>
          <a:off x="0" y="0"/>
          <a:ext cx="0" cy="0"/>
          <a:chOff x="0" y="0"/>
          <a:chExt cx="0" cy="0"/>
        </a:xfrm>
      </p:grpSpPr>
      <p:sp>
        <p:nvSpPr>
          <p:cNvPr id="65" name="Google Shape;65;p13"/>
          <p:cNvSpPr txBox="1">
            <a:spLocks noGrp="1"/>
          </p:cNvSpPr>
          <p:nvPr>
            <p:ph type="title"/>
          </p:nvPr>
        </p:nvSpPr>
        <p:spPr>
          <a:xfrm>
            <a:off x="311700" y="421233"/>
            <a:ext cx="8520600" cy="1108400"/>
          </a:xfrm>
          <a:prstGeom prst="rect">
            <a:avLst/>
          </a:prstGeom>
        </p:spPr>
        <p:txBody>
          <a:bodyPr spcFirstLastPara="1" wrap="square" lIns="91425" tIns="91425" rIns="91425" bIns="91425" anchor="b" anchorCtr="0"/>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66" name="Google Shape;66;p13"/>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2178981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Slide_option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endParaRPr lang="en-US">
              <a:solidFill>
                <a:prstClr val="black">
                  <a:tint val="75000"/>
                </a:prstClr>
              </a:solidFill>
            </a:endParaRPr>
          </a:p>
        </p:txBody>
      </p:sp>
      <p:sp>
        <p:nvSpPr>
          <p:cNvPr id="6" name="Content Placeholder 9"/>
          <p:cNvSpPr>
            <a:spLocks noGrp="1"/>
          </p:cNvSpPr>
          <p:nvPr>
            <p:ph sz="quarter" idx="12"/>
          </p:nvPr>
        </p:nvSpPr>
        <p:spPr>
          <a:xfrm>
            <a:off x="457200" y="1612900"/>
            <a:ext cx="8229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87622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818607"/>
            <a:ext cx="7772400" cy="1220787"/>
          </a:xfrm>
        </p:spPr>
        <p:txBody>
          <a:bodyPr/>
          <a:lstStyle>
            <a:lvl1pPr>
              <a:defRPr/>
            </a:lvl1pPr>
          </a:lstStyle>
          <a:p>
            <a:r>
              <a:rPr lang="en-US" dirty="0"/>
              <a:t>Title &amp; Chapter Header</a:t>
            </a:r>
          </a:p>
        </p:txBody>
      </p:sp>
      <p:sp>
        <p:nvSpPr>
          <p:cNvPr id="3" name="Subtitle 2"/>
          <p:cNvSpPr>
            <a:spLocks noGrp="1"/>
          </p:cNvSpPr>
          <p:nvPr>
            <p:ph type="subTitle" idx="1" hasCustomPrompt="1"/>
          </p:nvPr>
        </p:nvSpPr>
        <p:spPr>
          <a:xfrm>
            <a:off x="1371600" y="4324350"/>
            <a:ext cx="6400800" cy="111442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Sub-title if desired</a:t>
            </a:r>
          </a:p>
        </p:txBody>
      </p:sp>
      <p:sp>
        <p:nvSpPr>
          <p:cNvPr id="4" name="Date Placeholder 3"/>
          <p:cNvSpPr>
            <a:spLocks noGrp="1"/>
          </p:cNvSpPr>
          <p:nvPr>
            <p:ph type="dt" sz="half" idx="10"/>
          </p:nvPr>
        </p:nvSpPr>
        <p:spPr/>
        <p:txBody>
          <a:bodyPr/>
          <a:lstStyle>
            <a:lvl1pPr>
              <a:defRPr/>
            </a:lvl1pPr>
          </a:lstStyle>
          <a:p>
            <a:fld id="{0BDD6D5C-DE71-4EF5-B97C-486B01115967}" type="datetimeFigureOut">
              <a:rPr lang="en-US" altLang="en-US"/>
              <a:pPr/>
              <a:t>2/18/2020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054FC93-1AF0-41AB-BE34-8352DA269FBE}" type="slidenum">
              <a:rPr lang="en-US" altLang="en-US"/>
              <a:pPr/>
              <a:t>‹#›</a:t>
            </a:fld>
            <a:endParaRPr lang="en-US" altLang="en-US"/>
          </a:p>
        </p:txBody>
      </p:sp>
      <p:pic>
        <p:nvPicPr>
          <p:cNvPr id="12" name="Picture 1" descr="NEW pasture_cow_ext.jpg"/>
          <p:cNvPicPr>
            <a:picLocks noChangeAspect="1"/>
          </p:cNvPicPr>
          <p:nvPr userDrawn="1"/>
        </p:nvPicPr>
        <p:blipFill>
          <a:blip r:embed="rId2">
            <a:extLst>
              <a:ext uri="{28A0092B-C50C-407E-A947-70E740481C1C}">
                <a14:useLocalDpi xmlns:a14="http://schemas.microsoft.com/office/drawing/2010/main" val="0"/>
              </a:ext>
            </a:extLst>
          </a:blip>
          <a:srcRect l="16435" r="919" b="37486"/>
          <a:stretch>
            <a:fillRect/>
          </a:stretch>
        </p:blipFill>
        <p:spPr bwMode="auto">
          <a:xfrm>
            <a:off x="0" y="5746750"/>
            <a:ext cx="9144000"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4" descr="sky clouds_ss73215235.jpg"/>
          <p:cNvPicPr>
            <a:picLocks noChangeAspect="1"/>
          </p:cNvPicPr>
          <p:nvPr userDrawn="1"/>
        </p:nvPicPr>
        <p:blipFill>
          <a:blip r:embed="rId3">
            <a:extLst>
              <a:ext uri="{28A0092B-C50C-407E-A947-70E740481C1C}">
                <a14:useLocalDpi xmlns:a14="http://schemas.microsoft.com/office/drawing/2010/main" val="0"/>
              </a:ext>
            </a:extLst>
          </a:blip>
          <a:srcRect t="2" b="-4366"/>
          <a:stretch>
            <a:fillRect/>
          </a:stretch>
        </p:blipFill>
        <p:spPr bwMode="auto">
          <a:xfrm>
            <a:off x="0" y="0"/>
            <a:ext cx="9144000"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 descr="CROPPonly_462.pn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31925" y="724315"/>
            <a:ext cx="634047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5138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7CC2D8CE-5038-43E6-B35A-D6008327B23C}" type="datetimeFigureOut">
              <a:rPr lang="en-US" altLang="en-US"/>
              <a:pPr/>
              <a:t>2/18/2020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1621C8A-B47E-4325-8895-15EEE42F912B}" type="slidenum">
              <a:rPr lang="en-US" altLang="en-US"/>
              <a:pPr/>
              <a:t>‹#›</a:t>
            </a:fld>
            <a:endParaRPr lang="en-US" altLang="en-US"/>
          </a:p>
        </p:txBody>
      </p:sp>
    </p:spTree>
    <p:extLst>
      <p:ext uri="{BB962C8B-B14F-4D97-AF65-F5344CB8AC3E}">
        <p14:creationId xmlns:p14="http://schemas.microsoft.com/office/powerpoint/2010/main" val="3550692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2_Title Slide_no grass">
    <p:spTree>
      <p:nvGrpSpPr>
        <p:cNvPr id="1" name=""/>
        <p:cNvGrpSpPr/>
        <p:nvPr/>
      </p:nvGrpSpPr>
      <p:grpSpPr>
        <a:xfrm>
          <a:off x="0" y="0"/>
          <a:ext cx="0" cy="0"/>
          <a:chOff x="0" y="0"/>
          <a:chExt cx="0" cy="0"/>
        </a:xfrm>
      </p:grpSpPr>
      <p:pic>
        <p:nvPicPr>
          <p:cNvPr id="8" name="Picture 4" descr="sky clouds_ss73215235.jpg"/>
          <p:cNvPicPr>
            <a:picLocks noChangeAspect="1"/>
          </p:cNvPicPr>
          <p:nvPr/>
        </p:nvPicPr>
        <p:blipFill>
          <a:blip r:embed="rId2">
            <a:extLst>
              <a:ext uri="{28A0092B-C50C-407E-A947-70E740481C1C}">
                <a14:useLocalDpi xmlns:a14="http://schemas.microsoft.com/office/drawing/2010/main" val="0"/>
              </a:ext>
            </a:extLst>
          </a:blip>
          <a:srcRect t="2" b="-4366"/>
          <a:stretch>
            <a:fillRect/>
          </a:stretch>
        </p:blipFill>
        <p:spPr bwMode="auto">
          <a:xfrm>
            <a:off x="0" y="0"/>
            <a:ext cx="9144000" cy="196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693988"/>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4348976"/>
            <a:ext cx="6400800" cy="128982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823539B6-A9C0-FD43-8804-961B1B959A51}" type="datetimeFigureOut">
              <a:rPr lang="en-US" smtClean="0"/>
              <a:t>2/18/2020</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EB8F93D3-62C6-C444-B495-31305F31F8AE}" type="slidenum">
              <a:rPr lang="en-US" smtClean="0"/>
              <a:t>‹#›</a:t>
            </a:fld>
            <a:endParaRPr lang="en-US"/>
          </a:p>
        </p:txBody>
      </p:sp>
      <p:pic>
        <p:nvPicPr>
          <p:cNvPr id="10" name="Picture 1" descr="CROPPonly_462.pn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431925" y="724315"/>
            <a:ext cx="6340475" cy="104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1626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133EB37A-7491-42C2-9F8B-319D5BFA1CFC}" type="datetimeFigureOut">
              <a:rPr lang="en-US" altLang="en-US"/>
              <a:pPr/>
              <a:t>2/18/2020</a:t>
            </a:fld>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C0DC3C5-E542-4966-A7E3-286F149DAB27}" type="slidenum">
              <a:rPr lang="en-US" altLang="en-US"/>
              <a:pPr/>
              <a:t>‹#›</a:t>
            </a:fld>
            <a:endParaRPr lang="en-US" altLang="en-US"/>
          </a:p>
        </p:txBody>
      </p:sp>
    </p:spTree>
    <p:extLst>
      <p:ext uri="{BB962C8B-B14F-4D97-AF65-F5344CB8AC3E}">
        <p14:creationId xmlns:p14="http://schemas.microsoft.com/office/powerpoint/2010/main" val="3541789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C2474155-48EB-42B4-AE3A-4A0992D375FC}" type="datetimeFigureOut">
              <a:rPr lang="en-US" altLang="en-US"/>
              <a:pPr/>
              <a:t>2/18/2020</a:t>
            </a:fld>
            <a:endParaRPr lang="en-US" alt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46130627-A45A-4DE3-BCF0-ABD76D7FF3AC}" type="slidenum">
              <a:rPr lang="en-US" altLang="en-US"/>
              <a:pPr/>
              <a:t>‹#›</a:t>
            </a:fld>
            <a:endParaRPr lang="en-US" altLang="en-US"/>
          </a:p>
        </p:txBody>
      </p:sp>
    </p:spTree>
    <p:extLst>
      <p:ext uri="{BB962C8B-B14F-4D97-AF65-F5344CB8AC3E}">
        <p14:creationId xmlns:p14="http://schemas.microsoft.com/office/powerpoint/2010/main" val="11094857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E3877899-F46F-474B-A529-C3BFD49518EF}" type="datetimeFigureOut">
              <a:rPr lang="en-US" altLang="en-US"/>
              <a:pPr/>
              <a:t>2/18/2020</a:t>
            </a:fld>
            <a:endParaRPr lang="en-US" alt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FF54724F-4729-436A-B7BE-DEF6A5069D1B}" type="slidenum">
              <a:rPr lang="en-US" altLang="en-US"/>
              <a:pPr/>
              <a:t>‹#›</a:t>
            </a:fld>
            <a:endParaRPr lang="en-US" altLang="en-US"/>
          </a:p>
        </p:txBody>
      </p:sp>
    </p:spTree>
    <p:extLst>
      <p:ext uri="{BB962C8B-B14F-4D97-AF65-F5344CB8AC3E}">
        <p14:creationId xmlns:p14="http://schemas.microsoft.com/office/powerpoint/2010/main" val="3654781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5FFC4AD2-17B5-44F6-BF38-A70D306CCDBE}" type="datetimeFigureOut">
              <a:rPr lang="en-US" altLang="en-US"/>
              <a:pPr/>
              <a:t>2/18/2020</a:t>
            </a:fld>
            <a:endParaRPr lang="en-US" alt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7DBB3A31-45D5-439C-8990-78D2EEF0203E}" type="slidenum">
              <a:rPr lang="en-US" altLang="en-US"/>
              <a:pPr/>
              <a:t>‹#›</a:t>
            </a:fld>
            <a:endParaRPr lang="en-US" altLang="en-US"/>
          </a:p>
        </p:txBody>
      </p:sp>
    </p:spTree>
    <p:extLst>
      <p:ext uri="{BB962C8B-B14F-4D97-AF65-F5344CB8AC3E}">
        <p14:creationId xmlns:p14="http://schemas.microsoft.com/office/powerpoint/2010/main" val="522463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7CC2D8CE-5038-43E6-B35A-D6008327B23C}" type="datetimeFigureOut">
              <a:rPr lang="en-US" altLang="en-US"/>
              <a:pPr/>
              <a:t>2/18/2020</a:t>
            </a:fld>
            <a:endParaRPr lang="en-US" alt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C1621C8A-B47E-4325-8895-15EEE42F912B}" type="slidenum">
              <a:rPr lang="en-US" altLang="en-US"/>
              <a:pPr/>
              <a:t>‹#›</a:t>
            </a:fld>
            <a:endParaRPr lang="en-US" altLang="en-US"/>
          </a:p>
        </p:txBody>
      </p:sp>
    </p:spTree>
    <p:extLst>
      <p:ext uri="{BB962C8B-B14F-4D97-AF65-F5344CB8AC3E}">
        <p14:creationId xmlns:p14="http://schemas.microsoft.com/office/powerpoint/2010/main" val="38340905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lank_text emphasis">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384175" y="1102327"/>
            <a:ext cx="8339138" cy="4541837"/>
          </a:xfrm>
        </p:spPr>
        <p:txBody>
          <a:bodyPr anchor="ctr" anchorCtr="0"/>
          <a:lstStyle>
            <a:lvl1pPr marL="0" indent="0" algn="ctr">
              <a:buNone/>
              <a:defRPr sz="4000"/>
            </a:lvl1pPr>
          </a:lstStyle>
          <a:p>
            <a:pPr lvl="0"/>
            <a:r>
              <a:rPr lang="en-US"/>
              <a:t>Click to edit Master text styles</a:t>
            </a:r>
          </a:p>
        </p:txBody>
      </p:sp>
    </p:spTree>
    <p:extLst>
      <p:ext uri="{BB962C8B-B14F-4D97-AF65-F5344CB8AC3E}">
        <p14:creationId xmlns:p14="http://schemas.microsoft.com/office/powerpoint/2010/main" val="1056670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799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7" name="Slide Number Placeholder 5"/>
          <p:cNvSpPr>
            <a:spLocks noGrp="1"/>
          </p:cNvSpPr>
          <p:nvPr>
            <p:ph type="sldNum" sz="quarter" idx="12"/>
          </p:nvPr>
        </p:nvSpPr>
        <p:spPr/>
        <p:txBody>
          <a:bodyPr/>
          <a:lstStyle>
            <a:lvl1pPr>
              <a:defRPr/>
            </a:lvl1pPr>
          </a:lstStyle>
          <a:p>
            <a:fld id="{77E5B352-EAE8-4486-9BC9-76D9ADAE58EB}" type="slidenum">
              <a:rPr lang="en-US" altLang="en-US"/>
              <a:pPr/>
              <a:t>‹#›</a:t>
            </a:fld>
            <a:endParaRPr lang="en-US" altLang="en-US"/>
          </a:p>
        </p:txBody>
      </p:sp>
    </p:spTree>
    <p:extLst>
      <p:ext uri="{BB962C8B-B14F-4D97-AF65-F5344CB8AC3E}">
        <p14:creationId xmlns:p14="http://schemas.microsoft.com/office/powerpoint/2010/main" val="4962204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OP_FO_4cl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55603"/>
            <a:ext cx="3200400" cy="1660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8" descr="OP_shortfenc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77408"/>
            <a:ext cx="9144000" cy="20805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475743"/>
            <a:ext cx="7772400" cy="1278639"/>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4040132"/>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Footer Placeholder 4"/>
          <p:cNvSpPr>
            <a:spLocks noGrp="1"/>
          </p:cNvSpPr>
          <p:nvPr>
            <p:ph type="ftr" sz="quarter" idx="10"/>
          </p:nvPr>
        </p:nvSpPr>
        <p:spPr/>
        <p:txBody>
          <a:bodyPr/>
          <a:lstStyle>
            <a:lvl1pPr>
              <a:defRPr/>
            </a:lvl1pPr>
          </a:lstStyle>
          <a:p>
            <a:pPr>
              <a:defRPr/>
            </a:pPr>
            <a:endParaRPr lang="en-US">
              <a:solidFill>
                <a:prstClr val="black">
                  <a:tint val="75000"/>
                </a:prstClr>
              </a:solidFill>
            </a:endParaRPr>
          </a:p>
        </p:txBody>
      </p:sp>
    </p:spTree>
    <p:extLst>
      <p:ext uri="{BB962C8B-B14F-4D97-AF65-F5344CB8AC3E}">
        <p14:creationId xmlns:p14="http://schemas.microsoft.com/office/powerpoint/2010/main" val="1565399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D6958074-10A0-DA49-AA8F-42B6FA1A15A0}" type="datetimeFigureOut">
              <a:rPr lang="en-US">
                <a:solidFill>
                  <a:prstClr val="black"/>
                </a:solidFill>
                <a:latin typeface="Calibri" charset="0"/>
                <a:ea typeface="ＭＳ Ｐゴシック" charset="0"/>
                <a:cs typeface="ＭＳ Ｐゴシック" charset="0"/>
              </a:rPr>
              <a:pPr fontAlgn="base">
                <a:spcBef>
                  <a:spcPct val="0"/>
                </a:spcBef>
                <a:spcAft>
                  <a:spcPct val="0"/>
                </a:spcAft>
                <a:defRPr/>
              </a:pPr>
              <a:t>2/18/2020</a:t>
            </a:fld>
            <a:endParaRPr lang="en-US">
              <a:solidFill>
                <a:prstClr val="black"/>
              </a:solidFill>
              <a:latin typeface="Calibri" charset="0"/>
              <a:ea typeface="ＭＳ Ｐゴシック" charset="0"/>
              <a:cs typeface="ＭＳ Ｐゴシック" charset="0"/>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DB5AEF0C-E963-9442-9BCF-C5A5DDC7B4A4}" type="slidenum">
              <a:rPr lang="en-US">
                <a:solidFill>
                  <a:prstClr val="black"/>
                </a:solidFill>
                <a:latin typeface="Calibri" charset="0"/>
                <a:ea typeface="ＭＳ Ｐゴシック" charset="0"/>
                <a:cs typeface="ＭＳ Ｐゴシック" charset="0"/>
              </a:rPr>
              <a:pPr fontAlgn="base">
                <a:spcBef>
                  <a:spcPct val="0"/>
                </a:spcBef>
                <a:spcAft>
                  <a:spcPct val="0"/>
                </a:spcAft>
                <a:defRPr/>
              </a:pPr>
              <a:t>‹#›</a:t>
            </a:fld>
            <a:endParaRPr lang="en-US">
              <a:solidFill>
                <a:prstClr val="black"/>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73140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747963"/>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3993391"/>
            <a:ext cx="7772400" cy="1049061"/>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C214BE5A-0D44-C44F-9BF4-3A76E03FE525}" type="datetimeFigureOut">
              <a:rPr lang="en-US">
                <a:solidFill>
                  <a:prstClr val="black"/>
                </a:solidFill>
                <a:latin typeface="Calibri" charset="0"/>
                <a:ea typeface="ＭＳ Ｐゴシック" charset="0"/>
                <a:cs typeface="ＭＳ Ｐゴシック" charset="0"/>
              </a:rPr>
              <a:pPr fontAlgn="base">
                <a:spcBef>
                  <a:spcPct val="0"/>
                </a:spcBef>
                <a:spcAft>
                  <a:spcPct val="0"/>
                </a:spcAft>
                <a:defRPr/>
              </a:pPr>
              <a:t>2/18/2020</a:t>
            </a:fld>
            <a:endParaRPr lang="en-US">
              <a:solidFill>
                <a:prstClr val="black"/>
              </a:solidFill>
              <a:latin typeface="Calibri" charset="0"/>
              <a:ea typeface="ＭＳ Ｐゴシック" charset="0"/>
              <a:cs typeface="ＭＳ Ｐゴシック" charset="0"/>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FA027DC3-99D7-3F49-9B94-3104135B4620}" type="slidenum">
              <a:rPr lang="en-US">
                <a:solidFill>
                  <a:prstClr val="black"/>
                </a:solidFill>
                <a:latin typeface="Calibri" charset="0"/>
                <a:ea typeface="ＭＳ Ｐゴシック" charset="0"/>
                <a:cs typeface="ＭＳ Ｐゴシック" charset="0"/>
              </a:rPr>
              <a:pPr fontAlgn="base">
                <a:spcBef>
                  <a:spcPct val="0"/>
                </a:spcBef>
                <a:spcAft>
                  <a:spcPct val="0"/>
                </a:spcAft>
                <a:defRPr/>
              </a:pPr>
              <a:t>‹#›</a:t>
            </a:fld>
            <a:endParaRPr lang="en-US">
              <a:solidFill>
                <a:prstClr val="black"/>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1722336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8FBCCE79-6E60-DB49-A132-0B144389AB2A}" type="datetimeFigureOut">
              <a:rPr lang="en-US">
                <a:solidFill>
                  <a:prstClr val="black"/>
                </a:solidFill>
                <a:latin typeface="Calibri" charset="0"/>
                <a:ea typeface="ＭＳ Ｐゴシック" charset="0"/>
                <a:cs typeface="ＭＳ Ｐゴシック" charset="0"/>
              </a:rPr>
              <a:pPr fontAlgn="base">
                <a:spcBef>
                  <a:spcPct val="0"/>
                </a:spcBef>
                <a:spcAft>
                  <a:spcPct val="0"/>
                </a:spcAft>
                <a:defRPr/>
              </a:pPr>
              <a:t>2/18/2020</a:t>
            </a:fld>
            <a:endParaRPr lang="en-US">
              <a:solidFill>
                <a:prstClr val="black"/>
              </a:solidFill>
              <a:latin typeface="Calibri" charset="0"/>
              <a:ea typeface="ＭＳ Ｐゴシック" charset="0"/>
              <a:cs typeface="ＭＳ Ｐゴシック" charset="0"/>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F5913B57-A1AC-9649-B9AF-8EE5F971D1B6}" type="slidenum">
              <a:rPr lang="en-US">
                <a:solidFill>
                  <a:prstClr val="black"/>
                </a:solidFill>
                <a:latin typeface="Calibri" charset="0"/>
                <a:ea typeface="ＭＳ Ｐゴシック" charset="0"/>
                <a:cs typeface="ＭＳ Ｐゴシック" charset="0"/>
              </a:rPr>
              <a:pPr fontAlgn="base">
                <a:spcBef>
                  <a:spcPct val="0"/>
                </a:spcBef>
                <a:spcAft>
                  <a:spcPct val="0"/>
                </a:spcAft>
                <a:defRPr/>
              </a:pPr>
              <a:t>‹#›</a:t>
            </a:fld>
            <a:endParaRPr lang="en-US">
              <a:solidFill>
                <a:prstClr val="black"/>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299886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0F404E1A-9476-9F4B-BA68-2269CAF3E892}" type="datetimeFigureOut">
              <a:rPr lang="en-US">
                <a:solidFill>
                  <a:prstClr val="black"/>
                </a:solidFill>
                <a:latin typeface="Calibri" charset="0"/>
                <a:ea typeface="ＭＳ Ｐゴシック" charset="0"/>
                <a:cs typeface="ＭＳ Ｐゴシック" charset="0"/>
              </a:rPr>
              <a:pPr fontAlgn="base">
                <a:spcBef>
                  <a:spcPct val="0"/>
                </a:spcBef>
                <a:spcAft>
                  <a:spcPct val="0"/>
                </a:spcAft>
                <a:defRPr/>
              </a:pPr>
              <a:t>2/18/2020</a:t>
            </a:fld>
            <a:endParaRPr lang="en-US">
              <a:solidFill>
                <a:prstClr val="black"/>
              </a:solidFill>
              <a:latin typeface="Calibri" charset="0"/>
              <a:ea typeface="ＭＳ Ｐゴシック" charset="0"/>
              <a:cs typeface="ＭＳ Ｐゴシック" charset="0"/>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FD490158-977F-C848-B623-EDC17F81E259}" type="slidenum">
              <a:rPr lang="en-US">
                <a:solidFill>
                  <a:prstClr val="black"/>
                </a:solidFill>
                <a:latin typeface="Calibri" charset="0"/>
                <a:ea typeface="ＭＳ Ｐゴシック" charset="0"/>
                <a:cs typeface="ＭＳ Ｐゴシック" charset="0"/>
              </a:rPr>
              <a:pPr fontAlgn="base">
                <a:spcBef>
                  <a:spcPct val="0"/>
                </a:spcBef>
                <a:spcAft>
                  <a:spcPct val="0"/>
                </a:spcAft>
                <a:defRPr/>
              </a:pPr>
              <a:t>‹#›</a:t>
            </a:fld>
            <a:endParaRPr lang="en-US">
              <a:solidFill>
                <a:prstClr val="black"/>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372028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EE50F276-27B6-D949-85B3-05089C4764DF}" type="datetimeFigureOut">
              <a:rPr lang="en-US">
                <a:solidFill>
                  <a:prstClr val="black"/>
                </a:solidFill>
                <a:latin typeface="Calibri" charset="0"/>
                <a:ea typeface="ＭＳ Ｐゴシック" charset="0"/>
                <a:cs typeface="ＭＳ Ｐゴシック" charset="0"/>
              </a:rPr>
              <a:pPr fontAlgn="base">
                <a:spcBef>
                  <a:spcPct val="0"/>
                </a:spcBef>
                <a:spcAft>
                  <a:spcPct val="0"/>
                </a:spcAft>
                <a:defRPr/>
              </a:pPr>
              <a:t>2/18/2020</a:t>
            </a:fld>
            <a:endParaRPr lang="en-US">
              <a:solidFill>
                <a:prstClr val="black"/>
              </a:solidFill>
              <a:latin typeface="Calibri" charset="0"/>
              <a:ea typeface="ＭＳ Ｐゴシック" charset="0"/>
              <a:cs typeface="ＭＳ Ｐゴシック" charset="0"/>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13757DAA-CDA3-6346-BAF4-FA99D71A5ED9}" type="slidenum">
              <a:rPr lang="en-US">
                <a:solidFill>
                  <a:prstClr val="black"/>
                </a:solidFill>
                <a:latin typeface="Calibri" charset="0"/>
                <a:ea typeface="ＭＳ Ｐゴシック" charset="0"/>
                <a:cs typeface="ＭＳ Ｐゴシック" charset="0"/>
              </a:rPr>
              <a:pPr fontAlgn="base">
                <a:spcBef>
                  <a:spcPct val="0"/>
                </a:spcBef>
                <a:spcAft>
                  <a:spcPct val="0"/>
                </a:spcAft>
                <a:defRPr/>
              </a:pPr>
              <a:t>‹#›</a:t>
            </a:fld>
            <a:endParaRPr lang="en-US">
              <a:solidFill>
                <a:prstClr val="black"/>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3266460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Blank_text emphasis">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384175" y="1102327"/>
            <a:ext cx="8339138" cy="4541837"/>
          </a:xfrm>
        </p:spPr>
        <p:txBody>
          <a:bodyPr anchor="ctr" anchorCtr="0"/>
          <a:lstStyle>
            <a:lvl1pPr marL="0" indent="0" algn="ctr">
              <a:buNone/>
              <a:defRPr sz="4000"/>
            </a:lvl1pPr>
          </a:lstStyle>
          <a:p>
            <a:pPr lvl="0"/>
            <a:r>
              <a:rPr lang="en-US"/>
              <a:t>Click to edit Master text styles</a:t>
            </a:r>
          </a:p>
        </p:txBody>
      </p:sp>
    </p:spTree>
    <p:extLst>
      <p:ext uri="{BB962C8B-B14F-4D97-AF65-F5344CB8AC3E}">
        <p14:creationId xmlns:p14="http://schemas.microsoft.com/office/powerpoint/2010/main" val="29135814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EFDED8F5-D7D7-BF4E-9593-805254DAD154}" type="datetimeFigureOut">
              <a:rPr lang="en-US">
                <a:solidFill>
                  <a:prstClr val="black"/>
                </a:solidFill>
                <a:latin typeface="Calibri" charset="0"/>
                <a:ea typeface="ＭＳ Ｐゴシック" charset="0"/>
                <a:cs typeface="ＭＳ Ｐゴシック" charset="0"/>
              </a:rPr>
              <a:pPr fontAlgn="base">
                <a:spcBef>
                  <a:spcPct val="0"/>
                </a:spcBef>
                <a:spcAft>
                  <a:spcPct val="0"/>
                </a:spcAft>
                <a:defRPr/>
              </a:pPr>
              <a:t>2/18/2020</a:t>
            </a:fld>
            <a:endParaRPr lang="en-US">
              <a:solidFill>
                <a:prstClr val="black"/>
              </a:solidFill>
              <a:latin typeface="Calibri" charset="0"/>
              <a:ea typeface="ＭＳ Ｐゴシック" charset="0"/>
              <a:cs typeface="ＭＳ Ｐゴシック" charset="0"/>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5FD0A6EB-A5E3-6F49-AEDE-FB670181BF5A}" type="slidenum">
              <a:rPr lang="en-US">
                <a:solidFill>
                  <a:prstClr val="black"/>
                </a:solidFill>
                <a:latin typeface="Calibri" charset="0"/>
                <a:ea typeface="ＭＳ Ｐゴシック" charset="0"/>
                <a:cs typeface="ＭＳ Ｐゴシック" charset="0"/>
              </a:rPr>
              <a:pPr fontAlgn="base">
                <a:spcBef>
                  <a:spcPct val="0"/>
                </a:spcBef>
                <a:spcAft>
                  <a:spcPct val="0"/>
                </a:spcAft>
                <a:defRPr/>
              </a:pPr>
              <a:t>‹#›</a:t>
            </a:fld>
            <a:endParaRPr lang="en-US">
              <a:solidFill>
                <a:prstClr val="black"/>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4156027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Content Slide_no grass">
    <p:spTree>
      <p:nvGrpSpPr>
        <p:cNvPr id="1" name=""/>
        <p:cNvGrpSpPr/>
        <p:nvPr/>
      </p:nvGrpSpPr>
      <p:grpSpPr>
        <a:xfrm>
          <a:off x="0" y="0"/>
          <a:ext cx="0" cy="0"/>
          <a:chOff x="0" y="0"/>
          <a:chExt cx="0" cy="0"/>
        </a:xfrm>
      </p:grpSpPr>
      <p:pic>
        <p:nvPicPr>
          <p:cNvPr id="4" name="Picture 6" descr="sky clouds_ss73215235.jpg"/>
          <p:cNvPicPr>
            <a:picLocks noChangeAspect="1"/>
          </p:cNvPicPr>
          <p:nvPr userDrawn="1"/>
        </p:nvPicPr>
        <p:blipFill>
          <a:blip r:embed="rId2">
            <a:extLst>
              <a:ext uri="{28A0092B-C50C-407E-A947-70E740481C1C}">
                <a14:useLocalDpi xmlns:a14="http://schemas.microsoft.com/office/drawing/2010/main" val="0"/>
              </a:ext>
            </a:extLst>
          </a:blip>
          <a:srcRect t="40022"/>
          <a:stretch>
            <a:fillRect/>
          </a:stretch>
        </p:blipFill>
        <p:spPr bwMode="auto">
          <a:xfrm>
            <a:off x="0" y="0"/>
            <a:ext cx="91440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15740" y="6270625"/>
            <a:ext cx="762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0"/>
          </p:nvPr>
        </p:nvSpPr>
        <p:spPr>
          <a:xfrm>
            <a:off x="457200" y="1600200"/>
            <a:ext cx="8229600" cy="45466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81157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0" y="0"/>
            <a:ext cx="9144000" cy="6857999"/>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77E5B352-EAE8-4486-9BC9-76D9ADAE58EB}" type="slidenum">
              <a:rPr lang="en-US" altLang="en-US"/>
              <a:pPr/>
              <a:t>‹#›</a:t>
            </a:fld>
            <a:endParaRPr lang="en-US" altLang="en-US"/>
          </a:p>
        </p:txBody>
      </p:sp>
    </p:spTree>
    <p:extLst>
      <p:ext uri="{BB962C8B-B14F-4D97-AF65-F5344CB8AC3E}">
        <p14:creationId xmlns:p14="http://schemas.microsoft.com/office/powerpoint/2010/main" val="392699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C3C12F5C-BE3D-6A45-9509-DFE48AE6A1D7}" type="datetimeFigureOut">
              <a:rPr lang="en-US">
                <a:solidFill>
                  <a:prstClr val="black"/>
                </a:solidFill>
                <a:latin typeface="Calibri" charset="0"/>
                <a:ea typeface="ＭＳ Ｐゴシック" charset="0"/>
                <a:cs typeface="ＭＳ Ｐゴシック" charset="0"/>
              </a:rPr>
              <a:pPr fontAlgn="base">
                <a:spcBef>
                  <a:spcPct val="0"/>
                </a:spcBef>
                <a:spcAft>
                  <a:spcPct val="0"/>
                </a:spcAft>
                <a:defRPr/>
              </a:pPr>
              <a:t>2/18/2020</a:t>
            </a:fld>
            <a:endParaRPr lang="en-US">
              <a:solidFill>
                <a:prstClr val="black"/>
              </a:solidFill>
              <a:latin typeface="Calibri" charset="0"/>
              <a:ea typeface="ＭＳ Ｐゴシック" charset="0"/>
              <a:cs typeface="ＭＳ Ｐゴシック" charset="0"/>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3E1B61EF-3CB8-ED4D-B38D-3F1C774C8225}" type="slidenum">
              <a:rPr lang="en-US">
                <a:solidFill>
                  <a:prstClr val="black"/>
                </a:solidFill>
                <a:latin typeface="Calibri" charset="0"/>
                <a:ea typeface="ＭＳ Ｐゴシック" charset="0"/>
                <a:cs typeface="ＭＳ Ｐゴシック" charset="0"/>
              </a:rPr>
              <a:pPr fontAlgn="base">
                <a:spcBef>
                  <a:spcPct val="0"/>
                </a:spcBef>
                <a:spcAft>
                  <a:spcPct val="0"/>
                </a:spcAft>
                <a:defRPr/>
              </a:pPr>
              <a:t>‹#›</a:t>
            </a:fld>
            <a:endParaRPr lang="en-US">
              <a:solidFill>
                <a:prstClr val="black"/>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11711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_option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1"/>
            <a:ext cx="4038600" cy="43815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38150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EB8F93D3-62C6-C444-B495-31305F31F8AE}" type="slidenum">
              <a:rPr lang="en-US" smtClean="0"/>
              <a:t>‹#›</a:t>
            </a:fld>
            <a:endParaRPr lang="en-US"/>
          </a:p>
        </p:txBody>
      </p:sp>
    </p:spTree>
    <p:extLst>
      <p:ext uri="{BB962C8B-B14F-4D97-AF65-F5344CB8AC3E}">
        <p14:creationId xmlns:p14="http://schemas.microsoft.com/office/powerpoint/2010/main" val="895880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wo content_no grass">
    <p:spTree>
      <p:nvGrpSpPr>
        <p:cNvPr id="1" name=""/>
        <p:cNvGrpSpPr/>
        <p:nvPr/>
      </p:nvGrpSpPr>
      <p:grpSpPr>
        <a:xfrm>
          <a:off x="0" y="0"/>
          <a:ext cx="0" cy="0"/>
          <a:chOff x="0" y="0"/>
          <a:chExt cx="0" cy="0"/>
        </a:xfrm>
      </p:grpSpPr>
      <p:pic>
        <p:nvPicPr>
          <p:cNvPr id="13" name="Picture 6" descr="sky clouds_ss73215235.jpg"/>
          <p:cNvPicPr>
            <a:picLocks noChangeAspect="1"/>
          </p:cNvPicPr>
          <p:nvPr userDrawn="1"/>
        </p:nvPicPr>
        <p:blipFill>
          <a:blip r:embed="rId2">
            <a:extLst>
              <a:ext uri="{28A0092B-C50C-407E-A947-70E740481C1C}">
                <a14:useLocalDpi xmlns:a14="http://schemas.microsoft.com/office/drawing/2010/main" val="0"/>
              </a:ext>
            </a:extLst>
          </a:blip>
          <a:srcRect t="40022"/>
          <a:stretch>
            <a:fillRect/>
          </a:stretch>
        </p:blipFill>
        <p:spPr bwMode="auto">
          <a:xfrm>
            <a:off x="0" y="0"/>
            <a:ext cx="91440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823539B6-A9C0-FD43-8804-961B1B959A51}" type="datetimeFigureOut">
              <a:rPr lang="en-US" smtClean="0"/>
              <a:t>2/18/2020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EB8F93D3-62C6-C444-B495-31305F31F8AE}" type="slidenum">
              <a:rPr lang="en-US" smtClean="0"/>
              <a:t>‹#›</a:t>
            </a:fld>
            <a:endParaRPr lang="en-US"/>
          </a:p>
        </p:txBody>
      </p:sp>
      <p:sp>
        <p:nvSpPr>
          <p:cNvPr id="9" name="Title 1"/>
          <p:cNvSpPr>
            <a:spLocks noGrp="1"/>
          </p:cNvSpPr>
          <p:nvPr>
            <p:ph type="title"/>
          </p:nvPr>
        </p:nvSpPr>
        <p:spPr>
          <a:xfrm>
            <a:off x="457200" y="107373"/>
            <a:ext cx="8229600" cy="1143000"/>
          </a:xfrm>
        </p:spPr>
        <p:txBody>
          <a:bodyPr/>
          <a:lstStyle>
            <a:lvl1pPr>
              <a:defRPr/>
            </a:lvl1pPr>
          </a:lstStyle>
          <a:p>
            <a:r>
              <a:rPr lang="en-US"/>
              <a:t>Click to edit Master title style</a:t>
            </a:r>
            <a:endParaRPr lang="en-US" dirty="0"/>
          </a:p>
        </p:txBody>
      </p:sp>
      <p:sp>
        <p:nvSpPr>
          <p:cNvPr id="10" name="Content Placeholder 3"/>
          <p:cNvSpPr>
            <a:spLocks noGrp="1"/>
          </p:cNvSpPr>
          <p:nvPr>
            <p:ph sz="half" idx="13"/>
          </p:nvPr>
        </p:nvSpPr>
        <p:spPr>
          <a:xfrm>
            <a:off x="457200" y="1587500"/>
            <a:ext cx="4040188" cy="45386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15740" y="6270625"/>
            <a:ext cx="762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3"/>
          <p:cNvSpPr>
            <a:spLocks noGrp="1"/>
          </p:cNvSpPr>
          <p:nvPr>
            <p:ph sz="half" idx="14"/>
          </p:nvPr>
        </p:nvSpPr>
        <p:spPr>
          <a:xfrm>
            <a:off x="4635192" y="1587500"/>
            <a:ext cx="4040188" cy="45386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51561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Picture with caption_no grass">
    <p:spTree>
      <p:nvGrpSpPr>
        <p:cNvPr id="1" name=""/>
        <p:cNvGrpSpPr/>
        <p:nvPr/>
      </p:nvGrpSpPr>
      <p:grpSpPr>
        <a:xfrm>
          <a:off x="0" y="0"/>
          <a:ext cx="0" cy="0"/>
          <a:chOff x="0" y="0"/>
          <a:chExt cx="0" cy="0"/>
        </a:xfrm>
      </p:grpSpPr>
      <p:pic>
        <p:nvPicPr>
          <p:cNvPr id="13" name="Picture 6" descr="sky clouds_ss73215235.jpg"/>
          <p:cNvPicPr>
            <a:picLocks noChangeAspect="1"/>
          </p:cNvPicPr>
          <p:nvPr userDrawn="1"/>
        </p:nvPicPr>
        <p:blipFill>
          <a:blip r:embed="rId2">
            <a:extLst>
              <a:ext uri="{28A0092B-C50C-407E-A947-70E740481C1C}">
                <a14:useLocalDpi xmlns:a14="http://schemas.microsoft.com/office/drawing/2010/main" val="0"/>
              </a:ext>
            </a:extLst>
          </a:blip>
          <a:srcRect t="40022"/>
          <a:stretch>
            <a:fillRect/>
          </a:stretch>
        </p:blipFill>
        <p:spPr bwMode="auto">
          <a:xfrm>
            <a:off x="0" y="0"/>
            <a:ext cx="91440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823539B6-A9C0-FD43-8804-961B1B959A51}" type="datetimeFigureOut">
              <a:rPr lang="en-US" smtClean="0"/>
              <a:t>2/18/2020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EB8F93D3-62C6-C444-B495-31305F31F8AE}" type="slidenum">
              <a:rPr lang="en-US" smtClean="0"/>
              <a:t>‹#›</a:t>
            </a:fld>
            <a:endParaRPr lang="en-US"/>
          </a:p>
        </p:txBody>
      </p:sp>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15740" y="6270625"/>
            <a:ext cx="762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16"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7"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616735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Picture/chart - full slide">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9144000" cy="6858000"/>
          </a:xfrm>
        </p:spPr>
        <p:txBody>
          <a:bodyPr/>
          <a:lstStyle/>
          <a:p>
            <a:r>
              <a:rPr lang="en-US"/>
              <a:t>Click icon to add picture</a:t>
            </a:r>
            <a:endParaRPr lang="en-US" dirty="0"/>
          </a:p>
        </p:txBody>
      </p:sp>
    </p:spTree>
    <p:extLst>
      <p:ext uri="{BB962C8B-B14F-4D97-AF65-F5344CB8AC3E}">
        <p14:creationId xmlns:p14="http://schemas.microsoft.com/office/powerpoint/2010/main" val="2761939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Blank_text emphasis">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384175" y="1102327"/>
            <a:ext cx="8339138" cy="4541837"/>
          </a:xfrm>
        </p:spPr>
        <p:txBody>
          <a:bodyPr anchor="ctr" anchorCtr="0"/>
          <a:lstStyle>
            <a:lvl1pPr marL="0" indent="0" algn="ctr">
              <a:buNone/>
              <a:defRPr sz="4000"/>
            </a:lvl1pPr>
          </a:lstStyle>
          <a:p>
            <a:pPr lvl="0"/>
            <a:r>
              <a:rPr lang="en-US"/>
              <a:t>Click to edit Master text styles</a:t>
            </a:r>
          </a:p>
        </p:txBody>
      </p:sp>
    </p:spTree>
    <p:extLst>
      <p:ext uri="{BB962C8B-B14F-4D97-AF65-F5344CB8AC3E}">
        <p14:creationId xmlns:p14="http://schemas.microsoft.com/office/powerpoint/2010/main" val="2970354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86300" y="1587500"/>
            <a:ext cx="3810000" cy="31115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686300" y="4838700"/>
            <a:ext cx="3810000" cy="1155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823539B6-A9C0-FD43-8804-961B1B959A51}" type="datetimeFigureOut">
              <a:rPr lang="en-US" smtClean="0"/>
              <a:t>2/18/2020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EB8F93D3-62C6-C444-B495-31305F31F8AE}" type="slidenum">
              <a:rPr lang="en-US" smtClean="0"/>
              <a:t>‹#›</a:t>
            </a:fld>
            <a:endParaRPr lang="en-US"/>
          </a:p>
        </p:txBody>
      </p:sp>
      <p:sp>
        <p:nvSpPr>
          <p:cNvPr id="9" name="Title 1"/>
          <p:cNvSpPr>
            <a:spLocks noGrp="1"/>
          </p:cNvSpPr>
          <p:nvPr>
            <p:ph type="title"/>
          </p:nvPr>
        </p:nvSpPr>
        <p:spPr>
          <a:xfrm>
            <a:off x="457200" y="107373"/>
            <a:ext cx="8229600" cy="1143000"/>
          </a:xfrm>
        </p:spPr>
        <p:txBody>
          <a:bodyPr/>
          <a:lstStyle>
            <a:lvl1pPr>
              <a:defRPr/>
            </a:lvl1pPr>
          </a:lstStyle>
          <a:p>
            <a:r>
              <a:rPr lang="en-US"/>
              <a:t>Click to edit Master title style</a:t>
            </a:r>
            <a:endParaRPr lang="en-US" dirty="0"/>
          </a:p>
        </p:txBody>
      </p:sp>
      <p:sp>
        <p:nvSpPr>
          <p:cNvPr id="10" name="Content Placeholder 3"/>
          <p:cNvSpPr>
            <a:spLocks noGrp="1"/>
          </p:cNvSpPr>
          <p:nvPr>
            <p:ph sz="half" idx="13"/>
          </p:nvPr>
        </p:nvSpPr>
        <p:spPr>
          <a:xfrm>
            <a:off x="457200" y="1587500"/>
            <a:ext cx="4040188" cy="45386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6703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4.jp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image" Target="../media/image2.jpeg"/><Relationship Id="rId5" Type="http://schemas.openxmlformats.org/officeDocument/2006/relationships/slideLayout" Target="../slideLayouts/slideLayout17.xml"/><Relationship Id="rId10"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7.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6.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NEW pasture_cow_ext.jpg"/>
          <p:cNvPicPr>
            <a:picLocks noChangeAspect="1"/>
          </p:cNvPicPr>
          <p:nvPr userDrawn="1"/>
        </p:nvPicPr>
        <p:blipFill>
          <a:blip r:embed="rId14">
            <a:extLst>
              <a:ext uri="{28A0092B-C50C-407E-A947-70E740481C1C}">
                <a14:useLocalDpi xmlns:a14="http://schemas.microsoft.com/office/drawing/2010/main" val="0"/>
              </a:ext>
            </a:extLst>
          </a:blip>
          <a:srcRect l="-58" r="56" b="37486"/>
          <a:stretch>
            <a:fillRect/>
          </a:stretch>
        </p:blipFill>
        <p:spPr bwMode="auto">
          <a:xfrm flipH="1">
            <a:off x="0" y="5932488"/>
            <a:ext cx="9144000" cy="92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sky clouds_ss73215235.jpg"/>
          <p:cNvPicPr>
            <a:picLocks noChangeAspect="1"/>
          </p:cNvPicPr>
          <p:nvPr/>
        </p:nvPicPr>
        <p:blipFill>
          <a:blip r:embed="rId15">
            <a:extLst>
              <a:ext uri="{28A0092B-C50C-407E-A947-70E740481C1C}">
                <a14:useLocalDpi xmlns:a14="http://schemas.microsoft.com/office/drawing/2010/main" val="0"/>
              </a:ext>
            </a:extLst>
          </a:blip>
          <a:srcRect t="40022"/>
          <a:stretch>
            <a:fillRect/>
          </a:stretch>
        </p:blipFill>
        <p:spPr bwMode="auto">
          <a:xfrm>
            <a:off x="0" y="0"/>
            <a:ext cx="91440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Title Placeholder 1"/>
          <p:cNvSpPr>
            <a:spLocks noGrp="1"/>
          </p:cNvSpPr>
          <p:nvPr>
            <p:ph type="title"/>
          </p:nvPr>
        </p:nvSpPr>
        <p:spPr bwMode="auto">
          <a:xfrm>
            <a:off x="457200" y="10737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457200" y="1600201"/>
            <a:ext cx="822960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dirty="0"/>
          </a:p>
        </p:txBody>
      </p:sp>
      <p:pic>
        <p:nvPicPr>
          <p:cNvPr id="9" name="Picture 7"/>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8185150" y="6016625"/>
            <a:ext cx="762000"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1" r:id="rId1"/>
    <p:sldLayoutId id="2147483692" r:id="rId2"/>
    <p:sldLayoutId id="2147483713" r:id="rId3"/>
    <p:sldLayoutId id="2147483666" r:id="rId4"/>
    <p:sldLayoutId id="2147483714" r:id="rId5"/>
    <p:sldLayoutId id="2147483715" r:id="rId6"/>
    <p:sldLayoutId id="2147483664" r:id="rId7"/>
    <p:sldLayoutId id="2147483665" r:id="rId8"/>
    <p:sldLayoutId id="2147483670" r:id="rId9"/>
    <p:sldLayoutId id="2147483716" r:id="rId10"/>
    <p:sldLayoutId id="2147483718" r:id="rId11"/>
    <p:sldLayoutId id="2147483719" r:id="rId12"/>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1" fontAlgn="base" hangingPunct="1">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6" descr="sky clouds_ss73215235.jpg"/>
          <p:cNvPicPr>
            <a:picLocks noChangeAspect="1"/>
          </p:cNvPicPr>
          <p:nvPr/>
        </p:nvPicPr>
        <p:blipFill>
          <a:blip r:embed="rId11">
            <a:extLst>
              <a:ext uri="{28A0092B-C50C-407E-A947-70E740481C1C}">
                <a14:useLocalDpi xmlns:a14="http://schemas.microsoft.com/office/drawing/2010/main" val="0"/>
              </a:ext>
            </a:extLst>
          </a:blip>
          <a:srcRect t="40022"/>
          <a:stretch>
            <a:fillRect/>
          </a:stretch>
        </p:blipFill>
        <p:spPr bwMode="auto">
          <a:xfrm>
            <a:off x="0" y="0"/>
            <a:ext cx="9144000"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12">
            <a:extLst>
              <a:ext uri="{28A0092B-C50C-407E-A947-70E740481C1C}">
                <a14:useLocalDpi xmlns:a14="http://schemas.microsoft.com/office/drawing/2010/main" val="0"/>
              </a:ext>
            </a:extLst>
          </a:blip>
          <a:stretch>
            <a:fillRect/>
          </a:stretch>
        </p:blipFill>
        <p:spPr bwMode="auto">
          <a:xfrm>
            <a:off x="7702331" y="6185456"/>
            <a:ext cx="1371600" cy="587828"/>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6" name="Title Placeholder 1"/>
          <p:cNvSpPr>
            <a:spLocks noGrp="1"/>
          </p:cNvSpPr>
          <p:nvPr>
            <p:ph type="title"/>
          </p:nvPr>
        </p:nvSpPr>
        <p:spPr bwMode="auto">
          <a:xfrm>
            <a:off x="457200" y="188913"/>
            <a:ext cx="8229600"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1"/>
            <a:ext cx="8229600" cy="433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B256DABF-48CB-4AD5-9003-067ED215AB73}" type="datetimeFigureOut">
              <a:rPr lang="en-US" altLang="en-US"/>
              <a:pPr/>
              <a:t>2/18/2020</a:t>
            </a:fld>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72F1691A-DD96-4876-924C-ECFF83EB5FBD}" type="slidenum">
              <a:rPr lang="en-US" altLang="en-US"/>
              <a:pPr/>
              <a:t>‹#›</a:t>
            </a:fld>
            <a:endParaRPr lang="en-US" altLang="en-US"/>
          </a:p>
        </p:txBody>
      </p:sp>
    </p:spTree>
    <p:extLst>
      <p:ext uri="{BB962C8B-B14F-4D97-AF65-F5344CB8AC3E}">
        <p14:creationId xmlns:p14="http://schemas.microsoft.com/office/powerpoint/2010/main" val="17377291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94" r:id="rId3"/>
    <p:sldLayoutId id="2147483687" r:id="rId4"/>
    <p:sldLayoutId id="2147483688" r:id="rId5"/>
    <p:sldLayoutId id="2147483689" r:id="rId6"/>
    <p:sldLayoutId id="2147483690" r:id="rId7"/>
    <p:sldLayoutId id="2147483711" r:id="rId8"/>
    <p:sldLayoutId id="2147483691" r:id="rId9"/>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4338" name="Picture 9" descr="OP_shortfence.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918174" y="6373220"/>
            <a:ext cx="1225826" cy="4847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39"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4340"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endParaRPr lang="en-US">
              <a:solidFill>
                <a:prstClr val="black">
                  <a:tint val="75000"/>
                </a:prstClr>
              </a:solidFill>
              <a:latin typeface="Calibri" charset="0"/>
              <a:ea typeface="ＭＳ Ｐゴシック" charset="0"/>
              <a:cs typeface="ＭＳ Ｐゴシック" charset="0"/>
            </a:endParaRPr>
          </a:p>
        </p:txBody>
      </p:sp>
      <p:pic>
        <p:nvPicPr>
          <p:cNvPr id="14342" name="Picture 6" descr="OP_FO_4clr.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918174" y="6248269"/>
            <a:ext cx="914400" cy="47320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73599525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17" r:id="rId7"/>
    <p:sldLayoutId id="2147483702" r:id="rId8"/>
    <p:sldLayoutId id="2147483708" r:id="rId9"/>
    <p:sldLayoutId id="2147483704" r:id="rId10"/>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Tw Cen MT"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Tw Cen MT"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Tw Cen MT"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Tw Cen MT"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Tw Cen MT"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Tw Cen MT"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Tw Cen MT"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Tw Cen MT"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jpeg"/><Relationship Id="rId9" Type="http://schemas.openxmlformats.org/officeDocument/2006/relationships/image" Target="../media/image2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sz="4800" dirty="0"/>
              <a:t>Bob Kirchoff </a:t>
            </a:r>
            <a:br>
              <a:rPr lang="en-US" sz="4800" dirty="0"/>
            </a:br>
            <a:r>
              <a:rPr lang="en-US" sz="4800" dirty="0"/>
              <a:t>CEO</a:t>
            </a:r>
          </a:p>
        </p:txBody>
      </p:sp>
      <p:sp>
        <p:nvSpPr>
          <p:cNvPr id="7" name="Subtitle 6"/>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60915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 xmlns:a16="http://schemas.microsoft.com/office/drawing/2014/main" id="{11542FAC-0024-4B98-BFE8-AC8E2DC75167}"/>
              </a:ext>
            </a:extLst>
          </p:cNvPr>
          <p:cNvSpPr txBox="1"/>
          <p:nvPr/>
        </p:nvSpPr>
        <p:spPr>
          <a:xfrm>
            <a:off x="0" y="6659835"/>
            <a:ext cx="3789820" cy="246221"/>
          </a:xfrm>
          <a:prstGeom prst="rect">
            <a:avLst/>
          </a:prstGeom>
          <a:noFill/>
        </p:spPr>
        <p:txBody>
          <a:bodyPr wrap="none" rtlCol="0">
            <a:spAutoFit/>
          </a:bodyPr>
          <a:lstStyle/>
          <a:p>
            <a:r>
              <a:rPr lang="en-US" sz="1000" dirty="0">
                <a:solidFill>
                  <a:schemeClr val="bg1"/>
                </a:solidFill>
              </a:rPr>
              <a:t>Source: SPINS/IRI Panel, Annual Panel 2019, Organic – Dairy Category</a:t>
            </a:r>
          </a:p>
        </p:txBody>
      </p:sp>
      <p:grpSp>
        <p:nvGrpSpPr>
          <p:cNvPr id="5" name="Group 4">
            <a:extLst>
              <a:ext uri="{FF2B5EF4-FFF2-40B4-BE49-F238E27FC236}">
                <a16:creationId xmlns="" xmlns:a16="http://schemas.microsoft.com/office/drawing/2014/main" id="{924AA91A-1956-472C-B1E2-337476E9A1D3}"/>
              </a:ext>
            </a:extLst>
          </p:cNvPr>
          <p:cNvGrpSpPr/>
          <p:nvPr/>
        </p:nvGrpSpPr>
        <p:grpSpPr>
          <a:xfrm>
            <a:off x="271688" y="1827292"/>
            <a:ext cx="8600624" cy="4343282"/>
            <a:chOff x="207692" y="1466337"/>
            <a:chExt cx="8600624" cy="4343282"/>
          </a:xfrm>
        </p:grpSpPr>
        <p:sp>
          <p:nvSpPr>
            <p:cNvPr id="8" name="TextBox 7">
              <a:extLst>
                <a:ext uri="{FF2B5EF4-FFF2-40B4-BE49-F238E27FC236}">
                  <a16:creationId xmlns="" xmlns:a16="http://schemas.microsoft.com/office/drawing/2014/main" id="{383E160D-F659-4B63-9886-6D413B0223CC}"/>
                </a:ext>
              </a:extLst>
            </p:cNvPr>
            <p:cNvSpPr txBox="1"/>
            <p:nvPr/>
          </p:nvSpPr>
          <p:spPr>
            <a:xfrm>
              <a:off x="3282859" y="5224844"/>
              <a:ext cx="2788153" cy="584775"/>
            </a:xfrm>
            <a:prstGeom prst="rect">
              <a:avLst/>
            </a:prstGeom>
            <a:noFill/>
          </p:spPr>
          <p:txBody>
            <a:bodyPr wrap="square" rtlCol="0">
              <a:spAutoFit/>
            </a:bodyPr>
            <a:lstStyle/>
            <a:p>
              <a:pPr algn="ctr"/>
              <a:r>
                <a:rPr lang="en-US" sz="1600" i="1" dirty="0">
                  <a:latin typeface="+mj-lt"/>
                </a:rPr>
                <a:t>Consistent </a:t>
              </a:r>
              <a:r>
                <a:rPr lang="en-US" sz="1600" b="1" i="1" dirty="0">
                  <a:solidFill>
                    <a:srgbClr val="E0538F"/>
                  </a:solidFill>
                  <a:latin typeface="+mj-lt"/>
                </a:rPr>
                <a:t>buyer repeat &gt;60%  </a:t>
              </a:r>
              <a:r>
                <a:rPr lang="en-US" sz="1600" i="1" dirty="0">
                  <a:latin typeface="+mj-lt"/>
                </a:rPr>
                <a:t>in light of negative press </a:t>
              </a:r>
            </a:p>
          </p:txBody>
        </p:sp>
        <p:sp>
          <p:nvSpPr>
            <p:cNvPr id="9" name="TextBox 8">
              <a:extLst>
                <a:ext uri="{FF2B5EF4-FFF2-40B4-BE49-F238E27FC236}">
                  <a16:creationId xmlns="" xmlns:a16="http://schemas.microsoft.com/office/drawing/2014/main" id="{C6200AFA-CD3C-4666-936F-D634C8998531}"/>
                </a:ext>
              </a:extLst>
            </p:cNvPr>
            <p:cNvSpPr txBox="1"/>
            <p:nvPr/>
          </p:nvSpPr>
          <p:spPr>
            <a:xfrm>
              <a:off x="207692" y="5224844"/>
              <a:ext cx="2989681" cy="584775"/>
            </a:xfrm>
            <a:prstGeom prst="rect">
              <a:avLst/>
            </a:prstGeom>
            <a:noFill/>
          </p:spPr>
          <p:txBody>
            <a:bodyPr wrap="square" rtlCol="0" anchor="t">
              <a:spAutoFit/>
            </a:bodyPr>
            <a:lstStyle/>
            <a:p>
              <a:pPr algn="ctr"/>
              <a:r>
                <a:rPr lang="en-US" sz="1600" i="1" dirty="0">
                  <a:latin typeface="+mj-lt"/>
                  <a:cs typeface="Calibri Light"/>
                </a:rPr>
                <a:t>Organic Dairy </a:t>
              </a:r>
              <a:r>
                <a:rPr lang="en-US" sz="1600" b="1" i="1" dirty="0">
                  <a:solidFill>
                    <a:srgbClr val="E0538F"/>
                  </a:solidFill>
                  <a:latin typeface="+mj-lt"/>
                </a:rPr>
                <a:t>HH Penetration +3pts</a:t>
              </a:r>
              <a:r>
                <a:rPr lang="en-US" sz="1600" i="1" dirty="0">
                  <a:latin typeface="+mj-lt"/>
                  <a:cs typeface="Calibri Light"/>
                </a:rPr>
                <a:t> v YA (33%)</a:t>
              </a:r>
            </a:p>
          </p:txBody>
        </p:sp>
        <p:sp>
          <p:nvSpPr>
            <p:cNvPr id="15" name="TextBox 14">
              <a:extLst>
                <a:ext uri="{FF2B5EF4-FFF2-40B4-BE49-F238E27FC236}">
                  <a16:creationId xmlns="" xmlns:a16="http://schemas.microsoft.com/office/drawing/2014/main" id="{F4E821D1-1648-4CEB-BD43-CE4EF70F21B1}"/>
                </a:ext>
              </a:extLst>
            </p:cNvPr>
            <p:cNvSpPr txBox="1"/>
            <p:nvPr/>
          </p:nvSpPr>
          <p:spPr>
            <a:xfrm>
              <a:off x="6163968" y="1466337"/>
              <a:ext cx="2447232" cy="646331"/>
            </a:xfrm>
            <a:prstGeom prst="rect">
              <a:avLst/>
            </a:prstGeom>
            <a:noFill/>
          </p:spPr>
          <p:txBody>
            <a:bodyPr wrap="square" rtlCol="0" anchor="ctr">
              <a:spAutoFit/>
            </a:bodyPr>
            <a:lstStyle/>
            <a:p>
              <a:pPr algn="ctr"/>
              <a:r>
                <a:rPr lang="en-US" b="1" dirty="0"/>
                <a:t>Commitment To Our Consumers</a:t>
              </a:r>
            </a:p>
          </p:txBody>
        </p:sp>
        <p:pic>
          <p:nvPicPr>
            <p:cNvPr id="16" name="Picture 15">
              <a:extLst>
                <a:ext uri="{FF2B5EF4-FFF2-40B4-BE49-F238E27FC236}">
                  <a16:creationId xmlns="" xmlns:a16="http://schemas.microsoft.com/office/drawing/2014/main" id="{8B2A8B92-252C-4702-A86B-44F6E0156D0E}"/>
                </a:ext>
              </a:extLst>
            </p:cNvPr>
            <p:cNvPicPr>
              <a:picLocks noChangeAspect="1"/>
            </p:cNvPicPr>
            <p:nvPr/>
          </p:nvPicPr>
          <p:blipFill>
            <a:blip r:embed="rId3"/>
            <a:stretch>
              <a:fillRect/>
            </a:stretch>
          </p:blipFill>
          <p:spPr>
            <a:xfrm>
              <a:off x="260822" y="2091322"/>
              <a:ext cx="3034933" cy="3065081"/>
            </a:xfrm>
            <a:prstGeom prst="rect">
              <a:avLst/>
            </a:prstGeom>
          </p:spPr>
        </p:pic>
        <p:pic>
          <p:nvPicPr>
            <p:cNvPr id="26626" name="Picture 2" descr="Image result for family enjoying milk at table">
              <a:extLst>
                <a:ext uri="{FF2B5EF4-FFF2-40B4-BE49-F238E27FC236}">
                  <a16:creationId xmlns="" xmlns:a16="http://schemas.microsoft.com/office/drawing/2014/main" id="{70C3C868-FCF7-41CD-B177-A6F5046F1E1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7006"/>
            <a:stretch/>
          </p:blipFill>
          <p:spPr bwMode="auto">
            <a:xfrm>
              <a:off x="3557907" y="2126190"/>
              <a:ext cx="2364075" cy="1578371"/>
            </a:xfrm>
            <a:prstGeom prst="rect">
              <a:avLst/>
            </a:prstGeom>
            <a:noFill/>
            <a:extLst>
              <a:ext uri="{909E8E84-426E-40DD-AFC4-6F175D3DCCD1}">
                <a14:hiddenFill xmlns:a14="http://schemas.microsoft.com/office/drawing/2010/main">
                  <a:solidFill>
                    <a:srgbClr val="FFFFFF"/>
                  </a:solidFill>
                </a14:hiddenFill>
              </a:ext>
            </a:extLst>
          </p:spPr>
        </p:pic>
        <p:pic>
          <p:nvPicPr>
            <p:cNvPr id="26628" name="Picture 4" descr="Image result for milk in grocery cart">
              <a:extLst>
                <a:ext uri="{FF2B5EF4-FFF2-40B4-BE49-F238E27FC236}">
                  <a16:creationId xmlns="" xmlns:a16="http://schemas.microsoft.com/office/drawing/2014/main" id="{464C62BA-4880-460F-8985-C086512622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57907" y="3543925"/>
              <a:ext cx="2364075" cy="1575065"/>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a:extLst>
                <a:ext uri="{FF2B5EF4-FFF2-40B4-BE49-F238E27FC236}">
                  <a16:creationId xmlns="" xmlns:a16="http://schemas.microsoft.com/office/drawing/2014/main" id="{8BB460C2-363F-492D-B8D9-CEB36A679CB1}"/>
                </a:ext>
              </a:extLst>
            </p:cNvPr>
            <p:cNvSpPr txBox="1"/>
            <p:nvPr/>
          </p:nvSpPr>
          <p:spPr>
            <a:xfrm>
              <a:off x="6020163" y="5218541"/>
              <a:ext cx="2788153" cy="584775"/>
            </a:xfrm>
            <a:prstGeom prst="rect">
              <a:avLst/>
            </a:prstGeom>
            <a:noFill/>
          </p:spPr>
          <p:txBody>
            <a:bodyPr wrap="square" rtlCol="0">
              <a:spAutoFit/>
            </a:bodyPr>
            <a:lstStyle/>
            <a:p>
              <a:pPr algn="ctr"/>
              <a:r>
                <a:rPr lang="en-US" sz="1600" i="1" dirty="0">
                  <a:latin typeface="+mj-lt"/>
                </a:rPr>
                <a:t>Increasing </a:t>
              </a:r>
              <a:r>
                <a:rPr lang="en-US" sz="1600" b="1" i="1" dirty="0">
                  <a:solidFill>
                    <a:srgbClr val="E0538F"/>
                  </a:solidFill>
                  <a:latin typeface="+mj-lt"/>
                </a:rPr>
                <a:t>nutritional, functional, and ethical </a:t>
              </a:r>
              <a:r>
                <a:rPr lang="en-US" sz="1600" i="1" dirty="0">
                  <a:latin typeface="+mj-lt"/>
                </a:rPr>
                <a:t>focus</a:t>
              </a:r>
            </a:p>
          </p:txBody>
        </p:sp>
        <p:pic>
          <p:nvPicPr>
            <p:cNvPr id="26634" name="Picture 10" descr="Image result for treating cows well and organic valley">
              <a:extLst>
                <a:ext uri="{FF2B5EF4-FFF2-40B4-BE49-F238E27FC236}">
                  <a16:creationId xmlns="" xmlns:a16="http://schemas.microsoft.com/office/drawing/2014/main" id="{8762F981-87A5-43E3-9DB2-97448B89E4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1238" y="3266761"/>
              <a:ext cx="2364076" cy="1330746"/>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6">
              <a:extLst>
                <a:ext uri="{FF2B5EF4-FFF2-40B4-BE49-F238E27FC236}">
                  <a16:creationId xmlns="" xmlns:a16="http://schemas.microsoft.com/office/drawing/2014/main" id="{3DBEC8FD-83CB-4A07-A75B-74BB7DFF6C4A}"/>
                </a:ext>
              </a:extLst>
            </p:cNvPr>
            <p:cNvPicPr>
              <a:picLocks noChangeAspect="1"/>
            </p:cNvPicPr>
            <p:nvPr/>
          </p:nvPicPr>
          <p:blipFill>
            <a:blip r:embed="rId7"/>
            <a:stretch>
              <a:fillRect/>
            </a:stretch>
          </p:blipFill>
          <p:spPr>
            <a:xfrm>
              <a:off x="7641144" y="2123011"/>
              <a:ext cx="907066" cy="1143000"/>
            </a:xfrm>
            <a:prstGeom prst="rect">
              <a:avLst/>
            </a:prstGeom>
          </p:spPr>
        </p:pic>
        <p:pic>
          <p:nvPicPr>
            <p:cNvPr id="20" name="Picture 19">
              <a:extLst>
                <a:ext uri="{FF2B5EF4-FFF2-40B4-BE49-F238E27FC236}">
                  <a16:creationId xmlns="" xmlns:a16="http://schemas.microsoft.com/office/drawing/2014/main" id="{E6017658-7AFA-4371-94C4-2FF1E1CDC1D3}"/>
                </a:ext>
              </a:extLst>
            </p:cNvPr>
            <p:cNvPicPr>
              <a:picLocks noChangeAspect="1"/>
            </p:cNvPicPr>
            <p:nvPr/>
          </p:nvPicPr>
          <p:blipFill rotWithShape="1">
            <a:blip r:embed="rId8"/>
            <a:srcRect l="22850" t="61216" r="23117" b="30008"/>
            <a:stretch/>
          </p:blipFill>
          <p:spPr>
            <a:xfrm>
              <a:off x="6168696" y="4594388"/>
              <a:ext cx="2364075" cy="518299"/>
            </a:xfrm>
            <a:prstGeom prst="rect">
              <a:avLst/>
            </a:prstGeom>
          </p:spPr>
        </p:pic>
        <p:pic>
          <p:nvPicPr>
            <p:cNvPr id="26630" name="Picture 6" descr="Image result for grassmilk">
              <a:extLst>
                <a:ext uri="{FF2B5EF4-FFF2-40B4-BE49-F238E27FC236}">
                  <a16:creationId xmlns="" xmlns:a16="http://schemas.microsoft.com/office/drawing/2014/main" id="{7CDD88A8-AD48-4B12-A256-DB0CBFB1EB71}"/>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t="5685" r="72985" b="67074"/>
            <a:stretch/>
          </p:blipFill>
          <p:spPr bwMode="auto">
            <a:xfrm>
              <a:off x="6168696" y="2116594"/>
              <a:ext cx="146772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26640" name="Picture 16" descr="Image result for i love dairy and logo and black and white">
              <a:extLst>
                <a:ext uri="{FF2B5EF4-FFF2-40B4-BE49-F238E27FC236}">
                  <a16:creationId xmlns="" xmlns:a16="http://schemas.microsoft.com/office/drawing/2014/main" id="{1AC76A36-A8BC-4472-B2BF-6C852DC17ACC}"/>
                </a:ext>
              </a:extLst>
            </p:cNvPr>
            <p:cNvPicPr>
              <a:picLocks noChangeAspect="1" noChangeArrowheads="1"/>
            </p:cNvPicPr>
            <p:nvPr/>
          </p:nvPicPr>
          <p:blipFill rotWithShape="1">
            <a:blip r:embed="rId10">
              <a:clrChange>
                <a:clrFrom>
                  <a:srgbClr val="EBEBEB"/>
                </a:clrFrom>
                <a:clrTo>
                  <a:srgbClr val="EBEBEB">
                    <a:alpha val="0"/>
                  </a:srgbClr>
                </a:clrTo>
              </a:clrChange>
              <a:extLst>
                <a:ext uri="{28A0092B-C50C-407E-A947-70E740481C1C}">
                  <a14:useLocalDpi xmlns:a14="http://schemas.microsoft.com/office/drawing/2010/main" val="0"/>
                </a:ext>
              </a:extLst>
            </a:blip>
            <a:srcRect l="32637" t="24042" r="31390" b="42257"/>
            <a:stretch/>
          </p:blipFill>
          <p:spPr bwMode="auto">
            <a:xfrm>
              <a:off x="1822325" y="1481217"/>
              <a:ext cx="578179" cy="541664"/>
            </a:xfrm>
            <a:prstGeom prst="rect">
              <a:avLst/>
            </a:prstGeom>
            <a:noFill/>
            <a:extLst>
              <a:ext uri="{909E8E84-426E-40DD-AFC4-6F175D3DCCD1}">
                <a14:hiddenFill xmlns:a14="http://schemas.microsoft.com/office/drawing/2010/main">
                  <a:solidFill>
                    <a:srgbClr val="FFFFFF"/>
                  </a:solidFill>
                </a14:hiddenFill>
              </a:ext>
            </a:extLst>
          </p:spPr>
        </p:pic>
        <p:pic>
          <p:nvPicPr>
            <p:cNvPr id="26644" name="Picture 20" descr="Image result for i love dairy and logo and black and white">
              <a:extLst>
                <a:ext uri="{FF2B5EF4-FFF2-40B4-BE49-F238E27FC236}">
                  <a16:creationId xmlns="" xmlns:a16="http://schemas.microsoft.com/office/drawing/2014/main" id="{669F7C14-EC6D-4689-A790-B4A6F8BCA6E2}"/>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36596" t="5740" r="36222" b="70613"/>
            <a:stretch/>
          </p:blipFill>
          <p:spPr bwMode="auto">
            <a:xfrm>
              <a:off x="1088814" y="1495531"/>
              <a:ext cx="673174" cy="630659"/>
            </a:xfrm>
            <a:prstGeom prst="rect">
              <a:avLst/>
            </a:prstGeom>
            <a:noFill/>
            <a:extLst>
              <a:ext uri="{909E8E84-426E-40DD-AFC4-6F175D3DCCD1}">
                <a14:hiddenFill xmlns:a14="http://schemas.microsoft.com/office/drawing/2010/main">
                  <a:solidFill>
                    <a:srgbClr val="FFFFFF"/>
                  </a:solidFill>
                </a14:hiddenFill>
              </a:ext>
            </a:extLst>
          </p:spPr>
        </p:pic>
        <p:pic>
          <p:nvPicPr>
            <p:cNvPr id="26648" name="Picture 24" descr="Image result for loyalty">
              <a:extLst>
                <a:ext uri="{FF2B5EF4-FFF2-40B4-BE49-F238E27FC236}">
                  <a16:creationId xmlns="" xmlns:a16="http://schemas.microsoft.com/office/drawing/2014/main" id="{98D92782-3060-40FA-A23A-9693FEF3A080}"/>
                </a:ext>
              </a:extLst>
            </p:cNvPr>
            <p:cNvPicPr>
              <a:picLocks noChangeAspect="1" noChangeArrowheads="1"/>
            </p:cNvPicPr>
            <p:nvPr/>
          </p:nvPicPr>
          <p:blipFill rotWithShape="1">
            <a:blip r:embed="rId12">
              <a:extLst>
                <a:ext uri="{28A0092B-C50C-407E-A947-70E740481C1C}">
                  <a14:useLocalDpi xmlns:a14="http://schemas.microsoft.com/office/drawing/2010/main" val="0"/>
                </a:ext>
              </a:extLst>
            </a:blip>
            <a:srcRect l="15590" t="23815" r="17323" b="28672"/>
            <a:stretch/>
          </p:blipFill>
          <p:spPr bwMode="auto">
            <a:xfrm>
              <a:off x="4167708" y="1492156"/>
              <a:ext cx="1325809" cy="528180"/>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itle 3">
            <a:extLst>
              <a:ext uri="{FF2B5EF4-FFF2-40B4-BE49-F238E27FC236}">
                <a16:creationId xmlns="" xmlns:a16="http://schemas.microsoft.com/office/drawing/2014/main" id="{66877655-50E7-4ABC-BAB9-5C051E74BCE2}"/>
              </a:ext>
            </a:extLst>
          </p:cNvPr>
          <p:cNvSpPr>
            <a:spLocks noGrp="1"/>
          </p:cNvSpPr>
          <p:nvPr>
            <p:ph type="title"/>
          </p:nvPr>
        </p:nvSpPr>
        <p:spPr>
          <a:xfrm>
            <a:off x="457200" y="107373"/>
            <a:ext cx="8229600" cy="1541874"/>
          </a:xfrm>
        </p:spPr>
        <p:txBody>
          <a:bodyPr/>
          <a:lstStyle/>
          <a:p>
            <a:r>
              <a:rPr lang="en-US" dirty="0"/>
              <a:t>Organic dairy has been and continues to be a staple category</a:t>
            </a:r>
          </a:p>
        </p:txBody>
      </p:sp>
    </p:spTree>
    <p:extLst>
      <p:ext uri="{BB962C8B-B14F-4D97-AF65-F5344CB8AC3E}">
        <p14:creationId xmlns:p14="http://schemas.microsoft.com/office/powerpoint/2010/main" val="2325035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 Are…</a:t>
            </a:r>
          </a:p>
        </p:txBody>
      </p:sp>
      <p:sp>
        <p:nvSpPr>
          <p:cNvPr id="3" name="Content Placeholder 2"/>
          <p:cNvSpPr>
            <a:spLocks noGrp="1"/>
          </p:cNvSpPr>
          <p:nvPr>
            <p:ph idx="1"/>
          </p:nvPr>
        </p:nvSpPr>
        <p:spPr/>
        <p:txBody>
          <a:bodyPr/>
          <a:lstStyle/>
          <a:p>
            <a:pPr marL="0" indent="0" algn="ctr">
              <a:buNone/>
            </a:pPr>
            <a:r>
              <a:rPr lang="en-US" dirty="0"/>
              <a:t>			</a:t>
            </a:r>
          </a:p>
          <a:p>
            <a:r>
              <a:rPr lang="en-US" dirty="0"/>
              <a:t>Committed to organic and dairy</a:t>
            </a:r>
          </a:p>
          <a:p>
            <a:r>
              <a:rPr lang="en-US" sz="3200" dirty="0"/>
              <a:t>Committed to our farmer-members</a:t>
            </a:r>
          </a:p>
          <a:p>
            <a:r>
              <a:rPr lang="en-US" sz="3200" dirty="0"/>
              <a:t>Committed to offering consumers e</a:t>
            </a:r>
            <a:r>
              <a:rPr lang="en-US" dirty="0"/>
              <a:t>xciting</a:t>
            </a:r>
            <a:r>
              <a:rPr lang="en-US" sz="3200" dirty="0"/>
              <a:t> </a:t>
            </a:r>
            <a:r>
              <a:rPr lang="en-US" sz="3200"/>
              <a:t>and </a:t>
            </a:r>
            <a:r>
              <a:rPr lang="en-US"/>
              <a:t>i</a:t>
            </a:r>
            <a:r>
              <a:rPr lang="en-US" sz="3200"/>
              <a:t>nnovative food choices</a:t>
            </a:r>
            <a:endParaRPr lang="en-US" sz="3200" dirty="0"/>
          </a:p>
        </p:txBody>
      </p:sp>
    </p:spTree>
    <p:extLst>
      <p:ext uri="{BB962C8B-B14F-4D97-AF65-F5344CB8AC3E}">
        <p14:creationId xmlns:p14="http://schemas.microsoft.com/office/powerpoint/2010/main" val="4180468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373"/>
            <a:ext cx="8229600" cy="1492828"/>
          </a:xfrm>
        </p:spPr>
        <p:txBody>
          <a:bodyPr/>
          <a:lstStyle/>
          <a:p>
            <a:r>
              <a:rPr lang="en-US" dirty="0"/>
              <a:t>Organic Valley </a:t>
            </a:r>
            <a:br>
              <a:rPr lang="en-US" dirty="0"/>
            </a:br>
            <a:r>
              <a:rPr lang="en-US" sz="2800" dirty="0"/>
              <a:t>Organic Marketing Cooperative </a:t>
            </a:r>
            <a:endParaRPr lang="en-US" sz="3600" dirty="0"/>
          </a:p>
        </p:txBody>
      </p:sp>
      <p:sp>
        <p:nvSpPr>
          <p:cNvPr id="3" name="Content Placeholder 2"/>
          <p:cNvSpPr>
            <a:spLocks noGrp="1"/>
          </p:cNvSpPr>
          <p:nvPr>
            <p:ph idx="1"/>
          </p:nvPr>
        </p:nvSpPr>
        <p:spPr>
          <a:xfrm>
            <a:off x="457200" y="1949115"/>
            <a:ext cx="8229600" cy="3918285"/>
          </a:xfrm>
        </p:spPr>
        <p:txBody>
          <a:bodyPr/>
          <a:lstStyle/>
          <a:p>
            <a:r>
              <a:rPr lang="en-US" sz="2800" dirty="0"/>
              <a:t>Dairy, Meat, Eggs, Produce, Feedstuffs</a:t>
            </a:r>
          </a:p>
          <a:p>
            <a:r>
              <a:rPr lang="en-US" sz="2800" dirty="0"/>
              <a:t>Founded 1988 </a:t>
            </a:r>
          </a:p>
          <a:p>
            <a:r>
              <a:rPr lang="en-US" sz="2800" dirty="0"/>
              <a:t>Brick and mortar facilities in WI, OR, MN</a:t>
            </a:r>
          </a:p>
          <a:p>
            <a:r>
              <a:rPr lang="en-US" sz="2800" dirty="0"/>
              <a:t>91 co-packers/processing partners</a:t>
            </a:r>
          </a:p>
          <a:p>
            <a:r>
              <a:rPr lang="en-US" sz="2800" dirty="0"/>
              <a:t>Over 1,400 SKUs</a:t>
            </a:r>
          </a:p>
          <a:p>
            <a:r>
              <a:rPr lang="en-US" sz="2800" dirty="0"/>
              <a:t>$1.1 billion in sales and nationwide distribution</a:t>
            </a:r>
          </a:p>
        </p:txBody>
      </p:sp>
    </p:spTree>
    <p:extLst>
      <p:ext uri="{BB962C8B-B14F-4D97-AF65-F5344CB8AC3E}">
        <p14:creationId xmlns:p14="http://schemas.microsoft.com/office/powerpoint/2010/main" val="29218089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2"/>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1471" b="1471"/>
          <a:stretch>
            <a:fillRect/>
          </a:stretch>
        </p:blipFill>
        <p:spPr/>
      </p:pic>
    </p:spTree>
    <p:extLst>
      <p:ext uri="{BB962C8B-B14F-4D97-AF65-F5344CB8AC3E}">
        <p14:creationId xmlns:p14="http://schemas.microsoft.com/office/powerpoint/2010/main" val="163202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 y="1179372"/>
            <a:ext cx="7381374" cy="5115849"/>
          </a:xfrm>
          <a:prstGeom prst="rect">
            <a:avLst/>
          </a:prstGeom>
        </p:spPr>
      </p:pic>
      <p:sp>
        <p:nvSpPr>
          <p:cNvPr id="4" name="Title 2"/>
          <p:cNvSpPr>
            <a:spLocks noGrp="1"/>
          </p:cNvSpPr>
          <p:nvPr>
            <p:ph type="title"/>
          </p:nvPr>
        </p:nvSpPr>
        <p:spPr/>
        <p:txBody>
          <a:bodyPr/>
          <a:lstStyle/>
          <a:p>
            <a:r>
              <a:rPr lang="en-US" sz="3900" dirty="0"/>
              <a:t>Organic Valley Dairy Herd Sizes</a:t>
            </a:r>
          </a:p>
        </p:txBody>
      </p:sp>
    </p:spTree>
    <p:extLst>
      <p:ext uri="{BB962C8B-B14F-4D97-AF65-F5344CB8AC3E}">
        <p14:creationId xmlns:p14="http://schemas.microsoft.com/office/powerpoint/2010/main" val="3205755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29DBC010-23DE-49B4-84E0-6165A1C192FB}"/>
              </a:ext>
            </a:extLst>
          </p:cNvPr>
          <p:cNvSpPr/>
          <p:nvPr/>
        </p:nvSpPr>
        <p:spPr>
          <a:xfrm>
            <a:off x="-12616" y="1"/>
            <a:ext cx="4632960" cy="6858000"/>
          </a:xfrm>
          <a:prstGeom prst="rect">
            <a:avLst/>
          </a:prstGeom>
          <a:solidFill>
            <a:srgbClr val="0B233F">
              <a:alpha val="1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 xmlns:a16="http://schemas.microsoft.com/office/drawing/2014/main" id="{5947BE75-DC61-4874-9B61-A7D46A571677}"/>
              </a:ext>
            </a:extLst>
          </p:cNvPr>
          <p:cNvSpPr/>
          <p:nvPr/>
        </p:nvSpPr>
        <p:spPr>
          <a:xfrm>
            <a:off x="4617959" y="1"/>
            <a:ext cx="4526041" cy="6857997"/>
          </a:xfrm>
          <a:prstGeom prst="rect">
            <a:avLst/>
          </a:prstGeom>
          <a:solidFill>
            <a:schemeClr val="tx2">
              <a:alpha val="19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ounded Rectangle 16">
            <a:extLst>
              <a:ext uri="{FF2B5EF4-FFF2-40B4-BE49-F238E27FC236}">
                <a16:creationId xmlns="" xmlns:a16="http://schemas.microsoft.com/office/drawing/2014/main" id="{1FE0B052-1F66-4F12-B0A4-D96D714AC7D3}"/>
              </a:ext>
            </a:extLst>
          </p:cNvPr>
          <p:cNvSpPr/>
          <p:nvPr/>
        </p:nvSpPr>
        <p:spPr>
          <a:xfrm>
            <a:off x="201450" y="3034020"/>
            <a:ext cx="4572000" cy="310281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17" rtl="0" eaLnBrk="1" fontAlgn="auto" latinLnBrk="0" hangingPunct="1">
              <a:lnSpc>
                <a:spcPct val="100000"/>
              </a:lnSpc>
              <a:spcBef>
                <a:spcPts val="0"/>
              </a:spcBef>
              <a:spcAft>
                <a:spcPts val="0"/>
              </a:spcAft>
              <a:buClrTx/>
              <a:buSzTx/>
              <a:buFontTx/>
              <a:buNone/>
              <a:tabLst/>
              <a:defRPr/>
            </a:pPr>
            <a:r>
              <a:rPr lang="en-US" sz="2400" b="1" dirty="0">
                <a:solidFill>
                  <a:srgbClr val="E7E6E6">
                    <a:lumMod val="50000"/>
                  </a:srgbClr>
                </a:solidFill>
                <a:latin typeface="Arial Narrow" panose="020B0606020202030204" pitchFamily="34" charset="0"/>
              </a:rPr>
              <a:t>negative press</a:t>
            </a:r>
            <a:r>
              <a:rPr kumimoji="0" lang="en-US" sz="2400" b="1" i="0" u="none" strike="noStrike" kern="1200" cap="none" spc="0" normalizeH="0" baseline="0" noProof="0" dirty="0">
                <a:ln>
                  <a:noFill/>
                </a:ln>
                <a:solidFill>
                  <a:srgbClr val="E7E6E6">
                    <a:lumMod val="50000"/>
                  </a:srgbClr>
                </a:solidFill>
                <a:effectLst/>
                <a:uLnTx/>
                <a:uFillTx/>
                <a:latin typeface="Arial Narrow" panose="020B0606020202030204" pitchFamily="34" charset="0"/>
                <a:ea typeface="+mn-ea"/>
                <a:cs typeface="+mn-cs"/>
              </a:rPr>
              <a:t> </a:t>
            </a:r>
          </a:p>
          <a:p>
            <a:pPr marL="0" marR="0" lvl="0" indent="0" algn="l" defTabSz="914317" rtl="0" eaLnBrk="1" fontAlgn="auto" latinLnBrk="0" hangingPunct="1">
              <a:lnSpc>
                <a:spcPct val="100000"/>
              </a:lnSpc>
              <a:spcBef>
                <a:spcPts val="0"/>
              </a:spcBef>
              <a:spcAft>
                <a:spcPts val="0"/>
              </a:spcAft>
              <a:buClrTx/>
              <a:buSzTx/>
              <a:buFontTx/>
              <a:buNone/>
              <a:tabLst/>
              <a:defRPr/>
            </a:pPr>
            <a:r>
              <a:rPr lang="en-US" sz="2000" b="1" dirty="0">
                <a:solidFill>
                  <a:srgbClr val="000000"/>
                </a:solidFill>
                <a:latin typeface="Arial Narrow" panose="020B0606020202030204" pitchFamily="34" charset="0"/>
              </a:rPr>
              <a:t>around dairy production &amp; consumption</a:t>
            </a:r>
          </a:p>
          <a:p>
            <a:pPr marL="0" marR="0" lvl="0" indent="0" algn="l" defTabSz="914317"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a:p>
            <a:pPr lvl="0" defTabSz="914317">
              <a:defRPr/>
            </a:pPr>
            <a:r>
              <a:rPr lang="en-US" sz="2400" b="1" dirty="0">
                <a:solidFill>
                  <a:srgbClr val="E7E6E6">
                    <a:lumMod val="50000"/>
                  </a:srgbClr>
                </a:solidFill>
                <a:latin typeface="Arial Narrow" panose="020B0606020202030204" pitchFamily="34" charset="0"/>
              </a:rPr>
              <a:t>consumer confusion</a:t>
            </a:r>
          </a:p>
          <a:p>
            <a:pPr lvl="0" defTabSz="914317">
              <a:defRPr/>
            </a:pPr>
            <a:r>
              <a:rPr lang="en-US" sz="2000" b="1" dirty="0">
                <a:solidFill>
                  <a:srgbClr val="000000"/>
                </a:solidFill>
                <a:latin typeface="Arial Narrow" panose="020B0606020202030204" pitchFamily="34" charset="0"/>
              </a:rPr>
              <a:t>on organic label claims</a:t>
            </a:r>
          </a:p>
          <a:p>
            <a:pPr lvl="0" defTabSz="914317">
              <a:defRPr/>
            </a:pPr>
            <a:endParaRPr lang="en-US" sz="2000" b="1" dirty="0">
              <a:solidFill>
                <a:srgbClr val="000000"/>
              </a:solidFill>
              <a:latin typeface="Arial Narrow" panose="020B0606020202030204" pitchFamily="34" charset="0"/>
            </a:endParaRPr>
          </a:p>
          <a:p>
            <a:pPr lvl="0" defTabSz="914317">
              <a:defRPr/>
            </a:pPr>
            <a:r>
              <a:rPr lang="en-US" sz="2400" b="1" dirty="0">
                <a:solidFill>
                  <a:srgbClr val="E7E6E6">
                    <a:lumMod val="50000"/>
                  </a:srgbClr>
                </a:solidFill>
                <a:latin typeface="Arial Narrow" panose="020B0606020202030204" pitchFamily="34" charset="0"/>
              </a:rPr>
              <a:t>undifferentiated &amp; not motivating</a:t>
            </a:r>
          </a:p>
          <a:p>
            <a:pPr lvl="0" defTabSz="914317">
              <a:defRPr/>
            </a:pPr>
            <a:r>
              <a:rPr lang="en-US" sz="2000" b="1" dirty="0">
                <a:solidFill>
                  <a:srgbClr val="000000"/>
                </a:solidFill>
                <a:latin typeface="Arial Narrow" panose="020B0606020202030204" pitchFamily="34" charset="0"/>
              </a:rPr>
              <a:t>innovation &amp; growth on non-dairy alt.</a:t>
            </a:r>
          </a:p>
        </p:txBody>
      </p:sp>
      <p:sp>
        <p:nvSpPr>
          <p:cNvPr id="14" name="Rounded Rectangle 257">
            <a:extLst>
              <a:ext uri="{FF2B5EF4-FFF2-40B4-BE49-F238E27FC236}">
                <a16:creationId xmlns="" xmlns:a16="http://schemas.microsoft.com/office/drawing/2014/main" id="{FA0DFF68-1DDA-4C6D-9155-9D91798B8522}"/>
              </a:ext>
            </a:extLst>
          </p:cNvPr>
          <p:cNvSpPr/>
          <p:nvPr/>
        </p:nvSpPr>
        <p:spPr>
          <a:xfrm>
            <a:off x="327523" y="5006860"/>
            <a:ext cx="4926103" cy="11289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17"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sp>
        <p:nvSpPr>
          <p:cNvPr id="15" name="Rounded Rectangle 20">
            <a:extLst>
              <a:ext uri="{FF2B5EF4-FFF2-40B4-BE49-F238E27FC236}">
                <a16:creationId xmlns="" xmlns:a16="http://schemas.microsoft.com/office/drawing/2014/main" id="{96AA1718-59CF-4E61-BDCD-C2DFA1B209D3}"/>
              </a:ext>
            </a:extLst>
          </p:cNvPr>
          <p:cNvSpPr/>
          <p:nvPr/>
        </p:nvSpPr>
        <p:spPr>
          <a:xfrm>
            <a:off x="4646924" y="5040492"/>
            <a:ext cx="4225438" cy="112894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317"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endParaRPr>
          </a:p>
        </p:txBody>
      </p:sp>
      <p:sp>
        <p:nvSpPr>
          <p:cNvPr id="16" name="Rounded Rectangle 21">
            <a:extLst>
              <a:ext uri="{FF2B5EF4-FFF2-40B4-BE49-F238E27FC236}">
                <a16:creationId xmlns="" xmlns:a16="http://schemas.microsoft.com/office/drawing/2014/main" id="{11FB2661-877A-4B2A-A79F-9E84535BC3E5}"/>
              </a:ext>
            </a:extLst>
          </p:cNvPr>
          <p:cNvSpPr/>
          <p:nvPr/>
        </p:nvSpPr>
        <p:spPr>
          <a:xfrm>
            <a:off x="4762765" y="3034021"/>
            <a:ext cx="4198027" cy="310178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317" rtl="0" eaLnBrk="1" fontAlgn="auto" latinLnBrk="0" hangingPunct="1">
              <a:lnSpc>
                <a:spcPct val="100000"/>
              </a:lnSpc>
              <a:spcBef>
                <a:spcPts val="0"/>
              </a:spcBef>
              <a:spcAft>
                <a:spcPts val="0"/>
              </a:spcAft>
              <a:buClrTx/>
              <a:buSzTx/>
              <a:buFontTx/>
              <a:buNone/>
              <a:tabLst/>
              <a:defRPr/>
            </a:pPr>
            <a:endParaRPr lang="en-US" sz="2000" b="1" dirty="0">
              <a:solidFill>
                <a:srgbClr val="000000"/>
              </a:solidFill>
              <a:latin typeface="Arial Narrow" panose="020B0606020202030204" pitchFamily="34" charset="0"/>
            </a:endParaRPr>
          </a:p>
          <a:p>
            <a:pPr marL="0" marR="0" lvl="0" indent="0" algn="r" defTabSz="914317" rtl="0" eaLnBrk="1" fontAlgn="auto" latinLnBrk="0" hangingPunct="1">
              <a:lnSpc>
                <a:spcPct val="100000"/>
              </a:lnSpc>
              <a:spcBef>
                <a:spcPts val="0"/>
              </a:spcBef>
              <a:spcAft>
                <a:spcPts val="0"/>
              </a:spcAft>
              <a:buClrTx/>
              <a:buSzTx/>
              <a:buFontTx/>
              <a:buNone/>
              <a:tabLst/>
              <a:defRPr/>
            </a:pPr>
            <a:endParaRPr lang="en-US" sz="2000" b="1" dirty="0">
              <a:solidFill>
                <a:srgbClr val="000000"/>
              </a:solidFill>
              <a:latin typeface="Arial Narrow" panose="020B0606020202030204" pitchFamily="34" charset="0"/>
            </a:endParaRPr>
          </a:p>
          <a:p>
            <a:pPr marL="0" marR="0" lvl="0" indent="0" algn="r" defTabSz="914317" rtl="0" eaLnBrk="1" fontAlgn="auto" latinLnBrk="0" hangingPunct="1">
              <a:lnSpc>
                <a:spcPct val="100000"/>
              </a:lnSpc>
              <a:spcBef>
                <a:spcPts val="0"/>
              </a:spcBef>
              <a:spcAft>
                <a:spcPts val="0"/>
              </a:spcAft>
              <a:buClrTx/>
              <a:buSzTx/>
              <a:buFontTx/>
              <a:buNone/>
              <a:tabLst/>
              <a:defRPr/>
            </a:pPr>
            <a:r>
              <a:rPr lang="en-US" sz="2000" b="1" dirty="0">
                <a:solidFill>
                  <a:srgbClr val="000000"/>
                </a:solidFill>
                <a:latin typeface="Arial Narrow" panose="020B0606020202030204" pitchFamily="34" charset="0"/>
              </a:rPr>
              <a:t>delivering on promise for </a:t>
            </a:r>
            <a:r>
              <a:rPr lang="en-US" sz="2400" b="1" dirty="0">
                <a:solidFill>
                  <a:srgbClr val="E0538F"/>
                </a:solidFill>
                <a:latin typeface="Arial Narrow" panose="020B0606020202030204" pitchFamily="34" charset="0"/>
              </a:rPr>
              <a:t>authenticity and transparency</a:t>
            </a:r>
          </a:p>
          <a:p>
            <a:pPr marL="0" marR="0" lvl="0" indent="0" algn="r" defTabSz="914317" rtl="0" eaLnBrk="1" fontAlgn="auto" latinLnBrk="0" hangingPunct="1">
              <a:lnSpc>
                <a:spcPct val="100000"/>
              </a:lnSpc>
              <a:spcBef>
                <a:spcPts val="0"/>
              </a:spcBef>
              <a:spcAft>
                <a:spcPts val="0"/>
              </a:spcAft>
              <a:buClrTx/>
              <a:buSzTx/>
              <a:buFontTx/>
              <a:buNone/>
              <a:tabLst/>
              <a:defRPr/>
            </a:pPr>
            <a:endParaRPr lang="en-US" sz="2400" b="1" dirty="0">
              <a:solidFill>
                <a:srgbClr val="E0538F"/>
              </a:solidFill>
              <a:latin typeface="Arial Narrow" panose="020B0606020202030204" pitchFamily="34" charset="0"/>
            </a:endParaRPr>
          </a:p>
          <a:p>
            <a:pPr lvl="0" algn="r" defTabSz="914317">
              <a:defRPr/>
            </a:pPr>
            <a:r>
              <a:rPr lang="en-US" sz="2000" b="1" dirty="0">
                <a:solidFill>
                  <a:prstClr val="black"/>
                </a:solidFill>
                <a:latin typeface="Arial Narrow" panose="020B0606020202030204" pitchFamily="34" charset="0"/>
              </a:rPr>
              <a:t>moving beyond functional</a:t>
            </a:r>
            <a:r>
              <a:rPr lang="en-US" sz="2400" b="1" dirty="0">
                <a:solidFill>
                  <a:srgbClr val="E0538F"/>
                </a:solidFill>
                <a:latin typeface="Arial Narrow" panose="020B0606020202030204" pitchFamily="34" charset="0"/>
              </a:rPr>
              <a:t> </a:t>
            </a:r>
            <a:r>
              <a:rPr lang="en-US" sz="2000" b="1" dirty="0">
                <a:solidFill>
                  <a:srgbClr val="000000"/>
                </a:solidFill>
                <a:latin typeface="Arial Narrow" panose="020B0606020202030204" pitchFamily="34" charset="0"/>
              </a:rPr>
              <a:t>benefits to the </a:t>
            </a:r>
            <a:r>
              <a:rPr lang="en-US" sz="2400" b="1" dirty="0">
                <a:solidFill>
                  <a:srgbClr val="E0538F"/>
                </a:solidFill>
                <a:latin typeface="Arial Narrow" panose="020B0606020202030204" pitchFamily="34" charset="0"/>
              </a:rPr>
              <a:t>emotional connection</a:t>
            </a:r>
          </a:p>
          <a:p>
            <a:pPr lvl="0" algn="r" defTabSz="914317">
              <a:defRPr/>
            </a:pPr>
            <a:endParaRPr lang="en-US" sz="2400" b="1" dirty="0">
              <a:solidFill>
                <a:srgbClr val="E0538F"/>
              </a:solidFill>
              <a:latin typeface="Arial Narrow" panose="020B0606020202030204" pitchFamily="34" charset="0"/>
            </a:endParaRPr>
          </a:p>
          <a:p>
            <a:pPr lvl="0" algn="r" defTabSz="914317">
              <a:defRPr/>
            </a:pPr>
            <a:r>
              <a:rPr lang="en-US" sz="2400" b="1" dirty="0">
                <a:solidFill>
                  <a:srgbClr val="E0538F"/>
                </a:solidFill>
                <a:latin typeface="Arial Narrow" panose="020B0606020202030204" pitchFamily="34" charset="0"/>
              </a:rPr>
              <a:t>drive innovation</a:t>
            </a:r>
          </a:p>
          <a:p>
            <a:pPr lvl="0" algn="r" defTabSz="914317">
              <a:defRPr/>
            </a:pPr>
            <a:r>
              <a:rPr lang="en-US" sz="2000" b="1" dirty="0">
                <a:solidFill>
                  <a:srgbClr val="000000"/>
                </a:solidFill>
                <a:latin typeface="Arial Narrow" panose="020B0606020202030204" pitchFamily="34" charset="0"/>
              </a:rPr>
              <a:t> to excite consumers with flavor and form</a:t>
            </a:r>
            <a:endParaRPr lang="en-US" sz="2400" b="1" dirty="0">
              <a:solidFill>
                <a:srgbClr val="E0538F"/>
              </a:solidFill>
              <a:latin typeface="Arial Narrow" panose="020B0606020202030204" pitchFamily="34" charset="0"/>
            </a:endParaRPr>
          </a:p>
        </p:txBody>
      </p:sp>
      <p:grpSp>
        <p:nvGrpSpPr>
          <p:cNvPr id="19" name="Group 18">
            <a:extLst>
              <a:ext uri="{FF2B5EF4-FFF2-40B4-BE49-F238E27FC236}">
                <a16:creationId xmlns="" xmlns:a16="http://schemas.microsoft.com/office/drawing/2014/main" id="{073868A4-F912-424A-B346-D1FF6EF86969}"/>
              </a:ext>
            </a:extLst>
          </p:cNvPr>
          <p:cNvGrpSpPr/>
          <p:nvPr/>
        </p:nvGrpSpPr>
        <p:grpSpPr>
          <a:xfrm>
            <a:off x="195602" y="489219"/>
            <a:ext cx="8765190" cy="2035676"/>
            <a:chOff x="143684" y="1286667"/>
            <a:chExt cx="8765190" cy="2035676"/>
          </a:xfrm>
        </p:grpSpPr>
        <p:sp>
          <p:nvSpPr>
            <p:cNvPr id="5" name="Arrow: Right 4">
              <a:extLst>
                <a:ext uri="{FF2B5EF4-FFF2-40B4-BE49-F238E27FC236}">
                  <a16:creationId xmlns="" xmlns:a16="http://schemas.microsoft.com/office/drawing/2014/main" id="{563D0F98-56FF-4AA2-9CF6-49059940CD5B}"/>
                </a:ext>
              </a:extLst>
            </p:cNvPr>
            <p:cNvSpPr/>
            <p:nvPr/>
          </p:nvSpPr>
          <p:spPr>
            <a:xfrm>
              <a:off x="3533729" y="1305542"/>
              <a:ext cx="5375145" cy="1999384"/>
            </a:xfrm>
            <a:prstGeom prst="rightArrow">
              <a:avLst/>
            </a:prstGeom>
            <a:solidFill>
              <a:srgbClr val="0B233F"/>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8" name="Group 17">
              <a:extLst>
                <a:ext uri="{FF2B5EF4-FFF2-40B4-BE49-F238E27FC236}">
                  <a16:creationId xmlns="" xmlns:a16="http://schemas.microsoft.com/office/drawing/2014/main" id="{1737DDB1-3A2F-496B-9251-8AA9E5EB7D6C}"/>
                </a:ext>
              </a:extLst>
            </p:cNvPr>
            <p:cNvGrpSpPr/>
            <p:nvPr/>
          </p:nvGrpSpPr>
          <p:grpSpPr>
            <a:xfrm>
              <a:off x="143684" y="1286667"/>
              <a:ext cx="8727815" cy="2035676"/>
              <a:chOff x="143684" y="1286667"/>
              <a:chExt cx="8727815" cy="2035676"/>
            </a:xfrm>
          </p:grpSpPr>
          <p:sp>
            <p:nvSpPr>
              <p:cNvPr id="4" name="Arrow: Right 3">
                <a:extLst>
                  <a:ext uri="{FF2B5EF4-FFF2-40B4-BE49-F238E27FC236}">
                    <a16:creationId xmlns="" xmlns:a16="http://schemas.microsoft.com/office/drawing/2014/main" id="{FF9BE8D5-E97C-4203-8DF7-89ADA6F5C1F8}"/>
                  </a:ext>
                </a:extLst>
              </p:cNvPr>
              <p:cNvSpPr/>
              <p:nvPr/>
            </p:nvSpPr>
            <p:spPr>
              <a:xfrm rot="10800000">
                <a:off x="143684" y="1286667"/>
                <a:ext cx="7824658" cy="2035676"/>
              </a:xfrm>
              <a:prstGeom prst="rightArrow">
                <a:avLst/>
              </a:prstGeom>
              <a:solidFill>
                <a:srgbClr val="0B233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 xmlns:a16="http://schemas.microsoft.com/office/drawing/2014/main" id="{B6F8BC87-8B41-4E56-9E2B-FD4C48FD4960}"/>
                  </a:ext>
                </a:extLst>
              </p:cNvPr>
              <p:cNvGrpSpPr/>
              <p:nvPr/>
            </p:nvGrpSpPr>
            <p:grpSpPr>
              <a:xfrm>
                <a:off x="3398311" y="1798666"/>
                <a:ext cx="1993809" cy="1011678"/>
                <a:chOff x="3398311" y="1798666"/>
                <a:chExt cx="1993809" cy="1011678"/>
              </a:xfrm>
            </p:grpSpPr>
            <p:pic>
              <p:nvPicPr>
                <p:cNvPr id="27650" name="Picture 2" descr="The dairy industry at a glance">
                  <a:extLst>
                    <a:ext uri="{FF2B5EF4-FFF2-40B4-BE49-F238E27FC236}">
                      <a16:creationId xmlns="" xmlns:a16="http://schemas.microsoft.com/office/drawing/2014/main" id="{349C7657-E27A-46F0-B228-FA028351AF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1188" t="83683" b="1566"/>
                <a:stretch/>
              </p:blipFill>
              <p:spPr bwMode="auto">
                <a:xfrm>
                  <a:off x="3398311" y="1798666"/>
                  <a:ext cx="1993809" cy="1011678"/>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 xmlns:a16="http://schemas.microsoft.com/office/drawing/2014/main" id="{F6726DE9-4737-4C34-A0D7-2138DD67E5DE}"/>
                    </a:ext>
                  </a:extLst>
                </p:cNvPr>
                <p:cNvSpPr/>
                <p:nvPr/>
              </p:nvSpPr>
              <p:spPr>
                <a:xfrm>
                  <a:off x="3962400" y="1824724"/>
                  <a:ext cx="740229" cy="247848"/>
                </a:xfrm>
                <a:prstGeom prst="rect">
                  <a:avLst/>
                </a:prstGeom>
                <a:solidFill>
                  <a:srgbClr val="0B233F"/>
                </a:solidFill>
                <a:ln>
                  <a:solidFill>
                    <a:srgbClr val="0B233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 xmlns:a16="http://schemas.microsoft.com/office/drawing/2014/main" id="{69818210-B1DC-4467-A811-90D1A4D67B0C}"/>
                  </a:ext>
                </a:extLst>
              </p:cNvPr>
              <p:cNvSpPr txBox="1"/>
              <p:nvPr/>
            </p:nvSpPr>
            <p:spPr>
              <a:xfrm>
                <a:off x="269966" y="2001418"/>
                <a:ext cx="8601533" cy="584775"/>
              </a:xfrm>
              <a:prstGeom prst="rect">
                <a:avLst/>
              </a:prstGeom>
              <a:noFill/>
            </p:spPr>
            <p:txBody>
              <a:bodyPr wrap="square" rtlCol="0">
                <a:spAutoFit/>
              </a:bodyPr>
              <a:lstStyle/>
              <a:p>
                <a:r>
                  <a:rPr lang="en-US" sz="3200" b="1" dirty="0">
                    <a:solidFill>
                      <a:schemeClr val="bg1"/>
                    </a:solidFill>
                  </a:rPr>
                  <a:t>Dairy Challenges                    Organic Opportunities  </a:t>
                </a:r>
              </a:p>
            </p:txBody>
          </p:sp>
        </p:grpSp>
      </p:grpSp>
    </p:spTree>
    <p:extLst>
      <p:ext uri="{BB962C8B-B14F-4D97-AF65-F5344CB8AC3E}">
        <p14:creationId xmlns:p14="http://schemas.microsoft.com/office/powerpoint/2010/main" val="1520887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nodePh="1">
                                  <p:stCondLst>
                                    <p:cond delay="0"/>
                                  </p:stCondLst>
                                  <p:endCondLst>
                                    <p:cond evt="begin" delay="0">
                                      <p:tn val="13"/>
                                    </p:cond>
                                  </p:end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
            </a:r>
            <a:br>
              <a:rPr lang="en-US" dirty="0"/>
            </a:br>
            <a:r>
              <a:rPr lang="en-US" dirty="0"/>
              <a:t>Positioning Organic Valley for the Future</a:t>
            </a:r>
          </a:p>
        </p:txBody>
      </p:sp>
      <p:sp>
        <p:nvSpPr>
          <p:cNvPr id="5" name="Content Placeholder 4"/>
          <p:cNvSpPr>
            <a:spLocks noGrp="1"/>
          </p:cNvSpPr>
          <p:nvPr>
            <p:ph idx="1"/>
          </p:nvPr>
        </p:nvSpPr>
        <p:spPr/>
        <p:txBody>
          <a:bodyPr/>
          <a:lstStyle/>
          <a:p>
            <a:endParaRPr lang="en-US" dirty="0"/>
          </a:p>
          <a:p>
            <a:r>
              <a:rPr lang="en-US" dirty="0"/>
              <a:t>Business fundamentals </a:t>
            </a:r>
          </a:p>
          <a:p>
            <a:r>
              <a:rPr lang="en-US" dirty="0"/>
              <a:t>Continuous organic improvement </a:t>
            </a:r>
          </a:p>
          <a:p>
            <a:r>
              <a:rPr lang="en-US" dirty="0"/>
              <a:t>Consumer focus </a:t>
            </a:r>
          </a:p>
          <a:p>
            <a:r>
              <a:rPr lang="en-US" dirty="0"/>
              <a:t>Enhanced claims</a:t>
            </a:r>
          </a:p>
          <a:p>
            <a:r>
              <a:rPr lang="en-US" dirty="0"/>
              <a:t>Product innovation</a:t>
            </a:r>
          </a:p>
          <a:p>
            <a:endParaRPr lang="en-US" dirty="0"/>
          </a:p>
        </p:txBody>
      </p:sp>
    </p:spTree>
    <p:extLst>
      <p:ext uri="{BB962C8B-B14F-4D97-AF65-F5344CB8AC3E}">
        <p14:creationId xmlns:p14="http://schemas.microsoft.com/office/powerpoint/2010/main" val="68385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pic>
        <p:nvPicPr>
          <p:cNvPr id="136" name="Google Shape;136;p27"/>
          <p:cNvPicPr preferRelativeResize="0">
            <a:picLocks noChangeAspect="1"/>
          </p:cNvPicPr>
          <p:nvPr/>
        </p:nvPicPr>
        <p:blipFill>
          <a:blip r:embed="rId3" cstate="email">
            <a:alphaModFix/>
            <a:extLst>
              <a:ext uri="{28A0092B-C50C-407E-A947-70E740481C1C}">
                <a14:useLocalDpi xmlns:a14="http://schemas.microsoft.com/office/drawing/2010/main"/>
              </a:ext>
            </a:extLst>
          </a:blip>
          <a:stretch>
            <a:fillRect/>
          </a:stretch>
        </p:blipFill>
        <p:spPr>
          <a:xfrm>
            <a:off x="0" y="-19329"/>
            <a:ext cx="9360568" cy="6877329"/>
          </a:xfrm>
          <a:prstGeom prst="rect">
            <a:avLst/>
          </a:prstGeom>
          <a:noFill/>
          <a:ln>
            <a:noFill/>
          </a:ln>
        </p:spPr>
      </p:pic>
      <p:sp>
        <p:nvSpPr>
          <p:cNvPr id="138" name="Google Shape;138;p27"/>
          <p:cNvSpPr txBox="1"/>
          <p:nvPr/>
        </p:nvSpPr>
        <p:spPr>
          <a:xfrm>
            <a:off x="85348" y="3779744"/>
            <a:ext cx="7480864" cy="1476938"/>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endParaRPr sz="4000" dirty="0">
              <a:solidFill>
                <a:srgbClr val="FFFFFF"/>
              </a:solidFill>
              <a:latin typeface="Lato Black"/>
              <a:ea typeface="Lato Black"/>
              <a:cs typeface="Lato Black"/>
              <a:sym typeface="Lato Black"/>
            </a:endParaRPr>
          </a:p>
        </p:txBody>
      </p:sp>
      <p:sp>
        <p:nvSpPr>
          <p:cNvPr id="4" name="Title 3">
            <a:extLst>
              <a:ext uri="{FF2B5EF4-FFF2-40B4-BE49-F238E27FC236}">
                <a16:creationId xmlns="" xmlns:a16="http://schemas.microsoft.com/office/drawing/2014/main" id="{ADBB1A9D-7F27-48C6-A6FB-DAF3DFB53E64}"/>
              </a:ext>
            </a:extLst>
          </p:cNvPr>
          <p:cNvSpPr>
            <a:spLocks noGrp="1"/>
          </p:cNvSpPr>
          <p:nvPr>
            <p:ph type="title"/>
          </p:nvPr>
        </p:nvSpPr>
        <p:spPr>
          <a:xfrm>
            <a:off x="457200" y="107372"/>
            <a:ext cx="8229600" cy="1493945"/>
          </a:xfrm>
        </p:spPr>
        <p:txBody>
          <a:bodyPr/>
          <a:lstStyle/>
          <a:p>
            <a:r>
              <a:rPr lang="en-US" dirty="0"/>
              <a:t>Enhanced Claims: </a:t>
            </a:r>
            <a:br>
              <a:rPr lang="en-US" dirty="0"/>
            </a:br>
            <a:r>
              <a:rPr lang="en-US" dirty="0"/>
              <a:t>Certified Grass-Fed Organic Dairy</a:t>
            </a:r>
          </a:p>
        </p:txBody>
      </p:sp>
    </p:spTree>
    <p:extLst>
      <p:ext uri="{BB962C8B-B14F-4D97-AF65-F5344CB8AC3E}">
        <p14:creationId xmlns:p14="http://schemas.microsoft.com/office/powerpoint/2010/main" val="1266085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372"/>
            <a:ext cx="8229600" cy="1492827"/>
          </a:xfrm>
        </p:spPr>
        <p:txBody>
          <a:bodyPr/>
          <a:lstStyle/>
          <a:p>
            <a:r>
              <a:rPr lang="en-US" dirty="0"/>
              <a:t>Certified Grass-Fed Organic Dairy </a:t>
            </a:r>
            <a:br>
              <a:rPr lang="en-US" dirty="0"/>
            </a:br>
            <a:r>
              <a:rPr lang="en-US" dirty="0"/>
              <a:t>Grassmilk</a:t>
            </a:r>
          </a:p>
        </p:txBody>
      </p:sp>
      <p:pic>
        <p:nvPicPr>
          <p:cNvPr id="5" name="Content Placeholder 4"/>
          <p:cNvPicPr>
            <a:picLocks noGrp="1" noChangeAspect="1"/>
          </p:cNvPicPr>
          <p:nvPr>
            <p:ph sz="half" idx="4294967295"/>
          </p:nvPr>
        </p:nvPicPr>
        <p:blipFill>
          <a:blip r:embed="rId3">
            <a:extLst>
              <a:ext uri="{28A0092B-C50C-407E-A947-70E740481C1C}">
                <a14:useLocalDpi xmlns:a14="http://schemas.microsoft.com/office/drawing/2010/main" val="0"/>
              </a:ext>
            </a:extLst>
          </a:blip>
          <a:stretch>
            <a:fillRect/>
          </a:stretch>
        </p:blipFill>
        <p:spPr>
          <a:xfrm>
            <a:off x="2671014" y="3083525"/>
            <a:ext cx="2357438" cy="3286125"/>
          </a:xfrm>
        </p:spPr>
      </p:pic>
      <p:pic>
        <p:nvPicPr>
          <p:cNvPr id="4" name="Picture 3" descr="A picture containing sign, food, refrigerator, standing&#10;&#10;Description automatically generated">
            <a:extLst>
              <a:ext uri="{FF2B5EF4-FFF2-40B4-BE49-F238E27FC236}">
                <a16:creationId xmlns="" xmlns:a16="http://schemas.microsoft.com/office/drawing/2014/main" id="{C526C64C-54A9-40AE-96CD-9FD7C63B6005}"/>
              </a:ext>
            </a:extLst>
          </p:cNvPr>
          <p:cNvPicPr>
            <a:picLocks noChangeAspect="1"/>
          </p:cNvPicPr>
          <p:nvPr/>
        </p:nvPicPr>
        <p:blipFill>
          <a:blip r:embed="rId4"/>
          <a:stretch>
            <a:fillRect/>
          </a:stretch>
        </p:blipFill>
        <p:spPr>
          <a:xfrm>
            <a:off x="4455352" y="1828298"/>
            <a:ext cx="2770516" cy="4640730"/>
          </a:xfrm>
          <a:prstGeom prst="rect">
            <a:avLst/>
          </a:prstGeom>
        </p:spPr>
      </p:pic>
      <p:pic>
        <p:nvPicPr>
          <p:cNvPr id="6" name="Content Placeholder 5"/>
          <p:cNvPicPr>
            <a:picLocks noGrp="1" noChangeAspect="1"/>
          </p:cNvPicPr>
          <p:nvPr>
            <p:ph sz="quarter" idx="10"/>
          </p:nvPr>
        </p:nvPicPr>
        <p:blipFill>
          <a:blip r:embed="rId5"/>
          <a:stretch>
            <a:fillRect/>
          </a:stretch>
        </p:blipFill>
        <p:spPr>
          <a:xfrm rot="20699410">
            <a:off x="513641" y="1517472"/>
            <a:ext cx="3520546" cy="3556380"/>
          </a:xfrm>
          <a:prstGeom prst="rect">
            <a:avLst/>
          </a:prstGeom>
        </p:spPr>
      </p:pic>
    </p:spTree>
    <p:extLst>
      <p:ext uri="{BB962C8B-B14F-4D97-AF65-F5344CB8AC3E}">
        <p14:creationId xmlns:p14="http://schemas.microsoft.com/office/powerpoint/2010/main" val="1472115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7372"/>
            <a:ext cx="8229600" cy="1504859"/>
          </a:xfrm>
        </p:spPr>
        <p:txBody>
          <a:bodyPr/>
          <a:lstStyle/>
          <a:p>
            <a:r>
              <a:rPr lang="en-US" dirty="0"/>
              <a:t>Product Innovation</a:t>
            </a:r>
            <a:br>
              <a:rPr lang="en-US" dirty="0"/>
            </a:br>
            <a:r>
              <a:rPr lang="en-US" dirty="0"/>
              <a:t>Ultra – 2019 Release</a:t>
            </a:r>
          </a:p>
        </p:txBody>
      </p:sp>
      <p:pic>
        <p:nvPicPr>
          <p:cNvPr id="4" name="Content Placeholder 3"/>
          <p:cNvPicPr>
            <a:picLocks noGrp="1" noChangeAspect="1"/>
          </p:cNvPicPr>
          <p:nvPr>
            <p:ph sz="quarter" idx="10"/>
          </p:nvPr>
        </p:nvPicPr>
        <p:blipFill rotWithShape="1">
          <a:blip r:embed="rId3"/>
          <a:srcRect l="5684"/>
          <a:stretch/>
        </p:blipFill>
        <p:spPr>
          <a:xfrm>
            <a:off x="1127961" y="1915003"/>
            <a:ext cx="6888079" cy="4038649"/>
          </a:xfrm>
        </p:spPr>
      </p:pic>
    </p:spTree>
    <p:extLst>
      <p:ext uri="{BB962C8B-B14F-4D97-AF65-F5344CB8AC3E}">
        <p14:creationId xmlns:p14="http://schemas.microsoft.com/office/powerpoint/2010/main" val="211333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OV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ROPP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P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CA2B010F3C3DC4FB889A9E1A12A9017" ma:contentTypeVersion="9" ma:contentTypeDescription="Create a new document." ma:contentTypeScope="" ma:versionID="e1b4723be72670fb247fa2c59f7fcc44">
  <xsd:schema xmlns:xsd="http://www.w3.org/2001/XMLSchema" xmlns:xs="http://www.w3.org/2001/XMLSchema" xmlns:p="http://schemas.microsoft.com/office/2006/metadata/properties" xmlns:ns3="bfda22fa-72de-4411-976b-5dd8f62ebcb5" targetNamespace="http://schemas.microsoft.com/office/2006/metadata/properties" ma:root="true" ma:fieldsID="2e4b40170caaa271b85102fb524adf2a" ns3:_="">
    <xsd:import namespace="bfda22fa-72de-4411-976b-5dd8f62ebcb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da22fa-72de-4411-976b-5dd8f62ebc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4BC575-D370-4594-8772-C06477A63F75}">
  <ds:schemaRefs>
    <ds:schemaRef ds:uri="http://purl.org/dc/terms/"/>
    <ds:schemaRef ds:uri="http://schemas.openxmlformats.org/package/2006/metadata/core-properties"/>
    <ds:schemaRef ds:uri="http://purl.org/dc/dcmitype/"/>
    <ds:schemaRef ds:uri="bfda22fa-72de-4411-976b-5dd8f62ebcb5"/>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90A4185C-0527-4ECC-B52E-47EAEDD720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da22fa-72de-4411-976b-5dd8f62ebcb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23E873-37E3-44A3-9ACB-11090917E5A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2163</TotalTime>
  <Words>794</Words>
  <Application>Microsoft Office PowerPoint</Application>
  <PresentationFormat>On-screen Show (4:3)</PresentationFormat>
  <Paragraphs>79</Paragraphs>
  <Slides>11</Slides>
  <Notes>8</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11</vt:i4>
      </vt:variant>
    </vt:vector>
  </HeadingPairs>
  <TitlesOfParts>
    <vt:vector size="22" baseType="lpstr">
      <vt:lpstr>ＭＳ Ｐゴシック</vt:lpstr>
      <vt:lpstr>ＭＳ Ｐゴシック</vt:lpstr>
      <vt:lpstr>Arial</vt:lpstr>
      <vt:lpstr>Arial Narrow</vt:lpstr>
      <vt:lpstr>Calibri</vt:lpstr>
      <vt:lpstr>Calibri Light</vt:lpstr>
      <vt:lpstr>Lato Black</vt:lpstr>
      <vt:lpstr>Tw Cen MT</vt:lpstr>
      <vt:lpstr>OV Theme</vt:lpstr>
      <vt:lpstr>CROPP Theme</vt:lpstr>
      <vt:lpstr>OP Theme</vt:lpstr>
      <vt:lpstr>Bob Kirchoff  CEO</vt:lpstr>
      <vt:lpstr>Organic Valley  Organic Marketing Cooperative </vt:lpstr>
      <vt:lpstr>PowerPoint Presentation</vt:lpstr>
      <vt:lpstr>Organic Valley Dairy Herd Sizes</vt:lpstr>
      <vt:lpstr>PowerPoint Presentation</vt:lpstr>
      <vt:lpstr> Positioning Organic Valley for the Future</vt:lpstr>
      <vt:lpstr>Enhanced Claims:  Certified Grass-Fed Organic Dairy</vt:lpstr>
      <vt:lpstr>Certified Grass-Fed Organic Dairy  Grassmilk</vt:lpstr>
      <vt:lpstr>Product Innovation Ultra – 2019 Release</vt:lpstr>
      <vt:lpstr>Organic dairy has been and continues to be a staple category</vt:lpstr>
      <vt:lpstr>We Are…</vt:lpstr>
    </vt:vector>
  </TitlesOfParts>
  <Company>Organic Valley / CROPP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Wendy Allen</dc:creator>
  <cp:lastModifiedBy>Adam Warthesen</cp:lastModifiedBy>
  <cp:revision>34</cp:revision>
  <cp:lastPrinted>2020-02-12T14:52:11Z</cp:lastPrinted>
  <dcterms:created xsi:type="dcterms:W3CDTF">2014-02-27T16:16:16Z</dcterms:created>
  <dcterms:modified xsi:type="dcterms:W3CDTF">2020-02-18T20:32:36Z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0x0101001CA2B010F3C3DC4FB889A9E1A12A9017</vt:lpwstr>
  </property>
</Properties>
</file>