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834" r:id="rId2"/>
    <p:sldMasterId id="2147483664" r:id="rId3"/>
    <p:sldMasterId id="2147483816" r:id="rId4"/>
    <p:sldMasterId id="2147483674" r:id="rId5"/>
    <p:sldMasterId id="2147483822" r:id="rId6"/>
    <p:sldMasterId id="2147483686" r:id="rId7"/>
    <p:sldMasterId id="2147483694" r:id="rId8"/>
    <p:sldMasterId id="2147483828" r:id="rId9"/>
    <p:sldMasterId id="2147483702" r:id="rId10"/>
    <p:sldMasterId id="2147483718" r:id="rId11"/>
    <p:sldMasterId id="2147483796" r:id="rId12"/>
  </p:sldMasterIdLst>
  <p:notesMasterIdLst>
    <p:notesMasterId r:id="rId26"/>
  </p:notesMasterIdLst>
  <p:handoutMasterIdLst>
    <p:handoutMasterId r:id="rId27"/>
  </p:handoutMasterIdLst>
  <p:sldIdLst>
    <p:sldId id="257" r:id="rId13"/>
    <p:sldId id="278" r:id="rId14"/>
    <p:sldId id="272" r:id="rId15"/>
    <p:sldId id="289" r:id="rId16"/>
    <p:sldId id="280" r:id="rId17"/>
    <p:sldId id="259" r:id="rId18"/>
    <p:sldId id="281" r:id="rId19"/>
    <p:sldId id="283" r:id="rId20"/>
    <p:sldId id="284" r:id="rId21"/>
    <p:sldId id="287" r:id="rId22"/>
    <p:sldId id="271" r:id="rId23"/>
    <p:sldId id="261" r:id="rId24"/>
    <p:sldId id="288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3"/>
    <p:restoredTop sz="79766" autoAdjust="0"/>
  </p:normalViewPr>
  <p:slideViewPr>
    <p:cSldViewPr snapToGrid="0" snapToObjects="1">
      <p:cViewPr varScale="1">
        <p:scale>
          <a:sx n="96" d="100"/>
          <a:sy n="96" d="100"/>
        </p:scale>
        <p:origin x="27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2018/19 Cumulative Exports </a:t>
            </a:r>
          </a:p>
        </c:rich>
      </c:tx>
      <c:layout>
        <c:manualLayout>
          <c:xMode val="edge"/>
          <c:yMode val="edge"/>
          <c:x val="0.272236986001749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47484689413822E-2"/>
          <c:y val="0.14136832895888013"/>
          <c:w val="0.8944668635170604"/>
          <c:h val="0.745304753572470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'CB to ESR'!$Z$1</c:f>
              <c:strCache>
                <c:ptCount val="1"/>
                <c:pt idx="0">
                  <c:v>Census Bureau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'CB to ESR'!$A$7:$A$18</c:f>
              <c:numCache>
                <c:formatCode>m/d/yyyy</c:formatCode>
                <c:ptCount val="12"/>
                <c:pt idx="0">
                  <c:v>43677</c:v>
                </c:pt>
                <c:pt idx="1">
                  <c:v>43646</c:v>
                </c:pt>
                <c:pt idx="2">
                  <c:v>43616</c:v>
                </c:pt>
                <c:pt idx="3">
                  <c:v>43585</c:v>
                </c:pt>
                <c:pt idx="4">
                  <c:v>43555</c:v>
                </c:pt>
                <c:pt idx="5">
                  <c:v>43524</c:v>
                </c:pt>
                <c:pt idx="6">
                  <c:v>43496</c:v>
                </c:pt>
                <c:pt idx="7">
                  <c:v>43465</c:v>
                </c:pt>
                <c:pt idx="8">
                  <c:v>43434</c:v>
                </c:pt>
                <c:pt idx="9">
                  <c:v>43404</c:v>
                </c:pt>
                <c:pt idx="10">
                  <c:v>43373</c:v>
                </c:pt>
                <c:pt idx="11">
                  <c:v>43343</c:v>
                </c:pt>
              </c:numCache>
            </c:numRef>
          </c:cat>
          <c:val>
            <c:numRef>
              <c:f>'CB to ESR'!$T$7:$T$18</c:f>
              <c:numCache>
                <c:formatCode>#,##0</c:formatCode>
                <c:ptCount val="12"/>
                <c:pt idx="0">
                  <c:v>14941541.0945703</c:v>
                </c:pt>
                <c:pt idx="1">
                  <c:v>13545457.395242533</c:v>
                </c:pt>
                <c:pt idx="2">
                  <c:v>11899213.314132687</c:v>
                </c:pt>
                <c:pt idx="3">
                  <c:v>10112231.703456193</c:v>
                </c:pt>
                <c:pt idx="4">
                  <c:v>8395955.7068112474</c:v>
                </c:pt>
                <c:pt idx="5">
                  <c:v>6336180.9790222337</c:v>
                </c:pt>
                <c:pt idx="6">
                  <c:v>4888206.6536533935</c:v>
                </c:pt>
                <c:pt idx="7">
                  <c:v>3692987.4460033332</c:v>
                </c:pt>
                <c:pt idx="8">
                  <c:v>2745269.0735148266</c:v>
                </c:pt>
                <c:pt idx="9">
                  <c:v>2087548.3740481932</c:v>
                </c:pt>
                <c:pt idx="10">
                  <c:v>1494395.37437746</c:v>
                </c:pt>
                <c:pt idx="11">
                  <c:v>800268.21687673999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AF1-840D-B9C2631ACAC7}"/>
            </c:ext>
          </c:extLst>
        </c:ser>
        <c:ser>
          <c:idx val="0"/>
          <c:order val="1"/>
          <c:tx>
            <c:strRef>
              <c:f>'CB to ESR'!$AA$1</c:f>
              <c:strCache>
                <c:ptCount val="1"/>
                <c:pt idx="0">
                  <c:v>USDA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'CB to ESR'!$A$7:$A$18</c:f>
              <c:numCache>
                <c:formatCode>m/d/yyyy</c:formatCode>
                <c:ptCount val="12"/>
                <c:pt idx="0">
                  <c:v>43677</c:v>
                </c:pt>
                <c:pt idx="1">
                  <c:v>43646</c:v>
                </c:pt>
                <c:pt idx="2">
                  <c:v>43616</c:v>
                </c:pt>
                <c:pt idx="3">
                  <c:v>43585</c:v>
                </c:pt>
                <c:pt idx="4">
                  <c:v>43555</c:v>
                </c:pt>
                <c:pt idx="5">
                  <c:v>43524</c:v>
                </c:pt>
                <c:pt idx="6">
                  <c:v>43496</c:v>
                </c:pt>
                <c:pt idx="7">
                  <c:v>43465</c:v>
                </c:pt>
                <c:pt idx="8">
                  <c:v>43434</c:v>
                </c:pt>
                <c:pt idx="9">
                  <c:v>43404</c:v>
                </c:pt>
                <c:pt idx="10">
                  <c:v>43373</c:v>
                </c:pt>
                <c:pt idx="11">
                  <c:v>43343</c:v>
                </c:pt>
              </c:numCache>
            </c:numRef>
          </c:cat>
          <c:val>
            <c:numRef>
              <c:f>'CB to ESR'!$M$7:$M$18</c:f>
              <c:numCache>
                <c:formatCode>#,##0</c:formatCode>
                <c:ptCount val="12"/>
                <c:pt idx="0">
                  <c:v>14150337.174999999</c:v>
                </c:pt>
                <c:pt idx="1">
                  <c:v>12828101.524999999</c:v>
                </c:pt>
                <c:pt idx="2">
                  <c:v>11376734.324999999</c:v>
                </c:pt>
                <c:pt idx="3">
                  <c:v>9412474.5499999989</c:v>
                </c:pt>
                <c:pt idx="4">
                  <c:v>7990085.1249999991</c:v>
                </c:pt>
                <c:pt idx="5">
                  <c:v>6470172.0749999993</c:v>
                </c:pt>
                <c:pt idx="6">
                  <c:v>4122129.7499999995</c:v>
                </c:pt>
                <c:pt idx="7">
                  <c:v>3919890.0749999997</c:v>
                </c:pt>
                <c:pt idx="8">
                  <c:v>3146199.5749999997</c:v>
                </c:pt>
                <c:pt idx="9">
                  <c:v>2390189.2999999998</c:v>
                </c:pt>
                <c:pt idx="10">
                  <c:v>1764935.2</c:v>
                </c:pt>
                <c:pt idx="11">
                  <c:v>1125017.45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AF1-840D-B9C2631AC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14576"/>
        <c:axId val="995850384"/>
      </c:barChart>
      <c:dateAx>
        <c:axId val="105631457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850384"/>
        <c:crosses val="autoZero"/>
        <c:auto val="1"/>
        <c:lblOffset val="100"/>
        <c:baseTimeUnit val="months"/>
      </c:dateAx>
      <c:valAx>
        <c:axId val="99585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14576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1.3888888888888889E-3"/>
                <c:y val="0.209035287255759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 of 480lbs. Statistical Bales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72987751531061"/>
          <c:y val="7.752483717313112E-2"/>
          <c:w val="0.2246962340887865"/>
          <c:h val="6.0992405784364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Cumulative Marketing Year Difference, Census Bureau &amp;</a:t>
            </a:r>
            <a:r>
              <a:rPr lang="en-US" sz="2000" baseline="0" dirty="0"/>
              <a:t> USDA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15758967629046"/>
          <c:y val="9.4851949061922819E-2"/>
          <c:w val="0.81906463254593198"/>
          <c:h val="0.83411898512685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'CB to ESR'!$AB$1</c:f>
              <c:strCache>
                <c:ptCount val="1"/>
                <c:pt idx="0">
                  <c:v>Census Bureau - USDA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'CB to ESR'!$A$7:$A$18</c:f>
              <c:numCache>
                <c:formatCode>m/d/yyyy</c:formatCode>
                <c:ptCount val="12"/>
                <c:pt idx="0">
                  <c:v>43677</c:v>
                </c:pt>
                <c:pt idx="1">
                  <c:v>43646</c:v>
                </c:pt>
                <c:pt idx="2">
                  <c:v>43616</c:v>
                </c:pt>
                <c:pt idx="3">
                  <c:v>43585</c:v>
                </c:pt>
                <c:pt idx="4">
                  <c:v>43555</c:v>
                </c:pt>
                <c:pt idx="5">
                  <c:v>43524</c:v>
                </c:pt>
                <c:pt idx="6">
                  <c:v>43496</c:v>
                </c:pt>
                <c:pt idx="7">
                  <c:v>43465</c:v>
                </c:pt>
                <c:pt idx="8">
                  <c:v>43434</c:v>
                </c:pt>
                <c:pt idx="9">
                  <c:v>43404</c:v>
                </c:pt>
                <c:pt idx="10">
                  <c:v>43373</c:v>
                </c:pt>
                <c:pt idx="11">
                  <c:v>43343</c:v>
                </c:pt>
              </c:numCache>
            </c:numRef>
          </c:cat>
          <c:val>
            <c:numRef>
              <c:f>'CB to ESR'!$U$7:$U$18</c:f>
              <c:numCache>
                <c:formatCode>#,##0</c:formatCode>
                <c:ptCount val="12"/>
                <c:pt idx="0">
                  <c:v>791203.91957030073</c:v>
                </c:pt>
                <c:pt idx="1">
                  <c:v>717355.87024253421</c:v>
                </c:pt>
                <c:pt idx="2">
                  <c:v>522478.98913268745</c:v>
                </c:pt>
                <c:pt idx="3">
                  <c:v>699757.15345619433</c:v>
                </c:pt>
                <c:pt idx="4">
                  <c:v>405870.58181124832</c:v>
                </c:pt>
                <c:pt idx="5">
                  <c:v>-133991.09597776551</c:v>
                </c:pt>
                <c:pt idx="6">
                  <c:v>766076.90365339397</c:v>
                </c:pt>
                <c:pt idx="7">
                  <c:v>-226902.62899666652</c:v>
                </c:pt>
                <c:pt idx="8">
                  <c:v>-400930.50148517312</c:v>
                </c:pt>
                <c:pt idx="9">
                  <c:v>-302640.9259518066</c:v>
                </c:pt>
                <c:pt idx="10">
                  <c:v>-270539.82562253997</c:v>
                </c:pt>
                <c:pt idx="11">
                  <c:v>-324749.23312325997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6-44EF-99AD-0E58A36EE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952464"/>
        <c:axId val="1357530912"/>
      </c:barChart>
      <c:dateAx>
        <c:axId val="104895246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530912"/>
        <c:crosses val="autoZero"/>
        <c:auto val="1"/>
        <c:lblOffset val="100"/>
        <c:baseTimeUnit val="months"/>
      </c:dateAx>
      <c:valAx>
        <c:axId val="13575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480lbs. Statistical</a:t>
                </a:r>
                <a:r>
                  <a:rPr lang="en-US" sz="1400" baseline="0" dirty="0"/>
                  <a:t> Bales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95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Marketing</a:t>
            </a:r>
            <a:r>
              <a:rPr lang="en-US" sz="2400" baseline="0" dirty="0"/>
              <a:t> Year Total </a:t>
            </a:r>
            <a:r>
              <a:rPr lang="en-US" sz="2400" dirty="0"/>
              <a:t>Difference,</a:t>
            </a:r>
            <a:r>
              <a:rPr lang="en-US" sz="2400" baseline="0" dirty="0"/>
              <a:t> </a:t>
            </a:r>
            <a:r>
              <a:rPr lang="en-US" sz="2400" dirty="0"/>
              <a:t>Census Bureau &amp;</a:t>
            </a:r>
            <a:r>
              <a:rPr lang="en-US" sz="2400" baseline="0" dirty="0"/>
              <a:t> USDA</a:t>
            </a:r>
            <a:endParaRPr lang="en-US" sz="2400" dirty="0"/>
          </a:p>
        </c:rich>
      </c:tx>
      <c:layout>
        <c:manualLayout>
          <c:xMode val="edge"/>
          <c:yMode val="edge"/>
          <c:x val="0.12016666666666667"/>
          <c:y val="2.7160493827160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09394138232719"/>
          <c:y val="0.16474987848741129"/>
          <c:w val="0.79286920384951887"/>
          <c:h val="0.73459142607174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Difference in Statistical Bales</c:v>
                </c:pt>
              </c:strCache>
            </c:strRef>
          </c:tx>
          <c:spPr>
            <a:solidFill>
              <a:srgbClr val="1C21AE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2018/19</c:v>
                </c:pt>
                <c:pt idx="1">
                  <c:v>2017/18</c:v>
                </c:pt>
                <c:pt idx="2">
                  <c:v>2016/17</c:v>
                </c:pt>
                <c:pt idx="3">
                  <c:v>2015/16</c:v>
                </c:pt>
                <c:pt idx="4">
                  <c:v>2014/15</c:v>
                </c:pt>
                <c:pt idx="5">
                  <c:v>2013/14</c:v>
                </c:pt>
                <c:pt idx="6">
                  <c:v>2012/13</c:v>
                </c:pt>
                <c:pt idx="7">
                  <c:v>2011/12</c:v>
                </c:pt>
                <c:pt idx="8">
                  <c:v>2010/11</c:v>
                </c:pt>
                <c:pt idx="9">
                  <c:v>2009/10</c:v>
                </c:pt>
                <c:pt idx="10">
                  <c:v>2008/09</c:v>
                </c:pt>
                <c:pt idx="11">
                  <c:v>2007/08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791203.91957030073</c:v>
                </c:pt>
                <c:pt idx="1">
                  <c:v>657483.7775456924</c:v>
                </c:pt>
                <c:pt idx="2">
                  <c:v>191012.16735843755</c:v>
                </c:pt>
                <c:pt idx="3">
                  <c:v>-68247.63269784674</c:v>
                </c:pt>
                <c:pt idx="4">
                  <c:v>22634.329449480399</c:v>
                </c:pt>
                <c:pt idx="5">
                  <c:v>-467427.08254911937</c:v>
                </c:pt>
                <c:pt idx="6">
                  <c:v>-3029.8702277634293</c:v>
                </c:pt>
                <c:pt idx="7">
                  <c:v>-303015.72503443062</c:v>
                </c:pt>
                <c:pt idx="8">
                  <c:v>133055.30831052922</c:v>
                </c:pt>
                <c:pt idx="9">
                  <c:v>123392.98264684156</c:v>
                </c:pt>
                <c:pt idx="10">
                  <c:v>-268971.49457295239</c:v>
                </c:pt>
                <c:pt idx="11">
                  <c:v>-138456.75062403642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D-4E64-8D84-D10BD9B81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5067199"/>
        <c:axId val="904599103"/>
      </c:barChart>
      <c:catAx>
        <c:axId val="905067199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599103"/>
        <c:crosses val="autoZero"/>
        <c:auto val="1"/>
        <c:lblAlgn val="ctr"/>
        <c:lblOffset val="100"/>
        <c:noMultiLvlLbl val="0"/>
      </c:catAx>
      <c:valAx>
        <c:axId val="904599103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480lbs. Statistical Bales</a:t>
                </a:r>
              </a:p>
            </c:rich>
          </c:tx>
          <c:layout>
            <c:manualLayout>
              <c:xMode val="edge"/>
              <c:yMode val="edge"/>
              <c:x val="3.1913761621135818E-3"/>
              <c:y val="0.33173714396811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067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0.01217</cdr:x>
      <cdr:y>0.94763</cdr:y>
    </cdr:from>
    <cdr:to>
      <cdr:x>0.30696</cdr:x>
      <cdr:y>0.98319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BC6C96-C363-4C47-A115-825F02CAB6FF}"/>
            </a:ext>
          </a:extLst>
        </cdr:cNvPr>
        <cdr:cNvSpPr txBox="1"/>
      </cdr:nvSpPr>
      <cdr:spPr>
        <a:xfrm xmlns:a="http://schemas.openxmlformats.org/drawingml/2006/main">
          <a:off x="111318" y="4874150"/>
          <a:ext cx="2695492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USDA </a:t>
          </a:r>
          <a:r>
            <a:rPr lang="en-US" dirty="0"/>
            <a:t>FAS</a:t>
          </a:r>
          <a:r>
            <a:rPr lang="en-US" sz="1100" dirty="0"/>
            <a:t>, US Census Bureau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3CA624-C7F1-6F41-BE72-845374AEDED7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19EDFC-59E8-DF4F-ABE4-2F00577F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F614-EDD9-4F65-B9CC-8D5BD1CC2BD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BD9D-1B08-4BC4-9E60-AE52FFA2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Not the weather. These were lost bales not lost production. </a:t>
            </a:r>
          </a:p>
          <a:p>
            <a:pPr lvl="1"/>
            <a:r>
              <a:rPr lang="en-US" dirty="0"/>
              <a:t>Beginning stock is carried over. </a:t>
            </a:r>
          </a:p>
          <a:p>
            <a:pPr lvl="1"/>
            <a:r>
              <a:rPr lang="en-US" dirty="0"/>
              <a:t>NASS data is used for production.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have excellent data on monthly domestic use through the economic adjustment program.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the past 10 years, export shipments as reported to the USDA have governed the export estimate.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Interagency Commodity Estimates Committee used a combination of the BMAS report, Cotton Consumption and Inventory, NASS survey of private stocks, and estimated in-transit data to form an ending stocks estimate.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Given the exports reported to USDA, we should have had a very strong estimate of bales left in Ending Stocks as well, but the estimate kept falling short.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8F6F8-05BF-4537-A1C7-D17F93BE2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Not the weather. These were lost bales not lost production. </a:t>
            </a:r>
          </a:p>
          <a:p>
            <a:pPr lvl="1"/>
            <a:r>
              <a:rPr lang="en-US" dirty="0"/>
              <a:t>Beginning stock is carried over. </a:t>
            </a:r>
          </a:p>
          <a:p>
            <a:pPr lvl="1"/>
            <a:r>
              <a:rPr lang="en-US" dirty="0"/>
              <a:t>NASS data is used for production.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have excellent data on monthly domestic use through the economic adjustment program.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the past 10 years, export shipments as reported to the USDA have governed the export estimate.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Interagency Commodity Estimates Committee used a combination of the BMAS report, Cotton Consumption and Inventory, NASS survey of private stocks, and estimated in-transit data to form an ending stocks estimate.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Given the exports reported to USDA, we should have had a very strong estimate of bales left in Ending Stocks as well, but the estimate kept falling short.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8F6F8-05BF-4537-A1C7-D17F93BE2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651769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521"/>
            <a:ext cx="8229600" cy="3579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62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0028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379"/>
            <a:ext cx="8229600" cy="365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41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460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285"/>
            <a:ext cx="4038600" cy="3615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285"/>
            <a:ext cx="4038600" cy="3615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87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6035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15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51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3959"/>
            <a:ext cx="7772400" cy="2874782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71775" cy="60028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379"/>
            <a:ext cx="8229600" cy="365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98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12205" cy="63460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285"/>
            <a:ext cx="4038600" cy="3615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285"/>
            <a:ext cx="4038600" cy="3615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25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27073" cy="66035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69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73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8215"/>
            <a:ext cx="7772400" cy="304641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480"/>
            <a:ext cx="8229600" cy="53162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580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580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662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2304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727"/>
            <a:ext cx="8229600" cy="3727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3162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3819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3819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9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1446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49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17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8215"/>
            <a:ext cx="7772400" cy="304641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7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571983" cy="52304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727"/>
            <a:ext cx="8229600" cy="3727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056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571678" cy="53162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3819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3819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0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519639" cy="51446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43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5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4021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238"/>
            <a:ext cx="8229600" cy="36127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4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77513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79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7453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4055"/>
            <a:ext cx="4038600" cy="3571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4055"/>
            <a:ext cx="4038600" cy="3571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56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1446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3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70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6796"/>
            <a:ext cx="7772400" cy="31064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40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65176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285"/>
            <a:ext cx="8229600" cy="36159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020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62602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5379"/>
            <a:ext cx="4038600" cy="3658848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5378"/>
            <a:ext cx="4038600" cy="365884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95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53162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471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583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6796"/>
            <a:ext cx="7772400" cy="31064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0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6376"/>
            <a:ext cx="7490563" cy="651769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285"/>
            <a:ext cx="8229600" cy="361594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1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833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556810" cy="626025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5379"/>
            <a:ext cx="4038600" cy="3658848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5378"/>
            <a:ext cx="4038600" cy="3658847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993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527073" cy="670446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90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73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 Background V Blu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40" y="1258619"/>
            <a:ext cx="3219177" cy="2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4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Background H Blu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0" y="1940812"/>
            <a:ext cx="5641859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Background Black Sloga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CCA_slog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-280187"/>
            <a:ext cx="6286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50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 Background V Blu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40" y="1281043"/>
            <a:ext cx="3191343" cy="25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3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 Background H Blu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70" y="1940812"/>
            <a:ext cx="5641859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9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 Background Black Sloga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CCA_slog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-320647"/>
            <a:ext cx="6286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86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Background V Whit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5FF797-9196-4D48-A536-91E1F5AD5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8035" y="-832215"/>
            <a:ext cx="6807931" cy="68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7672192" cy="651769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521"/>
            <a:ext cx="8229600" cy="3579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599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Background H White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2D6F2-5D02-2A49-BAE2-530469BFDE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20" y="1144770"/>
            <a:ext cx="7610560" cy="28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6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Background White Sloga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73ED4C-17EC-864A-A1A1-C5527A0DA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2425" y="2061418"/>
            <a:ext cx="6379150" cy="10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324"/>
            <a:ext cx="7653403" cy="592131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580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580"/>
            <a:ext cx="4038600" cy="37704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4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74" y="200112"/>
            <a:ext cx="7653403" cy="677513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2737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3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3959"/>
            <a:ext cx="7772400" cy="2874782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2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52977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169CB-C88B-2042-A16B-62523D5570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8121439" y="4556097"/>
            <a:ext cx="871985" cy="489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95" r:id="rId2"/>
    <p:sldLayoutId id="2147483768" r:id="rId3"/>
    <p:sldLayoutId id="2147483769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7ABD1-393A-7540-8E19-388DCDFE8095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E6ABDE-E2AD-824F-97BE-A6AD35D45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B1113-482E-9C48-B7C8-45A1E135D4D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76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7376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2A376-DEB9-4F45-B55A-F314C7D8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44BC-50C5-6246-A194-370BFE209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ADF41-68D4-E147-990F-7AC552FE7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C32F-4B72-4E4E-B6FA-734B728A5DF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DB635-2370-2E4C-BA8E-D95B36996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791D-AB02-1944-BC5F-B435B6F5A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74BD-7A2E-904E-BC8B-DC1A47EF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52977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766423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C4A16-1C81-774A-B0DD-77874C6FD6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8199630" y="224639"/>
            <a:ext cx="872005" cy="6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2E7992-B768-DD48-BD25-64FCD174CEC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B4AA90-E5D2-9346-B0D2-6C0E729D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C82E-EECA-A641-A58C-F421296777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8023196" y="4452664"/>
            <a:ext cx="985963" cy="558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75175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2E7992-B768-DD48-BD25-64FCD174CEC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B4AA90-E5D2-9346-B0D2-6C0E729D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C82E-EECA-A641-A58C-F421296777B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8047817" y="237055"/>
            <a:ext cx="985963" cy="5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ECD0-75B8-6C44-BBA0-7B3135375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129390" y="4577107"/>
            <a:ext cx="871985" cy="489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759251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ECD0-75B8-6C44-BBA0-7B3135375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114461" y="230792"/>
            <a:ext cx="871985" cy="4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513422"/>
            <a:ext cx="9144000" cy="645795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3037212" y="4676983"/>
            <a:ext cx="4533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27376E"/>
                </a:solidFill>
                <a:latin typeface="Helvetica" charset="0"/>
                <a:cs typeface="Helvetica" charset="0"/>
              </a:rPr>
              <a:t>Plains Cotton Cooperative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AB8EB-622D-AF49-9855-661507A6EBC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1636" y="4636264"/>
            <a:ext cx="805576" cy="452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76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7376E"/>
              </a:solidFill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23420-E27D-F24E-AD84-0137C9E0D7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7999345" y="4452664"/>
            <a:ext cx="985963" cy="558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76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7376E"/>
              </a:solidFill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753335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23420-E27D-F24E-AD84-0137C9E0D7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8074296" y="268370"/>
            <a:ext cx="985963" cy="5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CDEC-DAA9-4066-91EC-39349AC05E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806" y="1221674"/>
            <a:ext cx="7672388" cy="126927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27376E"/>
                </a:solidFill>
              </a:rPr>
              <a:t>U.S. Cotton Export Estimates:</a:t>
            </a:r>
            <a:br>
              <a:rPr lang="en-US" sz="3600" b="1" dirty="0">
                <a:solidFill>
                  <a:srgbClr val="27376E"/>
                </a:solidFill>
              </a:rPr>
            </a:br>
            <a:r>
              <a:rPr lang="en-US" sz="3600" b="1" dirty="0">
                <a:solidFill>
                  <a:srgbClr val="27376E"/>
                </a:solidFill>
              </a:rPr>
              <a:t>Census Data vs USDA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F824A-EA6E-448B-8D66-E630C60E8B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583180"/>
            <a:ext cx="8229600" cy="203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Chris Kramedjian</a:t>
            </a:r>
          </a:p>
          <a:p>
            <a:pPr marL="0" indent="0" algn="ctr">
              <a:buNone/>
            </a:pPr>
            <a:r>
              <a:rPr lang="en-US" sz="2400" dirty="0"/>
              <a:t>Director of Risk Management</a:t>
            </a:r>
          </a:p>
          <a:p>
            <a:pPr marL="0" indent="0" algn="ctr">
              <a:buNone/>
            </a:pPr>
            <a:r>
              <a:rPr lang="en-US" sz="2400" dirty="0"/>
              <a:t>Plains Cotton Cooperative Association</a:t>
            </a:r>
          </a:p>
        </p:txBody>
      </p:sp>
    </p:spTree>
    <p:extLst>
      <p:ext uri="{BB962C8B-B14F-4D97-AF65-F5344CB8AC3E}">
        <p14:creationId xmlns:p14="http://schemas.microsoft.com/office/powerpoint/2010/main" val="115754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916264-357A-40DE-8268-AC159695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6" y="55659"/>
            <a:ext cx="7251590" cy="48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849F-7023-4EEF-B08B-3B571615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3" y="80252"/>
            <a:ext cx="7904830" cy="815229"/>
          </a:xfrm>
        </p:spPr>
        <p:txBody>
          <a:bodyPr/>
          <a:lstStyle/>
          <a:p>
            <a:r>
              <a:rPr lang="en-US" sz="2600" dirty="0"/>
              <a:t>September 2019 Revisions to US Balance Sheets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CB35725-5B5D-4969-845A-3EB1D4347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30538"/>
              </p:ext>
            </p:extLst>
          </p:nvPr>
        </p:nvGraphicFramePr>
        <p:xfrm>
          <a:off x="413468" y="1053553"/>
          <a:ext cx="8272712" cy="3998519"/>
        </p:xfrm>
        <a:graphic>
          <a:graphicData uri="http://schemas.openxmlformats.org/drawingml/2006/table">
            <a:tbl>
              <a:tblPr/>
              <a:tblGrid>
                <a:gridCol w="2263746">
                  <a:extLst>
                    <a:ext uri="{9D8B030D-6E8A-4147-A177-3AD203B41FA5}">
                      <a16:colId xmlns:a16="http://schemas.microsoft.com/office/drawing/2014/main" val="441785603"/>
                    </a:ext>
                  </a:extLst>
                </a:gridCol>
                <a:gridCol w="2263746">
                  <a:extLst>
                    <a:ext uri="{9D8B030D-6E8A-4147-A177-3AD203B41FA5}">
                      <a16:colId xmlns:a16="http://schemas.microsoft.com/office/drawing/2014/main" val="3691075209"/>
                    </a:ext>
                  </a:extLst>
                </a:gridCol>
                <a:gridCol w="2263746">
                  <a:extLst>
                    <a:ext uri="{9D8B030D-6E8A-4147-A177-3AD203B41FA5}">
                      <a16:colId xmlns:a16="http://schemas.microsoft.com/office/drawing/2014/main" val="2976165054"/>
                    </a:ext>
                  </a:extLst>
                </a:gridCol>
                <a:gridCol w="1481474">
                  <a:extLst>
                    <a:ext uri="{9D8B030D-6E8A-4147-A177-3AD203B41FA5}">
                      <a16:colId xmlns:a16="http://schemas.microsoft.com/office/drawing/2014/main" val="650861733"/>
                    </a:ext>
                  </a:extLst>
                </a:gridCol>
              </a:tblGrid>
              <a:tr h="23520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 Estimates (000s of Statistical Bales)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77544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Year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974132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15,847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16,279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39185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14,217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14,763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1700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16,500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98211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103526"/>
                  </a:ext>
                </a:extLst>
              </a:tr>
              <a:tr h="2352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 Estimates (000s of Statistical Bales)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52240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Year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54975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-332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24469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479847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37879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486072"/>
                  </a:ext>
                </a:extLst>
              </a:tr>
              <a:tr h="2352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Stocks Estimates (000s of Statistical Bales)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615530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Year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'19 Report</a:t>
                      </a:r>
                    </a:p>
                  </a:txBody>
                  <a:tcPr marL="6887" marR="6887" marT="5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10371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37841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5,250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4,850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494028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87" marR="6887" marT="5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99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39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A496-C4BF-4C67-85B6-90650A39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35" y="124395"/>
            <a:ext cx="7965431" cy="651769"/>
          </a:xfrm>
        </p:spPr>
        <p:txBody>
          <a:bodyPr/>
          <a:lstStyle/>
          <a:p>
            <a:pPr algn="ctr"/>
            <a:r>
              <a:rPr lang="en-US" sz="3600" b="1"/>
              <a:t>Other Possible </a:t>
            </a:r>
            <a:r>
              <a:rPr lang="en-US" sz="3600" dirty="0"/>
              <a:t>S</a:t>
            </a:r>
            <a:r>
              <a:rPr lang="en-US" sz="3600" b="1"/>
              <a:t>ources of Error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967F-21FA-4A2A-B038-F4DCDAC8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45" y="1579418"/>
            <a:ext cx="5944805" cy="2736363"/>
          </a:xfrm>
        </p:spPr>
        <p:txBody>
          <a:bodyPr/>
          <a:lstStyle/>
          <a:p>
            <a:r>
              <a:rPr lang="en-US" sz="2400" dirty="0"/>
              <a:t>Failure to Report</a:t>
            </a:r>
          </a:p>
          <a:p>
            <a:pPr lvl="1"/>
            <a:r>
              <a:rPr lang="en-US" sz="2400" dirty="0"/>
              <a:t>Ignorance of legal obligation </a:t>
            </a:r>
          </a:p>
          <a:p>
            <a:pPr lvl="1"/>
            <a:r>
              <a:rPr lang="en-US" sz="2400" dirty="0"/>
              <a:t>Misunderstanding of requirements</a:t>
            </a:r>
          </a:p>
          <a:p>
            <a:pPr lvl="1"/>
            <a:r>
              <a:rPr lang="en-US" sz="2400" dirty="0"/>
              <a:t>Negligence or Inability</a:t>
            </a:r>
          </a:p>
          <a:p>
            <a:pPr lvl="1"/>
            <a:endParaRPr lang="en-US" sz="2400" dirty="0"/>
          </a:p>
          <a:p>
            <a:r>
              <a:rPr lang="en-US" sz="2400" dirty="0"/>
              <a:t>Misreporting</a:t>
            </a:r>
          </a:p>
        </p:txBody>
      </p:sp>
    </p:spTree>
    <p:extLst>
      <p:ext uri="{BB962C8B-B14F-4D97-AF65-F5344CB8AC3E}">
        <p14:creationId xmlns:p14="http://schemas.microsoft.com/office/powerpoint/2010/main" val="199530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992C-1819-4A9C-9BEC-FCBE5F11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17CB-9806-4893-B006-754D264B2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165" y="1066580"/>
            <a:ext cx="8560905" cy="3770407"/>
          </a:xfrm>
        </p:spPr>
        <p:txBody>
          <a:bodyPr/>
          <a:lstStyle/>
          <a:p>
            <a:r>
              <a:rPr lang="en-US" dirty="0"/>
              <a:t>Incorporating census bureau data reinforces the integrity of the USDA’s </a:t>
            </a:r>
            <a:r>
              <a:rPr lang="en-US"/>
              <a:t>export estimates.</a:t>
            </a:r>
            <a:endParaRPr lang="en-US" dirty="0"/>
          </a:p>
          <a:p>
            <a:r>
              <a:rPr lang="en-US" dirty="0"/>
              <a:t>What else could be done?</a:t>
            </a:r>
          </a:p>
          <a:p>
            <a:pPr lvl="1"/>
            <a:r>
              <a:rPr lang="en-US" dirty="0"/>
              <a:t>Clarify and communicate reporting obligations &amp; definitions.</a:t>
            </a:r>
          </a:p>
          <a:p>
            <a:pPr lvl="1"/>
            <a:r>
              <a:rPr lang="en-US" dirty="0"/>
              <a:t>Identify and reach out to non-reporting entities.</a:t>
            </a:r>
          </a:p>
          <a:p>
            <a:pPr lvl="1"/>
            <a:r>
              <a:rPr lang="en-US" dirty="0"/>
              <a:t>Ease the reporting burden with digital submission.</a:t>
            </a:r>
          </a:p>
          <a:p>
            <a:pPr lvl="1"/>
            <a:r>
              <a:rPr lang="en-US" dirty="0"/>
              <a:t>Compliance programs. </a:t>
            </a:r>
          </a:p>
        </p:txBody>
      </p:sp>
    </p:spTree>
    <p:extLst>
      <p:ext uri="{BB962C8B-B14F-4D97-AF65-F5344CB8AC3E}">
        <p14:creationId xmlns:p14="http://schemas.microsoft.com/office/powerpoint/2010/main" val="176856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3A80-0C1A-4564-8B4F-FBE4C834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6"/>
            <a:ext cx="7829156" cy="651769"/>
          </a:xfrm>
        </p:spPr>
        <p:txBody>
          <a:bodyPr/>
          <a:lstStyle/>
          <a:p>
            <a:r>
              <a:rPr lang="en-US" sz="2800" dirty="0"/>
              <a:t>Big Revisions in Export Estimates on September 2019 WASDE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3D8B9D-801A-4252-9C7E-69AC59439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028700"/>
          <a:ext cx="8229769" cy="2952039"/>
        </p:xfrm>
        <a:graphic>
          <a:graphicData uri="http://schemas.openxmlformats.org/drawingml/2006/table">
            <a:tbl>
              <a:tblPr/>
              <a:tblGrid>
                <a:gridCol w="2113593">
                  <a:extLst>
                    <a:ext uri="{9D8B030D-6E8A-4147-A177-3AD203B41FA5}">
                      <a16:colId xmlns:a16="http://schemas.microsoft.com/office/drawing/2014/main" val="488952480"/>
                    </a:ext>
                  </a:extLst>
                </a:gridCol>
                <a:gridCol w="2230542">
                  <a:extLst>
                    <a:ext uri="{9D8B030D-6E8A-4147-A177-3AD203B41FA5}">
                      <a16:colId xmlns:a16="http://schemas.microsoft.com/office/drawing/2014/main" val="132803071"/>
                    </a:ext>
                  </a:extLst>
                </a:gridCol>
                <a:gridCol w="2602299">
                  <a:extLst>
                    <a:ext uri="{9D8B030D-6E8A-4147-A177-3AD203B41FA5}">
                      <a16:colId xmlns:a16="http://schemas.microsoft.com/office/drawing/2014/main" val="3129381250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1308809811"/>
                    </a:ext>
                  </a:extLst>
                </a:gridCol>
              </a:tblGrid>
              <a:tr h="58891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 Estimates (000’s of Statistical Bales)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39837"/>
                  </a:ext>
                </a:extLst>
              </a:tr>
              <a:tr h="777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Year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'19 Report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'19 Report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625142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15,847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16,279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119008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14,217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14,763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447862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17,200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16,500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</a:t>
                      </a:r>
                    </a:p>
                  </a:txBody>
                  <a:tcPr marL="7645" marR="7645" marT="66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48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14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CB1C-DD97-447A-B774-E1505EF7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Motivated the Revisions?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651B-1B4E-40A2-B990-A43DB6C2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62" y="1028521"/>
            <a:ext cx="8229600" cy="3579712"/>
          </a:xfrm>
        </p:spPr>
        <p:txBody>
          <a:bodyPr/>
          <a:lstStyle/>
          <a:p>
            <a:r>
              <a:rPr lang="en-US" sz="2400" dirty="0"/>
              <a:t>Difference Unaccounted (“Loss”) estimates were large and growing.</a:t>
            </a:r>
          </a:p>
          <a:p>
            <a:r>
              <a:rPr lang="en-US" sz="2400" dirty="0"/>
              <a:t>“Loss” = Supply – Demand – ICEC Ending Stock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992A1D-4E1F-47EC-AF6F-7870B6070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43674"/>
              </p:ext>
            </p:extLst>
          </p:nvPr>
        </p:nvGraphicFramePr>
        <p:xfrm>
          <a:off x="2082204" y="2542408"/>
          <a:ext cx="5085608" cy="2054014"/>
        </p:xfrm>
        <a:graphic>
          <a:graphicData uri="http://schemas.openxmlformats.org/drawingml/2006/table">
            <a:tbl>
              <a:tblPr/>
              <a:tblGrid>
                <a:gridCol w="2373284">
                  <a:extLst>
                    <a:ext uri="{9D8B030D-6E8A-4147-A177-3AD203B41FA5}">
                      <a16:colId xmlns:a16="http://schemas.microsoft.com/office/drawing/2014/main" val="1877392908"/>
                    </a:ext>
                  </a:extLst>
                </a:gridCol>
                <a:gridCol w="2712324">
                  <a:extLst>
                    <a:ext uri="{9D8B030D-6E8A-4147-A177-3AD203B41FA5}">
                      <a16:colId xmlns:a16="http://schemas.microsoft.com/office/drawing/2014/main" val="2991714849"/>
                    </a:ext>
                  </a:extLst>
                </a:gridCol>
              </a:tblGrid>
              <a:tr h="3435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Loss Estimates (Statistical Bales)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37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562439"/>
                  </a:ext>
                </a:extLst>
              </a:tr>
              <a:tr h="679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Year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'19 Report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007888"/>
                  </a:ext>
                </a:extLst>
              </a:tr>
              <a:tr h="343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51578"/>
                  </a:ext>
                </a:extLst>
              </a:tr>
              <a:tr h="343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2018/19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133721"/>
                  </a:ext>
                </a:extLst>
              </a:tr>
              <a:tr h="343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2019/20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271,000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73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30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CB1C-DD97-447A-B774-E1505EF7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the Loss Could Have Been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651B-1B4E-40A2-B990-A43DB6C2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62" y="1028521"/>
            <a:ext cx="8229600" cy="3579712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4DFAD0-231F-4C73-858B-FACE69AD2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96239"/>
              </p:ext>
            </p:extLst>
          </p:nvPr>
        </p:nvGraphicFramePr>
        <p:xfrm>
          <a:off x="1846856" y="1186924"/>
          <a:ext cx="54502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830">
                  <a:extLst>
                    <a:ext uri="{9D8B030D-6E8A-4147-A177-3AD203B41FA5}">
                      <a16:colId xmlns:a16="http://schemas.microsoft.com/office/drawing/2014/main" val="2660347382"/>
                    </a:ext>
                  </a:extLst>
                </a:gridCol>
                <a:gridCol w="1679458">
                  <a:extLst>
                    <a:ext uri="{9D8B030D-6E8A-4147-A177-3AD203B41FA5}">
                      <a16:colId xmlns:a16="http://schemas.microsoft.com/office/drawing/2014/main" val="852912221"/>
                    </a:ext>
                  </a:extLst>
                </a:gridCol>
              </a:tblGrid>
              <a:tr h="33210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Implied September ‘19 Loss Estimate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54171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dirty="0"/>
                        <a:t>Beginning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573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dirty="0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18,367,000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53554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b="1" dirty="0"/>
                        <a:t>Total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22,667,000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83783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dirty="0"/>
                        <a:t>Domestic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75106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dirty="0"/>
                        <a:t>Exports (FAS, converted to 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14,217,000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06003"/>
                  </a:ext>
                </a:extLst>
              </a:tr>
              <a:tr h="325033">
                <a:tc>
                  <a:txBody>
                    <a:bodyPr/>
                    <a:lstStyle/>
                    <a:p>
                      <a:r>
                        <a:rPr lang="en-US" dirty="0"/>
                        <a:t>ICEC Ending Stock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4,850,000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99654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r>
                        <a:rPr lang="en-US" b="1" dirty="0"/>
                        <a:t>Total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22,067,000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37277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42740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r>
                        <a:rPr lang="en-US" b="1" dirty="0"/>
                        <a:t>Implied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52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34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6753D7-BF3A-4D3F-9737-F57318AA10C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725022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56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8C61-2098-475A-B9C2-2395B005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476"/>
            <a:ext cx="7672192" cy="651769"/>
          </a:xfrm>
        </p:spPr>
        <p:txBody>
          <a:bodyPr/>
          <a:lstStyle/>
          <a:p>
            <a:pPr algn="ctr"/>
            <a:r>
              <a:rPr lang="en-US" sz="3600" b="1" dirty="0"/>
              <a:t>Expected Sources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9F05-D40C-4CEE-985E-82B6E7FB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645"/>
            <a:ext cx="8229600" cy="3579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2019 Government Shutdown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Gross Weight vs Running Bales</a:t>
            </a:r>
          </a:p>
          <a:p>
            <a:pPr lvl="1"/>
            <a:endParaRPr lang="en-US" dirty="0"/>
          </a:p>
          <a:p>
            <a:r>
              <a:rPr lang="en-US" dirty="0"/>
              <a:t>Technical Counting and Timing Differences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Weekly vs Monthly Reporting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Entry Error</a:t>
            </a:r>
          </a:p>
        </p:txBody>
      </p:sp>
    </p:spTree>
    <p:extLst>
      <p:ext uri="{BB962C8B-B14F-4D97-AF65-F5344CB8AC3E}">
        <p14:creationId xmlns:p14="http://schemas.microsoft.com/office/powerpoint/2010/main" val="269112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034F7E-CF7A-4670-A961-5B368E52122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3111828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86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6BB5B-DE7D-4838-968E-03649FD9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0" y="126724"/>
            <a:ext cx="7335078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01BE61-2D17-4561-B7FD-2326A2009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34044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912878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- Grey Header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EFEFDE77-587E-1349-AC4C-E8EF4C2CA1D3}"/>
    </a:ext>
  </a:extLst>
</a:theme>
</file>

<file path=ppt/theme/theme10.xml><?xml version="1.0" encoding="utf-8"?>
<a:theme xmlns:a="http://schemas.openxmlformats.org/drawingml/2006/main" name="Logo/Slogan - Grey Background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27A5B302-A941-794B-96B8-66DBDEC7C01C}"/>
    </a:ext>
  </a:extLst>
</a:theme>
</file>

<file path=ppt/theme/theme11.xml><?xml version="1.0" encoding="utf-8"?>
<a:theme xmlns:a="http://schemas.openxmlformats.org/drawingml/2006/main" name="Logo/Slogan - White Background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A9744952-CD6C-E44F-8D7D-A34CB0F89A30}"/>
    </a:ext>
  </a:extLst>
</a:theme>
</file>

<file path=ppt/theme/theme12.xml><?xml version="1.0" encoding="utf-8"?>
<a:theme xmlns:a="http://schemas.openxmlformats.org/drawingml/2006/main" name="Logo/Slogan -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24169415-8337-814E-9413-14ABEBCC5E5F}" vid="{8E72C6E7-A74C-294A-8B2C-CCF9C03447AB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- Grey Header (Top Logo)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2BF7EC7C-B9E4-7748-A032-72972D31FCD7}"/>
    </a:ext>
  </a:extLst>
</a:theme>
</file>

<file path=ppt/theme/theme3.xml><?xml version="1.0" encoding="utf-8"?>
<a:theme xmlns:a="http://schemas.openxmlformats.org/drawingml/2006/main" name="Content - Grey Background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819AEE43-9193-1546-B6F9-72E3BE5F0E12}"/>
    </a:ext>
  </a:extLst>
</a:theme>
</file>

<file path=ppt/theme/theme4.xml><?xml version="1.0" encoding="utf-8"?>
<a:theme xmlns:a="http://schemas.openxmlformats.org/drawingml/2006/main" name="Content - Grey Background (Top Logo)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EB2176CD-B469-2241-BD80-7C7C5C8C9B0E}"/>
    </a:ext>
  </a:extLst>
</a:theme>
</file>

<file path=ppt/theme/theme5.xml><?xml version="1.0" encoding="utf-8"?>
<a:theme xmlns:a="http://schemas.openxmlformats.org/drawingml/2006/main" name="Content - White Background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0C9D0AAA-1D5C-7D49-9D15-FF9B74C6C206}"/>
    </a:ext>
  </a:extLst>
</a:theme>
</file>

<file path=ppt/theme/theme6.xml><?xml version="1.0" encoding="utf-8"?>
<a:theme xmlns:a="http://schemas.openxmlformats.org/drawingml/2006/main" name="Content - White Background (Top Logo)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376232E8-99AE-6744-BBE0-827B42A44BCF}"/>
    </a:ext>
  </a:extLst>
</a:theme>
</file>

<file path=ppt/theme/theme7.xml><?xml version="1.0" encoding="utf-8"?>
<a:theme xmlns:a="http://schemas.openxmlformats.org/drawingml/2006/main" name="Content - Grey Footer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CF14BAE6-EA98-4F4B-9A87-D175CA78A447}"/>
    </a:ext>
  </a:extLst>
</a:theme>
</file>

<file path=ppt/theme/theme8.xml><?xml version="1.0" encoding="utf-8"?>
<a:theme xmlns:a="http://schemas.openxmlformats.org/drawingml/2006/main" name="Content - Blue Background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169780ED-6089-6142-8D60-2787CEE20F2F}"/>
    </a:ext>
  </a:extLst>
</a:theme>
</file>

<file path=ppt/theme/theme9.xml><?xml version="1.0" encoding="utf-8"?>
<a:theme xmlns:a="http://schemas.openxmlformats.org/drawingml/2006/main" name="Content - Blue Background (Top Logo)">
  <a:themeElements>
    <a:clrScheme name="PCCA Theme Colors">
      <a:dk1>
        <a:sysClr val="windowText" lastClr="000000"/>
      </a:dk1>
      <a:lt1>
        <a:sysClr val="window" lastClr="FFFFFF"/>
      </a:lt1>
      <a:dk2>
        <a:srgbClr val="27376E"/>
      </a:dk2>
      <a:lt2>
        <a:srgbClr val="DCDDE1"/>
      </a:lt2>
      <a:accent1>
        <a:srgbClr val="1C21AE"/>
      </a:accent1>
      <a:accent2>
        <a:srgbClr val="FF3941"/>
      </a:accent2>
      <a:accent3>
        <a:srgbClr val="61A66C"/>
      </a:accent3>
      <a:accent4>
        <a:srgbClr val="FF9B4D"/>
      </a:accent4>
      <a:accent5>
        <a:srgbClr val="47BBFF"/>
      </a:accent5>
      <a:accent6>
        <a:srgbClr val="70717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24169415-8337-814E-9413-14ABEBCC5E5F}" vid="{DE47A8FC-5AB8-E842-ADF6-D349B1D8D4D2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PCCA PowerPoint Template - Lubbock Building 9-27-19 (1)</Template>
  <TotalTime>685</TotalTime>
  <Words>635</Words>
  <Application>Microsoft Office PowerPoint</Application>
  <PresentationFormat>On-screen Show (16:9)</PresentationFormat>
  <Paragraphs>156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Content - Grey Header</vt:lpstr>
      <vt:lpstr>Content - Grey Header (Top Logo)</vt:lpstr>
      <vt:lpstr>Content - Grey Background</vt:lpstr>
      <vt:lpstr>Content - Grey Background (Top Logo)</vt:lpstr>
      <vt:lpstr>Content - White Background</vt:lpstr>
      <vt:lpstr>Content - White Background (Top Logo)</vt:lpstr>
      <vt:lpstr>Content - Grey Footer</vt:lpstr>
      <vt:lpstr>Content - Blue Background</vt:lpstr>
      <vt:lpstr>Content - Blue Background (Top Logo)</vt:lpstr>
      <vt:lpstr>Logo/Slogan - Grey Background</vt:lpstr>
      <vt:lpstr>Logo/Slogan - White Background</vt:lpstr>
      <vt:lpstr>Logo/Slogan - Blue Background</vt:lpstr>
      <vt:lpstr>U.S. Cotton Export Estimates: Census Data vs USDA Data</vt:lpstr>
      <vt:lpstr>Big Revisions in Export Estimates on September 2019 WASDE</vt:lpstr>
      <vt:lpstr>What Motivated the Revisions?</vt:lpstr>
      <vt:lpstr>What the Loss Could Have Been</vt:lpstr>
      <vt:lpstr>PowerPoint Presentation</vt:lpstr>
      <vt:lpstr>Expected Sources of Variation</vt:lpstr>
      <vt:lpstr>PowerPoint Presentation</vt:lpstr>
      <vt:lpstr>PowerPoint Presentation</vt:lpstr>
      <vt:lpstr>PowerPoint Presentation</vt:lpstr>
      <vt:lpstr>PowerPoint Presentation</vt:lpstr>
      <vt:lpstr>September 2019 Revisions to US Balance Sheets</vt:lpstr>
      <vt:lpstr>Other Possible Sources of Error</vt:lpstr>
      <vt:lpstr>Improvement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Skinner, Bailey</dc:creator>
  <cp:lastModifiedBy>Christopher Kramedjian</cp:lastModifiedBy>
  <cp:revision>26</cp:revision>
  <cp:lastPrinted>2016-01-14T16:14:00Z</cp:lastPrinted>
  <dcterms:created xsi:type="dcterms:W3CDTF">2020-02-13T16:22:08Z</dcterms:created>
  <dcterms:modified xsi:type="dcterms:W3CDTF">2020-02-20T16:16:07Z</dcterms:modified>
</cp:coreProperties>
</file>