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  <p:sldMasterId id="2147483677" r:id="rId6"/>
  </p:sldMasterIdLst>
  <p:notesMasterIdLst>
    <p:notesMasterId r:id="rId21"/>
  </p:notesMasterIdLst>
  <p:sldIdLst>
    <p:sldId id="500" r:id="rId7"/>
    <p:sldId id="329" r:id="rId8"/>
    <p:sldId id="446" r:id="rId9"/>
    <p:sldId id="591" r:id="rId10"/>
    <p:sldId id="599" r:id="rId11"/>
    <p:sldId id="447" r:id="rId12"/>
    <p:sldId id="543" r:id="rId13"/>
    <p:sldId id="595" r:id="rId14"/>
    <p:sldId id="602" r:id="rId15"/>
    <p:sldId id="603" r:id="rId16"/>
    <p:sldId id="451" r:id="rId17"/>
    <p:sldId id="450" r:id="rId18"/>
    <p:sldId id="444" r:id="rId19"/>
    <p:sldId id="341" r:id="rId20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65939" autoAdjust="0"/>
  </p:normalViewPr>
  <p:slideViewPr>
    <p:cSldViewPr snapToGrid="0">
      <p:cViewPr varScale="1">
        <p:scale>
          <a:sx n="73" d="100"/>
          <a:sy n="73" d="100"/>
        </p:scale>
        <p:origin x="18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dirty="0"/>
              <a:t>MOST COMMON DOCUMENTS SUBMITTED TO COUNTY OFFICES</a:t>
            </a:r>
          </a:p>
        </c:rich>
      </c:tx>
      <c:layout>
        <c:manualLayout>
          <c:xMode val="edge"/>
          <c:yMode val="edge"/>
          <c:x val="0.10960978450786255"/>
          <c:y val="5.67066521264994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579702644938136E-3"/>
          <c:y val="0.1423144422628522"/>
          <c:w val="0.89019685039370078"/>
          <c:h val="0.395960557013706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Sheet3!$A$2:$A$15</c:f>
              <c:strCache>
                <c:ptCount val="13"/>
                <c:pt idx="0">
                  <c:v>DEEDS</c:v>
                </c:pt>
                <c:pt idx="1">
                  <c:v>WILLS</c:v>
                </c:pt>
                <c:pt idx="2">
                  <c:v>TAX DOCUMENTATION</c:v>
                </c:pt>
                <c:pt idx="3">
                  <c:v>TRUST DOCUMENTS/AGREEMENTS</c:v>
                </c:pt>
                <c:pt idx="4">
                  <c:v>DEATH CERTIFICATE</c:v>
                </c:pt>
                <c:pt idx="5">
                  <c:v>AFFADAVIT OF HEIRSHIP</c:v>
                </c:pt>
                <c:pt idx="6">
                  <c:v>LETTERS OF TESTAMENTARY</c:v>
                </c:pt>
                <c:pt idx="7">
                  <c:v>OTHER DOCUMENTATION</c:v>
                </c:pt>
                <c:pt idx="8">
                  <c:v>ESTATE DOCUMENTS</c:v>
                </c:pt>
                <c:pt idx="9">
                  <c:v>FSA DOCUMENTS</c:v>
                </c:pt>
                <c:pt idx="10">
                  <c:v>SURVEY/PLOT MAPS</c:v>
                </c:pt>
                <c:pt idx="11">
                  <c:v>PROBATE CERTIFICATE</c:v>
                </c:pt>
                <c:pt idx="12">
                  <c:v>LEASE</c:v>
                </c:pt>
              </c:strCache>
            </c:strRef>
          </c:cat>
          <c:val>
            <c:numRef>
              <c:f>Sheet3!$B$2:$B$15</c:f>
              <c:numCache>
                <c:formatCode>General</c:formatCode>
                <c:ptCount val="14"/>
                <c:pt idx="0">
                  <c:v>121</c:v>
                </c:pt>
                <c:pt idx="1">
                  <c:v>94</c:v>
                </c:pt>
                <c:pt idx="2">
                  <c:v>39</c:v>
                </c:pt>
                <c:pt idx="3">
                  <c:v>28</c:v>
                </c:pt>
                <c:pt idx="4">
                  <c:v>24</c:v>
                </c:pt>
                <c:pt idx="5">
                  <c:v>22</c:v>
                </c:pt>
                <c:pt idx="6">
                  <c:v>19</c:v>
                </c:pt>
                <c:pt idx="7">
                  <c:v>16</c:v>
                </c:pt>
                <c:pt idx="8">
                  <c:v>10</c:v>
                </c:pt>
                <c:pt idx="9">
                  <c:v>8</c:v>
                </c:pt>
                <c:pt idx="10">
                  <c:v>7</c:v>
                </c:pt>
                <c:pt idx="11">
                  <c:v>6</c:v>
                </c:pt>
                <c:pt idx="1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E3-406C-8B92-FD851907EAF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30994520"/>
        <c:axId val="530988944"/>
      </c:barChart>
      <c:catAx>
        <c:axId val="530994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988944"/>
        <c:crosses val="autoZero"/>
        <c:auto val="1"/>
        <c:lblAlgn val="ctr"/>
        <c:lblOffset val="100"/>
        <c:noMultiLvlLbl val="0"/>
      </c:catAx>
      <c:valAx>
        <c:axId val="5309889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30994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a.usda.gov/cooperativeagreements" TargetMode="External"/><Relationship Id="rId2" Type="http://schemas.openxmlformats.org/officeDocument/2006/relationships/hyperlink" Target="https://www.farmers.gov/your-business/beginning-farmers/coordinators" TargetMode="External"/><Relationship Id="rId1" Type="http://schemas.openxmlformats.org/officeDocument/2006/relationships/hyperlink" Target="http://www.fsa.usda.gov/subscribe" TargetMode="External"/><Relationship Id="rId5" Type="http://schemas.openxmlformats.org/officeDocument/2006/relationships/hyperlink" Target="https://askusda.gov/s" TargetMode="External"/><Relationship Id="rId4" Type="http://schemas.openxmlformats.org/officeDocument/2006/relationships/hyperlink" Target="https://www.fsa.usda.gov/programs-and-services/outreach-and-education/state-outreach-coordinators/index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a.usda.gov/cooperativeagreements" TargetMode="External"/><Relationship Id="rId2" Type="http://schemas.openxmlformats.org/officeDocument/2006/relationships/hyperlink" Target="https://www.farmers.gov/your-business/beginning-farmers/coordinators" TargetMode="External"/><Relationship Id="rId1" Type="http://schemas.openxmlformats.org/officeDocument/2006/relationships/hyperlink" Target="http://www.fsa.usda.gov/subscribe" TargetMode="External"/><Relationship Id="rId5" Type="http://schemas.openxmlformats.org/officeDocument/2006/relationships/hyperlink" Target="https://askusda.gov/s" TargetMode="External"/><Relationship Id="rId4" Type="http://schemas.openxmlformats.org/officeDocument/2006/relationships/hyperlink" Target="https://www.fsa.usda.gov/programs-and-services/outreach-and-education/state-outreach-coordinators/inde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660417-64E7-4C7D-8001-C47BAFA1C7D2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7CAEEB0-910B-4C47-B45D-B5A3821F08D9}">
      <dgm:prSet/>
      <dgm:spPr/>
      <dgm:t>
        <a:bodyPr/>
        <a:lstStyle/>
        <a:p>
          <a:r>
            <a:rPr lang="en-US" dirty="0"/>
            <a:t>Subscribe</a:t>
          </a:r>
        </a:p>
      </dgm:t>
    </dgm:pt>
    <dgm:pt modelId="{B0260AB1-9A41-493D-84AF-C43F6A967CB5}" type="parTrans" cxnId="{F3A82D4F-5103-490A-81A7-201D1010D33D}">
      <dgm:prSet/>
      <dgm:spPr/>
      <dgm:t>
        <a:bodyPr/>
        <a:lstStyle/>
        <a:p>
          <a:endParaRPr lang="en-US"/>
        </a:p>
      </dgm:t>
    </dgm:pt>
    <dgm:pt modelId="{21DE23ED-4773-4030-8CDE-0B6D470F2591}" type="sibTrans" cxnId="{F3A82D4F-5103-490A-81A7-201D1010D33D}">
      <dgm:prSet/>
      <dgm:spPr/>
      <dgm:t>
        <a:bodyPr/>
        <a:lstStyle/>
        <a:p>
          <a:endParaRPr lang="en-US"/>
        </a:p>
      </dgm:t>
    </dgm:pt>
    <dgm:pt modelId="{1F0E2BD9-B3FF-4342-9B11-9B4924E85952}">
      <dgm:prSet/>
      <dgm:spPr/>
      <dgm:t>
        <a:bodyPr/>
        <a:lstStyle/>
        <a:p>
          <a:r>
            <a:rPr lang="en-US" dirty="0"/>
            <a:t>Subscribe to FSA and FSA Outreach news &amp; alerts: </a:t>
          </a:r>
          <a:r>
            <a:rPr lang="en-US" dirty="0">
              <a:hlinkClick xmlns:r="http://schemas.openxmlformats.org/officeDocument/2006/relationships" r:id="rId1"/>
            </a:rPr>
            <a:t>www.fsa.usda.gov/subscribe</a:t>
          </a:r>
          <a:r>
            <a:rPr lang="en-US" dirty="0"/>
            <a:t> </a:t>
          </a:r>
        </a:p>
      </dgm:t>
    </dgm:pt>
    <dgm:pt modelId="{30CDD990-F6C0-4D80-9C4B-E9370B471160}" type="parTrans" cxnId="{1D971A93-395D-4E9F-84D7-FF7F69196244}">
      <dgm:prSet/>
      <dgm:spPr/>
      <dgm:t>
        <a:bodyPr/>
        <a:lstStyle/>
        <a:p>
          <a:endParaRPr lang="en-US"/>
        </a:p>
      </dgm:t>
    </dgm:pt>
    <dgm:pt modelId="{B610037A-B723-4482-A57D-9565E3F440FA}" type="sibTrans" cxnId="{1D971A93-395D-4E9F-84D7-FF7F69196244}">
      <dgm:prSet/>
      <dgm:spPr/>
      <dgm:t>
        <a:bodyPr/>
        <a:lstStyle/>
        <a:p>
          <a:endParaRPr lang="en-US"/>
        </a:p>
      </dgm:t>
    </dgm:pt>
    <dgm:pt modelId="{8546EC29-5E81-4B30-8819-38D6841A6468}">
      <dgm:prSet/>
      <dgm:spPr/>
      <dgm:t>
        <a:bodyPr/>
        <a:lstStyle/>
        <a:p>
          <a:r>
            <a:rPr lang="en-US" dirty="0"/>
            <a:t>Contact &amp; Connect</a:t>
          </a:r>
        </a:p>
      </dgm:t>
    </dgm:pt>
    <dgm:pt modelId="{F6918321-24E3-4528-954F-C26DAC25E85D}" type="parTrans" cxnId="{A7B1EA4B-E333-4ACE-8EFA-FCFEEF9E1119}">
      <dgm:prSet/>
      <dgm:spPr/>
      <dgm:t>
        <a:bodyPr/>
        <a:lstStyle/>
        <a:p>
          <a:endParaRPr lang="en-US"/>
        </a:p>
      </dgm:t>
    </dgm:pt>
    <dgm:pt modelId="{7DD26021-28D1-48C9-82D7-F047F0EC83D4}" type="sibTrans" cxnId="{A7B1EA4B-E333-4ACE-8EFA-FCFEEF9E1119}">
      <dgm:prSet/>
      <dgm:spPr/>
      <dgm:t>
        <a:bodyPr/>
        <a:lstStyle/>
        <a:p>
          <a:endParaRPr lang="en-US"/>
        </a:p>
      </dgm:t>
    </dgm:pt>
    <dgm:pt modelId="{C8F9486A-393E-4037-9265-DDC3D70D2227}">
      <dgm:prSet/>
      <dgm:spPr/>
      <dgm:t>
        <a:bodyPr/>
        <a:lstStyle/>
        <a:p>
          <a:r>
            <a:rPr lang="en-US" dirty="0"/>
            <a:t>With State Beginning Farmer &amp; Rancher Coordinators and USDA Partners in your state. </a:t>
          </a:r>
        </a:p>
        <a:p>
          <a:r>
            <a:rPr lang="en-US" b="1" dirty="0"/>
            <a:t>Coordinators</a:t>
          </a:r>
          <a:r>
            <a:rPr lang="en-US" dirty="0"/>
            <a:t>: </a:t>
          </a:r>
          <a:r>
            <a:rPr lang="en-US" dirty="0">
              <a:hlinkClick xmlns:r="http://schemas.openxmlformats.org/officeDocument/2006/relationships" r:id="rId2"/>
            </a:rPr>
            <a:t>https://www.farmers.gov/your-business/beginning-farmers/coordinators</a:t>
          </a:r>
          <a:r>
            <a:rPr lang="en-US" dirty="0"/>
            <a:t> </a:t>
          </a:r>
        </a:p>
        <a:p>
          <a:r>
            <a:rPr lang="en-US" b="1" dirty="0"/>
            <a:t>Partners</a:t>
          </a:r>
          <a:r>
            <a:rPr lang="en-US" dirty="0"/>
            <a:t>:  </a:t>
          </a:r>
          <a:r>
            <a:rPr lang="en-US" dirty="0">
              <a:hlinkClick xmlns:r="http://schemas.openxmlformats.org/officeDocument/2006/relationships" r:id="rId3"/>
            </a:rPr>
            <a:t>www.fsa.usda.gov/cooperativeagreements</a:t>
          </a:r>
          <a:r>
            <a:rPr lang="en-US" dirty="0"/>
            <a:t> </a:t>
          </a:r>
        </a:p>
        <a:p>
          <a:endParaRPr lang="en-US" dirty="0"/>
        </a:p>
      </dgm:t>
    </dgm:pt>
    <dgm:pt modelId="{B527FE7A-D96F-41BC-B367-062CC361B55F}" type="parTrans" cxnId="{7D05FC02-0AF6-4F5D-B1FB-A455F404C39A}">
      <dgm:prSet/>
      <dgm:spPr/>
      <dgm:t>
        <a:bodyPr/>
        <a:lstStyle/>
        <a:p>
          <a:endParaRPr lang="en-US"/>
        </a:p>
      </dgm:t>
    </dgm:pt>
    <dgm:pt modelId="{80BA93DD-2A56-4406-8EE0-03690FF650F0}" type="sibTrans" cxnId="{7D05FC02-0AF6-4F5D-B1FB-A455F404C39A}">
      <dgm:prSet/>
      <dgm:spPr/>
      <dgm:t>
        <a:bodyPr/>
        <a:lstStyle/>
        <a:p>
          <a:endParaRPr lang="en-US"/>
        </a:p>
      </dgm:t>
    </dgm:pt>
    <dgm:pt modelId="{331690EF-3577-4ACD-A8EB-FEEF4288FE95}">
      <dgm:prSet/>
      <dgm:spPr/>
      <dgm:t>
        <a:bodyPr/>
        <a:lstStyle/>
        <a:p>
          <a:r>
            <a:rPr lang="en-US" dirty="0"/>
            <a:t>Share</a:t>
          </a:r>
        </a:p>
      </dgm:t>
    </dgm:pt>
    <dgm:pt modelId="{66CCABF3-11DA-4463-BA01-158EB8BE91DF}" type="parTrans" cxnId="{95BC3FCD-19A5-433D-BC85-67E5CDA90661}">
      <dgm:prSet/>
      <dgm:spPr/>
      <dgm:t>
        <a:bodyPr/>
        <a:lstStyle/>
        <a:p>
          <a:endParaRPr lang="en-US"/>
        </a:p>
      </dgm:t>
    </dgm:pt>
    <dgm:pt modelId="{DEA1D10F-9933-4BCD-A0E8-B1120C7F8D1A}" type="sibTrans" cxnId="{95BC3FCD-19A5-433D-BC85-67E5CDA90661}">
      <dgm:prSet/>
      <dgm:spPr/>
      <dgm:t>
        <a:bodyPr/>
        <a:lstStyle/>
        <a:p>
          <a:endParaRPr lang="en-US"/>
        </a:p>
      </dgm:t>
    </dgm:pt>
    <dgm:pt modelId="{480D4DF9-4AFE-41BB-A445-BDC1BB577ABD}">
      <dgm:prSet/>
      <dgm:spPr/>
      <dgm:t>
        <a:bodyPr/>
        <a:lstStyle/>
        <a:p>
          <a:r>
            <a:rPr lang="en-US" dirty="0"/>
            <a:t>Barriers and obstacles faced at the county office level with your State Outreach Coordinators. </a:t>
          </a:r>
          <a:r>
            <a:rPr lang="en-US" dirty="0">
              <a:hlinkClick xmlns:r="http://schemas.openxmlformats.org/officeDocument/2006/relationships" r:id="rId4"/>
            </a:rPr>
            <a:t>https://www.fsa.usda.gov/programs-and-services/outreach-and-education/state-outreach-coordinators/index</a:t>
          </a:r>
          <a:r>
            <a:rPr lang="en-US" dirty="0"/>
            <a:t> </a:t>
          </a:r>
        </a:p>
        <a:p>
          <a:r>
            <a:rPr lang="en-US" b="1" dirty="0"/>
            <a:t>ASK USDA:</a:t>
          </a:r>
        </a:p>
        <a:p>
          <a:r>
            <a:rPr lang="en-US" dirty="0">
              <a:hlinkClick xmlns:r="http://schemas.openxmlformats.org/officeDocument/2006/relationships" r:id="rId5"/>
            </a:rPr>
            <a:t>https://askusda.gov/s</a:t>
          </a:r>
          <a:r>
            <a:rPr lang="en-US" dirty="0"/>
            <a:t> </a:t>
          </a:r>
        </a:p>
      </dgm:t>
    </dgm:pt>
    <dgm:pt modelId="{C789169B-4B43-48F1-9D77-F93B78A83CE9}" type="parTrans" cxnId="{F4C036F1-0C03-492F-A9D9-0539CD94FB92}">
      <dgm:prSet/>
      <dgm:spPr/>
      <dgm:t>
        <a:bodyPr/>
        <a:lstStyle/>
        <a:p>
          <a:endParaRPr lang="en-US"/>
        </a:p>
      </dgm:t>
    </dgm:pt>
    <dgm:pt modelId="{A36A015B-399C-48E4-AF7C-A8FCB5F997DD}" type="sibTrans" cxnId="{F4C036F1-0C03-492F-A9D9-0539CD94FB92}">
      <dgm:prSet/>
      <dgm:spPr/>
      <dgm:t>
        <a:bodyPr/>
        <a:lstStyle/>
        <a:p>
          <a:endParaRPr lang="en-US"/>
        </a:p>
      </dgm:t>
    </dgm:pt>
    <dgm:pt modelId="{25AAD5CA-6644-4CB7-871E-875067EC7037}" type="pres">
      <dgm:prSet presAssocID="{16660417-64E7-4C7D-8001-C47BAFA1C7D2}" presName="vert0" presStyleCnt="0">
        <dgm:presLayoutVars>
          <dgm:dir/>
          <dgm:animOne val="branch"/>
          <dgm:animLvl val="lvl"/>
        </dgm:presLayoutVars>
      </dgm:prSet>
      <dgm:spPr/>
    </dgm:pt>
    <dgm:pt modelId="{7EBE9745-EEB8-4E5C-A134-FF4A76D9076F}" type="pres">
      <dgm:prSet presAssocID="{67CAEEB0-910B-4C47-B45D-B5A3821F08D9}" presName="thickLine" presStyleLbl="alignNode1" presStyleIdx="0" presStyleCnt="3"/>
      <dgm:spPr/>
    </dgm:pt>
    <dgm:pt modelId="{94CC5D1A-EAFC-4E65-ABF1-C19077D359AA}" type="pres">
      <dgm:prSet presAssocID="{67CAEEB0-910B-4C47-B45D-B5A3821F08D9}" presName="horz1" presStyleCnt="0"/>
      <dgm:spPr/>
    </dgm:pt>
    <dgm:pt modelId="{75A3B37F-D450-42BA-B20A-F15DC7A3B125}" type="pres">
      <dgm:prSet presAssocID="{67CAEEB0-910B-4C47-B45D-B5A3821F08D9}" presName="tx1" presStyleLbl="revTx" presStyleIdx="0" presStyleCnt="6"/>
      <dgm:spPr/>
    </dgm:pt>
    <dgm:pt modelId="{92AF21AE-368D-42B3-A6F4-38B57C2961D1}" type="pres">
      <dgm:prSet presAssocID="{67CAEEB0-910B-4C47-B45D-B5A3821F08D9}" presName="vert1" presStyleCnt="0"/>
      <dgm:spPr/>
    </dgm:pt>
    <dgm:pt modelId="{5E39D6A7-07FB-48B6-A64A-2ED8B2058B17}" type="pres">
      <dgm:prSet presAssocID="{1F0E2BD9-B3FF-4342-9B11-9B4924E85952}" presName="vertSpace2a" presStyleCnt="0"/>
      <dgm:spPr/>
    </dgm:pt>
    <dgm:pt modelId="{B77E35DD-46FE-4BC0-8BF1-D0832492734C}" type="pres">
      <dgm:prSet presAssocID="{1F0E2BD9-B3FF-4342-9B11-9B4924E85952}" presName="horz2" presStyleCnt="0"/>
      <dgm:spPr/>
    </dgm:pt>
    <dgm:pt modelId="{9E86DA81-DED9-4ACA-B49C-BBEC3EEA0921}" type="pres">
      <dgm:prSet presAssocID="{1F0E2BD9-B3FF-4342-9B11-9B4924E85952}" presName="horzSpace2" presStyleCnt="0"/>
      <dgm:spPr/>
    </dgm:pt>
    <dgm:pt modelId="{11FD9DD6-E74A-4B33-A15E-C083D09AF2CB}" type="pres">
      <dgm:prSet presAssocID="{1F0E2BD9-B3FF-4342-9B11-9B4924E85952}" presName="tx2" presStyleLbl="revTx" presStyleIdx="1" presStyleCnt="6" custScaleY="61638"/>
      <dgm:spPr/>
    </dgm:pt>
    <dgm:pt modelId="{7B50C816-3DEB-4753-906C-8417791B7874}" type="pres">
      <dgm:prSet presAssocID="{1F0E2BD9-B3FF-4342-9B11-9B4924E85952}" presName="vert2" presStyleCnt="0"/>
      <dgm:spPr/>
    </dgm:pt>
    <dgm:pt modelId="{9A2CAF7E-0F69-4E89-9CBF-059F7BFF0DDD}" type="pres">
      <dgm:prSet presAssocID="{1F0E2BD9-B3FF-4342-9B11-9B4924E85952}" presName="thinLine2b" presStyleLbl="callout" presStyleIdx="0" presStyleCnt="3"/>
      <dgm:spPr/>
    </dgm:pt>
    <dgm:pt modelId="{981F2418-7784-4797-B645-6B04504B3B54}" type="pres">
      <dgm:prSet presAssocID="{1F0E2BD9-B3FF-4342-9B11-9B4924E85952}" presName="vertSpace2b" presStyleCnt="0"/>
      <dgm:spPr/>
    </dgm:pt>
    <dgm:pt modelId="{FCE78D83-EF26-418C-8A7B-215F92415367}" type="pres">
      <dgm:prSet presAssocID="{8546EC29-5E81-4B30-8819-38D6841A6468}" presName="thickLine" presStyleLbl="alignNode1" presStyleIdx="1" presStyleCnt="3" custLinFactNeighborX="161" custLinFactNeighborY="-26959"/>
      <dgm:spPr/>
    </dgm:pt>
    <dgm:pt modelId="{8C928F0E-540D-478B-AEEA-32E1608DA1D4}" type="pres">
      <dgm:prSet presAssocID="{8546EC29-5E81-4B30-8819-38D6841A6468}" presName="horz1" presStyleCnt="0"/>
      <dgm:spPr/>
    </dgm:pt>
    <dgm:pt modelId="{EEE371F8-EECB-4C50-A4E0-AD17DEA3669A}" type="pres">
      <dgm:prSet presAssocID="{8546EC29-5E81-4B30-8819-38D6841A6468}" presName="tx1" presStyleLbl="revTx" presStyleIdx="2" presStyleCnt="6" custLinFactNeighborX="201" custLinFactNeighborY="-8139"/>
      <dgm:spPr/>
    </dgm:pt>
    <dgm:pt modelId="{F5D917FE-D801-4BEA-84AE-DCBB983908E7}" type="pres">
      <dgm:prSet presAssocID="{8546EC29-5E81-4B30-8819-38D6841A6468}" presName="vert1" presStyleCnt="0"/>
      <dgm:spPr/>
    </dgm:pt>
    <dgm:pt modelId="{CEF7E581-0B79-4990-97E6-75E812355473}" type="pres">
      <dgm:prSet presAssocID="{C8F9486A-393E-4037-9265-DDC3D70D2227}" presName="vertSpace2a" presStyleCnt="0"/>
      <dgm:spPr/>
    </dgm:pt>
    <dgm:pt modelId="{E285DDC5-9CC3-4FA2-8745-065861015AC8}" type="pres">
      <dgm:prSet presAssocID="{C8F9486A-393E-4037-9265-DDC3D70D2227}" presName="horz2" presStyleCnt="0"/>
      <dgm:spPr/>
    </dgm:pt>
    <dgm:pt modelId="{A3D21445-99E8-4136-96A2-2A5FDB56A7A6}" type="pres">
      <dgm:prSet presAssocID="{C8F9486A-393E-4037-9265-DDC3D70D2227}" presName="horzSpace2" presStyleCnt="0"/>
      <dgm:spPr/>
    </dgm:pt>
    <dgm:pt modelId="{6504AAC3-059A-4464-9318-5252C42C207B}" type="pres">
      <dgm:prSet presAssocID="{C8F9486A-393E-4037-9265-DDC3D70D2227}" presName="tx2" presStyleLbl="revTx" presStyleIdx="3" presStyleCnt="6" custLinFactNeighborX="-1293" custLinFactNeighborY="-27567"/>
      <dgm:spPr/>
    </dgm:pt>
    <dgm:pt modelId="{9360CCC9-5E06-44BC-82CC-BE98B4A67666}" type="pres">
      <dgm:prSet presAssocID="{C8F9486A-393E-4037-9265-DDC3D70D2227}" presName="vert2" presStyleCnt="0"/>
      <dgm:spPr/>
    </dgm:pt>
    <dgm:pt modelId="{48DAD26F-81EF-4828-B2E4-413C62CD1B6A}" type="pres">
      <dgm:prSet presAssocID="{C8F9486A-393E-4037-9265-DDC3D70D2227}" presName="thinLine2b" presStyleLbl="callout" presStyleIdx="1" presStyleCnt="3"/>
      <dgm:spPr/>
    </dgm:pt>
    <dgm:pt modelId="{73600B55-76D4-4CFA-9661-D2967D789155}" type="pres">
      <dgm:prSet presAssocID="{C8F9486A-393E-4037-9265-DDC3D70D2227}" presName="vertSpace2b" presStyleCnt="0"/>
      <dgm:spPr/>
    </dgm:pt>
    <dgm:pt modelId="{DEE0DEE0-5315-4D7E-94F8-0F0F4FA9F815}" type="pres">
      <dgm:prSet presAssocID="{331690EF-3577-4ACD-A8EB-FEEF4288FE95}" presName="thickLine" presStyleLbl="alignNode1" presStyleIdx="2" presStyleCnt="3"/>
      <dgm:spPr/>
    </dgm:pt>
    <dgm:pt modelId="{E7E2ECCF-69D7-419D-8E9E-9EE01C682F67}" type="pres">
      <dgm:prSet presAssocID="{331690EF-3577-4ACD-A8EB-FEEF4288FE95}" presName="horz1" presStyleCnt="0"/>
      <dgm:spPr/>
    </dgm:pt>
    <dgm:pt modelId="{37994C13-0192-4C89-B09D-B6D2DEE61916}" type="pres">
      <dgm:prSet presAssocID="{331690EF-3577-4ACD-A8EB-FEEF4288FE95}" presName="tx1" presStyleLbl="revTx" presStyleIdx="4" presStyleCnt="6"/>
      <dgm:spPr/>
    </dgm:pt>
    <dgm:pt modelId="{440C1E1B-502D-426F-9B3F-900A05157D8D}" type="pres">
      <dgm:prSet presAssocID="{331690EF-3577-4ACD-A8EB-FEEF4288FE95}" presName="vert1" presStyleCnt="0"/>
      <dgm:spPr/>
    </dgm:pt>
    <dgm:pt modelId="{32626DC0-5C00-4EFC-AFDD-645094AFCF72}" type="pres">
      <dgm:prSet presAssocID="{480D4DF9-4AFE-41BB-A445-BDC1BB577ABD}" presName="vertSpace2a" presStyleCnt="0"/>
      <dgm:spPr/>
    </dgm:pt>
    <dgm:pt modelId="{6F13AE67-6970-4B09-96BF-A954E84474E4}" type="pres">
      <dgm:prSet presAssocID="{480D4DF9-4AFE-41BB-A445-BDC1BB577ABD}" presName="horz2" presStyleCnt="0"/>
      <dgm:spPr/>
    </dgm:pt>
    <dgm:pt modelId="{4CB19F1C-B698-4B7D-B2F2-179534BE829B}" type="pres">
      <dgm:prSet presAssocID="{480D4DF9-4AFE-41BB-A445-BDC1BB577ABD}" presName="horzSpace2" presStyleCnt="0"/>
      <dgm:spPr/>
    </dgm:pt>
    <dgm:pt modelId="{8FD7F0E6-EA0F-44A7-B697-6DD139688493}" type="pres">
      <dgm:prSet presAssocID="{480D4DF9-4AFE-41BB-A445-BDC1BB577ABD}" presName="tx2" presStyleLbl="revTx" presStyleIdx="5" presStyleCnt="6"/>
      <dgm:spPr/>
    </dgm:pt>
    <dgm:pt modelId="{BE592FC5-5813-4D0F-8804-2A9D18B3B0E2}" type="pres">
      <dgm:prSet presAssocID="{480D4DF9-4AFE-41BB-A445-BDC1BB577ABD}" presName="vert2" presStyleCnt="0"/>
      <dgm:spPr/>
    </dgm:pt>
    <dgm:pt modelId="{7D7CB004-76BB-485B-A033-CE5F399F34E3}" type="pres">
      <dgm:prSet presAssocID="{480D4DF9-4AFE-41BB-A445-BDC1BB577ABD}" presName="thinLine2b" presStyleLbl="callout" presStyleIdx="2" presStyleCnt="3"/>
      <dgm:spPr/>
    </dgm:pt>
    <dgm:pt modelId="{80015C23-48F9-4126-A4DA-CF7B1A58C09D}" type="pres">
      <dgm:prSet presAssocID="{480D4DF9-4AFE-41BB-A445-BDC1BB577ABD}" presName="vertSpace2b" presStyleCnt="0"/>
      <dgm:spPr/>
    </dgm:pt>
  </dgm:ptLst>
  <dgm:cxnLst>
    <dgm:cxn modelId="{7D05FC02-0AF6-4F5D-B1FB-A455F404C39A}" srcId="{8546EC29-5E81-4B30-8819-38D6841A6468}" destId="{C8F9486A-393E-4037-9265-DDC3D70D2227}" srcOrd="0" destOrd="0" parTransId="{B527FE7A-D96F-41BC-B367-062CC361B55F}" sibTransId="{80BA93DD-2A56-4406-8EE0-03690FF650F0}"/>
    <dgm:cxn modelId="{E0BEA90B-DDB0-400E-B318-E18846073C45}" type="presOf" srcId="{67CAEEB0-910B-4C47-B45D-B5A3821F08D9}" destId="{75A3B37F-D450-42BA-B20A-F15DC7A3B125}" srcOrd="0" destOrd="0" presId="urn:microsoft.com/office/officeart/2008/layout/LinedList"/>
    <dgm:cxn modelId="{25EEBE31-8AD5-458E-93B5-77E643ABD632}" type="presOf" srcId="{1F0E2BD9-B3FF-4342-9B11-9B4924E85952}" destId="{11FD9DD6-E74A-4B33-A15E-C083D09AF2CB}" srcOrd="0" destOrd="0" presId="urn:microsoft.com/office/officeart/2008/layout/LinedList"/>
    <dgm:cxn modelId="{6A8DC364-0F46-4061-B3EA-C4DDA8A2326C}" type="presOf" srcId="{480D4DF9-4AFE-41BB-A445-BDC1BB577ABD}" destId="{8FD7F0E6-EA0F-44A7-B697-6DD139688493}" srcOrd="0" destOrd="0" presId="urn:microsoft.com/office/officeart/2008/layout/LinedList"/>
    <dgm:cxn modelId="{A7B1EA4B-E333-4ACE-8EFA-FCFEEF9E1119}" srcId="{16660417-64E7-4C7D-8001-C47BAFA1C7D2}" destId="{8546EC29-5E81-4B30-8819-38D6841A6468}" srcOrd="1" destOrd="0" parTransId="{F6918321-24E3-4528-954F-C26DAC25E85D}" sibTransId="{7DD26021-28D1-48C9-82D7-F047F0EC83D4}"/>
    <dgm:cxn modelId="{F3A82D4F-5103-490A-81A7-201D1010D33D}" srcId="{16660417-64E7-4C7D-8001-C47BAFA1C7D2}" destId="{67CAEEB0-910B-4C47-B45D-B5A3821F08D9}" srcOrd="0" destOrd="0" parTransId="{B0260AB1-9A41-493D-84AF-C43F6A967CB5}" sibTransId="{21DE23ED-4773-4030-8CDE-0B6D470F2591}"/>
    <dgm:cxn modelId="{3DC3E277-FFEA-4769-A1A9-C9AD8F04527E}" type="presOf" srcId="{16660417-64E7-4C7D-8001-C47BAFA1C7D2}" destId="{25AAD5CA-6644-4CB7-871E-875067EC7037}" srcOrd="0" destOrd="0" presId="urn:microsoft.com/office/officeart/2008/layout/LinedList"/>
    <dgm:cxn modelId="{444BA487-FB08-4F60-8FAC-8B1B0036B7A2}" type="presOf" srcId="{C8F9486A-393E-4037-9265-DDC3D70D2227}" destId="{6504AAC3-059A-4464-9318-5252C42C207B}" srcOrd="0" destOrd="0" presId="urn:microsoft.com/office/officeart/2008/layout/LinedList"/>
    <dgm:cxn modelId="{1D971A93-395D-4E9F-84D7-FF7F69196244}" srcId="{67CAEEB0-910B-4C47-B45D-B5A3821F08D9}" destId="{1F0E2BD9-B3FF-4342-9B11-9B4924E85952}" srcOrd="0" destOrd="0" parTransId="{30CDD990-F6C0-4D80-9C4B-E9370B471160}" sibTransId="{B610037A-B723-4482-A57D-9565E3F440FA}"/>
    <dgm:cxn modelId="{95BC3FCD-19A5-433D-BC85-67E5CDA90661}" srcId="{16660417-64E7-4C7D-8001-C47BAFA1C7D2}" destId="{331690EF-3577-4ACD-A8EB-FEEF4288FE95}" srcOrd="2" destOrd="0" parTransId="{66CCABF3-11DA-4463-BA01-158EB8BE91DF}" sibTransId="{DEA1D10F-9933-4BCD-A0E8-B1120C7F8D1A}"/>
    <dgm:cxn modelId="{F4C036F1-0C03-492F-A9D9-0539CD94FB92}" srcId="{331690EF-3577-4ACD-A8EB-FEEF4288FE95}" destId="{480D4DF9-4AFE-41BB-A445-BDC1BB577ABD}" srcOrd="0" destOrd="0" parTransId="{C789169B-4B43-48F1-9D77-F93B78A83CE9}" sibTransId="{A36A015B-399C-48E4-AF7C-A8FCB5F997DD}"/>
    <dgm:cxn modelId="{753836FE-27F9-4D7A-B962-AC59653AEB9B}" type="presOf" srcId="{8546EC29-5E81-4B30-8819-38D6841A6468}" destId="{EEE371F8-EECB-4C50-A4E0-AD17DEA3669A}" srcOrd="0" destOrd="0" presId="urn:microsoft.com/office/officeart/2008/layout/LinedList"/>
    <dgm:cxn modelId="{A75C47FF-C0AD-4CE1-9FE5-3CFFFF922081}" type="presOf" srcId="{331690EF-3577-4ACD-A8EB-FEEF4288FE95}" destId="{37994C13-0192-4C89-B09D-B6D2DEE61916}" srcOrd="0" destOrd="0" presId="urn:microsoft.com/office/officeart/2008/layout/LinedList"/>
    <dgm:cxn modelId="{A4AB3B24-B211-41F1-829F-4E128AAE608E}" type="presParOf" srcId="{25AAD5CA-6644-4CB7-871E-875067EC7037}" destId="{7EBE9745-EEB8-4E5C-A134-FF4A76D9076F}" srcOrd="0" destOrd="0" presId="urn:microsoft.com/office/officeart/2008/layout/LinedList"/>
    <dgm:cxn modelId="{7EA7E7ED-AC60-4FE8-A4BF-C56AF5472017}" type="presParOf" srcId="{25AAD5CA-6644-4CB7-871E-875067EC7037}" destId="{94CC5D1A-EAFC-4E65-ABF1-C19077D359AA}" srcOrd="1" destOrd="0" presId="urn:microsoft.com/office/officeart/2008/layout/LinedList"/>
    <dgm:cxn modelId="{582C4D58-4C2A-49FC-A91F-570511EB5C4F}" type="presParOf" srcId="{94CC5D1A-EAFC-4E65-ABF1-C19077D359AA}" destId="{75A3B37F-D450-42BA-B20A-F15DC7A3B125}" srcOrd="0" destOrd="0" presId="urn:microsoft.com/office/officeart/2008/layout/LinedList"/>
    <dgm:cxn modelId="{6771116E-4360-4027-BA4D-6EC0CB3223D0}" type="presParOf" srcId="{94CC5D1A-EAFC-4E65-ABF1-C19077D359AA}" destId="{92AF21AE-368D-42B3-A6F4-38B57C2961D1}" srcOrd="1" destOrd="0" presId="urn:microsoft.com/office/officeart/2008/layout/LinedList"/>
    <dgm:cxn modelId="{9145CD38-58E1-4623-9C57-1F36CAD12399}" type="presParOf" srcId="{92AF21AE-368D-42B3-A6F4-38B57C2961D1}" destId="{5E39D6A7-07FB-48B6-A64A-2ED8B2058B17}" srcOrd="0" destOrd="0" presId="urn:microsoft.com/office/officeart/2008/layout/LinedList"/>
    <dgm:cxn modelId="{9762ECAA-F7D9-44E6-B433-5C03B8C58F73}" type="presParOf" srcId="{92AF21AE-368D-42B3-A6F4-38B57C2961D1}" destId="{B77E35DD-46FE-4BC0-8BF1-D0832492734C}" srcOrd="1" destOrd="0" presId="urn:microsoft.com/office/officeart/2008/layout/LinedList"/>
    <dgm:cxn modelId="{4E523C99-B7CA-42A2-AE3E-91696448F829}" type="presParOf" srcId="{B77E35DD-46FE-4BC0-8BF1-D0832492734C}" destId="{9E86DA81-DED9-4ACA-B49C-BBEC3EEA0921}" srcOrd="0" destOrd="0" presId="urn:microsoft.com/office/officeart/2008/layout/LinedList"/>
    <dgm:cxn modelId="{282E70B8-125D-49B8-9C25-DF98E41CE774}" type="presParOf" srcId="{B77E35DD-46FE-4BC0-8BF1-D0832492734C}" destId="{11FD9DD6-E74A-4B33-A15E-C083D09AF2CB}" srcOrd="1" destOrd="0" presId="urn:microsoft.com/office/officeart/2008/layout/LinedList"/>
    <dgm:cxn modelId="{64CCB63C-AF09-49AB-8D36-76AC322BB17D}" type="presParOf" srcId="{B77E35DD-46FE-4BC0-8BF1-D0832492734C}" destId="{7B50C816-3DEB-4753-906C-8417791B7874}" srcOrd="2" destOrd="0" presId="urn:microsoft.com/office/officeart/2008/layout/LinedList"/>
    <dgm:cxn modelId="{CF223CFC-C85E-4A76-B562-48E373F48784}" type="presParOf" srcId="{92AF21AE-368D-42B3-A6F4-38B57C2961D1}" destId="{9A2CAF7E-0F69-4E89-9CBF-059F7BFF0DDD}" srcOrd="2" destOrd="0" presId="urn:microsoft.com/office/officeart/2008/layout/LinedList"/>
    <dgm:cxn modelId="{D04C2AA2-79DB-4DE9-8B48-562A9E8FC318}" type="presParOf" srcId="{92AF21AE-368D-42B3-A6F4-38B57C2961D1}" destId="{981F2418-7784-4797-B645-6B04504B3B54}" srcOrd="3" destOrd="0" presId="urn:microsoft.com/office/officeart/2008/layout/LinedList"/>
    <dgm:cxn modelId="{92653FCC-6501-4B90-992C-256C546AD7E6}" type="presParOf" srcId="{25AAD5CA-6644-4CB7-871E-875067EC7037}" destId="{FCE78D83-EF26-418C-8A7B-215F92415367}" srcOrd="2" destOrd="0" presId="urn:microsoft.com/office/officeart/2008/layout/LinedList"/>
    <dgm:cxn modelId="{CD7609F8-DDF6-4650-85BB-27458C1F38FD}" type="presParOf" srcId="{25AAD5CA-6644-4CB7-871E-875067EC7037}" destId="{8C928F0E-540D-478B-AEEA-32E1608DA1D4}" srcOrd="3" destOrd="0" presId="urn:microsoft.com/office/officeart/2008/layout/LinedList"/>
    <dgm:cxn modelId="{82034237-D5BC-4C5B-A0DB-AA0396DCA17E}" type="presParOf" srcId="{8C928F0E-540D-478B-AEEA-32E1608DA1D4}" destId="{EEE371F8-EECB-4C50-A4E0-AD17DEA3669A}" srcOrd="0" destOrd="0" presId="urn:microsoft.com/office/officeart/2008/layout/LinedList"/>
    <dgm:cxn modelId="{BF719D49-00E6-470C-A7EC-CA706E40DAB3}" type="presParOf" srcId="{8C928F0E-540D-478B-AEEA-32E1608DA1D4}" destId="{F5D917FE-D801-4BEA-84AE-DCBB983908E7}" srcOrd="1" destOrd="0" presId="urn:microsoft.com/office/officeart/2008/layout/LinedList"/>
    <dgm:cxn modelId="{C9719F98-642D-4DC9-9A47-CE3226A4AFEB}" type="presParOf" srcId="{F5D917FE-D801-4BEA-84AE-DCBB983908E7}" destId="{CEF7E581-0B79-4990-97E6-75E812355473}" srcOrd="0" destOrd="0" presId="urn:microsoft.com/office/officeart/2008/layout/LinedList"/>
    <dgm:cxn modelId="{95B784E9-036E-4B11-BAA3-890695929DD8}" type="presParOf" srcId="{F5D917FE-D801-4BEA-84AE-DCBB983908E7}" destId="{E285DDC5-9CC3-4FA2-8745-065861015AC8}" srcOrd="1" destOrd="0" presId="urn:microsoft.com/office/officeart/2008/layout/LinedList"/>
    <dgm:cxn modelId="{BC1B4161-0882-43C6-AA3A-F5A998479AE3}" type="presParOf" srcId="{E285DDC5-9CC3-4FA2-8745-065861015AC8}" destId="{A3D21445-99E8-4136-96A2-2A5FDB56A7A6}" srcOrd="0" destOrd="0" presId="urn:microsoft.com/office/officeart/2008/layout/LinedList"/>
    <dgm:cxn modelId="{8CCF0817-B34C-4380-B2AC-3AEBF061A2F1}" type="presParOf" srcId="{E285DDC5-9CC3-4FA2-8745-065861015AC8}" destId="{6504AAC3-059A-4464-9318-5252C42C207B}" srcOrd="1" destOrd="0" presId="urn:microsoft.com/office/officeart/2008/layout/LinedList"/>
    <dgm:cxn modelId="{4ED5605E-EE58-44A0-998F-1A2AFBBE0A2C}" type="presParOf" srcId="{E285DDC5-9CC3-4FA2-8745-065861015AC8}" destId="{9360CCC9-5E06-44BC-82CC-BE98B4A67666}" srcOrd="2" destOrd="0" presId="urn:microsoft.com/office/officeart/2008/layout/LinedList"/>
    <dgm:cxn modelId="{DB01499B-3251-476A-817D-F51F131449CB}" type="presParOf" srcId="{F5D917FE-D801-4BEA-84AE-DCBB983908E7}" destId="{48DAD26F-81EF-4828-B2E4-413C62CD1B6A}" srcOrd="2" destOrd="0" presId="urn:microsoft.com/office/officeart/2008/layout/LinedList"/>
    <dgm:cxn modelId="{3F0F40CE-3FCC-4A03-9B23-C6D9F831AC82}" type="presParOf" srcId="{F5D917FE-D801-4BEA-84AE-DCBB983908E7}" destId="{73600B55-76D4-4CFA-9661-D2967D789155}" srcOrd="3" destOrd="0" presId="urn:microsoft.com/office/officeart/2008/layout/LinedList"/>
    <dgm:cxn modelId="{6FFB5C20-0792-4596-9876-8DA5C4D3C42D}" type="presParOf" srcId="{25AAD5CA-6644-4CB7-871E-875067EC7037}" destId="{DEE0DEE0-5315-4D7E-94F8-0F0F4FA9F815}" srcOrd="4" destOrd="0" presId="urn:microsoft.com/office/officeart/2008/layout/LinedList"/>
    <dgm:cxn modelId="{3DA0D831-5CA8-4611-9FFA-2B31096087C6}" type="presParOf" srcId="{25AAD5CA-6644-4CB7-871E-875067EC7037}" destId="{E7E2ECCF-69D7-419D-8E9E-9EE01C682F67}" srcOrd="5" destOrd="0" presId="urn:microsoft.com/office/officeart/2008/layout/LinedList"/>
    <dgm:cxn modelId="{54D927C1-BD81-4703-9C56-D43507FC265F}" type="presParOf" srcId="{E7E2ECCF-69D7-419D-8E9E-9EE01C682F67}" destId="{37994C13-0192-4C89-B09D-B6D2DEE61916}" srcOrd="0" destOrd="0" presId="urn:microsoft.com/office/officeart/2008/layout/LinedList"/>
    <dgm:cxn modelId="{62389091-C8F1-4DAC-AF83-35B3A020EC3F}" type="presParOf" srcId="{E7E2ECCF-69D7-419D-8E9E-9EE01C682F67}" destId="{440C1E1B-502D-426F-9B3F-900A05157D8D}" srcOrd="1" destOrd="0" presId="urn:microsoft.com/office/officeart/2008/layout/LinedList"/>
    <dgm:cxn modelId="{84DEEDF3-2BEF-4BAE-9733-C5194DFC31B0}" type="presParOf" srcId="{440C1E1B-502D-426F-9B3F-900A05157D8D}" destId="{32626DC0-5C00-4EFC-AFDD-645094AFCF72}" srcOrd="0" destOrd="0" presId="urn:microsoft.com/office/officeart/2008/layout/LinedList"/>
    <dgm:cxn modelId="{A95F766A-B227-4EEF-ACE5-1734916308FF}" type="presParOf" srcId="{440C1E1B-502D-426F-9B3F-900A05157D8D}" destId="{6F13AE67-6970-4B09-96BF-A954E84474E4}" srcOrd="1" destOrd="0" presId="urn:microsoft.com/office/officeart/2008/layout/LinedList"/>
    <dgm:cxn modelId="{F9D85F91-B942-4CAA-BE53-BA5394B015C0}" type="presParOf" srcId="{6F13AE67-6970-4B09-96BF-A954E84474E4}" destId="{4CB19F1C-B698-4B7D-B2F2-179534BE829B}" srcOrd="0" destOrd="0" presId="urn:microsoft.com/office/officeart/2008/layout/LinedList"/>
    <dgm:cxn modelId="{4ABD6049-2258-4E98-8FF3-37E30E36519B}" type="presParOf" srcId="{6F13AE67-6970-4B09-96BF-A954E84474E4}" destId="{8FD7F0E6-EA0F-44A7-B697-6DD139688493}" srcOrd="1" destOrd="0" presId="urn:microsoft.com/office/officeart/2008/layout/LinedList"/>
    <dgm:cxn modelId="{8C469323-89CB-4919-8CDD-344315891407}" type="presParOf" srcId="{6F13AE67-6970-4B09-96BF-A954E84474E4}" destId="{BE592FC5-5813-4D0F-8804-2A9D18B3B0E2}" srcOrd="2" destOrd="0" presId="urn:microsoft.com/office/officeart/2008/layout/LinedList"/>
    <dgm:cxn modelId="{57919AA3-8ADA-4321-BFAC-3B63F70F3851}" type="presParOf" srcId="{440C1E1B-502D-426F-9B3F-900A05157D8D}" destId="{7D7CB004-76BB-485B-A033-CE5F399F34E3}" srcOrd="2" destOrd="0" presId="urn:microsoft.com/office/officeart/2008/layout/LinedList"/>
    <dgm:cxn modelId="{968C7181-F71E-47AE-B333-94E703BBC0C2}" type="presParOf" srcId="{440C1E1B-502D-426F-9B3F-900A05157D8D}" destId="{80015C23-48F9-4126-A4DA-CF7B1A58C09D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E9745-EEB8-4E5C-A134-FF4A76D9076F}">
      <dsp:nvSpPr>
        <dsp:cNvPr id="0" name=""/>
        <dsp:cNvSpPr/>
      </dsp:nvSpPr>
      <dsp:spPr>
        <a:xfrm>
          <a:off x="0" y="2344"/>
          <a:ext cx="643444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3B37F-D450-42BA-B20A-F15DC7A3B125}">
      <dsp:nvSpPr>
        <dsp:cNvPr id="0" name=""/>
        <dsp:cNvSpPr/>
      </dsp:nvSpPr>
      <dsp:spPr>
        <a:xfrm>
          <a:off x="0" y="2344"/>
          <a:ext cx="1286889" cy="159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Subscribe</a:t>
          </a:r>
        </a:p>
      </dsp:txBody>
      <dsp:txXfrm>
        <a:off x="0" y="2344"/>
        <a:ext cx="1286889" cy="1599012"/>
      </dsp:txXfrm>
    </dsp:sp>
    <dsp:sp modelId="{11FD9DD6-E74A-4B33-A15E-C083D09AF2CB}">
      <dsp:nvSpPr>
        <dsp:cNvPr id="0" name=""/>
        <dsp:cNvSpPr/>
      </dsp:nvSpPr>
      <dsp:spPr>
        <a:xfrm>
          <a:off x="1383406" y="82295"/>
          <a:ext cx="5051041" cy="985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Subscribe to FSA and FSA Outreach news &amp; alerts: </a:t>
          </a:r>
          <a:r>
            <a:rPr lang="en-US" sz="1300" kern="1200" dirty="0">
              <a:hlinkClick xmlns:r="http://schemas.openxmlformats.org/officeDocument/2006/relationships" r:id="rId1"/>
            </a:rPr>
            <a:t>www.fsa.usda.gov/subscribe</a:t>
          </a:r>
          <a:r>
            <a:rPr lang="en-US" sz="1300" kern="1200" dirty="0"/>
            <a:t> </a:t>
          </a:r>
        </a:p>
      </dsp:txBody>
      <dsp:txXfrm>
        <a:off x="1383406" y="82295"/>
        <a:ext cx="5051041" cy="985599"/>
      </dsp:txXfrm>
    </dsp:sp>
    <dsp:sp modelId="{9A2CAF7E-0F69-4E89-9CBF-059F7BFF0DDD}">
      <dsp:nvSpPr>
        <dsp:cNvPr id="0" name=""/>
        <dsp:cNvSpPr/>
      </dsp:nvSpPr>
      <dsp:spPr>
        <a:xfrm>
          <a:off x="1286889" y="1067894"/>
          <a:ext cx="514755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78D83-EF26-418C-8A7B-215F92415367}">
      <dsp:nvSpPr>
        <dsp:cNvPr id="0" name=""/>
        <dsp:cNvSpPr/>
      </dsp:nvSpPr>
      <dsp:spPr>
        <a:xfrm>
          <a:off x="0" y="1170279"/>
          <a:ext cx="643444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371F8-EECB-4C50-A4E0-AD17DEA3669A}">
      <dsp:nvSpPr>
        <dsp:cNvPr id="0" name=""/>
        <dsp:cNvSpPr/>
      </dsp:nvSpPr>
      <dsp:spPr>
        <a:xfrm>
          <a:off x="10346" y="1471213"/>
          <a:ext cx="1286889" cy="159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Contact &amp; Connect</a:t>
          </a:r>
        </a:p>
      </dsp:txBody>
      <dsp:txXfrm>
        <a:off x="10346" y="1471213"/>
        <a:ext cx="1286889" cy="1599012"/>
      </dsp:txXfrm>
    </dsp:sp>
    <dsp:sp modelId="{6504AAC3-059A-4464-9318-5252C42C207B}">
      <dsp:nvSpPr>
        <dsp:cNvPr id="0" name=""/>
        <dsp:cNvSpPr/>
      </dsp:nvSpPr>
      <dsp:spPr>
        <a:xfrm>
          <a:off x="1318096" y="1273632"/>
          <a:ext cx="5051041" cy="1452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With State Beginning Farmer &amp; Rancher Coordinators and USDA Partners in your state.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Coordinators</a:t>
          </a:r>
          <a:r>
            <a:rPr lang="en-US" sz="1300" kern="1200" dirty="0"/>
            <a:t>: </a:t>
          </a:r>
          <a:r>
            <a:rPr lang="en-US" sz="1300" kern="1200" dirty="0">
              <a:hlinkClick xmlns:r="http://schemas.openxmlformats.org/officeDocument/2006/relationships" r:id="rId2"/>
            </a:rPr>
            <a:t>https://www.farmers.gov/your-business/beginning-farmers/coordinators</a:t>
          </a:r>
          <a:r>
            <a:rPr lang="en-US" sz="1300" kern="1200" dirty="0"/>
            <a:t>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Partners</a:t>
          </a:r>
          <a:r>
            <a:rPr lang="en-US" sz="1300" kern="1200" dirty="0"/>
            <a:t>:  </a:t>
          </a:r>
          <a:r>
            <a:rPr lang="en-US" sz="1300" kern="1200" dirty="0">
              <a:hlinkClick xmlns:r="http://schemas.openxmlformats.org/officeDocument/2006/relationships" r:id="rId3"/>
            </a:rPr>
            <a:t>www.fsa.usda.gov/cooperativeagreements</a:t>
          </a:r>
          <a:r>
            <a:rPr lang="en-US" sz="1300" kern="1200" dirty="0"/>
            <a:t>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1318096" y="1273632"/>
        <a:ext cx="5051041" cy="1452227"/>
      </dsp:txXfrm>
    </dsp:sp>
    <dsp:sp modelId="{48DAD26F-81EF-4828-B2E4-413C62CD1B6A}">
      <dsp:nvSpPr>
        <dsp:cNvPr id="0" name=""/>
        <dsp:cNvSpPr/>
      </dsp:nvSpPr>
      <dsp:spPr>
        <a:xfrm>
          <a:off x="1286889" y="3126196"/>
          <a:ext cx="514755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0DEE0-5315-4D7E-94F8-0F0F4FA9F815}">
      <dsp:nvSpPr>
        <dsp:cNvPr id="0" name=""/>
        <dsp:cNvSpPr/>
      </dsp:nvSpPr>
      <dsp:spPr>
        <a:xfrm>
          <a:off x="0" y="3200369"/>
          <a:ext cx="643444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94C13-0192-4C89-B09D-B6D2DEE61916}">
      <dsp:nvSpPr>
        <dsp:cNvPr id="0" name=""/>
        <dsp:cNvSpPr/>
      </dsp:nvSpPr>
      <dsp:spPr>
        <a:xfrm>
          <a:off x="0" y="3200369"/>
          <a:ext cx="1286889" cy="159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Share</a:t>
          </a:r>
        </a:p>
      </dsp:txBody>
      <dsp:txXfrm>
        <a:off x="0" y="3200369"/>
        <a:ext cx="1286889" cy="1599012"/>
      </dsp:txXfrm>
    </dsp:sp>
    <dsp:sp modelId="{8FD7F0E6-EA0F-44A7-B697-6DD139688493}">
      <dsp:nvSpPr>
        <dsp:cNvPr id="0" name=""/>
        <dsp:cNvSpPr/>
      </dsp:nvSpPr>
      <dsp:spPr>
        <a:xfrm>
          <a:off x="1383406" y="3272980"/>
          <a:ext cx="5051041" cy="1452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Barriers and obstacles faced at the county office level with your State Outreach Coordinators. </a:t>
          </a:r>
          <a:r>
            <a:rPr lang="en-US" sz="1300" kern="1200" dirty="0">
              <a:hlinkClick xmlns:r="http://schemas.openxmlformats.org/officeDocument/2006/relationships" r:id="rId4"/>
            </a:rPr>
            <a:t>https://www.fsa.usda.gov/programs-and-services/outreach-and-education/state-outreach-coordinators/index</a:t>
          </a:r>
          <a:r>
            <a:rPr lang="en-US" sz="1300" kern="1200" dirty="0"/>
            <a:t>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ASK USDA: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5"/>
            </a:rPr>
            <a:t>https://askusda.gov/s</a:t>
          </a:r>
          <a:r>
            <a:rPr lang="en-US" sz="1300" kern="1200" dirty="0"/>
            <a:t> </a:t>
          </a:r>
        </a:p>
      </dsp:txBody>
      <dsp:txXfrm>
        <a:off x="1383406" y="3272980"/>
        <a:ext cx="5051041" cy="1452227"/>
      </dsp:txXfrm>
    </dsp:sp>
    <dsp:sp modelId="{7D7CB004-76BB-485B-A033-CE5F399F34E3}">
      <dsp:nvSpPr>
        <dsp:cNvPr id="0" name=""/>
        <dsp:cNvSpPr/>
      </dsp:nvSpPr>
      <dsp:spPr>
        <a:xfrm>
          <a:off x="1286889" y="4725208"/>
          <a:ext cx="514755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42509-DB4E-44F6-8881-9CB38A0318C8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A254-A1AA-481A-8DF8-0E354738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7ECD8-696C-4B49-8F88-105B4345E826}" type="slidenum"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315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87ECD8-696C-4B49-8F88-105B4345E82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8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BA254-A1AA-481A-8DF8-0E35473825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04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BA254-A1AA-481A-8DF8-0E35473825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8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4E0998-64EA-4DAB-AE19-75B2DFFCBF1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9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7ECD8-696C-4B49-8F88-105B4345E826}" type="slidenum"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432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BA254-A1AA-481A-8DF8-0E35473825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7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BA254-A1AA-481A-8DF8-0E35473825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12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7ECD8-696C-4B49-8F88-105B4345E826}" type="slidenum"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755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87ECD8-696C-4B49-8F88-105B4345E8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27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BA254-A1AA-481A-8DF8-0E35473825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06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87ECD8-696C-4B49-8F88-105B4345E82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72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7ECD8-696C-4B49-8F88-105B4345E826}" type="slidenum">
              <a:rPr kumimoji="0" lang="en-US" sz="2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82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87ECD8-696C-4B49-8F88-105B4345E82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13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5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FSA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A702CD0C-4EC4-4571-AE81-5162172639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3341688"/>
            <a:ext cx="4749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4247" y="5699057"/>
            <a:ext cx="9513317" cy="985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8D2465C-5CC7-4854-BCF0-E417853B4A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/>
          <a:stretch>
            <a:fillRect/>
          </a:stretch>
        </p:blipFill>
        <p:spPr bwMode="auto">
          <a:xfrm>
            <a:off x="0" y="1260480"/>
            <a:ext cx="720513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4D24D28-C0F9-4DE3-8D24-8979D1566C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1260475"/>
            <a:ext cx="47498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82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299A747-C051-4838-87B2-12FAA7BD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/>
          <a:stretch>
            <a:fillRect/>
          </a:stretch>
        </p:blipFill>
        <p:spPr bwMode="auto">
          <a:xfrm>
            <a:off x="0" y="1260479"/>
            <a:ext cx="720513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F8EB5F4-21DF-4683-81A7-1847FE54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3341688"/>
            <a:ext cx="4749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B7AEB8F-7FF2-4694-B5C5-B930D678F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1260475"/>
            <a:ext cx="47498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4247" y="5699055"/>
            <a:ext cx="9513317" cy="985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0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rgbClr val="06574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DABC1-53E2-49F6-BCE4-050982601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B0BD07-EB89-4F7F-844F-4C0AA7300549}" type="datetimeFigureOut">
              <a:rPr lang="en-US" smtClean="0"/>
              <a:pPr>
                <a:defRPr/>
              </a:pPr>
              <a:t>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F143A-0638-4E86-9215-5B6ABB6C5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D2507-9D6F-487A-99CB-EFD8721A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26300570-A397-4E6B-B0E7-9103E59E1E3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4807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2AF9C-B23E-4541-BA99-747BBC0D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1AB3D7-BEEF-4032-9AD7-C1FB292FC4EA}" type="datetimeFigureOut">
              <a:rPr lang="en-US" smtClean="0"/>
              <a:pPr>
                <a:defRPr/>
              </a:pPr>
              <a:t>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43D8B-AA6C-4ED4-8936-1BE64B487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4C373-71B8-4952-9125-B6FC68563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B034BA56-3F01-4BDA-970C-35FF2B7EC19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215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B494D526-7C17-41E9-9BCA-8798D045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2E7828-B186-43E9-AEB2-AA1A757C5767}" type="datetimeFigureOut">
              <a:rPr lang="en-US" smtClean="0"/>
              <a:pPr>
                <a:defRPr/>
              </a:pPr>
              <a:t>2/3/2022</a:t>
            </a:fld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260C7C53-A5A0-453C-8783-2306B12D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CE79461C-E15A-43A6-8695-8620BAB90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A08C17CF-EA9E-4178-9E87-CAD3E381518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309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35665"/>
            <a:ext cx="10515600" cy="7550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00467C-4228-452A-BA7B-7A02A01D9C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41ECDE-0AD9-4CB8-9FBA-B4C3B0338438}" type="datetimeFigureOut">
              <a:rPr lang="en-US" smtClean="0"/>
              <a:pPr>
                <a:defRPr/>
              </a:pPr>
              <a:t>2/3/2022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095255-E007-4559-ACDF-88DA2FCBE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49DA9-46DB-468E-A3C9-08494BDCD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437697B6-13CD-4BB2-A638-7B394232290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5246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4438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15612"/>
            <a:ext cx="3932237" cy="325337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60622-626B-48FA-8BC3-39F7351D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89D9AF-4C89-41DB-AB26-711CCAB9AA0D}" type="datetimeFigureOut">
              <a:rPr lang="en-US" smtClean="0"/>
              <a:pPr>
                <a:defRPr/>
              </a:pPr>
              <a:t>2/3/2022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54EF6-6FE9-4C05-9B06-55FEC56CB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8FBDD-4C4A-4C3F-B97E-5257F14B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8DECEF8E-BCA0-4C63-AD5D-B5C4A390996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4870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NOFA 2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4246" y="5699052"/>
            <a:ext cx="9513317" cy="985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0F518-DE48-48A6-B746-4E6FFB7C1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195"/>
          <a:stretch/>
        </p:blipFill>
        <p:spPr>
          <a:xfrm>
            <a:off x="1" y="1265943"/>
            <a:ext cx="8078739" cy="4131016"/>
          </a:xfrm>
          <a:prstGeom prst="rect">
            <a:avLst/>
          </a:prstGeom>
        </p:spPr>
      </p:pic>
      <p:pic>
        <p:nvPicPr>
          <p:cNvPr id="10" name="Picture 9" descr="A close up of a greens and broccoli&#10;&#10;Description automatically generated">
            <a:extLst>
              <a:ext uri="{FF2B5EF4-FFF2-40B4-BE49-F238E27FC236}">
                <a16:creationId xmlns:a16="http://schemas.microsoft.com/office/drawing/2014/main" id="{CCE3E72E-BB11-4D74-BA11-B33D552D83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463" t="9662" r="19420" b="9183"/>
          <a:stretch/>
        </p:blipFill>
        <p:spPr>
          <a:xfrm>
            <a:off x="8251150" y="1265944"/>
            <a:ext cx="3940849" cy="2040675"/>
          </a:xfrm>
          <a:prstGeom prst="rect">
            <a:avLst/>
          </a:prstGeom>
        </p:spPr>
      </p:pic>
      <p:pic>
        <p:nvPicPr>
          <p:cNvPr id="12" name="Picture 11" descr="A close up of a green plant&#10;&#10;Description automatically generated">
            <a:extLst>
              <a:ext uri="{FF2B5EF4-FFF2-40B4-BE49-F238E27FC236}">
                <a16:creationId xmlns:a16="http://schemas.microsoft.com/office/drawing/2014/main" id="{CDBB52C0-3172-481F-8086-6529B23FD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2423" t="32346" r="9924"/>
          <a:stretch/>
        </p:blipFill>
        <p:spPr>
          <a:xfrm>
            <a:off x="8251149" y="3429001"/>
            <a:ext cx="3940851" cy="196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86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rgbClr val="06574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0A64B-9019-4AD5-866F-642831913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5AC5627-F8B8-495E-9A2C-C324418EB212}" type="datetimeFigureOut">
              <a:rPr lang="en-US"/>
              <a:pPr>
                <a:defRPr/>
              </a:pPr>
              <a:t>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3A6FB-C338-4C61-960E-24CD0236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5-3B97-4D65-B824-997C624B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9FAED95-E743-4FED-B4A0-6E810060F7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51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99F00-4CAF-46F2-BF45-86F0F5FC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3355E9-3D9E-460A-A036-39E0B321C715}" type="datetimeFigureOut">
              <a:rPr lang="en-US"/>
              <a:pPr>
                <a:defRPr/>
              </a:pPr>
              <a:t>2/3/2022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B0F18-B93D-4AE6-97CD-D7AC0D83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5AE91-0EDC-499D-86A8-3FBA30A9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4A92095-DCC8-4210-B955-BD6F790679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589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47E3C55D-0A9B-4CD1-A644-8EBB0EA50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3DE4DC-47FD-4E27-A690-B67D4D8E1A87}" type="datetimeFigureOut">
              <a:rPr lang="en-US"/>
              <a:pPr>
                <a:defRPr/>
              </a:pPr>
              <a:t>2/3/2022</a:t>
            </a:fld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CA61485B-DE9B-4C90-B6AE-1401FE95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E71A9101-1EE8-468F-ADDC-44CAA4C41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E7A8018-E52B-47AF-B79F-9446492A44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0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nonspecialty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E3BE8D84-111A-4D6C-B0FD-638221AD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035" t="2003" r="1775" b="2325"/>
          <a:stretch/>
        </p:blipFill>
        <p:spPr bwMode="auto">
          <a:xfrm>
            <a:off x="3" y="1269945"/>
            <a:ext cx="8054108" cy="413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EB8DC1C-1746-4824-8FA7-F2155196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274895" y="1269937"/>
            <a:ext cx="3907039" cy="195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4247" y="5699057"/>
            <a:ext cx="9513317" cy="985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45621-4DC9-4D2E-BF60-DA77E3C79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20" t="5530" r="7614"/>
          <a:stretch/>
        </p:blipFill>
        <p:spPr>
          <a:xfrm>
            <a:off x="8305853" y="3343570"/>
            <a:ext cx="3876081" cy="205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5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35665"/>
            <a:ext cx="10515600" cy="755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E3967-728F-4847-B2D1-5D045D6D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8F8B0D3-ED2F-4E30-A1AA-BF7ED9FD26FA}" type="datetimeFigureOut">
              <a:rPr lang="en-US"/>
              <a:pPr>
                <a:defRPr/>
              </a:pPr>
              <a:t>2/3/2022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2988A4-F041-4DE7-BA8C-AA0466FDB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B8436A-7CBF-4CFC-8FF2-D7598AC6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3C50A72-A804-47D7-A09B-6C3F54226C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77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443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15609"/>
            <a:ext cx="3932237" cy="32533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020EE-6F9C-45F0-A218-F824F89BA0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F43CDE-74EA-485B-A072-D15132546493}" type="datetimeFigureOut">
              <a:rPr lang="en-US"/>
              <a:pPr>
                <a:defRPr/>
              </a:pPr>
              <a:t>2/3/2022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9CC03-F5E1-46C9-8EF6-6AAA6809B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2684F-5DD7-4DE0-82C4-52689B87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0CA83D-756A-44DA-A5E6-04998C4BAF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_Heirs' Propert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4246" y="5699052"/>
            <a:ext cx="9513317" cy="985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E3E72E-BB11-4D74-BA11-B33D552D83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51150" y="1301310"/>
            <a:ext cx="3940849" cy="1969943"/>
          </a:xfrm>
          <a:prstGeom prst="rect">
            <a:avLst/>
          </a:prstGeom>
        </p:spPr>
      </p:pic>
      <p:pic>
        <p:nvPicPr>
          <p:cNvPr id="12" name="Picture 11" descr="A close up of a green plant&#10;&#10;Description automatically generated">
            <a:extLst>
              <a:ext uri="{FF2B5EF4-FFF2-40B4-BE49-F238E27FC236}">
                <a16:creationId xmlns:a16="http://schemas.microsoft.com/office/drawing/2014/main" id="{CDBB52C0-3172-481F-8086-6529B23FD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2423" t="32346" r="9924"/>
          <a:stretch/>
        </p:blipFill>
        <p:spPr>
          <a:xfrm>
            <a:off x="8251149" y="3429001"/>
            <a:ext cx="3940851" cy="1967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E61C1F-25AE-420C-B056-D331AAF467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2707" y="1301310"/>
            <a:ext cx="8118867" cy="4059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A0B10-0C4A-447E-8CAF-9391388343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8253139" y="3429001"/>
            <a:ext cx="3936875" cy="196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8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stock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4247" y="5699057"/>
            <a:ext cx="9513317" cy="985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rown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78EB7418-6A14-4799-BBF4-69328B8291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9181" y="1874987"/>
            <a:ext cx="5361711" cy="26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6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ty Crop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E3BE8D84-111A-4D6C-B0FD-638221AD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030" r="1024"/>
          <a:stretch/>
        </p:blipFill>
        <p:spPr bwMode="auto">
          <a:xfrm>
            <a:off x="0" y="1256150"/>
            <a:ext cx="7832437" cy="411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08F6F2C-02E9-421D-B484-C705CE4B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128000" y="3341687"/>
            <a:ext cx="406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EB8DC1C-1746-4824-8FA7-F2155196B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4787"/>
          <a:stretch/>
        </p:blipFill>
        <p:spPr bwMode="auto">
          <a:xfrm>
            <a:off x="8128000" y="1256144"/>
            <a:ext cx="4064000" cy="193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4247" y="5699057"/>
            <a:ext cx="9513317" cy="985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62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rgbClr val="06574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0A64B-9019-4AD5-866F-642831913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5AC5627-F8B8-495E-9A2C-C324418EB212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3A6FB-C338-4C61-960E-24CD0236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5-3B97-4D65-B824-997C624B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9FAED95-E743-4FED-B4A0-6E810060F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7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99F00-4CAF-46F2-BF45-86F0F5FC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3355E9-3D9E-460A-A036-39E0B321C715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B0F18-B93D-4AE6-97CD-D7AC0D83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5AE91-0EDC-499D-86A8-3FBA30A9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4A92095-DCC8-4210-B955-BD6F79067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47E3C55D-0A9B-4CD1-A644-8EBB0EA50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3DE4DC-47FD-4E27-A690-B67D4D8E1A87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CA61485B-DE9B-4C90-B6AE-1401FE95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E71A9101-1EE8-468F-ADDC-44CAA4C41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E7A8018-E52B-47AF-B79F-9446492A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3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35665"/>
            <a:ext cx="10515600" cy="755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E3967-728F-4847-B2D1-5D045D6D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8F8B0D3-ED2F-4E30-A1AA-BF7ED9FD26FA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2988A4-F041-4DE7-BA8C-AA0466FDB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B8436A-7CBF-4CFC-8FF2-D7598AC6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3C50A72-A804-47D7-A09B-6C3F54226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3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4438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15613"/>
            <a:ext cx="3932237" cy="3253379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020EE-6F9C-45F0-A218-F824F89BA0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F43CDE-74EA-485B-A072-D15132546493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9CC03-F5E1-46C9-8EF6-6AAA6809B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2684F-5DD7-4DE0-82C4-52689B87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0CA83D-756A-44DA-A5E6-04998C4BA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3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6D3D77E-5F86-4BC2-A4C1-C7D2D90E3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3" y="992189"/>
            <a:ext cx="947208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B0E1DC-84BC-4ADD-8612-31F894D9C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3" y="1825625"/>
            <a:ext cx="9472084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00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668A2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17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3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53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70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589" indent="-228589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6" indent="-228589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42" indent="-228589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20" indent="-228589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8" indent="-228589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C548910-F2E2-42F3-B987-D864435EE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3" y="992189"/>
            <a:ext cx="947208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E099DBB-E6EF-4EEF-BD85-501511A9B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3" y="1825625"/>
            <a:ext cx="9472084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8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668A2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594" indent="-228594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6D3D77E-5F86-4BC2-A4C1-C7D2D90E3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1" y="992188"/>
            <a:ext cx="947208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B0E1DC-84BC-4ADD-8612-31F894D9C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1" y="1825625"/>
            <a:ext cx="947208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039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668A2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668A25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a.usda.gov/cooperativeagreement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rmers.gov/heir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usendowment.org/" TargetMode="External"/><Relationship Id="rId5" Type="http://schemas.openxmlformats.org/officeDocument/2006/relationships/hyperlink" Target="http://www.nrcs.usda.gov/" TargetMode="External"/><Relationship Id="rId4" Type="http://schemas.openxmlformats.org/officeDocument/2006/relationships/hyperlink" Target="http://www.rd.usda.gov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5AE4CF-471C-4A61-952A-9A1BDEB0C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USDA RESOURCES FOR HEIRS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J. Latrice Hill, USDA Farm Service Agency National Director </a:t>
            </a:r>
            <a:r>
              <a:rPr lang="en-US" sz="2400" i="1">
                <a:latin typeface="Calibri Light" panose="020F0302020204030204" pitchFamily="34" charset="0"/>
                <a:cs typeface="Calibri Light" panose="020F0302020204030204" pitchFamily="34" charset="0"/>
              </a:rPr>
              <a:t>of Outreach</a:t>
            </a:r>
            <a:endParaRPr lang="en-US" sz="24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0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40A93-7A74-4EC8-B77E-629F5B65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j-lt"/>
                <a:cs typeface="+mj-cs"/>
              </a:rPr>
              <a:t>Loan Amounts &amp; Eligibility for Ultimate Recipients</a:t>
            </a:r>
            <a:br>
              <a:rPr lang="en-US" sz="2800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2800">
              <a:solidFill>
                <a:schemeClr val="tx1"/>
              </a:solidFill>
              <a:latin typeface="+mj-lt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7A4588-1E2A-47C8-946C-62C4763E9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7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25714B-2024-4BB7-BCCD-7305F2B49102}"/>
              </a:ext>
            </a:extLst>
          </p:cNvPr>
          <p:cNvSpPr txBox="1"/>
          <p:nvPr/>
        </p:nvSpPr>
        <p:spPr>
          <a:xfrm>
            <a:off x="8643193" y="2418408"/>
            <a:ext cx="2942813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/>
              <a:t>Eligibility requirements of the ultimate recipient are: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1600"/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/>
              <a:t>Ultimate recipients may be individuals or legal entities, with authority to incur the debt and to resolve ownership and succession of a farm owned by multiple owners; and 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/>
              <a:t>Must agree to complete a succession plan as a condition of receiving a loan form the intermediary.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1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88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EC7E39-A394-47B4-A39A-74A82010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803" y="2837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Partner Organizations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199603-B58C-4063-B41A-E81B70A8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580606"/>
            <a:ext cx="6751952" cy="5081451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/>
              <a:t>Outreach and Technical Assistance Cooperative Agreements</a:t>
            </a:r>
          </a:p>
          <a:p>
            <a:endParaRPr lang="en-US" sz="1800" u="sng" dirty="0"/>
          </a:p>
          <a:p>
            <a:r>
              <a:rPr lang="en-US" sz="1800" dirty="0"/>
              <a:t>WEBSITE:  </a:t>
            </a:r>
          </a:p>
          <a:p>
            <a:r>
              <a:rPr lang="en-US" sz="1800" dirty="0">
                <a:hlinkClick r:id="rId3"/>
              </a:rPr>
              <a:t>https://www.fsa.usda.gov/cooperativeagreements</a:t>
            </a:r>
            <a:r>
              <a:rPr lang="en-US" sz="1800" dirty="0"/>
              <a:t>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Center for Heirs Property Preservation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TX Small Farmers &amp; Ranchers Community Based Organization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North South Institute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University of Arkansas-Pine Bluff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 err="1"/>
              <a:t>Africulture</a:t>
            </a:r>
            <a:endParaRPr lang="en-US" sz="1800" b="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American Farmland Trust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Community Farm Alliance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Intertribal Ag Council, Inc.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New South Development &amp; Training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OH Ecological Food &amp; Farm Association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Stag Vets, Inc.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UGA Research Foundation, Inc.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800" b="0" dirty="0"/>
              <a:t>Univ. of MA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500" dirty="0"/>
          </a:p>
          <a:p>
            <a:endParaRPr lang="en-US" sz="500" dirty="0"/>
          </a:p>
          <a:p>
            <a:endParaRPr lang="en-US" sz="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5FE8E-F50B-4B56-97AB-E88642B21B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r="3088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57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90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FA8F7-0B5B-48C7-AB33-D4792AB2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3" y="564550"/>
            <a:ext cx="4353116" cy="995516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595959"/>
                </a:solidFill>
              </a:rPr>
              <a:t>Heirs Property: Available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BE99C-9F5A-420F-8EAB-C1EEA6F11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3" y="2236365"/>
            <a:ext cx="4353116" cy="3447576"/>
          </a:xfrm>
        </p:spPr>
        <p:txBody>
          <a:bodyPr anchor="t">
            <a:normAutofit/>
          </a:bodyPr>
          <a:lstStyle/>
          <a:p>
            <a:r>
              <a:rPr lang="en-US" sz="1600" dirty="0">
                <a:solidFill>
                  <a:srgbClr val="595959"/>
                </a:solidFill>
              </a:rPr>
              <a:t>WEBSITE:  </a:t>
            </a:r>
          </a:p>
          <a:p>
            <a:r>
              <a:rPr lang="en-US" sz="1600" dirty="0">
                <a:solidFill>
                  <a:srgbClr val="595959"/>
                </a:solidFill>
                <a:hlinkClick r:id="rId3"/>
              </a:rPr>
              <a:t>https://www.farmers.gov/heirs</a:t>
            </a:r>
            <a:r>
              <a:rPr lang="en-US" sz="1600" dirty="0">
                <a:solidFill>
                  <a:srgbClr val="595959"/>
                </a:solidFill>
              </a:rPr>
              <a:t> </a:t>
            </a:r>
          </a:p>
          <a:p>
            <a:r>
              <a:rPr lang="en-US" sz="1600" b="0" dirty="0">
                <a:solidFill>
                  <a:srgbClr val="595959"/>
                </a:solidFill>
              </a:rPr>
              <a:t>Includes info on: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595959"/>
                </a:solidFill>
              </a:rPr>
              <a:t>Establishing a farm number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595959"/>
                </a:solidFill>
              </a:rPr>
              <a:t>Heirs Property Relending Program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595959"/>
                </a:solidFill>
              </a:rPr>
              <a:t>Fact Sheets:  </a:t>
            </a:r>
          </a:p>
          <a:p>
            <a:pPr marL="971502" lvl="1" indent="-285737"/>
            <a:r>
              <a:rPr lang="en-US" sz="1200" dirty="0">
                <a:solidFill>
                  <a:srgbClr val="595959"/>
                </a:solidFill>
              </a:rPr>
              <a:t>Heirs property operators on getting a farm number</a:t>
            </a:r>
          </a:p>
          <a:p>
            <a:pPr marL="971502" lvl="1" indent="-285737"/>
            <a:r>
              <a:rPr lang="en-US" sz="1200" dirty="0">
                <a:solidFill>
                  <a:srgbClr val="595959"/>
                </a:solidFill>
              </a:rPr>
              <a:t>What is Heirs Property?</a:t>
            </a:r>
          </a:p>
          <a:p>
            <a:pPr marL="971502" lvl="1" indent="-285737"/>
            <a:r>
              <a:rPr lang="en-US" sz="1200" dirty="0">
                <a:solidFill>
                  <a:srgbClr val="595959"/>
                </a:solidFill>
              </a:rPr>
              <a:t>Heirs’ Property Relending Program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1600" b="0" dirty="0">
              <a:solidFill>
                <a:srgbClr val="595959"/>
              </a:solidFill>
            </a:endParaRPr>
          </a:p>
          <a:p>
            <a:endParaRPr lang="en-US" sz="1600" dirty="0">
              <a:solidFill>
                <a:srgbClr val="595959"/>
              </a:solidFill>
            </a:endParaRPr>
          </a:p>
          <a:p>
            <a:endParaRPr lang="en-US" sz="1600" dirty="0">
              <a:solidFill>
                <a:srgbClr val="595959"/>
              </a:solidFill>
            </a:endParaRPr>
          </a:p>
          <a:p>
            <a:endParaRPr lang="en-US" sz="1600" dirty="0">
              <a:solidFill>
                <a:srgbClr val="59595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9B58D-83F5-46C8-BE4E-842B64A51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81801" y="1219629"/>
            <a:ext cx="4797056" cy="446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2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01A04EF-913E-4BA9-9A2C-D439EF0F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347"/>
            <a:ext cx="9472084" cy="698500"/>
          </a:xfrm>
        </p:spPr>
        <p:txBody>
          <a:bodyPr/>
          <a:lstStyle/>
          <a:p>
            <a:r>
              <a:rPr lang="en-US" dirty="0"/>
              <a:t>USDA Programs and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8712A-5838-4ECB-86BD-5EEB4F839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6937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0925685D-5E94-4C74-94B6-2C83151CB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673265" y="2413821"/>
            <a:ext cx="4610603" cy="3074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6B0168-FF22-46A5-9A51-27DB906E3A80}"/>
              </a:ext>
            </a:extLst>
          </p:cNvPr>
          <p:cNvSpPr/>
          <p:nvPr/>
        </p:nvSpPr>
        <p:spPr>
          <a:xfrm>
            <a:off x="10310288" y="5551021"/>
            <a:ext cx="1881715" cy="1194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53F97E-EFFD-4B52-8C86-8485BDB71558}"/>
              </a:ext>
            </a:extLst>
          </p:cNvPr>
          <p:cNvSpPr txBox="1">
            <a:spLocks/>
          </p:cNvSpPr>
          <p:nvPr/>
        </p:nvSpPr>
        <p:spPr bwMode="auto">
          <a:xfrm>
            <a:off x="838200" y="3329626"/>
            <a:ext cx="4436691" cy="166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06574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>
                <a:solidFill>
                  <a:srgbClr val="595959"/>
                </a:solidFill>
              </a:rPr>
              <a:t>WEBSITE:</a:t>
            </a:r>
            <a:r>
              <a:rPr lang="en-US" sz="1600" dirty="0">
                <a:solidFill>
                  <a:srgbClr val="595959"/>
                </a:solidFill>
              </a:rPr>
              <a:t> 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595959"/>
                </a:solidFill>
                <a:hlinkClick r:id="rId4"/>
              </a:rPr>
              <a:t>www.rd.usda.gov</a:t>
            </a:r>
            <a:r>
              <a:rPr lang="en-US" sz="1600" b="0" dirty="0">
                <a:solidFill>
                  <a:srgbClr val="595959"/>
                </a:solidFill>
              </a:rPr>
              <a:t> </a:t>
            </a:r>
          </a:p>
          <a:p>
            <a:pPr marL="971537" lvl="1" indent="-285737"/>
            <a:r>
              <a:rPr lang="en-US" sz="1400" b="0" dirty="0">
                <a:solidFill>
                  <a:srgbClr val="595959"/>
                </a:solidFill>
              </a:rPr>
              <a:t>Microentrepreneur Assistance Program</a:t>
            </a:r>
          </a:p>
          <a:p>
            <a:pPr marL="971537" lvl="1" indent="-285737"/>
            <a:r>
              <a:rPr lang="en-US" sz="1400" b="0" dirty="0">
                <a:solidFill>
                  <a:srgbClr val="595959"/>
                </a:solidFill>
              </a:rPr>
              <a:t>Value Added Producer Grants</a:t>
            </a:r>
          </a:p>
          <a:p>
            <a:pPr marL="971537" lvl="1" indent="-285737"/>
            <a:r>
              <a:rPr lang="en-US" sz="1400" b="0" dirty="0">
                <a:solidFill>
                  <a:srgbClr val="595959"/>
                </a:solidFill>
              </a:rPr>
              <a:t>Socially Disadvantaged Groups Grant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95959"/>
              </a:solidFill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95959"/>
              </a:solidFill>
            </a:endParaRPr>
          </a:p>
          <a:p>
            <a:endParaRPr lang="en-US" sz="1600" dirty="0">
              <a:solidFill>
                <a:srgbClr val="595959"/>
              </a:solidFill>
            </a:endParaRPr>
          </a:p>
          <a:p>
            <a:endParaRPr lang="en-US" sz="1600" dirty="0">
              <a:solidFill>
                <a:srgbClr val="595959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93D2DC-C313-4AC2-AE67-70301A11DBCA}"/>
              </a:ext>
            </a:extLst>
          </p:cNvPr>
          <p:cNvSpPr txBox="1">
            <a:spLocks/>
          </p:cNvSpPr>
          <p:nvPr/>
        </p:nvSpPr>
        <p:spPr bwMode="auto">
          <a:xfrm>
            <a:off x="838200" y="1566057"/>
            <a:ext cx="4436691" cy="20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06574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>
                <a:solidFill>
                  <a:srgbClr val="595959"/>
                </a:solidFill>
              </a:rPr>
              <a:t>WEBSITE:</a:t>
            </a:r>
            <a:r>
              <a:rPr lang="en-US" sz="1600" dirty="0">
                <a:solidFill>
                  <a:srgbClr val="595959"/>
                </a:solidFill>
              </a:rPr>
              <a:t> 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595959"/>
                </a:solidFill>
                <a:hlinkClick r:id="rId5"/>
              </a:rPr>
              <a:t>www.nrcs.usda.gov</a:t>
            </a:r>
            <a:r>
              <a:rPr lang="en-US" sz="1600" b="0" dirty="0">
                <a:solidFill>
                  <a:srgbClr val="595959"/>
                </a:solidFill>
              </a:rPr>
              <a:t> </a:t>
            </a:r>
          </a:p>
          <a:p>
            <a:pPr marL="971537" lvl="1" indent="-285737"/>
            <a:r>
              <a:rPr lang="en-US" sz="1400" b="0" dirty="0">
                <a:solidFill>
                  <a:srgbClr val="595959"/>
                </a:solidFill>
              </a:rPr>
              <a:t>Regional Conservation Partnership Program (RCPP)</a:t>
            </a:r>
          </a:p>
          <a:p>
            <a:pPr marL="971537" lvl="1" indent="-285737"/>
            <a:r>
              <a:rPr lang="en-US" sz="1400" b="0" dirty="0">
                <a:solidFill>
                  <a:srgbClr val="595959"/>
                </a:solidFill>
              </a:rPr>
              <a:t>Environmental Incentives Program (EQIPP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95959"/>
              </a:solidFill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95959"/>
              </a:solidFill>
            </a:endParaRPr>
          </a:p>
          <a:p>
            <a:endParaRPr lang="en-US" sz="1600" dirty="0">
              <a:solidFill>
                <a:srgbClr val="595959"/>
              </a:solidFill>
            </a:endParaRPr>
          </a:p>
          <a:p>
            <a:endParaRPr lang="en-US" sz="1600" dirty="0">
              <a:solidFill>
                <a:srgbClr val="595959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4EA7F6-B1C0-493A-A99F-9E1F15512924}"/>
              </a:ext>
            </a:extLst>
          </p:cNvPr>
          <p:cNvSpPr txBox="1">
            <a:spLocks/>
          </p:cNvSpPr>
          <p:nvPr/>
        </p:nvSpPr>
        <p:spPr bwMode="auto">
          <a:xfrm>
            <a:off x="854492" y="5087063"/>
            <a:ext cx="4610603" cy="155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06574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>
                <a:solidFill>
                  <a:srgbClr val="595959"/>
                </a:solidFill>
              </a:rPr>
              <a:t>WEBSITE:</a:t>
            </a:r>
            <a:r>
              <a:rPr lang="en-US" sz="1600" dirty="0">
                <a:solidFill>
                  <a:srgbClr val="595959"/>
                </a:solidFill>
              </a:rPr>
              <a:t> 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595959"/>
                </a:solidFill>
                <a:hlinkClick r:id="rId6"/>
              </a:rPr>
              <a:t>www.usendowment.org</a:t>
            </a:r>
            <a:r>
              <a:rPr lang="en-US" sz="1600" b="0" dirty="0">
                <a:solidFill>
                  <a:srgbClr val="595959"/>
                </a:solidFill>
              </a:rPr>
              <a:t> </a:t>
            </a:r>
          </a:p>
          <a:p>
            <a:pPr marL="971537" lvl="1" indent="-285737"/>
            <a:r>
              <a:rPr lang="en-US" sz="1400" b="0" dirty="0">
                <a:solidFill>
                  <a:srgbClr val="595959"/>
                </a:solidFill>
              </a:rPr>
              <a:t>Sustainable Forestry and African American Land Retention Network (SFLR)</a:t>
            </a:r>
          </a:p>
          <a:p>
            <a:endParaRPr lang="en-US" sz="1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82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3764B-CEEC-4DD1-92F9-E6F37AD72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70" y="260190"/>
            <a:ext cx="6173262" cy="733653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USDA Farm Service Agency</a:t>
            </a:r>
          </a:p>
        </p:txBody>
      </p:sp>
      <p:pic>
        <p:nvPicPr>
          <p:cNvPr id="4" name="Picture 3" descr="A person driving a red tractor&#10;&#10;Description automatically generated with low confidence">
            <a:extLst>
              <a:ext uri="{FF2B5EF4-FFF2-40B4-BE49-F238E27FC236}">
                <a16:creationId xmlns:a16="http://schemas.microsoft.com/office/drawing/2014/main" id="{19BEB453-2F75-47B0-A70D-43C3FA1C2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6" r="27058" b="-2"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CA5C50-8A07-46A5-B912-D0FF7FF25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8269978"/>
              </p:ext>
            </p:extLst>
          </p:nvPr>
        </p:nvGraphicFramePr>
        <p:xfrm>
          <a:off x="979714" y="1429257"/>
          <a:ext cx="6434448" cy="4801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98190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DDDA19-ADA1-44A8-A482-F18431EC4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43637"/>
            <a:ext cx="9472613" cy="4351339"/>
          </a:xfrm>
        </p:spPr>
        <p:txBody>
          <a:bodyPr/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b="0" dirty="0"/>
              <a:t>Eligibility</a:t>
            </a:r>
          </a:p>
          <a:p>
            <a:pPr marL="1142942" lvl="1" indent="-457178"/>
            <a:r>
              <a:rPr lang="en-US" dirty="0"/>
              <a:t>Farm numbers allow access to USDA programs</a:t>
            </a:r>
            <a:endParaRPr lang="en-US" b="0" dirty="0"/>
          </a:p>
          <a:p>
            <a:pPr marL="1142942" lvl="1" indent="-457178"/>
            <a:r>
              <a:rPr lang="en-US" b="0" dirty="0"/>
              <a:t>2018 Farm Bill allows for alternative documentation for heirs property operators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b="0" dirty="0"/>
              <a:t>Obtaining a Farm Number (in Uniform Partition of Heirs Property Act States):</a:t>
            </a:r>
          </a:p>
          <a:p>
            <a:pPr marL="1142942" lvl="1" indent="-457178"/>
            <a:r>
              <a:rPr lang="en-US" b="0" dirty="0"/>
              <a:t>Proof that recorded order is de</a:t>
            </a:r>
            <a:r>
              <a:rPr lang="en-US" dirty="0"/>
              <a:t>ceased</a:t>
            </a:r>
          </a:p>
          <a:p>
            <a:pPr marL="1142942" lvl="1" indent="-457178"/>
            <a:r>
              <a:rPr lang="en-US" dirty="0"/>
              <a:t>Agreement amongst all landowners on rights and responsibilities for the land, and specific owner who is granted authority to manage and control land</a:t>
            </a:r>
          </a:p>
          <a:p>
            <a:pPr marL="1142942" lvl="1" indent="-457178"/>
            <a:endParaRPr lang="en-US" b="0" dirty="0">
              <a:solidFill>
                <a:srgbClr val="FF0000"/>
              </a:solidFill>
            </a:endParaRPr>
          </a:p>
          <a:p>
            <a:pPr marL="1142942" lvl="1" indent="-457178"/>
            <a:endParaRPr lang="en-US" b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BD4FD3-3094-4014-921A-B3D5A05E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27321"/>
            <a:ext cx="10735491" cy="698500"/>
          </a:xfrm>
        </p:spPr>
        <p:txBody>
          <a:bodyPr/>
          <a:lstStyle/>
          <a:p>
            <a:r>
              <a:rPr lang="en-US" dirty="0"/>
              <a:t>Resolving Barriers to Participate in FSA Programs </a:t>
            </a:r>
          </a:p>
        </p:txBody>
      </p:sp>
    </p:spTree>
    <p:extLst>
      <p:ext uri="{BB962C8B-B14F-4D97-AF65-F5344CB8AC3E}">
        <p14:creationId xmlns:p14="http://schemas.microsoft.com/office/powerpoint/2010/main" val="2610262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1F001-0A97-443B-9FB4-B26C1BC5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5CB74EF-127E-4AFE-96D5-B21880B4175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272128"/>
              </p:ext>
            </p:extLst>
          </p:nvPr>
        </p:nvGraphicFramePr>
        <p:xfrm>
          <a:off x="838203" y="1756591"/>
          <a:ext cx="9128757" cy="4306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047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A9656-3088-4DCF-84B7-5D46690D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900748"/>
            <a:ext cx="8887968" cy="698500"/>
          </a:xfrm>
        </p:spPr>
        <p:txBody>
          <a:bodyPr/>
          <a:lstStyle/>
          <a:p>
            <a:r>
              <a:rPr lang="en-US" sz="3200" dirty="0"/>
              <a:t>What is the Heirs’ Property Relending Program?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2552-E904-4D25-AB2C-CE4090DF7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Eligible entities will provide loans to assist heirs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Resolve ownership issues on farmland with multiple owners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Resolve succession issues on farmland with multiple owners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  <a:p>
            <a:r>
              <a:rPr lang="en-US" b="0" dirty="0"/>
              <a:t>Note:  These are loans that must be repaid to the intermediary lender.</a:t>
            </a:r>
            <a:r>
              <a:rPr lang="en-US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4251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outdoor, grass, person&#10;&#10;Description automatically generated">
            <a:extLst>
              <a:ext uri="{FF2B5EF4-FFF2-40B4-BE49-F238E27FC236}">
                <a16:creationId xmlns:a16="http://schemas.microsoft.com/office/drawing/2014/main" id="{AAC72D24-E47F-44E5-9AF9-4BE19142E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94725A-497D-46E6-92AA-D14FB097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dirty="0"/>
              <a:t>Why a Relending Program?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736CC4-2D28-46F6-A827-4751DFE43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/>
              <a:t>Address barriers to accessing USDA farm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/>
              <a:t>Support economic viability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/>
              <a:t>Protect family farm legacies</a:t>
            </a:r>
          </a:p>
          <a:p>
            <a:endParaRPr lang="en-US" sz="2000" b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34785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A8F7-0B5B-48C7-AB33-D4792AB2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5" y="3752851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Benefits of Resolving Heirs Property Issues</a:t>
            </a:r>
          </a:p>
        </p:txBody>
      </p:sp>
      <p:pic>
        <p:nvPicPr>
          <p:cNvPr id="5" name="Picture 4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2DE15477-D18C-4C46-A2E5-6D0ADCE8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6" b="12377"/>
          <a:stretch/>
        </p:blipFill>
        <p:spPr>
          <a:xfrm>
            <a:off x="22" y="13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BE99C-9F5A-420F-8EAB-C1EEA6F11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6" y="3752854"/>
            <a:ext cx="7485413" cy="2452687"/>
          </a:xfrm>
        </p:spPr>
        <p:txBody>
          <a:bodyPr anchor="ctr">
            <a:normAutofit/>
          </a:bodyPr>
          <a:lstStyle/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b="0" dirty="0"/>
              <a:t>Establishing control of property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b="0" dirty="0"/>
              <a:t>Accessing USDA programs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b="0" dirty="0"/>
              <a:t>Creating generational wealth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999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31D7D4-B1F9-4E37-A4EC-A02A5C7B6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EE25A-9960-4757-BCD7-ABBBBED7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/>
              <a:t>Intermediaries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57A1E-CC5A-4A2D-9BAF-59E86C2AD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b="0"/>
              <a:t>Relend funds from USDA to heirs.</a:t>
            </a:r>
          </a:p>
          <a:p>
            <a:endParaRPr lang="en-US" sz="2000" b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/>
              <a:t> Cooperatives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/>
              <a:t> Credit unions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/>
              <a:t> Nonprofit organizations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56293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7A4588-1E2A-47C8-946C-62C4763E9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868" r="42474" b="2223"/>
          <a:stretch/>
        </p:blipFill>
        <p:spPr>
          <a:xfrm>
            <a:off x="5649609" y="452692"/>
            <a:ext cx="4919075" cy="518892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140A93-7A74-4EC8-B77E-629F5B65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357" y="1412812"/>
            <a:ext cx="4572000" cy="698500"/>
          </a:xfrm>
        </p:spPr>
        <p:txBody>
          <a:bodyPr/>
          <a:lstStyle/>
          <a:p>
            <a:r>
              <a:rPr lang="en-US" sz="3200" dirty="0"/>
              <a:t>Eligible Uses of Funds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A3B26C-E19D-40AA-B153-99502FB266B0}"/>
              </a:ext>
            </a:extLst>
          </p:cNvPr>
          <p:cNvSpPr/>
          <p:nvPr/>
        </p:nvSpPr>
        <p:spPr>
          <a:xfrm>
            <a:off x="800357" y="237386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To buy out fractional interests held in tenancy in common by other heirs in jointly-owned property, and</a:t>
            </a:r>
          </a:p>
          <a:p>
            <a:pPr marL="17145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To pay for costs associated with developing and implementing a succession plan (such as closing costs, appraisals, title searches, surveys, preparing documents, mediation, and legal services).</a:t>
            </a:r>
          </a:p>
        </p:txBody>
      </p:sp>
    </p:spTree>
    <p:extLst>
      <p:ext uri="{BB962C8B-B14F-4D97-AF65-F5344CB8AC3E}">
        <p14:creationId xmlns:p14="http://schemas.microsoft.com/office/powerpoint/2010/main" val="144953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7A4588-1E2A-47C8-946C-62C4763E9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40A93-7A74-4EC8-B77E-629F5B65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chemeClr val="tx1"/>
                </a:solidFill>
                <a:latin typeface="+mj-lt"/>
                <a:cs typeface="+mj-cs"/>
              </a:rPr>
              <a:t>Loan Amounts &amp; Eligibility for Ultimate Recipients</a:t>
            </a:r>
            <a:br>
              <a:rPr lang="en-US" sz="3100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310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25714B-2024-4BB7-BCCD-7305F2B49102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700"/>
              <a:t>Eligibility requirements of the ultimate recipient are: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1700"/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700"/>
              <a:t>Ultimate recipients may be individuals or legal entities, with authority to incur the debt and to resolve ownership and succession of a farm owned by multiple owners; and </a:t>
            </a: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700"/>
              <a:t>Must agree to complete a succession plan as a condition of receiving a loan form the intermediary.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1700"/>
          </a:p>
        </p:txBody>
      </p:sp>
    </p:spTree>
    <p:extLst>
      <p:ext uri="{BB962C8B-B14F-4D97-AF65-F5344CB8AC3E}">
        <p14:creationId xmlns:p14="http://schemas.microsoft.com/office/powerpoint/2010/main" val="31822106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a-ppt-template.pot [Compatibility Mode]" id="{7A87407A-F044-497B-9585-DD6A32B1E9E6}" vid="{6653CAB2-3E40-4644-AD49-89E22922AC64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a-ppt-template.pot [Compatibility Mode]" id="{7A87407A-F044-497B-9585-DD6A32B1E9E6}" vid="{6653CAB2-3E40-4644-AD49-89E22922AC64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a-ppt-template.pot [Compatibility Mode]" id="{7A87407A-F044-497B-9585-DD6A32B1E9E6}" vid="{6653CAB2-3E40-4644-AD49-89E22922AC6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BB18936664241898AFA562DE33D51" ma:contentTypeVersion="7" ma:contentTypeDescription="Create a new document." ma:contentTypeScope="" ma:versionID="bad6b4ddc90eabe2afa9721320f16ecd">
  <xsd:schema xmlns:xsd="http://www.w3.org/2001/XMLSchema" xmlns:xs="http://www.w3.org/2001/XMLSchema" xmlns:p="http://schemas.microsoft.com/office/2006/metadata/properties" xmlns:ns1="http://schemas.microsoft.com/sharepoint/v3" xmlns:ns3="8a6c5866-9aee-4860-be59-b94cbe1de0dc" xmlns:ns4="81ca6306-bcdf-4aee-bd70-7b0da701e606" targetNamespace="http://schemas.microsoft.com/office/2006/metadata/properties" ma:root="true" ma:fieldsID="c09ee04ba496fc19204fc7ab0a80054e" ns1:_="" ns3:_="" ns4:_="">
    <xsd:import namespace="http://schemas.microsoft.com/sharepoint/v3"/>
    <xsd:import namespace="8a6c5866-9aee-4860-be59-b94cbe1de0dc"/>
    <xsd:import namespace="81ca6306-bcdf-4aee-bd70-7b0da701e6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6c5866-9aee-4860-be59-b94cbe1de0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a6306-bcdf-4aee-bd70-7b0da701e60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F46449A-489E-4219-8748-FD78CFC053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a6c5866-9aee-4860-be59-b94cbe1de0dc"/>
    <ds:schemaRef ds:uri="81ca6306-bcdf-4aee-bd70-7b0da701e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E6D1CA-D394-48E4-B015-A4E84067BC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43A793-5201-4D59-96F0-F1DD1EFEF27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701</Words>
  <Application>Microsoft Office PowerPoint</Application>
  <PresentationFormat>Widescreen</PresentationFormat>
  <Paragraphs>121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1_Office Theme</vt:lpstr>
      <vt:lpstr>Office Theme</vt:lpstr>
      <vt:lpstr>2_Office Theme</vt:lpstr>
      <vt:lpstr>USDA RESOURCES FOR HEIRS J. Latrice Hill, USDA Farm Service Agency National Director of Outreach</vt:lpstr>
      <vt:lpstr>Resolving Barriers to Participate in FSA Programs </vt:lpstr>
      <vt:lpstr>Survey Results</vt:lpstr>
      <vt:lpstr>What is the Heirs’ Property Relending Program?</vt:lpstr>
      <vt:lpstr>Why a Relending Program?</vt:lpstr>
      <vt:lpstr>Benefits of Resolving Heirs Property Issues</vt:lpstr>
      <vt:lpstr>Intermediaries</vt:lpstr>
      <vt:lpstr>Eligible Uses of Funds</vt:lpstr>
      <vt:lpstr>Loan Amounts &amp; Eligibility for Ultimate Recipients </vt:lpstr>
      <vt:lpstr>Loan Amounts &amp; Eligibility for Ultimate Recipients </vt:lpstr>
      <vt:lpstr>Partner Organizations </vt:lpstr>
      <vt:lpstr>Heirs Property: Available Resources</vt:lpstr>
      <vt:lpstr>USDA Programs and Resources</vt:lpstr>
      <vt:lpstr>USDA Farm Service Agency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Farm Bill FSA’s Heirs’ Property Farm Number</dc:title>
  <dc:creator>Hill, J. Latrice</dc:creator>
  <cp:lastModifiedBy>Hill, J. Latrice</cp:lastModifiedBy>
  <cp:revision>13</cp:revision>
  <dcterms:created xsi:type="dcterms:W3CDTF">2020-12-02T12:58:11Z</dcterms:created>
  <dcterms:modified xsi:type="dcterms:W3CDTF">2022-02-03T17:42:05Z</dcterms:modified>
</cp:coreProperties>
</file>