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81" r:id="rId2"/>
    <p:sldId id="279" r:id="rId3"/>
    <p:sldId id="315" r:id="rId4"/>
    <p:sldId id="316" r:id="rId5"/>
    <p:sldId id="317" r:id="rId6"/>
    <p:sldId id="318" r:id="rId7"/>
    <p:sldId id="292" r:id="rId8"/>
    <p:sldId id="284" r:id="rId9"/>
    <p:sldId id="305" r:id="rId10"/>
    <p:sldId id="319" r:id="rId11"/>
    <p:sldId id="320" r:id="rId12"/>
    <p:sldId id="322" r:id="rId13"/>
    <p:sldId id="605" r:id="rId14"/>
    <p:sldId id="321" r:id="rId15"/>
    <p:sldId id="602" r:id="rId16"/>
    <p:sldId id="604" r:id="rId17"/>
    <p:sldId id="948" r:id="rId18"/>
    <p:sldId id="918" r:id="rId19"/>
    <p:sldId id="385" r:id="rId20"/>
    <p:sldId id="386" r:id="rId21"/>
    <p:sldId id="965" r:id="rId22"/>
    <p:sldId id="896" r:id="rId2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 Jennifer - FSIS" initials="GJ-F" lastIdx="1" clrIdx="0">
    <p:extLst>
      <p:ext uri="{19B8F6BF-5375-455C-9EA6-DF929625EA0E}">
        <p15:presenceInfo xmlns:p15="http://schemas.microsoft.com/office/powerpoint/2012/main" userId="S-1-5-21-2443529608-3098792306-3041422421-7403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DDD"/>
    <a:srgbClr val="97B953"/>
    <a:srgbClr val="4359FB"/>
    <a:srgbClr val="FFFFFF"/>
    <a:srgbClr val="518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80" autoAdjust="0"/>
    <p:restoredTop sz="62255" autoAdjust="0"/>
  </p:normalViewPr>
  <p:slideViewPr>
    <p:cSldViewPr>
      <p:cViewPr varScale="1">
        <p:scale>
          <a:sx n="51" d="100"/>
          <a:sy n="51" d="100"/>
        </p:scale>
        <p:origin x="1709" y="48"/>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94814-0DB1-4DF7-8DE6-A41B24F3D30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B29B5F3-EB13-4877-AF77-4A16A8BA4F0D}">
      <dgm:prSet phldrT="[Text]" custT="1"/>
      <dgm:spPr>
        <a:solidFill>
          <a:schemeClr val="tx2">
            <a:lumMod val="75000"/>
          </a:schemeClr>
        </a:solidFill>
      </dgm:spPr>
      <dgm:t>
        <a:bodyPr anchor="ctr"/>
        <a:lstStyle/>
        <a:p>
          <a:pPr algn="ctr"/>
          <a:r>
            <a:rPr lang="en-US" sz="2000" b="1" i="0" dirty="0">
              <a:latin typeface="Rockwell" panose="02060603020205020403" pitchFamily="18" charset="0"/>
            </a:rPr>
            <a:t>Our Authority</a:t>
          </a:r>
        </a:p>
        <a:p>
          <a:pPr algn="ctr"/>
          <a:r>
            <a:rPr lang="en-US" sz="2000" b="1" i="0" dirty="0">
              <a:latin typeface="+mn-lt"/>
            </a:rPr>
            <a:t>Through a series of Acts, Congress empowers FSIS to inspect all meat, poultry, and processed egg products in interstate commerce</a:t>
          </a:r>
          <a:r>
            <a:rPr lang="en-US" sz="1400" b="0" i="0" dirty="0">
              <a:latin typeface="+mn-lt"/>
            </a:rPr>
            <a:t>.</a:t>
          </a:r>
        </a:p>
      </dgm:t>
    </dgm:pt>
    <dgm:pt modelId="{4BF70383-4A73-4A8B-AC2E-069F61C0369E}" type="parTrans" cxnId="{79089C93-B3B4-498D-9BC0-296CFED78B7D}">
      <dgm:prSet/>
      <dgm:spPr/>
      <dgm:t>
        <a:bodyPr/>
        <a:lstStyle/>
        <a:p>
          <a:endParaRPr lang="en-US"/>
        </a:p>
      </dgm:t>
    </dgm:pt>
    <dgm:pt modelId="{B6A87300-71A2-492C-920B-4E2868A75C62}" type="sibTrans" cxnId="{79089C93-B3B4-498D-9BC0-296CFED78B7D}">
      <dgm:prSet/>
      <dgm:spPr/>
      <dgm:t>
        <a:bodyPr/>
        <a:lstStyle/>
        <a:p>
          <a:endParaRPr lang="en-US"/>
        </a:p>
      </dgm:t>
    </dgm:pt>
    <dgm:pt modelId="{47D4E703-84D2-4E65-81C8-492FFD5ACEB6}">
      <dgm:prSet phldrT="[Text]" custT="1"/>
      <dgm:spPr>
        <a:solidFill>
          <a:schemeClr val="accent6">
            <a:lumMod val="20000"/>
            <a:lumOff val="80000"/>
            <a:alpha val="90000"/>
          </a:schemeClr>
        </a:solidFill>
        <a:ln w="0" cap="rnd">
          <a:noFill/>
        </a:ln>
      </dgm:spPr>
      <dgm:t>
        <a:bodyPr anchor="ctr"/>
        <a:lstStyle/>
        <a:p>
          <a:r>
            <a:rPr lang="en-US" sz="1800" b="1" dirty="0">
              <a:solidFill>
                <a:schemeClr val="tx1"/>
              </a:solidFill>
              <a:latin typeface="+mn-lt"/>
            </a:rPr>
            <a:t>Federal Meat Inspection Act (FMIA), 1906</a:t>
          </a:r>
        </a:p>
      </dgm:t>
    </dgm:pt>
    <dgm:pt modelId="{C711B730-1F5A-4BCA-A616-C61A81B88CDA}" type="parTrans" cxnId="{2DC6D263-D604-47F1-9748-91D3A3654658}">
      <dgm:prSet/>
      <dgm:spPr/>
      <dgm:t>
        <a:bodyPr/>
        <a:lstStyle/>
        <a:p>
          <a:endParaRPr lang="en-US"/>
        </a:p>
      </dgm:t>
    </dgm:pt>
    <dgm:pt modelId="{20B6B149-EE70-4E44-9979-D4CC2A9AE870}" type="sibTrans" cxnId="{2DC6D263-D604-47F1-9748-91D3A3654658}">
      <dgm:prSet/>
      <dgm:spPr/>
      <dgm:t>
        <a:bodyPr/>
        <a:lstStyle/>
        <a:p>
          <a:endParaRPr lang="en-US"/>
        </a:p>
      </dgm:t>
    </dgm:pt>
    <dgm:pt modelId="{D0C555D4-5457-481C-9A25-D97175B14BE6}">
      <dgm:prSet phldrT="[Text]" custT="1"/>
      <dgm:spPr>
        <a:solidFill>
          <a:schemeClr val="accent6">
            <a:lumMod val="20000"/>
            <a:lumOff val="80000"/>
            <a:alpha val="90000"/>
          </a:schemeClr>
        </a:solidFill>
        <a:ln w="0" cap="rnd">
          <a:noFill/>
        </a:ln>
      </dgm:spPr>
      <dgm:t>
        <a:bodyPr anchor="ctr"/>
        <a:lstStyle/>
        <a:p>
          <a:r>
            <a:rPr lang="en-US" sz="1800" b="1" dirty="0">
              <a:solidFill>
                <a:schemeClr val="tx1"/>
              </a:solidFill>
              <a:latin typeface="+mn-lt"/>
            </a:rPr>
            <a:t>Egg Products Inspection Act (EPIA), 1970</a:t>
          </a:r>
        </a:p>
      </dgm:t>
    </dgm:pt>
    <dgm:pt modelId="{97E13B90-8BA8-49B7-A067-B0BE9F8CD472}" type="sibTrans" cxnId="{09EDD767-8579-4F0A-9B3C-141D15A85A95}">
      <dgm:prSet/>
      <dgm:spPr/>
      <dgm:t>
        <a:bodyPr/>
        <a:lstStyle/>
        <a:p>
          <a:endParaRPr lang="en-US"/>
        </a:p>
      </dgm:t>
    </dgm:pt>
    <dgm:pt modelId="{B2AA141C-726E-474F-A75B-935D6FE74F87}" type="parTrans" cxnId="{09EDD767-8579-4F0A-9B3C-141D15A85A95}">
      <dgm:prSet/>
      <dgm:spPr/>
      <dgm:t>
        <a:bodyPr/>
        <a:lstStyle/>
        <a:p>
          <a:endParaRPr lang="en-US"/>
        </a:p>
      </dgm:t>
    </dgm:pt>
    <dgm:pt modelId="{88F630D6-DE9F-4762-9E09-9EB907908DDE}">
      <dgm:prSet phldrT="[Text]" custT="1"/>
      <dgm:spPr>
        <a:solidFill>
          <a:schemeClr val="accent6">
            <a:lumMod val="20000"/>
            <a:lumOff val="80000"/>
            <a:alpha val="90000"/>
          </a:schemeClr>
        </a:solidFill>
        <a:ln w="0" cap="rnd">
          <a:noFill/>
        </a:ln>
      </dgm:spPr>
      <dgm:t>
        <a:bodyPr anchor="ctr"/>
        <a:lstStyle/>
        <a:p>
          <a:r>
            <a:rPr lang="en-US" sz="1800" b="1" dirty="0">
              <a:solidFill>
                <a:schemeClr val="tx1"/>
              </a:solidFill>
              <a:latin typeface="+mn-lt"/>
            </a:rPr>
            <a:t>Humane Methods of Slaughter Act (HMSA), 1958</a:t>
          </a:r>
        </a:p>
      </dgm:t>
    </dgm:pt>
    <dgm:pt modelId="{356E2966-A89E-43AE-A45E-99D06E2E5434}" type="sibTrans" cxnId="{F6B6B4E4-6817-4928-AEA8-97945B51C227}">
      <dgm:prSet/>
      <dgm:spPr/>
      <dgm:t>
        <a:bodyPr/>
        <a:lstStyle/>
        <a:p>
          <a:endParaRPr lang="en-US"/>
        </a:p>
      </dgm:t>
    </dgm:pt>
    <dgm:pt modelId="{DAD9FB83-F57A-4FAD-89D3-C0BDFEF1B7CE}" type="parTrans" cxnId="{F6B6B4E4-6817-4928-AEA8-97945B51C227}">
      <dgm:prSet/>
      <dgm:spPr/>
      <dgm:t>
        <a:bodyPr/>
        <a:lstStyle/>
        <a:p>
          <a:endParaRPr lang="en-US"/>
        </a:p>
      </dgm:t>
    </dgm:pt>
    <dgm:pt modelId="{AE770463-42FE-41BC-A34C-B961809FEDF1}">
      <dgm:prSet phldrT="[Text]" custT="1"/>
      <dgm:spPr>
        <a:solidFill>
          <a:schemeClr val="accent6">
            <a:lumMod val="20000"/>
            <a:lumOff val="80000"/>
            <a:alpha val="90000"/>
          </a:schemeClr>
        </a:solidFill>
        <a:ln w="0" cap="rnd">
          <a:noFill/>
        </a:ln>
      </dgm:spPr>
      <dgm:t>
        <a:bodyPr anchor="ctr"/>
        <a:lstStyle/>
        <a:p>
          <a:r>
            <a:rPr lang="en-US" sz="1800" b="1" dirty="0">
              <a:solidFill>
                <a:schemeClr val="tx1"/>
              </a:solidFill>
              <a:latin typeface="+mn-lt"/>
            </a:rPr>
            <a:t>Poultry Products Inspection Act (PPIA), 1957</a:t>
          </a:r>
        </a:p>
      </dgm:t>
    </dgm:pt>
    <dgm:pt modelId="{1F4FC824-5E45-41D3-8A97-5C25E89DB614}" type="sibTrans" cxnId="{B85ED1FD-6919-4CE7-8917-03AD2176D199}">
      <dgm:prSet/>
      <dgm:spPr/>
      <dgm:t>
        <a:bodyPr/>
        <a:lstStyle/>
        <a:p>
          <a:endParaRPr lang="en-US"/>
        </a:p>
      </dgm:t>
    </dgm:pt>
    <dgm:pt modelId="{79836398-B1A3-4C33-A50B-AB410CF09705}" type="parTrans" cxnId="{B85ED1FD-6919-4CE7-8917-03AD2176D199}">
      <dgm:prSet/>
      <dgm:spPr/>
      <dgm:t>
        <a:bodyPr/>
        <a:lstStyle/>
        <a:p>
          <a:endParaRPr lang="en-US"/>
        </a:p>
      </dgm:t>
    </dgm:pt>
    <dgm:pt modelId="{E310BBF3-602B-45B9-9D40-A0B6A3B4129F}" type="pres">
      <dgm:prSet presAssocID="{95294814-0DB1-4DF7-8DE6-A41B24F3D307}" presName="Name0" presStyleCnt="0">
        <dgm:presLayoutVars>
          <dgm:dir/>
          <dgm:animLvl val="lvl"/>
          <dgm:resizeHandles/>
        </dgm:presLayoutVars>
      </dgm:prSet>
      <dgm:spPr/>
    </dgm:pt>
    <dgm:pt modelId="{B10A0BA8-FECE-4E8E-B045-ECBD6D23FF4F}" type="pres">
      <dgm:prSet presAssocID="{6B29B5F3-EB13-4877-AF77-4A16A8BA4F0D}" presName="linNode" presStyleCnt="0"/>
      <dgm:spPr/>
    </dgm:pt>
    <dgm:pt modelId="{BC95CD9B-B0CB-4C66-A68F-ECB1B9220AE1}" type="pres">
      <dgm:prSet presAssocID="{6B29B5F3-EB13-4877-AF77-4A16A8BA4F0D}" presName="parentShp" presStyleLbl="node1" presStyleIdx="0" presStyleCnt="1" custScaleX="95680" custScaleY="100196">
        <dgm:presLayoutVars>
          <dgm:bulletEnabled val="1"/>
        </dgm:presLayoutVars>
      </dgm:prSet>
      <dgm:spPr/>
    </dgm:pt>
    <dgm:pt modelId="{E5AC7048-8648-401D-B9DD-A2983F17BC2A}" type="pres">
      <dgm:prSet presAssocID="{6B29B5F3-EB13-4877-AF77-4A16A8BA4F0D}" presName="childShp" presStyleLbl="bgAccFollowNode1" presStyleIdx="0" presStyleCnt="1" custScaleX="116306" custScaleY="100294">
        <dgm:presLayoutVars>
          <dgm:bulletEnabled val="1"/>
        </dgm:presLayoutVars>
      </dgm:prSet>
      <dgm:spPr/>
    </dgm:pt>
  </dgm:ptLst>
  <dgm:cxnLst>
    <dgm:cxn modelId="{EA42B009-0F3A-46A4-9444-0690E7088D00}" type="presOf" srcId="{6B29B5F3-EB13-4877-AF77-4A16A8BA4F0D}" destId="{BC95CD9B-B0CB-4C66-A68F-ECB1B9220AE1}" srcOrd="0" destOrd="0" presId="urn:microsoft.com/office/officeart/2005/8/layout/vList6"/>
    <dgm:cxn modelId="{2DC6D263-D604-47F1-9748-91D3A3654658}" srcId="{6B29B5F3-EB13-4877-AF77-4A16A8BA4F0D}" destId="{47D4E703-84D2-4E65-81C8-492FFD5ACEB6}" srcOrd="0" destOrd="0" parTransId="{C711B730-1F5A-4BCA-A616-C61A81B88CDA}" sibTransId="{20B6B149-EE70-4E44-9979-D4CC2A9AE870}"/>
    <dgm:cxn modelId="{09EDD767-8579-4F0A-9B3C-141D15A85A95}" srcId="{6B29B5F3-EB13-4877-AF77-4A16A8BA4F0D}" destId="{D0C555D4-5457-481C-9A25-D97175B14BE6}" srcOrd="3" destOrd="0" parTransId="{B2AA141C-726E-474F-A75B-935D6FE74F87}" sibTransId="{97E13B90-8BA8-49B7-A067-B0BE9F8CD472}"/>
    <dgm:cxn modelId="{C6235249-CCB8-4B85-81F8-C65EBA3104DA}" type="presOf" srcId="{D0C555D4-5457-481C-9A25-D97175B14BE6}" destId="{E5AC7048-8648-401D-B9DD-A2983F17BC2A}" srcOrd="0" destOrd="3" presId="urn:microsoft.com/office/officeart/2005/8/layout/vList6"/>
    <dgm:cxn modelId="{93AC5578-C941-4AC3-ACA8-E5D2A61843B5}" type="presOf" srcId="{95294814-0DB1-4DF7-8DE6-A41B24F3D307}" destId="{E310BBF3-602B-45B9-9D40-A0B6A3B4129F}" srcOrd="0" destOrd="0" presId="urn:microsoft.com/office/officeart/2005/8/layout/vList6"/>
    <dgm:cxn modelId="{79089C93-B3B4-498D-9BC0-296CFED78B7D}" srcId="{95294814-0DB1-4DF7-8DE6-A41B24F3D307}" destId="{6B29B5F3-EB13-4877-AF77-4A16A8BA4F0D}" srcOrd="0" destOrd="0" parTransId="{4BF70383-4A73-4A8B-AC2E-069F61C0369E}" sibTransId="{B6A87300-71A2-492C-920B-4E2868A75C62}"/>
    <dgm:cxn modelId="{984DB5C0-B415-435D-B166-C879866C8259}" type="presOf" srcId="{88F630D6-DE9F-4762-9E09-9EB907908DDE}" destId="{E5AC7048-8648-401D-B9DD-A2983F17BC2A}" srcOrd="0" destOrd="2" presId="urn:microsoft.com/office/officeart/2005/8/layout/vList6"/>
    <dgm:cxn modelId="{456E4EDF-7D1A-4A70-94E5-759CE1F84F9F}" type="presOf" srcId="{AE770463-42FE-41BC-A34C-B961809FEDF1}" destId="{E5AC7048-8648-401D-B9DD-A2983F17BC2A}" srcOrd="0" destOrd="1" presId="urn:microsoft.com/office/officeart/2005/8/layout/vList6"/>
    <dgm:cxn modelId="{F6B6B4E4-6817-4928-AEA8-97945B51C227}" srcId="{6B29B5F3-EB13-4877-AF77-4A16A8BA4F0D}" destId="{88F630D6-DE9F-4762-9E09-9EB907908DDE}" srcOrd="2" destOrd="0" parTransId="{DAD9FB83-F57A-4FAD-89D3-C0BDFEF1B7CE}" sibTransId="{356E2966-A89E-43AE-A45E-99D06E2E5434}"/>
    <dgm:cxn modelId="{EDD4EEEF-3F28-4822-805C-364692D45C6A}" type="presOf" srcId="{47D4E703-84D2-4E65-81C8-492FFD5ACEB6}" destId="{E5AC7048-8648-401D-B9DD-A2983F17BC2A}" srcOrd="0" destOrd="0" presId="urn:microsoft.com/office/officeart/2005/8/layout/vList6"/>
    <dgm:cxn modelId="{B85ED1FD-6919-4CE7-8917-03AD2176D199}" srcId="{6B29B5F3-EB13-4877-AF77-4A16A8BA4F0D}" destId="{AE770463-42FE-41BC-A34C-B961809FEDF1}" srcOrd="1" destOrd="0" parTransId="{79836398-B1A3-4C33-A50B-AB410CF09705}" sibTransId="{1F4FC824-5E45-41D3-8A97-5C25E89DB614}"/>
    <dgm:cxn modelId="{2702356F-091F-4699-B831-38C6FBE606A4}" type="presParOf" srcId="{E310BBF3-602B-45B9-9D40-A0B6A3B4129F}" destId="{B10A0BA8-FECE-4E8E-B045-ECBD6D23FF4F}" srcOrd="0" destOrd="0" presId="urn:microsoft.com/office/officeart/2005/8/layout/vList6"/>
    <dgm:cxn modelId="{4808188F-7C71-45F6-9809-9038904704D1}" type="presParOf" srcId="{B10A0BA8-FECE-4E8E-B045-ECBD6D23FF4F}" destId="{BC95CD9B-B0CB-4C66-A68F-ECB1B9220AE1}" srcOrd="0" destOrd="0" presId="urn:microsoft.com/office/officeart/2005/8/layout/vList6"/>
    <dgm:cxn modelId="{3AFC82FD-9211-4316-BA7D-B52C2C54058B}" type="presParOf" srcId="{B10A0BA8-FECE-4E8E-B045-ECBD6D23FF4F}" destId="{E5AC7048-8648-401D-B9DD-A2983F17BC2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8403C-2308-42D4-9B5A-1D7CD1284849}" type="doc">
      <dgm:prSet loTypeId="urn:microsoft.com/office/officeart/2005/8/layout/venn1" loCatId="relationship" qsTypeId="urn:microsoft.com/office/officeart/2005/8/quickstyle/simple4" qsCatId="simple" csTypeId="urn:microsoft.com/office/officeart/2005/8/colors/colorful1" csCatId="colorful" phldr="1"/>
      <dgm:spPr/>
    </dgm:pt>
    <dgm:pt modelId="{C2C1BCCE-6264-4CF9-8700-A81340B49553}">
      <dgm:prSet phldrT="[Text]" custT="1"/>
      <dgm:spPr/>
      <dgm:t>
        <a:bodyPr/>
        <a:lstStyle/>
        <a:p>
          <a:pPr algn="l">
            <a:buNone/>
          </a:pPr>
          <a:r>
            <a:rPr lang="en-US" sz="5400" b="1" dirty="0"/>
            <a:t>FSIS</a:t>
          </a:r>
        </a:p>
      </dgm:t>
    </dgm:pt>
    <dgm:pt modelId="{84C543DC-C52B-4A68-A67E-793ABDEB0B08}" type="parTrans" cxnId="{E591A65E-DCE4-423D-B7F5-078F8B58B8E8}">
      <dgm:prSet/>
      <dgm:spPr/>
      <dgm:t>
        <a:bodyPr/>
        <a:lstStyle/>
        <a:p>
          <a:endParaRPr lang="en-US"/>
        </a:p>
      </dgm:t>
    </dgm:pt>
    <dgm:pt modelId="{C44A90F5-EAEB-44ED-8568-C67576AE1BDF}" type="sibTrans" cxnId="{E591A65E-DCE4-423D-B7F5-078F8B58B8E8}">
      <dgm:prSet/>
      <dgm:spPr/>
      <dgm:t>
        <a:bodyPr/>
        <a:lstStyle/>
        <a:p>
          <a:endParaRPr lang="en-US"/>
        </a:p>
      </dgm:t>
    </dgm:pt>
    <dgm:pt modelId="{A3896A1C-864F-49A3-8C29-DBD644376272}">
      <dgm:prSet phldrT="[Text]" custT="1"/>
      <dgm:spPr/>
      <dgm:t>
        <a:bodyPr/>
        <a:lstStyle/>
        <a:p>
          <a:pPr algn="l">
            <a:buFontTx/>
            <a:buNone/>
          </a:pPr>
          <a:endParaRPr lang="en-US" sz="1800" dirty="0"/>
        </a:p>
      </dgm:t>
    </dgm:pt>
    <dgm:pt modelId="{9530D624-EA5B-40FD-84CB-019F778FC87D}" type="parTrans" cxnId="{7320645D-5C94-49BC-A09D-75EAB628C9DE}">
      <dgm:prSet/>
      <dgm:spPr/>
      <dgm:t>
        <a:bodyPr/>
        <a:lstStyle/>
        <a:p>
          <a:endParaRPr lang="en-US"/>
        </a:p>
      </dgm:t>
    </dgm:pt>
    <dgm:pt modelId="{2A964FFF-FE22-471E-B85E-EFB96F290A25}" type="sibTrans" cxnId="{7320645D-5C94-49BC-A09D-75EAB628C9DE}">
      <dgm:prSet/>
      <dgm:spPr/>
      <dgm:t>
        <a:bodyPr/>
        <a:lstStyle/>
        <a:p>
          <a:endParaRPr lang="en-US"/>
        </a:p>
      </dgm:t>
    </dgm:pt>
    <dgm:pt modelId="{0EDD0C08-D852-4862-98F1-77B4FB45990E}">
      <dgm:prSet phldrT="[Text]" custT="1"/>
      <dgm:spPr/>
      <dgm:t>
        <a:bodyPr/>
        <a:lstStyle/>
        <a:p>
          <a:pPr algn="l"/>
          <a:r>
            <a:rPr lang="en-US" sz="5300" b="1" dirty="0"/>
            <a:t> </a:t>
          </a:r>
          <a:r>
            <a:rPr lang="en-US" sz="5400" b="1" dirty="0"/>
            <a:t>FDA</a:t>
          </a:r>
          <a:r>
            <a:rPr lang="en-US" sz="5300" b="1" dirty="0"/>
            <a:t>  </a:t>
          </a:r>
          <a:endParaRPr lang="en-US" sz="5300" dirty="0"/>
        </a:p>
      </dgm:t>
    </dgm:pt>
    <dgm:pt modelId="{BC035E2B-8176-4AAC-AD4C-D0638E3A54C7}" type="sibTrans" cxnId="{4CB986E7-68F5-4BC2-961D-FFF3366B2704}">
      <dgm:prSet/>
      <dgm:spPr/>
      <dgm:t>
        <a:bodyPr/>
        <a:lstStyle/>
        <a:p>
          <a:endParaRPr lang="en-US"/>
        </a:p>
      </dgm:t>
    </dgm:pt>
    <dgm:pt modelId="{12CD1D8B-CEAB-456D-93A9-FBC7B2698053}" type="parTrans" cxnId="{4CB986E7-68F5-4BC2-961D-FFF3366B2704}">
      <dgm:prSet/>
      <dgm:spPr/>
      <dgm:t>
        <a:bodyPr/>
        <a:lstStyle/>
        <a:p>
          <a:endParaRPr lang="en-US"/>
        </a:p>
      </dgm:t>
    </dgm:pt>
    <dgm:pt modelId="{84ECA828-9A1F-4177-A7FA-BDB38BB51E8D}">
      <dgm:prSet phldrT="[Text]" custT="1"/>
      <dgm:spPr/>
      <dgm:t>
        <a:bodyPr/>
        <a:lstStyle/>
        <a:p>
          <a:pPr algn="r">
            <a:buFontTx/>
            <a:buNone/>
          </a:pPr>
          <a:endParaRPr lang="en-US" sz="1800" dirty="0"/>
        </a:p>
      </dgm:t>
    </dgm:pt>
    <dgm:pt modelId="{E98DA19A-A6D5-4D48-A0EB-1DE9D298EFCA}" type="parTrans" cxnId="{71120680-EE99-41F9-9F8F-BA3FC000B2FE}">
      <dgm:prSet/>
      <dgm:spPr/>
      <dgm:t>
        <a:bodyPr/>
        <a:lstStyle/>
        <a:p>
          <a:endParaRPr lang="en-US"/>
        </a:p>
      </dgm:t>
    </dgm:pt>
    <dgm:pt modelId="{3DB54DE2-010F-496B-A909-AD5C71E400D4}" type="sibTrans" cxnId="{71120680-EE99-41F9-9F8F-BA3FC000B2FE}">
      <dgm:prSet/>
      <dgm:spPr/>
      <dgm:t>
        <a:bodyPr/>
        <a:lstStyle/>
        <a:p>
          <a:endParaRPr lang="en-US"/>
        </a:p>
      </dgm:t>
    </dgm:pt>
    <dgm:pt modelId="{4B24FA14-E6C0-4043-850E-21381D2020AC}" type="pres">
      <dgm:prSet presAssocID="{3348403C-2308-42D4-9B5A-1D7CD1284849}" presName="compositeShape" presStyleCnt="0">
        <dgm:presLayoutVars>
          <dgm:chMax val="7"/>
          <dgm:dir/>
          <dgm:resizeHandles val="exact"/>
        </dgm:presLayoutVars>
      </dgm:prSet>
      <dgm:spPr/>
    </dgm:pt>
    <dgm:pt modelId="{15B5DBBB-DD16-4101-9E77-1EEB3919E448}" type="pres">
      <dgm:prSet presAssocID="{0EDD0C08-D852-4862-98F1-77B4FB45990E}" presName="circ1" presStyleLbl="vennNode1" presStyleIdx="0" presStyleCnt="2" custLinFactNeighborX="-12047" custLinFactNeighborY="77"/>
      <dgm:spPr/>
    </dgm:pt>
    <dgm:pt modelId="{8E69EA84-40A2-4416-9D7B-9E66A766B98B}" type="pres">
      <dgm:prSet presAssocID="{0EDD0C08-D852-4862-98F1-77B4FB45990E}" presName="circ1Tx" presStyleLbl="revTx" presStyleIdx="0" presStyleCnt="0">
        <dgm:presLayoutVars>
          <dgm:chMax val="0"/>
          <dgm:chPref val="0"/>
          <dgm:bulletEnabled val="1"/>
        </dgm:presLayoutVars>
      </dgm:prSet>
      <dgm:spPr/>
    </dgm:pt>
    <dgm:pt modelId="{53B77F67-C46B-4684-99EA-7896270D0E9B}" type="pres">
      <dgm:prSet presAssocID="{C2C1BCCE-6264-4CF9-8700-A81340B49553}" presName="circ2" presStyleLbl="vennNode1" presStyleIdx="1" presStyleCnt="2" custLinFactNeighborX="13955" custLinFactNeighborY="-1282"/>
      <dgm:spPr/>
    </dgm:pt>
    <dgm:pt modelId="{2DE32392-C1E6-4430-ACC9-8D012A9061E5}" type="pres">
      <dgm:prSet presAssocID="{C2C1BCCE-6264-4CF9-8700-A81340B49553}" presName="circ2Tx" presStyleLbl="revTx" presStyleIdx="0" presStyleCnt="0">
        <dgm:presLayoutVars>
          <dgm:chMax val="0"/>
          <dgm:chPref val="0"/>
          <dgm:bulletEnabled val="1"/>
        </dgm:presLayoutVars>
      </dgm:prSet>
      <dgm:spPr/>
    </dgm:pt>
  </dgm:ptLst>
  <dgm:cxnLst>
    <dgm:cxn modelId="{C6D5630D-44DB-4EF4-80F9-9B82D74552D0}" type="presOf" srcId="{A3896A1C-864F-49A3-8C29-DBD644376272}" destId="{15B5DBBB-DD16-4101-9E77-1EEB3919E448}" srcOrd="0" destOrd="1" presId="urn:microsoft.com/office/officeart/2005/8/layout/venn1"/>
    <dgm:cxn modelId="{FF30CB18-9A25-4C3E-9D0E-6E7680C8F7A3}" type="presOf" srcId="{0EDD0C08-D852-4862-98F1-77B4FB45990E}" destId="{8E69EA84-40A2-4416-9D7B-9E66A766B98B}" srcOrd="1" destOrd="0" presId="urn:microsoft.com/office/officeart/2005/8/layout/venn1"/>
    <dgm:cxn modelId="{47F5D52D-AA69-4106-B6F1-C25D900A5F6E}" type="presOf" srcId="{C2C1BCCE-6264-4CF9-8700-A81340B49553}" destId="{2DE32392-C1E6-4430-ACC9-8D012A9061E5}" srcOrd="1" destOrd="0" presId="urn:microsoft.com/office/officeart/2005/8/layout/venn1"/>
    <dgm:cxn modelId="{7320645D-5C94-49BC-A09D-75EAB628C9DE}" srcId="{0EDD0C08-D852-4862-98F1-77B4FB45990E}" destId="{A3896A1C-864F-49A3-8C29-DBD644376272}" srcOrd="0" destOrd="0" parTransId="{9530D624-EA5B-40FD-84CB-019F778FC87D}" sibTransId="{2A964FFF-FE22-471E-B85E-EFB96F290A25}"/>
    <dgm:cxn modelId="{C909925E-7B47-498C-A28D-593F5EA0D9A6}" type="presOf" srcId="{84ECA828-9A1F-4177-A7FA-BDB38BB51E8D}" destId="{2DE32392-C1E6-4430-ACC9-8D012A9061E5}" srcOrd="1" destOrd="1" presId="urn:microsoft.com/office/officeart/2005/8/layout/venn1"/>
    <dgm:cxn modelId="{E591A65E-DCE4-423D-B7F5-078F8B58B8E8}" srcId="{3348403C-2308-42D4-9B5A-1D7CD1284849}" destId="{C2C1BCCE-6264-4CF9-8700-A81340B49553}" srcOrd="1" destOrd="0" parTransId="{84C543DC-C52B-4A68-A67E-793ABDEB0B08}" sibTransId="{C44A90F5-EAEB-44ED-8568-C67576AE1BDF}"/>
    <dgm:cxn modelId="{3504E76B-D531-44C1-8509-278EC54AD65B}" type="presOf" srcId="{84ECA828-9A1F-4177-A7FA-BDB38BB51E8D}" destId="{53B77F67-C46B-4684-99EA-7896270D0E9B}" srcOrd="0" destOrd="1" presId="urn:microsoft.com/office/officeart/2005/8/layout/venn1"/>
    <dgm:cxn modelId="{9C52B571-DE2E-4A61-944E-5E2D45C7751D}" type="presOf" srcId="{0EDD0C08-D852-4862-98F1-77B4FB45990E}" destId="{15B5DBBB-DD16-4101-9E77-1EEB3919E448}" srcOrd="0" destOrd="0" presId="urn:microsoft.com/office/officeart/2005/8/layout/venn1"/>
    <dgm:cxn modelId="{71120680-EE99-41F9-9F8F-BA3FC000B2FE}" srcId="{C2C1BCCE-6264-4CF9-8700-A81340B49553}" destId="{84ECA828-9A1F-4177-A7FA-BDB38BB51E8D}" srcOrd="0" destOrd="0" parTransId="{E98DA19A-A6D5-4D48-A0EB-1DE9D298EFCA}" sibTransId="{3DB54DE2-010F-496B-A909-AD5C71E400D4}"/>
    <dgm:cxn modelId="{E805CC93-DAA4-4DA3-8222-5E68C45F1239}" type="presOf" srcId="{C2C1BCCE-6264-4CF9-8700-A81340B49553}" destId="{53B77F67-C46B-4684-99EA-7896270D0E9B}" srcOrd="0" destOrd="0" presId="urn:microsoft.com/office/officeart/2005/8/layout/venn1"/>
    <dgm:cxn modelId="{2CE4D7CD-89E4-4819-B588-24ADF819C3D8}" type="presOf" srcId="{A3896A1C-864F-49A3-8C29-DBD644376272}" destId="{8E69EA84-40A2-4416-9D7B-9E66A766B98B}" srcOrd="1" destOrd="1" presId="urn:microsoft.com/office/officeart/2005/8/layout/venn1"/>
    <dgm:cxn modelId="{A0AE8FD1-554D-4B5A-87CD-C518EDACFBE8}" type="presOf" srcId="{3348403C-2308-42D4-9B5A-1D7CD1284849}" destId="{4B24FA14-E6C0-4043-850E-21381D2020AC}" srcOrd="0" destOrd="0" presId="urn:microsoft.com/office/officeart/2005/8/layout/venn1"/>
    <dgm:cxn modelId="{4CB986E7-68F5-4BC2-961D-FFF3366B2704}" srcId="{3348403C-2308-42D4-9B5A-1D7CD1284849}" destId="{0EDD0C08-D852-4862-98F1-77B4FB45990E}" srcOrd="0" destOrd="0" parTransId="{12CD1D8B-CEAB-456D-93A9-FBC7B2698053}" sibTransId="{BC035E2B-8176-4AAC-AD4C-D0638E3A54C7}"/>
    <dgm:cxn modelId="{8F440C60-E0AA-41C3-A54A-5799616756B3}" type="presParOf" srcId="{4B24FA14-E6C0-4043-850E-21381D2020AC}" destId="{15B5DBBB-DD16-4101-9E77-1EEB3919E448}" srcOrd="0" destOrd="0" presId="urn:microsoft.com/office/officeart/2005/8/layout/venn1"/>
    <dgm:cxn modelId="{8399FECB-9D21-460A-A52E-A171074ED919}" type="presParOf" srcId="{4B24FA14-E6C0-4043-850E-21381D2020AC}" destId="{8E69EA84-40A2-4416-9D7B-9E66A766B98B}" srcOrd="1" destOrd="0" presId="urn:microsoft.com/office/officeart/2005/8/layout/venn1"/>
    <dgm:cxn modelId="{58A1DEE4-0112-4AA5-BF8E-22BA106AD45C}" type="presParOf" srcId="{4B24FA14-E6C0-4043-850E-21381D2020AC}" destId="{53B77F67-C46B-4684-99EA-7896270D0E9B}" srcOrd="2" destOrd="0" presId="urn:microsoft.com/office/officeart/2005/8/layout/venn1"/>
    <dgm:cxn modelId="{35C6C562-DAE1-4878-ABB7-35FD7D3BD4F0}" type="presParOf" srcId="{4B24FA14-E6C0-4043-850E-21381D2020AC}" destId="{2DE32392-C1E6-4430-ACC9-8D012A9061E5}"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C7048-8648-401D-B9DD-A2983F17BC2A}">
      <dsp:nvSpPr>
        <dsp:cNvPr id="0" name=""/>
        <dsp:cNvSpPr/>
      </dsp:nvSpPr>
      <dsp:spPr>
        <a:xfrm>
          <a:off x="3000173" y="1107"/>
          <a:ext cx="5465015" cy="2263907"/>
        </a:xfrm>
        <a:prstGeom prst="rightArrow">
          <a:avLst>
            <a:gd name="adj1" fmla="val 75000"/>
            <a:gd name="adj2" fmla="val 50000"/>
          </a:avLst>
        </a:prstGeom>
        <a:solidFill>
          <a:schemeClr val="accent6">
            <a:lumMod val="20000"/>
            <a:lumOff val="80000"/>
            <a:alpha val="90000"/>
          </a:schemeClr>
        </a:solidFill>
        <a:ln w="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solidFill>
              <a:latin typeface="+mn-lt"/>
            </a:rPr>
            <a:t>Federal Meat Inspection Act (FMIA), 1906</a:t>
          </a:r>
        </a:p>
        <a:p>
          <a:pPr marL="171450" lvl="1" indent="-171450" algn="l" defTabSz="800100">
            <a:lnSpc>
              <a:spcPct val="90000"/>
            </a:lnSpc>
            <a:spcBef>
              <a:spcPct val="0"/>
            </a:spcBef>
            <a:spcAft>
              <a:spcPct val="15000"/>
            </a:spcAft>
            <a:buChar char="•"/>
          </a:pPr>
          <a:r>
            <a:rPr lang="en-US" sz="1800" b="1" kern="1200" dirty="0">
              <a:solidFill>
                <a:schemeClr val="tx1"/>
              </a:solidFill>
              <a:latin typeface="+mn-lt"/>
            </a:rPr>
            <a:t>Poultry Products Inspection Act (PPIA), 1957</a:t>
          </a:r>
        </a:p>
        <a:p>
          <a:pPr marL="171450" lvl="1" indent="-171450" algn="l" defTabSz="800100">
            <a:lnSpc>
              <a:spcPct val="90000"/>
            </a:lnSpc>
            <a:spcBef>
              <a:spcPct val="0"/>
            </a:spcBef>
            <a:spcAft>
              <a:spcPct val="15000"/>
            </a:spcAft>
            <a:buChar char="•"/>
          </a:pPr>
          <a:r>
            <a:rPr lang="en-US" sz="1800" b="1" kern="1200" dirty="0">
              <a:solidFill>
                <a:schemeClr val="tx1"/>
              </a:solidFill>
              <a:latin typeface="+mn-lt"/>
            </a:rPr>
            <a:t>Humane Methods of Slaughter Act (HMSA), 1958</a:t>
          </a:r>
        </a:p>
        <a:p>
          <a:pPr marL="171450" lvl="1" indent="-171450" algn="l" defTabSz="800100">
            <a:lnSpc>
              <a:spcPct val="90000"/>
            </a:lnSpc>
            <a:spcBef>
              <a:spcPct val="0"/>
            </a:spcBef>
            <a:spcAft>
              <a:spcPct val="15000"/>
            </a:spcAft>
            <a:buChar char="•"/>
          </a:pPr>
          <a:r>
            <a:rPr lang="en-US" sz="1800" b="1" kern="1200" dirty="0">
              <a:solidFill>
                <a:schemeClr val="tx1"/>
              </a:solidFill>
              <a:latin typeface="+mn-lt"/>
            </a:rPr>
            <a:t>Egg Products Inspection Act (EPIA), 1970</a:t>
          </a:r>
        </a:p>
      </dsp:txBody>
      <dsp:txXfrm>
        <a:off x="3000173" y="284095"/>
        <a:ext cx="4616050" cy="1697931"/>
      </dsp:txXfrm>
    </dsp:sp>
    <dsp:sp modelId="{BC95CD9B-B0CB-4C66-A68F-ECB1B9220AE1}">
      <dsp:nvSpPr>
        <dsp:cNvPr id="0" name=""/>
        <dsp:cNvSpPr/>
      </dsp:nvSpPr>
      <dsp:spPr>
        <a:xfrm>
          <a:off x="2950" y="2213"/>
          <a:ext cx="2997223" cy="2261695"/>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Rockwell" panose="02060603020205020403" pitchFamily="18" charset="0"/>
            </a:rPr>
            <a:t>Our Authority</a:t>
          </a:r>
        </a:p>
        <a:p>
          <a:pPr marL="0" lvl="0" indent="0" algn="ctr" defTabSz="889000">
            <a:lnSpc>
              <a:spcPct val="90000"/>
            </a:lnSpc>
            <a:spcBef>
              <a:spcPct val="0"/>
            </a:spcBef>
            <a:spcAft>
              <a:spcPct val="35000"/>
            </a:spcAft>
            <a:buNone/>
          </a:pPr>
          <a:r>
            <a:rPr lang="en-US" sz="2000" b="1" i="0" kern="1200" dirty="0">
              <a:latin typeface="+mn-lt"/>
            </a:rPr>
            <a:t>Through a series of Acts, Congress empowers FSIS to inspect all meat, poultry, and processed egg products in interstate commerce</a:t>
          </a:r>
          <a:r>
            <a:rPr lang="en-US" sz="1400" b="0" i="0" kern="1200" dirty="0">
              <a:latin typeface="+mn-lt"/>
            </a:rPr>
            <a:t>.</a:t>
          </a:r>
        </a:p>
      </dsp:txBody>
      <dsp:txXfrm>
        <a:off x="113357" y="112620"/>
        <a:ext cx="2776409" cy="2040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5DBBB-DD16-4101-9E77-1EEB3919E448}">
      <dsp:nvSpPr>
        <dsp:cNvPr id="0" name=""/>
        <dsp:cNvSpPr/>
      </dsp:nvSpPr>
      <dsp:spPr>
        <a:xfrm>
          <a:off x="193681" y="11811"/>
          <a:ext cx="3369927" cy="336992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2355850">
            <a:lnSpc>
              <a:spcPct val="90000"/>
            </a:lnSpc>
            <a:spcBef>
              <a:spcPct val="0"/>
            </a:spcBef>
            <a:spcAft>
              <a:spcPct val="35000"/>
            </a:spcAft>
            <a:buNone/>
          </a:pPr>
          <a:r>
            <a:rPr lang="en-US" sz="5300" b="1" kern="1200" dirty="0"/>
            <a:t> </a:t>
          </a:r>
          <a:r>
            <a:rPr lang="en-US" sz="5400" b="1" kern="1200" dirty="0"/>
            <a:t>FDA</a:t>
          </a:r>
          <a:r>
            <a:rPr lang="en-US" sz="5300" b="1" kern="1200" dirty="0"/>
            <a:t>  </a:t>
          </a:r>
          <a:endParaRPr lang="en-US" sz="5300" kern="1200" dirty="0"/>
        </a:p>
        <a:p>
          <a:pPr marL="171450" lvl="1" indent="-171450" algn="l" defTabSz="800100">
            <a:lnSpc>
              <a:spcPct val="90000"/>
            </a:lnSpc>
            <a:spcBef>
              <a:spcPct val="0"/>
            </a:spcBef>
            <a:spcAft>
              <a:spcPct val="15000"/>
            </a:spcAft>
            <a:buFontTx/>
            <a:buNone/>
          </a:pPr>
          <a:endParaRPr lang="en-US" sz="1800" kern="1200" dirty="0"/>
        </a:p>
      </dsp:txBody>
      <dsp:txXfrm>
        <a:off x="664256" y="409198"/>
        <a:ext cx="1943021" cy="2575153"/>
      </dsp:txXfrm>
    </dsp:sp>
    <dsp:sp modelId="{53B77F67-C46B-4684-99EA-7896270D0E9B}">
      <dsp:nvSpPr>
        <dsp:cNvPr id="0" name=""/>
        <dsp:cNvSpPr/>
      </dsp:nvSpPr>
      <dsp:spPr>
        <a:xfrm>
          <a:off x="3498706" y="0"/>
          <a:ext cx="3369927" cy="3369927"/>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2400300">
            <a:lnSpc>
              <a:spcPct val="90000"/>
            </a:lnSpc>
            <a:spcBef>
              <a:spcPct val="0"/>
            </a:spcBef>
            <a:spcAft>
              <a:spcPct val="35000"/>
            </a:spcAft>
            <a:buNone/>
          </a:pPr>
          <a:r>
            <a:rPr lang="en-US" sz="5400" b="1" kern="1200" dirty="0"/>
            <a:t>FSIS</a:t>
          </a:r>
        </a:p>
        <a:p>
          <a:pPr marL="171450" lvl="1" indent="-171450" algn="r" defTabSz="800100">
            <a:lnSpc>
              <a:spcPct val="90000"/>
            </a:lnSpc>
            <a:spcBef>
              <a:spcPct val="0"/>
            </a:spcBef>
            <a:spcAft>
              <a:spcPct val="15000"/>
            </a:spcAft>
            <a:buFontTx/>
            <a:buNone/>
          </a:pPr>
          <a:endParaRPr lang="en-US" sz="1800" kern="1200" dirty="0"/>
        </a:p>
      </dsp:txBody>
      <dsp:txXfrm>
        <a:off x="4455037" y="397386"/>
        <a:ext cx="1943021" cy="257515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CAE88-751B-4C3D-8A45-4098EA335BB2}"/>
              </a:ext>
            </a:extLst>
          </p:cNvPr>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a:extLst>
              <a:ext uri="{FF2B5EF4-FFF2-40B4-BE49-F238E27FC236}">
                <a16:creationId xmlns:a16="http://schemas.microsoft.com/office/drawing/2014/main" id="{598393A7-7D21-4E9E-926F-36015A395084}"/>
              </a:ext>
            </a:extLst>
          </p:cNvPr>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95971308-3E2C-46EB-84CB-B4B91E2F1A86}" type="datetimeFigureOut">
              <a:rPr lang="en-US" smtClean="0"/>
              <a:t>2/21/2020</a:t>
            </a:fld>
            <a:endParaRPr lang="en-US"/>
          </a:p>
        </p:txBody>
      </p:sp>
      <p:sp>
        <p:nvSpPr>
          <p:cNvPr id="4" name="Footer Placeholder 3">
            <a:extLst>
              <a:ext uri="{FF2B5EF4-FFF2-40B4-BE49-F238E27FC236}">
                <a16:creationId xmlns:a16="http://schemas.microsoft.com/office/drawing/2014/main" id="{251E638D-8201-4AD0-AF24-CFE36FBADA0B}"/>
              </a:ext>
            </a:extLst>
          </p:cNvPr>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666C76-002A-4E7C-8739-C5F6EA3C4B07}"/>
              </a:ext>
            </a:extLst>
          </p:cNvPr>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18E076C6-4955-4DE6-8084-D79E6CC0CC2E}" type="slidenum">
              <a:rPr lang="en-US" smtClean="0"/>
              <a:t>‹#›</a:t>
            </a:fld>
            <a:endParaRPr lang="en-US"/>
          </a:p>
        </p:txBody>
      </p:sp>
    </p:spTree>
    <p:extLst>
      <p:ext uri="{BB962C8B-B14F-4D97-AF65-F5344CB8AC3E}">
        <p14:creationId xmlns:p14="http://schemas.microsoft.com/office/powerpoint/2010/main" val="2419384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40BB3F3C-6820-4951-BE69-881DFEAB1E97}" type="datetimeFigureOut">
              <a:rPr lang="en-US" smtClean="0"/>
              <a:t>2/21/2020</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2C957FA6-3FFF-4B1C-8BFE-29E01A1B44A0}" type="slidenum">
              <a:rPr lang="en-US" smtClean="0"/>
              <a:t>‹#›</a:t>
            </a:fld>
            <a:endParaRPr lang="en-US"/>
          </a:p>
        </p:txBody>
      </p:sp>
    </p:spTree>
    <p:extLst>
      <p:ext uri="{BB962C8B-B14F-4D97-AF65-F5344CB8AC3E}">
        <p14:creationId xmlns:p14="http://schemas.microsoft.com/office/powerpoint/2010/main" val="3726366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E7D03-2EE7-4FB2-B540-CDFCE405BAB9}" type="slidenum">
              <a:rPr lang="en-US" smtClean="0"/>
              <a:t>1</a:t>
            </a:fld>
            <a:endParaRPr lang="en-US"/>
          </a:p>
        </p:txBody>
      </p:sp>
    </p:spTree>
    <p:extLst>
      <p:ext uri="{BB962C8B-B14F-4D97-AF65-F5344CB8AC3E}">
        <p14:creationId xmlns:p14="http://schemas.microsoft.com/office/powerpoint/2010/main" val="350044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prstClr val="black"/>
              </a:solidFill>
            </a:endParaRPr>
          </a:p>
        </p:txBody>
      </p:sp>
      <p:sp>
        <p:nvSpPr>
          <p:cNvPr id="4" name="Slide Number Placeholder 3"/>
          <p:cNvSpPr>
            <a:spLocks noGrp="1"/>
          </p:cNvSpPr>
          <p:nvPr>
            <p:ph type="sldNum" sz="quarter" idx="10"/>
          </p:nvPr>
        </p:nvSpPr>
        <p:spPr/>
        <p:txBody>
          <a:bodyPr/>
          <a:lstStyle/>
          <a:p>
            <a:fld id="{2C957FA6-3FFF-4B1C-8BFE-29E01A1B44A0}" type="slidenum">
              <a:rPr lang="en-US" smtClean="0"/>
              <a:t>10</a:t>
            </a:fld>
            <a:endParaRPr lang="en-US"/>
          </a:p>
        </p:txBody>
      </p:sp>
    </p:spTree>
    <p:extLst>
      <p:ext uri="{BB962C8B-B14F-4D97-AF65-F5344CB8AC3E}">
        <p14:creationId xmlns:p14="http://schemas.microsoft.com/office/powerpoint/2010/main" val="123575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sz="1100" dirty="0">
              <a:solidFill>
                <a:prstClr val="black"/>
              </a:solidFill>
            </a:endParaRPr>
          </a:p>
        </p:txBody>
      </p:sp>
      <p:sp>
        <p:nvSpPr>
          <p:cNvPr id="4" name="Slide Number Placeholder 3"/>
          <p:cNvSpPr>
            <a:spLocks noGrp="1"/>
          </p:cNvSpPr>
          <p:nvPr>
            <p:ph type="sldNum" sz="quarter" idx="10"/>
          </p:nvPr>
        </p:nvSpPr>
        <p:spPr/>
        <p:txBody>
          <a:bodyPr/>
          <a:lstStyle/>
          <a:p>
            <a:fld id="{2C957FA6-3FFF-4B1C-8BFE-29E01A1B44A0}" type="slidenum">
              <a:rPr lang="en-US" smtClean="0"/>
              <a:t>11</a:t>
            </a:fld>
            <a:endParaRPr lang="en-US"/>
          </a:p>
        </p:txBody>
      </p:sp>
    </p:spTree>
    <p:extLst>
      <p:ext uri="{BB962C8B-B14F-4D97-AF65-F5344CB8AC3E}">
        <p14:creationId xmlns:p14="http://schemas.microsoft.com/office/powerpoint/2010/main" val="412155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dirty="0">
              <a:solidFill>
                <a:prstClr val="black"/>
              </a:solidFill>
            </a:endParaRPr>
          </a:p>
        </p:txBody>
      </p:sp>
      <p:sp>
        <p:nvSpPr>
          <p:cNvPr id="4" name="Slide Number Placeholder 3"/>
          <p:cNvSpPr>
            <a:spLocks noGrp="1"/>
          </p:cNvSpPr>
          <p:nvPr>
            <p:ph type="sldNum" sz="quarter" idx="10"/>
          </p:nvPr>
        </p:nvSpPr>
        <p:spPr/>
        <p:txBody>
          <a:bodyPr/>
          <a:lstStyle/>
          <a:p>
            <a:fld id="{2C957FA6-3FFF-4B1C-8BFE-29E01A1B44A0}" type="slidenum">
              <a:rPr lang="en-US" smtClean="0"/>
              <a:t>12</a:t>
            </a:fld>
            <a:endParaRPr lang="en-US"/>
          </a:p>
        </p:txBody>
      </p:sp>
    </p:spTree>
    <p:extLst>
      <p:ext uri="{BB962C8B-B14F-4D97-AF65-F5344CB8AC3E}">
        <p14:creationId xmlns:p14="http://schemas.microsoft.com/office/powerpoint/2010/main" val="3074627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sz="1100" dirty="0">
              <a:solidFill>
                <a:prstClr val="black"/>
              </a:solidFill>
            </a:endParaRPr>
          </a:p>
        </p:txBody>
      </p:sp>
      <p:sp>
        <p:nvSpPr>
          <p:cNvPr id="4" name="Slide Number Placeholder 3"/>
          <p:cNvSpPr>
            <a:spLocks noGrp="1"/>
          </p:cNvSpPr>
          <p:nvPr>
            <p:ph type="sldNum" sz="quarter" idx="10"/>
          </p:nvPr>
        </p:nvSpPr>
        <p:spPr/>
        <p:txBody>
          <a:bodyPr/>
          <a:lstStyle/>
          <a:p>
            <a:fld id="{2C957FA6-3FFF-4B1C-8BFE-29E01A1B44A0}" type="slidenum">
              <a:rPr lang="en-US" smtClean="0"/>
              <a:t>13</a:t>
            </a:fld>
            <a:endParaRPr lang="en-US"/>
          </a:p>
        </p:txBody>
      </p:sp>
    </p:spTree>
    <p:extLst>
      <p:ext uri="{BB962C8B-B14F-4D97-AF65-F5344CB8AC3E}">
        <p14:creationId xmlns:p14="http://schemas.microsoft.com/office/powerpoint/2010/main" val="743832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57FA6-3FFF-4B1C-8BFE-29E01A1B44A0}" type="slidenum">
              <a:rPr lang="en-US" smtClean="0"/>
              <a:t>14</a:t>
            </a:fld>
            <a:endParaRPr lang="en-US"/>
          </a:p>
        </p:txBody>
      </p:sp>
    </p:spTree>
    <p:extLst>
      <p:ext uri="{BB962C8B-B14F-4D97-AF65-F5344CB8AC3E}">
        <p14:creationId xmlns:p14="http://schemas.microsoft.com/office/powerpoint/2010/main" val="1356688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702821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140383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53765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66813"/>
            <a:ext cx="4152900" cy="3116262"/>
          </a:xfrm>
        </p:spPr>
      </p:sp>
      <p:sp>
        <p:nvSpPr>
          <p:cNvPr id="3" name="Notes Placeholder 2"/>
          <p:cNvSpPr>
            <a:spLocks noGrp="1"/>
          </p:cNvSpPr>
          <p:nvPr>
            <p:ph type="body" idx="1"/>
          </p:nvPr>
        </p:nvSpPr>
        <p:spPr>
          <a:xfrm>
            <a:off x="183756" y="4444862"/>
            <a:ext cx="6566229" cy="3636705"/>
          </a:xfrm>
        </p:spPr>
        <p:txBody>
          <a:bodyPr/>
          <a:lstStyle/>
          <a:p>
            <a:r>
              <a:rPr lang="en-US" dirty="0">
                <a:solidFill>
                  <a:schemeClr val="tx1"/>
                </a:solidFill>
              </a:rPr>
              <a:t>So, to wrap up, I’ll talk a little bit about cell-cultured meat and poultry.  This slide includes a description of a the technology used to create cell-cultured food, developed by FDA.</a:t>
            </a:r>
          </a:p>
          <a:p>
            <a:endParaRPr lang="en-US" b="0" dirty="0">
              <a:solidFill>
                <a:schemeClr val="tx1"/>
              </a:solidFill>
            </a:endParaRPr>
          </a:p>
          <a:p>
            <a:pPr defTabSz="907633">
              <a:defRPr/>
            </a:pPr>
            <a:r>
              <a:rPr lang="en-US" b="0" dirty="0">
                <a:solidFill>
                  <a:schemeClr val="tx1"/>
                </a:solidFill>
                <a:latin typeface="+mn-lt"/>
              </a:rPr>
              <a:t>As per the slide - animal cell cultured food technology refers to the controlled growth of animal cells from livestock, poultry, fish, or other animals, their subsequent differentiation into various cell types, and their collection and processing into food. </a:t>
            </a:r>
          </a:p>
          <a:p>
            <a:r>
              <a:rPr lang="en-US" dirty="0">
                <a:solidFill>
                  <a:schemeClr val="tx1"/>
                </a:solidFill>
              </a:rPr>
              <a:t> </a:t>
            </a:r>
          </a:p>
          <a:p>
            <a:pPr defTabSz="907633">
              <a:defRPr/>
            </a:pPr>
            <a:r>
              <a:rPr lang="en-US" b="0" dirty="0">
                <a:solidFill>
                  <a:schemeClr val="tx1"/>
                </a:solidFill>
              </a:rPr>
              <a:t>This  encompasses cell-cultured products made from any and all animals, whether amenable to the meat and poultry statutes or to the Federal Food, Drug and Cosmetic Act which provides for FDA’s jurisdiction over  fish and seafood products other than fish of the order </a:t>
            </a:r>
            <a:r>
              <a:rPr lang="en-US" b="0" i="1" dirty="0">
                <a:solidFill>
                  <a:schemeClr val="tx1"/>
                </a:solidFill>
              </a:rPr>
              <a:t>Siluriformes</a:t>
            </a:r>
            <a:r>
              <a:rPr lang="en-US" b="0" dirty="0">
                <a:solidFill>
                  <a:schemeClr val="tx1"/>
                </a:solidFill>
              </a:rPr>
              <a:t> fish. </a:t>
            </a:r>
          </a:p>
          <a:p>
            <a:pPr defTabSz="907633">
              <a:defRPr/>
            </a:pPr>
            <a:endParaRPr lang="en-US" dirty="0">
              <a:solidFill>
                <a:schemeClr val="tx1"/>
              </a:solidFill>
            </a:endParaRPr>
          </a:p>
          <a:p>
            <a:r>
              <a:rPr lang="en-US" dirty="0">
                <a:solidFill>
                  <a:schemeClr val="tx1"/>
                </a:solidFill>
              </a:rPr>
              <a:t>USDA and FDA are aware of a number of firms developing this technology to produce cell-cultured meat, poultry and fish products.  </a:t>
            </a:r>
          </a:p>
          <a:p>
            <a:endParaRPr lang="en-US" dirty="0">
              <a:solidFill>
                <a:schemeClr val="tx1"/>
              </a:solidFill>
            </a:endParaRPr>
          </a:p>
          <a:p>
            <a:endParaRPr lang="en-US" b="0" dirty="0">
              <a:solidFill>
                <a:schemeClr val="tx1"/>
              </a:solidFill>
            </a:endParaRPr>
          </a:p>
          <a:p>
            <a:endParaRPr lang="en-US" b="0"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3670E54-7694-41AB-8747-0911CFFF6C89}" type="slidenum">
              <a:rPr lang="en-US" smtClean="0"/>
              <a:t>18</a:t>
            </a:fld>
            <a:endParaRPr lang="en-US" dirty="0"/>
          </a:p>
        </p:txBody>
      </p:sp>
    </p:spTree>
    <p:extLst>
      <p:ext uri="{BB962C8B-B14F-4D97-AF65-F5344CB8AC3E}">
        <p14:creationId xmlns:p14="http://schemas.microsoft.com/office/powerpoint/2010/main" val="2057318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FC9D0ED-E7EF-4EB4-92FD-F35CF06A1A40}" type="slidenum">
              <a:rPr lang="en-US" altLang="en-US" smtClean="0"/>
              <a:pPr>
                <a:defRPr/>
              </a:pPr>
              <a:t>19</a:t>
            </a:fld>
            <a:endParaRPr lang="en-US" altLang="en-US"/>
          </a:p>
        </p:txBody>
      </p:sp>
    </p:spTree>
    <p:extLst>
      <p:ext uri="{BB962C8B-B14F-4D97-AF65-F5344CB8AC3E}">
        <p14:creationId xmlns:p14="http://schemas.microsoft.com/office/powerpoint/2010/main" val="168483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C957FA6-3FFF-4B1C-8BFE-29E01A1B44A0}" type="slidenum">
              <a:rPr lang="en-US" smtClean="0"/>
              <a:t>2</a:t>
            </a:fld>
            <a:endParaRPr lang="en-US"/>
          </a:p>
        </p:txBody>
      </p:sp>
    </p:spTree>
    <p:extLst>
      <p:ext uri="{BB962C8B-B14F-4D97-AF65-F5344CB8AC3E}">
        <p14:creationId xmlns:p14="http://schemas.microsoft.com/office/powerpoint/2010/main" val="190126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FC9D0ED-E7EF-4EB4-92FD-F35CF06A1A40}" type="slidenum">
              <a:rPr lang="en-US" altLang="en-US" smtClean="0"/>
              <a:pPr>
                <a:defRPr/>
              </a:pPr>
              <a:t>20</a:t>
            </a:fld>
            <a:endParaRPr lang="en-US" altLang="en-US"/>
          </a:p>
        </p:txBody>
      </p:sp>
    </p:spTree>
    <p:extLst>
      <p:ext uri="{BB962C8B-B14F-4D97-AF65-F5344CB8AC3E}">
        <p14:creationId xmlns:p14="http://schemas.microsoft.com/office/powerpoint/2010/main" val="1517318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1506" y="4444862"/>
            <a:ext cx="6651981" cy="3636705"/>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C9D0ED-E7EF-4EB4-92FD-F35CF06A1A40}" type="slidenum">
              <a:rPr lang="en-US" altLang="en-US" smtClean="0"/>
              <a:pPr>
                <a:defRPr/>
              </a:pPr>
              <a:t>21</a:t>
            </a:fld>
            <a:endParaRPr lang="en-US" altLang="en-US" dirty="0"/>
          </a:p>
        </p:txBody>
      </p:sp>
    </p:spTree>
    <p:extLst>
      <p:ext uri="{BB962C8B-B14F-4D97-AF65-F5344CB8AC3E}">
        <p14:creationId xmlns:p14="http://schemas.microsoft.com/office/powerpoint/2010/main" val="2004633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defTabSz="914350">
              <a:defRPr/>
            </a:pPr>
            <a:fld id="{2C957FA6-3FFF-4B1C-8BFE-29E01A1B44A0}" type="slidenum">
              <a:rPr lang="en-US">
                <a:solidFill>
                  <a:prstClr val="black"/>
                </a:solidFill>
                <a:latin typeface="Calibri"/>
              </a:rPr>
              <a:pPr defTabSz="914350">
                <a:defRPr/>
              </a:pPr>
              <a:t>22</a:t>
            </a:fld>
            <a:endParaRPr lang="en-US" dirty="0">
              <a:solidFill>
                <a:prstClr val="black"/>
              </a:solidFill>
              <a:latin typeface="Calibri"/>
            </a:endParaRPr>
          </a:p>
        </p:txBody>
      </p:sp>
    </p:spTree>
    <p:extLst>
      <p:ext uri="{BB962C8B-B14F-4D97-AF65-F5344CB8AC3E}">
        <p14:creationId xmlns:p14="http://schemas.microsoft.com/office/powerpoint/2010/main" val="201468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3756" y="4444862"/>
            <a:ext cx="6529478" cy="3636705"/>
          </a:xfrm>
        </p:spPr>
        <p:txBody>
          <a:bodyPr/>
          <a:lstStyle/>
          <a:p>
            <a:endParaRPr lang="en-US" dirty="0"/>
          </a:p>
        </p:txBody>
      </p:sp>
      <p:sp>
        <p:nvSpPr>
          <p:cNvPr id="4" name="Slide Number Placeholder 3"/>
          <p:cNvSpPr>
            <a:spLocks noGrp="1"/>
          </p:cNvSpPr>
          <p:nvPr>
            <p:ph type="sldNum" sz="quarter" idx="10"/>
          </p:nvPr>
        </p:nvSpPr>
        <p:spPr/>
        <p:txBody>
          <a:bodyPr/>
          <a:lstStyle/>
          <a:p>
            <a:fld id="{2C957FA6-3FFF-4B1C-8BFE-29E01A1B44A0}" type="slidenum">
              <a:rPr lang="en-US" smtClean="0"/>
              <a:t>3</a:t>
            </a:fld>
            <a:endParaRPr lang="en-US" dirty="0"/>
          </a:p>
        </p:txBody>
      </p:sp>
    </p:spTree>
    <p:extLst>
      <p:ext uri="{BB962C8B-B14F-4D97-AF65-F5344CB8AC3E}">
        <p14:creationId xmlns:p14="http://schemas.microsoft.com/office/powerpoint/2010/main" val="126722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57FA6-3FFF-4B1C-8BFE-29E01A1B44A0}" type="slidenum">
              <a:rPr lang="en-US" smtClean="0"/>
              <a:t>4</a:t>
            </a:fld>
            <a:endParaRPr lang="en-US" dirty="0"/>
          </a:p>
        </p:txBody>
      </p:sp>
    </p:spTree>
    <p:extLst>
      <p:ext uri="{BB962C8B-B14F-4D97-AF65-F5344CB8AC3E}">
        <p14:creationId xmlns:p14="http://schemas.microsoft.com/office/powerpoint/2010/main" val="445184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57FA6-3FFF-4B1C-8BFE-29E01A1B44A0}" type="slidenum">
              <a:rPr lang="en-US" smtClean="0"/>
              <a:t>5</a:t>
            </a:fld>
            <a:endParaRPr lang="en-US" dirty="0"/>
          </a:p>
        </p:txBody>
      </p:sp>
    </p:spTree>
    <p:extLst>
      <p:ext uri="{BB962C8B-B14F-4D97-AF65-F5344CB8AC3E}">
        <p14:creationId xmlns:p14="http://schemas.microsoft.com/office/powerpoint/2010/main" val="3032297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57FA6-3FFF-4B1C-8BFE-29E01A1B44A0}" type="slidenum">
              <a:rPr lang="en-US" smtClean="0"/>
              <a:t>6</a:t>
            </a:fld>
            <a:endParaRPr lang="en-US" dirty="0"/>
          </a:p>
        </p:txBody>
      </p:sp>
    </p:spTree>
    <p:extLst>
      <p:ext uri="{BB962C8B-B14F-4D97-AF65-F5344CB8AC3E}">
        <p14:creationId xmlns:p14="http://schemas.microsoft.com/office/powerpoint/2010/main" val="3970463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57FA6-3FFF-4B1C-8BFE-29E01A1B44A0}" type="slidenum">
              <a:rPr lang="en-US" smtClean="0"/>
              <a:t>7</a:t>
            </a:fld>
            <a:endParaRPr lang="en-US"/>
          </a:p>
        </p:txBody>
      </p:sp>
    </p:spTree>
    <p:extLst>
      <p:ext uri="{BB962C8B-B14F-4D97-AF65-F5344CB8AC3E}">
        <p14:creationId xmlns:p14="http://schemas.microsoft.com/office/powerpoint/2010/main" val="25002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2C957FA6-3FFF-4B1C-8BFE-29E01A1B44A0}" type="slidenum">
              <a:rPr lang="en-US" smtClean="0"/>
              <a:t>8</a:t>
            </a:fld>
            <a:endParaRPr lang="en-US"/>
          </a:p>
        </p:txBody>
      </p:sp>
    </p:spTree>
    <p:extLst>
      <p:ext uri="{BB962C8B-B14F-4D97-AF65-F5344CB8AC3E}">
        <p14:creationId xmlns:p14="http://schemas.microsoft.com/office/powerpoint/2010/main" val="4272273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US" dirty="0">
              <a:solidFill>
                <a:prstClr val="black"/>
              </a:solidFill>
            </a:endParaRPr>
          </a:p>
        </p:txBody>
      </p:sp>
      <p:sp>
        <p:nvSpPr>
          <p:cNvPr id="4" name="Slide Number Placeholder 3"/>
          <p:cNvSpPr>
            <a:spLocks noGrp="1"/>
          </p:cNvSpPr>
          <p:nvPr>
            <p:ph type="sldNum" sz="quarter" idx="10"/>
          </p:nvPr>
        </p:nvSpPr>
        <p:spPr/>
        <p:txBody>
          <a:bodyPr/>
          <a:lstStyle/>
          <a:p>
            <a:fld id="{2C957FA6-3FFF-4B1C-8BFE-29E01A1B44A0}" type="slidenum">
              <a:rPr lang="en-US" smtClean="0"/>
              <a:t>9</a:t>
            </a:fld>
            <a:endParaRPr lang="en-US"/>
          </a:p>
        </p:txBody>
      </p:sp>
    </p:spTree>
    <p:extLst>
      <p:ext uri="{BB962C8B-B14F-4D97-AF65-F5344CB8AC3E}">
        <p14:creationId xmlns:p14="http://schemas.microsoft.com/office/powerpoint/2010/main" val="323540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8D3C49-024E-4A23-BDF6-9CE3C96C71E7}"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8D63B6-006A-491E-86D9-05E151F5E27D}" type="slidenum">
              <a:rPr lang="en-US" smtClean="0"/>
              <a:t>‹#›</a:t>
            </a:fld>
            <a:endParaRPr lang="en-US" dirty="0"/>
          </a:p>
        </p:txBody>
      </p:sp>
    </p:spTree>
    <p:extLst>
      <p:ext uri="{BB962C8B-B14F-4D97-AF65-F5344CB8AC3E}">
        <p14:creationId xmlns:p14="http://schemas.microsoft.com/office/powerpoint/2010/main" val="244816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8D3C49-024E-4A23-BDF6-9CE3C96C71E7}"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8D63B6-006A-491E-86D9-05E151F5E27D}" type="slidenum">
              <a:rPr lang="en-US" smtClean="0"/>
              <a:t>‹#›</a:t>
            </a:fld>
            <a:endParaRPr lang="en-US" dirty="0"/>
          </a:p>
        </p:txBody>
      </p:sp>
    </p:spTree>
    <p:extLst>
      <p:ext uri="{BB962C8B-B14F-4D97-AF65-F5344CB8AC3E}">
        <p14:creationId xmlns:p14="http://schemas.microsoft.com/office/powerpoint/2010/main" val="59947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8D3C49-024E-4A23-BDF6-9CE3C96C71E7}"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8D63B6-006A-491E-86D9-05E151F5E27D}" type="slidenum">
              <a:rPr lang="en-US" smtClean="0"/>
              <a:t>‹#›</a:t>
            </a:fld>
            <a:endParaRPr lang="en-US" dirty="0"/>
          </a:p>
        </p:txBody>
      </p:sp>
    </p:spTree>
    <p:extLst>
      <p:ext uri="{BB962C8B-B14F-4D97-AF65-F5344CB8AC3E}">
        <p14:creationId xmlns:p14="http://schemas.microsoft.com/office/powerpoint/2010/main" val="260314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8D3C49-024E-4A23-BDF6-9CE3C96C71E7}"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8D63B6-006A-491E-86D9-05E151F5E27D}" type="slidenum">
              <a:rPr lang="en-US" smtClean="0"/>
              <a:t>‹#›</a:t>
            </a:fld>
            <a:endParaRPr lang="en-US" dirty="0"/>
          </a:p>
        </p:txBody>
      </p:sp>
    </p:spTree>
    <p:extLst>
      <p:ext uri="{BB962C8B-B14F-4D97-AF65-F5344CB8AC3E}">
        <p14:creationId xmlns:p14="http://schemas.microsoft.com/office/powerpoint/2010/main" val="144923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D3C49-024E-4A23-BDF6-9CE3C96C71E7}" type="datetimeFigureOut">
              <a:rPr lang="en-US" smtClean="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8D63B6-006A-491E-86D9-05E151F5E27D}" type="slidenum">
              <a:rPr lang="en-US" smtClean="0"/>
              <a:t>‹#›</a:t>
            </a:fld>
            <a:endParaRPr lang="en-US" dirty="0"/>
          </a:p>
        </p:txBody>
      </p:sp>
    </p:spTree>
    <p:extLst>
      <p:ext uri="{BB962C8B-B14F-4D97-AF65-F5344CB8AC3E}">
        <p14:creationId xmlns:p14="http://schemas.microsoft.com/office/powerpoint/2010/main" val="6600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8D3C49-024E-4A23-BDF6-9CE3C96C71E7}" type="datetimeFigureOut">
              <a:rPr lang="en-US" smtClean="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8D63B6-006A-491E-86D9-05E151F5E27D}" type="slidenum">
              <a:rPr lang="en-US" smtClean="0"/>
              <a:t>‹#›</a:t>
            </a:fld>
            <a:endParaRPr lang="en-US" dirty="0"/>
          </a:p>
        </p:txBody>
      </p:sp>
    </p:spTree>
    <p:extLst>
      <p:ext uri="{BB962C8B-B14F-4D97-AF65-F5344CB8AC3E}">
        <p14:creationId xmlns:p14="http://schemas.microsoft.com/office/powerpoint/2010/main" val="350185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8D3C49-024E-4A23-BDF6-9CE3C96C71E7}" type="datetimeFigureOut">
              <a:rPr lang="en-US" smtClean="0"/>
              <a:t>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8D63B6-006A-491E-86D9-05E151F5E27D}" type="slidenum">
              <a:rPr lang="en-US" smtClean="0"/>
              <a:t>‹#›</a:t>
            </a:fld>
            <a:endParaRPr lang="en-US" dirty="0"/>
          </a:p>
        </p:txBody>
      </p:sp>
    </p:spTree>
    <p:extLst>
      <p:ext uri="{BB962C8B-B14F-4D97-AF65-F5344CB8AC3E}">
        <p14:creationId xmlns:p14="http://schemas.microsoft.com/office/powerpoint/2010/main" val="276745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8D3C49-024E-4A23-BDF6-9CE3C96C71E7}" type="datetimeFigureOut">
              <a:rPr lang="en-US" smtClean="0"/>
              <a:t>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8D63B6-006A-491E-86D9-05E151F5E27D}" type="slidenum">
              <a:rPr lang="en-US" smtClean="0"/>
              <a:t>‹#›</a:t>
            </a:fld>
            <a:endParaRPr lang="en-US" dirty="0"/>
          </a:p>
        </p:txBody>
      </p:sp>
    </p:spTree>
    <p:extLst>
      <p:ext uri="{BB962C8B-B14F-4D97-AF65-F5344CB8AC3E}">
        <p14:creationId xmlns:p14="http://schemas.microsoft.com/office/powerpoint/2010/main" val="45977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D3C49-024E-4A23-BDF6-9CE3C96C71E7}" type="datetimeFigureOut">
              <a:rPr lang="en-US" smtClean="0"/>
              <a:t>2/21/2020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8D63B6-006A-491E-86D9-05E151F5E27D}" type="slidenum">
              <a:rPr lang="en-US" smtClean="0"/>
              <a:t>‹#›</a:t>
            </a:fld>
            <a:endParaRPr lang="en-US" dirty="0"/>
          </a:p>
        </p:txBody>
      </p:sp>
    </p:spTree>
    <p:extLst>
      <p:ext uri="{BB962C8B-B14F-4D97-AF65-F5344CB8AC3E}">
        <p14:creationId xmlns:p14="http://schemas.microsoft.com/office/powerpoint/2010/main" val="89621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8D3C49-024E-4A23-BDF6-9CE3C96C71E7}" type="datetimeFigureOut">
              <a:rPr lang="en-US" smtClean="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8D63B6-006A-491E-86D9-05E151F5E27D}" type="slidenum">
              <a:rPr lang="en-US" smtClean="0"/>
              <a:t>‹#›</a:t>
            </a:fld>
            <a:endParaRPr lang="en-US" dirty="0"/>
          </a:p>
        </p:txBody>
      </p:sp>
    </p:spTree>
    <p:extLst>
      <p:ext uri="{BB962C8B-B14F-4D97-AF65-F5344CB8AC3E}">
        <p14:creationId xmlns:p14="http://schemas.microsoft.com/office/powerpoint/2010/main" val="244235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8D3C49-024E-4A23-BDF6-9CE3C96C71E7}" type="datetimeFigureOut">
              <a:rPr lang="en-US" smtClean="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8D63B6-006A-491E-86D9-05E151F5E27D}" type="slidenum">
              <a:rPr lang="en-US" smtClean="0"/>
              <a:t>‹#›</a:t>
            </a:fld>
            <a:endParaRPr lang="en-US" dirty="0"/>
          </a:p>
        </p:txBody>
      </p:sp>
    </p:spTree>
    <p:extLst>
      <p:ext uri="{BB962C8B-B14F-4D97-AF65-F5344CB8AC3E}">
        <p14:creationId xmlns:p14="http://schemas.microsoft.com/office/powerpoint/2010/main" val="400448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D3C49-024E-4A23-BDF6-9CE3C96C71E7}" type="datetimeFigureOut">
              <a:rPr lang="en-US" smtClean="0"/>
              <a:t>2/21/2020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D63B6-006A-491E-86D9-05E151F5E27D}" type="slidenum">
              <a:rPr lang="en-US" smtClean="0"/>
              <a:t>‹#›</a:t>
            </a:fld>
            <a:endParaRPr lang="en-US" dirty="0"/>
          </a:p>
        </p:txBody>
      </p:sp>
    </p:spTree>
    <p:extLst>
      <p:ext uri="{BB962C8B-B14F-4D97-AF65-F5344CB8AC3E}">
        <p14:creationId xmlns:p14="http://schemas.microsoft.com/office/powerpoint/2010/main" val="1609518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3.pn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5E4965-0978-4EF5-B8C3-5A199FFD3EA0}"/>
              </a:ext>
            </a:extLst>
          </p:cNvPr>
          <p:cNvSpPr/>
          <p:nvPr/>
        </p:nvSpPr>
        <p:spPr>
          <a:xfrm>
            <a:off x="0" y="1002152"/>
            <a:ext cx="9144000" cy="5855848"/>
          </a:xfrm>
          <a:prstGeom prst="rect">
            <a:avLst/>
          </a:prstGeom>
          <a:solidFill>
            <a:srgbClr val="5D89B4"/>
          </a:solidFill>
          <a:ln w="3175" cap="rnd">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algn="ctr"/>
            <a:endParaRPr lang="en-US" sz="2200" dirty="0">
              <a:solidFill>
                <a:srgbClr val="1F497D">
                  <a:lumMod val="75000"/>
                </a:srgbClr>
              </a:solidFill>
              <a:latin typeface="Rockwell" panose="02060603020205020403" pitchFamily="18" charset="0"/>
            </a:endParaRPr>
          </a:p>
        </p:txBody>
      </p:sp>
      <p:pic>
        <p:nvPicPr>
          <p:cNvPr id="1032" name="Picture 8" descr="Image result for FSIS inspection stamp 42">
            <a:extLst>
              <a:ext uri="{FF2B5EF4-FFF2-40B4-BE49-F238E27FC236}">
                <a16:creationId xmlns:a16="http://schemas.microsoft.com/office/drawing/2014/main" id="{14B71B5E-C31F-4621-B11D-1FFD8F510704}"/>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7885" b="95769" l="10000" r="90000">
                        <a14:foregroundMark x1="36290" y1="7885" x2="36290" y2="7885"/>
                        <a14:foregroundMark x1="27581" y1="33077" x2="27581" y2="33077"/>
                        <a14:foregroundMark x1="23710" y1="45577" x2="23710" y2="45577"/>
                        <a14:foregroundMark x1="31774" y1="25577" x2="31774" y2="25577"/>
                        <a14:foregroundMark x1="39516" y1="34615" x2="39516" y2="34615"/>
                        <a14:foregroundMark x1="37258" y1="37115" x2="37258" y2="37115"/>
                        <a14:foregroundMark x1="44839" y1="31538" x2="44839" y2="31538"/>
                        <a14:foregroundMark x1="48387" y1="29808" x2="48387" y2="29808"/>
                        <a14:foregroundMark x1="47581" y1="18846" x2="47581" y2="18846"/>
                        <a14:foregroundMark x1="56774" y1="20769" x2="56774" y2="20769"/>
                        <a14:foregroundMark x1="66613" y1="24423" x2="66613" y2="24423"/>
                        <a14:foregroundMark x1="72258" y1="31346" x2="72258" y2="31346"/>
                        <a14:foregroundMark x1="75968" y1="41731" x2="75968" y2="41731"/>
                        <a14:foregroundMark x1="78548" y1="55000" x2="78548" y2="55000"/>
                        <a14:foregroundMark x1="58871" y1="52692" x2="58871" y2="52692"/>
                        <a14:foregroundMark x1="46452" y1="53654" x2="46452" y2="53654"/>
                        <a14:foregroundMark x1="33226" y1="50192" x2="33226" y2="50192"/>
                        <a14:foregroundMark x1="47903" y1="37115" x2="47903" y2="37115"/>
                        <a14:foregroundMark x1="50484" y1="37115" x2="50484" y2="37115"/>
                        <a14:foregroundMark x1="54516" y1="32885" x2="54516" y2="32885"/>
                        <a14:foregroundMark x1="61774" y1="36731" x2="61774" y2="36731"/>
                        <a14:foregroundMark x1="65000" y1="40385" x2="65000" y2="40385"/>
                        <a14:foregroundMark x1="66129" y1="43077" x2="66129" y2="43077"/>
                        <a14:foregroundMark x1="22581" y1="52885" x2="22581" y2="52885"/>
                        <a14:foregroundMark x1="48871" y1="57885" x2="48871" y2="57885"/>
                        <a14:foregroundMark x1="60645" y1="57692" x2="60645" y2="57692"/>
                        <a14:foregroundMark x1="21613" y1="64423" x2="21613" y2="64423"/>
                        <a14:foregroundMark x1="26290" y1="65000" x2="26290" y2="65000"/>
                        <a14:foregroundMark x1="30161" y1="65385" x2="30161" y2="65385"/>
                        <a14:foregroundMark x1="35161" y1="66154" x2="35161" y2="66154"/>
                        <a14:foregroundMark x1="40323" y1="66154" x2="40323" y2="66154"/>
                        <a14:foregroundMark x1="44839" y1="65769" x2="44839" y2="65769"/>
                        <a14:foregroundMark x1="49355" y1="66346" x2="49355" y2="66346"/>
                        <a14:foregroundMark x1="54839" y1="66731" x2="54839" y2="66731"/>
                        <a14:foregroundMark x1="60000" y1="66346" x2="60000" y2="66346"/>
                        <a14:foregroundMark x1="71129" y1="65577" x2="71129" y2="65577"/>
                        <a14:foregroundMark x1="77581" y1="66538" x2="77581" y2="66538"/>
                        <a14:foregroundMark x1="69677" y1="72500" x2="69677" y2="72500"/>
                        <a14:foregroundMark x1="72258" y1="73077" x2="72258" y2="73077"/>
                        <a14:foregroundMark x1="62258" y1="73654" x2="62258" y2="73654"/>
                        <a14:foregroundMark x1="59032" y1="72115" x2="59032" y2="72115"/>
                        <a14:foregroundMark x1="54677" y1="74038" x2="54677" y2="74038"/>
                        <a14:foregroundMark x1="51774" y1="75385" x2="51774" y2="75385"/>
                        <a14:foregroundMark x1="44839" y1="75769" x2="44839" y2="75769"/>
                        <a14:foregroundMark x1="42097" y1="75769" x2="42097" y2="75769"/>
                        <a14:foregroundMark x1="38548" y1="74231" x2="38548" y2="74231"/>
                        <a14:foregroundMark x1="35000" y1="75577" x2="35000" y2="75577"/>
                        <a14:foregroundMark x1="27742" y1="74231" x2="27742" y2="74231"/>
                        <a14:foregroundMark x1="38871" y1="81346" x2="38871" y2="81346"/>
                        <a14:foregroundMark x1="45323" y1="84808" x2="45323" y2="84808"/>
                        <a14:foregroundMark x1="51129" y1="82115" x2="51129" y2="82115"/>
                        <a14:foregroundMark x1="58387" y1="80577" x2="58387" y2="80577"/>
                        <a14:foregroundMark x1="53871" y1="95769" x2="53871" y2="95769"/>
                        <a14:foregroundMark x1="40484" y1="20385" x2="40484" y2="20385"/>
                        <a14:backgroundMark x1="40323" y1="82308" x2="40323" y2="82308"/>
                        <a14:backgroundMark x1="22258" y1="65962" x2="22258" y2="65962"/>
                        <a14:backgroundMark x1="40968" y1="17500" x2="40968" y2="17500"/>
                        <a14:backgroundMark x1="50968" y1="83654" x2="50968" y2="83654"/>
                        <a14:backgroundMark x1="68548" y1="73654" x2="68548" y2="73654"/>
                        <a14:backgroundMark x1="55484" y1="32692" x2="55484" y2="32692"/>
                        <a14:backgroundMark x1="42581" y1="31923" x2="42581" y2="31923"/>
                        <a14:backgroundMark x1="42097" y1="30769" x2="42097" y2="30769"/>
                        <a14:backgroundMark x1="31935" y1="49038" x2="31935" y2="49038"/>
                        <a14:backgroundMark x1="33387" y1="47115" x2="33387" y2="47115"/>
                      </a14:backgroundRemoval>
                    </a14:imgEffect>
                    <a14:imgEffect>
                      <a14:sharpenSoften amount="-49000"/>
                    </a14:imgEffect>
                    <a14:imgEffect>
                      <a14:colorTemperature colorTemp="2927"/>
                    </a14:imgEffect>
                    <a14:imgEffect>
                      <a14:saturation sat="0"/>
                    </a14:imgEffect>
                    <a14:imgEffect>
                      <a14:brightnessContrast bright="-53000" contrast="-61000"/>
                    </a14:imgEffect>
                  </a14:imgLayer>
                </a14:imgProps>
              </a:ext>
              <a:ext uri="{28A0092B-C50C-407E-A947-70E740481C1C}">
                <a14:useLocalDpi xmlns:a14="http://schemas.microsoft.com/office/drawing/2010/main" val="0"/>
              </a:ext>
            </a:extLst>
          </a:blip>
          <a:srcRect/>
          <a:stretch>
            <a:fillRect/>
          </a:stretch>
        </p:blipFill>
        <p:spPr bwMode="auto">
          <a:xfrm rot="2099963">
            <a:off x="-430644" y="2177065"/>
            <a:ext cx="4155500" cy="34852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C3E55C4-3D3A-41F0-B0F2-564247669D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4898" y="1873250"/>
            <a:ext cx="2778736" cy="1784350"/>
          </a:xfrm>
          <a:prstGeom prst="roundRect">
            <a:avLst>
              <a:gd name="adj" fmla="val 13"/>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92AD5A5-5779-43C8-8A09-0B2A605E20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7366" y="1894820"/>
            <a:ext cx="2539626" cy="1762780"/>
          </a:xfrm>
          <a:prstGeom prst="rect">
            <a:avLst/>
          </a:prstGeom>
        </p:spPr>
      </p:pic>
      <p:pic>
        <p:nvPicPr>
          <p:cNvPr id="10" name="Picture 9">
            <a:extLst>
              <a:ext uri="{FF2B5EF4-FFF2-40B4-BE49-F238E27FC236}">
                <a16:creationId xmlns:a16="http://schemas.microsoft.com/office/drawing/2014/main" id="{E7FBBAB2-5CCC-4AE8-8F68-041CC0A14F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4899" y="4572000"/>
            <a:ext cx="2676525" cy="1784350"/>
          </a:xfrm>
          <a:prstGeom prst="rect">
            <a:avLst/>
          </a:prstGeom>
        </p:spPr>
      </p:pic>
      <p:pic>
        <p:nvPicPr>
          <p:cNvPr id="11" name="Picture 10">
            <a:extLst>
              <a:ext uri="{FF2B5EF4-FFF2-40B4-BE49-F238E27FC236}">
                <a16:creationId xmlns:a16="http://schemas.microsoft.com/office/drawing/2014/main" id="{8BF921E2-620F-4FF6-93DE-B4CEA65661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8283" y="4572000"/>
            <a:ext cx="2693719" cy="1780490"/>
          </a:xfrm>
          <a:prstGeom prst="rect">
            <a:avLst/>
          </a:prstGeom>
        </p:spPr>
      </p:pic>
      <p:sp>
        <p:nvSpPr>
          <p:cNvPr id="13" name="Rectangle 12">
            <a:extLst>
              <a:ext uri="{FF2B5EF4-FFF2-40B4-BE49-F238E27FC236}">
                <a16:creationId xmlns:a16="http://schemas.microsoft.com/office/drawing/2014/main" id="{C8E28B78-5FFB-48AB-B66B-DCBFBABFDE2D}"/>
              </a:ext>
            </a:extLst>
          </p:cNvPr>
          <p:cNvSpPr/>
          <p:nvPr/>
        </p:nvSpPr>
        <p:spPr>
          <a:xfrm>
            <a:off x="2648529" y="3729016"/>
            <a:ext cx="6516255" cy="584775"/>
          </a:xfrm>
          <a:prstGeom prst="rect">
            <a:avLst/>
          </a:prstGeom>
        </p:spPr>
        <p:txBody>
          <a:bodyPr wrap="square">
            <a:spAutoFit/>
          </a:bodyPr>
          <a:lstStyle/>
          <a:p>
            <a:r>
              <a:rPr lang="en-US" sz="3200" b="1" dirty="0">
                <a:ln w="3175">
                  <a:solidFill>
                    <a:schemeClr val="tx2"/>
                  </a:solidFill>
                </a:ln>
                <a:solidFill>
                  <a:prstClr val="white"/>
                </a:solidFill>
                <a:latin typeface="Segoe UI Black" panose="020B0A02040204020203" pitchFamily="34" charset="0"/>
                <a:ea typeface="Segoe UI Black" panose="020B0A02040204020203" pitchFamily="34" charset="0"/>
                <a:cs typeface="Segoe UI Black" panose="020B0A02040204020203" pitchFamily="34" charset="0"/>
              </a:rPr>
              <a:t>Food</a:t>
            </a:r>
            <a:r>
              <a:rPr lang="en-US" sz="2800" b="1" dirty="0">
                <a:ln w="3175">
                  <a:solidFill>
                    <a:schemeClr val="tx2"/>
                  </a:solidFill>
                </a:ln>
                <a:solidFill>
                  <a:prstClr val="white"/>
                </a:solidFill>
                <a:latin typeface="Segoe UI Black" panose="020B0A02040204020203" pitchFamily="34" charset="0"/>
                <a:ea typeface="Segoe UI Black" panose="020B0A02040204020203" pitchFamily="34" charset="0"/>
                <a:cs typeface="Segoe UI Black" panose="020B0A02040204020203" pitchFamily="34" charset="0"/>
              </a:rPr>
              <a:t> Safety and Inspection Service</a:t>
            </a:r>
          </a:p>
        </p:txBody>
      </p:sp>
      <p:sp>
        <p:nvSpPr>
          <p:cNvPr id="14" name="Rectangle 13">
            <a:extLst>
              <a:ext uri="{FF2B5EF4-FFF2-40B4-BE49-F238E27FC236}">
                <a16:creationId xmlns:a16="http://schemas.microsoft.com/office/drawing/2014/main" id="{8530BDE4-B7E4-4D5C-97F9-178E9292E796}"/>
              </a:ext>
            </a:extLst>
          </p:cNvPr>
          <p:cNvSpPr/>
          <p:nvPr/>
        </p:nvSpPr>
        <p:spPr>
          <a:xfrm>
            <a:off x="2627746" y="4180329"/>
            <a:ext cx="6516254" cy="369332"/>
          </a:xfrm>
          <a:prstGeom prst="rect">
            <a:avLst/>
          </a:prstGeom>
        </p:spPr>
        <p:txBody>
          <a:bodyPr wrap="square">
            <a:spAutoFit/>
          </a:bodyPr>
          <a:lstStyle/>
          <a:p>
            <a:r>
              <a:rPr lang="en-US" b="1" dirty="0">
                <a:ln w="3175">
                  <a:solidFill>
                    <a:schemeClr val="tx2"/>
                  </a:solidFill>
                </a:ln>
                <a:solidFill>
                  <a:prstClr val="white"/>
                </a:solidFill>
                <a:latin typeface="Segoe UI" panose="020B0502040204020203" pitchFamily="34" charset="0"/>
                <a:cs typeface="Segoe UI" panose="020B0502040204020203" pitchFamily="34" charset="0"/>
              </a:rPr>
              <a:t>Protecting Public Health and Preventing Foodborne Illness</a:t>
            </a:r>
          </a:p>
        </p:txBody>
      </p:sp>
      <p:pic>
        <p:nvPicPr>
          <p:cNvPr id="15" name="Picture 14">
            <a:extLst>
              <a:ext uri="{FF2B5EF4-FFF2-40B4-BE49-F238E27FC236}">
                <a16:creationId xmlns:a16="http://schemas.microsoft.com/office/drawing/2014/main" id="{A79F3261-96E9-4562-B414-15469158E88E}"/>
              </a:ext>
            </a:extLst>
          </p:cNvPr>
          <p:cNvPicPr>
            <a:picLocks noChangeAspect="1"/>
          </p:cNvPicPr>
          <p:nvPr/>
        </p:nvPicPr>
        <p:blipFill>
          <a:blip r:embed="rId9"/>
          <a:stretch>
            <a:fillRect/>
          </a:stretch>
        </p:blipFill>
        <p:spPr>
          <a:xfrm>
            <a:off x="11547" y="13855"/>
            <a:ext cx="2804403" cy="1085182"/>
          </a:xfrm>
          <a:prstGeom prst="rect">
            <a:avLst/>
          </a:prstGeom>
        </p:spPr>
      </p:pic>
      <p:sp>
        <p:nvSpPr>
          <p:cNvPr id="5" name="Slide Number Placeholder 4">
            <a:extLst>
              <a:ext uri="{FF2B5EF4-FFF2-40B4-BE49-F238E27FC236}">
                <a16:creationId xmlns:a16="http://schemas.microsoft.com/office/drawing/2014/main" id="{FDE66970-3550-4064-BD4D-AD3C063F7FB9}"/>
              </a:ext>
            </a:extLst>
          </p:cNvPr>
          <p:cNvSpPr>
            <a:spLocks noGrp="1"/>
          </p:cNvSpPr>
          <p:nvPr>
            <p:ph type="sldNum" sz="quarter" idx="12"/>
          </p:nvPr>
        </p:nvSpPr>
        <p:spPr/>
        <p:txBody>
          <a:bodyPr/>
          <a:lstStyle/>
          <a:p>
            <a:fld id="{1E8D63B6-006A-491E-86D9-05E151F5E27D}" type="slidenum">
              <a:rPr lang="en-US" smtClean="0"/>
              <a:t>1</a:t>
            </a:fld>
            <a:endParaRPr lang="en-US" dirty="0"/>
          </a:p>
        </p:txBody>
      </p:sp>
    </p:spTree>
    <p:extLst>
      <p:ext uri="{BB962C8B-B14F-4D97-AF65-F5344CB8AC3E}">
        <p14:creationId xmlns:p14="http://schemas.microsoft.com/office/powerpoint/2010/main" val="1679389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sz="2400" b="1" dirty="0">
                <a:solidFill>
                  <a:schemeClr val="accent6">
                    <a:lumMod val="75000"/>
                  </a:schemeClr>
                </a:solidFill>
                <a:latin typeface="Rockwell" panose="02060603020205020403" pitchFamily="18" charset="0"/>
              </a:rPr>
              <a:t>Substance Suitability</a:t>
            </a:r>
          </a:p>
        </p:txBody>
      </p:sp>
      <p:sp>
        <p:nvSpPr>
          <p:cNvPr id="26" name="Content Placeholder 2">
            <a:extLst>
              <a:ext uri="{FF2B5EF4-FFF2-40B4-BE49-F238E27FC236}">
                <a16:creationId xmlns:a16="http://schemas.microsoft.com/office/drawing/2014/main" id="{B205CE1B-C319-4509-9A89-2D0B9F1B67E3}"/>
              </a:ext>
            </a:extLst>
          </p:cNvPr>
          <p:cNvSpPr>
            <a:spLocks noGrp="1"/>
          </p:cNvSpPr>
          <p:nvPr>
            <p:ph idx="1"/>
          </p:nvPr>
        </p:nvSpPr>
        <p:spPr>
          <a:xfrm>
            <a:off x="152400" y="1447800"/>
            <a:ext cx="8991600" cy="4800600"/>
          </a:xfrm>
        </p:spPr>
        <p:txBody>
          <a:bodyPr>
            <a:normAutofit fontScale="92500" lnSpcReduction="20000"/>
          </a:bodyPr>
          <a:lstStyle/>
          <a:p>
            <a:r>
              <a:rPr lang="en-US" dirty="0"/>
              <a:t>Substances reviewed are those intended for use in producing, manufacturing, packing, processing, preparing, treating, packaging, transporting, or holding meat, poultry, and egg products.</a:t>
            </a:r>
          </a:p>
          <a:p>
            <a:endParaRPr lang="en-US" dirty="0"/>
          </a:p>
          <a:p>
            <a:r>
              <a:rPr lang="en-US" dirty="0"/>
              <a:t>New substances or new uses of already approved substances are reviewed by FDA for safety and FSIS for suitability.</a:t>
            </a:r>
          </a:p>
          <a:p>
            <a:endParaRPr lang="en-US" dirty="0"/>
          </a:p>
          <a:p>
            <a:r>
              <a:rPr lang="en-US" dirty="0"/>
              <a:t>FSIS and FDA coordinate review of substances under an MOU.</a:t>
            </a:r>
          </a:p>
          <a:p>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3370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sz="2400" b="1" dirty="0">
                <a:solidFill>
                  <a:schemeClr val="accent6">
                    <a:lumMod val="75000"/>
                  </a:schemeClr>
                </a:solidFill>
                <a:latin typeface="Rockwell" panose="02060603020205020403" pitchFamily="18" charset="0"/>
              </a:rPr>
              <a:t>Meat, Poultry, and Egg Products Labeling</a:t>
            </a:r>
          </a:p>
        </p:txBody>
      </p:sp>
      <p:sp>
        <p:nvSpPr>
          <p:cNvPr id="26" name="Content Placeholder 2">
            <a:extLst>
              <a:ext uri="{FF2B5EF4-FFF2-40B4-BE49-F238E27FC236}">
                <a16:creationId xmlns:a16="http://schemas.microsoft.com/office/drawing/2014/main" id="{B205CE1B-C319-4509-9A89-2D0B9F1B67E3}"/>
              </a:ext>
            </a:extLst>
          </p:cNvPr>
          <p:cNvSpPr>
            <a:spLocks noGrp="1"/>
          </p:cNvSpPr>
          <p:nvPr>
            <p:ph idx="1"/>
          </p:nvPr>
        </p:nvSpPr>
        <p:spPr>
          <a:xfrm>
            <a:off x="152400" y="1447800"/>
            <a:ext cx="8991600" cy="4800600"/>
          </a:xfrm>
        </p:spPr>
        <p:txBody>
          <a:bodyPr>
            <a:normAutofit/>
          </a:bodyPr>
          <a:lstStyle/>
          <a:p>
            <a:r>
              <a:rPr lang="en-US" dirty="0"/>
              <a:t>Meat, poultry, and egg product labeling must be truthful and may not be misleading.</a:t>
            </a:r>
          </a:p>
          <a:p>
            <a:endParaRPr lang="en-US" dirty="0"/>
          </a:p>
          <a:p>
            <a:r>
              <a:rPr lang="en-US" dirty="0"/>
              <a:t>Certain features are required on all labels.</a:t>
            </a:r>
          </a:p>
          <a:p>
            <a:endParaRPr lang="en-US" dirty="0"/>
          </a:p>
          <a:p>
            <a:r>
              <a:rPr lang="en-US" dirty="0"/>
              <a:t>Under the FMIA, PPIA, and EPIA, FSIS prior approves all labels, unless they are “generically approved.”</a:t>
            </a:r>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5143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sz="2400" b="1" dirty="0">
                <a:solidFill>
                  <a:schemeClr val="accent6">
                    <a:lumMod val="75000"/>
                  </a:schemeClr>
                </a:solidFill>
                <a:latin typeface="Rockwell" panose="02060603020205020403" pitchFamily="18" charset="0"/>
              </a:rPr>
              <a:t>Labeling: Prior and Generic Approval</a:t>
            </a:r>
          </a:p>
        </p:txBody>
      </p:sp>
      <p:sp>
        <p:nvSpPr>
          <p:cNvPr id="26" name="Content Placeholder 2">
            <a:extLst>
              <a:ext uri="{FF2B5EF4-FFF2-40B4-BE49-F238E27FC236}">
                <a16:creationId xmlns:a16="http://schemas.microsoft.com/office/drawing/2014/main" id="{B205CE1B-C319-4509-9A89-2D0B9F1B67E3}"/>
              </a:ext>
            </a:extLst>
          </p:cNvPr>
          <p:cNvSpPr>
            <a:spLocks noGrp="1"/>
          </p:cNvSpPr>
          <p:nvPr>
            <p:ph idx="1"/>
          </p:nvPr>
        </p:nvSpPr>
        <p:spPr>
          <a:xfrm>
            <a:off x="152400" y="1447800"/>
            <a:ext cx="8991600" cy="4800600"/>
          </a:xfrm>
        </p:spPr>
        <p:txBody>
          <a:bodyPr>
            <a:normAutofit/>
          </a:bodyPr>
          <a:lstStyle/>
          <a:p>
            <a:r>
              <a:rPr lang="en-US" dirty="0"/>
              <a:t>Labels with required features and meeting other requirements are generically approved and do not require prior approval</a:t>
            </a:r>
          </a:p>
          <a:p>
            <a:endParaRPr lang="en-US" dirty="0"/>
          </a:p>
          <a:p>
            <a:r>
              <a:rPr lang="en-US" dirty="0"/>
              <a:t>Labels requiring prior approval</a:t>
            </a:r>
          </a:p>
          <a:p>
            <a:pPr lvl="1"/>
            <a:r>
              <a:rPr lang="en-US" dirty="0"/>
              <a:t>labels for temporary approval</a:t>
            </a:r>
          </a:p>
          <a:p>
            <a:pPr lvl="1"/>
            <a:r>
              <a:rPr lang="en-US" dirty="0"/>
              <a:t>labels for products produced under religious exemption</a:t>
            </a:r>
          </a:p>
          <a:p>
            <a:pPr lvl="1"/>
            <a:r>
              <a:rPr lang="en-US" dirty="0"/>
              <a:t>labels for products for export with labeling deviations </a:t>
            </a:r>
          </a:p>
          <a:p>
            <a:pPr lvl="1"/>
            <a:r>
              <a:rPr lang="en-US" dirty="0"/>
              <a:t>labels with special statements and claims </a:t>
            </a:r>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6572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sz="2400" b="1" dirty="0">
                <a:solidFill>
                  <a:schemeClr val="accent6">
                    <a:lumMod val="75000"/>
                  </a:schemeClr>
                </a:solidFill>
                <a:latin typeface="Rockwell" panose="02060603020205020403" pitchFamily="18" charset="0"/>
              </a:rPr>
              <a:t>Special Statement and Claims Examples</a:t>
            </a:r>
          </a:p>
        </p:txBody>
      </p:sp>
      <p:sp>
        <p:nvSpPr>
          <p:cNvPr id="26" name="Content Placeholder 2">
            <a:extLst>
              <a:ext uri="{FF2B5EF4-FFF2-40B4-BE49-F238E27FC236}">
                <a16:creationId xmlns:a16="http://schemas.microsoft.com/office/drawing/2014/main" id="{B205CE1B-C319-4509-9A89-2D0B9F1B67E3}"/>
              </a:ext>
            </a:extLst>
          </p:cNvPr>
          <p:cNvSpPr>
            <a:spLocks noGrp="1"/>
          </p:cNvSpPr>
          <p:nvPr>
            <p:ph idx="1"/>
          </p:nvPr>
        </p:nvSpPr>
        <p:spPr>
          <a:xfrm>
            <a:off x="152400" y="1447800"/>
            <a:ext cx="8991600" cy="4800600"/>
          </a:xfrm>
        </p:spPr>
        <p:txBody>
          <a:bodyPr>
            <a:normAutofit fontScale="92500" lnSpcReduction="10000"/>
          </a:bodyPr>
          <a:lstStyle/>
          <a:p>
            <a:pPr marL="457200" indent="-457200">
              <a:buFont typeface="Wingdings" panose="05000000000000000000" pitchFamily="2" charset="2"/>
              <a:buChar char="§"/>
              <a:defRPr/>
            </a:pPr>
            <a:r>
              <a:rPr lang="en-US" dirty="0"/>
              <a:t>Negative Claims, e.g., “no milk,” “no preservatives”</a:t>
            </a:r>
          </a:p>
          <a:p>
            <a:pPr marL="457200" indent="-457200">
              <a:buFont typeface="Wingdings" panose="05000000000000000000" pitchFamily="2" charset="2"/>
              <a:buChar char="§"/>
              <a:defRPr/>
            </a:pPr>
            <a:r>
              <a:rPr lang="en-US" dirty="0"/>
              <a:t>Statements that identify a product as “organic”</a:t>
            </a:r>
          </a:p>
          <a:p>
            <a:pPr marL="457200" indent="-457200">
              <a:buFont typeface="Wingdings" panose="05000000000000000000" pitchFamily="2" charset="2"/>
              <a:buChar char="§"/>
              <a:defRPr/>
            </a:pPr>
            <a:r>
              <a:rPr lang="en-US" dirty="0"/>
              <a:t>Front of Pack (FOP) nutrition statements, e.g., “0 grams trans fat per serving”</a:t>
            </a:r>
          </a:p>
          <a:p>
            <a:pPr marL="457200" indent="-457200">
              <a:buFont typeface="Wingdings" panose="05000000000000000000" pitchFamily="2" charset="2"/>
              <a:buChar char="§"/>
              <a:defRPr/>
            </a:pPr>
            <a:r>
              <a:rPr lang="en-US" dirty="0"/>
              <a:t>Claims of the use of non-genetically engineered ingredients</a:t>
            </a:r>
          </a:p>
          <a:p>
            <a:pPr marL="457200" indent="-457200">
              <a:buFont typeface="Wingdings" panose="05000000000000000000" pitchFamily="2" charset="2"/>
              <a:buChar char="§"/>
              <a:defRPr/>
            </a:pPr>
            <a:r>
              <a:rPr lang="en-US" dirty="0"/>
              <a:t>Claims regarding meat and poultry on-farm production/raising practices (e.g., claims regarding the raising of animals such as “no antibiotics administered,” “pasture raised,” or “vegetarian fed”)</a:t>
            </a:r>
            <a:endParaRPr lang="en-US" alt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59149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E733F-4B58-4E9A-963F-7F831C29AB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8B80DA-0534-4E46-86C8-19CC25A81B7A}"/>
              </a:ext>
            </a:extLst>
          </p:cNvPr>
          <p:cNvSpPr>
            <a:spLocks noGrp="1"/>
          </p:cNvSpPr>
          <p:nvPr>
            <p:ph idx="1"/>
          </p:nvPr>
        </p:nvSpPr>
        <p:spPr/>
        <p:txBody>
          <a:bodyPr/>
          <a:lstStyle/>
          <a:p>
            <a:r>
              <a:rPr lang="en-US" dirty="0"/>
              <a:t>Use of new technologies may result in:</a:t>
            </a:r>
          </a:p>
          <a:p>
            <a:endParaRPr lang="en-US" dirty="0"/>
          </a:p>
          <a:p>
            <a:pPr lvl="1"/>
            <a:r>
              <a:rPr lang="en-US" dirty="0"/>
              <a:t>New ingredient or product names and standards of identity</a:t>
            </a:r>
          </a:p>
          <a:p>
            <a:pPr lvl="1"/>
            <a:endParaRPr lang="en-US" dirty="0"/>
          </a:p>
          <a:p>
            <a:pPr lvl="1"/>
            <a:r>
              <a:rPr lang="en-US" dirty="0"/>
              <a:t>Labeling claims</a:t>
            </a:r>
          </a:p>
          <a:p>
            <a:pPr lvl="1"/>
            <a:endParaRPr lang="en-US" dirty="0"/>
          </a:p>
          <a:p>
            <a:pPr lvl="1"/>
            <a:r>
              <a:rPr lang="en-US" dirty="0"/>
              <a:t>Additional labeling statements and disclosures</a:t>
            </a:r>
          </a:p>
        </p:txBody>
      </p:sp>
      <p:sp>
        <p:nvSpPr>
          <p:cNvPr id="4" name="Rectangle 3">
            <a:extLst>
              <a:ext uri="{FF2B5EF4-FFF2-40B4-BE49-F238E27FC236}">
                <a16:creationId xmlns:a16="http://schemas.microsoft.com/office/drawing/2014/main" id="{9819382F-B1CB-4583-97F7-7B0828B952A2}"/>
              </a:ext>
            </a:extLst>
          </p:cNvPr>
          <p:cNvSpPr/>
          <p:nvPr/>
        </p:nvSpPr>
        <p:spPr>
          <a:xfrm>
            <a:off x="0" y="0"/>
            <a:ext cx="9144000" cy="1066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sz="2400" b="1" dirty="0">
                <a:solidFill>
                  <a:schemeClr val="accent6">
                    <a:lumMod val="75000"/>
                  </a:schemeClr>
                </a:solidFill>
                <a:latin typeface="Rockwell" panose="02060603020205020403" pitchFamily="18" charset="0"/>
              </a:rPr>
              <a:t>Labeling and new technologies</a:t>
            </a:r>
          </a:p>
        </p:txBody>
      </p:sp>
    </p:spTree>
    <p:extLst>
      <p:ext uri="{BB962C8B-B14F-4D97-AF65-F5344CB8AC3E}">
        <p14:creationId xmlns:p14="http://schemas.microsoft.com/office/powerpoint/2010/main" val="1603878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7319" y="1962150"/>
            <a:ext cx="6972300" cy="4038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5-Point Star 3"/>
          <p:cNvSpPr/>
          <p:nvPr/>
        </p:nvSpPr>
        <p:spPr>
          <a:xfrm>
            <a:off x="1125538" y="2260600"/>
            <a:ext cx="1828800" cy="1295400"/>
          </a:xfrm>
          <a:prstGeom prst="star5">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942" name="TextBox 4"/>
          <p:cNvSpPr txBox="1">
            <a:spLocks noChangeArrowheads="1"/>
          </p:cNvSpPr>
          <p:nvPr/>
        </p:nvSpPr>
        <p:spPr bwMode="auto">
          <a:xfrm>
            <a:off x="1695218" y="2816659"/>
            <a:ext cx="87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NEW!</a:t>
            </a:r>
          </a:p>
        </p:txBody>
      </p:sp>
      <p:sp>
        <p:nvSpPr>
          <p:cNvPr id="39943" name="TextBox 5"/>
          <p:cNvSpPr txBox="1">
            <a:spLocks noChangeArrowheads="1"/>
          </p:cNvSpPr>
          <p:nvPr/>
        </p:nvSpPr>
        <p:spPr bwMode="auto">
          <a:xfrm>
            <a:off x="3089277" y="3163888"/>
            <a:ext cx="3705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dirty="0">
                <a:latin typeface="Aharoni" pitchFamily="2" charset="-79"/>
                <a:cs typeface="Aharoni" pitchFamily="2" charset="-79"/>
              </a:rPr>
              <a:t>Chicken Franks</a:t>
            </a:r>
          </a:p>
        </p:txBody>
      </p:sp>
      <p:sp>
        <p:nvSpPr>
          <p:cNvPr id="39946" name="TextBox 7"/>
          <p:cNvSpPr txBox="1">
            <a:spLocks noChangeArrowheads="1"/>
          </p:cNvSpPr>
          <p:nvPr/>
        </p:nvSpPr>
        <p:spPr bwMode="auto">
          <a:xfrm>
            <a:off x="2212975" y="5705475"/>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Keep Refrigerated</a:t>
            </a:r>
          </a:p>
        </p:txBody>
      </p:sp>
      <p:sp>
        <p:nvSpPr>
          <p:cNvPr id="39947" name="TextBox 8"/>
          <p:cNvSpPr txBox="1">
            <a:spLocks noChangeArrowheads="1"/>
          </p:cNvSpPr>
          <p:nvPr/>
        </p:nvSpPr>
        <p:spPr bwMode="auto">
          <a:xfrm>
            <a:off x="4670425" y="569595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Net Wt. 32 oz. (2 lbs.)</a:t>
            </a:r>
          </a:p>
        </p:txBody>
      </p:sp>
      <p:pic>
        <p:nvPicPr>
          <p:cNvPr id="3994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413" y="2441575"/>
            <a:ext cx="687387" cy="64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49" name="TextBox 9"/>
          <p:cNvSpPr txBox="1">
            <a:spLocks noChangeArrowheads="1"/>
          </p:cNvSpPr>
          <p:nvPr/>
        </p:nvSpPr>
        <p:spPr bwMode="auto">
          <a:xfrm>
            <a:off x="3032125" y="2432051"/>
            <a:ext cx="3276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100" dirty="0">
                <a:latin typeface="Arial" charset="0"/>
              </a:rPr>
              <a:t>Packed for: House of Kabob, Houston, TX 77252</a:t>
            </a:r>
          </a:p>
        </p:txBody>
      </p:sp>
      <p:sp>
        <p:nvSpPr>
          <p:cNvPr id="12" name="TextBox 11"/>
          <p:cNvSpPr txBox="1"/>
          <p:nvPr/>
        </p:nvSpPr>
        <p:spPr>
          <a:xfrm>
            <a:off x="2721789" y="3771466"/>
            <a:ext cx="4173654" cy="1477328"/>
          </a:xfrm>
          <a:prstGeom prst="rect">
            <a:avLst/>
          </a:prstGeom>
          <a:noFill/>
        </p:spPr>
        <p:txBody>
          <a:bodyPr wrap="square">
            <a:spAutoFit/>
          </a:bodyPr>
          <a:lstStyle/>
          <a:p>
            <a:pPr>
              <a:defRPr/>
            </a:pPr>
            <a:r>
              <a:rPr lang="en-US" dirty="0"/>
              <a:t>Ingredients: mechanically separated chicken, water, salt, corn syrup, 2% or less of: dextrose, potassium lactate, sodium phosphate, flavorings, sodium erythorbate, sodium nitrate</a:t>
            </a:r>
          </a:p>
        </p:txBody>
      </p:sp>
      <p:cxnSp>
        <p:nvCxnSpPr>
          <p:cNvPr id="24" name="Straight Arrow Connector 23"/>
          <p:cNvCxnSpPr>
            <a:cxnSpLocks/>
          </p:cNvCxnSpPr>
          <p:nvPr/>
        </p:nvCxnSpPr>
        <p:spPr>
          <a:xfrm>
            <a:off x="651087" y="2185554"/>
            <a:ext cx="4173654" cy="158591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88F2F695-443B-4FC0-9CE4-92725ECC5B7B}" type="slidenum">
              <a:rPr lang="en-US" smtClean="0"/>
              <a:pPr>
                <a:defRPr/>
              </a:pPr>
              <a:t>15</a:t>
            </a:fld>
            <a:endParaRPr lang="en-US" dirty="0"/>
          </a:p>
        </p:txBody>
      </p:sp>
      <p:sp>
        <p:nvSpPr>
          <p:cNvPr id="27" name="Rectangle 26">
            <a:extLst>
              <a:ext uri="{FF2B5EF4-FFF2-40B4-BE49-F238E27FC236}">
                <a16:creationId xmlns:a16="http://schemas.microsoft.com/office/drawing/2014/main" id="{E512C49B-28FC-4C5B-955E-AF726D081026}"/>
              </a:ext>
            </a:extLst>
          </p:cNvPr>
          <p:cNvSpPr/>
          <p:nvPr/>
        </p:nvSpPr>
        <p:spPr>
          <a:xfrm>
            <a:off x="0" y="0"/>
            <a:ext cx="9144000" cy="1066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sz="2400" b="1" dirty="0">
                <a:solidFill>
                  <a:schemeClr val="accent6">
                    <a:lumMod val="75000"/>
                  </a:schemeClr>
                </a:solidFill>
                <a:latin typeface="Rockwell" panose="02060603020205020403" pitchFamily="18" charset="0"/>
              </a:rPr>
              <a:t>New Technology and Labeling: Example #1</a:t>
            </a:r>
          </a:p>
        </p:txBody>
      </p:sp>
    </p:spTree>
    <p:extLst>
      <p:ext uri="{BB962C8B-B14F-4D97-AF65-F5344CB8AC3E}">
        <p14:creationId xmlns:p14="http://schemas.microsoft.com/office/powerpoint/2010/main" val="412077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113" y="1766888"/>
            <a:ext cx="51816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988" name="TextBox 4"/>
          <p:cNvSpPr txBox="1">
            <a:spLocks noChangeArrowheads="1"/>
          </p:cNvSpPr>
          <p:nvPr/>
        </p:nvSpPr>
        <p:spPr bwMode="auto">
          <a:xfrm>
            <a:off x="3505200" y="2525713"/>
            <a:ext cx="3028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Cooper Black" pitchFamily="18" charset="0"/>
              </a:rPr>
              <a:t>Black Forest Ham</a:t>
            </a:r>
          </a:p>
          <a:p>
            <a:pPr eaLnBrk="1" hangingPunct="1">
              <a:spcBef>
                <a:spcPct val="0"/>
              </a:spcBef>
              <a:buFontTx/>
              <a:buNone/>
            </a:pPr>
            <a:r>
              <a:rPr lang="en-US" altLang="en-US" sz="1400" dirty="0">
                <a:latin typeface="Cooper Black" pitchFamily="18" charset="0"/>
              </a:rPr>
              <a:t>High-Pressure Processed</a:t>
            </a:r>
          </a:p>
        </p:txBody>
      </p:sp>
      <p:pic>
        <p:nvPicPr>
          <p:cNvPr id="41989" name="Picture 2" descr="http://www.fsis.usda.gov/images/inspection_seal_100p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1800225"/>
            <a:ext cx="5349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9" descr="C:\Users\BMcKew\AppData\Local\Microsoft\Windows\Temporary Internet Files\Content.IE5\5FLSKXWH\MC9003907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7350" y="3756025"/>
            <a:ext cx="26289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6"/>
          <p:cNvSpPr txBox="1">
            <a:spLocks noChangeArrowheads="1"/>
          </p:cNvSpPr>
          <p:nvPr/>
        </p:nvSpPr>
        <p:spPr bwMode="auto">
          <a:xfrm>
            <a:off x="4973638" y="1857375"/>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Keep Refrigerated</a:t>
            </a:r>
          </a:p>
        </p:txBody>
      </p:sp>
      <p:sp>
        <p:nvSpPr>
          <p:cNvPr id="41992" name="TextBox 7"/>
          <p:cNvSpPr txBox="1">
            <a:spLocks noChangeArrowheads="1"/>
          </p:cNvSpPr>
          <p:nvPr/>
        </p:nvSpPr>
        <p:spPr bwMode="auto">
          <a:xfrm>
            <a:off x="3276600" y="3162300"/>
            <a:ext cx="3000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dirty="0">
                <a:latin typeface="Arial" charset="0"/>
              </a:rPr>
              <a:t>Cured with water, salt, contains 2% or less of dextrose, sodium nitrite, sodium erythorbate, sodium lactate, sodium phosphate, sodium diacetate</a:t>
            </a:r>
          </a:p>
        </p:txBody>
      </p:sp>
      <p:sp>
        <p:nvSpPr>
          <p:cNvPr id="41993" name="TextBox 8"/>
          <p:cNvSpPr txBox="1">
            <a:spLocks noChangeArrowheads="1"/>
          </p:cNvSpPr>
          <p:nvPr/>
        </p:nvSpPr>
        <p:spPr bwMode="auto">
          <a:xfrm>
            <a:off x="1641475" y="2667000"/>
            <a:ext cx="1712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charset="0"/>
              </a:rPr>
              <a:t>97% Fat Free</a:t>
            </a:r>
          </a:p>
        </p:txBody>
      </p:sp>
      <p:sp>
        <p:nvSpPr>
          <p:cNvPr id="41994" name="TextBox 2"/>
          <p:cNvSpPr txBox="1">
            <a:spLocks noChangeArrowheads="1"/>
          </p:cNvSpPr>
          <p:nvPr/>
        </p:nvSpPr>
        <p:spPr bwMode="auto">
          <a:xfrm>
            <a:off x="1504950" y="5102225"/>
            <a:ext cx="3746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Distributed by Birchwood Farms, Nashua, NH 03060</a:t>
            </a:r>
          </a:p>
        </p:txBody>
      </p:sp>
      <p:sp>
        <p:nvSpPr>
          <p:cNvPr id="41995" name="TextBox 5"/>
          <p:cNvSpPr txBox="1">
            <a:spLocks noChangeArrowheads="1"/>
          </p:cNvSpPr>
          <p:nvPr/>
        </p:nvSpPr>
        <p:spPr bwMode="auto">
          <a:xfrm>
            <a:off x="2255838" y="1884363"/>
            <a:ext cx="27289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Estrangelo Edessa" pitchFamily="66" charset="0"/>
                <a:cs typeface="Estrangelo Edessa" pitchFamily="66" charset="0"/>
              </a:rPr>
              <a:t>Made in New Hampshire</a:t>
            </a:r>
          </a:p>
        </p:txBody>
      </p:sp>
      <p:sp>
        <p:nvSpPr>
          <p:cNvPr id="41996" name="TextBox 6"/>
          <p:cNvSpPr txBox="1">
            <a:spLocks noChangeArrowheads="1"/>
          </p:cNvSpPr>
          <p:nvPr/>
        </p:nvSpPr>
        <p:spPr bwMode="auto">
          <a:xfrm>
            <a:off x="7181850" y="3547547"/>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Special Claim</a:t>
            </a:r>
          </a:p>
        </p:txBody>
      </p:sp>
      <p:cxnSp>
        <p:nvCxnSpPr>
          <p:cNvPr id="18" name="Straight Arrow Connector 17"/>
          <p:cNvCxnSpPr>
            <a:cxnSpLocks/>
          </p:cNvCxnSpPr>
          <p:nvPr/>
        </p:nvCxnSpPr>
        <p:spPr>
          <a:xfrm flipH="1" flipV="1">
            <a:off x="4724400" y="3109913"/>
            <a:ext cx="2438400" cy="6223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41999" name="Picture 19" descr="http://www.landomoms.com/wordpress/wp-content/themes/land_of_mom/images/products/bistro/black-forest-ham.gif"/>
          <p:cNvPicPr>
            <a:picLocks noChangeAspect="1" noChangeArrowheads="1"/>
          </p:cNvPicPr>
          <p:nvPr/>
        </p:nvPicPr>
        <p:blipFill>
          <a:blip r:embed="rId5">
            <a:extLst>
              <a:ext uri="{28A0092B-C50C-407E-A947-70E740481C1C}">
                <a14:useLocalDpi xmlns:a14="http://schemas.microsoft.com/office/drawing/2010/main" val="0"/>
              </a:ext>
            </a:extLst>
          </a:blip>
          <a:srcRect l="7278" t="16518" r="6892" b="4924"/>
          <a:stretch>
            <a:fillRect/>
          </a:stretch>
        </p:blipFill>
        <p:spPr bwMode="auto">
          <a:xfrm>
            <a:off x="5181600" y="3732213"/>
            <a:ext cx="139223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0" name="TextBox 2"/>
          <p:cNvSpPr txBox="1">
            <a:spLocks noChangeArrowheads="1"/>
          </p:cNvSpPr>
          <p:nvPr/>
        </p:nvSpPr>
        <p:spPr bwMode="auto">
          <a:xfrm>
            <a:off x="1641475" y="5430838"/>
            <a:ext cx="167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charset="0"/>
              </a:rPr>
              <a:t>Net Wt. 6 oz.</a:t>
            </a:r>
          </a:p>
        </p:txBody>
      </p:sp>
      <p:sp>
        <p:nvSpPr>
          <p:cNvPr id="2" name="Slide Number Placeholder 1"/>
          <p:cNvSpPr>
            <a:spLocks noGrp="1"/>
          </p:cNvSpPr>
          <p:nvPr>
            <p:ph type="sldNum" sz="quarter" idx="12"/>
          </p:nvPr>
        </p:nvSpPr>
        <p:spPr/>
        <p:txBody>
          <a:bodyPr/>
          <a:lstStyle/>
          <a:p>
            <a:pPr>
              <a:defRPr/>
            </a:pPr>
            <a:fld id="{88F2F695-443B-4FC0-9CE4-92725ECC5B7B}" type="slidenum">
              <a:rPr lang="en-US" smtClean="0"/>
              <a:pPr>
                <a:defRPr/>
              </a:pPr>
              <a:t>16</a:t>
            </a:fld>
            <a:endParaRPr lang="en-US" dirty="0"/>
          </a:p>
        </p:txBody>
      </p:sp>
      <p:sp>
        <p:nvSpPr>
          <p:cNvPr id="17" name="Rectangle 16">
            <a:extLst>
              <a:ext uri="{FF2B5EF4-FFF2-40B4-BE49-F238E27FC236}">
                <a16:creationId xmlns:a16="http://schemas.microsoft.com/office/drawing/2014/main" id="{458C923F-4976-48C7-8A39-9346CECC863F}"/>
              </a:ext>
            </a:extLst>
          </p:cNvPr>
          <p:cNvSpPr/>
          <p:nvPr/>
        </p:nvSpPr>
        <p:spPr>
          <a:xfrm>
            <a:off x="0" y="0"/>
            <a:ext cx="9144000" cy="1066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sz="2400" b="1" dirty="0">
                <a:solidFill>
                  <a:schemeClr val="accent6">
                    <a:lumMod val="75000"/>
                  </a:schemeClr>
                </a:solidFill>
                <a:latin typeface="Rockwell" panose="02060603020205020403" pitchFamily="18" charset="0"/>
              </a:rPr>
              <a:t>New Technology and Labeling: Example #2</a:t>
            </a:r>
          </a:p>
        </p:txBody>
      </p:sp>
    </p:spTree>
    <p:extLst>
      <p:ext uri="{BB962C8B-B14F-4D97-AF65-F5344CB8AC3E}">
        <p14:creationId xmlns:p14="http://schemas.microsoft.com/office/powerpoint/2010/main" val="721502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25475" y="1631950"/>
            <a:ext cx="7997825" cy="4876800"/>
          </a:xfrm>
          <a:ln>
            <a:solidFill>
              <a:schemeClr val="accent1">
                <a:alpha val="47000"/>
              </a:schemeClr>
            </a:solidFill>
          </a:ln>
        </p:spPr>
        <p:txBody>
          <a:bodyPr rtlCol="0">
            <a:normAutofit/>
          </a:bodyPr>
          <a:lstStyle/>
          <a:p>
            <a:pPr eaLnBrk="1" fontAlgn="auto" hangingPunct="1">
              <a:spcAft>
                <a:spcPts val="0"/>
              </a:spcAft>
              <a:buFont typeface="Arial" panose="020B0604020202020204" pitchFamily="34" charset="0"/>
              <a:buChar char="•"/>
              <a:defRPr/>
            </a:pPr>
            <a:endParaRPr lang="en-US" dirty="0"/>
          </a:p>
          <a:p>
            <a:pPr marL="0" indent="0" eaLnBrk="1" fontAlgn="auto" hangingPunct="1">
              <a:spcAft>
                <a:spcPts val="0"/>
              </a:spcAft>
              <a:buFont typeface="Arial" charset="0"/>
              <a:buNone/>
              <a:defRPr/>
            </a:pPr>
            <a:endParaRPr lang="en-US" dirty="0"/>
          </a:p>
        </p:txBody>
      </p:sp>
      <p:sp>
        <p:nvSpPr>
          <p:cNvPr id="38921" name="Rectangle 30"/>
          <p:cNvSpPr>
            <a:spLocks noChangeArrowheads="1"/>
          </p:cNvSpPr>
          <p:nvPr/>
        </p:nvSpPr>
        <p:spPr bwMode="auto">
          <a:xfrm>
            <a:off x="4953000" y="1631950"/>
            <a:ext cx="275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latin typeface="Mistral" pitchFamily="66" charset="0"/>
              </a:rPr>
              <a:t>A Good Win! Farms©</a:t>
            </a:r>
            <a:br>
              <a:rPr lang="en-US" altLang="en-US" sz="2000" dirty="0">
                <a:latin typeface="Mistral" pitchFamily="66" charset="0"/>
              </a:rPr>
            </a:br>
            <a:r>
              <a:rPr lang="en-US" altLang="en-US" sz="1200" dirty="0">
                <a:latin typeface="Mistral" pitchFamily="66" charset="0"/>
              </a:rPr>
              <a:t>est 2010 </a:t>
            </a:r>
            <a:endParaRPr lang="en-US" altLang="en-US" sz="1800" dirty="0">
              <a:latin typeface="Arial" charset="0"/>
            </a:endParaRPr>
          </a:p>
        </p:txBody>
      </p:sp>
      <p:pic>
        <p:nvPicPr>
          <p:cNvPr id="38923" name="Picture 4" descr="C:\Documents and Settings\KGoodwin\Local Settings\Temporary Internet Files\Content.IE5\6VYJNMFV\MC9000500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0850" y="3041650"/>
            <a:ext cx="171767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Rectangle 33"/>
          <p:cNvSpPr>
            <a:spLocks noChangeArrowheads="1"/>
          </p:cNvSpPr>
          <p:nvPr/>
        </p:nvSpPr>
        <p:spPr bwMode="auto">
          <a:xfrm>
            <a:off x="3458563" y="6012153"/>
            <a:ext cx="2247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latin typeface="Arial" charset="0"/>
              </a:rPr>
              <a:t>Net Weight: 48 oz (3 lbs)</a:t>
            </a:r>
          </a:p>
        </p:txBody>
      </p:sp>
      <p:sp>
        <p:nvSpPr>
          <p:cNvPr id="38925" name="Rectangle 34"/>
          <p:cNvSpPr>
            <a:spLocks noChangeArrowheads="1"/>
          </p:cNvSpPr>
          <p:nvPr/>
        </p:nvSpPr>
        <p:spPr bwMode="auto">
          <a:xfrm>
            <a:off x="3427015" y="5641975"/>
            <a:ext cx="13350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Arial" charset="0"/>
              </a:rPr>
              <a:t>Keep Refrigerated</a:t>
            </a:r>
          </a:p>
        </p:txBody>
      </p:sp>
      <p:pic>
        <p:nvPicPr>
          <p:cNvPr id="38926" name="Picture 5" descr="http://www.fsis.usda.gov/images/KC/safe_handling_label_l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757" y="4991332"/>
            <a:ext cx="18796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7" name="Rectangle 36"/>
          <p:cNvSpPr>
            <a:spLocks noChangeArrowheads="1"/>
          </p:cNvSpPr>
          <p:nvPr/>
        </p:nvSpPr>
        <p:spPr bwMode="auto">
          <a:xfrm>
            <a:off x="7148513" y="5343525"/>
            <a:ext cx="1504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b="1" dirty="0">
                <a:latin typeface="Arial" charset="0"/>
              </a:rPr>
              <a:t>Distributed By:</a:t>
            </a:r>
          </a:p>
          <a:p>
            <a:pPr eaLnBrk="1" hangingPunct="1">
              <a:spcBef>
                <a:spcPct val="0"/>
              </a:spcBef>
              <a:buFontTx/>
              <a:buNone/>
            </a:pPr>
            <a:r>
              <a:rPr lang="en-US" altLang="en-US" sz="1000" b="1" dirty="0">
                <a:latin typeface="Arial" charset="0"/>
              </a:rPr>
              <a:t>20101Beltsville Rd</a:t>
            </a:r>
          </a:p>
          <a:p>
            <a:pPr eaLnBrk="1" hangingPunct="1">
              <a:spcBef>
                <a:spcPct val="0"/>
              </a:spcBef>
              <a:buFontTx/>
              <a:buNone/>
            </a:pPr>
            <a:r>
              <a:rPr lang="en-US" altLang="en-US" sz="1000" b="1" dirty="0">
                <a:latin typeface="Arial" charset="0"/>
              </a:rPr>
              <a:t>Sunnyside, MD 12345</a:t>
            </a:r>
          </a:p>
          <a:p>
            <a:pPr eaLnBrk="1" hangingPunct="1">
              <a:spcBef>
                <a:spcPct val="0"/>
              </a:spcBef>
              <a:buFontTx/>
              <a:buNone/>
            </a:pPr>
            <a:r>
              <a:rPr lang="en-US" altLang="en-US" sz="1000" b="1" dirty="0">
                <a:latin typeface="Arial" charset="0"/>
              </a:rPr>
              <a:t>Certified Organic by LPDD Organic Certifying</a:t>
            </a:r>
          </a:p>
        </p:txBody>
      </p:sp>
      <p:sp>
        <p:nvSpPr>
          <p:cNvPr id="38" name="5-Point Star 37"/>
          <p:cNvSpPr/>
          <p:nvPr/>
        </p:nvSpPr>
        <p:spPr>
          <a:xfrm>
            <a:off x="6019800" y="2209800"/>
            <a:ext cx="644525" cy="647700"/>
          </a:xfrm>
          <a:prstGeom prst="star5">
            <a:avLst>
              <a:gd name="adj" fmla="val 20162"/>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TextBox 39"/>
          <p:cNvSpPr txBox="1"/>
          <p:nvPr/>
        </p:nvSpPr>
        <p:spPr>
          <a:xfrm>
            <a:off x="990600" y="2471655"/>
            <a:ext cx="4924425" cy="156966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dirty="0">
                <a:ln w="11430"/>
                <a:gradFill>
                  <a:gsLst>
                    <a:gs pos="25000">
                      <a:schemeClr val="accent2">
                        <a:satMod val="155000"/>
                      </a:schemeClr>
                    </a:gs>
                    <a:gs pos="100000">
                      <a:schemeClr val="accent2">
                        <a:shade val="45000"/>
                        <a:satMod val="165000"/>
                      </a:schemeClr>
                    </a:gs>
                  </a:gsLst>
                  <a:lin ang="5400000"/>
                </a:gradFill>
              </a:rPr>
              <a:t>Irradiated Ground Beef</a:t>
            </a:r>
          </a:p>
        </p:txBody>
      </p:sp>
      <p:pic>
        <p:nvPicPr>
          <p:cNvPr id="38933" name="Picture 2" descr="http://www.procutlery.com/meat1.jpg"/>
          <p:cNvPicPr>
            <a:picLocks noChangeAspect="1" noChangeArrowheads="1"/>
          </p:cNvPicPr>
          <p:nvPr/>
        </p:nvPicPr>
        <p:blipFill>
          <a:blip r:embed="rId5">
            <a:extLst>
              <a:ext uri="{28A0092B-C50C-407E-A947-70E740481C1C}">
                <a14:useLocalDpi xmlns:a14="http://schemas.microsoft.com/office/drawing/2010/main" val="0"/>
              </a:ext>
            </a:extLst>
          </a:blip>
          <a:srcRect l="52931"/>
          <a:stretch>
            <a:fillRect/>
          </a:stretch>
        </p:blipFill>
        <p:spPr bwMode="auto">
          <a:xfrm>
            <a:off x="990600" y="4135437"/>
            <a:ext cx="70802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88F2F695-443B-4FC0-9CE4-92725ECC5B7B}" type="slidenum">
              <a:rPr lang="en-US" smtClean="0"/>
              <a:pPr>
                <a:defRPr/>
              </a:pPr>
              <a:t>17</a:t>
            </a:fld>
            <a:endParaRPr lang="en-US" dirty="0"/>
          </a:p>
        </p:txBody>
      </p:sp>
      <p:sp>
        <p:nvSpPr>
          <p:cNvPr id="26" name="Rectangle 25">
            <a:extLst>
              <a:ext uri="{FF2B5EF4-FFF2-40B4-BE49-F238E27FC236}">
                <a16:creationId xmlns:a16="http://schemas.microsoft.com/office/drawing/2014/main" id="{F469039B-A4F8-4970-AB8F-F351F924D8C3}"/>
              </a:ext>
            </a:extLst>
          </p:cNvPr>
          <p:cNvSpPr/>
          <p:nvPr/>
        </p:nvSpPr>
        <p:spPr>
          <a:xfrm>
            <a:off x="0" y="0"/>
            <a:ext cx="9144000" cy="1066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sz="2400" b="1" dirty="0">
                <a:solidFill>
                  <a:schemeClr val="accent6">
                    <a:lumMod val="75000"/>
                  </a:schemeClr>
                </a:solidFill>
                <a:latin typeface="Rockwell" panose="02060603020205020403" pitchFamily="18" charset="0"/>
              </a:rPr>
              <a:t>New Technology and Labeling: Example #3</a:t>
            </a:r>
          </a:p>
        </p:txBody>
      </p:sp>
      <p:pic>
        <p:nvPicPr>
          <p:cNvPr id="7" name="Picture 6" descr="A close up of a sign&#10;&#10;Description generated with very high confidence">
            <a:extLst>
              <a:ext uri="{FF2B5EF4-FFF2-40B4-BE49-F238E27FC236}">
                <a16:creationId xmlns:a16="http://schemas.microsoft.com/office/drawing/2014/main" id="{DAA572EF-675F-4F56-9EB3-54E92D414B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3267" y="4184982"/>
            <a:ext cx="1206500" cy="1192022"/>
          </a:xfrm>
          <a:prstGeom prst="rect">
            <a:avLst/>
          </a:prstGeom>
        </p:spPr>
      </p:pic>
      <p:cxnSp>
        <p:nvCxnSpPr>
          <p:cNvPr id="29" name="Straight Arrow Connector 28">
            <a:extLst>
              <a:ext uri="{FF2B5EF4-FFF2-40B4-BE49-F238E27FC236}">
                <a16:creationId xmlns:a16="http://schemas.microsoft.com/office/drawing/2014/main" id="{CA56C77D-6654-4943-B727-206AFF0C01D1}"/>
              </a:ext>
            </a:extLst>
          </p:cNvPr>
          <p:cNvCxnSpPr>
            <a:cxnSpLocks/>
          </p:cNvCxnSpPr>
          <p:nvPr/>
        </p:nvCxnSpPr>
        <p:spPr>
          <a:xfrm>
            <a:off x="381000" y="1906505"/>
            <a:ext cx="1402557" cy="74434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D3CA83E-F488-4B89-BB48-1657728F3431}"/>
              </a:ext>
            </a:extLst>
          </p:cNvPr>
          <p:cNvCxnSpPr>
            <a:cxnSpLocks/>
          </p:cNvCxnSpPr>
          <p:nvPr/>
        </p:nvCxnSpPr>
        <p:spPr>
          <a:xfrm>
            <a:off x="381000" y="3286002"/>
            <a:ext cx="3417492" cy="128044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407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447800"/>
            <a:ext cx="8401050" cy="4908549"/>
          </a:xfrm>
        </p:spPr>
        <p:txBody>
          <a:bodyPr>
            <a:normAutofit/>
          </a:bodyPr>
          <a:lstStyle/>
          <a:p>
            <a:pPr algn="l"/>
            <a:r>
              <a:rPr lang="en-US" b="1" i="1" dirty="0">
                <a:solidFill>
                  <a:schemeClr val="accent6">
                    <a:lumMod val="75000"/>
                  </a:schemeClr>
                </a:solidFill>
                <a:latin typeface="+mn-lt"/>
              </a:rPr>
              <a:t>Animal cell cultured food technology</a:t>
            </a:r>
            <a:r>
              <a:rPr lang="en-US" i="1" dirty="0">
                <a:solidFill>
                  <a:schemeClr val="tx1"/>
                </a:solidFill>
                <a:latin typeface="+mn-lt"/>
              </a:rPr>
              <a:t> refers </a:t>
            </a:r>
            <a:r>
              <a:rPr lang="en-US" b="1" i="1" dirty="0">
                <a:solidFill>
                  <a:schemeClr val="tx1"/>
                </a:solidFill>
                <a:latin typeface="+mn-lt"/>
              </a:rPr>
              <a:t>to the controlled growth of animal cells from livestock, poultry, fish, or other animals, their subsequent differentiation into various cell types, and their collection and processing into food.</a:t>
            </a:r>
          </a:p>
          <a:p>
            <a:pPr marL="457200" indent="-457200" algn="l">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7D1F5464-6E9D-4E83-8C20-35BC88D40B14}" type="slidenum">
              <a:rPr lang="en-US" smtClean="0"/>
              <a:pPr/>
              <a:t>18</a:t>
            </a:fld>
            <a:endParaRPr lang="en-US" dirty="0"/>
          </a:p>
        </p:txBody>
      </p:sp>
      <p:sp>
        <p:nvSpPr>
          <p:cNvPr id="5" name="Title 4"/>
          <p:cNvSpPr txBox="1">
            <a:spLocks/>
          </p:cNvSpPr>
          <p:nvPr/>
        </p:nvSpPr>
        <p:spPr>
          <a:xfrm>
            <a:off x="457200" y="1005840"/>
            <a:ext cx="8229600" cy="533400"/>
          </a:xfrm>
          <a:prstGeom prst="rect">
            <a:avLst/>
          </a:prstGeom>
        </p:spPr>
        <p:txBody>
          <a:bodyPr/>
          <a:lstStyle>
            <a:lvl1pPr algn="ctr" defTabSz="914400" rtl="0" eaLnBrk="1" latinLnBrk="0" hangingPunct="1">
              <a:spcBef>
                <a:spcPct val="0"/>
              </a:spcBef>
              <a:buNone/>
              <a:defRPr sz="4400" kern="1200">
                <a:solidFill>
                  <a:schemeClr val="tx2"/>
                </a:solidFill>
                <a:latin typeface="Rockwell" panose="02060603020205020403" pitchFamily="18" charset="0"/>
                <a:ea typeface="+mj-ea"/>
                <a:cs typeface="+mj-cs"/>
              </a:defRPr>
            </a:lvl1pPr>
          </a:lstStyle>
          <a:p>
            <a:pPr algn="l"/>
            <a:endParaRPr lang="en-US" sz="2000" dirty="0">
              <a:solidFill>
                <a:schemeClr val="accent6"/>
              </a:solidFill>
            </a:endParaRPr>
          </a:p>
        </p:txBody>
      </p:sp>
      <p:sp>
        <p:nvSpPr>
          <p:cNvPr id="7" name="Rectangle 6">
            <a:extLst>
              <a:ext uri="{FF2B5EF4-FFF2-40B4-BE49-F238E27FC236}">
                <a16:creationId xmlns:a16="http://schemas.microsoft.com/office/drawing/2014/main" id="{61E8764B-D7A7-47C3-99C2-9AB97F9CD5D0}"/>
              </a:ext>
            </a:extLst>
          </p:cNvPr>
          <p:cNvSpPr/>
          <p:nvPr/>
        </p:nvSpPr>
        <p:spPr>
          <a:xfrm>
            <a:off x="0" y="0"/>
            <a:ext cx="9144000" cy="1066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altLang="en-US" sz="2400" b="1" dirty="0">
                <a:solidFill>
                  <a:schemeClr val="accent6">
                    <a:lumMod val="75000"/>
                  </a:schemeClr>
                </a:solidFill>
                <a:latin typeface="Rockwell" panose="02060603020205020403" pitchFamily="18" charset="0"/>
              </a:rPr>
              <a:t>Animal Cell Culture Food Technology</a:t>
            </a:r>
            <a:endParaRPr lang="en-US" sz="2400" b="1" dirty="0">
              <a:solidFill>
                <a:schemeClr val="accent6">
                  <a:lumMod val="75000"/>
                </a:schemeClr>
              </a:solidFill>
              <a:latin typeface="Rockwell" panose="02060603020205020403" pitchFamily="18" charset="0"/>
            </a:endParaRPr>
          </a:p>
        </p:txBody>
      </p:sp>
    </p:spTree>
    <p:extLst>
      <p:ext uri="{BB962C8B-B14F-4D97-AF65-F5344CB8AC3E}">
        <p14:creationId xmlns:p14="http://schemas.microsoft.com/office/powerpoint/2010/main" val="1255738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DBE58F9-A9B2-4105-9645-43DA67854090}"/>
              </a:ext>
            </a:extLst>
          </p:cNvPr>
          <p:cNvSpPr txBox="1"/>
          <p:nvPr/>
        </p:nvSpPr>
        <p:spPr>
          <a:xfrm>
            <a:off x="0" y="0"/>
            <a:ext cx="9144000" cy="1676400"/>
          </a:xfrm>
          <a:prstGeom prst="rect">
            <a:avLst/>
          </a:prstGeom>
        </p:spPr>
        <p:txBody>
          <a:bodyPr lIns="0" tIns="0" rIns="0" bIns="0">
            <a:spAutoFit/>
          </a:bodyPr>
          <a:lstStyle/>
          <a:p>
            <a:pPr marL="548640" eaLnBrk="1" hangingPunct="1">
              <a:defRPr/>
            </a:pPr>
            <a:r>
              <a:rPr sz="2000" spc="-160" dirty="0">
                <a:solidFill>
                  <a:srgbClr val="FFFFFF"/>
                </a:solidFill>
                <a:latin typeface="Rockwell"/>
                <a:cs typeface="Rockwell"/>
              </a:rPr>
              <a:t>F</a:t>
            </a:r>
            <a:r>
              <a:rPr sz="2000" spc="-5" dirty="0">
                <a:solidFill>
                  <a:srgbClr val="FFFFFF"/>
                </a:solidFill>
                <a:latin typeface="Rockwell"/>
                <a:cs typeface="Rockwell"/>
              </a:rPr>
              <a:t>o</a:t>
            </a:r>
            <a:r>
              <a:rPr sz="2000" spc="5" dirty="0">
                <a:solidFill>
                  <a:srgbClr val="FFFFFF"/>
                </a:solidFill>
                <a:latin typeface="Rockwell"/>
                <a:cs typeface="Rockwell"/>
              </a:rPr>
              <a:t>o</a:t>
            </a:r>
            <a:r>
              <a:rPr sz="2000" dirty="0">
                <a:solidFill>
                  <a:srgbClr val="FFFFFF"/>
                </a:solidFill>
                <a:latin typeface="Rockwell"/>
                <a:cs typeface="Rockwell"/>
              </a:rPr>
              <a:t>d</a:t>
            </a:r>
            <a:r>
              <a:rPr sz="2000" spc="-15" dirty="0">
                <a:solidFill>
                  <a:srgbClr val="FFFFFF"/>
                </a:solidFill>
                <a:latin typeface="Rockwell"/>
                <a:cs typeface="Rockwell"/>
              </a:rPr>
              <a:t> </a:t>
            </a:r>
            <a:r>
              <a:rPr sz="2000" dirty="0">
                <a:solidFill>
                  <a:srgbClr val="FFFFFF"/>
                </a:solidFill>
                <a:latin typeface="Rockwell"/>
                <a:cs typeface="Rockwell"/>
              </a:rPr>
              <a:t>S</a:t>
            </a:r>
            <a:r>
              <a:rPr sz="2000" spc="5" dirty="0">
                <a:solidFill>
                  <a:srgbClr val="FFFFFF"/>
                </a:solidFill>
                <a:latin typeface="Rockwell"/>
                <a:cs typeface="Rockwell"/>
              </a:rPr>
              <a:t>a</a:t>
            </a:r>
            <a:r>
              <a:rPr sz="2000" spc="45" dirty="0">
                <a:solidFill>
                  <a:srgbClr val="FFFFFF"/>
                </a:solidFill>
                <a:latin typeface="Rockwell"/>
                <a:cs typeface="Rockwell"/>
              </a:rPr>
              <a:t>f</a:t>
            </a:r>
            <a:r>
              <a:rPr sz="2000" spc="-5" dirty="0">
                <a:solidFill>
                  <a:srgbClr val="FFFFFF"/>
                </a:solidFill>
                <a:latin typeface="Rockwell"/>
                <a:cs typeface="Rockwell"/>
              </a:rPr>
              <a:t>et</a:t>
            </a:r>
            <a:r>
              <a:rPr sz="2000" dirty="0">
                <a:solidFill>
                  <a:srgbClr val="FFFFFF"/>
                </a:solidFill>
                <a:latin typeface="Rockwell"/>
                <a:cs typeface="Rockwell"/>
              </a:rPr>
              <a:t>y</a:t>
            </a:r>
            <a:r>
              <a:rPr sz="2000" spc="-20" dirty="0">
                <a:solidFill>
                  <a:srgbClr val="FFFFFF"/>
                </a:solidFill>
                <a:latin typeface="Rockwell"/>
                <a:cs typeface="Rockwell"/>
              </a:rPr>
              <a:t> </a:t>
            </a:r>
            <a:r>
              <a:rPr sz="2000" dirty="0">
                <a:solidFill>
                  <a:srgbClr val="FFFFFF"/>
                </a:solidFill>
                <a:latin typeface="Rockwell"/>
                <a:cs typeface="Rockwell"/>
              </a:rPr>
              <a:t>a</a:t>
            </a:r>
            <a:r>
              <a:rPr sz="2000" spc="5" dirty="0">
                <a:solidFill>
                  <a:srgbClr val="FFFFFF"/>
                </a:solidFill>
                <a:latin typeface="Rockwell"/>
                <a:cs typeface="Rockwell"/>
              </a:rPr>
              <a:t>n</a:t>
            </a:r>
            <a:r>
              <a:rPr sz="2000" dirty="0">
                <a:solidFill>
                  <a:srgbClr val="FFFFFF"/>
                </a:solidFill>
                <a:latin typeface="Rockwell"/>
                <a:cs typeface="Rockwell"/>
              </a:rPr>
              <a:t>d In</a:t>
            </a:r>
            <a:r>
              <a:rPr sz="2000" spc="-10" dirty="0">
                <a:solidFill>
                  <a:srgbClr val="FFFFFF"/>
                </a:solidFill>
                <a:latin typeface="Rockwell"/>
                <a:cs typeface="Rockwell"/>
              </a:rPr>
              <a:t>s</a:t>
            </a:r>
            <a:r>
              <a:rPr sz="2000" dirty="0">
                <a:solidFill>
                  <a:srgbClr val="FFFFFF"/>
                </a:solidFill>
                <a:latin typeface="Rockwell"/>
                <a:cs typeface="Rockwell"/>
              </a:rPr>
              <a:t>pec</a:t>
            </a:r>
            <a:r>
              <a:rPr sz="2000" spc="-10" dirty="0">
                <a:solidFill>
                  <a:srgbClr val="FFFFFF"/>
                </a:solidFill>
                <a:latin typeface="Rockwell"/>
                <a:cs typeface="Rockwell"/>
              </a:rPr>
              <a:t>t</a:t>
            </a:r>
            <a:r>
              <a:rPr sz="2000" dirty="0">
                <a:solidFill>
                  <a:srgbClr val="FFFFFF"/>
                </a:solidFill>
                <a:latin typeface="Rockwell"/>
                <a:cs typeface="Rockwell"/>
              </a:rPr>
              <a:t>ion</a:t>
            </a:r>
            <a:r>
              <a:rPr sz="2000" spc="-20" dirty="0">
                <a:solidFill>
                  <a:srgbClr val="FFFFFF"/>
                </a:solidFill>
                <a:latin typeface="Rockwell"/>
                <a:cs typeface="Rockwell"/>
              </a:rPr>
              <a:t> </a:t>
            </a:r>
            <a:r>
              <a:rPr sz="2000" dirty="0">
                <a:solidFill>
                  <a:srgbClr val="FFFFFF"/>
                </a:solidFill>
                <a:latin typeface="Rockwell"/>
                <a:cs typeface="Rockwell"/>
              </a:rPr>
              <a:t>S</a:t>
            </a:r>
            <a:r>
              <a:rPr sz="2000" spc="5" dirty="0">
                <a:solidFill>
                  <a:srgbClr val="FFFFFF"/>
                </a:solidFill>
                <a:latin typeface="Rockwell"/>
                <a:cs typeface="Rockwell"/>
              </a:rPr>
              <a:t>e</a:t>
            </a:r>
            <a:r>
              <a:rPr sz="2000" spc="35" dirty="0">
                <a:solidFill>
                  <a:srgbClr val="FFFFFF"/>
                </a:solidFill>
                <a:latin typeface="Rockwell"/>
                <a:cs typeface="Rockwell"/>
              </a:rPr>
              <a:t>r</a:t>
            </a:r>
            <a:r>
              <a:rPr sz="2000" dirty="0">
                <a:solidFill>
                  <a:srgbClr val="FFFFFF"/>
                </a:solidFill>
                <a:latin typeface="Rockwell"/>
                <a:cs typeface="Rockwell"/>
              </a:rPr>
              <a:t>v</a:t>
            </a:r>
            <a:r>
              <a:rPr sz="2000" spc="5" dirty="0">
                <a:solidFill>
                  <a:srgbClr val="FFFFFF"/>
                </a:solidFill>
                <a:latin typeface="Rockwell"/>
                <a:cs typeface="Rockwell"/>
              </a:rPr>
              <a:t>i</a:t>
            </a:r>
            <a:r>
              <a:rPr sz="2000" dirty="0">
                <a:solidFill>
                  <a:srgbClr val="FFFFFF"/>
                </a:solidFill>
                <a:latin typeface="Rockwell"/>
                <a:cs typeface="Rockwell"/>
              </a:rPr>
              <a:t>ce:</a:t>
            </a:r>
            <a:endParaRPr sz="2000">
              <a:latin typeface="Rockwell"/>
              <a:cs typeface="Rockwell"/>
            </a:endParaRPr>
          </a:p>
        </p:txBody>
      </p:sp>
      <p:sp>
        <p:nvSpPr>
          <p:cNvPr id="4" name="object 4">
            <a:extLst>
              <a:ext uri="{FF2B5EF4-FFF2-40B4-BE49-F238E27FC236}">
                <a16:creationId xmlns:a16="http://schemas.microsoft.com/office/drawing/2014/main" id="{A2128601-AB73-4717-8C45-33B6A7EEE21E}"/>
              </a:ext>
            </a:extLst>
          </p:cNvPr>
          <p:cNvSpPr txBox="1">
            <a:spLocks noGrp="1"/>
          </p:cNvSpPr>
          <p:nvPr>
            <p:ph type="title"/>
          </p:nvPr>
        </p:nvSpPr>
        <p:spPr>
          <a:xfrm>
            <a:off x="141288" y="388372"/>
            <a:ext cx="8850312" cy="899656"/>
          </a:xfrm>
        </p:spPr>
        <p:txBody>
          <a:bodyPr lIns="0" tIns="281355" rIns="0" bIns="0" rtlCol="0">
            <a:spAutoFit/>
          </a:bodyPr>
          <a:lstStyle/>
          <a:p>
            <a:pPr marL="12700">
              <a:defRPr/>
            </a:pPr>
            <a:r>
              <a:rPr lang="en-US" sz="4000" dirty="0">
                <a:solidFill>
                  <a:schemeClr val="bg1"/>
                </a:solidFill>
              </a:rPr>
              <a:t>Joint Oversight</a:t>
            </a:r>
            <a:endParaRPr sz="4000" dirty="0">
              <a:solidFill>
                <a:schemeClr val="bg1"/>
              </a:solidFill>
              <a:latin typeface="+mn-lt"/>
            </a:endParaRPr>
          </a:p>
        </p:txBody>
      </p:sp>
      <p:sp>
        <p:nvSpPr>
          <p:cNvPr id="8197" name="object 6">
            <a:extLst>
              <a:ext uri="{FF2B5EF4-FFF2-40B4-BE49-F238E27FC236}">
                <a16:creationId xmlns:a16="http://schemas.microsoft.com/office/drawing/2014/main" id="{613B1EFE-3727-4D2A-B6BA-37CFCACA81D1}"/>
              </a:ext>
            </a:extLst>
          </p:cNvPr>
          <p:cNvSpPr>
            <a:spLocks noChangeArrowheads="1"/>
          </p:cNvSpPr>
          <p:nvPr/>
        </p:nvSpPr>
        <p:spPr bwMode="auto">
          <a:xfrm>
            <a:off x="141288" y="1717675"/>
            <a:ext cx="8620125" cy="21875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00" name="Slide Number Placeholder 13">
            <a:extLst>
              <a:ext uri="{FF2B5EF4-FFF2-40B4-BE49-F238E27FC236}">
                <a16:creationId xmlns:a16="http://schemas.microsoft.com/office/drawing/2014/main" id="{E8DAC954-3895-48F9-8A2C-65913D6508FE}"/>
              </a:ext>
            </a:extLst>
          </p:cNvPr>
          <p:cNvSpPr>
            <a:spLocks noGrp="1"/>
          </p:cNvSpPr>
          <p:nvPr>
            <p:ph type="sldNum" sz="quarter" idx="12"/>
          </p:nvPr>
        </p:nvSpPr>
        <p:spPr bwMode="auto">
          <a:xfrm>
            <a:off x="8413750" y="6465888"/>
            <a:ext cx="206375" cy="17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1600">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B704A816-7BC8-454D-AD66-164841D0FF61}" type="slidenum">
              <a:rPr lang="en-US" altLang="en-US" sz="1200" smtClean="0">
                <a:solidFill>
                  <a:srgbClr val="898989"/>
                </a:solidFill>
              </a:rPr>
              <a:pPr>
                <a:spcBef>
                  <a:spcPct val="0"/>
                </a:spcBef>
                <a:buFontTx/>
                <a:buNone/>
              </a:pPr>
              <a:t>19</a:t>
            </a:fld>
            <a:endParaRPr lang="en-US" altLang="en-US" sz="1200">
              <a:solidFill>
                <a:srgbClr val="898989"/>
              </a:solidFill>
            </a:endParaRPr>
          </a:p>
        </p:txBody>
      </p:sp>
      <p:graphicFrame>
        <p:nvGraphicFramePr>
          <p:cNvPr id="13" name="Diagram 12">
            <a:extLst>
              <a:ext uri="{FF2B5EF4-FFF2-40B4-BE49-F238E27FC236}">
                <a16:creationId xmlns:a16="http://schemas.microsoft.com/office/drawing/2014/main" id="{8BD8E327-8445-4B1A-B41F-6FC795D6AD4A}"/>
              </a:ext>
            </a:extLst>
          </p:cNvPr>
          <p:cNvGraphicFramePr/>
          <p:nvPr>
            <p:extLst/>
          </p:nvPr>
        </p:nvGraphicFramePr>
        <p:xfrm>
          <a:off x="914400" y="2211070"/>
          <a:ext cx="6998017" cy="3388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Oval 13">
            <a:extLst>
              <a:ext uri="{FF2B5EF4-FFF2-40B4-BE49-F238E27FC236}">
                <a16:creationId xmlns:a16="http://schemas.microsoft.com/office/drawing/2014/main" id="{5C59131A-A1B8-4405-AFC8-3FD2EF36180F}"/>
              </a:ext>
            </a:extLst>
          </p:cNvPr>
          <p:cNvSpPr/>
          <p:nvPr/>
        </p:nvSpPr>
        <p:spPr>
          <a:xfrm>
            <a:off x="3721417" y="3494405"/>
            <a:ext cx="1447800" cy="8216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Harvest</a:t>
            </a:r>
          </a:p>
        </p:txBody>
      </p:sp>
      <p:sp>
        <p:nvSpPr>
          <p:cNvPr id="8" name="TextBox 7">
            <a:extLst>
              <a:ext uri="{FF2B5EF4-FFF2-40B4-BE49-F238E27FC236}">
                <a16:creationId xmlns:a16="http://schemas.microsoft.com/office/drawing/2014/main" id="{261984C0-407B-4DC1-8AB5-1FCB54BAF224}"/>
              </a:ext>
            </a:extLst>
          </p:cNvPr>
          <p:cNvSpPr txBox="1"/>
          <p:nvPr/>
        </p:nvSpPr>
        <p:spPr>
          <a:xfrm>
            <a:off x="1843721" y="4248438"/>
            <a:ext cx="2057400" cy="923330"/>
          </a:xfrm>
          <a:prstGeom prst="rect">
            <a:avLst/>
          </a:prstGeom>
          <a:noFill/>
        </p:spPr>
        <p:txBody>
          <a:bodyPr wrap="square" rtlCol="0">
            <a:spAutoFit/>
          </a:bodyPr>
          <a:lstStyle/>
          <a:p>
            <a:r>
              <a:rPr lang="en-US" dirty="0"/>
              <a:t>Cell collection, banking, growth and differentiation</a:t>
            </a:r>
          </a:p>
        </p:txBody>
      </p:sp>
      <p:sp>
        <p:nvSpPr>
          <p:cNvPr id="16" name="TextBox 15">
            <a:extLst>
              <a:ext uri="{FF2B5EF4-FFF2-40B4-BE49-F238E27FC236}">
                <a16:creationId xmlns:a16="http://schemas.microsoft.com/office/drawing/2014/main" id="{9FA6F183-4C41-4FCB-900F-4072DC932049}"/>
              </a:ext>
            </a:extLst>
          </p:cNvPr>
          <p:cNvSpPr txBox="1"/>
          <p:nvPr/>
        </p:nvSpPr>
        <p:spPr>
          <a:xfrm>
            <a:off x="5016095" y="4248438"/>
            <a:ext cx="2296589" cy="923330"/>
          </a:xfrm>
          <a:prstGeom prst="rect">
            <a:avLst/>
          </a:prstGeom>
          <a:noFill/>
        </p:spPr>
        <p:txBody>
          <a:bodyPr wrap="square" rtlCol="0">
            <a:spAutoFit/>
          </a:bodyPr>
          <a:lstStyle/>
          <a:p>
            <a:r>
              <a:rPr lang="en-US" dirty="0"/>
              <a:t>Product processing, packaging, and labeling</a:t>
            </a:r>
          </a:p>
        </p:txBody>
      </p:sp>
      <p:sp>
        <p:nvSpPr>
          <p:cNvPr id="11" name="Rectangle 10">
            <a:extLst>
              <a:ext uri="{FF2B5EF4-FFF2-40B4-BE49-F238E27FC236}">
                <a16:creationId xmlns:a16="http://schemas.microsoft.com/office/drawing/2014/main" id="{363D9A49-CE6A-4843-809E-28B9C6DD007D}"/>
              </a:ext>
            </a:extLst>
          </p:cNvPr>
          <p:cNvSpPr/>
          <p:nvPr/>
        </p:nvSpPr>
        <p:spPr>
          <a:xfrm>
            <a:off x="0" y="0"/>
            <a:ext cx="9144000" cy="1066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altLang="en-US" sz="2400" b="1" dirty="0">
                <a:solidFill>
                  <a:schemeClr val="accent6">
                    <a:lumMod val="75000"/>
                  </a:schemeClr>
                </a:solidFill>
                <a:latin typeface="Rockwell" panose="02060603020205020403" pitchFamily="18" charset="0"/>
              </a:rPr>
              <a:t>Animal Cell Culture Food Technology: Oversight</a:t>
            </a:r>
            <a:endParaRPr lang="en-US" sz="2400" b="1" dirty="0">
              <a:solidFill>
                <a:schemeClr val="accent6">
                  <a:lumMod val="75000"/>
                </a:schemeClr>
              </a:solidFill>
              <a:latin typeface="Rockwell" panose="020606030202050204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27DB941-918C-4C03-911F-9E4A6E150AEA}"/>
              </a:ext>
            </a:extLst>
          </p:cNvPr>
          <p:cNvSpPr>
            <a:spLocks noGrp="1"/>
          </p:cNvSpPr>
          <p:nvPr>
            <p:ph type="ctrTitle"/>
          </p:nvPr>
        </p:nvSpPr>
        <p:spPr>
          <a:xfrm>
            <a:off x="685800" y="1616563"/>
            <a:ext cx="7772400" cy="1470025"/>
          </a:xfrm>
          <a:ln w="107950" cap="sq" cmpd="thinThick">
            <a:noFill/>
          </a:ln>
        </p:spPr>
        <p:txBody>
          <a:bodyPr>
            <a:normAutofit fontScale="90000"/>
          </a:bodyPr>
          <a:lstStyle/>
          <a:p>
            <a:r>
              <a:rPr lang="en-US" b="1" dirty="0">
                <a:solidFill>
                  <a:schemeClr val="tx2">
                    <a:lumMod val="75000"/>
                  </a:schemeClr>
                </a:solidFill>
              </a:rPr>
              <a:t>New Technologies And Labeling for Meat, Poultry and Egg Products</a:t>
            </a:r>
          </a:p>
        </p:txBody>
      </p:sp>
      <p:sp>
        <p:nvSpPr>
          <p:cNvPr id="13" name="Subtitle 12">
            <a:extLst>
              <a:ext uri="{FF2B5EF4-FFF2-40B4-BE49-F238E27FC236}">
                <a16:creationId xmlns:a16="http://schemas.microsoft.com/office/drawing/2014/main" id="{01875249-174A-4A09-B855-74B5AA01E55D}"/>
              </a:ext>
            </a:extLst>
          </p:cNvPr>
          <p:cNvSpPr>
            <a:spLocks noGrp="1"/>
          </p:cNvSpPr>
          <p:nvPr>
            <p:ph type="subTitle" idx="1"/>
          </p:nvPr>
        </p:nvSpPr>
        <p:spPr>
          <a:xfrm>
            <a:off x="1066800" y="3488837"/>
            <a:ext cx="7010400" cy="1752600"/>
          </a:xfrm>
        </p:spPr>
        <p:txBody>
          <a:bodyPr>
            <a:normAutofit fontScale="92500"/>
          </a:bodyPr>
          <a:lstStyle/>
          <a:p>
            <a:r>
              <a:rPr lang="en-US" dirty="0">
                <a:solidFill>
                  <a:schemeClr val="accent6">
                    <a:lumMod val="75000"/>
                  </a:schemeClr>
                </a:solidFill>
              </a:rPr>
              <a:t>Matthew Michael</a:t>
            </a:r>
          </a:p>
          <a:p>
            <a:r>
              <a:rPr lang="en-US" dirty="0">
                <a:solidFill>
                  <a:schemeClr val="accent6">
                    <a:lumMod val="75000"/>
                  </a:schemeClr>
                </a:solidFill>
              </a:rPr>
              <a:t>Director, Issuances Staff</a:t>
            </a:r>
          </a:p>
          <a:p>
            <a:r>
              <a:rPr lang="en-US" dirty="0">
                <a:solidFill>
                  <a:schemeClr val="accent6">
                    <a:lumMod val="75000"/>
                  </a:schemeClr>
                </a:solidFill>
              </a:rPr>
              <a:t>Office of Policy and Program Development</a:t>
            </a:r>
          </a:p>
        </p:txBody>
      </p:sp>
      <p:sp>
        <p:nvSpPr>
          <p:cNvPr id="5" name="Slide Number Placeholder 4"/>
          <p:cNvSpPr>
            <a:spLocks noGrp="1"/>
          </p:cNvSpPr>
          <p:nvPr>
            <p:ph type="sldNum" sz="quarter" idx="12"/>
          </p:nvPr>
        </p:nvSpPr>
        <p:spPr/>
        <p:txBody>
          <a:bodyPr/>
          <a:lstStyle/>
          <a:p>
            <a:fld id="{1E8D63B6-006A-491E-86D9-05E151F5E27D}" type="slidenum">
              <a:rPr lang="en-US" smtClean="0"/>
              <a:t>2</a:t>
            </a:fld>
            <a:endParaRPr lang="en-US" dirty="0"/>
          </a:p>
        </p:txBody>
      </p:sp>
      <p:sp>
        <p:nvSpPr>
          <p:cNvPr id="4" name="Rectangle 3"/>
          <p:cNvSpPr/>
          <p:nvPr/>
        </p:nvSpPr>
        <p:spPr>
          <a:xfrm>
            <a:off x="0" y="0"/>
            <a:ext cx="9144000" cy="1219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br>
              <a:rPr lang="en-US" sz="2000" dirty="0">
                <a:solidFill>
                  <a:schemeClr val="accent6">
                    <a:lumMod val="75000"/>
                  </a:schemeClr>
                </a:solidFill>
                <a:latin typeface="Rockwell" panose="02060603020205020403" pitchFamily="18" charset="0"/>
              </a:rPr>
            </a:br>
            <a:br>
              <a:rPr lang="en-US" sz="2000" dirty="0">
                <a:solidFill>
                  <a:schemeClr val="accent6">
                    <a:lumMod val="75000"/>
                  </a:schemeClr>
                </a:solidFill>
                <a:latin typeface="Rockwell" panose="02060603020205020403" pitchFamily="18" charset="0"/>
              </a:rPr>
            </a:br>
            <a:endParaRPr lang="en-US" sz="2000" dirty="0">
              <a:solidFill>
                <a:schemeClr val="accent6">
                  <a:lumMod val="75000"/>
                </a:schemeClr>
              </a:solidFill>
              <a:latin typeface="Rockwell" panose="02060603020205020403" pitchFamily="18" charset="0"/>
            </a:endParaRPr>
          </a:p>
          <a:p>
            <a:pPr lvl="1"/>
            <a:endParaRPr lang="en-US" sz="2000" b="1" dirty="0">
              <a:solidFill>
                <a:schemeClr val="accent6">
                  <a:lumMod val="75000"/>
                </a:schemeClr>
              </a:solidFill>
              <a:latin typeface="Rockwell" panose="02060603020205020403" pitchFamily="18" charset="0"/>
            </a:endParaRPr>
          </a:p>
        </p:txBody>
      </p:sp>
    </p:spTree>
    <p:extLst>
      <p:ext uri="{BB962C8B-B14F-4D97-AF65-F5344CB8AC3E}">
        <p14:creationId xmlns:p14="http://schemas.microsoft.com/office/powerpoint/2010/main" val="4144448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DBE58F9-A9B2-4105-9645-43DA67854090}"/>
              </a:ext>
            </a:extLst>
          </p:cNvPr>
          <p:cNvSpPr txBox="1"/>
          <p:nvPr/>
        </p:nvSpPr>
        <p:spPr>
          <a:xfrm>
            <a:off x="0" y="0"/>
            <a:ext cx="9144000" cy="1676400"/>
          </a:xfrm>
          <a:prstGeom prst="rect">
            <a:avLst/>
          </a:prstGeom>
        </p:spPr>
        <p:txBody>
          <a:bodyPr lIns="0" tIns="0" rIns="0" bIns="0">
            <a:spAutoFit/>
          </a:bodyPr>
          <a:lstStyle/>
          <a:p>
            <a:pPr marL="548640" eaLnBrk="1" hangingPunct="1">
              <a:defRPr/>
            </a:pPr>
            <a:r>
              <a:rPr sz="2000" spc="-160" dirty="0">
                <a:solidFill>
                  <a:srgbClr val="FFFFFF"/>
                </a:solidFill>
                <a:latin typeface="Rockwell"/>
                <a:cs typeface="Rockwell"/>
              </a:rPr>
              <a:t>F</a:t>
            </a:r>
            <a:r>
              <a:rPr sz="2000" spc="-5" dirty="0">
                <a:solidFill>
                  <a:srgbClr val="FFFFFF"/>
                </a:solidFill>
                <a:latin typeface="Rockwell"/>
                <a:cs typeface="Rockwell"/>
              </a:rPr>
              <a:t>o</a:t>
            </a:r>
            <a:r>
              <a:rPr sz="2000" spc="5" dirty="0">
                <a:solidFill>
                  <a:srgbClr val="FFFFFF"/>
                </a:solidFill>
                <a:latin typeface="Rockwell"/>
                <a:cs typeface="Rockwell"/>
              </a:rPr>
              <a:t>o</a:t>
            </a:r>
            <a:r>
              <a:rPr sz="2000" dirty="0">
                <a:solidFill>
                  <a:srgbClr val="FFFFFF"/>
                </a:solidFill>
                <a:latin typeface="Rockwell"/>
                <a:cs typeface="Rockwell"/>
              </a:rPr>
              <a:t>d</a:t>
            </a:r>
            <a:r>
              <a:rPr sz="2000" spc="-15" dirty="0">
                <a:solidFill>
                  <a:srgbClr val="FFFFFF"/>
                </a:solidFill>
                <a:latin typeface="Rockwell"/>
                <a:cs typeface="Rockwell"/>
              </a:rPr>
              <a:t> </a:t>
            </a:r>
            <a:r>
              <a:rPr sz="2000" dirty="0">
                <a:solidFill>
                  <a:srgbClr val="FFFFFF"/>
                </a:solidFill>
                <a:latin typeface="Rockwell"/>
                <a:cs typeface="Rockwell"/>
              </a:rPr>
              <a:t>S</a:t>
            </a:r>
            <a:r>
              <a:rPr sz="2000" spc="5" dirty="0">
                <a:solidFill>
                  <a:srgbClr val="FFFFFF"/>
                </a:solidFill>
                <a:latin typeface="Rockwell"/>
                <a:cs typeface="Rockwell"/>
              </a:rPr>
              <a:t>a</a:t>
            </a:r>
            <a:r>
              <a:rPr sz="2000" spc="45" dirty="0">
                <a:solidFill>
                  <a:srgbClr val="FFFFFF"/>
                </a:solidFill>
                <a:latin typeface="Rockwell"/>
                <a:cs typeface="Rockwell"/>
              </a:rPr>
              <a:t>f</a:t>
            </a:r>
            <a:r>
              <a:rPr sz="2000" spc="-5" dirty="0">
                <a:solidFill>
                  <a:srgbClr val="FFFFFF"/>
                </a:solidFill>
                <a:latin typeface="Rockwell"/>
                <a:cs typeface="Rockwell"/>
              </a:rPr>
              <a:t>et</a:t>
            </a:r>
            <a:r>
              <a:rPr sz="2000" dirty="0">
                <a:solidFill>
                  <a:srgbClr val="FFFFFF"/>
                </a:solidFill>
                <a:latin typeface="Rockwell"/>
                <a:cs typeface="Rockwell"/>
              </a:rPr>
              <a:t>y</a:t>
            </a:r>
            <a:r>
              <a:rPr sz="2000" spc="-20" dirty="0">
                <a:solidFill>
                  <a:srgbClr val="FFFFFF"/>
                </a:solidFill>
                <a:latin typeface="Rockwell"/>
                <a:cs typeface="Rockwell"/>
              </a:rPr>
              <a:t> </a:t>
            </a:r>
            <a:r>
              <a:rPr sz="2000" dirty="0">
                <a:solidFill>
                  <a:srgbClr val="FFFFFF"/>
                </a:solidFill>
                <a:latin typeface="Rockwell"/>
                <a:cs typeface="Rockwell"/>
              </a:rPr>
              <a:t>a</a:t>
            </a:r>
            <a:r>
              <a:rPr sz="2000" spc="5" dirty="0">
                <a:solidFill>
                  <a:srgbClr val="FFFFFF"/>
                </a:solidFill>
                <a:latin typeface="Rockwell"/>
                <a:cs typeface="Rockwell"/>
              </a:rPr>
              <a:t>n</a:t>
            </a:r>
            <a:r>
              <a:rPr sz="2000" dirty="0">
                <a:solidFill>
                  <a:srgbClr val="FFFFFF"/>
                </a:solidFill>
                <a:latin typeface="Rockwell"/>
                <a:cs typeface="Rockwell"/>
              </a:rPr>
              <a:t>d In</a:t>
            </a:r>
            <a:r>
              <a:rPr sz="2000" spc="-10" dirty="0">
                <a:solidFill>
                  <a:srgbClr val="FFFFFF"/>
                </a:solidFill>
                <a:latin typeface="Rockwell"/>
                <a:cs typeface="Rockwell"/>
              </a:rPr>
              <a:t>s</a:t>
            </a:r>
            <a:r>
              <a:rPr sz="2000" dirty="0">
                <a:solidFill>
                  <a:srgbClr val="FFFFFF"/>
                </a:solidFill>
                <a:latin typeface="Rockwell"/>
                <a:cs typeface="Rockwell"/>
              </a:rPr>
              <a:t>pec</a:t>
            </a:r>
            <a:r>
              <a:rPr sz="2000" spc="-10" dirty="0">
                <a:solidFill>
                  <a:srgbClr val="FFFFFF"/>
                </a:solidFill>
                <a:latin typeface="Rockwell"/>
                <a:cs typeface="Rockwell"/>
              </a:rPr>
              <a:t>t</a:t>
            </a:r>
            <a:r>
              <a:rPr sz="2000" dirty="0">
                <a:solidFill>
                  <a:srgbClr val="FFFFFF"/>
                </a:solidFill>
                <a:latin typeface="Rockwell"/>
                <a:cs typeface="Rockwell"/>
              </a:rPr>
              <a:t>ion</a:t>
            </a:r>
            <a:r>
              <a:rPr sz="2000" spc="-20" dirty="0">
                <a:solidFill>
                  <a:srgbClr val="FFFFFF"/>
                </a:solidFill>
                <a:latin typeface="Rockwell"/>
                <a:cs typeface="Rockwell"/>
              </a:rPr>
              <a:t> </a:t>
            </a:r>
            <a:r>
              <a:rPr sz="2000" dirty="0">
                <a:solidFill>
                  <a:srgbClr val="FFFFFF"/>
                </a:solidFill>
                <a:latin typeface="Rockwell"/>
                <a:cs typeface="Rockwell"/>
              </a:rPr>
              <a:t>S</a:t>
            </a:r>
            <a:r>
              <a:rPr sz="2000" spc="5" dirty="0">
                <a:solidFill>
                  <a:srgbClr val="FFFFFF"/>
                </a:solidFill>
                <a:latin typeface="Rockwell"/>
                <a:cs typeface="Rockwell"/>
              </a:rPr>
              <a:t>e</a:t>
            </a:r>
            <a:r>
              <a:rPr sz="2000" spc="35" dirty="0">
                <a:solidFill>
                  <a:srgbClr val="FFFFFF"/>
                </a:solidFill>
                <a:latin typeface="Rockwell"/>
                <a:cs typeface="Rockwell"/>
              </a:rPr>
              <a:t>r</a:t>
            </a:r>
            <a:r>
              <a:rPr sz="2000" dirty="0">
                <a:solidFill>
                  <a:srgbClr val="FFFFFF"/>
                </a:solidFill>
                <a:latin typeface="Rockwell"/>
                <a:cs typeface="Rockwell"/>
              </a:rPr>
              <a:t>v</a:t>
            </a:r>
            <a:r>
              <a:rPr sz="2000" spc="5" dirty="0">
                <a:solidFill>
                  <a:srgbClr val="FFFFFF"/>
                </a:solidFill>
                <a:latin typeface="Rockwell"/>
                <a:cs typeface="Rockwell"/>
              </a:rPr>
              <a:t>i</a:t>
            </a:r>
            <a:r>
              <a:rPr sz="2000" dirty="0">
                <a:solidFill>
                  <a:srgbClr val="FFFFFF"/>
                </a:solidFill>
                <a:latin typeface="Rockwell"/>
                <a:cs typeface="Rockwell"/>
              </a:rPr>
              <a:t>ce:</a:t>
            </a:r>
            <a:endParaRPr sz="2000">
              <a:latin typeface="Rockwell"/>
              <a:cs typeface="Rockwell"/>
            </a:endParaRPr>
          </a:p>
        </p:txBody>
      </p:sp>
      <p:sp>
        <p:nvSpPr>
          <p:cNvPr id="4" name="object 4">
            <a:extLst>
              <a:ext uri="{FF2B5EF4-FFF2-40B4-BE49-F238E27FC236}">
                <a16:creationId xmlns:a16="http://schemas.microsoft.com/office/drawing/2014/main" id="{A2128601-AB73-4717-8C45-33B6A7EEE21E}"/>
              </a:ext>
            </a:extLst>
          </p:cNvPr>
          <p:cNvSpPr txBox="1">
            <a:spLocks noGrp="1"/>
          </p:cNvSpPr>
          <p:nvPr>
            <p:ph type="title"/>
          </p:nvPr>
        </p:nvSpPr>
        <p:spPr>
          <a:xfrm>
            <a:off x="141288" y="388372"/>
            <a:ext cx="8850312" cy="899656"/>
          </a:xfrm>
        </p:spPr>
        <p:txBody>
          <a:bodyPr lIns="0" tIns="281355" rIns="0" bIns="0" rtlCol="0">
            <a:spAutoFit/>
          </a:bodyPr>
          <a:lstStyle/>
          <a:p>
            <a:pPr marL="12700">
              <a:defRPr/>
            </a:pPr>
            <a:r>
              <a:rPr lang="en-US" sz="4000" dirty="0">
                <a:solidFill>
                  <a:schemeClr val="bg1"/>
                </a:solidFill>
              </a:rPr>
              <a:t>Future Plans</a:t>
            </a:r>
            <a:endParaRPr sz="4000" dirty="0">
              <a:solidFill>
                <a:schemeClr val="bg1"/>
              </a:solidFill>
              <a:latin typeface="+mn-lt"/>
            </a:endParaRPr>
          </a:p>
        </p:txBody>
      </p:sp>
      <p:sp>
        <p:nvSpPr>
          <p:cNvPr id="8197" name="object 6">
            <a:extLst>
              <a:ext uri="{FF2B5EF4-FFF2-40B4-BE49-F238E27FC236}">
                <a16:creationId xmlns:a16="http://schemas.microsoft.com/office/drawing/2014/main" id="{613B1EFE-3727-4D2A-B6BA-37CFCACA81D1}"/>
              </a:ext>
            </a:extLst>
          </p:cNvPr>
          <p:cNvSpPr>
            <a:spLocks noChangeArrowheads="1"/>
          </p:cNvSpPr>
          <p:nvPr/>
        </p:nvSpPr>
        <p:spPr bwMode="auto">
          <a:xfrm>
            <a:off x="141288" y="1717675"/>
            <a:ext cx="8620125" cy="21875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8" name="object 7">
            <a:extLst>
              <a:ext uri="{FF2B5EF4-FFF2-40B4-BE49-F238E27FC236}">
                <a16:creationId xmlns:a16="http://schemas.microsoft.com/office/drawing/2014/main" id="{5955AAC5-CE4D-493A-B174-42EBB752DB70}"/>
              </a:ext>
            </a:extLst>
          </p:cNvPr>
          <p:cNvSpPr>
            <a:spLocks/>
          </p:cNvSpPr>
          <p:nvPr/>
        </p:nvSpPr>
        <p:spPr bwMode="auto">
          <a:xfrm>
            <a:off x="304800" y="1455172"/>
            <a:ext cx="8596313" cy="2257425"/>
          </a:xfrm>
          <a:custGeom>
            <a:avLst/>
            <a:gdLst>
              <a:gd name="T0" fmla="*/ 8217221 w 8596630"/>
              <a:gd name="T1" fmla="*/ 0 h 2256790"/>
              <a:gd name="T2" fmla="*/ 375997 w 8596630"/>
              <a:gd name="T3" fmla="*/ 0 h 2256790"/>
              <a:gd name="T4" fmla="*/ 345157 w 8596630"/>
              <a:gd name="T5" fmla="*/ 1246 h 2256790"/>
              <a:gd name="T6" fmla="*/ 285635 w 8596630"/>
              <a:gd name="T7" fmla="*/ 10958 h 2256790"/>
              <a:gd name="T8" fmla="*/ 229644 w 8596630"/>
              <a:gd name="T9" fmla="*/ 29631 h 2256790"/>
              <a:gd name="T10" fmla="*/ 177931 w 8596630"/>
              <a:gd name="T11" fmla="*/ 56499 h 2256790"/>
              <a:gd name="T12" fmla="*/ 131298 w 8596630"/>
              <a:gd name="T13" fmla="*/ 90776 h 2256790"/>
              <a:gd name="T14" fmla="*/ 90510 w 8596630"/>
              <a:gd name="T15" fmla="*/ 131690 h 2256790"/>
              <a:gd name="T16" fmla="*/ 56332 w 8596630"/>
              <a:gd name="T17" fmla="*/ 178464 h 2256790"/>
              <a:gd name="T18" fmla="*/ 29547 w 8596630"/>
              <a:gd name="T19" fmla="*/ 230328 h 2256790"/>
              <a:gd name="T20" fmla="*/ 10930 w 8596630"/>
              <a:gd name="T21" fmla="*/ 286493 h 2256790"/>
              <a:gd name="T22" fmla="*/ 1246 w 8596630"/>
              <a:gd name="T23" fmla="*/ 346192 h 2256790"/>
              <a:gd name="T24" fmla="*/ 0 w 8596630"/>
              <a:gd name="T25" fmla="*/ 377128 h 2256790"/>
              <a:gd name="T26" fmla="*/ 0 w 8596630"/>
              <a:gd name="T27" fmla="*/ 1885256 h 2256790"/>
              <a:gd name="T28" fmla="*/ 4922 w 8596630"/>
              <a:gd name="T29" fmla="*/ 1946432 h 2256790"/>
              <a:gd name="T30" fmla="*/ 19165 w 8596630"/>
              <a:gd name="T31" fmla="*/ 2004465 h 2256790"/>
              <a:gd name="T32" fmla="*/ 41962 w 8596630"/>
              <a:gd name="T33" fmla="*/ 2058576 h 2256790"/>
              <a:gd name="T34" fmla="*/ 72541 w 8596630"/>
              <a:gd name="T35" fmla="*/ 2107990 h 2256790"/>
              <a:gd name="T36" fmla="*/ 110125 w 8596630"/>
              <a:gd name="T37" fmla="*/ 2151931 h 2256790"/>
              <a:gd name="T38" fmla="*/ 153932 w 8596630"/>
              <a:gd name="T39" fmla="*/ 2189626 h 2256790"/>
              <a:gd name="T40" fmla="*/ 203206 w 8596630"/>
              <a:gd name="T41" fmla="*/ 2220293 h 2256790"/>
              <a:gd name="T42" fmla="*/ 257155 w 8596630"/>
              <a:gd name="T43" fmla="*/ 2243160 h 2256790"/>
              <a:gd name="T44" fmla="*/ 315004 w 8596630"/>
              <a:gd name="T45" fmla="*/ 2257448 h 2256790"/>
              <a:gd name="T46" fmla="*/ 375997 w 8596630"/>
              <a:gd name="T47" fmla="*/ 2262384 h 2256790"/>
              <a:gd name="T48" fmla="*/ 8217221 w 8596630"/>
              <a:gd name="T49" fmla="*/ 2262384 h 2256790"/>
              <a:gd name="T50" fmla="*/ 8278224 w 8596630"/>
              <a:gd name="T51" fmla="*/ 2257448 h 2256790"/>
              <a:gd name="T52" fmla="*/ 8336091 w 8596630"/>
              <a:gd name="T53" fmla="*/ 2243160 h 2256790"/>
              <a:gd name="T54" fmla="*/ 8390048 w 8596630"/>
              <a:gd name="T55" fmla="*/ 2220293 h 2256790"/>
              <a:gd name="T56" fmla="*/ 8439319 w 8596630"/>
              <a:gd name="T57" fmla="*/ 2189626 h 2256790"/>
              <a:gd name="T58" fmla="*/ 8483132 w 8596630"/>
              <a:gd name="T59" fmla="*/ 2151931 h 2256790"/>
              <a:gd name="T60" fmla="*/ 8520721 w 8596630"/>
              <a:gd name="T61" fmla="*/ 2107990 h 2256790"/>
              <a:gd name="T62" fmla="*/ 8551302 w 8596630"/>
              <a:gd name="T63" fmla="*/ 2058576 h 2256790"/>
              <a:gd name="T64" fmla="*/ 8574102 w 8596630"/>
              <a:gd name="T65" fmla="*/ 2004465 h 2256790"/>
              <a:gd name="T66" fmla="*/ 8588345 w 8596630"/>
              <a:gd name="T67" fmla="*/ 1946432 h 2256790"/>
              <a:gd name="T68" fmla="*/ 8593269 w 8596630"/>
              <a:gd name="T69" fmla="*/ 1885256 h 2256790"/>
              <a:gd name="T70" fmla="*/ 8593269 w 8596630"/>
              <a:gd name="T71" fmla="*/ 377128 h 2256790"/>
              <a:gd name="T72" fmla="*/ 8588345 w 8596630"/>
              <a:gd name="T73" fmla="*/ 315953 h 2256790"/>
              <a:gd name="T74" fmla="*/ 8574102 w 8596630"/>
              <a:gd name="T75" fmla="*/ 257918 h 2256790"/>
              <a:gd name="T76" fmla="*/ 8551302 w 8596630"/>
              <a:gd name="T77" fmla="*/ 203805 h 2256790"/>
              <a:gd name="T78" fmla="*/ 8520721 w 8596630"/>
              <a:gd name="T79" fmla="*/ 154390 h 2256790"/>
              <a:gd name="T80" fmla="*/ 8483132 w 8596630"/>
              <a:gd name="T81" fmla="*/ 110451 h 2256790"/>
              <a:gd name="T82" fmla="*/ 8439319 w 8596630"/>
              <a:gd name="T83" fmla="*/ 72754 h 2256790"/>
              <a:gd name="T84" fmla="*/ 8390048 w 8596630"/>
              <a:gd name="T85" fmla="*/ 42092 h 2256790"/>
              <a:gd name="T86" fmla="*/ 8336091 w 8596630"/>
              <a:gd name="T87" fmla="*/ 19220 h 2256790"/>
              <a:gd name="T88" fmla="*/ 8278224 w 8596630"/>
              <a:gd name="T89" fmla="*/ 4932 h 2256790"/>
              <a:gd name="T90" fmla="*/ 8217221 w 8596630"/>
              <a:gd name="T91" fmla="*/ 0 h 22567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596630" h="2256790">
                <a:moveTo>
                  <a:pt x="8219948" y="0"/>
                </a:moveTo>
                <a:lnTo>
                  <a:pt x="376123" y="0"/>
                </a:lnTo>
                <a:lnTo>
                  <a:pt x="345274" y="1246"/>
                </a:lnTo>
                <a:lnTo>
                  <a:pt x="285734" y="10931"/>
                </a:lnTo>
                <a:lnTo>
                  <a:pt x="229716" y="29559"/>
                </a:lnTo>
                <a:lnTo>
                  <a:pt x="177994" y="56355"/>
                </a:lnTo>
                <a:lnTo>
                  <a:pt x="131343" y="90546"/>
                </a:lnTo>
                <a:lnTo>
                  <a:pt x="90537" y="131357"/>
                </a:lnTo>
                <a:lnTo>
                  <a:pt x="56350" y="178014"/>
                </a:lnTo>
                <a:lnTo>
                  <a:pt x="29556" y="229743"/>
                </a:lnTo>
                <a:lnTo>
                  <a:pt x="10930" y="285769"/>
                </a:lnTo>
                <a:lnTo>
                  <a:pt x="1246" y="345319"/>
                </a:lnTo>
                <a:lnTo>
                  <a:pt x="0" y="376174"/>
                </a:lnTo>
                <a:lnTo>
                  <a:pt x="0" y="1880489"/>
                </a:lnTo>
                <a:lnTo>
                  <a:pt x="4922" y="1941510"/>
                </a:lnTo>
                <a:lnTo>
                  <a:pt x="19174" y="1999395"/>
                </a:lnTo>
                <a:lnTo>
                  <a:pt x="41980" y="2053370"/>
                </a:lnTo>
                <a:lnTo>
                  <a:pt x="72568" y="2102659"/>
                </a:lnTo>
                <a:lnTo>
                  <a:pt x="110161" y="2146490"/>
                </a:lnTo>
                <a:lnTo>
                  <a:pt x="153986" y="2184088"/>
                </a:lnTo>
                <a:lnTo>
                  <a:pt x="203269" y="2214678"/>
                </a:lnTo>
                <a:lnTo>
                  <a:pt x="257236" y="2237487"/>
                </a:lnTo>
                <a:lnTo>
                  <a:pt x="315112" y="2251739"/>
                </a:lnTo>
                <a:lnTo>
                  <a:pt x="376123" y="2256663"/>
                </a:lnTo>
                <a:lnTo>
                  <a:pt x="8219948" y="2256663"/>
                </a:lnTo>
                <a:lnTo>
                  <a:pt x="8280969" y="2251739"/>
                </a:lnTo>
                <a:lnTo>
                  <a:pt x="8338854" y="2237487"/>
                </a:lnTo>
                <a:lnTo>
                  <a:pt x="8392829" y="2214678"/>
                </a:lnTo>
                <a:lnTo>
                  <a:pt x="8442118" y="2184088"/>
                </a:lnTo>
                <a:lnTo>
                  <a:pt x="8485949" y="2146490"/>
                </a:lnTo>
                <a:lnTo>
                  <a:pt x="8523547" y="2102659"/>
                </a:lnTo>
                <a:lnTo>
                  <a:pt x="8554137" y="2053370"/>
                </a:lnTo>
                <a:lnTo>
                  <a:pt x="8576946" y="1999395"/>
                </a:lnTo>
                <a:lnTo>
                  <a:pt x="8591198" y="1941510"/>
                </a:lnTo>
                <a:lnTo>
                  <a:pt x="8596122" y="1880489"/>
                </a:lnTo>
                <a:lnTo>
                  <a:pt x="8596122" y="376174"/>
                </a:lnTo>
                <a:lnTo>
                  <a:pt x="8591198" y="315152"/>
                </a:lnTo>
                <a:lnTo>
                  <a:pt x="8576946" y="257267"/>
                </a:lnTo>
                <a:lnTo>
                  <a:pt x="8554137" y="203292"/>
                </a:lnTo>
                <a:lnTo>
                  <a:pt x="8523547" y="154003"/>
                </a:lnTo>
                <a:lnTo>
                  <a:pt x="8485949" y="110172"/>
                </a:lnTo>
                <a:lnTo>
                  <a:pt x="8442118" y="72574"/>
                </a:lnTo>
                <a:lnTo>
                  <a:pt x="8392829" y="41984"/>
                </a:lnTo>
                <a:lnTo>
                  <a:pt x="8338854" y="19175"/>
                </a:lnTo>
                <a:lnTo>
                  <a:pt x="8280969" y="4923"/>
                </a:lnTo>
                <a:lnTo>
                  <a:pt x="82199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199" name="object 9">
            <a:extLst>
              <a:ext uri="{FF2B5EF4-FFF2-40B4-BE49-F238E27FC236}">
                <a16:creationId xmlns:a16="http://schemas.microsoft.com/office/drawing/2014/main" id="{67FF2A63-43E5-49B0-A15F-35609632B44B}"/>
              </a:ext>
            </a:extLst>
          </p:cNvPr>
          <p:cNvSpPr txBox="1">
            <a:spLocks noChangeArrowheads="1"/>
          </p:cNvSpPr>
          <p:nvPr/>
        </p:nvSpPr>
        <p:spPr bwMode="auto">
          <a:xfrm>
            <a:off x="341313" y="1866900"/>
            <a:ext cx="8497887"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5600" indent="-342900">
              <a:spcBef>
                <a:spcPct val="20000"/>
              </a:spcBef>
              <a:buFont typeface="Arial" panose="020B0604020202020204" pitchFamily="34" charset="0"/>
              <a:buChar char="•"/>
              <a:tabLst>
                <a:tab pos="355600" algn="l"/>
              </a:tabLst>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tabLst>
                <a:tab pos="355600" algn="l"/>
              </a:tabLst>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355600" algn="l"/>
              </a:tabLst>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355600"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355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5600" algn="l"/>
              </a:tabLst>
              <a:defRPr sz="2000">
                <a:solidFill>
                  <a:schemeClr val="tx1"/>
                </a:solidFill>
                <a:latin typeface="Arial" panose="020B0604020202020204" pitchFamily="34" charset="0"/>
              </a:defRPr>
            </a:lvl9pPr>
          </a:lstStyle>
          <a:p>
            <a:pPr>
              <a:spcBef>
                <a:spcPct val="0"/>
              </a:spcBef>
            </a:pPr>
            <a:r>
              <a:rPr lang="en-US" altLang="en-US" sz="2800" dirty="0">
                <a:latin typeface="+mj-lt"/>
              </a:rPr>
              <a:t>FDA pre-market consultations</a:t>
            </a:r>
          </a:p>
          <a:p>
            <a:pPr eaLnBrk="1" hangingPunct="1">
              <a:spcBef>
                <a:spcPct val="0"/>
              </a:spcBef>
            </a:pPr>
            <a:endParaRPr lang="en-US" altLang="en-US" sz="2800" dirty="0">
              <a:latin typeface="+mj-lt"/>
            </a:endParaRPr>
          </a:p>
          <a:p>
            <a:pPr eaLnBrk="1" hangingPunct="1">
              <a:spcBef>
                <a:spcPct val="0"/>
              </a:spcBef>
            </a:pPr>
            <a:r>
              <a:rPr lang="en-US" altLang="en-US" sz="2800" dirty="0">
                <a:latin typeface="+mj-lt"/>
              </a:rPr>
              <a:t>Continued FDA-USDA coordination on oversight</a:t>
            </a:r>
          </a:p>
          <a:p>
            <a:pPr eaLnBrk="1" hangingPunct="1">
              <a:spcBef>
                <a:spcPct val="0"/>
              </a:spcBef>
            </a:pPr>
            <a:endParaRPr lang="en-US" altLang="en-US" sz="2800" dirty="0">
              <a:latin typeface="+mj-lt"/>
            </a:endParaRPr>
          </a:p>
          <a:p>
            <a:pPr>
              <a:spcBef>
                <a:spcPct val="0"/>
              </a:spcBef>
            </a:pPr>
            <a:r>
              <a:rPr lang="en-US" altLang="en-US" sz="2800" dirty="0">
                <a:latin typeface="+mj-lt"/>
              </a:rPr>
              <a:t>No new FSIS inspection regulations anticipated</a:t>
            </a:r>
          </a:p>
          <a:p>
            <a:pPr eaLnBrk="1" hangingPunct="1">
              <a:spcBef>
                <a:spcPct val="0"/>
              </a:spcBef>
            </a:pPr>
            <a:endParaRPr lang="en-US" altLang="en-US" sz="2800" dirty="0">
              <a:latin typeface="+mj-lt"/>
            </a:endParaRPr>
          </a:p>
          <a:p>
            <a:pPr eaLnBrk="1" hangingPunct="1">
              <a:spcBef>
                <a:spcPct val="0"/>
              </a:spcBef>
            </a:pPr>
            <a:r>
              <a:rPr lang="en-US" altLang="en-US" sz="2800" dirty="0">
                <a:latin typeface="+mj-lt"/>
              </a:rPr>
              <a:t>New FSIS labeling requirements developed through a public process, in coordination with FDA </a:t>
            </a:r>
          </a:p>
          <a:p>
            <a:pPr eaLnBrk="1" hangingPunct="1">
              <a:spcBef>
                <a:spcPct val="0"/>
              </a:spcBef>
            </a:pPr>
            <a:endParaRPr lang="en-US" altLang="en-US" sz="2800" dirty="0"/>
          </a:p>
          <a:p>
            <a:pPr eaLnBrk="1" hangingPunct="1">
              <a:spcBef>
                <a:spcPct val="0"/>
              </a:spcBef>
            </a:pPr>
            <a:endParaRPr lang="en-US" altLang="en-US" sz="2800" dirty="0"/>
          </a:p>
          <a:p>
            <a:pPr eaLnBrk="1" hangingPunct="1">
              <a:spcBef>
                <a:spcPct val="0"/>
              </a:spcBef>
            </a:pPr>
            <a:endParaRPr lang="en-US" altLang="en-US" dirty="0">
              <a:solidFill>
                <a:srgbClr val="17375E"/>
              </a:solidFill>
            </a:endParaRPr>
          </a:p>
          <a:p>
            <a:pPr eaLnBrk="1" hangingPunct="1">
              <a:spcBef>
                <a:spcPct val="0"/>
              </a:spcBef>
            </a:pPr>
            <a:endParaRPr lang="en-US" altLang="en-US" dirty="0">
              <a:latin typeface="Times New Roman" panose="02020603050405020304" pitchFamily="18" charset="0"/>
              <a:cs typeface="Times New Roman" panose="02020603050405020304" pitchFamily="18" charset="0"/>
            </a:endParaRPr>
          </a:p>
        </p:txBody>
      </p:sp>
      <p:sp>
        <p:nvSpPr>
          <p:cNvPr id="8200" name="Slide Number Placeholder 13">
            <a:extLst>
              <a:ext uri="{FF2B5EF4-FFF2-40B4-BE49-F238E27FC236}">
                <a16:creationId xmlns:a16="http://schemas.microsoft.com/office/drawing/2014/main" id="{E8DAC954-3895-48F9-8A2C-65913D6508FE}"/>
              </a:ext>
            </a:extLst>
          </p:cNvPr>
          <p:cNvSpPr>
            <a:spLocks noGrp="1"/>
          </p:cNvSpPr>
          <p:nvPr>
            <p:ph type="sldNum" sz="quarter" idx="12"/>
          </p:nvPr>
        </p:nvSpPr>
        <p:spPr bwMode="auto">
          <a:xfrm>
            <a:off x="8413750" y="6465888"/>
            <a:ext cx="206375" cy="17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1600">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B704A816-7BC8-454D-AD66-164841D0FF61}" type="slidenum">
              <a:rPr lang="en-US" altLang="en-US" sz="1200" smtClean="0">
                <a:solidFill>
                  <a:srgbClr val="898989"/>
                </a:solidFill>
              </a:rPr>
              <a:pPr>
                <a:spcBef>
                  <a:spcPct val="0"/>
                </a:spcBef>
                <a:buFontTx/>
                <a:buNone/>
              </a:pPr>
              <a:t>20</a:t>
            </a:fld>
            <a:endParaRPr lang="en-US" altLang="en-US" sz="1200">
              <a:solidFill>
                <a:srgbClr val="898989"/>
              </a:solidFill>
            </a:endParaRPr>
          </a:p>
        </p:txBody>
      </p:sp>
      <p:sp>
        <p:nvSpPr>
          <p:cNvPr id="9" name="Rectangle 8">
            <a:extLst>
              <a:ext uri="{FF2B5EF4-FFF2-40B4-BE49-F238E27FC236}">
                <a16:creationId xmlns:a16="http://schemas.microsoft.com/office/drawing/2014/main" id="{5332C77B-FABC-4368-8DB3-6AE08977D2D3}"/>
              </a:ext>
            </a:extLst>
          </p:cNvPr>
          <p:cNvSpPr/>
          <p:nvPr/>
        </p:nvSpPr>
        <p:spPr>
          <a:xfrm>
            <a:off x="0" y="0"/>
            <a:ext cx="9144000" cy="1066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altLang="en-US" sz="2400" b="1" dirty="0">
                <a:solidFill>
                  <a:schemeClr val="accent6">
                    <a:lumMod val="75000"/>
                  </a:schemeClr>
                </a:solidFill>
                <a:latin typeface="Rockwell" panose="02060603020205020403" pitchFamily="18" charset="0"/>
              </a:rPr>
              <a:t>Animal Cell Culture Food Technology: Future Plans</a:t>
            </a:r>
            <a:endParaRPr lang="en-US" sz="2400" b="1" dirty="0">
              <a:solidFill>
                <a:schemeClr val="accent6">
                  <a:lumMod val="75000"/>
                </a:schemeClr>
              </a:solidFill>
              <a:latin typeface="Rockwell" panose="02060603020205020403" pitchFamily="18" charset="0"/>
            </a:endParaRPr>
          </a:p>
        </p:txBody>
      </p:sp>
    </p:spTree>
    <p:extLst>
      <p:ext uri="{BB962C8B-B14F-4D97-AF65-F5344CB8AC3E}">
        <p14:creationId xmlns:p14="http://schemas.microsoft.com/office/powerpoint/2010/main" val="2206098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DBE58F9-A9B2-4105-9645-43DA67854090}"/>
              </a:ext>
            </a:extLst>
          </p:cNvPr>
          <p:cNvSpPr txBox="1"/>
          <p:nvPr/>
        </p:nvSpPr>
        <p:spPr>
          <a:xfrm>
            <a:off x="0" y="0"/>
            <a:ext cx="9144000" cy="1676400"/>
          </a:xfrm>
          <a:prstGeom prst="rect">
            <a:avLst/>
          </a:prstGeom>
        </p:spPr>
        <p:txBody>
          <a:bodyPr lIns="0" tIns="0" rIns="0" bIns="0">
            <a:spAutoFit/>
          </a:bodyPr>
          <a:lstStyle/>
          <a:p>
            <a:pPr marL="548640" eaLnBrk="1" hangingPunct="1">
              <a:defRPr/>
            </a:pPr>
            <a:r>
              <a:rPr sz="2000" spc="-160" dirty="0">
                <a:solidFill>
                  <a:srgbClr val="FFFFFF"/>
                </a:solidFill>
                <a:latin typeface="Rockwell"/>
                <a:cs typeface="Rockwell"/>
              </a:rPr>
              <a:t>F</a:t>
            </a:r>
            <a:r>
              <a:rPr sz="2000" spc="-5" dirty="0">
                <a:solidFill>
                  <a:srgbClr val="FFFFFF"/>
                </a:solidFill>
                <a:latin typeface="Rockwell"/>
                <a:cs typeface="Rockwell"/>
              </a:rPr>
              <a:t>o</a:t>
            </a:r>
            <a:r>
              <a:rPr sz="2000" spc="5" dirty="0">
                <a:solidFill>
                  <a:srgbClr val="FFFFFF"/>
                </a:solidFill>
                <a:latin typeface="Rockwell"/>
                <a:cs typeface="Rockwell"/>
              </a:rPr>
              <a:t>o</a:t>
            </a:r>
            <a:r>
              <a:rPr sz="2000" dirty="0">
                <a:solidFill>
                  <a:srgbClr val="FFFFFF"/>
                </a:solidFill>
                <a:latin typeface="Rockwell"/>
                <a:cs typeface="Rockwell"/>
              </a:rPr>
              <a:t>d</a:t>
            </a:r>
            <a:r>
              <a:rPr sz="2000" spc="-15" dirty="0">
                <a:solidFill>
                  <a:srgbClr val="FFFFFF"/>
                </a:solidFill>
                <a:latin typeface="Rockwell"/>
                <a:cs typeface="Rockwell"/>
              </a:rPr>
              <a:t> </a:t>
            </a:r>
            <a:r>
              <a:rPr sz="2000" dirty="0">
                <a:solidFill>
                  <a:srgbClr val="FFFFFF"/>
                </a:solidFill>
                <a:latin typeface="Rockwell"/>
                <a:cs typeface="Rockwell"/>
              </a:rPr>
              <a:t>S</a:t>
            </a:r>
            <a:r>
              <a:rPr sz="2000" spc="5" dirty="0">
                <a:solidFill>
                  <a:srgbClr val="FFFFFF"/>
                </a:solidFill>
                <a:latin typeface="Rockwell"/>
                <a:cs typeface="Rockwell"/>
              </a:rPr>
              <a:t>a</a:t>
            </a:r>
            <a:r>
              <a:rPr sz="2000" spc="45" dirty="0">
                <a:solidFill>
                  <a:srgbClr val="FFFFFF"/>
                </a:solidFill>
                <a:latin typeface="Rockwell"/>
                <a:cs typeface="Rockwell"/>
              </a:rPr>
              <a:t>f</a:t>
            </a:r>
            <a:r>
              <a:rPr sz="2000" spc="-5" dirty="0">
                <a:solidFill>
                  <a:srgbClr val="FFFFFF"/>
                </a:solidFill>
                <a:latin typeface="Rockwell"/>
                <a:cs typeface="Rockwell"/>
              </a:rPr>
              <a:t>et</a:t>
            </a:r>
            <a:r>
              <a:rPr sz="2000" dirty="0">
                <a:solidFill>
                  <a:srgbClr val="FFFFFF"/>
                </a:solidFill>
                <a:latin typeface="Rockwell"/>
                <a:cs typeface="Rockwell"/>
              </a:rPr>
              <a:t>y</a:t>
            </a:r>
            <a:r>
              <a:rPr sz="2000" spc="-20" dirty="0">
                <a:solidFill>
                  <a:srgbClr val="FFFFFF"/>
                </a:solidFill>
                <a:latin typeface="Rockwell"/>
                <a:cs typeface="Rockwell"/>
              </a:rPr>
              <a:t> </a:t>
            </a:r>
            <a:r>
              <a:rPr sz="2000" dirty="0">
                <a:solidFill>
                  <a:srgbClr val="FFFFFF"/>
                </a:solidFill>
                <a:latin typeface="Rockwell"/>
                <a:cs typeface="Rockwell"/>
              </a:rPr>
              <a:t>a</a:t>
            </a:r>
            <a:r>
              <a:rPr sz="2000" spc="5" dirty="0">
                <a:solidFill>
                  <a:srgbClr val="FFFFFF"/>
                </a:solidFill>
                <a:latin typeface="Rockwell"/>
                <a:cs typeface="Rockwell"/>
              </a:rPr>
              <a:t>n</a:t>
            </a:r>
            <a:r>
              <a:rPr sz="2000" dirty="0">
                <a:solidFill>
                  <a:srgbClr val="FFFFFF"/>
                </a:solidFill>
                <a:latin typeface="Rockwell"/>
                <a:cs typeface="Rockwell"/>
              </a:rPr>
              <a:t>d In</a:t>
            </a:r>
            <a:r>
              <a:rPr sz="2000" spc="-10" dirty="0">
                <a:solidFill>
                  <a:srgbClr val="FFFFFF"/>
                </a:solidFill>
                <a:latin typeface="Rockwell"/>
                <a:cs typeface="Rockwell"/>
              </a:rPr>
              <a:t>s</a:t>
            </a:r>
            <a:r>
              <a:rPr sz="2000" dirty="0">
                <a:solidFill>
                  <a:srgbClr val="FFFFFF"/>
                </a:solidFill>
                <a:latin typeface="Rockwell"/>
                <a:cs typeface="Rockwell"/>
              </a:rPr>
              <a:t>pec</a:t>
            </a:r>
            <a:r>
              <a:rPr sz="2000" spc="-10" dirty="0">
                <a:solidFill>
                  <a:srgbClr val="FFFFFF"/>
                </a:solidFill>
                <a:latin typeface="Rockwell"/>
                <a:cs typeface="Rockwell"/>
              </a:rPr>
              <a:t>t</a:t>
            </a:r>
            <a:r>
              <a:rPr sz="2000" dirty="0">
                <a:solidFill>
                  <a:srgbClr val="FFFFFF"/>
                </a:solidFill>
                <a:latin typeface="Rockwell"/>
                <a:cs typeface="Rockwell"/>
              </a:rPr>
              <a:t>ion</a:t>
            </a:r>
            <a:r>
              <a:rPr sz="2000" spc="-20" dirty="0">
                <a:solidFill>
                  <a:srgbClr val="FFFFFF"/>
                </a:solidFill>
                <a:latin typeface="Rockwell"/>
                <a:cs typeface="Rockwell"/>
              </a:rPr>
              <a:t> </a:t>
            </a:r>
            <a:r>
              <a:rPr sz="2000" dirty="0">
                <a:solidFill>
                  <a:srgbClr val="FFFFFF"/>
                </a:solidFill>
                <a:latin typeface="Rockwell"/>
                <a:cs typeface="Rockwell"/>
              </a:rPr>
              <a:t>S</a:t>
            </a:r>
            <a:r>
              <a:rPr sz="2000" spc="5" dirty="0">
                <a:solidFill>
                  <a:srgbClr val="FFFFFF"/>
                </a:solidFill>
                <a:latin typeface="Rockwell"/>
                <a:cs typeface="Rockwell"/>
              </a:rPr>
              <a:t>e</a:t>
            </a:r>
            <a:r>
              <a:rPr sz="2000" spc="35" dirty="0">
                <a:solidFill>
                  <a:srgbClr val="FFFFFF"/>
                </a:solidFill>
                <a:latin typeface="Rockwell"/>
                <a:cs typeface="Rockwell"/>
              </a:rPr>
              <a:t>r</a:t>
            </a:r>
            <a:r>
              <a:rPr sz="2000" dirty="0">
                <a:solidFill>
                  <a:srgbClr val="FFFFFF"/>
                </a:solidFill>
                <a:latin typeface="Rockwell"/>
                <a:cs typeface="Rockwell"/>
              </a:rPr>
              <a:t>v</a:t>
            </a:r>
            <a:r>
              <a:rPr sz="2000" spc="5" dirty="0">
                <a:solidFill>
                  <a:srgbClr val="FFFFFF"/>
                </a:solidFill>
                <a:latin typeface="Rockwell"/>
                <a:cs typeface="Rockwell"/>
              </a:rPr>
              <a:t>i</a:t>
            </a:r>
            <a:r>
              <a:rPr sz="2000" dirty="0">
                <a:solidFill>
                  <a:srgbClr val="FFFFFF"/>
                </a:solidFill>
                <a:latin typeface="Rockwell"/>
                <a:cs typeface="Rockwell"/>
              </a:rPr>
              <a:t>ce:</a:t>
            </a:r>
            <a:endParaRPr sz="2000" dirty="0">
              <a:latin typeface="Rockwell"/>
              <a:cs typeface="Rockwell"/>
            </a:endParaRPr>
          </a:p>
        </p:txBody>
      </p:sp>
      <p:sp>
        <p:nvSpPr>
          <p:cNvPr id="8197" name="object 6">
            <a:extLst>
              <a:ext uri="{FF2B5EF4-FFF2-40B4-BE49-F238E27FC236}">
                <a16:creationId xmlns:a16="http://schemas.microsoft.com/office/drawing/2014/main" id="{613B1EFE-3727-4D2A-B6BA-37CFCACA81D1}"/>
              </a:ext>
            </a:extLst>
          </p:cNvPr>
          <p:cNvSpPr>
            <a:spLocks noChangeArrowheads="1"/>
          </p:cNvSpPr>
          <p:nvPr/>
        </p:nvSpPr>
        <p:spPr bwMode="auto">
          <a:xfrm>
            <a:off x="256381" y="6438850"/>
            <a:ext cx="8620125" cy="185255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 </a:t>
            </a:r>
          </a:p>
        </p:txBody>
      </p:sp>
      <p:grpSp>
        <p:nvGrpSpPr>
          <p:cNvPr id="11" name="Graphic 17" descr="Cow">
            <a:extLst>
              <a:ext uri="{FF2B5EF4-FFF2-40B4-BE49-F238E27FC236}">
                <a16:creationId xmlns:a16="http://schemas.microsoft.com/office/drawing/2014/main" id="{FAC4D570-29DF-4639-86A6-817EFEBE93EC}"/>
              </a:ext>
            </a:extLst>
          </p:cNvPr>
          <p:cNvGrpSpPr/>
          <p:nvPr/>
        </p:nvGrpSpPr>
        <p:grpSpPr>
          <a:xfrm>
            <a:off x="267495" y="1411357"/>
            <a:ext cx="8935770" cy="5326802"/>
            <a:chOff x="26283" y="2018169"/>
            <a:chExt cx="8640793" cy="5389617"/>
          </a:xfrm>
          <a:solidFill>
            <a:schemeClr val="accent1">
              <a:lumMod val="20000"/>
              <a:lumOff val="80000"/>
            </a:schemeClr>
          </a:solidFill>
        </p:grpSpPr>
        <p:sp>
          <p:nvSpPr>
            <p:cNvPr id="12" name="Freeform: Shape 11">
              <a:extLst>
                <a:ext uri="{FF2B5EF4-FFF2-40B4-BE49-F238E27FC236}">
                  <a16:creationId xmlns:a16="http://schemas.microsoft.com/office/drawing/2014/main" id="{70A31222-B079-445F-9612-2BAC3163BE56}"/>
                </a:ext>
              </a:extLst>
            </p:cNvPr>
            <p:cNvSpPr/>
            <p:nvPr/>
          </p:nvSpPr>
          <p:spPr>
            <a:xfrm>
              <a:off x="1703078" y="5019502"/>
              <a:ext cx="667781" cy="779787"/>
            </a:xfrm>
            <a:custGeom>
              <a:avLst/>
              <a:gdLst>
                <a:gd name="connsiteX0" fmla="*/ 71548 w 667780"/>
                <a:gd name="connsiteY0" fmla="*/ 584840 h 779786"/>
                <a:gd name="connsiteX1" fmla="*/ 357740 w 667780"/>
                <a:gd name="connsiteY1" fmla="*/ 764791 h 779786"/>
                <a:gd name="connsiteX2" fmla="*/ 643931 w 667780"/>
                <a:gd name="connsiteY2" fmla="*/ 584840 h 779786"/>
                <a:gd name="connsiteX3" fmla="*/ 643931 w 667780"/>
                <a:gd name="connsiteY3" fmla="*/ 44988 h 779786"/>
                <a:gd name="connsiteX4" fmla="*/ 71548 w 667780"/>
                <a:gd name="connsiteY4" fmla="*/ 44988 h 779786"/>
                <a:gd name="connsiteX5" fmla="*/ 71548 w 667780"/>
                <a:gd name="connsiteY5" fmla="*/ 584840 h 77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80" h="779786">
                  <a:moveTo>
                    <a:pt x="71548" y="584840"/>
                  </a:moveTo>
                  <a:cubicBezTo>
                    <a:pt x="71548" y="686813"/>
                    <a:pt x="195564" y="764791"/>
                    <a:pt x="357740" y="764791"/>
                  </a:cubicBezTo>
                  <a:cubicBezTo>
                    <a:pt x="519915" y="764791"/>
                    <a:pt x="643931" y="686813"/>
                    <a:pt x="643931" y="584840"/>
                  </a:cubicBezTo>
                  <a:lnTo>
                    <a:pt x="643931" y="44988"/>
                  </a:lnTo>
                  <a:lnTo>
                    <a:pt x="71548" y="44988"/>
                  </a:lnTo>
                  <a:lnTo>
                    <a:pt x="71548" y="584840"/>
                  </a:ln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116EF97-10BE-454C-959D-AC6A357A2515}"/>
                </a:ext>
              </a:extLst>
            </p:cNvPr>
            <p:cNvSpPr/>
            <p:nvPr/>
          </p:nvSpPr>
          <p:spPr>
            <a:xfrm>
              <a:off x="26283" y="2018169"/>
              <a:ext cx="8640793" cy="5389617"/>
            </a:xfrm>
            <a:custGeom>
              <a:avLst/>
              <a:gdLst>
                <a:gd name="connsiteX0" fmla="*/ 8371109 w 8490355"/>
                <a:gd name="connsiteY0" fmla="*/ 1298645 h 3659000"/>
                <a:gd name="connsiteX1" fmla="*/ 7464835 w 8490355"/>
                <a:gd name="connsiteY1" fmla="*/ 632827 h 3659000"/>
                <a:gd name="connsiteX2" fmla="*/ 7894122 w 8490355"/>
                <a:gd name="connsiteY2" fmla="*/ 284922 h 3659000"/>
                <a:gd name="connsiteX3" fmla="*/ 7894122 w 8490355"/>
                <a:gd name="connsiteY3" fmla="*/ 164955 h 3659000"/>
                <a:gd name="connsiteX4" fmla="*/ 7703328 w 8490355"/>
                <a:gd name="connsiteY4" fmla="*/ 44988 h 3659000"/>
                <a:gd name="connsiteX5" fmla="*/ 7512533 w 8490355"/>
                <a:gd name="connsiteY5" fmla="*/ 164955 h 3659000"/>
                <a:gd name="connsiteX6" fmla="*/ 7512533 w 8490355"/>
                <a:gd name="connsiteY6" fmla="*/ 284922 h 3659000"/>
                <a:gd name="connsiteX7" fmla="*/ 7321739 w 8490355"/>
                <a:gd name="connsiteY7" fmla="*/ 404889 h 3659000"/>
                <a:gd name="connsiteX8" fmla="*/ 6749355 w 8490355"/>
                <a:gd name="connsiteY8" fmla="*/ 404889 h 3659000"/>
                <a:gd name="connsiteX9" fmla="*/ 6558561 w 8490355"/>
                <a:gd name="connsiteY9" fmla="*/ 284922 h 3659000"/>
                <a:gd name="connsiteX10" fmla="*/ 6558561 w 8490355"/>
                <a:gd name="connsiteY10" fmla="*/ 164955 h 3659000"/>
                <a:gd name="connsiteX11" fmla="*/ 6367766 w 8490355"/>
                <a:gd name="connsiteY11" fmla="*/ 44988 h 3659000"/>
                <a:gd name="connsiteX12" fmla="*/ 6176972 w 8490355"/>
                <a:gd name="connsiteY12" fmla="*/ 164955 h 3659000"/>
                <a:gd name="connsiteX13" fmla="*/ 6176972 w 8490355"/>
                <a:gd name="connsiteY13" fmla="*/ 284922 h 3659000"/>
                <a:gd name="connsiteX14" fmla="*/ 6320068 w 8490355"/>
                <a:gd name="connsiteY14" fmla="*/ 524857 h 3659000"/>
                <a:gd name="connsiteX15" fmla="*/ 5509192 w 8490355"/>
                <a:gd name="connsiteY15" fmla="*/ 524857 h 3659000"/>
                <a:gd name="connsiteX16" fmla="*/ 1025520 w 8490355"/>
                <a:gd name="connsiteY16" fmla="*/ 524857 h 3659000"/>
                <a:gd name="connsiteX17" fmla="*/ 643931 w 8490355"/>
                <a:gd name="connsiteY17" fmla="*/ 764791 h 3659000"/>
                <a:gd name="connsiteX18" fmla="*/ 71548 w 8490355"/>
                <a:gd name="connsiteY18" fmla="*/ 1124693 h 3659000"/>
                <a:gd name="connsiteX19" fmla="*/ 71548 w 8490355"/>
                <a:gd name="connsiteY19" fmla="*/ 2444333 h 3659000"/>
                <a:gd name="connsiteX20" fmla="*/ 262342 w 8490355"/>
                <a:gd name="connsiteY20" fmla="*/ 2564300 h 3659000"/>
                <a:gd name="connsiteX21" fmla="*/ 453137 w 8490355"/>
                <a:gd name="connsiteY21" fmla="*/ 2444333 h 3659000"/>
                <a:gd name="connsiteX22" fmla="*/ 453137 w 8490355"/>
                <a:gd name="connsiteY22" fmla="*/ 1130691 h 3659000"/>
                <a:gd name="connsiteX23" fmla="*/ 643931 w 8490355"/>
                <a:gd name="connsiteY23" fmla="*/ 1010724 h 3659000"/>
                <a:gd name="connsiteX24" fmla="*/ 643931 w 8490355"/>
                <a:gd name="connsiteY24" fmla="*/ 2570298 h 3659000"/>
                <a:gd name="connsiteX25" fmla="*/ 643931 w 8490355"/>
                <a:gd name="connsiteY25" fmla="*/ 3470052 h 3659000"/>
                <a:gd name="connsiteX26" fmla="*/ 930123 w 8490355"/>
                <a:gd name="connsiteY26" fmla="*/ 3650003 h 3659000"/>
                <a:gd name="connsiteX27" fmla="*/ 1216315 w 8490355"/>
                <a:gd name="connsiteY27" fmla="*/ 3470052 h 3659000"/>
                <a:gd name="connsiteX28" fmla="*/ 1216315 w 8490355"/>
                <a:gd name="connsiteY28" fmla="*/ 2810232 h 3659000"/>
                <a:gd name="connsiteX29" fmla="*/ 2170288 w 8490355"/>
                <a:gd name="connsiteY29" fmla="*/ 2810232 h 3659000"/>
                <a:gd name="connsiteX30" fmla="*/ 2551877 w 8490355"/>
                <a:gd name="connsiteY30" fmla="*/ 2570298 h 3659000"/>
                <a:gd name="connsiteX31" fmla="*/ 4459822 w 8490355"/>
                <a:gd name="connsiteY31" fmla="*/ 2570298 h 3659000"/>
                <a:gd name="connsiteX32" fmla="*/ 4459822 w 8490355"/>
                <a:gd name="connsiteY32" fmla="*/ 3470052 h 3659000"/>
                <a:gd name="connsiteX33" fmla="*/ 4746014 w 8490355"/>
                <a:gd name="connsiteY33" fmla="*/ 3650003 h 3659000"/>
                <a:gd name="connsiteX34" fmla="*/ 5032205 w 8490355"/>
                <a:gd name="connsiteY34" fmla="*/ 3470052 h 3659000"/>
                <a:gd name="connsiteX35" fmla="*/ 5032205 w 8490355"/>
                <a:gd name="connsiteY35" fmla="*/ 2570298 h 3659000"/>
                <a:gd name="connsiteX36" fmla="*/ 5413794 w 8490355"/>
                <a:gd name="connsiteY36" fmla="*/ 2570298 h 3659000"/>
                <a:gd name="connsiteX37" fmla="*/ 5413794 w 8490355"/>
                <a:gd name="connsiteY37" fmla="*/ 3470052 h 3659000"/>
                <a:gd name="connsiteX38" fmla="*/ 5699986 w 8490355"/>
                <a:gd name="connsiteY38" fmla="*/ 3650003 h 3659000"/>
                <a:gd name="connsiteX39" fmla="*/ 5986177 w 8490355"/>
                <a:gd name="connsiteY39" fmla="*/ 3470052 h 3659000"/>
                <a:gd name="connsiteX40" fmla="*/ 5986177 w 8490355"/>
                <a:gd name="connsiteY40" fmla="*/ 2558301 h 3659000"/>
                <a:gd name="connsiteX41" fmla="*/ 6558561 w 8490355"/>
                <a:gd name="connsiteY41" fmla="*/ 2096427 h 3659000"/>
                <a:gd name="connsiteX42" fmla="*/ 7226342 w 8490355"/>
                <a:gd name="connsiteY42" fmla="*/ 1556575 h 3659000"/>
                <a:gd name="connsiteX43" fmla="*/ 7932281 w 8490355"/>
                <a:gd name="connsiteY43" fmla="*/ 1688539 h 3659000"/>
                <a:gd name="connsiteX44" fmla="*/ 8180314 w 8490355"/>
                <a:gd name="connsiteY44" fmla="*/ 1646550 h 3659000"/>
                <a:gd name="connsiteX45" fmla="*/ 8380649 w 8490355"/>
                <a:gd name="connsiteY45" fmla="*/ 1454603 h 3659000"/>
                <a:gd name="connsiteX46" fmla="*/ 8371109 w 8490355"/>
                <a:gd name="connsiteY46" fmla="*/ 1298645 h 36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490355" h="3659000">
                  <a:moveTo>
                    <a:pt x="8371109" y="1298645"/>
                  </a:moveTo>
                  <a:lnTo>
                    <a:pt x="7464835" y="632827"/>
                  </a:lnTo>
                  <a:cubicBezTo>
                    <a:pt x="7712868" y="590839"/>
                    <a:pt x="7894122" y="452876"/>
                    <a:pt x="7894122" y="284922"/>
                  </a:cubicBezTo>
                  <a:lnTo>
                    <a:pt x="7894122" y="164955"/>
                  </a:lnTo>
                  <a:cubicBezTo>
                    <a:pt x="7894122" y="98973"/>
                    <a:pt x="7808265" y="44988"/>
                    <a:pt x="7703328" y="44988"/>
                  </a:cubicBezTo>
                  <a:cubicBezTo>
                    <a:pt x="7598391" y="44988"/>
                    <a:pt x="7512533" y="98973"/>
                    <a:pt x="7512533" y="164955"/>
                  </a:cubicBezTo>
                  <a:lnTo>
                    <a:pt x="7512533" y="284922"/>
                  </a:lnTo>
                  <a:cubicBezTo>
                    <a:pt x="7512533" y="350904"/>
                    <a:pt x="7426676" y="404889"/>
                    <a:pt x="7321739" y="404889"/>
                  </a:cubicBezTo>
                  <a:lnTo>
                    <a:pt x="6749355" y="404889"/>
                  </a:lnTo>
                  <a:cubicBezTo>
                    <a:pt x="6644419" y="404889"/>
                    <a:pt x="6558561" y="350904"/>
                    <a:pt x="6558561" y="284922"/>
                  </a:cubicBezTo>
                  <a:lnTo>
                    <a:pt x="6558561" y="164955"/>
                  </a:lnTo>
                  <a:cubicBezTo>
                    <a:pt x="6558561" y="98973"/>
                    <a:pt x="6472704" y="44988"/>
                    <a:pt x="6367766" y="44988"/>
                  </a:cubicBezTo>
                  <a:cubicBezTo>
                    <a:pt x="6262830" y="44988"/>
                    <a:pt x="6176972" y="98973"/>
                    <a:pt x="6176972" y="164955"/>
                  </a:cubicBezTo>
                  <a:lnTo>
                    <a:pt x="6176972" y="284922"/>
                  </a:lnTo>
                  <a:cubicBezTo>
                    <a:pt x="6176972" y="374898"/>
                    <a:pt x="6234211" y="458875"/>
                    <a:pt x="6320068" y="524857"/>
                  </a:cubicBezTo>
                  <a:lnTo>
                    <a:pt x="5509192" y="524857"/>
                  </a:lnTo>
                  <a:lnTo>
                    <a:pt x="1025520" y="524857"/>
                  </a:lnTo>
                  <a:cubicBezTo>
                    <a:pt x="815647" y="524857"/>
                    <a:pt x="643931" y="632827"/>
                    <a:pt x="643931" y="764791"/>
                  </a:cubicBezTo>
                  <a:cubicBezTo>
                    <a:pt x="329121" y="764791"/>
                    <a:pt x="71548" y="926747"/>
                    <a:pt x="71548" y="1124693"/>
                  </a:cubicBezTo>
                  <a:lnTo>
                    <a:pt x="71548" y="2444333"/>
                  </a:lnTo>
                  <a:cubicBezTo>
                    <a:pt x="71548" y="2510314"/>
                    <a:pt x="157405" y="2564300"/>
                    <a:pt x="262342" y="2564300"/>
                  </a:cubicBezTo>
                  <a:cubicBezTo>
                    <a:pt x="367279" y="2564300"/>
                    <a:pt x="453137" y="2510314"/>
                    <a:pt x="453137" y="2444333"/>
                  </a:cubicBezTo>
                  <a:lnTo>
                    <a:pt x="453137" y="1130691"/>
                  </a:lnTo>
                  <a:cubicBezTo>
                    <a:pt x="453137" y="1064709"/>
                    <a:pt x="538995" y="1010724"/>
                    <a:pt x="643931" y="1010724"/>
                  </a:cubicBezTo>
                  <a:lnTo>
                    <a:pt x="643931" y="2570298"/>
                  </a:lnTo>
                  <a:lnTo>
                    <a:pt x="643931" y="3470052"/>
                  </a:lnTo>
                  <a:cubicBezTo>
                    <a:pt x="643931" y="3572024"/>
                    <a:pt x="767948" y="3650003"/>
                    <a:pt x="930123" y="3650003"/>
                  </a:cubicBezTo>
                  <a:cubicBezTo>
                    <a:pt x="1092299" y="3650003"/>
                    <a:pt x="1216315" y="3572024"/>
                    <a:pt x="1216315" y="3470052"/>
                  </a:cubicBezTo>
                  <a:lnTo>
                    <a:pt x="1216315" y="2810232"/>
                  </a:lnTo>
                  <a:lnTo>
                    <a:pt x="2170288" y="2810232"/>
                  </a:lnTo>
                  <a:cubicBezTo>
                    <a:pt x="2380161" y="2810232"/>
                    <a:pt x="2551877" y="2702262"/>
                    <a:pt x="2551877" y="2570298"/>
                  </a:cubicBezTo>
                  <a:lnTo>
                    <a:pt x="4459822" y="2570298"/>
                  </a:lnTo>
                  <a:lnTo>
                    <a:pt x="4459822" y="3470052"/>
                  </a:lnTo>
                  <a:cubicBezTo>
                    <a:pt x="4459822" y="3572024"/>
                    <a:pt x="4583838" y="3650003"/>
                    <a:pt x="4746014" y="3650003"/>
                  </a:cubicBezTo>
                  <a:cubicBezTo>
                    <a:pt x="4908189" y="3650003"/>
                    <a:pt x="5032205" y="3572024"/>
                    <a:pt x="5032205" y="3470052"/>
                  </a:cubicBezTo>
                  <a:lnTo>
                    <a:pt x="5032205" y="2570298"/>
                  </a:lnTo>
                  <a:lnTo>
                    <a:pt x="5413794" y="2570298"/>
                  </a:lnTo>
                  <a:lnTo>
                    <a:pt x="5413794" y="3470052"/>
                  </a:lnTo>
                  <a:cubicBezTo>
                    <a:pt x="5413794" y="3572024"/>
                    <a:pt x="5537811" y="3650003"/>
                    <a:pt x="5699986" y="3650003"/>
                  </a:cubicBezTo>
                  <a:cubicBezTo>
                    <a:pt x="5862161" y="3650003"/>
                    <a:pt x="5986177" y="3572024"/>
                    <a:pt x="5986177" y="3470052"/>
                  </a:cubicBezTo>
                  <a:lnTo>
                    <a:pt x="5986177" y="2558301"/>
                  </a:lnTo>
                  <a:cubicBezTo>
                    <a:pt x="6310528" y="2504316"/>
                    <a:pt x="6558561" y="2318367"/>
                    <a:pt x="6558561" y="2096427"/>
                  </a:cubicBezTo>
                  <a:cubicBezTo>
                    <a:pt x="6558561" y="1880486"/>
                    <a:pt x="6835213" y="1556575"/>
                    <a:pt x="7226342" y="1556575"/>
                  </a:cubicBezTo>
                  <a:cubicBezTo>
                    <a:pt x="7483915" y="1556575"/>
                    <a:pt x="7770106" y="1634554"/>
                    <a:pt x="7932281" y="1688539"/>
                  </a:cubicBezTo>
                  <a:cubicBezTo>
                    <a:pt x="8018139" y="1718531"/>
                    <a:pt x="8123076" y="1700536"/>
                    <a:pt x="8180314" y="1646550"/>
                  </a:cubicBezTo>
                  <a:lnTo>
                    <a:pt x="8380649" y="1454603"/>
                  </a:lnTo>
                  <a:cubicBezTo>
                    <a:pt x="8437887" y="1400617"/>
                    <a:pt x="8428347" y="1340634"/>
                    <a:pt x="8371109" y="1298645"/>
                  </a:cubicBezTo>
                  <a:close/>
                </a:path>
              </a:pathLst>
            </a:custGeom>
            <a:grpFill/>
            <a:ln w="9525" cap="flat">
              <a:noFill/>
              <a:prstDash val="solid"/>
              <a:miter/>
            </a:ln>
          </p:spPr>
          <p:txBody>
            <a:bodyPr rtlCol="0" anchor="ctr"/>
            <a:lstStyle/>
            <a:p>
              <a:endParaRPr lang="en-US" dirty="0"/>
            </a:p>
          </p:txBody>
        </p:sp>
      </p:grpSp>
      <p:sp>
        <p:nvSpPr>
          <p:cNvPr id="5" name="TextBox 4">
            <a:extLst>
              <a:ext uri="{FF2B5EF4-FFF2-40B4-BE49-F238E27FC236}">
                <a16:creationId xmlns:a16="http://schemas.microsoft.com/office/drawing/2014/main" id="{09497A84-914B-48A7-BE34-CC1A47DA140B}"/>
              </a:ext>
            </a:extLst>
          </p:cNvPr>
          <p:cNvSpPr txBox="1"/>
          <p:nvPr/>
        </p:nvSpPr>
        <p:spPr>
          <a:xfrm rot="21191813">
            <a:off x="686048" y="3346508"/>
            <a:ext cx="2210594" cy="800219"/>
          </a:xfrm>
          <a:prstGeom prst="rect">
            <a:avLst/>
          </a:prstGeom>
          <a:noFill/>
        </p:spPr>
        <p:txBody>
          <a:bodyPr wrap="square" rtlCol="0">
            <a:spAutoFit/>
          </a:bodyPr>
          <a:lstStyle/>
          <a:p>
            <a:pPr algn="ctr"/>
            <a:r>
              <a:rPr lang="en-US" sz="2800" b="1" dirty="0">
                <a:solidFill>
                  <a:schemeClr val="accent6">
                    <a:lumMod val="75000"/>
                  </a:schemeClr>
                </a:solidFill>
              </a:rPr>
              <a:t>HAPPY  MEAT</a:t>
            </a:r>
          </a:p>
          <a:p>
            <a:endParaRPr lang="en-US" dirty="0"/>
          </a:p>
        </p:txBody>
      </p:sp>
      <p:sp>
        <p:nvSpPr>
          <p:cNvPr id="6" name="TextBox 5">
            <a:extLst>
              <a:ext uri="{FF2B5EF4-FFF2-40B4-BE49-F238E27FC236}">
                <a16:creationId xmlns:a16="http://schemas.microsoft.com/office/drawing/2014/main" id="{455F66D9-221E-4BDD-934E-3CDD15C56707}"/>
              </a:ext>
            </a:extLst>
          </p:cNvPr>
          <p:cNvSpPr txBox="1"/>
          <p:nvPr/>
        </p:nvSpPr>
        <p:spPr>
          <a:xfrm rot="20794409">
            <a:off x="768175" y="4554709"/>
            <a:ext cx="2873732" cy="892552"/>
          </a:xfrm>
          <a:prstGeom prst="rect">
            <a:avLst/>
          </a:prstGeom>
          <a:noFill/>
        </p:spPr>
        <p:txBody>
          <a:bodyPr wrap="square" rtlCol="0">
            <a:spAutoFit/>
          </a:bodyPr>
          <a:lstStyle/>
          <a:p>
            <a:pPr algn="ctr"/>
            <a:r>
              <a:rPr lang="en-US" sz="2800" b="1" dirty="0">
                <a:solidFill>
                  <a:schemeClr val="accent2">
                    <a:lumMod val="75000"/>
                  </a:schemeClr>
                </a:solidFill>
              </a:rPr>
              <a:t>cell-based meat</a:t>
            </a:r>
          </a:p>
          <a:p>
            <a:r>
              <a:rPr lang="en-US" sz="2400" b="1" dirty="0">
                <a:solidFill>
                  <a:srgbClr val="00B050"/>
                </a:solidFill>
              </a:rPr>
              <a:t>Cultured Meat</a:t>
            </a:r>
          </a:p>
        </p:txBody>
      </p:sp>
      <p:sp>
        <p:nvSpPr>
          <p:cNvPr id="7" name="TextBox 6">
            <a:extLst>
              <a:ext uri="{FF2B5EF4-FFF2-40B4-BE49-F238E27FC236}">
                <a16:creationId xmlns:a16="http://schemas.microsoft.com/office/drawing/2014/main" id="{FF7D1C98-8C14-4236-95F3-90C00CD7A67D}"/>
              </a:ext>
            </a:extLst>
          </p:cNvPr>
          <p:cNvSpPr txBox="1"/>
          <p:nvPr/>
        </p:nvSpPr>
        <p:spPr>
          <a:xfrm rot="1733180">
            <a:off x="7544740" y="2624057"/>
            <a:ext cx="1475211" cy="830997"/>
          </a:xfrm>
          <a:prstGeom prst="rect">
            <a:avLst/>
          </a:prstGeom>
          <a:noFill/>
        </p:spPr>
        <p:txBody>
          <a:bodyPr wrap="square" rtlCol="0">
            <a:spAutoFit/>
          </a:bodyPr>
          <a:lstStyle/>
          <a:p>
            <a:pPr algn="ctr"/>
            <a:r>
              <a:rPr lang="en-US" sz="2400" b="1" dirty="0">
                <a:solidFill>
                  <a:schemeClr val="tx1">
                    <a:lumMod val="75000"/>
                    <a:lumOff val="25000"/>
                  </a:schemeClr>
                </a:solidFill>
              </a:rPr>
              <a:t>Synthetic Meat</a:t>
            </a:r>
          </a:p>
        </p:txBody>
      </p:sp>
      <p:sp>
        <p:nvSpPr>
          <p:cNvPr id="9" name="TextBox 8">
            <a:extLst>
              <a:ext uri="{FF2B5EF4-FFF2-40B4-BE49-F238E27FC236}">
                <a16:creationId xmlns:a16="http://schemas.microsoft.com/office/drawing/2014/main" id="{0DC8D33D-5900-4C34-9795-3FB153D45811}"/>
              </a:ext>
            </a:extLst>
          </p:cNvPr>
          <p:cNvSpPr txBox="1"/>
          <p:nvPr/>
        </p:nvSpPr>
        <p:spPr>
          <a:xfrm>
            <a:off x="3403599" y="4278069"/>
            <a:ext cx="2455333" cy="830997"/>
          </a:xfrm>
          <a:prstGeom prst="rect">
            <a:avLst/>
          </a:prstGeom>
          <a:noFill/>
        </p:spPr>
        <p:txBody>
          <a:bodyPr wrap="square" rtlCol="0">
            <a:spAutoFit/>
          </a:bodyPr>
          <a:lstStyle/>
          <a:p>
            <a:pPr algn="ctr"/>
            <a:r>
              <a:rPr lang="en-US" sz="2400" b="1" dirty="0">
                <a:solidFill>
                  <a:srgbClr val="0070C0"/>
                </a:solidFill>
              </a:rPr>
              <a:t>Manufactured Meat-Like Protein</a:t>
            </a:r>
          </a:p>
        </p:txBody>
      </p:sp>
      <p:sp>
        <p:nvSpPr>
          <p:cNvPr id="10" name="TextBox 9">
            <a:extLst>
              <a:ext uri="{FF2B5EF4-FFF2-40B4-BE49-F238E27FC236}">
                <a16:creationId xmlns:a16="http://schemas.microsoft.com/office/drawing/2014/main" id="{B9FBEA2C-1D7C-41C3-A99D-674B1EC4E586}"/>
              </a:ext>
            </a:extLst>
          </p:cNvPr>
          <p:cNvSpPr txBox="1"/>
          <p:nvPr/>
        </p:nvSpPr>
        <p:spPr>
          <a:xfrm rot="477204">
            <a:off x="4520457" y="3030492"/>
            <a:ext cx="1126032" cy="830997"/>
          </a:xfrm>
          <a:prstGeom prst="rect">
            <a:avLst/>
          </a:prstGeom>
          <a:noFill/>
        </p:spPr>
        <p:txBody>
          <a:bodyPr wrap="square" rtlCol="0">
            <a:spAutoFit/>
          </a:bodyPr>
          <a:lstStyle/>
          <a:p>
            <a:r>
              <a:rPr lang="en-US" sz="2400" b="1" dirty="0">
                <a:solidFill>
                  <a:srgbClr val="00B0F0"/>
                </a:solidFill>
              </a:rPr>
              <a:t>KIND MEAT</a:t>
            </a:r>
          </a:p>
        </p:txBody>
      </p:sp>
      <p:sp>
        <p:nvSpPr>
          <p:cNvPr id="17" name="TextBox 16">
            <a:extLst>
              <a:ext uri="{FF2B5EF4-FFF2-40B4-BE49-F238E27FC236}">
                <a16:creationId xmlns:a16="http://schemas.microsoft.com/office/drawing/2014/main" id="{1A7C2ABD-0E1E-4AA2-803B-2A64C54B14C1}"/>
              </a:ext>
            </a:extLst>
          </p:cNvPr>
          <p:cNvSpPr txBox="1"/>
          <p:nvPr/>
        </p:nvSpPr>
        <p:spPr>
          <a:xfrm>
            <a:off x="2660681" y="3019020"/>
            <a:ext cx="2968145" cy="954107"/>
          </a:xfrm>
          <a:prstGeom prst="rect">
            <a:avLst/>
          </a:prstGeom>
          <a:noFill/>
        </p:spPr>
        <p:txBody>
          <a:bodyPr wrap="square" rtlCol="0">
            <a:spAutoFit/>
          </a:bodyPr>
          <a:lstStyle/>
          <a:p>
            <a:endParaRPr lang="en-US" sz="2800" b="1" dirty="0">
              <a:solidFill>
                <a:srgbClr val="00B050"/>
              </a:solidFill>
            </a:endParaRPr>
          </a:p>
          <a:p>
            <a:r>
              <a:rPr lang="en-US" sz="2800" b="1" dirty="0">
                <a:solidFill>
                  <a:srgbClr val="00B050"/>
                </a:solidFill>
              </a:rPr>
              <a:t>clean meat</a:t>
            </a:r>
          </a:p>
        </p:txBody>
      </p:sp>
      <p:sp>
        <p:nvSpPr>
          <p:cNvPr id="18" name="TextBox 17">
            <a:extLst>
              <a:ext uri="{FF2B5EF4-FFF2-40B4-BE49-F238E27FC236}">
                <a16:creationId xmlns:a16="http://schemas.microsoft.com/office/drawing/2014/main" id="{2089ECAA-28A4-434C-98DD-41FB91E2CE52}"/>
              </a:ext>
            </a:extLst>
          </p:cNvPr>
          <p:cNvSpPr txBox="1"/>
          <p:nvPr/>
        </p:nvSpPr>
        <p:spPr>
          <a:xfrm rot="942703">
            <a:off x="5774268" y="3595961"/>
            <a:ext cx="1202265" cy="1384995"/>
          </a:xfrm>
          <a:prstGeom prst="rect">
            <a:avLst/>
          </a:prstGeom>
          <a:noFill/>
        </p:spPr>
        <p:txBody>
          <a:bodyPr wrap="square" rtlCol="0">
            <a:spAutoFit/>
          </a:bodyPr>
          <a:lstStyle/>
          <a:p>
            <a:pPr algn="ctr"/>
            <a:r>
              <a:rPr lang="en-US" sz="2800" b="1" dirty="0">
                <a:solidFill>
                  <a:schemeClr val="accent6">
                    <a:lumMod val="75000"/>
                  </a:schemeClr>
                </a:solidFill>
              </a:rPr>
              <a:t>PETRI-DISH MEAT</a:t>
            </a:r>
          </a:p>
        </p:txBody>
      </p:sp>
      <p:sp>
        <p:nvSpPr>
          <p:cNvPr id="19" name="TextBox 18">
            <a:extLst>
              <a:ext uri="{FF2B5EF4-FFF2-40B4-BE49-F238E27FC236}">
                <a16:creationId xmlns:a16="http://schemas.microsoft.com/office/drawing/2014/main" id="{60E39D34-60C2-480B-AB9F-B1A977CADBD9}"/>
              </a:ext>
            </a:extLst>
          </p:cNvPr>
          <p:cNvSpPr txBox="1"/>
          <p:nvPr/>
        </p:nvSpPr>
        <p:spPr>
          <a:xfrm rot="738195">
            <a:off x="194599" y="2468206"/>
            <a:ext cx="3039349" cy="830997"/>
          </a:xfrm>
          <a:prstGeom prst="rect">
            <a:avLst/>
          </a:prstGeom>
          <a:noFill/>
        </p:spPr>
        <p:txBody>
          <a:bodyPr wrap="square" rtlCol="0">
            <a:spAutoFit/>
          </a:bodyPr>
          <a:lstStyle/>
          <a:p>
            <a:pPr algn="ctr"/>
            <a:r>
              <a:rPr lang="en-US" sz="2400" b="1" dirty="0">
                <a:solidFill>
                  <a:srgbClr val="FF0000"/>
                </a:solidFill>
              </a:rPr>
              <a:t>Non-Slaughtered Meat</a:t>
            </a:r>
          </a:p>
        </p:txBody>
      </p:sp>
      <p:sp>
        <p:nvSpPr>
          <p:cNvPr id="20" name="TextBox 19">
            <a:extLst>
              <a:ext uri="{FF2B5EF4-FFF2-40B4-BE49-F238E27FC236}">
                <a16:creationId xmlns:a16="http://schemas.microsoft.com/office/drawing/2014/main" id="{9C5EEDCF-673C-4B83-B658-2650153F0122}"/>
              </a:ext>
            </a:extLst>
          </p:cNvPr>
          <p:cNvSpPr txBox="1"/>
          <p:nvPr/>
        </p:nvSpPr>
        <p:spPr>
          <a:xfrm rot="803813">
            <a:off x="5516712" y="3027865"/>
            <a:ext cx="1642534" cy="461665"/>
          </a:xfrm>
          <a:prstGeom prst="rect">
            <a:avLst/>
          </a:prstGeom>
          <a:noFill/>
        </p:spPr>
        <p:txBody>
          <a:bodyPr wrap="square" rtlCol="0">
            <a:spAutoFit/>
          </a:bodyPr>
          <a:lstStyle/>
          <a:p>
            <a:r>
              <a:rPr lang="en-US" sz="2400" b="1" dirty="0">
                <a:solidFill>
                  <a:schemeClr val="accent2">
                    <a:lumMod val="75000"/>
                  </a:schemeClr>
                </a:solidFill>
              </a:rPr>
              <a:t>Fake Meat</a:t>
            </a:r>
          </a:p>
        </p:txBody>
      </p:sp>
      <p:sp>
        <p:nvSpPr>
          <p:cNvPr id="21" name="TextBox 20">
            <a:extLst>
              <a:ext uri="{FF2B5EF4-FFF2-40B4-BE49-F238E27FC236}">
                <a16:creationId xmlns:a16="http://schemas.microsoft.com/office/drawing/2014/main" id="{ED48FEC3-C90B-4BD9-AA4C-A7D90687B123}"/>
              </a:ext>
            </a:extLst>
          </p:cNvPr>
          <p:cNvSpPr txBox="1"/>
          <p:nvPr/>
        </p:nvSpPr>
        <p:spPr>
          <a:xfrm>
            <a:off x="6138884" y="2003415"/>
            <a:ext cx="1704804" cy="830997"/>
          </a:xfrm>
          <a:prstGeom prst="rect">
            <a:avLst/>
          </a:prstGeom>
          <a:noFill/>
        </p:spPr>
        <p:txBody>
          <a:bodyPr wrap="square" rtlCol="0">
            <a:spAutoFit/>
          </a:bodyPr>
          <a:lstStyle/>
          <a:p>
            <a:pPr algn="ctr"/>
            <a:r>
              <a:rPr lang="en-US" sz="2400" b="1" dirty="0">
                <a:solidFill>
                  <a:srgbClr val="FF0000"/>
                </a:solidFill>
              </a:rPr>
              <a:t>meat substitute</a:t>
            </a:r>
          </a:p>
        </p:txBody>
      </p:sp>
      <p:sp>
        <p:nvSpPr>
          <p:cNvPr id="24" name="TextBox 23">
            <a:extLst>
              <a:ext uri="{FF2B5EF4-FFF2-40B4-BE49-F238E27FC236}">
                <a16:creationId xmlns:a16="http://schemas.microsoft.com/office/drawing/2014/main" id="{69D28258-E384-4103-862C-C3E85DB7E3FC}"/>
              </a:ext>
            </a:extLst>
          </p:cNvPr>
          <p:cNvSpPr txBox="1"/>
          <p:nvPr/>
        </p:nvSpPr>
        <p:spPr>
          <a:xfrm>
            <a:off x="2895760" y="3759676"/>
            <a:ext cx="2620952" cy="533330"/>
          </a:xfrm>
          <a:prstGeom prst="rect">
            <a:avLst/>
          </a:prstGeom>
          <a:noFill/>
        </p:spPr>
        <p:txBody>
          <a:bodyPr wrap="square" rtlCol="0">
            <a:spAutoFit/>
          </a:bodyPr>
          <a:lstStyle/>
          <a:p>
            <a:r>
              <a:rPr lang="en-US" sz="2800" b="1" dirty="0">
                <a:solidFill>
                  <a:srgbClr val="FF0000"/>
                </a:solidFill>
              </a:rPr>
              <a:t>lab-grown meat</a:t>
            </a:r>
          </a:p>
        </p:txBody>
      </p:sp>
      <p:sp>
        <p:nvSpPr>
          <p:cNvPr id="28" name="TextBox 27">
            <a:extLst>
              <a:ext uri="{FF2B5EF4-FFF2-40B4-BE49-F238E27FC236}">
                <a16:creationId xmlns:a16="http://schemas.microsoft.com/office/drawing/2014/main" id="{94A43513-3933-4224-ABB4-0CAD2CF8B6F5}"/>
              </a:ext>
            </a:extLst>
          </p:cNvPr>
          <p:cNvSpPr txBox="1"/>
          <p:nvPr/>
        </p:nvSpPr>
        <p:spPr>
          <a:xfrm>
            <a:off x="1097112" y="2658533"/>
            <a:ext cx="1984755" cy="1938992"/>
          </a:xfrm>
          <a:prstGeom prst="rect">
            <a:avLst/>
          </a:prstGeom>
          <a:noFill/>
        </p:spPr>
        <p:txBody>
          <a:bodyPr wrap="square" rtlCol="0">
            <a:spAutoFit/>
          </a:bodyPr>
          <a:lstStyle/>
          <a:p>
            <a:pPr algn="ctr"/>
            <a:endParaRPr lang="en-US" sz="2400" b="1" dirty="0">
              <a:solidFill>
                <a:schemeClr val="accent3">
                  <a:lumMod val="75000"/>
                </a:schemeClr>
              </a:solidFill>
            </a:endParaRPr>
          </a:p>
          <a:p>
            <a:pPr algn="ctr"/>
            <a:endParaRPr lang="en-US" sz="2400" b="1" dirty="0">
              <a:solidFill>
                <a:schemeClr val="accent3">
                  <a:lumMod val="75000"/>
                </a:schemeClr>
              </a:solidFill>
            </a:endParaRPr>
          </a:p>
          <a:p>
            <a:pPr algn="ctr"/>
            <a:endParaRPr lang="en-US" sz="2400" b="1" dirty="0">
              <a:solidFill>
                <a:schemeClr val="accent3">
                  <a:lumMod val="75000"/>
                </a:schemeClr>
              </a:solidFill>
            </a:endParaRPr>
          </a:p>
          <a:p>
            <a:pPr algn="ctr"/>
            <a:r>
              <a:rPr lang="en-US" sz="2400" b="1" dirty="0">
                <a:solidFill>
                  <a:schemeClr val="accent3">
                    <a:lumMod val="75000"/>
                  </a:schemeClr>
                </a:solidFill>
              </a:rPr>
              <a:t>ARTIFICIAL MEAT </a:t>
            </a:r>
            <a:r>
              <a:rPr lang="en-US" dirty="0"/>
              <a:t>           </a:t>
            </a:r>
          </a:p>
        </p:txBody>
      </p:sp>
      <p:sp>
        <p:nvSpPr>
          <p:cNvPr id="25" name="TextBox 24">
            <a:extLst>
              <a:ext uri="{FF2B5EF4-FFF2-40B4-BE49-F238E27FC236}">
                <a16:creationId xmlns:a16="http://schemas.microsoft.com/office/drawing/2014/main" id="{5C14A991-0967-488C-8BBF-B6495B4CA437}"/>
              </a:ext>
            </a:extLst>
          </p:cNvPr>
          <p:cNvSpPr txBox="1"/>
          <p:nvPr/>
        </p:nvSpPr>
        <p:spPr>
          <a:xfrm>
            <a:off x="3424088" y="2370667"/>
            <a:ext cx="45719" cy="369332"/>
          </a:xfrm>
          <a:prstGeom prst="rect">
            <a:avLst/>
          </a:prstGeom>
          <a:noFill/>
        </p:spPr>
        <p:txBody>
          <a:bodyPr wrap="square" rtlCol="0">
            <a:spAutoFit/>
          </a:bodyPr>
          <a:lstStyle/>
          <a:p>
            <a:endParaRPr lang="en-US" dirty="0"/>
          </a:p>
        </p:txBody>
      </p:sp>
      <p:sp>
        <p:nvSpPr>
          <p:cNvPr id="26" name="TextBox 25">
            <a:extLst>
              <a:ext uri="{FF2B5EF4-FFF2-40B4-BE49-F238E27FC236}">
                <a16:creationId xmlns:a16="http://schemas.microsoft.com/office/drawing/2014/main" id="{8E2A215E-4FFA-4A47-99C9-3597DA5EDE72}"/>
              </a:ext>
            </a:extLst>
          </p:cNvPr>
          <p:cNvSpPr txBox="1"/>
          <p:nvPr/>
        </p:nvSpPr>
        <p:spPr>
          <a:xfrm>
            <a:off x="4148667" y="1980973"/>
            <a:ext cx="2629747" cy="954107"/>
          </a:xfrm>
          <a:prstGeom prst="rect">
            <a:avLst/>
          </a:prstGeom>
          <a:noFill/>
        </p:spPr>
        <p:txBody>
          <a:bodyPr wrap="square" rtlCol="0">
            <a:spAutoFit/>
          </a:bodyPr>
          <a:lstStyle/>
          <a:p>
            <a:pPr algn="ctr"/>
            <a:r>
              <a:rPr lang="en-US" sz="2800" b="1" dirty="0">
                <a:solidFill>
                  <a:srgbClr val="C00000"/>
                </a:solidFill>
              </a:rPr>
              <a:t>Cell Cultured Meat</a:t>
            </a:r>
          </a:p>
        </p:txBody>
      </p:sp>
      <p:sp>
        <p:nvSpPr>
          <p:cNvPr id="27" name="TextBox 26">
            <a:extLst>
              <a:ext uri="{FF2B5EF4-FFF2-40B4-BE49-F238E27FC236}">
                <a16:creationId xmlns:a16="http://schemas.microsoft.com/office/drawing/2014/main" id="{0ABD9576-E7FD-454C-9C70-F7A5F468CB8B}"/>
              </a:ext>
            </a:extLst>
          </p:cNvPr>
          <p:cNvSpPr txBox="1"/>
          <p:nvPr/>
        </p:nvSpPr>
        <p:spPr>
          <a:xfrm>
            <a:off x="3532545" y="2474893"/>
            <a:ext cx="1388381" cy="1200329"/>
          </a:xfrm>
          <a:prstGeom prst="rect">
            <a:avLst/>
          </a:prstGeom>
          <a:noFill/>
        </p:spPr>
        <p:txBody>
          <a:bodyPr wrap="square" rtlCol="0">
            <a:spAutoFit/>
          </a:bodyPr>
          <a:lstStyle/>
          <a:p>
            <a:pPr algn="ctr"/>
            <a:r>
              <a:rPr lang="en-US" sz="2400" b="1" dirty="0">
                <a:solidFill>
                  <a:srgbClr val="92D050"/>
                </a:solidFill>
              </a:rPr>
              <a:t>Animal Free Meat</a:t>
            </a:r>
          </a:p>
        </p:txBody>
      </p:sp>
      <p:sp>
        <p:nvSpPr>
          <p:cNvPr id="29" name="TextBox 28">
            <a:extLst>
              <a:ext uri="{FF2B5EF4-FFF2-40B4-BE49-F238E27FC236}">
                <a16:creationId xmlns:a16="http://schemas.microsoft.com/office/drawing/2014/main" id="{155769E3-714C-4F8E-9D86-5097FEA4FF67}"/>
              </a:ext>
            </a:extLst>
          </p:cNvPr>
          <p:cNvSpPr txBox="1"/>
          <p:nvPr/>
        </p:nvSpPr>
        <p:spPr>
          <a:xfrm>
            <a:off x="2092970" y="2167865"/>
            <a:ext cx="1850412" cy="1200329"/>
          </a:xfrm>
          <a:prstGeom prst="rect">
            <a:avLst/>
          </a:prstGeom>
          <a:noFill/>
        </p:spPr>
        <p:txBody>
          <a:bodyPr wrap="square" rtlCol="0">
            <a:spAutoFit/>
          </a:bodyPr>
          <a:lstStyle/>
          <a:p>
            <a:pPr algn="ctr"/>
            <a:r>
              <a:rPr lang="en-US" sz="2400" b="1" dirty="0">
                <a:solidFill>
                  <a:srgbClr val="0070C0"/>
                </a:solidFill>
              </a:rPr>
              <a:t>CELL BASED MEAT PRODUCT</a:t>
            </a:r>
          </a:p>
        </p:txBody>
      </p:sp>
      <p:sp>
        <p:nvSpPr>
          <p:cNvPr id="31" name="Rectangle 30">
            <a:extLst>
              <a:ext uri="{FF2B5EF4-FFF2-40B4-BE49-F238E27FC236}">
                <a16:creationId xmlns:a16="http://schemas.microsoft.com/office/drawing/2014/main" id="{E8D13E1B-646E-4A56-A676-E81D661FE0A4}"/>
              </a:ext>
            </a:extLst>
          </p:cNvPr>
          <p:cNvSpPr/>
          <p:nvPr/>
        </p:nvSpPr>
        <p:spPr>
          <a:xfrm>
            <a:off x="0" y="0"/>
            <a:ext cx="9144000" cy="1066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altLang="en-US" sz="2400" b="1" dirty="0">
                <a:solidFill>
                  <a:schemeClr val="accent6">
                    <a:lumMod val="75000"/>
                  </a:schemeClr>
                </a:solidFill>
                <a:latin typeface="Rockwell" panose="02060603020205020403" pitchFamily="18" charset="0"/>
              </a:rPr>
              <a:t>Cell-Cultured Meat: Suggested Product Names</a:t>
            </a:r>
            <a:endParaRPr lang="en-US" sz="2400" b="1" dirty="0">
              <a:solidFill>
                <a:schemeClr val="accent6">
                  <a:lumMod val="75000"/>
                </a:schemeClr>
              </a:solidFill>
              <a:latin typeface="Rockwell" panose="02060603020205020403" pitchFamily="18" charset="0"/>
            </a:endParaRPr>
          </a:p>
        </p:txBody>
      </p:sp>
    </p:spTree>
    <p:extLst>
      <p:ext uri="{BB962C8B-B14F-4D97-AF65-F5344CB8AC3E}">
        <p14:creationId xmlns:p14="http://schemas.microsoft.com/office/powerpoint/2010/main" val="478144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4EECB-F424-4B69-9663-5DA55E069B54}"/>
              </a:ext>
            </a:extLst>
          </p:cNvPr>
          <p:cNvSpPr/>
          <p:nvPr/>
        </p:nvSpPr>
        <p:spPr>
          <a:xfrm>
            <a:off x="76200" y="2783305"/>
            <a:ext cx="5010705" cy="1508105"/>
          </a:xfrm>
          <a:prstGeom prst="rect">
            <a:avLst/>
          </a:prstGeom>
        </p:spPr>
        <p:txBody>
          <a:bodyPr wrap="square">
            <a:spAutoFit/>
          </a:bodyPr>
          <a:lstStyle/>
          <a:p>
            <a:pPr lvl="0" algn="ctr" defTabSz="914400"/>
            <a:r>
              <a:rPr lang="en-US" sz="3600" b="1" dirty="0">
                <a:solidFill>
                  <a:srgbClr val="002060"/>
                </a:solidFill>
                <a:ea typeface="+mj-ea"/>
                <a:cs typeface="+mj-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Rockwell" panose="020606030202050204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1F497D"/>
              </a:solidFill>
              <a:effectLst/>
              <a:uLnTx/>
              <a:uFillTx/>
              <a:latin typeface="Rockwell" panose="02060603020205020403" pitchFamily="18" charset="0"/>
              <a:ea typeface="+mn-ea"/>
              <a:cs typeface="+mn-cs"/>
            </a:endParaRPr>
          </a:p>
        </p:txBody>
      </p:sp>
      <p:sp>
        <p:nvSpPr>
          <p:cNvPr id="3" name="Rectangle 2">
            <a:extLst>
              <a:ext uri="{FF2B5EF4-FFF2-40B4-BE49-F238E27FC236}">
                <a16:creationId xmlns:a16="http://schemas.microsoft.com/office/drawing/2014/main" id="{14EB63A8-002A-40C6-95D8-761037EFEF42}"/>
              </a:ext>
            </a:extLst>
          </p:cNvPr>
          <p:cNvSpPr/>
          <p:nvPr/>
        </p:nvSpPr>
        <p:spPr>
          <a:xfrm>
            <a:off x="4724400" y="3429000"/>
            <a:ext cx="4343400" cy="1908215"/>
          </a:xfrm>
          <a:prstGeom prst="rect">
            <a:avLst/>
          </a:prstGeom>
        </p:spPr>
        <p:txBody>
          <a:bodyPr wrap="square">
            <a:spAutoFit/>
          </a:bodyPr>
          <a:lstStyle/>
          <a:p>
            <a:pPr marL="12700">
              <a:spcBef>
                <a:spcPct val="0"/>
              </a:spcBef>
            </a:pPr>
            <a:r>
              <a:rPr lang="en-US" altLang="en-US" sz="2800" b="1" dirty="0">
                <a:solidFill>
                  <a:schemeClr val="tx2"/>
                </a:solidFill>
              </a:rPr>
              <a:t>Contact Information</a:t>
            </a:r>
          </a:p>
          <a:p>
            <a:pPr marL="12700">
              <a:spcBef>
                <a:spcPct val="0"/>
              </a:spcBef>
            </a:pPr>
            <a:r>
              <a:rPr lang="en-US" altLang="en-US" b="1" dirty="0"/>
              <a:t>Matthew Michael</a:t>
            </a:r>
          </a:p>
          <a:p>
            <a:pPr marL="12700">
              <a:spcBef>
                <a:spcPct val="0"/>
              </a:spcBef>
            </a:pPr>
            <a:r>
              <a:rPr lang="en-US" altLang="en-US" b="1" dirty="0"/>
              <a:t>Director, Issuances Staff</a:t>
            </a:r>
          </a:p>
          <a:p>
            <a:pPr marL="12700">
              <a:spcBef>
                <a:spcPct val="0"/>
              </a:spcBef>
            </a:pPr>
            <a:r>
              <a:rPr lang="en-US" altLang="en-US" b="1" dirty="0"/>
              <a:t>Office of Policy and Program Development</a:t>
            </a:r>
          </a:p>
          <a:p>
            <a:pPr marL="12700">
              <a:spcBef>
                <a:spcPct val="0"/>
              </a:spcBef>
            </a:pPr>
            <a:r>
              <a:rPr lang="en-US" altLang="en-US" b="1" dirty="0"/>
              <a:t>USDA Food Safety and Inspection Service</a:t>
            </a:r>
          </a:p>
          <a:p>
            <a:pPr marL="12700">
              <a:spcBef>
                <a:spcPct val="0"/>
              </a:spcBef>
            </a:pPr>
            <a:r>
              <a:rPr lang="en-US" altLang="en-US" b="1" dirty="0"/>
              <a:t>matthew.michael@usda.gov</a:t>
            </a:r>
          </a:p>
        </p:txBody>
      </p:sp>
      <p:sp>
        <p:nvSpPr>
          <p:cNvPr id="8" name="Rectangle 7">
            <a:extLst>
              <a:ext uri="{FF2B5EF4-FFF2-40B4-BE49-F238E27FC236}">
                <a16:creationId xmlns:a16="http://schemas.microsoft.com/office/drawing/2014/main" id="{792A415D-BD20-4A82-818A-6D170EF9DA38}"/>
              </a:ext>
            </a:extLst>
          </p:cNvPr>
          <p:cNvSpPr/>
          <p:nvPr/>
        </p:nvSpPr>
        <p:spPr>
          <a:xfrm>
            <a:off x="0" y="0"/>
            <a:ext cx="9144000" cy="1066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sz="2400" b="1" dirty="0">
                <a:solidFill>
                  <a:schemeClr val="accent6">
                    <a:lumMod val="75000"/>
                  </a:schemeClr>
                </a:solidFill>
                <a:latin typeface="Rockwell" panose="02060603020205020403" pitchFamily="18" charset="0"/>
              </a:rPr>
              <a:t>Questions and Contact Information</a:t>
            </a:r>
          </a:p>
        </p:txBody>
      </p:sp>
    </p:spTree>
    <p:extLst>
      <p:ext uri="{BB962C8B-B14F-4D97-AF65-F5344CB8AC3E}">
        <p14:creationId xmlns:p14="http://schemas.microsoft.com/office/powerpoint/2010/main" val="160827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p:nvPr/>
        </p:nvSpPr>
        <p:spPr>
          <a:xfrm>
            <a:off x="0" y="0"/>
            <a:ext cx="9144000" cy="1676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dirty="0">
                <a:latin typeface="Rockwell" panose="02060603020205020403" pitchFamily="18" charset="0"/>
              </a:rPr>
              <a:t>Food Safety and Inspection Service</a:t>
            </a:r>
          </a:p>
          <a:p>
            <a:pPr lvl="1"/>
            <a:r>
              <a:rPr lang="en-US" sz="2400" b="1" dirty="0">
                <a:solidFill>
                  <a:schemeClr val="accent6">
                    <a:lumMod val="75000"/>
                  </a:schemeClr>
                </a:solidFill>
                <a:latin typeface="Rockwell" panose="02060603020205020403" pitchFamily="18" charset="0"/>
              </a:rPr>
              <a:t>USDA-FSIS: Who We Are</a:t>
            </a:r>
          </a:p>
          <a:p>
            <a:pPr lvl="1"/>
            <a:endParaRPr lang="en-US" sz="2000" dirty="0">
              <a:latin typeface="Rockwell" panose="02060603020205020403" pitchFamily="18" charset="0"/>
            </a:endParaRPr>
          </a:p>
        </p:txBody>
      </p:sp>
      <p:grpSp>
        <p:nvGrpSpPr>
          <p:cNvPr id="15" name="Group 14"/>
          <p:cNvGrpSpPr/>
          <p:nvPr/>
        </p:nvGrpSpPr>
        <p:grpSpPr>
          <a:xfrm>
            <a:off x="4800599" y="1969008"/>
            <a:ext cx="4124740" cy="2622870"/>
            <a:chOff x="457199" y="1952847"/>
            <a:chExt cx="4124740" cy="2622870"/>
          </a:xfrm>
        </p:grpSpPr>
        <p:sp>
          <p:nvSpPr>
            <p:cNvPr id="14" name="Rounded Rectangle 13"/>
            <p:cNvSpPr/>
            <p:nvPr/>
          </p:nvSpPr>
          <p:spPr>
            <a:xfrm>
              <a:off x="1143000" y="1952847"/>
              <a:ext cx="2895600" cy="2450592"/>
            </a:xfrm>
            <a:prstGeom prst="roundRect">
              <a:avLst/>
            </a:prstGeom>
            <a:solidFill>
              <a:schemeClr val="bg1"/>
            </a:solidFill>
            <a:ln w="3175" cap="rnd">
              <a:noFill/>
            </a:ln>
            <a:effectLst>
              <a:innerShdw dist="88900">
                <a:schemeClr val="accent6">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2">
                    <a:lumMod val="75000"/>
                  </a:schemeClr>
                </a:solidFill>
                <a:latin typeface="Rockwell" panose="02060603020205020403" pitchFamily="18" charset="0"/>
              </a:endParaRPr>
            </a:p>
          </p:txBody>
        </p:sp>
        <p:sp>
          <p:nvSpPr>
            <p:cNvPr id="10" name="Rounded Rectangle 9"/>
            <p:cNvSpPr/>
            <p:nvPr/>
          </p:nvSpPr>
          <p:spPr>
            <a:xfrm>
              <a:off x="457199" y="1952847"/>
              <a:ext cx="4124740" cy="2622870"/>
            </a:xfrm>
            <a:prstGeom prst="roundRect">
              <a:avLst/>
            </a:prstGeom>
            <a:solidFill>
              <a:schemeClr val="accent6">
                <a:lumMod val="20000"/>
                <a:lumOff val="80000"/>
              </a:schemeClr>
            </a:solidFill>
            <a:ln w="3175" cap="rnd">
              <a:noFill/>
            </a:ln>
            <a:effectLst>
              <a:innerShdw dist="88900" dir="10800000">
                <a:schemeClr val="accent6">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We are the public health agency in the USDA that is responsible for ensuring  meat, poultry, and processed egg products are safe, wholesome, and accurately labeled.</a:t>
              </a:r>
            </a:p>
          </p:txBody>
        </p:sp>
      </p:grpSp>
      <p:pic>
        <p:nvPicPr>
          <p:cNvPr id="9"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955" y="2022534"/>
            <a:ext cx="3500845" cy="2343540"/>
          </a:xfrm>
          <a:prstGeom prst="roundRect">
            <a:avLst>
              <a:gd name="adj" fmla="val 8594"/>
            </a:avLst>
          </a:prstGeom>
          <a:solidFill>
            <a:srgbClr val="FFFFFF">
              <a:shade val="85000"/>
            </a:srgbClr>
          </a:solidFill>
          <a:ln>
            <a:noFill/>
          </a:ln>
          <a:effectLst>
            <a:innerShdw dist="88900" dir="10800000">
              <a:schemeClr val="accent6">
                <a:lumMod val="75000"/>
              </a:schemeClr>
            </a:innerShdw>
            <a:reflection endPos="0" dist="5000" dir="5400000" sy="-100000" algn="bl" rotWithShape="0"/>
          </a:effectLst>
        </p:spPr>
      </p:pic>
      <p:graphicFrame>
        <p:nvGraphicFramePr>
          <p:cNvPr id="19" name="Content Placeholder 16"/>
          <p:cNvGraphicFramePr>
            <a:graphicFrameLocks/>
          </p:cNvGraphicFramePr>
          <p:nvPr>
            <p:extLst/>
          </p:nvPr>
        </p:nvGraphicFramePr>
        <p:xfrm>
          <a:off x="457200" y="4591877"/>
          <a:ext cx="8468139" cy="2266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139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100943"/>
            <a:ext cx="8304307" cy="1560084"/>
          </a:xfrm>
          <a:prstGeom prst="rect">
            <a:avLst/>
          </a:prstGeom>
          <a:solidFill>
            <a:schemeClr val="accent6">
              <a:lumMod val="20000"/>
              <a:lumOff val="80000"/>
            </a:schemeClr>
          </a:solidFill>
          <a:ln w="3175" cap="rnd">
            <a:noFill/>
          </a:ln>
          <a:effectLst/>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marL="457200" indent="-457200">
              <a:buFont typeface="Arial" panose="020B0604020202020204" pitchFamily="34" charset="0"/>
              <a:buChar char="•"/>
            </a:pPr>
            <a:r>
              <a:rPr lang="en-US" sz="2000" b="1" dirty="0">
                <a:solidFill>
                  <a:schemeClr val="tx1"/>
                </a:solidFill>
              </a:rPr>
              <a:t>Continuous inspection - inspection during all hours of operation - is conducted at  slaughter operations.</a:t>
            </a:r>
          </a:p>
          <a:p>
            <a:pPr marL="457200" indent="-457200">
              <a:buFont typeface="Arial" panose="020B0604020202020204" pitchFamily="34" charset="0"/>
              <a:buChar char="•"/>
            </a:pPr>
            <a:r>
              <a:rPr lang="en-US" sz="2000" b="1" dirty="0">
                <a:solidFill>
                  <a:schemeClr val="tx1"/>
                </a:solidFill>
              </a:rPr>
              <a:t>Inspection of establishments that further process meat and poultry is conducted at least once every production shift.</a:t>
            </a:r>
          </a:p>
          <a:p>
            <a:pPr marL="457200" indent="-457200">
              <a:buFont typeface="Arial" panose="020B0604020202020204" pitchFamily="34" charset="0"/>
              <a:buChar char="•"/>
            </a:pPr>
            <a:r>
              <a:rPr lang="en-US" sz="2000" b="1" dirty="0">
                <a:solidFill>
                  <a:schemeClr val="tx1"/>
                </a:solidFill>
              </a:rPr>
              <a:t>100% re-inspection of  imported products.</a:t>
            </a:r>
          </a:p>
        </p:txBody>
      </p:sp>
      <p:pic>
        <p:nvPicPr>
          <p:cNvPr id="13" name="Picture 12">
            <a:extLst>
              <a:ext uri="{FF2B5EF4-FFF2-40B4-BE49-F238E27FC236}">
                <a16:creationId xmlns:a16="http://schemas.microsoft.com/office/drawing/2014/main" id="{CDD81775-F7D7-4BAA-8241-6ACBC7F2B431}"/>
              </a:ext>
            </a:extLst>
          </p:cNvPr>
          <p:cNvPicPr>
            <a:picLocks noChangeAspect="1"/>
          </p:cNvPicPr>
          <p:nvPr/>
        </p:nvPicPr>
        <p:blipFill>
          <a:blip r:embed="rId3"/>
          <a:stretch>
            <a:fillRect/>
          </a:stretch>
        </p:blipFill>
        <p:spPr>
          <a:xfrm>
            <a:off x="3844191" y="4072974"/>
            <a:ext cx="123981" cy="65091"/>
          </a:xfrm>
          <a:prstGeom prst="rect">
            <a:avLst/>
          </a:prstGeom>
        </p:spPr>
      </p:pic>
      <p:sp>
        <p:nvSpPr>
          <p:cNvPr id="16" name="TextBox 15">
            <a:extLst>
              <a:ext uri="{FF2B5EF4-FFF2-40B4-BE49-F238E27FC236}">
                <a16:creationId xmlns:a16="http://schemas.microsoft.com/office/drawing/2014/main" id="{02141E86-0AE4-4CD8-97E0-2AA64B641310}"/>
              </a:ext>
            </a:extLst>
          </p:cNvPr>
          <p:cNvSpPr txBox="1"/>
          <p:nvPr/>
        </p:nvSpPr>
        <p:spPr>
          <a:xfrm>
            <a:off x="5974777" y="1676401"/>
            <a:ext cx="2786730" cy="1261884"/>
          </a:xfrm>
          <a:prstGeom prst="rect">
            <a:avLst/>
          </a:prstGeom>
          <a:noFill/>
        </p:spPr>
        <p:txBody>
          <a:bodyPr wrap="square" rtlCol="0">
            <a:spAutoFit/>
          </a:bodyPr>
          <a:lstStyle/>
          <a:p>
            <a:pPr algn="ctr"/>
            <a:r>
              <a:rPr lang="en-US" sz="2800" b="1" dirty="0">
                <a:solidFill>
                  <a:schemeClr val="accent6">
                    <a:lumMod val="75000"/>
                  </a:schemeClr>
                </a:solidFill>
                <a:ea typeface="Lato" panose="020F0502020204030203" pitchFamily="34" charset="0"/>
                <a:cs typeface="Lato" panose="020F0502020204030203" pitchFamily="34" charset="0"/>
              </a:rPr>
              <a:t>4,287</a:t>
            </a:r>
          </a:p>
          <a:p>
            <a:pPr algn="ctr"/>
            <a:r>
              <a:rPr lang="en-US" sz="2400" b="1" dirty="0">
                <a:solidFill>
                  <a:schemeClr val="accent6">
                    <a:lumMod val="75000"/>
                  </a:schemeClr>
                </a:solidFill>
                <a:ea typeface="Lato" panose="020F0502020204030203" pitchFamily="34" charset="0"/>
                <a:cs typeface="Lato" panose="020F0502020204030203" pitchFamily="34" charset="0"/>
              </a:rPr>
              <a:t>Further Processing only Establishments</a:t>
            </a:r>
          </a:p>
        </p:txBody>
      </p:sp>
      <p:sp>
        <p:nvSpPr>
          <p:cNvPr id="17" name="TextBox 16">
            <a:extLst>
              <a:ext uri="{FF2B5EF4-FFF2-40B4-BE49-F238E27FC236}">
                <a16:creationId xmlns:a16="http://schemas.microsoft.com/office/drawing/2014/main" id="{BEBA1EAD-522C-4890-86F6-2C0BDBBBDD3C}"/>
              </a:ext>
            </a:extLst>
          </p:cNvPr>
          <p:cNvSpPr txBox="1"/>
          <p:nvPr/>
        </p:nvSpPr>
        <p:spPr>
          <a:xfrm>
            <a:off x="382492" y="1676400"/>
            <a:ext cx="3847856" cy="1261884"/>
          </a:xfrm>
          <a:prstGeom prst="rect">
            <a:avLst/>
          </a:prstGeom>
          <a:noFill/>
        </p:spPr>
        <p:txBody>
          <a:bodyPr wrap="square" rtlCol="0">
            <a:spAutoFit/>
          </a:bodyPr>
          <a:lstStyle/>
          <a:p>
            <a:pPr algn="ctr"/>
            <a:r>
              <a:rPr lang="en-US" sz="2800" b="1" dirty="0">
                <a:solidFill>
                  <a:schemeClr val="accent6">
                    <a:lumMod val="75000"/>
                  </a:schemeClr>
                </a:solidFill>
                <a:ea typeface="Lato" panose="020F0502020204030203" pitchFamily="34" charset="0"/>
                <a:cs typeface="Lato" panose="020F0502020204030203" pitchFamily="34" charset="0"/>
              </a:rPr>
              <a:t>6,433</a:t>
            </a:r>
          </a:p>
          <a:p>
            <a:pPr algn="ctr"/>
            <a:r>
              <a:rPr lang="en-US" sz="2400" b="1" dirty="0">
                <a:solidFill>
                  <a:schemeClr val="accent6">
                    <a:lumMod val="75000"/>
                  </a:schemeClr>
                </a:solidFill>
                <a:ea typeface="Lato" panose="020F0502020204030203" pitchFamily="34" charset="0"/>
                <a:cs typeface="Lato" panose="020F0502020204030203" pitchFamily="34" charset="0"/>
              </a:rPr>
              <a:t>Total  Slaughter and Processing Establishments</a:t>
            </a:r>
          </a:p>
        </p:txBody>
      </p:sp>
      <p:pic>
        <p:nvPicPr>
          <p:cNvPr id="18" name="Picture 17">
            <a:extLst>
              <a:ext uri="{FF2B5EF4-FFF2-40B4-BE49-F238E27FC236}">
                <a16:creationId xmlns:a16="http://schemas.microsoft.com/office/drawing/2014/main" id="{E264F284-58B8-405B-ABE0-3F6C03775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9404" y="2893587"/>
            <a:ext cx="3847856" cy="1852708"/>
          </a:xfrm>
          <a:prstGeom prst="rect">
            <a:avLst/>
          </a:prstGeom>
        </p:spPr>
      </p:pic>
      <p:pic>
        <p:nvPicPr>
          <p:cNvPr id="19" name="Picture 18">
            <a:extLst>
              <a:ext uri="{FF2B5EF4-FFF2-40B4-BE49-F238E27FC236}">
                <a16:creationId xmlns:a16="http://schemas.microsoft.com/office/drawing/2014/main" id="{4542B587-9120-451F-AC9D-999262B089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000" t="29667" r="20917" b="42333"/>
          <a:stretch/>
        </p:blipFill>
        <p:spPr>
          <a:xfrm>
            <a:off x="1053548" y="2938284"/>
            <a:ext cx="2961050" cy="1836917"/>
          </a:xfrm>
          <a:prstGeom prst="rect">
            <a:avLst/>
          </a:prstGeom>
        </p:spPr>
      </p:pic>
      <p:sp>
        <p:nvSpPr>
          <p:cNvPr id="9" name="Rectangle 8">
            <a:extLst>
              <a:ext uri="{FF2B5EF4-FFF2-40B4-BE49-F238E27FC236}">
                <a16:creationId xmlns:a16="http://schemas.microsoft.com/office/drawing/2014/main" id="{7006457D-F8AA-4558-A06D-50D6BA27D1B0}"/>
              </a:ext>
            </a:extLst>
          </p:cNvPr>
          <p:cNvSpPr/>
          <p:nvPr/>
        </p:nvSpPr>
        <p:spPr>
          <a:xfrm>
            <a:off x="0" y="-12539"/>
            <a:ext cx="9144000" cy="1676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dirty="0">
                <a:latin typeface="Rockwell" panose="02060603020205020403" pitchFamily="18" charset="0"/>
              </a:rPr>
              <a:t>Food Safety and Inspection Service</a:t>
            </a:r>
          </a:p>
          <a:p>
            <a:pPr lvl="1"/>
            <a:r>
              <a:rPr lang="en-US" sz="2400" b="1" dirty="0">
                <a:solidFill>
                  <a:schemeClr val="accent6">
                    <a:lumMod val="75000"/>
                  </a:schemeClr>
                </a:solidFill>
                <a:latin typeface="Rockwell" panose="02060603020205020403" pitchFamily="18" charset="0"/>
              </a:rPr>
              <a:t>USDA-FSIS Inspection</a:t>
            </a:r>
          </a:p>
          <a:p>
            <a:pPr lvl="1"/>
            <a:endParaRPr lang="en-US" sz="2000" dirty="0">
              <a:latin typeface="Rockwell" panose="02060603020205020403" pitchFamily="18" charset="0"/>
            </a:endParaRPr>
          </a:p>
        </p:txBody>
      </p:sp>
    </p:spTree>
    <p:extLst>
      <p:ext uri="{BB962C8B-B14F-4D97-AF65-F5344CB8AC3E}">
        <p14:creationId xmlns:p14="http://schemas.microsoft.com/office/powerpoint/2010/main" val="1170465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50" y="1094106"/>
            <a:ext cx="2139048" cy="39072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6956" b="7689"/>
          <a:stretch/>
        </p:blipFill>
        <p:spPr>
          <a:xfrm>
            <a:off x="898760" y="1913586"/>
            <a:ext cx="2947475" cy="199673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945" y="4162544"/>
            <a:ext cx="3436880" cy="2543056"/>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4704" t="40967" r="11908"/>
          <a:stretch/>
        </p:blipFill>
        <p:spPr>
          <a:xfrm>
            <a:off x="5164994" y="4147507"/>
            <a:ext cx="3436880" cy="2558093"/>
          </a:xfrm>
          <a:prstGeom prst="rect">
            <a:avLst/>
          </a:prstGeom>
        </p:spPr>
      </p:pic>
      <p:sp>
        <p:nvSpPr>
          <p:cNvPr id="2" name="Rectangle 1"/>
          <p:cNvSpPr/>
          <p:nvPr/>
        </p:nvSpPr>
        <p:spPr>
          <a:xfrm>
            <a:off x="4819426" y="1942457"/>
            <a:ext cx="4128015" cy="1938992"/>
          </a:xfrm>
          <a:prstGeom prst="rect">
            <a:avLst/>
          </a:prstGeom>
          <a:solidFill>
            <a:schemeClr val="accent6">
              <a:lumMod val="20000"/>
              <a:lumOff val="80000"/>
            </a:schemeClr>
          </a:solidFill>
        </p:spPr>
        <p:txBody>
          <a:bodyPr wrap="square">
            <a:spAutoFit/>
          </a:bodyPr>
          <a:lstStyle/>
          <a:p>
            <a:pPr marL="800100" lvl="1" indent="-342900">
              <a:buFont typeface="Arial" panose="020B0604020202020204" pitchFamily="34" charset="0"/>
              <a:buChar char="•"/>
            </a:pPr>
            <a:r>
              <a:rPr lang="en-US" sz="2000" b="1" dirty="0"/>
              <a:t>Canning</a:t>
            </a:r>
          </a:p>
          <a:p>
            <a:pPr marL="800100" lvl="1" indent="-342900">
              <a:buFont typeface="Arial" panose="020B0604020202020204" pitchFamily="34" charset="0"/>
              <a:buChar char="•"/>
            </a:pPr>
            <a:r>
              <a:rPr lang="en-US" sz="2000" b="1" dirty="0"/>
              <a:t>Irradiation</a:t>
            </a:r>
          </a:p>
          <a:p>
            <a:pPr marL="800100" lvl="1" indent="-342900">
              <a:buFont typeface="Arial" panose="020B0604020202020204" pitchFamily="34" charset="0"/>
              <a:buChar char="•"/>
            </a:pPr>
            <a:r>
              <a:rPr lang="en-US" sz="2000" b="1" dirty="0"/>
              <a:t>High Pressure Processing</a:t>
            </a:r>
          </a:p>
          <a:p>
            <a:pPr marL="800100" lvl="1" indent="-342900">
              <a:buFont typeface="Arial" panose="020B0604020202020204" pitchFamily="34" charset="0"/>
              <a:buChar char="•"/>
            </a:pPr>
            <a:r>
              <a:rPr lang="en-US" sz="2000" b="1" dirty="0"/>
              <a:t>Fermenting</a:t>
            </a:r>
          </a:p>
          <a:p>
            <a:pPr marL="800100" lvl="1" indent="-342900">
              <a:buFont typeface="Arial" panose="020B0604020202020204" pitchFamily="34" charset="0"/>
              <a:buChar char="•"/>
            </a:pPr>
            <a:r>
              <a:rPr lang="en-US" sz="2000" b="1" dirty="0"/>
              <a:t>Enzyme-Based Processing </a:t>
            </a:r>
          </a:p>
          <a:p>
            <a:pPr marL="800100" lvl="1" indent="-342900">
              <a:buFont typeface="Arial" panose="020B0604020202020204" pitchFamily="34" charset="0"/>
              <a:buChar char="•"/>
            </a:pPr>
            <a:r>
              <a:rPr lang="en-US" sz="2000" b="1" dirty="0"/>
              <a:t>Advance Meat Recovery</a:t>
            </a:r>
          </a:p>
        </p:txBody>
      </p:sp>
      <p:sp>
        <p:nvSpPr>
          <p:cNvPr id="11" name="Rectangle 10">
            <a:extLst>
              <a:ext uri="{FF2B5EF4-FFF2-40B4-BE49-F238E27FC236}">
                <a16:creationId xmlns:a16="http://schemas.microsoft.com/office/drawing/2014/main" id="{EDB9235A-3DC2-4220-9EF3-CFD9DA638300}"/>
              </a:ext>
            </a:extLst>
          </p:cNvPr>
          <p:cNvSpPr/>
          <p:nvPr/>
        </p:nvSpPr>
        <p:spPr>
          <a:xfrm>
            <a:off x="0" y="0"/>
            <a:ext cx="9144000" cy="1676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dirty="0">
                <a:latin typeface="Rockwell" panose="02060603020205020403" pitchFamily="18" charset="0"/>
              </a:rPr>
              <a:t>Food Safety and Inspection Service</a:t>
            </a:r>
          </a:p>
          <a:p>
            <a:pPr lvl="1"/>
            <a:r>
              <a:rPr lang="en-US" sz="2400" b="1" dirty="0">
                <a:solidFill>
                  <a:schemeClr val="accent6">
                    <a:lumMod val="75000"/>
                  </a:schemeClr>
                </a:solidFill>
                <a:latin typeface="Rockwell" panose="02060603020205020403" pitchFamily="18" charset="0"/>
              </a:rPr>
              <a:t>USDA-FSIS: Inspection of Complex Technologies</a:t>
            </a:r>
          </a:p>
        </p:txBody>
      </p:sp>
    </p:spTree>
    <p:extLst>
      <p:ext uri="{BB962C8B-B14F-4D97-AF65-F5344CB8AC3E}">
        <p14:creationId xmlns:p14="http://schemas.microsoft.com/office/powerpoint/2010/main" val="1785073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D81775-F7D7-4BAA-8241-6ACBC7F2B431}"/>
              </a:ext>
            </a:extLst>
          </p:cNvPr>
          <p:cNvPicPr>
            <a:picLocks noChangeAspect="1"/>
          </p:cNvPicPr>
          <p:nvPr/>
        </p:nvPicPr>
        <p:blipFill>
          <a:blip r:embed="rId3"/>
          <a:stretch>
            <a:fillRect/>
          </a:stretch>
        </p:blipFill>
        <p:spPr>
          <a:xfrm>
            <a:off x="3844191" y="4072974"/>
            <a:ext cx="123981" cy="65091"/>
          </a:xfrm>
          <a:prstGeom prst="rect">
            <a:avLst/>
          </a:prstGeom>
        </p:spPr>
      </p:pic>
      <p:sp>
        <p:nvSpPr>
          <p:cNvPr id="9" name="Rectangle 8">
            <a:extLst>
              <a:ext uri="{FF2B5EF4-FFF2-40B4-BE49-F238E27FC236}">
                <a16:creationId xmlns:a16="http://schemas.microsoft.com/office/drawing/2014/main" id="{7006457D-F8AA-4558-A06D-50D6BA27D1B0}"/>
              </a:ext>
            </a:extLst>
          </p:cNvPr>
          <p:cNvSpPr/>
          <p:nvPr/>
        </p:nvSpPr>
        <p:spPr>
          <a:xfrm>
            <a:off x="0" y="-12539"/>
            <a:ext cx="9144000" cy="1676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dirty="0">
                <a:latin typeface="Rockwell" panose="02060603020205020403" pitchFamily="18" charset="0"/>
              </a:rPr>
              <a:t>Food Safety and Inspection Service</a:t>
            </a:r>
          </a:p>
          <a:p>
            <a:pPr lvl="1"/>
            <a:r>
              <a:rPr lang="en-US" sz="2400" b="1" dirty="0">
                <a:solidFill>
                  <a:schemeClr val="accent6">
                    <a:lumMod val="75000"/>
                  </a:schemeClr>
                </a:solidFill>
                <a:latin typeface="Rockwell" panose="02060603020205020403" pitchFamily="18" charset="0"/>
              </a:rPr>
              <a:t>New Technologies and Product Labeling</a:t>
            </a:r>
          </a:p>
          <a:p>
            <a:pPr lvl="1"/>
            <a:endParaRPr lang="en-US" sz="2000" dirty="0">
              <a:latin typeface="Rockwell" panose="02060603020205020403" pitchFamily="18" charset="0"/>
            </a:endParaRPr>
          </a:p>
        </p:txBody>
      </p:sp>
      <p:sp>
        <p:nvSpPr>
          <p:cNvPr id="2" name="Rectangle 1">
            <a:extLst>
              <a:ext uri="{FF2B5EF4-FFF2-40B4-BE49-F238E27FC236}">
                <a16:creationId xmlns:a16="http://schemas.microsoft.com/office/drawing/2014/main" id="{22A28BBA-4E19-45AA-B1EB-96564FA91539}"/>
              </a:ext>
            </a:extLst>
          </p:cNvPr>
          <p:cNvSpPr/>
          <p:nvPr/>
        </p:nvSpPr>
        <p:spPr>
          <a:xfrm>
            <a:off x="609600" y="1810816"/>
            <a:ext cx="7924800" cy="6001643"/>
          </a:xfrm>
          <a:prstGeom prst="rect">
            <a:avLst/>
          </a:prstGeom>
        </p:spPr>
        <p:txBody>
          <a:bodyPr wrap="square">
            <a:spAutoFit/>
          </a:bodyPr>
          <a:lstStyle/>
          <a:p>
            <a:pPr marL="457200" indent="-457200">
              <a:buFont typeface="Arial" panose="020B0604020202020204" pitchFamily="34" charset="0"/>
              <a:buChar char="•"/>
            </a:pPr>
            <a:r>
              <a:rPr lang="en-US" sz="3200" dirty="0"/>
              <a:t>FSIS reviews new technologies prior to use in meat and poultry slaughter and meat, poultry and egg product processing.</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FSIS reviews and pre-approves all meat, poultry and egg product labels, unless they have been generically approved.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New technologies may result in new product labeling </a:t>
            </a:r>
          </a:p>
          <a:p>
            <a:endParaRPr lang="en-US" sz="3200" dirty="0"/>
          </a:p>
          <a:p>
            <a:r>
              <a:rPr lang="en-US" sz="3200" dirty="0"/>
              <a:t> </a:t>
            </a:r>
          </a:p>
        </p:txBody>
      </p:sp>
    </p:spTree>
    <p:extLst>
      <p:ext uri="{BB962C8B-B14F-4D97-AF65-F5344CB8AC3E}">
        <p14:creationId xmlns:p14="http://schemas.microsoft.com/office/powerpoint/2010/main" val="271756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p:nvPr/>
        </p:nvSpPr>
        <p:spPr>
          <a:xfrm>
            <a:off x="0" y="0"/>
            <a:ext cx="9144000" cy="1219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br>
              <a:rPr lang="en-US" sz="2000" dirty="0">
                <a:solidFill>
                  <a:schemeClr val="accent6">
                    <a:lumMod val="75000"/>
                  </a:schemeClr>
                </a:solidFill>
                <a:latin typeface="Rockwell" panose="02060603020205020403" pitchFamily="18" charset="0"/>
              </a:rPr>
            </a:br>
            <a:r>
              <a:rPr lang="en-US" sz="2400" b="1" dirty="0">
                <a:solidFill>
                  <a:schemeClr val="accent6">
                    <a:lumMod val="75000"/>
                  </a:schemeClr>
                </a:solidFill>
                <a:latin typeface="Rockwell" panose="02060603020205020403" pitchFamily="18" charset="0"/>
              </a:rPr>
              <a:t>How does FSIS Define a New Technology?</a:t>
            </a:r>
            <a:br>
              <a:rPr lang="en-US" sz="2000" dirty="0">
                <a:solidFill>
                  <a:schemeClr val="accent6">
                    <a:lumMod val="75000"/>
                  </a:schemeClr>
                </a:solidFill>
                <a:latin typeface="Rockwell" panose="02060603020205020403" pitchFamily="18" charset="0"/>
              </a:rPr>
            </a:br>
            <a:endParaRPr lang="en-US" sz="2000" b="1" dirty="0">
              <a:solidFill>
                <a:schemeClr val="accent6">
                  <a:lumMod val="75000"/>
                </a:schemeClr>
              </a:solidFill>
              <a:latin typeface="Rockwell" panose="02060603020205020403" pitchFamily="18" charset="0"/>
            </a:endParaRPr>
          </a:p>
        </p:txBody>
      </p:sp>
      <p:sp>
        <p:nvSpPr>
          <p:cNvPr id="5" name="Slide Number Placeholder 4"/>
          <p:cNvSpPr>
            <a:spLocks noGrp="1"/>
          </p:cNvSpPr>
          <p:nvPr>
            <p:ph type="sldNum" sz="quarter" idx="12"/>
          </p:nvPr>
        </p:nvSpPr>
        <p:spPr/>
        <p:txBody>
          <a:bodyPr/>
          <a:lstStyle/>
          <a:p>
            <a:fld id="{1E8D63B6-006A-491E-86D9-05E151F5E27D}" type="slidenum">
              <a:rPr lang="en-US" smtClean="0"/>
              <a:t>7</a:t>
            </a:fld>
            <a:endParaRPr lang="en-US" dirty="0"/>
          </a:p>
        </p:txBody>
      </p:sp>
      <p:sp>
        <p:nvSpPr>
          <p:cNvPr id="7" name="Content Placeholder 2">
            <a:extLst>
              <a:ext uri="{FF2B5EF4-FFF2-40B4-BE49-F238E27FC236}">
                <a16:creationId xmlns:a16="http://schemas.microsoft.com/office/drawing/2014/main" id="{F5DA0E18-0EAF-4706-9A72-8B916F4C8D82}"/>
              </a:ext>
            </a:extLst>
          </p:cNvPr>
          <p:cNvSpPr>
            <a:spLocks noGrp="1"/>
          </p:cNvSpPr>
          <p:nvPr>
            <p:ph idx="1"/>
          </p:nvPr>
        </p:nvSpPr>
        <p:spPr>
          <a:xfrm>
            <a:off x="172474" y="1692277"/>
            <a:ext cx="8810625" cy="4595330"/>
          </a:xfrm>
        </p:spPr>
        <p:txBody>
          <a:bodyPr/>
          <a:lstStyle/>
          <a:p>
            <a:r>
              <a:rPr lang="en-US" dirty="0"/>
              <a:t>New applications of equipment, substances, methods, processes, or procedures affecting the slaughter of livestock and poultry or processing of meat, poultry, or egg products.  </a:t>
            </a:r>
          </a:p>
          <a:p>
            <a:endParaRPr lang="en-US" dirty="0"/>
          </a:p>
          <a:p>
            <a:r>
              <a:rPr lang="en-US" dirty="0"/>
              <a:t>Recent examples include high pressure processing, steam vacuums, steam pasteurization, and antimicrobial substances.</a:t>
            </a:r>
          </a:p>
        </p:txBody>
      </p:sp>
      <p:sp>
        <p:nvSpPr>
          <p:cNvPr id="8" name="TextBox 7">
            <a:extLst>
              <a:ext uri="{FF2B5EF4-FFF2-40B4-BE49-F238E27FC236}">
                <a16:creationId xmlns:a16="http://schemas.microsoft.com/office/drawing/2014/main" id="{448C822A-880B-4C4D-8124-D8F8DAC6555B}"/>
              </a:ext>
            </a:extLst>
          </p:cNvPr>
          <p:cNvSpPr txBox="1"/>
          <p:nvPr/>
        </p:nvSpPr>
        <p:spPr>
          <a:xfrm>
            <a:off x="0" y="6172200"/>
            <a:ext cx="5495925" cy="923330"/>
          </a:xfrm>
          <a:prstGeom prst="rect">
            <a:avLst/>
          </a:prstGeom>
          <a:noFill/>
        </p:spPr>
        <p:txBody>
          <a:bodyPr wrap="square" rtlCol="0">
            <a:spAutoFit/>
          </a:bodyPr>
          <a:lstStyle/>
          <a:p>
            <a:r>
              <a:rPr lang="en-US" dirty="0"/>
              <a:t>Federal Register notice </a:t>
            </a:r>
            <a:r>
              <a:rPr lang="en-US" i="1" dirty="0"/>
              <a:t>FSIS Procedures for Notification of New Technology </a:t>
            </a:r>
            <a:r>
              <a:rPr lang="en-US" dirty="0"/>
              <a:t>(68 FR 6873) </a:t>
            </a:r>
          </a:p>
          <a:p>
            <a:endParaRPr lang="en-US" dirty="0"/>
          </a:p>
        </p:txBody>
      </p:sp>
    </p:spTree>
    <p:extLst>
      <p:ext uri="{BB962C8B-B14F-4D97-AF65-F5344CB8AC3E}">
        <p14:creationId xmlns:p14="http://schemas.microsoft.com/office/powerpoint/2010/main" val="211602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p:nvPr/>
        </p:nvSpPr>
        <p:spPr>
          <a:xfrm>
            <a:off x="0" y="0"/>
            <a:ext cx="9144000"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sz="2400" b="1" dirty="0">
                <a:solidFill>
                  <a:schemeClr val="accent6">
                    <a:lumMod val="75000"/>
                  </a:schemeClr>
                </a:solidFill>
                <a:latin typeface="Rockwell" panose="02060603020205020403" pitchFamily="18" charset="0"/>
              </a:rPr>
              <a:t>What are the Phases of  the Review Process?</a:t>
            </a:r>
          </a:p>
          <a:p>
            <a:pPr lvl="1"/>
            <a:endParaRPr lang="en-US" sz="2000" b="1" dirty="0">
              <a:solidFill>
                <a:schemeClr val="accent6">
                  <a:lumMod val="75000"/>
                </a:schemeClr>
              </a:solidFill>
              <a:latin typeface="Rockwell" panose="02060603020205020403" pitchFamily="18" charset="0"/>
            </a:endParaRPr>
          </a:p>
        </p:txBody>
      </p:sp>
      <p:sp>
        <p:nvSpPr>
          <p:cNvPr id="5" name="Slide Number Placeholder 4"/>
          <p:cNvSpPr>
            <a:spLocks noGrp="1"/>
          </p:cNvSpPr>
          <p:nvPr>
            <p:ph type="sldNum" sz="quarter" idx="12"/>
          </p:nvPr>
        </p:nvSpPr>
        <p:spPr/>
        <p:txBody>
          <a:bodyPr/>
          <a:lstStyle/>
          <a:p>
            <a:fld id="{1E8D63B6-006A-491E-86D9-05E151F5E27D}" type="slidenum">
              <a:rPr lang="en-US" smtClean="0"/>
              <a:t>8</a:t>
            </a:fld>
            <a:endParaRPr lang="en-US" dirty="0"/>
          </a:p>
        </p:txBody>
      </p:sp>
      <p:sp>
        <p:nvSpPr>
          <p:cNvPr id="10" name="Title 1">
            <a:extLst>
              <a:ext uri="{FF2B5EF4-FFF2-40B4-BE49-F238E27FC236}">
                <a16:creationId xmlns:a16="http://schemas.microsoft.com/office/drawing/2014/main" id="{B1BE6062-2ECC-4F17-AB8A-A71017051F93}"/>
              </a:ext>
            </a:extLst>
          </p:cNvPr>
          <p:cNvSpPr txBox="1">
            <a:spLocks/>
          </p:cNvSpPr>
          <p:nvPr/>
        </p:nvSpPr>
        <p:spPr>
          <a:xfrm>
            <a:off x="383990" y="941521"/>
            <a:ext cx="8972550" cy="10492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p>
        </p:txBody>
      </p:sp>
      <p:sp>
        <p:nvSpPr>
          <p:cNvPr id="11" name="Oval 10">
            <a:extLst>
              <a:ext uri="{FF2B5EF4-FFF2-40B4-BE49-F238E27FC236}">
                <a16:creationId xmlns:a16="http://schemas.microsoft.com/office/drawing/2014/main" id="{B12BDAC3-287C-4EF3-A36D-8AEB941FDF6F}"/>
              </a:ext>
            </a:extLst>
          </p:cNvPr>
          <p:cNvSpPr/>
          <p:nvPr/>
        </p:nvSpPr>
        <p:spPr>
          <a:xfrm>
            <a:off x="906178" y="2329328"/>
            <a:ext cx="1325234" cy="1325169"/>
          </a:xfrm>
          <a:prstGeom prst="ellipse">
            <a:avLst/>
          </a:prstGeom>
          <a:solidFill>
            <a:schemeClr val="tx2">
              <a:lumMod val="75000"/>
            </a:schemeClr>
          </a:solidFill>
          <a:ln w="76200" cmpd="sng"/>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12" name="Straight Connector 11">
            <a:extLst>
              <a:ext uri="{FF2B5EF4-FFF2-40B4-BE49-F238E27FC236}">
                <a16:creationId xmlns:a16="http://schemas.microsoft.com/office/drawing/2014/main" id="{434DED14-5C2B-4836-A4D4-0E0BBA356410}"/>
              </a:ext>
            </a:extLst>
          </p:cNvPr>
          <p:cNvCxnSpPr>
            <a:cxnSpLocks/>
          </p:cNvCxnSpPr>
          <p:nvPr/>
        </p:nvCxnSpPr>
        <p:spPr>
          <a:xfrm flipV="1">
            <a:off x="2229163" y="3085691"/>
            <a:ext cx="4476437" cy="16444"/>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Graphic 149" descr="Open envelope">
            <a:extLst>
              <a:ext uri="{FF2B5EF4-FFF2-40B4-BE49-F238E27FC236}">
                <a16:creationId xmlns:a16="http://schemas.microsoft.com/office/drawing/2014/main" id="{19CD60AC-4CB3-4215-9D2F-F92FA02895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1916" y="2484022"/>
            <a:ext cx="891812" cy="891768"/>
          </a:xfrm>
          <a:prstGeom prst="rect">
            <a:avLst/>
          </a:prstGeom>
        </p:spPr>
      </p:pic>
      <p:sp>
        <p:nvSpPr>
          <p:cNvPr id="14" name="Oval 13">
            <a:extLst>
              <a:ext uri="{FF2B5EF4-FFF2-40B4-BE49-F238E27FC236}">
                <a16:creationId xmlns:a16="http://schemas.microsoft.com/office/drawing/2014/main" id="{710A6BF1-3DC5-4D44-88F3-CC181D5AB332}"/>
              </a:ext>
            </a:extLst>
          </p:cNvPr>
          <p:cNvSpPr/>
          <p:nvPr/>
        </p:nvSpPr>
        <p:spPr>
          <a:xfrm>
            <a:off x="2823706" y="2335394"/>
            <a:ext cx="1325234" cy="1325169"/>
          </a:xfrm>
          <a:prstGeom prst="ellipse">
            <a:avLst/>
          </a:prstGeom>
          <a:solidFill>
            <a:schemeClr val="accent1">
              <a:lumMod val="50000"/>
            </a:schemeClr>
          </a:solidFill>
          <a:ln w="76200" cmpd="sng"/>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5" name="Graphic 151" descr="Document">
            <a:extLst>
              <a:ext uri="{FF2B5EF4-FFF2-40B4-BE49-F238E27FC236}">
                <a16:creationId xmlns:a16="http://schemas.microsoft.com/office/drawing/2014/main" id="{0DD6BC1C-6B12-43ED-A13D-31AC8BCB62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34605" y="2484022"/>
            <a:ext cx="891812" cy="891768"/>
          </a:xfrm>
          <a:prstGeom prst="rect">
            <a:avLst/>
          </a:prstGeom>
        </p:spPr>
      </p:pic>
      <p:pic>
        <p:nvPicPr>
          <p:cNvPr id="16" name="Graphic 152" descr="Magnifying glass">
            <a:extLst>
              <a:ext uri="{FF2B5EF4-FFF2-40B4-BE49-F238E27FC236}">
                <a16:creationId xmlns:a16="http://schemas.microsoft.com/office/drawing/2014/main" id="{1C4BE1BC-D646-460B-A5F1-B449FA8B7A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427398">
            <a:off x="3117347" y="2692668"/>
            <a:ext cx="786086" cy="786047"/>
          </a:xfrm>
          <a:prstGeom prst="rect">
            <a:avLst/>
          </a:prstGeom>
          <a:effectLst>
            <a:outerShdw blurRad="50800" dist="38100" dir="2700000" algn="tl" rotWithShape="0">
              <a:prstClr val="black">
                <a:alpha val="40000"/>
              </a:prstClr>
            </a:outerShdw>
          </a:effectLst>
        </p:spPr>
      </p:pic>
      <p:sp>
        <p:nvSpPr>
          <p:cNvPr id="17" name="Oval 16">
            <a:extLst>
              <a:ext uri="{FF2B5EF4-FFF2-40B4-BE49-F238E27FC236}">
                <a16:creationId xmlns:a16="http://schemas.microsoft.com/office/drawing/2014/main" id="{DDC021BF-0F88-4B68-9821-830D8B988943}"/>
              </a:ext>
            </a:extLst>
          </p:cNvPr>
          <p:cNvSpPr/>
          <p:nvPr/>
        </p:nvSpPr>
        <p:spPr>
          <a:xfrm>
            <a:off x="4755964" y="2335394"/>
            <a:ext cx="1325234" cy="1325169"/>
          </a:xfrm>
          <a:prstGeom prst="ellipse">
            <a:avLst/>
          </a:prstGeom>
          <a:solidFill>
            <a:schemeClr val="accent1">
              <a:lumMod val="50000"/>
            </a:schemeClr>
          </a:solidFill>
          <a:ln w="76200" cmpd="sng"/>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8" name="Graphic 155" descr="Contract">
            <a:extLst>
              <a:ext uri="{FF2B5EF4-FFF2-40B4-BE49-F238E27FC236}">
                <a16:creationId xmlns:a16="http://schemas.microsoft.com/office/drawing/2014/main" id="{101D30A9-DDD6-4519-BA84-1779FA75483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27348" y="2601609"/>
            <a:ext cx="740188" cy="740152"/>
          </a:xfrm>
          <a:prstGeom prst="rect">
            <a:avLst/>
          </a:prstGeom>
        </p:spPr>
      </p:pic>
      <p:sp>
        <p:nvSpPr>
          <p:cNvPr id="19" name="Rectangle 18">
            <a:extLst>
              <a:ext uri="{FF2B5EF4-FFF2-40B4-BE49-F238E27FC236}">
                <a16:creationId xmlns:a16="http://schemas.microsoft.com/office/drawing/2014/main" id="{0D13DCC0-3B59-4E4A-9621-57D1401DC45A}"/>
              </a:ext>
            </a:extLst>
          </p:cNvPr>
          <p:cNvSpPr/>
          <p:nvPr/>
        </p:nvSpPr>
        <p:spPr>
          <a:xfrm>
            <a:off x="924512" y="1920399"/>
            <a:ext cx="1288566" cy="338554"/>
          </a:xfrm>
          <a:prstGeom prst="rect">
            <a:avLst/>
          </a:prstGeom>
          <a:solidFill>
            <a:schemeClr val="bg1"/>
          </a:solidFill>
          <a:ln w="66675">
            <a:noFill/>
          </a:ln>
        </p:spPr>
        <p:txBody>
          <a:bodyPr wrap="square">
            <a:spAutoFit/>
          </a:bodyPr>
          <a:lstStyle/>
          <a:p>
            <a:pPr marL="0" marR="0" lvl="0" indent="0" algn="ctr" defTabSz="914400" rtl="0" eaLnBrk="1" fontAlgn="auto" latinLnBrk="0" hangingPunct="1">
              <a:lnSpc>
                <a:spcPct val="100000"/>
              </a:lnSpc>
              <a:spcBef>
                <a:spcPct val="20000"/>
              </a:spcBef>
              <a:spcAft>
                <a:spcPts val="0"/>
              </a:spcAft>
              <a:buClr>
                <a:srgbClr val="F79646">
                  <a:lumMod val="75000"/>
                </a:srgbClr>
              </a:buClr>
              <a:buSzPct val="60000"/>
              <a:buFontTx/>
              <a:buNone/>
              <a:tabLst/>
              <a:defRPr/>
            </a:pPr>
            <a:r>
              <a:rPr kumimoji="0" lang="en-US" sz="1600" b="1" i="0" u="none" strike="noStrike" kern="1200" cap="none" spc="0" normalizeH="0" baseline="0" noProof="0" dirty="0">
                <a:ln>
                  <a:noFill/>
                </a:ln>
                <a:solidFill>
                  <a:schemeClr val="accent1">
                    <a:lumMod val="50000"/>
                  </a:schemeClr>
                </a:solidFill>
                <a:effectLst/>
                <a:uLnTx/>
                <a:uFillTx/>
                <a:latin typeface="Calibri"/>
                <a:ea typeface="+mn-ea"/>
                <a:cs typeface="+mn-cs"/>
              </a:rPr>
              <a:t>Submission</a:t>
            </a:r>
            <a:endParaRPr kumimoji="0" lang="en-US" sz="1100" b="1"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2C893439-5C3A-4049-82E6-FF5480D96722}"/>
              </a:ext>
            </a:extLst>
          </p:cNvPr>
          <p:cNvSpPr/>
          <p:nvPr/>
        </p:nvSpPr>
        <p:spPr>
          <a:xfrm>
            <a:off x="2512591" y="1904235"/>
            <a:ext cx="1857049" cy="338554"/>
          </a:xfrm>
          <a:prstGeom prst="rect">
            <a:avLst/>
          </a:prstGeom>
          <a:solidFill>
            <a:schemeClr val="bg1"/>
          </a:solidFill>
          <a:ln w="66675">
            <a:noFill/>
          </a:ln>
        </p:spPr>
        <p:txBody>
          <a:bodyPr wrap="square">
            <a:spAutoFit/>
          </a:bodyPr>
          <a:lstStyle/>
          <a:p>
            <a:pPr marL="0" marR="0" lvl="0" indent="0" algn="ctr" defTabSz="914400" rtl="0" eaLnBrk="1" fontAlgn="auto" latinLnBrk="0" hangingPunct="1">
              <a:lnSpc>
                <a:spcPct val="100000"/>
              </a:lnSpc>
              <a:spcBef>
                <a:spcPct val="20000"/>
              </a:spcBef>
              <a:spcAft>
                <a:spcPts val="0"/>
              </a:spcAft>
              <a:buClr>
                <a:srgbClr val="F79646">
                  <a:lumMod val="75000"/>
                </a:srgbClr>
              </a:buClr>
              <a:buSzPct val="60000"/>
              <a:buFontTx/>
              <a:buNone/>
              <a:tabLst/>
              <a:defRPr/>
            </a:pPr>
            <a:r>
              <a:rPr kumimoji="0" lang="en-US" sz="1600" b="1" i="0" u="none" strike="noStrike" kern="1200" cap="none" spc="0" normalizeH="0" baseline="0" noProof="0" dirty="0">
                <a:ln>
                  <a:noFill/>
                </a:ln>
                <a:solidFill>
                  <a:schemeClr val="accent1">
                    <a:lumMod val="50000"/>
                  </a:schemeClr>
                </a:solidFill>
                <a:effectLst/>
                <a:uLnTx/>
                <a:uFillTx/>
                <a:latin typeface="Calibri"/>
                <a:ea typeface="+mn-ea"/>
                <a:cs typeface="+mn-cs"/>
              </a:rPr>
              <a:t>Technical Review</a:t>
            </a:r>
            <a:endParaRPr kumimoji="0" lang="en-US" sz="1100" b="1"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495DD89-888A-4FAF-8DC2-B3E59F9EB5A2}"/>
              </a:ext>
            </a:extLst>
          </p:cNvPr>
          <p:cNvSpPr/>
          <p:nvPr/>
        </p:nvSpPr>
        <p:spPr>
          <a:xfrm>
            <a:off x="4325159" y="1905000"/>
            <a:ext cx="2208947" cy="338554"/>
          </a:xfrm>
          <a:prstGeom prst="rect">
            <a:avLst/>
          </a:prstGeom>
          <a:solidFill>
            <a:schemeClr val="bg1"/>
          </a:solidFill>
          <a:ln w="66675">
            <a:noFill/>
          </a:ln>
        </p:spPr>
        <p:txBody>
          <a:bodyPr wrap="square">
            <a:spAutoFit/>
          </a:bodyPr>
          <a:lstStyle/>
          <a:p>
            <a:pPr marL="0" marR="0" lvl="0" indent="0" algn="ctr" defTabSz="914400" rtl="0" eaLnBrk="1" fontAlgn="auto" latinLnBrk="0" hangingPunct="1">
              <a:lnSpc>
                <a:spcPct val="100000"/>
              </a:lnSpc>
              <a:spcBef>
                <a:spcPct val="20000"/>
              </a:spcBef>
              <a:spcAft>
                <a:spcPts val="0"/>
              </a:spcAft>
              <a:buClr>
                <a:srgbClr val="F79646">
                  <a:lumMod val="75000"/>
                </a:srgbClr>
              </a:buClr>
              <a:buSzPct val="60000"/>
              <a:buFontTx/>
              <a:buNone/>
              <a:tabLst/>
              <a:defRPr/>
            </a:pPr>
            <a:r>
              <a:rPr kumimoji="0" lang="en-US" sz="1600" b="1" i="0" u="none" strike="noStrike" kern="1200" cap="none" spc="0" normalizeH="0" baseline="0" noProof="0" dirty="0">
                <a:ln>
                  <a:noFill/>
                </a:ln>
                <a:solidFill>
                  <a:schemeClr val="accent1">
                    <a:lumMod val="50000"/>
                  </a:schemeClr>
                </a:solidFill>
                <a:effectLst/>
                <a:uLnTx/>
                <a:uFillTx/>
                <a:latin typeface="Calibri"/>
                <a:ea typeface="+mn-ea"/>
                <a:cs typeface="+mn-cs"/>
              </a:rPr>
              <a:t>No Objection Letter*</a:t>
            </a:r>
            <a:endParaRPr kumimoji="0" lang="en-US" sz="1100" b="1"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5B9264B8-3596-4923-A506-2C35AF36B49E}"/>
              </a:ext>
            </a:extLst>
          </p:cNvPr>
          <p:cNvSpPr/>
          <p:nvPr/>
        </p:nvSpPr>
        <p:spPr>
          <a:xfrm>
            <a:off x="871466" y="4144645"/>
            <a:ext cx="3700534" cy="2031325"/>
          </a:xfrm>
          <a:prstGeom prst="rect">
            <a:avLst/>
          </a:prstGeom>
        </p:spPr>
        <p:txBody>
          <a:bodyPr wrap="square">
            <a:spAutoFit/>
          </a:bodyPr>
          <a:lstStyle/>
          <a:p>
            <a:r>
              <a:rPr lang="en-US" u="sng" dirty="0"/>
              <a:t>Multidisciplinary Approach</a:t>
            </a:r>
          </a:p>
          <a:p>
            <a:r>
              <a:rPr lang="en-US" dirty="0"/>
              <a:t>Microbiologists, toxicologist, chemists, biologist, meat scientists, food technologists, laboratory scientists, pathologists, epidemiologists, economists, statisticians.</a:t>
            </a:r>
          </a:p>
        </p:txBody>
      </p:sp>
      <p:sp>
        <p:nvSpPr>
          <p:cNvPr id="23" name="Rectangle 22">
            <a:extLst>
              <a:ext uri="{FF2B5EF4-FFF2-40B4-BE49-F238E27FC236}">
                <a16:creationId xmlns:a16="http://schemas.microsoft.com/office/drawing/2014/main" id="{326554EA-2DF3-47D6-9072-A5CAEBF6CE98}"/>
              </a:ext>
            </a:extLst>
          </p:cNvPr>
          <p:cNvSpPr/>
          <p:nvPr/>
        </p:nvSpPr>
        <p:spPr>
          <a:xfrm>
            <a:off x="4610588" y="4124193"/>
            <a:ext cx="4152412" cy="2308324"/>
          </a:xfrm>
          <a:prstGeom prst="rect">
            <a:avLst/>
          </a:prstGeom>
        </p:spPr>
        <p:txBody>
          <a:bodyPr wrap="square">
            <a:spAutoFit/>
          </a:bodyPr>
          <a:lstStyle/>
          <a:p>
            <a:r>
              <a:rPr lang="en-US" u="sng" dirty="0"/>
              <a:t>Evaluate to determine if the technology:</a:t>
            </a:r>
          </a:p>
          <a:p>
            <a:pPr marL="342900" indent="-342900">
              <a:buFont typeface="+mj-lt"/>
              <a:buAutoNum type="arabicPeriod"/>
            </a:pPr>
            <a:r>
              <a:rPr lang="en-US" dirty="0"/>
              <a:t>Affects product safety; </a:t>
            </a:r>
          </a:p>
          <a:p>
            <a:pPr marL="342900" indent="-342900">
              <a:buFont typeface="+mj-lt"/>
              <a:buAutoNum type="arabicPeriod"/>
            </a:pPr>
            <a:r>
              <a:rPr lang="en-US" dirty="0"/>
              <a:t>Violates FSIS regulations; </a:t>
            </a:r>
          </a:p>
          <a:p>
            <a:pPr marL="342900" indent="-342900">
              <a:buFont typeface="+mj-lt"/>
              <a:buAutoNum type="arabicPeriod"/>
            </a:pPr>
            <a:r>
              <a:rPr lang="en-US" dirty="0"/>
              <a:t>Interferes with inspection procedures;</a:t>
            </a:r>
          </a:p>
          <a:p>
            <a:pPr marL="342900" indent="-342900">
              <a:buFont typeface="+mj-lt"/>
              <a:buAutoNum type="arabicPeriod"/>
            </a:pPr>
            <a:r>
              <a:rPr lang="en-US" dirty="0"/>
              <a:t>Jeopardizes the safety of inspection  program personnel; or</a:t>
            </a:r>
          </a:p>
          <a:p>
            <a:pPr marL="342900" indent="-342900">
              <a:buFont typeface="+mj-lt"/>
              <a:buAutoNum type="arabicPeriod"/>
            </a:pPr>
            <a:r>
              <a:rPr lang="en-US" dirty="0"/>
              <a:t>Is deemed </a:t>
            </a:r>
            <a:r>
              <a:rPr lang="en-US" b="1" dirty="0"/>
              <a:t>suitable</a:t>
            </a:r>
            <a:r>
              <a:rPr lang="en-US" dirty="0"/>
              <a:t> for use in meat, poultry or egg products </a:t>
            </a:r>
          </a:p>
        </p:txBody>
      </p:sp>
      <p:sp>
        <p:nvSpPr>
          <p:cNvPr id="24" name="Arrow: Right 23">
            <a:extLst>
              <a:ext uri="{FF2B5EF4-FFF2-40B4-BE49-F238E27FC236}">
                <a16:creationId xmlns:a16="http://schemas.microsoft.com/office/drawing/2014/main" id="{57D628E3-4E99-49F2-9C57-294EFABD62B3}"/>
              </a:ext>
            </a:extLst>
          </p:cNvPr>
          <p:cNvSpPr/>
          <p:nvPr/>
        </p:nvSpPr>
        <p:spPr>
          <a:xfrm rot="7899744">
            <a:off x="2661829" y="3517064"/>
            <a:ext cx="611043" cy="438499"/>
          </a:xfrm>
          <a:prstGeom prst="rightArrow">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 name="Arrow: Right 24">
            <a:extLst>
              <a:ext uri="{FF2B5EF4-FFF2-40B4-BE49-F238E27FC236}">
                <a16:creationId xmlns:a16="http://schemas.microsoft.com/office/drawing/2014/main" id="{6E072889-DE15-4458-BC18-BC4C2ADC79BD}"/>
              </a:ext>
            </a:extLst>
          </p:cNvPr>
          <p:cNvSpPr/>
          <p:nvPr/>
        </p:nvSpPr>
        <p:spPr>
          <a:xfrm rot="3169034">
            <a:off x="3693058" y="3520136"/>
            <a:ext cx="612648" cy="438499"/>
          </a:xfrm>
          <a:prstGeom prst="rightArrow">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7" name="Oval 26">
            <a:extLst>
              <a:ext uri="{FF2B5EF4-FFF2-40B4-BE49-F238E27FC236}">
                <a16:creationId xmlns:a16="http://schemas.microsoft.com/office/drawing/2014/main" id="{16F6FD9F-792C-42B6-B555-A1BDEA026CF2}"/>
              </a:ext>
            </a:extLst>
          </p:cNvPr>
          <p:cNvSpPr/>
          <p:nvPr/>
        </p:nvSpPr>
        <p:spPr>
          <a:xfrm>
            <a:off x="6675766" y="2362200"/>
            <a:ext cx="1325234" cy="1325169"/>
          </a:xfrm>
          <a:prstGeom prst="ellipse">
            <a:avLst/>
          </a:prstGeom>
          <a:solidFill>
            <a:schemeClr val="accent1">
              <a:lumMod val="50000"/>
            </a:schemeClr>
          </a:solidFill>
          <a:ln w="76200" cmpd="sng"/>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33" name="Graphic 32" descr="Table">
            <a:extLst>
              <a:ext uri="{FF2B5EF4-FFF2-40B4-BE49-F238E27FC236}">
                <a16:creationId xmlns:a16="http://schemas.microsoft.com/office/drawing/2014/main" id="{43F51B7C-681B-411E-8910-A700D6619E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58000" y="2522610"/>
            <a:ext cx="990600" cy="982590"/>
          </a:xfrm>
          <a:prstGeom prst="rect">
            <a:avLst/>
          </a:prstGeom>
        </p:spPr>
      </p:pic>
      <p:sp>
        <p:nvSpPr>
          <p:cNvPr id="36" name="Rectangle 35">
            <a:extLst>
              <a:ext uri="{FF2B5EF4-FFF2-40B4-BE49-F238E27FC236}">
                <a16:creationId xmlns:a16="http://schemas.microsoft.com/office/drawing/2014/main" id="{A6327FE6-4BED-4C84-B10E-839915C67703}"/>
              </a:ext>
            </a:extLst>
          </p:cNvPr>
          <p:cNvSpPr/>
          <p:nvPr/>
        </p:nvSpPr>
        <p:spPr>
          <a:xfrm>
            <a:off x="6324600" y="1905000"/>
            <a:ext cx="2057400" cy="338554"/>
          </a:xfrm>
          <a:prstGeom prst="rect">
            <a:avLst/>
          </a:prstGeom>
          <a:solidFill>
            <a:schemeClr val="bg1"/>
          </a:solidFill>
          <a:ln w="66675">
            <a:noFill/>
          </a:ln>
        </p:spPr>
        <p:txBody>
          <a:bodyPr wrap="square">
            <a:spAutoFit/>
          </a:bodyPr>
          <a:lstStyle/>
          <a:p>
            <a:pPr marL="0" marR="0" lvl="0" indent="0" algn="ctr" defTabSz="914400" rtl="0" eaLnBrk="1" fontAlgn="auto" latinLnBrk="0" hangingPunct="1">
              <a:lnSpc>
                <a:spcPct val="100000"/>
              </a:lnSpc>
              <a:spcBef>
                <a:spcPct val="20000"/>
              </a:spcBef>
              <a:spcAft>
                <a:spcPts val="0"/>
              </a:spcAft>
              <a:buClr>
                <a:srgbClr val="F79646">
                  <a:lumMod val="75000"/>
                </a:srgbClr>
              </a:buClr>
              <a:buSzPct val="60000"/>
              <a:buFontTx/>
              <a:buNone/>
              <a:tabLst/>
              <a:defRPr/>
            </a:pPr>
            <a:r>
              <a:rPr kumimoji="0" lang="en-US" sz="1600" b="1" i="0" u="none" strike="noStrike" kern="1200" cap="none" spc="0" normalizeH="0" baseline="0" noProof="0" dirty="0">
                <a:ln>
                  <a:noFill/>
                </a:ln>
                <a:solidFill>
                  <a:schemeClr val="accent1">
                    <a:lumMod val="50000"/>
                  </a:schemeClr>
                </a:solidFill>
                <a:effectLst/>
                <a:uLnTx/>
                <a:uFillTx/>
                <a:latin typeface="Calibri"/>
                <a:ea typeface="+mn-ea"/>
                <a:cs typeface="+mn-cs"/>
              </a:rPr>
              <a:t>Directive 7120.1*</a:t>
            </a:r>
            <a:endParaRPr kumimoji="0" lang="en-US" sz="1100" b="1"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E71C87CD-A1B3-4469-8137-16B10DD8711A}"/>
              </a:ext>
            </a:extLst>
          </p:cNvPr>
          <p:cNvSpPr txBox="1"/>
          <p:nvPr/>
        </p:nvSpPr>
        <p:spPr>
          <a:xfrm>
            <a:off x="533400" y="6356350"/>
            <a:ext cx="4611968" cy="523220"/>
          </a:xfrm>
          <a:prstGeom prst="rect">
            <a:avLst/>
          </a:prstGeom>
          <a:noFill/>
        </p:spPr>
        <p:txBody>
          <a:bodyPr wrap="none" rtlCol="0">
            <a:spAutoFit/>
          </a:bodyPr>
          <a:lstStyle/>
          <a:p>
            <a:r>
              <a:rPr lang="en-US" sz="1400" b="1" dirty="0"/>
              <a:t>*Other types of letters will be described later</a:t>
            </a:r>
          </a:p>
          <a:p>
            <a:r>
              <a:rPr lang="en-US" sz="1400" b="1" dirty="0"/>
              <a:t>*Only Ingredients, OLRs, and OFLRs are listed on the 7120.1</a:t>
            </a:r>
          </a:p>
        </p:txBody>
      </p:sp>
    </p:spTree>
    <p:extLst>
      <p:ext uri="{BB962C8B-B14F-4D97-AF65-F5344CB8AC3E}">
        <p14:creationId xmlns:p14="http://schemas.microsoft.com/office/powerpoint/2010/main" val="290195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sz="2400" b="1" dirty="0">
                <a:solidFill>
                  <a:schemeClr val="accent6">
                    <a:lumMod val="75000"/>
                  </a:schemeClr>
                </a:solidFill>
                <a:latin typeface="Rockwell" panose="02060603020205020403" pitchFamily="18" charset="0"/>
              </a:rPr>
              <a:t>What is Suitability?</a:t>
            </a:r>
          </a:p>
        </p:txBody>
      </p:sp>
      <p:sp>
        <p:nvSpPr>
          <p:cNvPr id="26" name="Content Placeholder 2">
            <a:extLst>
              <a:ext uri="{FF2B5EF4-FFF2-40B4-BE49-F238E27FC236}">
                <a16:creationId xmlns:a16="http://schemas.microsoft.com/office/drawing/2014/main" id="{B205CE1B-C319-4509-9A89-2D0B9F1B67E3}"/>
              </a:ext>
            </a:extLst>
          </p:cNvPr>
          <p:cNvSpPr>
            <a:spLocks noGrp="1"/>
          </p:cNvSpPr>
          <p:nvPr>
            <p:ph idx="1"/>
          </p:nvPr>
        </p:nvSpPr>
        <p:spPr>
          <a:xfrm>
            <a:off x="152400" y="1447800"/>
            <a:ext cx="8991600" cy="3200400"/>
          </a:xfrm>
        </p:spPr>
        <p:txBody>
          <a:bodyPr>
            <a:normAutofit/>
          </a:bodyPr>
          <a:lstStyle/>
          <a:p>
            <a:pPr marL="0" indent="0">
              <a:buNone/>
            </a:pPr>
            <a:r>
              <a:rPr lang="en-US" dirty="0"/>
              <a:t>The effectiveness of the process or substance in performing the intended purpose of use, and the assurance that the conditions of use in a FSIS regulated establishment will not result in an adulterated product or one that misleads consumers. </a:t>
            </a:r>
          </a:p>
        </p:txBody>
      </p:sp>
    </p:spTree>
    <p:extLst>
      <p:ext uri="{BB962C8B-B14F-4D97-AF65-F5344CB8AC3E}">
        <p14:creationId xmlns:p14="http://schemas.microsoft.com/office/powerpoint/2010/main" val="4159028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cap="rnd">
          <a:noFill/>
        </a:ln>
        <a:effectLst>
          <a:innerShdw dist="88900" dir="10800000">
            <a:schemeClr val="accent6">
              <a:lumMod val="75000"/>
            </a:schemeClr>
          </a:innerShdw>
        </a:effectLst>
      </a:spPr>
      <a:bodyPr lIns="91440" rIns="0" rtlCol="0" anchor="ctr"/>
      <a:lstStyle>
        <a:defPPr algn="ctr">
          <a:defRPr sz="2200" dirty="0" smtClean="0">
            <a:solidFill>
              <a:schemeClr val="tx2">
                <a:lumMod val="75000"/>
              </a:schemeClr>
            </a:solidFill>
            <a:latin typeface="Rockwell" panose="020606030202050204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7232</TotalTime>
  <Words>1443</Words>
  <Application>Microsoft Office PowerPoint</Application>
  <PresentationFormat>On-screen Show (4:3)</PresentationFormat>
  <Paragraphs>279</Paragraphs>
  <Slides>22</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Aharoni</vt:lpstr>
      <vt:lpstr>Arial</vt:lpstr>
      <vt:lpstr>Calibri</vt:lpstr>
      <vt:lpstr>Cooper Black</vt:lpstr>
      <vt:lpstr>Estrangelo Edessa</vt:lpstr>
      <vt:lpstr>Lato</vt:lpstr>
      <vt:lpstr>Mistral</vt:lpstr>
      <vt:lpstr>Rockwell</vt:lpstr>
      <vt:lpstr>Segoe UI</vt:lpstr>
      <vt:lpstr>Segoe UI Black</vt:lpstr>
      <vt:lpstr>Times New Roman</vt:lpstr>
      <vt:lpstr>Wingdings</vt:lpstr>
      <vt:lpstr>Office Theme</vt:lpstr>
      <vt:lpstr>PowerPoint Presentation</vt:lpstr>
      <vt:lpstr>New Technologies And Labeling for Meat, Poultry and Egg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Joint Oversight</vt:lpstr>
      <vt:lpstr>Future Plans</vt:lpstr>
      <vt:lpstr>PowerPoint Presentation</vt:lpstr>
      <vt:lpstr>PowerPoint Presentation</vt:lpstr>
    </vt:vector>
  </TitlesOfParts>
  <Company>FSIS 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W7user</dc:creator>
  <cp:lastModifiedBy>Michael, Matthew - FSIS</cp:lastModifiedBy>
  <cp:revision>323</cp:revision>
  <cp:lastPrinted>2020-02-21T16:58:00Z</cp:lastPrinted>
  <dcterms:created xsi:type="dcterms:W3CDTF">2014-04-18T13:55:49Z</dcterms:created>
  <dcterms:modified xsi:type="dcterms:W3CDTF">2020-02-21T17:00:58Z</dcterms:modified>
</cp:coreProperties>
</file>