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6" r:id="rId2"/>
  </p:sldMasterIdLst>
  <p:notesMasterIdLst>
    <p:notesMasterId r:id="rId17"/>
  </p:notesMasterIdLst>
  <p:sldIdLst>
    <p:sldId id="258" r:id="rId3"/>
    <p:sldId id="262" r:id="rId4"/>
    <p:sldId id="259" r:id="rId5"/>
    <p:sldId id="260" r:id="rId6"/>
    <p:sldId id="268" r:id="rId7"/>
    <p:sldId id="269" r:id="rId8"/>
    <p:sldId id="261" r:id="rId9"/>
    <p:sldId id="267" r:id="rId10"/>
    <p:sldId id="266" r:id="rId11"/>
    <p:sldId id="265" r:id="rId12"/>
    <p:sldId id="264" r:id="rId13"/>
    <p:sldId id="271" r:id="rId14"/>
    <p:sldId id="263"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959" autoAdjust="0"/>
  </p:normalViewPr>
  <p:slideViewPr>
    <p:cSldViewPr>
      <p:cViewPr varScale="1">
        <p:scale>
          <a:sx n="97" d="100"/>
          <a:sy n="97" d="100"/>
        </p:scale>
        <p:origin x="200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0E274A-31FB-4EFE-B77D-DFEB496C4D94}" type="datetimeFigureOut">
              <a:rPr lang="en-US" smtClean="0"/>
              <a:t>2/22/2022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62FD9E-0548-417A-B2C8-9EC4D87D517F}" type="slidenum">
              <a:rPr lang="en-US" smtClean="0"/>
              <a:t>‹#›</a:t>
            </a:fld>
            <a:endParaRPr lang="en-US"/>
          </a:p>
        </p:txBody>
      </p:sp>
    </p:spTree>
    <p:extLst>
      <p:ext uri="{BB962C8B-B14F-4D97-AF65-F5344CB8AC3E}">
        <p14:creationId xmlns:p14="http://schemas.microsoft.com/office/powerpoint/2010/main" val="1976755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let’s look at the factors that start outside the balance tables, but will affect the grains and oilseed markets…</a:t>
            </a:r>
          </a:p>
          <a:p>
            <a:pPr marL="228600" indent="-228600">
              <a:buAutoNum type="arabicPeriod"/>
            </a:pPr>
            <a:r>
              <a:rPr lang="en-US" dirty="0"/>
              <a:t>Pandemic – It has affected and changed so many aspects of day-to-day lives and behaviors– how we work, live, and spend.  Some of those changes will likely dissipate with time, while other are expected to lead to lasting structural changes to markets. Additionally, events related to the COVID virus can still potentially inject disruptions to markets.</a:t>
            </a:r>
          </a:p>
          <a:p>
            <a:pPr marL="228600" indent="-228600">
              <a:buAutoNum type="arabicPeriod"/>
            </a:pPr>
            <a:r>
              <a:rPr lang="en-US" dirty="0"/>
              <a:t>Geopolitical and macroeconomic conditions are always factors in our projections, but heading into 2022/23 there are some particularly heightened factors that could affect trade flows and markets.  As always, they will be closely monitored and future projections will incorporate new developments, if warranted..</a:t>
            </a:r>
          </a:p>
          <a:p>
            <a:pPr marL="228600" indent="-228600">
              <a:buAutoNum type="arabicPeriod"/>
            </a:pPr>
            <a:r>
              <a:rPr lang="en-US" dirty="0"/>
              <a:t>“Normal weather” is always the underlying assumption for USDA projections.  So the current projections are predicated on the assumption that future weather conditions revert to their historical and normal levels.</a:t>
            </a:r>
          </a:p>
          <a:p>
            <a:pPr marL="228600" indent="-228600">
              <a:buAutoNum type="arabicPeriod"/>
            </a:pPr>
            <a:r>
              <a:rPr lang="en-US" dirty="0"/>
              <a:t>And finally, another fundamental assumption of our USDA projections: All current policies remain in place moving forward.</a:t>
            </a:r>
          </a:p>
        </p:txBody>
      </p:sp>
      <p:sp>
        <p:nvSpPr>
          <p:cNvPr id="4" name="Slide Number Placeholder 3"/>
          <p:cNvSpPr>
            <a:spLocks noGrp="1"/>
          </p:cNvSpPr>
          <p:nvPr>
            <p:ph type="sldNum" sz="quarter" idx="5"/>
          </p:nvPr>
        </p:nvSpPr>
        <p:spPr/>
        <p:txBody>
          <a:bodyPr/>
          <a:lstStyle/>
          <a:p>
            <a:fld id="{5D62FD9E-0548-417A-B2C8-9EC4D87D517F}" type="slidenum">
              <a:rPr lang="en-US" smtClean="0"/>
              <a:t>3</a:t>
            </a:fld>
            <a:endParaRPr lang="en-US"/>
          </a:p>
        </p:txBody>
      </p:sp>
    </p:spTree>
    <p:extLst>
      <p:ext uri="{BB962C8B-B14F-4D97-AF65-F5344CB8AC3E}">
        <p14:creationId xmlns:p14="http://schemas.microsoft.com/office/powerpoint/2010/main" val="2223393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In addition to the soybean market, there are important developments taking place in the whole soybean complex for 2022/23…</a:t>
            </a:r>
          </a:p>
          <a:p>
            <a:pPr marL="228600" indent="-228600">
              <a:buAutoNum type="arabicPeriod"/>
            </a:pPr>
            <a:r>
              <a:rPr lang="en-US" dirty="0"/>
              <a:t>Higher crush means more soybean oil and meal production.</a:t>
            </a:r>
          </a:p>
          <a:p>
            <a:pPr marL="228600" indent="-228600">
              <a:buAutoNum type="arabicPeriod"/>
            </a:pPr>
            <a:r>
              <a:rPr lang="en-US" dirty="0"/>
              <a:t>Crush margins expected to continue to be strong.  Not as high as the previous 2 years, but still strong by historical levels.</a:t>
            </a:r>
          </a:p>
          <a:p>
            <a:pPr marL="685800" lvl="1" indent="-228600">
              <a:buAutoNum type="arabicPeriod"/>
            </a:pPr>
            <a:r>
              <a:rPr lang="en-US" dirty="0"/>
              <a:t>Expecting more oil to be used for biofuel production.  This growth has been remarkable since 2020/21.</a:t>
            </a:r>
          </a:p>
          <a:p>
            <a:pPr marL="685800" lvl="1" indent="-228600">
              <a:buAutoNum type="arabicPeriod"/>
            </a:pPr>
            <a:r>
              <a:rPr lang="en-US" dirty="0"/>
              <a:t>Meal use is expected to grow domestically and for exports.</a:t>
            </a:r>
          </a:p>
          <a:p>
            <a:pPr marL="228600" indent="-228600">
              <a:buAutoNum type="arabicPeriod"/>
            </a:pPr>
            <a:r>
              <a:rPr lang="en-US" dirty="0"/>
              <a:t>Oil market continues to account for a higher share of the crush value, continuing the recent trend seen in the crush market.</a:t>
            </a:r>
          </a:p>
        </p:txBody>
      </p:sp>
      <p:sp>
        <p:nvSpPr>
          <p:cNvPr id="4" name="Slide Number Placeholder 3"/>
          <p:cNvSpPr>
            <a:spLocks noGrp="1"/>
          </p:cNvSpPr>
          <p:nvPr>
            <p:ph type="sldNum" sz="quarter" idx="5"/>
          </p:nvPr>
        </p:nvSpPr>
        <p:spPr/>
        <p:txBody>
          <a:bodyPr/>
          <a:lstStyle/>
          <a:p>
            <a:fld id="{5D62FD9E-0548-417A-B2C8-9EC4D87D517F}" type="slidenum">
              <a:rPr lang="en-US" smtClean="0"/>
              <a:t>12</a:t>
            </a:fld>
            <a:endParaRPr lang="en-US"/>
          </a:p>
        </p:txBody>
      </p:sp>
    </p:spTree>
    <p:extLst>
      <p:ext uri="{BB962C8B-B14F-4D97-AF65-F5344CB8AC3E}">
        <p14:creationId xmlns:p14="http://schemas.microsoft.com/office/powerpoint/2010/main" val="3708807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There has been a lot to digest in the global crop markets, but if I had to summarize it with one picture…</a:t>
            </a:r>
          </a:p>
          <a:p>
            <a:pPr marL="228600" indent="-228600">
              <a:buAutoNum type="arabicPeriod"/>
            </a:pPr>
            <a:r>
              <a:rPr lang="en-US" dirty="0"/>
              <a:t>Each line represents multiple narratives running through the respective commodity markets: Weather conditions in South America, Eastern Europe, and North America affecting supplies; Increased imports of energy feed into China; continued demand growth in developing markets; Trade policies and disruptions and the markets’ reactions.</a:t>
            </a:r>
          </a:p>
          <a:p>
            <a:pPr marL="228600" indent="-228600">
              <a:buAutoNum type="arabicPeriod"/>
            </a:pPr>
            <a:r>
              <a:rPr lang="en-US" dirty="0"/>
              <a:t>Main takeaway: all three major markets are several years removed from their recent stocks-to-use highs</a:t>
            </a:r>
          </a:p>
          <a:p>
            <a:pPr marL="228600" indent="-228600">
              <a:buAutoNum type="arabicPeriod"/>
            </a:pPr>
            <a:r>
              <a:rPr lang="en-US" dirty="0"/>
              <a:t>Global balance sheet fundamentals are supportive of U.S. crop values.</a:t>
            </a:r>
          </a:p>
        </p:txBody>
      </p:sp>
      <p:sp>
        <p:nvSpPr>
          <p:cNvPr id="4" name="Slide Number Placeholder 3"/>
          <p:cNvSpPr>
            <a:spLocks noGrp="1"/>
          </p:cNvSpPr>
          <p:nvPr>
            <p:ph type="sldNum" sz="quarter" idx="5"/>
          </p:nvPr>
        </p:nvSpPr>
        <p:spPr/>
        <p:txBody>
          <a:bodyPr/>
          <a:lstStyle/>
          <a:p>
            <a:fld id="{5D62FD9E-0548-417A-B2C8-9EC4D87D517F}" type="slidenum">
              <a:rPr lang="en-US" smtClean="0"/>
              <a:t>4</a:t>
            </a:fld>
            <a:endParaRPr lang="en-US"/>
          </a:p>
        </p:txBody>
      </p:sp>
    </p:spTree>
    <p:extLst>
      <p:ext uri="{BB962C8B-B14F-4D97-AF65-F5344CB8AC3E}">
        <p14:creationId xmlns:p14="http://schemas.microsoft.com/office/powerpoint/2010/main" val="56015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Turning to the domestic side of the market…</a:t>
            </a:r>
          </a:p>
          <a:p>
            <a:pPr marL="228600" indent="-228600">
              <a:buAutoNum type="arabicPeriod"/>
            </a:pPr>
            <a:r>
              <a:rPr lang="en-US" dirty="0"/>
              <a:t>A lot of attention on fertilizer prices in recent months, and rightly so.  Fertilizer prices have increased considerably since the summer of 2021.</a:t>
            </a:r>
          </a:p>
          <a:p>
            <a:pPr marL="228600" indent="-228600">
              <a:buAutoNum type="arabicPeriod"/>
            </a:pPr>
            <a:r>
              <a:rPr lang="en-US" dirty="0"/>
              <a:t>While the scale of the recent increase is noteworthy, it’s also important to note that we had a lower-cost-input market for an extended period of time: 2015 to 2020.  We are coming out of a prolonged period of relatively lower-cost chemical input markets.</a:t>
            </a:r>
          </a:p>
          <a:p>
            <a:pPr marL="228600" indent="-228600">
              <a:buAutoNum type="arabicPeriod"/>
            </a:pPr>
            <a:r>
              <a:rPr lang="en-US" dirty="0"/>
              <a:t>Finally, it’s also important to keep in mind that what is occurring in fertilizer and chemical markets is not necessary fully indicative of all producers’ input costs.  While many products are becoming more expensive to procure, they all are not experiencing the rate of increase seen in fertilizer markets.  Diesel Fuel trends illustrate that not all inputs are increasing at same rate as fertilizers.</a:t>
            </a:r>
          </a:p>
          <a:p>
            <a:pPr marL="228600" indent="-228600">
              <a:buAutoNum type="arabicPeriod"/>
            </a:pPr>
            <a:r>
              <a:rPr lang="en-US" dirty="0"/>
              <a:t>That being said, overall trends point toward higher production costs in 2022 compared with recent years.</a:t>
            </a:r>
          </a:p>
        </p:txBody>
      </p:sp>
      <p:sp>
        <p:nvSpPr>
          <p:cNvPr id="4" name="Slide Number Placeholder 3"/>
          <p:cNvSpPr>
            <a:spLocks noGrp="1"/>
          </p:cNvSpPr>
          <p:nvPr>
            <p:ph type="sldNum" sz="quarter" idx="5"/>
          </p:nvPr>
        </p:nvSpPr>
        <p:spPr/>
        <p:txBody>
          <a:bodyPr/>
          <a:lstStyle/>
          <a:p>
            <a:fld id="{5D62FD9E-0548-417A-B2C8-9EC4D87D517F}" type="slidenum">
              <a:rPr lang="en-US" smtClean="0"/>
              <a:t>5</a:t>
            </a:fld>
            <a:endParaRPr lang="en-US"/>
          </a:p>
        </p:txBody>
      </p:sp>
    </p:spTree>
    <p:extLst>
      <p:ext uri="{BB962C8B-B14F-4D97-AF65-F5344CB8AC3E}">
        <p14:creationId xmlns:p14="http://schemas.microsoft.com/office/powerpoint/2010/main" val="4157323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Producer decisions are not going to be solely driven by costs, but by margins…</a:t>
            </a:r>
          </a:p>
          <a:p>
            <a:pPr marL="228600" indent="-228600">
              <a:buAutoNum type="arabicPeriod"/>
            </a:pPr>
            <a:r>
              <a:rPr lang="en-US" dirty="0"/>
              <a:t>Ultimately producer decisions will largely be driven by expected margins.</a:t>
            </a:r>
          </a:p>
          <a:p>
            <a:pPr marL="228600" indent="-228600">
              <a:buAutoNum type="arabicPeriod"/>
            </a:pPr>
            <a:r>
              <a:rPr lang="en-US" dirty="0"/>
              <a:t>Cash market prices have also been at higher levels than relatively lower levels that began in 2014 and 2015.</a:t>
            </a:r>
          </a:p>
          <a:p>
            <a:pPr marL="228600" indent="-228600">
              <a:buAutoNum type="arabicPeriod"/>
            </a:pPr>
            <a:r>
              <a:rPr lang="en-US" dirty="0"/>
              <a:t>Based on current futures market prices and reported cash bids for post-harvest delivery, price levels remain at those elevated levels for the upcoming crop.</a:t>
            </a:r>
          </a:p>
          <a:p>
            <a:pPr marL="228600" indent="-228600">
              <a:buAutoNum type="arabicPeriod"/>
            </a:pPr>
            <a:r>
              <a:rPr lang="en-US" dirty="0"/>
              <a:t>While costs are increasing, so are crop values.</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5D62FD9E-0548-417A-B2C8-9EC4D87D517F}" type="slidenum">
              <a:rPr lang="en-US" smtClean="0"/>
              <a:t>6</a:t>
            </a:fld>
            <a:endParaRPr lang="en-US"/>
          </a:p>
        </p:txBody>
      </p:sp>
    </p:spTree>
    <p:extLst>
      <p:ext uri="{BB962C8B-B14F-4D97-AF65-F5344CB8AC3E}">
        <p14:creationId xmlns:p14="http://schemas.microsoft.com/office/powerpoint/2010/main" val="716160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That leads us to the outlook for 2022/23…</a:t>
            </a:r>
          </a:p>
          <a:p>
            <a:pPr marL="228600" indent="-228600">
              <a:buAutoNum type="arabicPeriod"/>
            </a:pPr>
            <a:r>
              <a:rPr lang="en-US" dirty="0"/>
              <a:t>Expecting more acreage, overall</a:t>
            </a:r>
          </a:p>
          <a:p>
            <a:pPr marL="228600" indent="-228600">
              <a:buAutoNum type="arabicPeriod"/>
            </a:pPr>
            <a:r>
              <a:rPr lang="en-US" dirty="0"/>
              <a:t>Each crop is within historical ranges– not unprecedented levels for corn, soybeans, or wheat</a:t>
            </a:r>
          </a:p>
          <a:p>
            <a:pPr marL="228600" indent="-228600">
              <a:buAutoNum type="arabicPeriod"/>
            </a:pPr>
            <a:r>
              <a:rPr lang="en-US" dirty="0"/>
              <a:t>Higher soybean and wheat area, with corn acreage declining</a:t>
            </a:r>
          </a:p>
          <a:p>
            <a:pPr marL="228600" indent="-228600">
              <a:buAutoNum type="arabicPeriod"/>
            </a:pPr>
            <a:r>
              <a:rPr lang="en-US" dirty="0"/>
              <a:t>Wheat area incorporates the 34.4 million acres from the Seeding report, with the remaining 13.6 million acres for spring classes (up 0.6 million acres).</a:t>
            </a:r>
          </a:p>
          <a:p>
            <a:pPr marL="228600" indent="-228600">
              <a:buAutoNum type="arabicPeriod"/>
            </a:pPr>
            <a:r>
              <a:rPr lang="en-US" dirty="0"/>
              <a:t>Also strong incentives to plant other grains and oilseeds, like barley, oats, canola, flaxseed, pulses, etc.</a:t>
            </a:r>
          </a:p>
          <a:p>
            <a:pPr marL="228600" indent="-228600">
              <a:buAutoNum type="arabicPeriod"/>
            </a:pPr>
            <a:r>
              <a:rPr lang="en-US" dirty="0"/>
              <a:t>Competition for acreage, not just amongst these three crops, but across the broad portfolio of crops grown in the United States</a:t>
            </a:r>
          </a:p>
        </p:txBody>
      </p:sp>
      <p:sp>
        <p:nvSpPr>
          <p:cNvPr id="4" name="Slide Number Placeholder 3"/>
          <p:cNvSpPr>
            <a:spLocks noGrp="1"/>
          </p:cNvSpPr>
          <p:nvPr>
            <p:ph type="sldNum" sz="quarter" idx="5"/>
          </p:nvPr>
        </p:nvSpPr>
        <p:spPr/>
        <p:txBody>
          <a:bodyPr/>
          <a:lstStyle/>
          <a:p>
            <a:fld id="{5D62FD9E-0548-417A-B2C8-9EC4D87D517F}" type="slidenum">
              <a:rPr lang="en-US" smtClean="0"/>
              <a:t>7</a:t>
            </a:fld>
            <a:endParaRPr lang="en-US"/>
          </a:p>
        </p:txBody>
      </p:sp>
    </p:spTree>
    <p:extLst>
      <p:ext uri="{BB962C8B-B14F-4D97-AF65-F5344CB8AC3E}">
        <p14:creationId xmlns:p14="http://schemas.microsoft.com/office/powerpoint/2010/main" val="2559479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We’ll turn to the commodity balance sheets. Historically speaking, corn prices are still projected at strong levels, but relative to the current 2021/22 outlook, ending stocks are projected to be larger…</a:t>
            </a:r>
          </a:p>
          <a:p>
            <a:pPr marL="228600" indent="-228600">
              <a:buAutoNum type="arabicPeriod"/>
            </a:pPr>
            <a:r>
              <a:rPr lang="en-US" dirty="0"/>
              <a:t>Production projected to grow- weather-adjusted trend yield, assumption of normal weather</a:t>
            </a:r>
          </a:p>
          <a:p>
            <a:pPr marL="228600" indent="-228600">
              <a:buAutoNum type="arabicPeriod"/>
            </a:pPr>
            <a:r>
              <a:rPr lang="en-US" dirty="0"/>
              <a:t>FSI- Ethanol at 5,400.  Growth predicated on domestic gasoline demand, primarily.</a:t>
            </a:r>
          </a:p>
          <a:p>
            <a:pPr marL="228600" indent="-228600">
              <a:buAutoNum type="arabicPeriod"/>
            </a:pPr>
            <a:r>
              <a:rPr lang="en-US" dirty="0"/>
              <a:t>Feed and residual- flat primarily due to relatively fewer cattle on feed for the upcoming marketing year.</a:t>
            </a:r>
          </a:p>
          <a:p>
            <a:pPr marL="228600" indent="-228600">
              <a:buAutoNum type="arabicPeriod"/>
            </a:pPr>
            <a:r>
              <a:rPr lang="en-US" dirty="0"/>
              <a:t>Exports – Expect to see continued competition from Brazil, Ukraine, and Argentina. (2020-Ukraine shortfall, 2021-Brazil shortfall)</a:t>
            </a:r>
          </a:p>
          <a:p>
            <a:pPr marL="228600" indent="-228600">
              <a:buAutoNum type="arabicPeriod"/>
            </a:pPr>
            <a:r>
              <a:rPr lang="en-US" dirty="0"/>
              <a:t>Prices – larger stock levels will translate into lower prices, year-over-year, but still relatively high by historical standards</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5D62FD9E-0548-417A-B2C8-9EC4D87D517F}" type="slidenum">
              <a:rPr lang="en-US" smtClean="0"/>
              <a:t>8</a:t>
            </a:fld>
            <a:endParaRPr lang="en-US"/>
          </a:p>
        </p:txBody>
      </p:sp>
    </p:spTree>
    <p:extLst>
      <p:ext uri="{BB962C8B-B14F-4D97-AF65-F5344CB8AC3E}">
        <p14:creationId xmlns:p14="http://schemas.microsoft.com/office/powerpoint/2010/main" val="1295305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sorghum market follows a similar outlook to corn…</a:t>
            </a:r>
          </a:p>
          <a:p>
            <a:pPr marL="228600" indent="-228600">
              <a:buAutoNum type="arabicPeriod"/>
            </a:pPr>
            <a:r>
              <a:rPr lang="en-US" dirty="0"/>
              <a:t>Lower planted area due to increased plantings of wheat and cotton.</a:t>
            </a:r>
          </a:p>
          <a:p>
            <a:pPr marL="228600" indent="-228600">
              <a:buAutoNum type="arabicPeriod"/>
            </a:pPr>
            <a:r>
              <a:rPr lang="en-US" dirty="0"/>
              <a:t>Overall market outlook is largely driven by export demand (particularly Chinese market).</a:t>
            </a:r>
          </a:p>
          <a:p>
            <a:pPr marL="228600" indent="-228600">
              <a:buAutoNum type="arabicPeriod"/>
            </a:pPr>
            <a:r>
              <a:rPr lang="en-US" dirty="0"/>
              <a:t>Sorghum producers are expected to face increased global competition from Argentina and Australia.</a:t>
            </a:r>
          </a:p>
        </p:txBody>
      </p:sp>
      <p:sp>
        <p:nvSpPr>
          <p:cNvPr id="4" name="Slide Number Placeholder 3"/>
          <p:cNvSpPr>
            <a:spLocks noGrp="1"/>
          </p:cNvSpPr>
          <p:nvPr>
            <p:ph type="sldNum" sz="quarter" idx="5"/>
          </p:nvPr>
        </p:nvSpPr>
        <p:spPr/>
        <p:txBody>
          <a:bodyPr/>
          <a:lstStyle/>
          <a:p>
            <a:fld id="{5D62FD9E-0548-417A-B2C8-9EC4D87D517F}" type="slidenum">
              <a:rPr lang="en-US" smtClean="0"/>
              <a:t>9</a:t>
            </a:fld>
            <a:endParaRPr lang="en-US"/>
          </a:p>
        </p:txBody>
      </p:sp>
    </p:spTree>
    <p:extLst>
      <p:ext uri="{BB962C8B-B14F-4D97-AF65-F5344CB8AC3E}">
        <p14:creationId xmlns:p14="http://schemas.microsoft.com/office/powerpoint/2010/main" val="2269233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If realized, the projected planted area of 48 million acres would be the second-consecutive annual increase in planted area for wheat.</a:t>
            </a:r>
          </a:p>
          <a:p>
            <a:pPr marL="228600" indent="-228600">
              <a:buAutoNum type="arabicPeriod"/>
            </a:pPr>
            <a:r>
              <a:rPr lang="en-US" dirty="0"/>
              <a:t>In addition, yields are projected to rebound assuming normal weather</a:t>
            </a:r>
          </a:p>
          <a:p>
            <a:pPr marL="228600" indent="-228600">
              <a:buAutoNum type="arabicPeriod"/>
            </a:pPr>
            <a:r>
              <a:rPr lang="en-US" dirty="0"/>
              <a:t>Price competitiveness will constrain the outlook for growth domestic feed use and further annual growth in expected exports</a:t>
            </a:r>
          </a:p>
          <a:p>
            <a:pPr marL="685800" lvl="1" indent="-228600">
              <a:buAutoNum type="arabicPeriod"/>
            </a:pPr>
            <a:r>
              <a:rPr lang="en-US" dirty="0"/>
              <a:t>Exports- foreign suppliers are expected to be better positioned in many import markets</a:t>
            </a:r>
          </a:p>
          <a:p>
            <a:pPr marL="685800" lvl="1" indent="-228600">
              <a:buAutoNum type="arabicPeriod"/>
            </a:pPr>
            <a:r>
              <a:rPr lang="en-US" dirty="0"/>
              <a:t>Feed- wheat prices are likely going to be uncompetitive to corn and sorghum in many local feeding markets</a:t>
            </a:r>
          </a:p>
          <a:p>
            <a:pPr marL="228600" lvl="0" indent="-228600">
              <a:buAutoNum type="arabicPeriod"/>
            </a:pPr>
            <a:r>
              <a:rPr lang="en-US" dirty="0"/>
              <a:t>Season-average farm price forecast at $6.80– down from 2021/22, but still high compared to recent history</a:t>
            </a:r>
          </a:p>
        </p:txBody>
      </p:sp>
      <p:sp>
        <p:nvSpPr>
          <p:cNvPr id="4" name="Slide Number Placeholder 3"/>
          <p:cNvSpPr>
            <a:spLocks noGrp="1"/>
          </p:cNvSpPr>
          <p:nvPr>
            <p:ph type="sldNum" sz="quarter" idx="5"/>
          </p:nvPr>
        </p:nvSpPr>
        <p:spPr/>
        <p:txBody>
          <a:bodyPr/>
          <a:lstStyle/>
          <a:p>
            <a:fld id="{5D62FD9E-0548-417A-B2C8-9EC4D87D517F}" type="slidenum">
              <a:rPr lang="en-US" smtClean="0"/>
              <a:t>10</a:t>
            </a:fld>
            <a:endParaRPr lang="en-US"/>
          </a:p>
        </p:txBody>
      </p:sp>
    </p:spTree>
    <p:extLst>
      <p:ext uri="{BB962C8B-B14F-4D97-AF65-F5344CB8AC3E}">
        <p14:creationId xmlns:p14="http://schemas.microsoft.com/office/powerpoint/2010/main" val="2856213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evolving outlook for Southern Hemisphere soybean production in 2021/22 should provide additional value for U.S. exports in the 2022/23 soybean market.</a:t>
            </a:r>
          </a:p>
          <a:p>
            <a:pPr marL="228600" indent="-228600">
              <a:buAutoNum type="arabicPeriod"/>
            </a:pPr>
            <a:r>
              <a:rPr lang="en-US" dirty="0"/>
              <a:t>Production- The production forecast is increased 55 million bushels from 2021/22 due to added area and weather-adjusted trend yield.</a:t>
            </a:r>
          </a:p>
          <a:p>
            <a:pPr marL="228600" indent="-228600">
              <a:buAutoNum type="arabicPeriod"/>
            </a:pPr>
            <a:r>
              <a:rPr lang="en-US" dirty="0"/>
              <a:t>Exports- Should benefit from higher prices that have resulted from production shortfalls in certain key growing regions in South America during the harvest that is currently in progress.</a:t>
            </a:r>
          </a:p>
          <a:p>
            <a:pPr marL="228600" indent="-228600">
              <a:buAutoNum type="arabicPeriod"/>
            </a:pPr>
            <a:r>
              <a:rPr lang="en-US" dirty="0"/>
              <a:t>Crush- Projected continued growth in the domestic crush as due to demand pull, although important to distinguish between long-term capacity expansion and potential for the next marketing year.</a:t>
            </a:r>
          </a:p>
          <a:p>
            <a:pPr marL="228600" indent="-228600">
              <a:buAutoNum type="arabicPeriod"/>
            </a:pPr>
            <a:r>
              <a:rPr lang="en-US" dirty="0"/>
              <a:t>Price- Bean/corn ratio slightly higher than historical levels due to the weather in South America having a bigger effect on soybean prices than corn at present.</a:t>
            </a:r>
          </a:p>
        </p:txBody>
      </p:sp>
      <p:sp>
        <p:nvSpPr>
          <p:cNvPr id="4" name="Slide Number Placeholder 3"/>
          <p:cNvSpPr>
            <a:spLocks noGrp="1"/>
          </p:cNvSpPr>
          <p:nvPr>
            <p:ph type="sldNum" sz="quarter" idx="5"/>
          </p:nvPr>
        </p:nvSpPr>
        <p:spPr/>
        <p:txBody>
          <a:bodyPr/>
          <a:lstStyle/>
          <a:p>
            <a:fld id="{5D62FD9E-0548-417A-B2C8-9EC4D87D517F}" type="slidenum">
              <a:rPr lang="en-US" smtClean="0"/>
              <a:t>11</a:t>
            </a:fld>
            <a:endParaRPr lang="en-US"/>
          </a:p>
        </p:txBody>
      </p:sp>
    </p:spTree>
    <p:extLst>
      <p:ext uri="{BB962C8B-B14F-4D97-AF65-F5344CB8AC3E}">
        <p14:creationId xmlns:p14="http://schemas.microsoft.com/office/powerpoint/2010/main" val="298351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77838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2895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51005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4111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0707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8751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5194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61079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4" y="0"/>
            <a:ext cx="9144000" cy="1180050"/>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5932797"/>
            <a:ext cx="9144000" cy="925203"/>
          </a:xfrm>
          <a:prstGeom prst="rect">
            <a:avLst/>
          </a:prstGeom>
        </p:spPr>
      </p:pic>
    </p:spTree>
    <p:extLst>
      <p:ext uri="{BB962C8B-B14F-4D97-AF65-F5344CB8AC3E}">
        <p14:creationId xmlns:p14="http://schemas.microsoft.com/office/powerpoint/2010/main" val="320841970"/>
      </p:ext>
    </p:extLst>
  </p:cSld>
  <p:clrMap bg1="lt1" tx1="dk1" bg2="lt2" tx2="dk2" accent1="accent1" accent2="accent2" accent3="accent3" accent4="accent4" accent5="accent5" accent6="accent6" hlink="hlink" folHlink="folHlink"/>
  <p:sldLayoutIdLst>
    <p:sldLayoutId id="2147483667"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43877"/>
            <a:ext cx="9144000" cy="914123"/>
          </a:xfrm>
          <a:prstGeom prst="rect">
            <a:avLst/>
          </a:prstGeom>
        </p:spPr>
      </p:pic>
      <p:sp>
        <p:nvSpPr>
          <p:cNvPr id="5" name="Title Placeholder 4"/>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6" name="Text Placeholder 5"/>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txBox="1">
            <a:spLocks/>
          </p:cNvSpPr>
          <p:nvPr userDrawn="1"/>
        </p:nvSpPr>
        <p:spPr>
          <a:xfrm>
            <a:off x="8305800" y="6549154"/>
            <a:ext cx="762000" cy="3074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0BA3FA7-BEB2-4323-A93B-546EB2C33319}" type="slidenum">
              <a:rPr lang="en-US"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3365754007"/>
      </p:ext>
    </p:extLst>
  </p:cSld>
  <p:clrMap bg1="lt1" tx1="dk1" bg2="lt2" tx2="dk2" accent1="accent1" accent2="accent2" accent3="accent3" accent4="accent4" accent5="accent5" accent6="accent6" hlink="hlink" folHlink="folHlink"/>
  <p:sldLayoutIdLst>
    <p:sldLayoutId id="2147483668" r:id="rId1"/>
    <p:sldLayoutId id="2147483670" r:id="rId2"/>
    <p:sldLayoutId id="2147483671" r:id="rId3"/>
    <p:sldLayoutId id="2147483672" r:id="rId4"/>
    <p:sldLayoutId id="2147483673"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3124200"/>
          </a:xfrm>
        </p:spPr>
        <p:txBody>
          <a:bodyPr/>
          <a:lstStyle/>
          <a:p>
            <a:r>
              <a:rPr lang="en-US" dirty="0"/>
              <a:t>Outlook:</a:t>
            </a:r>
            <a:br>
              <a:rPr lang="en-US" dirty="0"/>
            </a:br>
            <a:r>
              <a:rPr lang="en-US" dirty="0"/>
              <a:t>Grains and Oilseeds</a:t>
            </a:r>
            <a:br>
              <a:rPr lang="en-US" dirty="0"/>
            </a:br>
            <a:br>
              <a:rPr lang="en-US" dirty="0"/>
            </a:br>
            <a:r>
              <a:rPr lang="en-US" sz="3200" dirty="0"/>
              <a:t>Michael McConnell</a:t>
            </a:r>
            <a:br>
              <a:rPr lang="en-US" sz="3200" dirty="0"/>
            </a:br>
            <a:r>
              <a:rPr lang="en-US" sz="3200" dirty="0"/>
              <a:t>USDA, Economic Research Service</a:t>
            </a:r>
            <a:endParaRPr lang="en-US" dirty="0"/>
          </a:p>
        </p:txBody>
      </p:sp>
      <p:sp>
        <p:nvSpPr>
          <p:cNvPr id="3" name="TextBox 2">
            <a:extLst>
              <a:ext uri="{FF2B5EF4-FFF2-40B4-BE49-F238E27FC236}">
                <a16:creationId xmlns:a16="http://schemas.microsoft.com/office/drawing/2014/main" id="{FAA9D86F-BF44-4407-ABFB-0D1AD3095C4C}"/>
              </a:ext>
            </a:extLst>
          </p:cNvPr>
          <p:cNvSpPr txBox="1"/>
          <p:nvPr/>
        </p:nvSpPr>
        <p:spPr>
          <a:xfrm>
            <a:off x="457200" y="5410200"/>
            <a:ext cx="8399206" cy="738664"/>
          </a:xfrm>
          <a:prstGeom prst="rect">
            <a:avLst/>
          </a:prstGeom>
          <a:noFill/>
        </p:spPr>
        <p:txBody>
          <a:bodyPr wrap="square" rtlCol="0">
            <a:spAutoFit/>
          </a:bodyPr>
          <a:lstStyle/>
          <a:p>
            <a:r>
              <a:rPr lang="en-US" sz="1400" dirty="0"/>
              <a:t>Data approved by the World Agricultural Outlook Board. Estimates and forecasts are from the February 2022 WASDE. The findings and conclusions in this presentation are those of the author and should not be construed to represent any official USDA or U.S. Government determination or policy. </a:t>
            </a:r>
          </a:p>
        </p:txBody>
      </p:sp>
    </p:spTree>
    <p:extLst>
      <p:ext uri="{BB962C8B-B14F-4D97-AF65-F5344CB8AC3E}">
        <p14:creationId xmlns:p14="http://schemas.microsoft.com/office/powerpoint/2010/main" val="3338760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Wheat Market Outlook</a:t>
            </a:r>
          </a:p>
        </p:txBody>
      </p:sp>
      <p:graphicFrame>
        <p:nvGraphicFramePr>
          <p:cNvPr id="5" name="Content Placeholder 4">
            <a:extLst>
              <a:ext uri="{FF2B5EF4-FFF2-40B4-BE49-F238E27FC236}">
                <a16:creationId xmlns:a16="http://schemas.microsoft.com/office/drawing/2014/main" id="{8262085D-10CC-46D4-B6BA-C7B0201DA724}"/>
              </a:ext>
            </a:extLst>
          </p:cNvPr>
          <p:cNvGraphicFramePr>
            <a:graphicFrameLocks noGrp="1"/>
          </p:cNvGraphicFramePr>
          <p:nvPr>
            <p:ph idx="1"/>
            <p:extLst>
              <p:ext uri="{D42A27DB-BD31-4B8C-83A1-F6EECF244321}">
                <p14:modId xmlns:p14="http://schemas.microsoft.com/office/powerpoint/2010/main" val="3458522168"/>
              </p:ext>
            </p:extLst>
          </p:nvPr>
        </p:nvGraphicFramePr>
        <p:xfrm>
          <a:off x="457200" y="1600200"/>
          <a:ext cx="8229600" cy="445008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1068705504"/>
                    </a:ext>
                  </a:extLst>
                </a:gridCol>
                <a:gridCol w="1828800">
                  <a:extLst>
                    <a:ext uri="{9D8B030D-6E8A-4147-A177-3AD203B41FA5}">
                      <a16:colId xmlns:a16="http://schemas.microsoft.com/office/drawing/2014/main" val="133860321"/>
                    </a:ext>
                  </a:extLst>
                </a:gridCol>
                <a:gridCol w="1828800">
                  <a:extLst>
                    <a:ext uri="{9D8B030D-6E8A-4147-A177-3AD203B41FA5}">
                      <a16:colId xmlns:a16="http://schemas.microsoft.com/office/drawing/2014/main" val="2350233119"/>
                    </a:ext>
                  </a:extLst>
                </a:gridCol>
                <a:gridCol w="1371600">
                  <a:extLst>
                    <a:ext uri="{9D8B030D-6E8A-4147-A177-3AD203B41FA5}">
                      <a16:colId xmlns:a16="http://schemas.microsoft.com/office/drawing/2014/main" val="1028947528"/>
                    </a:ext>
                  </a:extLst>
                </a:gridCol>
              </a:tblGrid>
              <a:tr h="370840">
                <a:tc>
                  <a:txBody>
                    <a:bodyPr/>
                    <a:lstStyle/>
                    <a:p>
                      <a:endParaRPr lang="en-US"/>
                    </a:p>
                  </a:txBody>
                  <a:tcPr/>
                </a:tc>
                <a:tc>
                  <a:txBody>
                    <a:bodyPr/>
                    <a:lstStyle/>
                    <a:p>
                      <a:pPr algn="ctr"/>
                      <a:r>
                        <a:rPr lang="en-US" dirty="0"/>
                        <a:t>2021/22</a:t>
                      </a:r>
                    </a:p>
                  </a:txBody>
                  <a:tcPr/>
                </a:tc>
                <a:tc>
                  <a:txBody>
                    <a:bodyPr/>
                    <a:lstStyle/>
                    <a:p>
                      <a:pPr algn="ctr"/>
                      <a:r>
                        <a:rPr lang="en-US"/>
                        <a:t>2022/23</a:t>
                      </a:r>
                      <a:endParaRPr lang="en-US" dirty="0"/>
                    </a:p>
                  </a:txBody>
                  <a:tcPr/>
                </a:tc>
                <a:tc>
                  <a:txBody>
                    <a:bodyPr/>
                    <a:lstStyle/>
                    <a:p>
                      <a:pPr algn="ctr"/>
                      <a:r>
                        <a:rPr lang="en-US" dirty="0"/>
                        <a:t>Difference</a:t>
                      </a:r>
                    </a:p>
                  </a:txBody>
                  <a:tcPr/>
                </a:tc>
                <a:extLst>
                  <a:ext uri="{0D108BD9-81ED-4DB2-BD59-A6C34878D82A}">
                    <a16:rowId xmlns:a16="http://schemas.microsoft.com/office/drawing/2014/main" val="4108673007"/>
                  </a:ext>
                </a:extLst>
              </a:tr>
              <a:tr h="370840">
                <a:tc>
                  <a:txBody>
                    <a:bodyPr/>
                    <a:lstStyle/>
                    <a:p>
                      <a:r>
                        <a:rPr lang="en-US" dirty="0"/>
                        <a:t>Area planted (mil. acres)</a:t>
                      </a:r>
                    </a:p>
                  </a:txBody>
                  <a:tcPr/>
                </a:tc>
                <a:tc>
                  <a:txBody>
                    <a:bodyPr/>
                    <a:lstStyle/>
                    <a:p>
                      <a:pPr algn="r"/>
                      <a:r>
                        <a:rPr lang="en-US" dirty="0"/>
                        <a:t>46.7</a:t>
                      </a:r>
                    </a:p>
                  </a:txBody>
                  <a:tcPr/>
                </a:tc>
                <a:tc>
                  <a:txBody>
                    <a:bodyPr/>
                    <a:lstStyle/>
                    <a:p>
                      <a:pPr algn="r"/>
                      <a:r>
                        <a:rPr lang="en-US" dirty="0"/>
                        <a:t>48.0</a:t>
                      </a:r>
                    </a:p>
                  </a:txBody>
                  <a:tcPr/>
                </a:tc>
                <a:tc>
                  <a:txBody>
                    <a:bodyPr/>
                    <a:lstStyle/>
                    <a:p>
                      <a:pPr algn="r"/>
                      <a:r>
                        <a:rPr lang="en-US" dirty="0"/>
                        <a:t>1.3</a:t>
                      </a:r>
                    </a:p>
                  </a:txBody>
                  <a:tcPr/>
                </a:tc>
                <a:extLst>
                  <a:ext uri="{0D108BD9-81ED-4DB2-BD59-A6C34878D82A}">
                    <a16:rowId xmlns:a16="http://schemas.microsoft.com/office/drawing/2014/main" val="2771679906"/>
                  </a:ext>
                </a:extLst>
              </a:tr>
              <a:tr h="370840">
                <a:tc>
                  <a:txBody>
                    <a:bodyPr/>
                    <a:lstStyle/>
                    <a:p>
                      <a:r>
                        <a:rPr lang="en-US" dirty="0"/>
                        <a:t>  Winter Wheat area planted</a:t>
                      </a:r>
                    </a:p>
                  </a:txBody>
                  <a:tcPr/>
                </a:tc>
                <a:tc>
                  <a:txBody>
                    <a:bodyPr/>
                    <a:lstStyle/>
                    <a:p>
                      <a:pPr algn="r"/>
                      <a:r>
                        <a:rPr lang="en-US" dirty="0"/>
                        <a:t>33.6</a:t>
                      </a:r>
                    </a:p>
                  </a:txBody>
                  <a:tcPr/>
                </a:tc>
                <a:tc>
                  <a:txBody>
                    <a:bodyPr/>
                    <a:lstStyle/>
                    <a:p>
                      <a:pPr algn="r"/>
                      <a:r>
                        <a:rPr lang="en-US" dirty="0"/>
                        <a:t>34.3</a:t>
                      </a:r>
                    </a:p>
                  </a:txBody>
                  <a:tcPr/>
                </a:tc>
                <a:tc>
                  <a:txBody>
                    <a:bodyPr/>
                    <a:lstStyle/>
                    <a:p>
                      <a:pPr algn="r"/>
                      <a:r>
                        <a:rPr lang="en-US" dirty="0"/>
                        <a:t>0.7</a:t>
                      </a:r>
                    </a:p>
                  </a:txBody>
                  <a:tcPr/>
                </a:tc>
                <a:extLst>
                  <a:ext uri="{0D108BD9-81ED-4DB2-BD59-A6C34878D82A}">
                    <a16:rowId xmlns:a16="http://schemas.microsoft.com/office/drawing/2014/main" val="574978118"/>
                  </a:ext>
                </a:extLst>
              </a:tr>
              <a:tr h="370840">
                <a:tc>
                  <a:txBody>
                    <a:bodyPr/>
                    <a:lstStyle/>
                    <a:p>
                      <a:r>
                        <a:rPr lang="en-US" dirty="0"/>
                        <a:t>Yield (</a:t>
                      </a:r>
                      <a:r>
                        <a:rPr lang="en-US" dirty="0" err="1"/>
                        <a:t>bu</a:t>
                      </a:r>
                      <a:r>
                        <a:rPr lang="en-US" dirty="0"/>
                        <a:t>/acre)</a:t>
                      </a:r>
                    </a:p>
                  </a:txBody>
                  <a:tcPr/>
                </a:tc>
                <a:tc>
                  <a:txBody>
                    <a:bodyPr/>
                    <a:lstStyle/>
                    <a:p>
                      <a:pPr algn="r"/>
                      <a:r>
                        <a:rPr lang="en-US" dirty="0"/>
                        <a:t>44.3</a:t>
                      </a:r>
                    </a:p>
                  </a:txBody>
                  <a:tcPr/>
                </a:tc>
                <a:tc>
                  <a:txBody>
                    <a:bodyPr/>
                    <a:lstStyle/>
                    <a:p>
                      <a:pPr algn="r"/>
                      <a:r>
                        <a:rPr lang="en-US" dirty="0"/>
                        <a:t>49.1</a:t>
                      </a:r>
                    </a:p>
                  </a:txBody>
                  <a:tcPr/>
                </a:tc>
                <a:tc>
                  <a:txBody>
                    <a:bodyPr/>
                    <a:lstStyle/>
                    <a:p>
                      <a:pPr algn="r"/>
                      <a:r>
                        <a:rPr lang="en-US" dirty="0"/>
                        <a:t>4.8</a:t>
                      </a:r>
                    </a:p>
                  </a:txBody>
                  <a:tcPr/>
                </a:tc>
                <a:extLst>
                  <a:ext uri="{0D108BD9-81ED-4DB2-BD59-A6C34878D82A}">
                    <a16:rowId xmlns:a16="http://schemas.microsoft.com/office/drawing/2014/main" val="1713224934"/>
                  </a:ext>
                </a:extLst>
              </a:tr>
              <a:tr h="370840">
                <a:tc>
                  <a:txBody>
                    <a:bodyPr/>
                    <a:lstStyle/>
                    <a:p>
                      <a:endParaRPr lang="en-US" dirty="0"/>
                    </a:p>
                  </a:txBody>
                  <a:tcPr/>
                </a:tc>
                <a:tc gridSpan="3">
                  <a:txBody>
                    <a:bodyPr/>
                    <a:lstStyle/>
                    <a:p>
                      <a:pPr algn="ctr"/>
                      <a:r>
                        <a:rPr lang="en-US" dirty="0"/>
                        <a:t>Million bushels</a:t>
                      </a:r>
                    </a:p>
                  </a:txBody>
                  <a:tcPr/>
                </a:tc>
                <a:tc hMerge="1">
                  <a:txBody>
                    <a:bodyPr/>
                    <a:lstStyle/>
                    <a:p>
                      <a:endParaRPr lang="en-US"/>
                    </a:p>
                  </a:txBody>
                  <a:tcPr/>
                </a:tc>
                <a:tc hMerge="1">
                  <a:txBody>
                    <a:bodyPr/>
                    <a:lstStyle/>
                    <a:p>
                      <a:pPr algn="ctr"/>
                      <a:endParaRPr lang="en-US" dirty="0"/>
                    </a:p>
                  </a:txBody>
                  <a:tcPr/>
                </a:tc>
                <a:extLst>
                  <a:ext uri="{0D108BD9-81ED-4DB2-BD59-A6C34878D82A}">
                    <a16:rowId xmlns:a16="http://schemas.microsoft.com/office/drawing/2014/main" val="1605947984"/>
                  </a:ext>
                </a:extLst>
              </a:tr>
              <a:tr h="370840">
                <a:tc>
                  <a:txBody>
                    <a:bodyPr/>
                    <a:lstStyle/>
                    <a:p>
                      <a:r>
                        <a:rPr lang="en-US" dirty="0"/>
                        <a:t>Production</a:t>
                      </a:r>
                    </a:p>
                  </a:txBody>
                  <a:tcPr/>
                </a:tc>
                <a:tc>
                  <a:txBody>
                    <a:bodyPr/>
                    <a:lstStyle/>
                    <a:p>
                      <a:pPr algn="r"/>
                      <a:r>
                        <a:rPr lang="en-US" dirty="0"/>
                        <a:t>1,646</a:t>
                      </a:r>
                    </a:p>
                  </a:txBody>
                  <a:tcPr/>
                </a:tc>
                <a:tc>
                  <a:txBody>
                    <a:bodyPr/>
                    <a:lstStyle/>
                    <a:p>
                      <a:pPr algn="r"/>
                      <a:r>
                        <a:rPr lang="en-US" dirty="0"/>
                        <a:t>1,940</a:t>
                      </a:r>
                    </a:p>
                  </a:txBody>
                  <a:tcPr/>
                </a:tc>
                <a:tc>
                  <a:txBody>
                    <a:bodyPr/>
                    <a:lstStyle/>
                    <a:p>
                      <a:pPr algn="r"/>
                      <a:r>
                        <a:rPr lang="en-US" dirty="0"/>
                        <a:t>294</a:t>
                      </a:r>
                    </a:p>
                  </a:txBody>
                  <a:tcPr/>
                </a:tc>
                <a:extLst>
                  <a:ext uri="{0D108BD9-81ED-4DB2-BD59-A6C34878D82A}">
                    <a16:rowId xmlns:a16="http://schemas.microsoft.com/office/drawing/2014/main" val="4221768786"/>
                  </a:ext>
                </a:extLst>
              </a:tr>
              <a:tr h="370840">
                <a:tc>
                  <a:txBody>
                    <a:bodyPr/>
                    <a:lstStyle/>
                    <a:p>
                      <a:r>
                        <a:rPr lang="en-US" dirty="0"/>
                        <a:t>Imports</a:t>
                      </a:r>
                    </a:p>
                  </a:txBody>
                  <a:tcPr/>
                </a:tc>
                <a:tc>
                  <a:txBody>
                    <a:bodyPr/>
                    <a:lstStyle/>
                    <a:p>
                      <a:pPr algn="r"/>
                      <a:r>
                        <a:rPr lang="en-US" dirty="0"/>
                        <a:t>100</a:t>
                      </a:r>
                    </a:p>
                  </a:txBody>
                  <a:tcPr/>
                </a:tc>
                <a:tc>
                  <a:txBody>
                    <a:bodyPr/>
                    <a:lstStyle/>
                    <a:p>
                      <a:pPr algn="r"/>
                      <a:r>
                        <a:rPr lang="en-US" dirty="0"/>
                        <a:t>120</a:t>
                      </a:r>
                    </a:p>
                  </a:txBody>
                  <a:tcPr/>
                </a:tc>
                <a:tc>
                  <a:txBody>
                    <a:bodyPr/>
                    <a:lstStyle/>
                    <a:p>
                      <a:pPr algn="r"/>
                      <a:r>
                        <a:rPr lang="en-US" dirty="0"/>
                        <a:t>20</a:t>
                      </a:r>
                    </a:p>
                  </a:txBody>
                  <a:tcPr/>
                </a:tc>
                <a:extLst>
                  <a:ext uri="{0D108BD9-81ED-4DB2-BD59-A6C34878D82A}">
                    <a16:rowId xmlns:a16="http://schemas.microsoft.com/office/drawing/2014/main" val="1199396531"/>
                  </a:ext>
                </a:extLst>
              </a:tr>
              <a:tr h="370840">
                <a:tc>
                  <a:txBody>
                    <a:bodyPr/>
                    <a:lstStyle/>
                    <a:p>
                      <a:r>
                        <a:rPr lang="en-US" dirty="0"/>
                        <a:t>Exports</a:t>
                      </a:r>
                    </a:p>
                  </a:txBody>
                  <a:tcPr/>
                </a:tc>
                <a:tc>
                  <a:txBody>
                    <a:bodyPr/>
                    <a:lstStyle/>
                    <a:p>
                      <a:pPr algn="r"/>
                      <a:r>
                        <a:rPr lang="en-US" dirty="0"/>
                        <a:t>810</a:t>
                      </a:r>
                    </a:p>
                  </a:txBody>
                  <a:tcPr/>
                </a:tc>
                <a:tc>
                  <a:txBody>
                    <a:bodyPr/>
                    <a:lstStyle/>
                    <a:p>
                      <a:pPr algn="r"/>
                      <a:r>
                        <a:rPr lang="en-US" dirty="0"/>
                        <a:t>850</a:t>
                      </a:r>
                    </a:p>
                  </a:txBody>
                  <a:tcPr/>
                </a:tc>
                <a:tc>
                  <a:txBody>
                    <a:bodyPr/>
                    <a:lstStyle/>
                    <a:p>
                      <a:pPr algn="r"/>
                      <a:r>
                        <a:rPr lang="en-US" dirty="0"/>
                        <a:t>40</a:t>
                      </a:r>
                    </a:p>
                  </a:txBody>
                  <a:tcPr/>
                </a:tc>
                <a:extLst>
                  <a:ext uri="{0D108BD9-81ED-4DB2-BD59-A6C34878D82A}">
                    <a16:rowId xmlns:a16="http://schemas.microsoft.com/office/drawing/2014/main" val="3657770065"/>
                  </a:ext>
                </a:extLst>
              </a:tr>
              <a:tr h="370840">
                <a:tc>
                  <a:txBody>
                    <a:bodyPr/>
                    <a:lstStyle/>
                    <a:p>
                      <a:r>
                        <a:rPr lang="en-US" dirty="0"/>
                        <a:t>Feed and residual</a:t>
                      </a:r>
                    </a:p>
                  </a:txBody>
                  <a:tcPr/>
                </a:tc>
                <a:tc>
                  <a:txBody>
                    <a:bodyPr/>
                    <a:lstStyle/>
                    <a:p>
                      <a:pPr algn="r"/>
                      <a:r>
                        <a:rPr lang="en-US" dirty="0"/>
                        <a:t>110</a:t>
                      </a:r>
                    </a:p>
                  </a:txBody>
                  <a:tcPr/>
                </a:tc>
                <a:tc>
                  <a:txBody>
                    <a:bodyPr/>
                    <a:lstStyle/>
                    <a:p>
                      <a:pPr algn="r"/>
                      <a:r>
                        <a:rPr lang="en-US" dirty="0"/>
                        <a:t>100</a:t>
                      </a:r>
                    </a:p>
                  </a:txBody>
                  <a:tcPr/>
                </a:tc>
                <a:tc>
                  <a:txBody>
                    <a:bodyPr/>
                    <a:lstStyle/>
                    <a:p>
                      <a:pPr algn="r"/>
                      <a:r>
                        <a:rPr lang="en-US" dirty="0"/>
                        <a:t>-10</a:t>
                      </a:r>
                    </a:p>
                  </a:txBody>
                  <a:tcPr/>
                </a:tc>
                <a:extLst>
                  <a:ext uri="{0D108BD9-81ED-4DB2-BD59-A6C34878D82A}">
                    <a16:rowId xmlns:a16="http://schemas.microsoft.com/office/drawing/2014/main" val="2526276492"/>
                  </a:ext>
                </a:extLst>
              </a:tr>
              <a:tr h="370840">
                <a:tc>
                  <a:txBody>
                    <a:bodyPr/>
                    <a:lstStyle/>
                    <a:p>
                      <a:r>
                        <a:rPr lang="en-US" dirty="0"/>
                        <a:t>Food and seed</a:t>
                      </a:r>
                    </a:p>
                  </a:txBody>
                  <a:tcPr/>
                </a:tc>
                <a:tc>
                  <a:txBody>
                    <a:bodyPr/>
                    <a:lstStyle/>
                    <a:p>
                      <a:pPr algn="r"/>
                      <a:r>
                        <a:rPr lang="en-US" dirty="0"/>
                        <a:t>1,023</a:t>
                      </a:r>
                    </a:p>
                  </a:txBody>
                  <a:tcPr/>
                </a:tc>
                <a:tc>
                  <a:txBody>
                    <a:bodyPr/>
                    <a:lstStyle/>
                    <a:p>
                      <a:pPr algn="r"/>
                      <a:r>
                        <a:rPr lang="en-US" dirty="0"/>
                        <a:t>1,027</a:t>
                      </a:r>
                    </a:p>
                  </a:txBody>
                  <a:tcPr/>
                </a:tc>
                <a:tc>
                  <a:txBody>
                    <a:bodyPr/>
                    <a:lstStyle/>
                    <a:p>
                      <a:pPr algn="r"/>
                      <a:r>
                        <a:rPr lang="en-US" dirty="0"/>
                        <a:t>4</a:t>
                      </a:r>
                    </a:p>
                  </a:txBody>
                  <a:tcPr/>
                </a:tc>
                <a:extLst>
                  <a:ext uri="{0D108BD9-81ED-4DB2-BD59-A6C34878D82A}">
                    <a16:rowId xmlns:a16="http://schemas.microsoft.com/office/drawing/2014/main" val="76490645"/>
                  </a:ext>
                </a:extLst>
              </a:tr>
              <a:tr h="370840">
                <a:tc>
                  <a:txBody>
                    <a:bodyPr/>
                    <a:lstStyle/>
                    <a:p>
                      <a:r>
                        <a:rPr lang="en-US" dirty="0"/>
                        <a:t>Ending stocks</a:t>
                      </a:r>
                    </a:p>
                  </a:txBody>
                  <a:tcPr/>
                </a:tc>
                <a:tc>
                  <a:txBody>
                    <a:bodyPr/>
                    <a:lstStyle/>
                    <a:p>
                      <a:pPr algn="r"/>
                      <a:r>
                        <a:rPr lang="en-US" dirty="0"/>
                        <a:t>648</a:t>
                      </a:r>
                    </a:p>
                  </a:txBody>
                  <a:tcPr/>
                </a:tc>
                <a:tc>
                  <a:txBody>
                    <a:bodyPr/>
                    <a:lstStyle/>
                    <a:p>
                      <a:pPr algn="r"/>
                      <a:r>
                        <a:rPr lang="en-US" dirty="0"/>
                        <a:t>731</a:t>
                      </a:r>
                    </a:p>
                  </a:txBody>
                  <a:tcPr/>
                </a:tc>
                <a:tc>
                  <a:txBody>
                    <a:bodyPr/>
                    <a:lstStyle/>
                    <a:p>
                      <a:pPr algn="r"/>
                      <a:r>
                        <a:rPr lang="en-US" dirty="0"/>
                        <a:t>83</a:t>
                      </a:r>
                    </a:p>
                  </a:txBody>
                  <a:tcPr/>
                </a:tc>
                <a:extLst>
                  <a:ext uri="{0D108BD9-81ED-4DB2-BD59-A6C34878D82A}">
                    <a16:rowId xmlns:a16="http://schemas.microsoft.com/office/drawing/2014/main" val="4232884430"/>
                  </a:ext>
                </a:extLst>
              </a:tr>
              <a:tr h="370840">
                <a:tc>
                  <a:txBody>
                    <a:bodyPr/>
                    <a:lstStyle/>
                    <a:p>
                      <a:r>
                        <a:rPr lang="en-US" dirty="0"/>
                        <a:t>Farm average price ($/bu.)</a:t>
                      </a:r>
                    </a:p>
                  </a:txBody>
                  <a:tcPr/>
                </a:tc>
                <a:tc>
                  <a:txBody>
                    <a:bodyPr/>
                    <a:lstStyle/>
                    <a:p>
                      <a:pPr algn="r"/>
                      <a:r>
                        <a:rPr lang="en-US" dirty="0"/>
                        <a:t>$7.30</a:t>
                      </a:r>
                    </a:p>
                  </a:txBody>
                  <a:tcPr/>
                </a:tc>
                <a:tc>
                  <a:txBody>
                    <a:bodyPr/>
                    <a:lstStyle/>
                    <a:p>
                      <a:pPr algn="r"/>
                      <a:r>
                        <a:rPr lang="en-US" dirty="0"/>
                        <a:t>$6.80</a:t>
                      </a:r>
                    </a:p>
                  </a:txBody>
                  <a:tcPr/>
                </a:tc>
                <a:tc>
                  <a:txBody>
                    <a:bodyPr/>
                    <a:lstStyle/>
                    <a:p>
                      <a:pPr algn="r"/>
                      <a:r>
                        <a:rPr lang="en-US" dirty="0"/>
                        <a:t>-$0.50</a:t>
                      </a:r>
                    </a:p>
                  </a:txBody>
                  <a:tcPr/>
                </a:tc>
                <a:extLst>
                  <a:ext uri="{0D108BD9-81ED-4DB2-BD59-A6C34878D82A}">
                    <a16:rowId xmlns:a16="http://schemas.microsoft.com/office/drawing/2014/main" val="2991917358"/>
                  </a:ext>
                </a:extLst>
              </a:tr>
            </a:tbl>
          </a:graphicData>
        </a:graphic>
      </p:graphicFrame>
    </p:spTree>
    <p:extLst>
      <p:ext uri="{BB962C8B-B14F-4D97-AF65-F5344CB8AC3E}">
        <p14:creationId xmlns:p14="http://schemas.microsoft.com/office/powerpoint/2010/main" val="2061813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Soybean Market Outlook</a:t>
            </a:r>
          </a:p>
        </p:txBody>
      </p:sp>
      <p:graphicFrame>
        <p:nvGraphicFramePr>
          <p:cNvPr id="2" name="Table 4">
            <a:extLst>
              <a:ext uri="{FF2B5EF4-FFF2-40B4-BE49-F238E27FC236}">
                <a16:creationId xmlns:a16="http://schemas.microsoft.com/office/drawing/2014/main" id="{BAD473ED-1016-4E90-89D2-A8C9014C14E0}"/>
              </a:ext>
            </a:extLst>
          </p:cNvPr>
          <p:cNvGraphicFramePr>
            <a:graphicFrameLocks noGrp="1"/>
          </p:cNvGraphicFramePr>
          <p:nvPr>
            <p:ph idx="1"/>
            <p:extLst>
              <p:ext uri="{D42A27DB-BD31-4B8C-83A1-F6EECF244321}">
                <p14:modId xmlns:p14="http://schemas.microsoft.com/office/powerpoint/2010/main" val="313963790"/>
              </p:ext>
            </p:extLst>
          </p:nvPr>
        </p:nvGraphicFramePr>
        <p:xfrm>
          <a:off x="457200" y="1600200"/>
          <a:ext cx="8229600" cy="407924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1068705504"/>
                    </a:ext>
                  </a:extLst>
                </a:gridCol>
                <a:gridCol w="1828800">
                  <a:extLst>
                    <a:ext uri="{9D8B030D-6E8A-4147-A177-3AD203B41FA5}">
                      <a16:colId xmlns:a16="http://schemas.microsoft.com/office/drawing/2014/main" val="133860321"/>
                    </a:ext>
                  </a:extLst>
                </a:gridCol>
                <a:gridCol w="1828800">
                  <a:extLst>
                    <a:ext uri="{9D8B030D-6E8A-4147-A177-3AD203B41FA5}">
                      <a16:colId xmlns:a16="http://schemas.microsoft.com/office/drawing/2014/main" val="3050759670"/>
                    </a:ext>
                  </a:extLst>
                </a:gridCol>
                <a:gridCol w="1371600">
                  <a:extLst>
                    <a:ext uri="{9D8B030D-6E8A-4147-A177-3AD203B41FA5}">
                      <a16:colId xmlns:a16="http://schemas.microsoft.com/office/drawing/2014/main" val="1028947528"/>
                    </a:ext>
                  </a:extLst>
                </a:gridCol>
              </a:tblGrid>
              <a:tr h="370840">
                <a:tc>
                  <a:txBody>
                    <a:bodyPr/>
                    <a:lstStyle/>
                    <a:p>
                      <a:endParaRPr lang="en-US"/>
                    </a:p>
                  </a:txBody>
                  <a:tcPr/>
                </a:tc>
                <a:tc>
                  <a:txBody>
                    <a:bodyPr/>
                    <a:lstStyle/>
                    <a:p>
                      <a:pPr algn="ctr"/>
                      <a:r>
                        <a:rPr lang="en-US" dirty="0"/>
                        <a:t>2021/22</a:t>
                      </a:r>
                    </a:p>
                  </a:txBody>
                  <a:tcPr/>
                </a:tc>
                <a:tc>
                  <a:txBody>
                    <a:bodyPr/>
                    <a:lstStyle/>
                    <a:p>
                      <a:pPr algn="ctr"/>
                      <a:r>
                        <a:rPr lang="en-US"/>
                        <a:t>2022/23</a:t>
                      </a:r>
                      <a:endParaRPr lang="en-US" dirty="0"/>
                    </a:p>
                  </a:txBody>
                  <a:tcPr/>
                </a:tc>
                <a:tc>
                  <a:txBody>
                    <a:bodyPr/>
                    <a:lstStyle/>
                    <a:p>
                      <a:pPr algn="ctr"/>
                      <a:r>
                        <a:rPr lang="en-US" dirty="0"/>
                        <a:t>Difference</a:t>
                      </a:r>
                    </a:p>
                  </a:txBody>
                  <a:tcPr/>
                </a:tc>
                <a:extLst>
                  <a:ext uri="{0D108BD9-81ED-4DB2-BD59-A6C34878D82A}">
                    <a16:rowId xmlns:a16="http://schemas.microsoft.com/office/drawing/2014/main" val="4108673007"/>
                  </a:ext>
                </a:extLst>
              </a:tr>
              <a:tr h="370840">
                <a:tc>
                  <a:txBody>
                    <a:bodyPr/>
                    <a:lstStyle/>
                    <a:p>
                      <a:r>
                        <a:rPr lang="en-US" dirty="0"/>
                        <a:t>Area planted (mil. acres)</a:t>
                      </a:r>
                    </a:p>
                  </a:txBody>
                  <a:tcPr/>
                </a:tc>
                <a:tc>
                  <a:txBody>
                    <a:bodyPr/>
                    <a:lstStyle/>
                    <a:p>
                      <a:pPr algn="r"/>
                      <a:r>
                        <a:rPr lang="en-US" dirty="0"/>
                        <a:t>87.2</a:t>
                      </a:r>
                    </a:p>
                  </a:txBody>
                  <a:tcPr/>
                </a:tc>
                <a:tc>
                  <a:txBody>
                    <a:bodyPr/>
                    <a:lstStyle/>
                    <a:p>
                      <a:pPr algn="r"/>
                      <a:r>
                        <a:rPr lang="en-US" dirty="0"/>
                        <a:t>88.0</a:t>
                      </a:r>
                    </a:p>
                  </a:txBody>
                  <a:tcPr/>
                </a:tc>
                <a:tc>
                  <a:txBody>
                    <a:bodyPr/>
                    <a:lstStyle/>
                    <a:p>
                      <a:pPr algn="r"/>
                      <a:r>
                        <a:rPr lang="en-US" dirty="0"/>
                        <a:t>0.8</a:t>
                      </a:r>
                    </a:p>
                  </a:txBody>
                  <a:tcPr/>
                </a:tc>
                <a:extLst>
                  <a:ext uri="{0D108BD9-81ED-4DB2-BD59-A6C34878D82A}">
                    <a16:rowId xmlns:a16="http://schemas.microsoft.com/office/drawing/2014/main" val="2771679906"/>
                  </a:ext>
                </a:extLst>
              </a:tr>
              <a:tr h="370840">
                <a:tc>
                  <a:txBody>
                    <a:bodyPr/>
                    <a:lstStyle/>
                    <a:p>
                      <a:r>
                        <a:rPr lang="en-US" dirty="0"/>
                        <a:t>Yield (</a:t>
                      </a:r>
                      <a:r>
                        <a:rPr lang="en-US" dirty="0" err="1"/>
                        <a:t>bu</a:t>
                      </a:r>
                      <a:r>
                        <a:rPr lang="en-US" dirty="0"/>
                        <a:t>/acre)</a:t>
                      </a:r>
                    </a:p>
                  </a:txBody>
                  <a:tcPr/>
                </a:tc>
                <a:tc>
                  <a:txBody>
                    <a:bodyPr/>
                    <a:lstStyle/>
                    <a:p>
                      <a:pPr algn="r"/>
                      <a:r>
                        <a:rPr lang="en-US" dirty="0"/>
                        <a:t>51.4</a:t>
                      </a:r>
                    </a:p>
                  </a:txBody>
                  <a:tcPr/>
                </a:tc>
                <a:tc>
                  <a:txBody>
                    <a:bodyPr/>
                    <a:lstStyle/>
                    <a:p>
                      <a:pPr algn="r"/>
                      <a:r>
                        <a:rPr lang="en-US" dirty="0"/>
                        <a:t>51.5</a:t>
                      </a:r>
                    </a:p>
                  </a:txBody>
                  <a:tcPr/>
                </a:tc>
                <a:tc>
                  <a:txBody>
                    <a:bodyPr/>
                    <a:lstStyle/>
                    <a:p>
                      <a:pPr algn="r"/>
                      <a:r>
                        <a:rPr lang="en-US" dirty="0"/>
                        <a:t>0.1</a:t>
                      </a:r>
                    </a:p>
                  </a:txBody>
                  <a:tcPr/>
                </a:tc>
                <a:extLst>
                  <a:ext uri="{0D108BD9-81ED-4DB2-BD59-A6C34878D82A}">
                    <a16:rowId xmlns:a16="http://schemas.microsoft.com/office/drawing/2014/main" val="1713224934"/>
                  </a:ext>
                </a:extLst>
              </a:tr>
              <a:tr h="370840">
                <a:tc>
                  <a:txBody>
                    <a:bodyPr/>
                    <a:lstStyle/>
                    <a:p>
                      <a:endParaRPr lang="en-US" dirty="0"/>
                    </a:p>
                  </a:txBody>
                  <a:tcPr/>
                </a:tc>
                <a:tc gridSpan="3">
                  <a:txBody>
                    <a:bodyPr/>
                    <a:lstStyle/>
                    <a:p>
                      <a:pPr algn="ctr"/>
                      <a:r>
                        <a:rPr lang="en-US" dirty="0"/>
                        <a:t>Million bushels</a:t>
                      </a:r>
                    </a:p>
                  </a:txBody>
                  <a:tcPr/>
                </a:tc>
                <a:tc hMerge="1">
                  <a:txBody>
                    <a:bodyPr/>
                    <a:lstStyle/>
                    <a:p>
                      <a:endParaRPr lang="en-US"/>
                    </a:p>
                  </a:txBody>
                  <a:tcPr/>
                </a:tc>
                <a:tc hMerge="1">
                  <a:txBody>
                    <a:bodyPr/>
                    <a:lstStyle/>
                    <a:p>
                      <a:pPr algn="ctr"/>
                      <a:endParaRPr lang="en-US" dirty="0"/>
                    </a:p>
                  </a:txBody>
                  <a:tcPr/>
                </a:tc>
                <a:extLst>
                  <a:ext uri="{0D108BD9-81ED-4DB2-BD59-A6C34878D82A}">
                    <a16:rowId xmlns:a16="http://schemas.microsoft.com/office/drawing/2014/main" val="1605947984"/>
                  </a:ext>
                </a:extLst>
              </a:tr>
              <a:tr h="370840">
                <a:tc>
                  <a:txBody>
                    <a:bodyPr/>
                    <a:lstStyle/>
                    <a:p>
                      <a:r>
                        <a:rPr lang="en-US" dirty="0"/>
                        <a:t>Production</a:t>
                      </a:r>
                    </a:p>
                  </a:txBody>
                  <a:tcPr/>
                </a:tc>
                <a:tc>
                  <a:txBody>
                    <a:bodyPr/>
                    <a:lstStyle/>
                    <a:p>
                      <a:pPr algn="r"/>
                      <a:r>
                        <a:rPr lang="en-US" dirty="0"/>
                        <a:t>4,435</a:t>
                      </a:r>
                    </a:p>
                  </a:txBody>
                  <a:tcPr/>
                </a:tc>
                <a:tc>
                  <a:txBody>
                    <a:bodyPr/>
                    <a:lstStyle/>
                    <a:p>
                      <a:pPr algn="r"/>
                      <a:r>
                        <a:rPr lang="en-US" dirty="0"/>
                        <a:t>4,490</a:t>
                      </a:r>
                    </a:p>
                  </a:txBody>
                  <a:tcPr/>
                </a:tc>
                <a:tc>
                  <a:txBody>
                    <a:bodyPr/>
                    <a:lstStyle/>
                    <a:p>
                      <a:pPr algn="r"/>
                      <a:r>
                        <a:rPr lang="en-US" dirty="0"/>
                        <a:t>55</a:t>
                      </a:r>
                    </a:p>
                  </a:txBody>
                  <a:tcPr/>
                </a:tc>
                <a:extLst>
                  <a:ext uri="{0D108BD9-81ED-4DB2-BD59-A6C34878D82A}">
                    <a16:rowId xmlns:a16="http://schemas.microsoft.com/office/drawing/2014/main" val="4221768786"/>
                  </a:ext>
                </a:extLst>
              </a:tr>
              <a:tr h="370840">
                <a:tc>
                  <a:txBody>
                    <a:bodyPr/>
                    <a:lstStyle/>
                    <a:p>
                      <a:r>
                        <a:rPr lang="en-US" dirty="0"/>
                        <a:t>Imports</a:t>
                      </a:r>
                    </a:p>
                  </a:txBody>
                  <a:tcPr/>
                </a:tc>
                <a:tc>
                  <a:txBody>
                    <a:bodyPr/>
                    <a:lstStyle/>
                    <a:p>
                      <a:pPr algn="r"/>
                      <a:r>
                        <a:rPr lang="en-US" dirty="0"/>
                        <a:t>15</a:t>
                      </a:r>
                    </a:p>
                  </a:txBody>
                  <a:tcPr/>
                </a:tc>
                <a:tc>
                  <a:txBody>
                    <a:bodyPr/>
                    <a:lstStyle/>
                    <a:p>
                      <a:pPr algn="r"/>
                      <a:r>
                        <a:rPr lang="en-US" dirty="0"/>
                        <a:t>15</a:t>
                      </a:r>
                    </a:p>
                  </a:txBody>
                  <a:tcPr/>
                </a:tc>
                <a:tc>
                  <a:txBody>
                    <a:bodyPr/>
                    <a:lstStyle/>
                    <a:p>
                      <a:pPr algn="r"/>
                      <a:r>
                        <a:rPr lang="en-US" dirty="0"/>
                        <a:t>0</a:t>
                      </a:r>
                    </a:p>
                  </a:txBody>
                  <a:tcPr/>
                </a:tc>
                <a:extLst>
                  <a:ext uri="{0D108BD9-81ED-4DB2-BD59-A6C34878D82A}">
                    <a16:rowId xmlns:a16="http://schemas.microsoft.com/office/drawing/2014/main" val="1199396531"/>
                  </a:ext>
                </a:extLst>
              </a:tr>
              <a:tr h="370840">
                <a:tc>
                  <a:txBody>
                    <a:bodyPr/>
                    <a:lstStyle/>
                    <a:p>
                      <a:r>
                        <a:rPr lang="en-US" dirty="0"/>
                        <a:t>Exports</a:t>
                      </a:r>
                    </a:p>
                  </a:txBody>
                  <a:tcPr/>
                </a:tc>
                <a:tc>
                  <a:txBody>
                    <a:bodyPr/>
                    <a:lstStyle/>
                    <a:p>
                      <a:pPr algn="r"/>
                      <a:r>
                        <a:rPr lang="en-US" dirty="0"/>
                        <a:t>2,050</a:t>
                      </a:r>
                    </a:p>
                  </a:txBody>
                  <a:tcPr/>
                </a:tc>
                <a:tc>
                  <a:txBody>
                    <a:bodyPr/>
                    <a:lstStyle/>
                    <a:p>
                      <a:pPr algn="r"/>
                      <a:r>
                        <a:rPr lang="en-US" dirty="0"/>
                        <a:t>2,150</a:t>
                      </a:r>
                    </a:p>
                  </a:txBody>
                  <a:tcPr/>
                </a:tc>
                <a:tc>
                  <a:txBody>
                    <a:bodyPr/>
                    <a:lstStyle/>
                    <a:p>
                      <a:pPr algn="r"/>
                      <a:r>
                        <a:rPr lang="en-US" dirty="0"/>
                        <a:t>100</a:t>
                      </a:r>
                    </a:p>
                  </a:txBody>
                  <a:tcPr/>
                </a:tc>
                <a:extLst>
                  <a:ext uri="{0D108BD9-81ED-4DB2-BD59-A6C34878D82A}">
                    <a16:rowId xmlns:a16="http://schemas.microsoft.com/office/drawing/2014/main" val="3657770065"/>
                  </a:ext>
                </a:extLst>
              </a:tr>
              <a:tr h="370840">
                <a:tc>
                  <a:txBody>
                    <a:bodyPr/>
                    <a:lstStyle/>
                    <a:p>
                      <a:r>
                        <a:rPr lang="en-US" dirty="0"/>
                        <a:t>Crush</a:t>
                      </a:r>
                    </a:p>
                  </a:txBody>
                  <a:tcPr/>
                </a:tc>
                <a:tc>
                  <a:txBody>
                    <a:bodyPr/>
                    <a:lstStyle/>
                    <a:p>
                      <a:pPr algn="r"/>
                      <a:r>
                        <a:rPr lang="en-US" dirty="0"/>
                        <a:t>2,215</a:t>
                      </a:r>
                    </a:p>
                  </a:txBody>
                  <a:tcPr/>
                </a:tc>
                <a:tc>
                  <a:txBody>
                    <a:bodyPr/>
                    <a:lstStyle/>
                    <a:p>
                      <a:pPr algn="r"/>
                      <a:r>
                        <a:rPr lang="en-US" dirty="0"/>
                        <a:t>2,250</a:t>
                      </a:r>
                    </a:p>
                  </a:txBody>
                  <a:tcPr/>
                </a:tc>
                <a:tc>
                  <a:txBody>
                    <a:bodyPr/>
                    <a:lstStyle/>
                    <a:p>
                      <a:pPr algn="r"/>
                      <a:r>
                        <a:rPr lang="en-US" dirty="0"/>
                        <a:t>35</a:t>
                      </a:r>
                    </a:p>
                  </a:txBody>
                  <a:tcPr/>
                </a:tc>
                <a:extLst>
                  <a:ext uri="{0D108BD9-81ED-4DB2-BD59-A6C34878D82A}">
                    <a16:rowId xmlns:a16="http://schemas.microsoft.com/office/drawing/2014/main" val="2526276492"/>
                  </a:ext>
                </a:extLst>
              </a:tr>
              <a:tr h="370840">
                <a:tc>
                  <a:txBody>
                    <a:bodyPr/>
                    <a:lstStyle/>
                    <a:p>
                      <a:r>
                        <a:rPr lang="en-US" dirty="0"/>
                        <a:t>Seed and residual</a:t>
                      </a:r>
                    </a:p>
                  </a:txBody>
                  <a:tcPr/>
                </a:tc>
                <a:tc>
                  <a:txBody>
                    <a:bodyPr/>
                    <a:lstStyle/>
                    <a:p>
                      <a:pPr algn="r"/>
                      <a:r>
                        <a:rPr lang="en-US" dirty="0"/>
                        <a:t>118</a:t>
                      </a:r>
                    </a:p>
                  </a:txBody>
                  <a:tcPr/>
                </a:tc>
                <a:tc>
                  <a:txBody>
                    <a:bodyPr/>
                    <a:lstStyle/>
                    <a:p>
                      <a:pPr algn="r"/>
                      <a:r>
                        <a:rPr lang="en-US" dirty="0"/>
                        <a:t>124</a:t>
                      </a:r>
                    </a:p>
                  </a:txBody>
                  <a:tcPr/>
                </a:tc>
                <a:tc>
                  <a:txBody>
                    <a:bodyPr/>
                    <a:lstStyle/>
                    <a:p>
                      <a:pPr algn="r"/>
                      <a:r>
                        <a:rPr lang="en-US" dirty="0"/>
                        <a:t>6</a:t>
                      </a:r>
                    </a:p>
                  </a:txBody>
                  <a:tcPr/>
                </a:tc>
                <a:extLst>
                  <a:ext uri="{0D108BD9-81ED-4DB2-BD59-A6C34878D82A}">
                    <a16:rowId xmlns:a16="http://schemas.microsoft.com/office/drawing/2014/main" val="76490645"/>
                  </a:ext>
                </a:extLst>
              </a:tr>
              <a:tr h="370840">
                <a:tc>
                  <a:txBody>
                    <a:bodyPr/>
                    <a:lstStyle/>
                    <a:p>
                      <a:r>
                        <a:rPr lang="en-US" dirty="0"/>
                        <a:t>Ending stocks</a:t>
                      </a:r>
                    </a:p>
                  </a:txBody>
                  <a:tcPr/>
                </a:tc>
                <a:tc>
                  <a:txBody>
                    <a:bodyPr/>
                    <a:lstStyle/>
                    <a:p>
                      <a:pPr algn="r"/>
                      <a:r>
                        <a:rPr lang="en-US" dirty="0"/>
                        <a:t>325</a:t>
                      </a:r>
                    </a:p>
                  </a:txBody>
                  <a:tcPr/>
                </a:tc>
                <a:tc>
                  <a:txBody>
                    <a:bodyPr/>
                    <a:lstStyle/>
                    <a:p>
                      <a:pPr algn="r"/>
                      <a:r>
                        <a:rPr lang="en-US" dirty="0"/>
                        <a:t>305</a:t>
                      </a:r>
                    </a:p>
                  </a:txBody>
                  <a:tcPr/>
                </a:tc>
                <a:tc>
                  <a:txBody>
                    <a:bodyPr/>
                    <a:lstStyle/>
                    <a:p>
                      <a:pPr algn="r"/>
                      <a:r>
                        <a:rPr lang="en-US" dirty="0"/>
                        <a:t>-20</a:t>
                      </a:r>
                    </a:p>
                  </a:txBody>
                  <a:tcPr/>
                </a:tc>
                <a:extLst>
                  <a:ext uri="{0D108BD9-81ED-4DB2-BD59-A6C34878D82A}">
                    <a16:rowId xmlns:a16="http://schemas.microsoft.com/office/drawing/2014/main" val="4232884430"/>
                  </a:ext>
                </a:extLst>
              </a:tr>
              <a:tr h="370840">
                <a:tc>
                  <a:txBody>
                    <a:bodyPr/>
                    <a:lstStyle/>
                    <a:p>
                      <a:r>
                        <a:rPr lang="en-US" dirty="0"/>
                        <a:t>Farm average price ($/bu.)</a:t>
                      </a:r>
                    </a:p>
                  </a:txBody>
                  <a:tcPr/>
                </a:tc>
                <a:tc>
                  <a:txBody>
                    <a:bodyPr/>
                    <a:lstStyle/>
                    <a:p>
                      <a:pPr algn="r"/>
                      <a:r>
                        <a:rPr lang="en-US" dirty="0"/>
                        <a:t>$13.00</a:t>
                      </a:r>
                    </a:p>
                  </a:txBody>
                  <a:tcPr/>
                </a:tc>
                <a:tc>
                  <a:txBody>
                    <a:bodyPr/>
                    <a:lstStyle/>
                    <a:p>
                      <a:pPr algn="r"/>
                      <a:r>
                        <a:rPr lang="en-US" dirty="0"/>
                        <a:t>$12.75</a:t>
                      </a:r>
                    </a:p>
                  </a:txBody>
                  <a:tcPr/>
                </a:tc>
                <a:tc>
                  <a:txBody>
                    <a:bodyPr/>
                    <a:lstStyle/>
                    <a:p>
                      <a:pPr algn="r"/>
                      <a:r>
                        <a:rPr lang="en-US" dirty="0"/>
                        <a:t>-$0.25</a:t>
                      </a:r>
                    </a:p>
                  </a:txBody>
                  <a:tcPr/>
                </a:tc>
                <a:extLst>
                  <a:ext uri="{0D108BD9-81ED-4DB2-BD59-A6C34878D82A}">
                    <a16:rowId xmlns:a16="http://schemas.microsoft.com/office/drawing/2014/main" val="2991917358"/>
                  </a:ext>
                </a:extLst>
              </a:tr>
            </a:tbl>
          </a:graphicData>
        </a:graphic>
      </p:graphicFrame>
    </p:spTree>
    <p:extLst>
      <p:ext uri="{BB962C8B-B14F-4D97-AF65-F5344CB8AC3E}">
        <p14:creationId xmlns:p14="http://schemas.microsoft.com/office/powerpoint/2010/main" val="888814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Soybean Oil and Meal Market Outlook</a:t>
            </a:r>
          </a:p>
        </p:txBody>
      </p:sp>
      <p:graphicFrame>
        <p:nvGraphicFramePr>
          <p:cNvPr id="2" name="Table 4">
            <a:extLst>
              <a:ext uri="{FF2B5EF4-FFF2-40B4-BE49-F238E27FC236}">
                <a16:creationId xmlns:a16="http://schemas.microsoft.com/office/drawing/2014/main" id="{BAD473ED-1016-4E90-89D2-A8C9014C14E0}"/>
              </a:ext>
            </a:extLst>
          </p:cNvPr>
          <p:cNvGraphicFramePr>
            <a:graphicFrameLocks noGrp="1"/>
          </p:cNvGraphicFramePr>
          <p:nvPr>
            <p:ph sz="half" idx="1"/>
            <p:extLst>
              <p:ext uri="{D42A27DB-BD31-4B8C-83A1-F6EECF244321}">
                <p14:modId xmlns:p14="http://schemas.microsoft.com/office/powerpoint/2010/main" val="2466247307"/>
              </p:ext>
            </p:extLst>
          </p:nvPr>
        </p:nvGraphicFramePr>
        <p:xfrm>
          <a:off x="228600" y="1600200"/>
          <a:ext cx="4800592" cy="4450080"/>
        </p:xfrm>
        <a:graphic>
          <a:graphicData uri="http://schemas.openxmlformats.org/drawingml/2006/table">
            <a:tbl>
              <a:tblPr firstRow="1" bandRow="1">
                <a:tableStyleId>{5C22544A-7EE6-4342-B048-85BDC9FD1C3A}</a:tableStyleId>
              </a:tblPr>
              <a:tblGrid>
                <a:gridCol w="1527461">
                  <a:extLst>
                    <a:ext uri="{9D8B030D-6E8A-4147-A177-3AD203B41FA5}">
                      <a16:colId xmlns:a16="http://schemas.microsoft.com/office/drawing/2014/main" val="1068705504"/>
                    </a:ext>
                  </a:extLst>
                </a:gridCol>
                <a:gridCol w="872835">
                  <a:extLst>
                    <a:ext uri="{9D8B030D-6E8A-4147-A177-3AD203B41FA5}">
                      <a16:colId xmlns:a16="http://schemas.microsoft.com/office/drawing/2014/main" val="2135467061"/>
                    </a:ext>
                  </a:extLst>
                </a:gridCol>
                <a:gridCol w="872835">
                  <a:extLst>
                    <a:ext uri="{9D8B030D-6E8A-4147-A177-3AD203B41FA5}">
                      <a16:colId xmlns:a16="http://schemas.microsoft.com/office/drawing/2014/main" val="133860321"/>
                    </a:ext>
                  </a:extLst>
                </a:gridCol>
                <a:gridCol w="872835">
                  <a:extLst>
                    <a:ext uri="{9D8B030D-6E8A-4147-A177-3AD203B41FA5}">
                      <a16:colId xmlns:a16="http://schemas.microsoft.com/office/drawing/2014/main" val="3050759670"/>
                    </a:ext>
                  </a:extLst>
                </a:gridCol>
                <a:gridCol w="654626">
                  <a:extLst>
                    <a:ext uri="{9D8B030D-6E8A-4147-A177-3AD203B41FA5}">
                      <a16:colId xmlns:a16="http://schemas.microsoft.com/office/drawing/2014/main" val="1028947528"/>
                    </a:ext>
                  </a:extLst>
                </a:gridCol>
              </a:tblGrid>
              <a:tr h="370840">
                <a:tc>
                  <a:txBody>
                    <a:bodyPr/>
                    <a:lstStyle/>
                    <a:p>
                      <a:endParaRPr lang="en-US" sz="1400" dirty="0"/>
                    </a:p>
                  </a:txBody>
                  <a:tcPr marL="44873" marR="44873"/>
                </a:tc>
                <a:tc>
                  <a:txBody>
                    <a:bodyPr/>
                    <a:lstStyle/>
                    <a:p>
                      <a:pPr algn="ctr"/>
                      <a:r>
                        <a:rPr lang="en-US" sz="1600" dirty="0"/>
                        <a:t>2020/21</a:t>
                      </a:r>
                    </a:p>
                  </a:txBody>
                  <a:tcPr marL="44873" marR="44873"/>
                </a:tc>
                <a:tc>
                  <a:txBody>
                    <a:bodyPr/>
                    <a:lstStyle/>
                    <a:p>
                      <a:pPr algn="ctr"/>
                      <a:r>
                        <a:rPr lang="en-US" sz="1600" dirty="0"/>
                        <a:t>2021/22</a:t>
                      </a:r>
                    </a:p>
                  </a:txBody>
                  <a:tcPr marL="44873" marR="44873"/>
                </a:tc>
                <a:tc>
                  <a:txBody>
                    <a:bodyPr/>
                    <a:lstStyle/>
                    <a:p>
                      <a:pPr algn="ctr"/>
                      <a:r>
                        <a:rPr lang="en-US" sz="1600"/>
                        <a:t>2022/23</a:t>
                      </a:r>
                      <a:endParaRPr lang="en-US" sz="1600" dirty="0"/>
                    </a:p>
                  </a:txBody>
                  <a:tcPr marL="44873" marR="44873"/>
                </a:tc>
                <a:tc>
                  <a:txBody>
                    <a:bodyPr/>
                    <a:lstStyle/>
                    <a:p>
                      <a:pPr algn="ctr"/>
                      <a:r>
                        <a:rPr lang="en-US" sz="1600" dirty="0"/>
                        <a:t>Diff.</a:t>
                      </a:r>
                    </a:p>
                  </a:txBody>
                  <a:tcPr marL="44873" marR="44873"/>
                </a:tc>
                <a:extLst>
                  <a:ext uri="{0D108BD9-81ED-4DB2-BD59-A6C34878D82A}">
                    <a16:rowId xmlns:a16="http://schemas.microsoft.com/office/drawing/2014/main" val="4108673007"/>
                  </a:ext>
                </a:extLst>
              </a:tr>
              <a:tr h="370840">
                <a:tc>
                  <a:txBody>
                    <a:bodyPr/>
                    <a:lstStyle/>
                    <a:p>
                      <a:r>
                        <a:rPr lang="en-US" sz="1400" b="1" dirty="0"/>
                        <a:t>Soybean Oil</a:t>
                      </a:r>
                    </a:p>
                  </a:txBody>
                  <a:tcPr marL="44873" marR="44873"/>
                </a:tc>
                <a:tc gridSpan="4">
                  <a:txBody>
                    <a:bodyPr/>
                    <a:lstStyle/>
                    <a:p>
                      <a:pPr algn="ctr"/>
                      <a:r>
                        <a:rPr lang="en-US" sz="1400" b="1" dirty="0"/>
                        <a:t>Million pounds</a:t>
                      </a:r>
                    </a:p>
                  </a:txBody>
                  <a:tcPr marL="44873" marR="44873"/>
                </a:tc>
                <a:tc hMerge="1">
                  <a:txBody>
                    <a:bodyPr/>
                    <a:lstStyle/>
                    <a:p>
                      <a:pPr algn="ctr"/>
                      <a:endParaRPr lang="en-US" sz="1400" b="1" dirty="0"/>
                    </a:p>
                  </a:txBody>
                  <a:tcPr marL="44873" marR="44873"/>
                </a:tc>
                <a:tc hMerge="1">
                  <a:txBody>
                    <a:bodyPr/>
                    <a:lstStyle/>
                    <a:p>
                      <a:endParaRPr lang="en-US"/>
                    </a:p>
                  </a:txBody>
                  <a:tcPr/>
                </a:tc>
                <a:tc hMerge="1">
                  <a:txBody>
                    <a:bodyPr/>
                    <a:lstStyle/>
                    <a:p>
                      <a:pPr algn="ctr"/>
                      <a:endParaRPr lang="en-US" dirty="0"/>
                    </a:p>
                  </a:txBody>
                  <a:tcPr/>
                </a:tc>
                <a:extLst>
                  <a:ext uri="{0D108BD9-81ED-4DB2-BD59-A6C34878D82A}">
                    <a16:rowId xmlns:a16="http://schemas.microsoft.com/office/drawing/2014/main" val="2771679906"/>
                  </a:ext>
                </a:extLst>
              </a:tr>
              <a:tr h="370840">
                <a:tc>
                  <a:txBody>
                    <a:bodyPr/>
                    <a:lstStyle/>
                    <a:p>
                      <a:r>
                        <a:rPr lang="en-US" sz="1400" dirty="0"/>
                        <a:t>Production</a:t>
                      </a:r>
                    </a:p>
                  </a:txBody>
                  <a:tcPr marL="44873" marR="44873"/>
                </a:tc>
                <a:tc>
                  <a:txBody>
                    <a:bodyPr/>
                    <a:lstStyle/>
                    <a:p>
                      <a:pPr algn="r"/>
                      <a:r>
                        <a:rPr lang="en-US" sz="1400" dirty="0"/>
                        <a:t>25,023</a:t>
                      </a:r>
                    </a:p>
                  </a:txBody>
                  <a:tcPr marL="44873" marR="44873"/>
                </a:tc>
                <a:tc>
                  <a:txBody>
                    <a:bodyPr/>
                    <a:lstStyle/>
                    <a:p>
                      <a:pPr algn="r"/>
                      <a:r>
                        <a:rPr lang="en-US" sz="1400" dirty="0"/>
                        <a:t>26,205</a:t>
                      </a:r>
                    </a:p>
                  </a:txBody>
                  <a:tcPr marL="44873" marR="44873"/>
                </a:tc>
                <a:tc>
                  <a:txBody>
                    <a:bodyPr/>
                    <a:lstStyle/>
                    <a:p>
                      <a:pPr algn="r"/>
                      <a:r>
                        <a:rPr lang="en-US" sz="1400" dirty="0"/>
                        <a:t>26,325</a:t>
                      </a:r>
                    </a:p>
                  </a:txBody>
                  <a:tcPr marL="44873" marR="44873"/>
                </a:tc>
                <a:tc>
                  <a:txBody>
                    <a:bodyPr/>
                    <a:lstStyle/>
                    <a:p>
                      <a:pPr algn="r"/>
                      <a:r>
                        <a:rPr lang="en-US" sz="1400" dirty="0"/>
                        <a:t>120</a:t>
                      </a:r>
                    </a:p>
                  </a:txBody>
                  <a:tcPr marL="44873" marR="44873"/>
                </a:tc>
                <a:extLst>
                  <a:ext uri="{0D108BD9-81ED-4DB2-BD59-A6C34878D82A}">
                    <a16:rowId xmlns:a16="http://schemas.microsoft.com/office/drawing/2014/main" val="1713224934"/>
                  </a:ext>
                </a:extLst>
              </a:tr>
              <a:tr h="370840">
                <a:tc>
                  <a:txBody>
                    <a:bodyPr/>
                    <a:lstStyle/>
                    <a:p>
                      <a:r>
                        <a:rPr lang="en-US" sz="1400" dirty="0"/>
                        <a:t>Domestic use</a:t>
                      </a:r>
                    </a:p>
                  </a:txBody>
                  <a:tcPr marL="44873" marR="44873"/>
                </a:tc>
                <a:tc>
                  <a:txBody>
                    <a:bodyPr/>
                    <a:lstStyle/>
                    <a:p>
                      <a:pPr algn="r"/>
                      <a:r>
                        <a:rPr lang="en-US" sz="1400" dirty="0"/>
                        <a:t>23,323</a:t>
                      </a:r>
                    </a:p>
                  </a:txBody>
                  <a:tcPr marL="44873" marR="44873"/>
                </a:tc>
                <a:tc>
                  <a:txBody>
                    <a:bodyPr/>
                    <a:lstStyle/>
                    <a:p>
                      <a:pPr algn="r"/>
                      <a:r>
                        <a:rPr lang="en-US" sz="1400" dirty="0"/>
                        <a:t>25,285</a:t>
                      </a:r>
                    </a:p>
                  </a:txBody>
                  <a:tcPr marL="44873" marR="44873"/>
                </a:tc>
                <a:tc>
                  <a:txBody>
                    <a:bodyPr/>
                    <a:lstStyle/>
                    <a:p>
                      <a:pPr algn="r"/>
                      <a:r>
                        <a:rPr lang="en-US" sz="1400" dirty="0"/>
                        <a:t>26,000</a:t>
                      </a:r>
                    </a:p>
                  </a:txBody>
                  <a:tcPr marL="44873" marR="44873"/>
                </a:tc>
                <a:tc>
                  <a:txBody>
                    <a:bodyPr/>
                    <a:lstStyle/>
                    <a:p>
                      <a:pPr algn="r"/>
                      <a:r>
                        <a:rPr lang="en-US" sz="1400" dirty="0"/>
                        <a:t>715</a:t>
                      </a:r>
                    </a:p>
                  </a:txBody>
                  <a:tcPr marL="44873" marR="44873"/>
                </a:tc>
                <a:extLst>
                  <a:ext uri="{0D108BD9-81ED-4DB2-BD59-A6C34878D82A}">
                    <a16:rowId xmlns:a16="http://schemas.microsoft.com/office/drawing/2014/main" val="2765679131"/>
                  </a:ext>
                </a:extLst>
              </a:tr>
              <a:tr h="370840">
                <a:tc>
                  <a:txBody>
                    <a:bodyPr/>
                    <a:lstStyle/>
                    <a:p>
                      <a:r>
                        <a:rPr lang="en-US" sz="1400" dirty="0"/>
                        <a:t>  Biofuels</a:t>
                      </a:r>
                    </a:p>
                  </a:txBody>
                  <a:tcPr marL="44873" marR="44873"/>
                </a:tc>
                <a:tc>
                  <a:txBody>
                    <a:bodyPr/>
                    <a:lstStyle/>
                    <a:p>
                      <a:pPr algn="r"/>
                      <a:r>
                        <a:rPr lang="en-US" sz="1400" dirty="0"/>
                        <a:t>8,850</a:t>
                      </a:r>
                    </a:p>
                  </a:txBody>
                  <a:tcPr marL="44873" marR="44873"/>
                </a:tc>
                <a:tc>
                  <a:txBody>
                    <a:bodyPr/>
                    <a:lstStyle/>
                    <a:p>
                      <a:pPr algn="r"/>
                      <a:r>
                        <a:rPr lang="en-US" sz="1400" dirty="0"/>
                        <a:t>11,000</a:t>
                      </a:r>
                    </a:p>
                  </a:txBody>
                  <a:tcPr marL="44873" marR="44873"/>
                </a:tc>
                <a:tc>
                  <a:txBody>
                    <a:bodyPr/>
                    <a:lstStyle/>
                    <a:p>
                      <a:pPr algn="r"/>
                      <a:r>
                        <a:rPr lang="en-US" sz="1400" dirty="0"/>
                        <a:t>12,000</a:t>
                      </a:r>
                    </a:p>
                  </a:txBody>
                  <a:tcPr marL="44873" marR="44873"/>
                </a:tc>
                <a:tc>
                  <a:txBody>
                    <a:bodyPr/>
                    <a:lstStyle/>
                    <a:p>
                      <a:pPr algn="r"/>
                      <a:r>
                        <a:rPr lang="en-US" sz="1400" dirty="0"/>
                        <a:t>1,000</a:t>
                      </a:r>
                    </a:p>
                  </a:txBody>
                  <a:tcPr marL="44873" marR="44873"/>
                </a:tc>
                <a:extLst>
                  <a:ext uri="{0D108BD9-81ED-4DB2-BD59-A6C34878D82A}">
                    <a16:rowId xmlns:a16="http://schemas.microsoft.com/office/drawing/2014/main" val="1286879151"/>
                  </a:ext>
                </a:extLst>
              </a:tr>
              <a:tr h="370840">
                <a:tc>
                  <a:txBody>
                    <a:bodyPr/>
                    <a:lstStyle/>
                    <a:p>
                      <a:r>
                        <a:rPr lang="en-US" sz="1400" dirty="0"/>
                        <a:t>Exports</a:t>
                      </a:r>
                    </a:p>
                  </a:txBody>
                  <a:tcPr marL="44873" marR="44873"/>
                </a:tc>
                <a:tc>
                  <a:txBody>
                    <a:bodyPr/>
                    <a:lstStyle/>
                    <a:p>
                      <a:pPr algn="r"/>
                      <a:r>
                        <a:rPr lang="en-US" sz="1400" dirty="0"/>
                        <a:t>1,723</a:t>
                      </a:r>
                    </a:p>
                  </a:txBody>
                  <a:tcPr marL="44873" marR="44873"/>
                </a:tc>
                <a:tc>
                  <a:txBody>
                    <a:bodyPr/>
                    <a:lstStyle/>
                    <a:p>
                      <a:pPr algn="r"/>
                      <a:r>
                        <a:rPr lang="en-US" sz="1400" dirty="0"/>
                        <a:t>1,425</a:t>
                      </a:r>
                    </a:p>
                  </a:txBody>
                  <a:tcPr marL="44873" marR="44873"/>
                </a:tc>
                <a:tc>
                  <a:txBody>
                    <a:bodyPr/>
                    <a:lstStyle/>
                    <a:p>
                      <a:pPr algn="r"/>
                      <a:r>
                        <a:rPr lang="en-US" sz="1400" dirty="0"/>
                        <a:t>1,200</a:t>
                      </a:r>
                    </a:p>
                  </a:txBody>
                  <a:tcPr marL="44873" marR="44873"/>
                </a:tc>
                <a:tc>
                  <a:txBody>
                    <a:bodyPr/>
                    <a:lstStyle/>
                    <a:p>
                      <a:pPr algn="r"/>
                      <a:r>
                        <a:rPr lang="en-US" sz="1400" dirty="0"/>
                        <a:t>-225</a:t>
                      </a:r>
                    </a:p>
                  </a:txBody>
                  <a:tcPr marL="44873" marR="44873"/>
                </a:tc>
                <a:extLst>
                  <a:ext uri="{0D108BD9-81ED-4DB2-BD59-A6C34878D82A}">
                    <a16:rowId xmlns:a16="http://schemas.microsoft.com/office/drawing/2014/main" val="1199396531"/>
                  </a:ext>
                </a:extLst>
              </a:tr>
              <a:tr h="370840">
                <a:tc>
                  <a:txBody>
                    <a:bodyPr/>
                    <a:lstStyle/>
                    <a:p>
                      <a:r>
                        <a:rPr lang="en-US" sz="1400" dirty="0"/>
                        <a:t>Average Price ($/</a:t>
                      </a:r>
                      <a:r>
                        <a:rPr lang="en-US" sz="1400" dirty="0" err="1"/>
                        <a:t>lb</a:t>
                      </a:r>
                      <a:r>
                        <a:rPr lang="en-US" sz="1400" dirty="0"/>
                        <a:t>)</a:t>
                      </a:r>
                    </a:p>
                  </a:txBody>
                  <a:tcPr marL="44873" marR="44873"/>
                </a:tc>
                <a:tc>
                  <a:txBody>
                    <a:bodyPr/>
                    <a:lstStyle/>
                    <a:p>
                      <a:pPr algn="r"/>
                      <a:r>
                        <a:rPr lang="en-US" sz="1400" dirty="0"/>
                        <a:t>$0.569</a:t>
                      </a:r>
                    </a:p>
                  </a:txBody>
                  <a:tcPr marL="44873" marR="44873"/>
                </a:tc>
                <a:tc>
                  <a:txBody>
                    <a:bodyPr/>
                    <a:lstStyle/>
                    <a:p>
                      <a:pPr algn="r"/>
                      <a:r>
                        <a:rPr lang="en-US" sz="1400" dirty="0"/>
                        <a:t>$0.66</a:t>
                      </a:r>
                    </a:p>
                  </a:txBody>
                  <a:tcPr marL="44873" marR="44873"/>
                </a:tc>
                <a:tc>
                  <a:txBody>
                    <a:bodyPr/>
                    <a:lstStyle/>
                    <a:p>
                      <a:pPr algn="r"/>
                      <a:r>
                        <a:rPr lang="en-US" sz="1400" dirty="0"/>
                        <a:t>$0.68</a:t>
                      </a:r>
                    </a:p>
                  </a:txBody>
                  <a:tcPr marL="44873" marR="44873"/>
                </a:tc>
                <a:tc>
                  <a:txBody>
                    <a:bodyPr/>
                    <a:lstStyle/>
                    <a:p>
                      <a:pPr algn="r"/>
                      <a:r>
                        <a:rPr lang="en-US" sz="1400" dirty="0"/>
                        <a:t>$0.02</a:t>
                      </a:r>
                    </a:p>
                  </a:txBody>
                  <a:tcPr marL="44873" marR="44873"/>
                </a:tc>
                <a:extLst>
                  <a:ext uri="{0D108BD9-81ED-4DB2-BD59-A6C34878D82A}">
                    <a16:rowId xmlns:a16="http://schemas.microsoft.com/office/drawing/2014/main" val="3627274676"/>
                  </a:ext>
                </a:extLst>
              </a:tr>
              <a:tr h="370840">
                <a:tc>
                  <a:txBody>
                    <a:bodyPr/>
                    <a:lstStyle/>
                    <a:p>
                      <a:r>
                        <a:rPr lang="en-US" sz="1400" b="1" dirty="0"/>
                        <a:t>Soybean Meal</a:t>
                      </a:r>
                    </a:p>
                  </a:txBody>
                  <a:tcPr marL="44873" marR="44873"/>
                </a:tc>
                <a:tc gridSpan="4">
                  <a:txBody>
                    <a:bodyPr/>
                    <a:lstStyle/>
                    <a:p>
                      <a:pPr algn="ctr"/>
                      <a:r>
                        <a:rPr lang="en-US" sz="1400" b="1" dirty="0"/>
                        <a:t>Thousand short tons</a:t>
                      </a:r>
                    </a:p>
                  </a:txBody>
                  <a:tcPr marL="44873" marR="44873"/>
                </a:tc>
                <a:tc hMerge="1">
                  <a:txBody>
                    <a:bodyPr/>
                    <a:lstStyle/>
                    <a:p>
                      <a:pPr algn="ctr"/>
                      <a:endParaRPr lang="en-US" sz="1400" b="1" dirty="0"/>
                    </a:p>
                  </a:txBody>
                  <a:tcPr marL="44873" marR="44873"/>
                </a:tc>
                <a:tc hMerge="1">
                  <a:txBody>
                    <a:bodyPr/>
                    <a:lstStyle/>
                    <a:p>
                      <a:endParaRPr lang="en-US"/>
                    </a:p>
                  </a:txBody>
                  <a:tcPr/>
                </a:tc>
                <a:tc hMerge="1">
                  <a:txBody>
                    <a:bodyPr/>
                    <a:lstStyle/>
                    <a:p>
                      <a:pPr algn="ctr"/>
                      <a:endParaRPr lang="en-US" dirty="0"/>
                    </a:p>
                  </a:txBody>
                  <a:tcPr/>
                </a:tc>
                <a:extLst>
                  <a:ext uri="{0D108BD9-81ED-4DB2-BD59-A6C34878D82A}">
                    <a16:rowId xmlns:a16="http://schemas.microsoft.com/office/drawing/2014/main" val="3657770065"/>
                  </a:ext>
                </a:extLst>
              </a:tr>
              <a:tr h="370840">
                <a:tc>
                  <a:txBody>
                    <a:bodyPr/>
                    <a:lstStyle/>
                    <a:p>
                      <a:r>
                        <a:rPr lang="en-US" sz="1400" dirty="0"/>
                        <a:t>Production</a:t>
                      </a:r>
                    </a:p>
                  </a:txBody>
                  <a:tcPr marL="44873" marR="44873"/>
                </a:tc>
                <a:tc>
                  <a:txBody>
                    <a:bodyPr/>
                    <a:lstStyle/>
                    <a:p>
                      <a:pPr algn="r"/>
                      <a:r>
                        <a:rPr lang="en-US" sz="1400" dirty="0"/>
                        <a:t>50,565</a:t>
                      </a:r>
                    </a:p>
                  </a:txBody>
                  <a:tcPr marL="44873" marR="44873"/>
                </a:tc>
                <a:tc>
                  <a:txBody>
                    <a:bodyPr/>
                    <a:lstStyle/>
                    <a:p>
                      <a:pPr algn="r"/>
                      <a:r>
                        <a:rPr lang="en-US" sz="1400" dirty="0"/>
                        <a:t>51,909</a:t>
                      </a:r>
                    </a:p>
                  </a:txBody>
                  <a:tcPr marL="44873" marR="44873"/>
                </a:tc>
                <a:tc>
                  <a:txBody>
                    <a:bodyPr/>
                    <a:lstStyle/>
                    <a:p>
                      <a:pPr algn="r"/>
                      <a:r>
                        <a:rPr lang="en-US" sz="1400" dirty="0"/>
                        <a:t>53,050</a:t>
                      </a:r>
                    </a:p>
                  </a:txBody>
                  <a:tcPr marL="44873" marR="44873"/>
                </a:tc>
                <a:tc>
                  <a:txBody>
                    <a:bodyPr/>
                    <a:lstStyle/>
                    <a:p>
                      <a:pPr algn="r"/>
                      <a:r>
                        <a:rPr lang="en-US" sz="1400" dirty="0"/>
                        <a:t>1,141</a:t>
                      </a:r>
                    </a:p>
                  </a:txBody>
                  <a:tcPr marL="44873" marR="44873"/>
                </a:tc>
                <a:extLst>
                  <a:ext uri="{0D108BD9-81ED-4DB2-BD59-A6C34878D82A}">
                    <a16:rowId xmlns:a16="http://schemas.microsoft.com/office/drawing/2014/main" val="2526276492"/>
                  </a:ext>
                </a:extLst>
              </a:tr>
              <a:tr h="370840">
                <a:tc>
                  <a:txBody>
                    <a:bodyPr/>
                    <a:lstStyle/>
                    <a:p>
                      <a:r>
                        <a:rPr lang="en-US" sz="1400" dirty="0"/>
                        <a:t>Domestic use</a:t>
                      </a:r>
                    </a:p>
                  </a:txBody>
                  <a:tcPr marL="44873" marR="44873"/>
                </a:tc>
                <a:tc>
                  <a:txBody>
                    <a:bodyPr/>
                    <a:lstStyle/>
                    <a:p>
                      <a:pPr algn="r"/>
                      <a:r>
                        <a:rPr lang="en-US" sz="1400" dirty="0"/>
                        <a:t>37,580</a:t>
                      </a:r>
                    </a:p>
                  </a:txBody>
                  <a:tcPr marL="44873" marR="44873"/>
                </a:tc>
                <a:tc>
                  <a:txBody>
                    <a:bodyPr/>
                    <a:lstStyle/>
                    <a:p>
                      <a:pPr algn="r"/>
                      <a:r>
                        <a:rPr lang="en-US" sz="1400" dirty="0"/>
                        <a:t>37,900</a:t>
                      </a:r>
                    </a:p>
                  </a:txBody>
                  <a:tcPr marL="44873" marR="44873"/>
                </a:tc>
                <a:tc>
                  <a:txBody>
                    <a:bodyPr/>
                    <a:lstStyle/>
                    <a:p>
                      <a:pPr algn="r"/>
                      <a:r>
                        <a:rPr lang="en-US" sz="1400" dirty="0"/>
                        <a:t>38,600</a:t>
                      </a:r>
                    </a:p>
                  </a:txBody>
                  <a:tcPr marL="44873" marR="44873"/>
                </a:tc>
                <a:tc>
                  <a:txBody>
                    <a:bodyPr/>
                    <a:lstStyle/>
                    <a:p>
                      <a:pPr algn="r"/>
                      <a:r>
                        <a:rPr lang="en-US" sz="1400" dirty="0"/>
                        <a:t>700</a:t>
                      </a:r>
                    </a:p>
                  </a:txBody>
                  <a:tcPr marL="44873" marR="44873"/>
                </a:tc>
                <a:extLst>
                  <a:ext uri="{0D108BD9-81ED-4DB2-BD59-A6C34878D82A}">
                    <a16:rowId xmlns:a16="http://schemas.microsoft.com/office/drawing/2014/main" val="76490645"/>
                  </a:ext>
                </a:extLst>
              </a:tr>
              <a:tr h="370840">
                <a:tc>
                  <a:txBody>
                    <a:bodyPr/>
                    <a:lstStyle/>
                    <a:p>
                      <a:r>
                        <a:rPr lang="en-US" sz="1400" dirty="0"/>
                        <a:t>Exports</a:t>
                      </a:r>
                    </a:p>
                  </a:txBody>
                  <a:tcPr marL="44873" marR="44873"/>
                </a:tc>
                <a:tc>
                  <a:txBody>
                    <a:bodyPr/>
                    <a:lstStyle/>
                    <a:p>
                      <a:pPr algn="r"/>
                      <a:r>
                        <a:rPr lang="en-US" sz="1400" dirty="0"/>
                        <a:t>13,768</a:t>
                      </a:r>
                    </a:p>
                  </a:txBody>
                  <a:tcPr marL="44873" marR="44873"/>
                </a:tc>
                <a:tc>
                  <a:txBody>
                    <a:bodyPr/>
                    <a:lstStyle/>
                    <a:p>
                      <a:pPr algn="r"/>
                      <a:r>
                        <a:rPr lang="en-US" sz="1400" dirty="0"/>
                        <a:t>14,400</a:t>
                      </a:r>
                    </a:p>
                  </a:txBody>
                  <a:tcPr marL="44873" marR="44873"/>
                </a:tc>
                <a:tc>
                  <a:txBody>
                    <a:bodyPr/>
                    <a:lstStyle/>
                    <a:p>
                      <a:pPr algn="r"/>
                      <a:r>
                        <a:rPr lang="en-US" sz="1400" dirty="0"/>
                        <a:t>14,800</a:t>
                      </a:r>
                    </a:p>
                  </a:txBody>
                  <a:tcPr marL="44873" marR="44873"/>
                </a:tc>
                <a:tc>
                  <a:txBody>
                    <a:bodyPr/>
                    <a:lstStyle/>
                    <a:p>
                      <a:pPr algn="r"/>
                      <a:r>
                        <a:rPr lang="en-US" sz="1400" dirty="0"/>
                        <a:t>400</a:t>
                      </a:r>
                    </a:p>
                  </a:txBody>
                  <a:tcPr marL="44873" marR="44873"/>
                </a:tc>
                <a:extLst>
                  <a:ext uri="{0D108BD9-81ED-4DB2-BD59-A6C34878D82A}">
                    <a16:rowId xmlns:a16="http://schemas.microsoft.com/office/drawing/2014/main" val="4232884430"/>
                  </a:ext>
                </a:extLst>
              </a:tr>
              <a:tr h="370840">
                <a:tc>
                  <a:txBody>
                    <a:bodyPr/>
                    <a:lstStyle/>
                    <a:p>
                      <a:r>
                        <a:rPr lang="en-US" sz="1400" dirty="0"/>
                        <a:t>Average price ($/</a:t>
                      </a:r>
                      <a:r>
                        <a:rPr lang="en-US" sz="1400" dirty="0" err="1"/>
                        <a:t>st</a:t>
                      </a:r>
                      <a:r>
                        <a:rPr lang="en-US" sz="1400" dirty="0"/>
                        <a:t>)</a:t>
                      </a:r>
                    </a:p>
                  </a:txBody>
                  <a:tcPr marL="44873" marR="44873"/>
                </a:tc>
                <a:tc>
                  <a:txBody>
                    <a:bodyPr/>
                    <a:lstStyle/>
                    <a:p>
                      <a:pPr algn="r"/>
                      <a:r>
                        <a:rPr lang="en-US" sz="1400" dirty="0"/>
                        <a:t>$392</a:t>
                      </a:r>
                    </a:p>
                  </a:txBody>
                  <a:tcPr marL="44873" marR="44873"/>
                </a:tc>
                <a:tc>
                  <a:txBody>
                    <a:bodyPr/>
                    <a:lstStyle/>
                    <a:p>
                      <a:pPr algn="r"/>
                      <a:r>
                        <a:rPr lang="en-US" sz="1400" dirty="0"/>
                        <a:t>$410</a:t>
                      </a:r>
                    </a:p>
                  </a:txBody>
                  <a:tcPr marL="44873" marR="44873"/>
                </a:tc>
                <a:tc>
                  <a:txBody>
                    <a:bodyPr/>
                    <a:lstStyle/>
                    <a:p>
                      <a:pPr algn="r"/>
                      <a:r>
                        <a:rPr lang="en-US" sz="1400" dirty="0"/>
                        <a:t>$375</a:t>
                      </a:r>
                    </a:p>
                  </a:txBody>
                  <a:tcPr marL="44873" marR="44873"/>
                </a:tc>
                <a:tc>
                  <a:txBody>
                    <a:bodyPr/>
                    <a:lstStyle/>
                    <a:p>
                      <a:pPr algn="r"/>
                      <a:r>
                        <a:rPr lang="en-US" sz="1400" dirty="0"/>
                        <a:t>-$35</a:t>
                      </a:r>
                    </a:p>
                  </a:txBody>
                  <a:tcPr marL="44873" marR="44873"/>
                </a:tc>
                <a:extLst>
                  <a:ext uri="{0D108BD9-81ED-4DB2-BD59-A6C34878D82A}">
                    <a16:rowId xmlns:a16="http://schemas.microsoft.com/office/drawing/2014/main" val="2991917358"/>
                  </a:ext>
                </a:extLst>
              </a:tr>
            </a:tbl>
          </a:graphicData>
        </a:graphic>
      </p:graphicFrame>
      <p:pic>
        <p:nvPicPr>
          <p:cNvPr id="7" name="Content Placeholder 6" descr="Chart, line chart&#10;&#10;Description automatically generated">
            <a:extLst>
              <a:ext uri="{FF2B5EF4-FFF2-40B4-BE49-F238E27FC236}">
                <a16:creationId xmlns:a16="http://schemas.microsoft.com/office/drawing/2014/main" id="{EFC3CCA0-2723-4A1C-BDB1-552F74E00EB7}"/>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57793" y="2034378"/>
            <a:ext cx="3657607" cy="3657607"/>
          </a:xfrm>
        </p:spPr>
      </p:pic>
    </p:spTree>
    <p:extLst>
      <p:ext uri="{BB962C8B-B14F-4D97-AF65-F5344CB8AC3E}">
        <p14:creationId xmlns:p14="http://schemas.microsoft.com/office/powerpoint/2010/main" val="4188869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Concluding remarks</a:t>
            </a:r>
          </a:p>
        </p:txBody>
      </p:sp>
      <p:sp>
        <p:nvSpPr>
          <p:cNvPr id="4" name="Content Placeholder 3"/>
          <p:cNvSpPr>
            <a:spLocks noGrp="1"/>
          </p:cNvSpPr>
          <p:nvPr>
            <p:ph idx="1"/>
          </p:nvPr>
        </p:nvSpPr>
        <p:spPr/>
        <p:txBody>
          <a:bodyPr>
            <a:normAutofit fontScale="92500"/>
          </a:bodyPr>
          <a:lstStyle/>
          <a:p>
            <a:r>
              <a:rPr lang="en-US" sz="2400" dirty="0"/>
              <a:t>Increase in total number of corn, soybean, and wheat acres planted in 2022.</a:t>
            </a:r>
          </a:p>
          <a:p>
            <a:r>
              <a:rPr lang="en-US" sz="2400" dirty="0"/>
              <a:t>Operating margins likely tighter than 2021/22, but economic incentives are in place for additional grains and oilseeds production.</a:t>
            </a:r>
          </a:p>
          <a:p>
            <a:r>
              <a:rPr lang="en-US" sz="2400" b="1" dirty="0"/>
              <a:t>Wheat</a:t>
            </a:r>
            <a:r>
              <a:rPr lang="en-US" sz="2400" dirty="0"/>
              <a:t>: Higher production and relatively high farm prices, but increasing price competition in export and domestic feed markets.</a:t>
            </a:r>
            <a:endParaRPr lang="en-US" sz="2400" b="1" dirty="0"/>
          </a:p>
          <a:p>
            <a:r>
              <a:rPr lang="en-US" sz="2400" b="1" dirty="0"/>
              <a:t>Corn</a:t>
            </a:r>
            <a:r>
              <a:rPr lang="en-US" sz="2400" dirty="0"/>
              <a:t>: Lower prices from 2021/22 primarily due to increased global competition for exports.</a:t>
            </a:r>
            <a:endParaRPr lang="en-US" sz="2400" b="1" dirty="0"/>
          </a:p>
          <a:p>
            <a:r>
              <a:rPr lang="en-US" sz="2400" b="1" dirty="0"/>
              <a:t>Soybeans</a:t>
            </a:r>
            <a:r>
              <a:rPr lang="en-US" sz="2400" dirty="0"/>
              <a:t>: Lower South American production in 2021/22 provide an opportunity for U.S. exports in 2022/23. Domestic crush margins expected to remain strong and tilted toward the value of the oil market.</a:t>
            </a:r>
          </a:p>
        </p:txBody>
      </p:sp>
    </p:spTree>
    <p:extLst>
      <p:ext uri="{BB962C8B-B14F-4D97-AF65-F5344CB8AC3E}">
        <p14:creationId xmlns:p14="http://schemas.microsoft.com/office/powerpoint/2010/main" val="211480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Like, Share, &amp; Follow </a:t>
            </a:r>
          </a:p>
        </p:txBody>
      </p:sp>
      <p:sp>
        <p:nvSpPr>
          <p:cNvPr id="5" name="Content Placeholder 2">
            <a:extLst>
              <a:ext uri="{FF2B5EF4-FFF2-40B4-BE49-F238E27FC236}">
                <a16:creationId xmlns:a16="http://schemas.microsoft.com/office/drawing/2014/main" id="{EBC19C2C-E84C-48DD-9569-29C8D85CF8EB}"/>
              </a:ext>
            </a:extLst>
          </p:cNvPr>
          <p:cNvSpPr txBox="1">
            <a:spLocks/>
          </p:cNvSpPr>
          <p:nvPr/>
        </p:nvSpPr>
        <p:spPr>
          <a:xfrm>
            <a:off x="1870041" y="4416483"/>
            <a:ext cx="3768760" cy="120764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Abadi" panose="020B0604020104020204" pitchFamily="34" charset="0"/>
              </a:rPr>
              <a:t>ERS.USDA.gov/</a:t>
            </a:r>
            <a:r>
              <a:rPr kumimoji="0" lang="en-US" sz="1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badi" panose="020B0604020104020204" pitchFamily="34" charset="0"/>
              </a:rPr>
              <a:t>subscribe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Abadi" panose="020B0604020104020204" pitchFamily="34" charset="0"/>
              </a:rPr>
              <a:t>ERS.USDA.gov/</a:t>
            </a:r>
            <a:r>
              <a:rPr kumimoji="0" lang="en-US" sz="1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badi" panose="020B0604020104020204" pitchFamily="34" charset="0"/>
              </a:rPr>
              <a:t>multimedia</a:t>
            </a:r>
          </a:p>
          <a:p>
            <a:pPr marL="0" lvl="0" indent="0">
              <a:buNone/>
              <a:defRPr/>
            </a:pPr>
            <a:r>
              <a:rPr lang="en-US" sz="1400" dirty="0">
                <a:solidFill>
                  <a:prstClr val="black"/>
                </a:solidFill>
                <a:latin typeface="Abadi" panose="020B0604020104020204" pitchFamily="34" charset="0"/>
              </a:rPr>
              <a:t>ERS.USDA.gov/</a:t>
            </a:r>
            <a:r>
              <a:rPr lang="en-US" sz="1400" dirty="0">
                <a:solidFill>
                  <a:prstClr val="black"/>
                </a:solidFill>
                <a:effectLst>
                  <a:outerShdw blurRad="38100" dist="38100" dir="2700000" algn="tl">
                    <a:srgbClr val="000000">
                      <a:alpha val="43137"/>
                    </a:srgbClr>
                  </a:outerShdw>
                </a:effectLst>
                <a:latin typeface="Abadi" panose="020B0604020104020204" pitchFamily="34" charset="0"/>
              </a:rPr>
              <a:t>about-</a:t>
            </a:r>
            <a:r>
              <a:rPr lang="en-US" sz="1400" dirty="0" err="1">
                <a:solidFill>
                  <a:prstClr val="black"/>
                </a:solidFill>
                <a:effectLst>
                  <a:outerShdw blurRad="38100" dist="38100" dir="2700000" algn="tl">
                    <a:srgbClr val="000000">
                      <a:alpha val="43137"/>
                    </a:srgbClr>
                  </a:outerShdw>
                </a:effectLst>
                <a:latin typeface="Abadi" panose="020B0604020104020204" pitchFamily="34" charset="0"/>
              </a:rPr>
              <a:t>ers</a:t>
            </a:r>
            <a:r>
              <a:rPr lang="en-US" sz="1400" dirty="0">
                <a:solidFill>
                  <a:prstClr val="black"/>
                </a:solidFill>
                <a:effectLst>
                  <a:outerShdw blurRad="38100" dist="38100" dir="2700000" algn="tl">
                    <a:srgbClr val="000000">
                      <a:alpha val="43137"/>
                    </a:srgbClr>
                  </a:outerShdw>
                </a:effectLst>
                <a:latin typeface="Abadi" panose="020B0604020104020204" pitchFamily="34" charset="0"/>
              </a:rPr>
              <a:t>/careers-at-</a:t>
            </a:r>
            <a:r>
              <a:rPr lang="en-US" sz="1400" dirty="0" err="1">
                <a:solidFill>
                  <a:prstClr val="black"/>
                </a:solidFill>
                <a:effectLst>
                  <a:outerShdw blurRad="38100" dist="38100" dir="2700000" algn="tl">
                    <a:srgbClr val="000000">
                      <a:alpha val="43137"/>
                    </a:srgbClr>
                  </a:outerShdw>
                </a:effectLst>
                <a:latin typeface="Abadi" panose="020B0604020104020204" pitchFamily="34" charset="0"/>
              </a:rPr>
              <a:t>ers</a:t>
            </a:r>
            <a:r>
              <a:rPr lang="en-US" sz="1400" dirty="0">
                <a:solidFill>
                  <a:prstClr val="black"/>
                </a:solidFill>
                <a:effectLst>
                  <a:outerShdw blurRad="38100" dist="38100" dir="2700000" algn="tl">
                    <a:srgbClr val="000000">
                      <a:alpha val="43137"/>
                    </a:srgbClr>
                  </a:outerShdw>
                </a:effectLst>
                <a:latin typeface="Abadi" panose="020B0604020104020204" pitchFamily="34" charset="0"/>
              </a:rPr>
              <a:t>/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6" name="Picture 10">
            <a:extLst>
              <a:ext uri="{FF2B5EF4-FFF2-40B4-BE49-F238E27FC236}">
                <a16:creationId xmlns:a16="http://schemas.microsoft.com/office/drawing/2014/main" id="{1FC9D41B-CC66-4CA2-9AD2-8000901B66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713" y="4462492"/>
            <a:ext cx="1159134" cy="79556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0CBEE6AF-F6A1-4E17-8798-3003B743A031}"/>
              </a:ext>
            </a:extLst>
          </p:cNvPr>
          <p:cNvSpPr txBox="1">
            <a:spLocks/>
          </p:cNvSpPr>
          <p:nvPr/>
        </p:nvSpPr>
        <p:spPr>
          <a:xfrm>
            <a:off x="1870040" y="2286604"/>
            <a:ext cx="1306611" cy="52759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@USDA_ERS</a:t>
            </a:r>
          </a:p>
        </p:txBody>
      </p:sp>
      <p:sp>
        <p:nvSpPr>
          <p:cNvPr id="8" name="Content Placeholder 2">
            <a:extLst>
              <a:ext uri="{FF2B5EF4-FFF2-40B4-BE49-F238E27FC236}">
                <a16:creationId xmlns:a16="http://schemas.microsoft.com/office/drawing/2014/main" id="{24A50826-95D6-41C9-97AC-4895181E815F}"/>
              </a:ext>
            </a:extLst>
          </p:cNvPr>
          <p:cNvSpPr txBox="1">
            <a:spLocks/>
          </p:cNvSpPr>
          <p:nvPr/>
        </p:nvSpPr>
        <p:spPr>
          <a:xfrm>
            <a:off x="1870040" y="3211669"/>
            <a:ext cx="3197162" cy="79889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linkedin.com/company/USDA-Economic-Research-Service</a:t>
            </a:r>
          </a:p>
        </p:txBody>
      </p:sp>
      <p:pic>
        <p:nvPicPr>
          <p:cNvPr id="9" name="Picture 8">
            <a:extLst>
              <a:ext uri="{FF2B5EF4-FFF2-40B4-BE49-F238E27FC236}">
                <a16:creationId xmlns:a16="http://schemas.microsoft.com/office/drawing/2014/main" id="{44F3FB59-C8A4-431E-8144-C94CB535FA91}"/>
              </a:ext>
            </a:extLst>
          </p:cNvPr>
          <p:cNvPicPr>
            <a:picLocks noChangeAspect="1"/>
          </p:cNvPicPr>
          <p:nvPr/>
        </p:nvPicPr>
        <p:blipFill>
          <a:blip r:embed="rId3"/>
          <a:stretch>
            <a:fillRect/>
          </a:stretch>
        </p:blipFill>
        <p:spPr>
          <a:xfrm>
            <a:off x="653532" y="3262775"/>
            <a:ext cx="901497" cy="857649"/>
          </a:xfrm>
          <a:prstGeom prst="rect">
            <a:avLst/>
          </a:prstGeom>
        </p:spPr>
      </p:pic>
      <p:sp>
        <p:nvSpPr>
          <p:cNvPr id="10" name="TextBox 9">
            <a:extLst>
              <a:ext uri="{FF2B5EF4-FFF2-40B4-BE49-F238E27FC236}">
                <a16:creationId xmlns:a16="http://schemas.microsoft.com/office/drawing/2014/main" id="{5EA0983F-044D-452B-86F8-28930AEC2D00}"/>
              </a:ext>
            </a:extLst>
          </p:cNvPr>
          <p:cNvSpPr txBox="1"/>
          <p:nvPr/>
        </p:nvSpPr>
        <p:spPr>
          <a:xfrm>
            <a:off x="3657600" y="1676400"/>
            <a:ext cx="7063721" cy="1159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Light" panose="020F0302020204030204"/>
                <a:ea typeface="+mn-ea"/>
                <a:cs typeface="+mn-cs"/>
              </a:rPr>
              <a:t>Coming Soon!</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Light" panose="020F0302020204030204"/>
                <a:ea typeface="+mn-ea"/>
                <a:cs typeface="+mn-cs"/>
              </a:rPr>
              <a:t>Charts of Note Mobile App</a:t>
            </a: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Light" panose="020F0302020204030204"/>
                <a:ea typeface="+mn-ea"/>
                <a:cs typeface="+mn-cs"/>
              </a:rPr>
              <a:t> </a:t>
            </a:r>
          </a:p>
        </p:txBody>
      </p:sp>
      <p:pic>
        <p:nvPicPr>
          <p:cNvPr id="11" name="Picture 12" descr="Twitter Logo | The most famous brands and company logos in the world">
            <a:extLst>
              <a:ext uri="{FF2B5EF4-FFF2-40B4-BE49-F238E27FC236}">
                <a16:creationId xmlns:a16="http://schemas.microsoft.com/office/drawing/2014/main" id="{084E21EC-2D95-4BAA-BF2B-185B8B3B2B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523" y="2013123"/>
            <a:ext cx="1531517" cy="8576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F03CFC5-42C1-44DD-92AE-86BCFDCE5738}"/>
              </a:ext>
            </a:extLst>
          </p:cNvPr>
          <p:cNvPicPr>
            <a:picLocks noChangeAspect="1"/>
          </p:cNvPicPr>
          <p:nvPr/>
        </p:nvPicPr>
        <p:blipFill>
          <a:blip r:embed="rId5"/>
          <a:stretch>
            <a:fillRect/>
          </a:stretch>
        </p:blipFill>
        <p:spPr>
          <a:xfrm>
            <a:off x="5382214" y="3008655"/>
            <a:ext cx="3677141" cy="3010353"/>
          </a:xfrm>
          <a:prstGeom prst="rect">
            <a:avLst/>
          </a:prstGeom>
        </p:spPr>
      </p:pic>
    </p:spTree>
    <p:extLst>
      <p:ext uri="{BB962C8B-B14F-4D97-AF65-F5344CB8AC3E}">
        <p14:creationId xmlns:p14="http://schemas.microsoft.com/office/powerpoint/2010/main" val="4175679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Overview</a:t>
            </a:r>
          </a:p>
        </p:txBody>
      </p:sp>
      <p:sp>
        <p:nvSpPr>
          <p:cNvPr id="4" name="Content Placeholder 3"/>
          <p:cNvSpPr>
            <a:spLocks noGrp="1"/>
          </p:cNvSpPr>
          <p:nvPr>
            <p:ph idx="1"/>
          </p:nvPr>
        </p:nvSpPr>
        <p:spPr/>
        <p:txBody>
          <a:bodyPr/>
          <a:lstStyle/>
          <a:p>
            <a:r>
              <a:rPr lang="en-US" dirty="0"/>
              <a:t>Factors affecting 2022/23 outlook for U.S. grains and oilseed markets.</a:t>
            </a:r>
          </a:p>
          <a:p>
            <a:endParaRPr lang="en-US" dirty="0"/>
          </a:p>
          <a:p>
            <a:r>
              <a:rPr lang="en-US" dirty="0"/>
              <a:t>Acreage outlook for 2022/23.</a:t>
            </a:r>
          </a:p>
          <a:p>
            <a:endParaRPr lang="en-US" dirty="0"/>
          </a:p>
          <a:p>
            <a:r>
              <a:rPr lang="en-US" dirty="0"/>
              <a:t>Commodity balances for 2022/23.</a:t>
            </a:r>
          </a:p>
        </p:txBody>
      </p:sp>
    </p:spTree>
    <p:extLst>
      <p:ext uri="{BB962C8B-B14F-4D97-AF65-F5344CB8AC3E}">
        <p14:creationId xmlns:p14="http://schemas.microsoft.com/office/powerpoint/2010/main" val="3940294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Factors framing the forecast</a:t>
            </a:r>
          </a:p>
        </p:txBody>
      </p:sp>
      <p:sp>
        <p:nvSpPr>
          <p:cNvPr id="4" name="Content Placeholder 3"/>
          <p:cNvSpPr>
            <a:spLocks noGrp="1"/>
          </p:cNvSpPr>
          <p:nvPr>
            <p:ph idx="1"/>
          </p:nvPr>
        </p:nvSpPr>
        <p:spPr/>
        <p:txBody>
          <a:bodyPr/>
          <a:lstStyle/>
          <a:p>
            <a:r>
              <a:rPr lang="en-US" dirty="0"/>
              <a:t>Volatility and uncertainty beyond the crop balance sheets:</a:t>
            </a:r>
          </a:p>
          <a:p>
            <a:pPr lvl="1"/>
            <a:r>
              <a:rPr lang="en-US" dirty="0"/>
              <a:t>Global pandemic</a:t>
            </a:r>
          </a:p>
          <a:p>
            <a:pPr lvl="1"/>
            <a:r>
              <a:rPr lang="en-US" dirty="0"/>
              <a:t>Global inflationary and supply chain pressures</a:t>
            </a:r>
          </a:p>
          <a:p>
            <a:pPr lvl="1"/>
            <a:r>
              <a:rPr lang="en-US" dirty="0"/>
              <a:t>Geopolitical conditions across the globe</a:t>
            </a:r>
          </a:p>
          <a:p>
            <a:r>
              <a:rPr lang="en-US" dirty="0"/>
              <a:t>Normal weather assumed for the outlook</a:t>
            </a:r>
          </a:p>
          <a:p>
            <a:r>
              <a:rPr lang="en-US" dirty="0"/>
              <a:t>Current policy remain in place</a:t>
            </a:r>
          </a:p>
          <a:p>
            <a:pPr marL="0" indent="0">
              <a:buNone/>
            </a:pPr>
            <a:endParaRPr lang="en-US" dirty="0"/>
          </a:p>
        </p:txBody>
      </p:sp>
    </p:spTree>
    <p:extLst>
      <p:ext uri="{BB962C8B-B14F-4D97-AF65-F5344CB8AC3E}">
        <p14:creationId xmlns:p14="http://schemas.microsoft.com/office/powerpoint/2010/main" val="2007870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Global markets tighter in recent years</a:t>
            </a:r>
          </a:p>
        </p:txBody>
      </p:sp>
      <p:sp>
        <p:nvSpPr>
          <p:cNvPr id="2" name="Content Placeholder 1">
            <a:extLst>
              <a:ext uri="{FF2B5EF4-FFF2-40B4-BE49-F238E27FC236}">
                <a16:creationId xmlns:a16="http://schemas.microsoft.com/office/drawing/2014/main" id="{84E7BCB2-8CB0-401C-8FB8-95BE8E16EC71}"/>
              </a:ext>
            </a:extLst>
          </p:cNvPr>
          <p:cNvSpPr>
            <a:spLocks noGrp="1"/>
          </p:cNvSpPr>
          <p:nvPr>
            <p:ph sz="half" idx="2"/>
          </p:nvPr>
        </p:nvSpPr>
        <p:spPr/>
        <p:txBody>
          <a:bodyPr>
            <a:normAutofit/>
          </a:bodyPr>
          <a:lstStyle/>
          <a:p>
            <a:r>
              <a:rPr lang="en-US" sz="2400" dirty="0"/>
              <a:t>Global corn, wheat, and soybean markets are all several years past their recent stocks-to-use highs.</a:t>
            </a:r>
          </a:p>
          <a:p>
            <a:r>
              <a:rPr lang="en-US" sz="2400" dirty="0"/>
              <a:t>Tighter markets are due to a combination of consumption growth and production disruptions.</a:t>
            </a:r>
          </a:p>
          <a:p>
            <a:r>
              <a:rPr lang="en-US" sz="2400" dirty="0"/>
              <a:t>Overall, this has been supportive of global prices for grains and oilseeds.</a:t>
            </a:r>
          </a:p>
        </p:txBody>
      </p:sp>
      <p:pic>
        <p:nvPicPr>
          <p:cNvPr id="7" name="Content Placeholder 6" descr="Chart, line chart&#10;&#10;Description automatically generated">
            <a:extLst>
              <a:ext uri="{FF2B5EF4-FFF2-40B4-BE49-F238E27FC236}">
                <a16:creationId xmlns:a16="http://schemas.microsoft.com/office/drawing/2014/main" id="{84DB3940-CF13-440E-B13E-FEA7D8460318}"/>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47696" y="2034378"/>
            <a:ext cx="3657607" cy="3657607"/>
          </a:xfrm>
        </p:spPr>
      </p:pic>
    </p:spTree>
    <p:extLst>
      <p:ext uri="{BB962C8B-B14F-4D97-AF65-F5344CB8AC3E}">
        <p14:creationId xmlns:p14="http://schemas.microsoft.com/office/powerpoint/2010/main" val="1438602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Higher input costs a key factor facing U.S. producers in 2022/23</a:t>
            </a:r>
          </a:p>
        </p:txBody>
      </p:sp>
      <p:sp>
        <p:nvSpPr>
          <p:cNvPr id="2" name="Content Placeholder 1">
            <a:extLst>
              <a:ext uri="{FF2B5EF4-FFF2-40B4-BE49-F238E27FC236}">
                <a16:creationId xmlns:a16="http://schemas.microsoft.com/office/drawing/2014/main" id="{8181570E-D79B-401A-BEB3-07EE48A1ECFA}"/>
              </a:ext>
            </a:extLst>
          </p:cNvPr>
          <p:cNvSpPr>
            <a:spLocks noGrp="1"/>
          </p:cNvSpPr>
          <p:nvPr>
            <p:ph sz="half" idx="2"/>
          </p:nvPr>
        </p:nvSpPr>
        <p:spPr/>
        <p:txBody>
          <a:bodyPr>
            <a:normAutofit/>
          </a:bodyPr>
          <a:lstStyle/>
          <a:p>
            <a:r>
              <a:rPr lang="en-US" sz="2400" dirty="0"/>
              <a:t>Input costs, and particularly  fertilizer, have seen higher prices.</a:t>
            </a:r>
          </a:p>
          <a:p>
            <a:r>
              <a:rPr lang="en-US" sz="2400" dirty="0"/>
              <a:t>Reports of availability constraints for fertilizer and other chemical inputs.</a:t>
            </a:r>
          </a:p>
          <a:p>
            <a:r>
              <a:rPr lang="en-US" sz="2400" dirty="0"/>
              <a:t>Comes after prolonged period of relatively lower-cost input markets.</a:t>
            </a:r>
          </a:p>
        </p:txBody>
      </p:sp>
      <p:pic>
        <p:nvPicPr>
          <p:cNvPr id="24" name="Content Placeholder 23" descr="Chart, line chart&#10;&#10;Description automatically generated">
            <a:extLst>
              <a:ext uri="{FF2B5EF4-FFF2-40B4-BE49-F238E27FC236}">
                <a16:creationId xmlns:a16="http://schemas.microsoft.com/office/drawing/2014/main" id="{267BFF2A-73A1-4A51-8DEC-173610F3AAD2}"/>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67846" y="1600200"/>
            <a:ext cx="3017308" cy="4525963"/>
          </a:xfrm>
        </p:spPr>
      </p:pic>
    </p:spTree>
    <p:extLst>
      <p:ext uri="{BB962C8B-B14F-4D97-AF65-F5344CB8AC3E}">
        <p14:creationId xmlns:p14="http://schemas.microsoft.com/office/powerpoint/2010/main" val="1337949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Crop prices remain at elevated levels</a:t>
            </a:r>
          </a:p>
        </p:txBody>
      </p:sp>
      <p:sp>
        <p:nvSpPr>
          <p:cNvPr id="4" name="Content Placeholder 3"/>
          <p:cNvSpPr>
            <a:spLocks noGrp="1"/>
          </p:cNvSpPr>
          <p:nvPr>
            <p:ph sz="half" idx="1"/>
          </p:nvPr>
        </p:nvSpPr>
        <p:spPr/>
        <p:txBody>
          <a:bodyPr>
            <a:normAutofit fontScale="77500" lnSpcReduction="20000"/>
          </a:bodyPr>
          <a:lstStyle/>
          <a:p>
            <a:r>
              <a:rPr lang="en-US" dirty="0"/>
              <a:t>Cash prices remain at higher levels since fall of 2020, compared with 2015 to 2019 prices.</a:t>
            </a:r>
          </a:p>
          <a:p>
            <a:r>
              <a:rPr lang="en-US" dirty="0"/>
              <a:t>Futures markets for 2022/23 crops remain elevated.</a:t>
            </a:r>
          </a:p>
          <a:p>
            <a:r>
              <a:rPr lang="en-US" dirty="0"/>
              <a:t>Illinois 2022 fall delivery cash prices in February (AMS):</a:t>
            </a:r>
          </a:p>
          <a:p>
            <a:pPr lvl="1"/>
            <a:r>
              <a:rPr lang="en-US" dirty="0"/>
              <a:t>Corn: $5.33 to $5.78</a:t>
            </a:r>
          </a:p>
          <a:p>
            <a:pPr lvl="1"/>
            <a:r>
              <a:rPr lang="en-US" dirty="0"/>
              <a:t>Soybeans: $13.40 to $14.60</a:t>
            </a:r>
          </a:p>
          <a:p>
            <a:r>
              <a:rPr lang="en-US" dirty="0"/>
              <a:t>Costs of production are rising, but so have crop values.</a:t>
            </a:r>
          </a:p>
          <a:p>
            <a:endParaRPr lang="en-US" dirty="0"/>
          </a:p>
        </p:txBody>
      </p:sp>
      <p:pic>
        <p:nvPicPr>
          <p:cNvPr id="14" name="Content Placeholder 13" descr="Chart&#10;&#10;Description automatically generated">
            <a:extLst>
              <a:ext uri="{FF2B5EF4-FFF2-40B4-BE49-F238E27FC236}">
                <a16:creationId xmlns:a16="http://schemas.microsoft.com/office/drawing/2014/main" id="{711F1979-F78D-4F3B-AC82-CFC5C75A1E14}"/>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58846" y="1600200"/>
            <a:ext cx="3017308" cy="4525963"/>
          </a:xfrm>
        </p:spPr>
      </p:pic>
    </p:spTree>
    <p:extLst>
      <p:ext uri="{BB962C8B-B14F-4D97-AF65-F5344CB8AC3E}">
        <p14:creationId xmlns:p14="http://schemas.microsoft.com/office/powerpoint/2010/main" val="2587219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2022/23 3-crop acreage outlook</a:t>
            </a:r>
          </a:p>
        </p:txBody>
      </p:sp>
      <p:pic>
        <p:nvPicPr>
          <p:cNvPr id="7" name="Content Placeholder 6" descr="Chart, line chart&#10;&#10;Description automatically generated">
            <a:extLst>
              <a:ext uri="{FF2B5EF4-FFF2-40B4-BE49-F238E27FC236}">
                <a16:creationId xmlns:a16="http://schemas.microsoft.com/office/drawing/2014/main" id="{164B162A-514D-40D5-81F7-3D47CBCE5C4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4400" y="1295400"/>
            <a:ext cx="7239000" cy="4826000"/>
          </a:xfrm>
        </p:spPr>
      </p:pic>
    </p:spTree>
    <p:extLst>
      <p:ext uri="{BB962C8B-B14F-4D97-AF65-F5344CB8AC3E}">
        <p14:creationId xmlns:p14="http://schemas.microsoft.com/office/powerpoint/2010/main" val="4136992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Corn Market Outlook</a:t>
            </a:r>
          </a:p>
        </p:txBody>
      </p:sp>
      <p:graphicFrame>
        <p:nvGraphicFramePr>
          <p:cNvPr id="5" name="Content Placeholder 4">
            <a:extLst>
              <a:ext uri="{FF2B5EF4-FFF2-40B4-BE49-F238E27FC236}">
                <a16:creationId xmlns:a16="http://schemas.microsoft.com/office/drawing/2014/main" id="{522B2901-73C9-48DF-93B6-5F96DCC7953F}"/>
              </a:ext>
            </a:extLst>
          </p:cNvPr>
          <p:cNvGraphicFramePr>
            <a:graphicFrameLocks noGrp="1"/>
          </p:cNvGraphicFramePr>
          <p:nvPr>
            <p:ph idx="1"/>
            <p:extLst>
              <p:ext uri="{D42A27DB-BD31-4B8C-83A1-F6EECF244321}">
                <p14:modId xmlns:p14="http://schemas.microsoft.com/office/powerpoint/2010/main" val="1209719090"/>
              </p:ext>
            </p:extLst>
          </p:nvPr>
        </p:nvGraphicFramePr>
        <p:xfrm>
          <a:off x="457200" y="1600200"/>
          <a:ext cx="8229600" cy="445008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1068705504"/>
                    </a:ext>
                  </a:extLst>
                </a:gridCol>
                <a:gridCol w="1828800">
                  <a:extLst>
                    <a:ext uri="{9D8B030D-6E8A-4147-A177-3AD203B41FA5}">
                      <a16:colId xmlns:a16="http://schemas.microsoft.com/office/drawing/2014/main" val="133860321"/>
                    </a:ext>
                  </a:extLst>
                </a:gridCol>
                <a:gridCol w="1828800">
                  <a:extLst>
                    <a:ext uri="{9D8B030D-6E8A-4147-A177-3AD203B41FA5}">
                      <a16:colId xmlns:a16="http://schemas.microsoft.com/office/drawing/2014/main" val="2808725256"/>
                    </a:ext>
                  </a:extLst>
                </a:gridCol>
                <a:gridCol w="1371600">
                  <a:extLst>
                    <a:ext uri="{9D8B030D-6E8A-4147-A177-3AD203B41FA5}">
                      <a16:colId xmlns:a16="http://schemas.microsoft.com/office/drawing/2014/main" val="1028947528"/>
                    </a:ext>
                  </a:extLst>
                </a:gridCol>
              </a:tblGrid>
              <a:tr h="370840">
                <a:tc>
                  <a:txBody>
                    <a:bodyPr/>
                    <a:lstStyle/>
                    <a:p>
                      <a:endParaRPr lang="en-US"/>
                    </a:p>
                  </a:txBody>
                  <a:tcPr/>
                </a:tc>
                <a:tc>
                  <a:txBody>
                    <a:bodyPr/>
                    <a:lstStyle/>
                    <a:p>
                      <a:pPr algn="ctr"/>
                      <a:r>
                        <a:rPr lang="en-US" dirty="0"/>
                        <a:t>2021/22</a:t>
                      </a:r>
                    </a:p>
                  </a:txBody>
                  <a:tcPr/>
                </a:tc>
                <a:tc>
                  <a:txBody>
                    <a:bodyPr/>
                    <a:lstStyle/>
                    <a:p>
                      <a:pPr algn="ctr"/>
                      <a:r>
                        <a:rPr lang="en-US"/>
                        <a:t>2022/23</a:t>
                      </a:r>
                      <a:endParaRPr lang="en-US" dirty="0"/>
                    </a:p>
                  </a:txBody>
                  <a:tcPr/>
                </a:tc>
                <a:tc>
                  <a:txBody>
                    <a:bodyPr/>
                    <a:lstStyle/>
                    <a:p>
                      <a:pPr algn="ctr"/>
                      <a:r>
                        <a:rPr lang="en-US" dirty="0"/>
                        <a:t>Difference</a:t>
                      </a:r>
                    </a:p>
                  </a:txBody>
                  <a:tcPr/>
                </a:tc>
                <a:extLst>
                  <a:ext uri="{0D108BD9-81ED-4DB2-BD59-A6C34878D82A}">
                    <a16:rowId xmlns:a16="http://schemas.microsoft.com/office/drawing/2014/main" val="4108673007"/>
                  </a:ext>
                </a:extLst>
              </a:tr>
              <a:tr h="370840">
                <a:tc>
                  <a:txBody>
                    <a:bodyPr/>
                    <a:lstStyle/>
                    <a:p>
                      <a:r>
                        <a:rPr lang="en-US" dirty="0"/>
                        <a:t>Area planted (mil. acres)</a:t>
                      </a:r>
                    </a:p>
                  </a:txBody>
                  <a:tcPr/>
                </a:tc>
                <a:tc>
                  <a:txBody>
                    <a:bodyPr/>
                    <a:lstStyle/>
                    <a:p>
                      <a:pPr algn="r"/>
                      <a:r>
                        <a:rPr lang="en-US" dirty="0"/>
                        <a:t>93.4</a:t>
                      </a:r>
                    </a:p>
                  </a:txBody>
                  <a:tcPr/>
                </a:tc>
                <a:tc>
                  <a:txBody>
                    <a:bodyPr/>
                    <a:lstStyle/>
                    <a:p>
                      <a:pPr algn="r"/>
                      <a:r>
                        <a:rPr lang="en-US" dirty="0"/>
                        <a:t>92.0</a:t>
                      </a:r>
                    </a:p>
                  </a:txBody>
                  <a:tcPr/>
                </a:tc>
                <a:tc>
                  <a:txBody>
                    <a:bodyPr/>
                    <a:lstStyle/>
                    <a:p>
                      <a:pPr algn="r"/>
                      <a:r>
                        <a:rPr lang="en-US" dirty="0"/>
                        <a:t>-1.4</a:t>
                      </a:r>
                    </a:p>
                  </a:txBody>
                  <a:tcPr/>
                </a:tc>
                <a:extLst>
                  <a:ext uri="{0D108BD9-81ED-4DB2-BD59-A6C34878D82A}">
                    <a16:rowId xmlns:a16="http://schemas.microsoft.com/office/drawing/2014/main" val="2771679906"/>
                  </a:ext>
                </a:extLst>
              </a:tr>
              <a:tr h="370840">
                <a:tc>
                  <a:txBody>
                    <a:bodyPr/>
                    <a:lstStyle/>
                    <a:p>
                      <a:r>
                        <a:rPr lang="en-US" dirty="0"/>
                        <a:t>Yield (</a:t>
                      </a:r>
                      <a:r>
                        <a:rPr lang="en-US" dirty="0" err="1"/>
                        <a:t>bu</a:t>
                      </a:r>
                      <a:r>
                        <a:rPr lang="en-US" dirty="0"/>
                        <a:t>/acre)</a:t>
                      </a:r>
                    </a:p>
                  </a:txBody>
                  <a:tcPr/>
                </a:tc>
                <a:tc>
                  <a:txBody>
                    <a:bodyPr/>
                    <a:lstStyle/>
                    <a:p>
                      <a:pPr algn="r"/>
                      <a:r>
                        <a:rPr lang="en-US" dirty="0"/>
                        <a:t>177.0</a:t>
                      </a:r>
                    </a:p>
                  </a:txBody>
                  <a:tcPr/>
                </a:tc>
                <a:tc>
                  <a:txBody>
                    <a:bodyPr/>
                    <a:lstStyle/>
                    <a:p>
                      <a:pPr algn="r"/>
                      <a:r>
                        <a:rPr lang="en-US" dirty="0"/>
                        <a:t>181.0</a:t>
                      </a:r>
                    </a:p>
                  </a:txBody>
                  <a:tcPr/>
                </a:tc>
                <a:tc>
                  <a:txBody>
                    <a:bodyPr/>
                    <a:lstStyle/>
                    <a:p>
                      <a:pPr algn="r"/>
                      <a:r>
                        <a:rPr lang="en-US" dirty="0"/>
                        <a:t>4.0</a:t>
                      </a:r>
                    </a:p>
                  </a:txBody>
                  <a:tcPr/>
                </a:tc>
                <a:extLst>
                  <a:ext uri="{0D108BD9-81ED-4DB2-BD59-A6C34878D82A}">
                    <a16:rowId xmlns:a16="http://schemas.microsoft.com/office/drawing/2014/main" val="1713224934"/>
                  </a:ext>
                </a:extLst>
              </a:tr>
              <a:tr h="370840">
                <a:tc>
                  <a:txBody>
                    <a:bodyPr/>
                    <a:lstStyle/>
                    <a:p>
                      <a:endParaRPr lang="en-US" dirty="0"/>
                    </a:p>
                  </a:txBody>
                  <a:tcPr/>
                </a:tc>
                <a:tc gridSpan="3">
                  <a:txBody>
                    <a:bodyPr/>
                    <a:lstStyle/>
                    <a:p>
                      <a:pPr algn="ctr"/>
                      <a:r>
                        <a:rPr lang="en-US" dirty="0"/>
                        <a:t>Million bushels</a:t>
                      </a:r>
                    </a:p>
                  </a:txBody>
                  <a:tcPr/>
                </a:tc>
                <a:tc hMerge="1">
                  <a:txBody>
                    <a:bodyPr/>
                    <a:lstStyle/>
                    <a:p>
                      <a:endParaRPr lang="en-US"/>
                    </a:p>
                  </a:txBody>
                  <a:tcPr/>
                </a:tc>
                <a:tc hMerge="1">
                  <a:txBody>
                    <a:bodyPr/>
                    <a:lstStyle/>
                    <a:p>
                      <a:pPr algn="ctr"/>
                      <a:endParaRPr lang="en-US" dirty="0"/>
                    </a:p>
                  </a:txBody>
                  <a:tcPr/>
                </a:tc>
                <a:extLst>
                  <a:ext uri="{0D108BD9-81ED-4DB2-BD59-A6C34878D82A}">
                    <a16:rowId xmlns:a16="http://schemas.microsoft.com/office/drawing/2014/main" val="1605947984"/>
                  </a:ext>
                </a:extLst>
              </a:tr>
              <a:tr h="370840">
                <a:tc>
                  <a:txBody>
                    <a:bodyPr/>
                    <a:lstStyle/>
                    <a:p>
                      <a:r>
                        <a:rPr lang="en-US" dirty="0"/>
                        <a:t>Production</a:t>
                      </a:r>
                    </a:p>
                  </a:txBody>
                  <a:tcPr/>
                </a:tc>
                <a:tc>
                  <a:txBody>
                    <a:bodyPr/>
                    <a:lstStyle/>
                    <a:p>
                      <a:pPr algn="r"/>
                      <a:r>
                        <a:rPr lang="en-US" dirty="0"/>
                        <a:t>15,115</a:t>
                      </a:r>
                    </a:p>
                  </a:txBody>
                  <a:tcPr/>
                </a:tc>
                <a:tc>
                  <a:txBody>
                    <a:bodyPr/>
                    <a:lstStyle/>
                    <a:p>
                      <a:pPr algn="r"/>
                      <a:r>
                        <a:rPr lang="en-US" dirty="0"/>
                        <a:t>15,240</a:t>
                      </a:r>
                    </a:p>
                  </a:txBody>
                  <a:tcPr/>
                </a:tc>
                <a:tc>
                  <a:txBody>
                    <a:bodyPr/>
                    <a:lstStyle/>
                    <a:p>
                      <a:pPr algn="r"/>
                      <a:r>
                        <a:rPr lang="en-US" dirty="0"/>
                        <a:t>135</a:t>
                      </a:r>
                    </a:p>
                  </a:txBody>
                  <a:tcPr/>
                </a:tc>
                <a:extLst>
                  <a:ext uri="{0D108BD9-81ED-4DB2-BD59-A6C34878D82A}">
                    <a16:rowId xmlns:a16="http://schemas.microsoft.com/office/drawing/2014/main" val="4221768786"/>
                  </a:ext>
                </a:extLst>
              </a:tr>
              <a:tr h="370840">
                <a:tc>
                  <a:txBody>
                    <a:bodyPr/>
                    <a:lstStyle/>
                    <a:p>
                      <a:r>
                        <a:rPr lang="en-US" dirty="0"/>
                        <a:t>Imports</a:t>
                      </a:r>
                    </a:p>
                  </a:txBody>
                  <a:tcPr/>
                </a:tc>
                <a:tc>
                  <a:txBody>
                    <a:bodyPr/>
                    <a:lstStyle/>
                    <a:p>
                      <a:pPr algn="r"/>
                      <a:r>
                        <a:rPr lang="en-US" dirty="0"/>
                        <a:t>25</a:t>
                      </a:r>
                    </a:p>
                  </a:txBody>
                  <a:tcPr/>
                </a:tc>
                <a:tc>
                  <a:txBody>
                    <a:bodyPr/>
                    <a:lstStyle/>
                    <a:p>
                      <a:pPr algn="r"/>
                      <a:r>
                        <a:rPr lang="en-US" dirty="0"/>
                        <a:t>25</a:t>
                      </a:r>
                    </a:p>
                  </a:txBody>
                  <a:tcPr/>
                </a:tc>
                <a:tc>
                  <a:txBody>
                    <a:bodyPr/>
                    <a:lstStyle/>
                    <a:p>
                      <a:pPr algn="r"/>
                      <a:r>
                        <a:rPr lang="en-US" dirty="0"/>
                        <a:t>0</a:t>
                      </a:r>
                    </a:p>
                  </a:txBody>
                  <a:tcPr/>
                </a:tc>
                <a:extLst>
                  <a:ext uri="{0D108BD9-81ED-4DB2-BD59-A6C34878D82A}">
                    <a16:rowId xmlns:a16="http://schemas.microsoft.com/office/drawing/2014/main" val="1199396531"/>
                  </a:ext>
                </a:extLst>
              </a:tr>
              <a:tr h="370840">
                <a:tc>
                  <a:txBody>
                    <a:bodyPr/>
                    <a:lstStyle/>
                    <a:p>
                      <a:r>
                        <a:rPr lang="en-US" dirty="0"/>
                        <a:t>Exports</a:t>
                      </a:r>
                    </a:p>
                  </a:txBody>
                  <a:tcPr/>
                </a:tc>
                <a:tc>
                  <a:txBody>
                    <a:bodyPr/>
                    <a:lstStyle/>
                    <a:p>
                      <a:pPr algn="r"/>
                      <a:r>
                        <a:rPr lang="en-US" dirty="0"/>
                        <a:t>2,425</a:t>
                      </a:r>
                    </a:p>
                  </a:txBody>
                  <a:tcPr/>
                </a:tc>
                <a:tc>
                  <a:txBody>
                    <a:bodyPr/>
                    <a:lstStyle/>
                    <a:p>
                      <a:pPr algn="r"/>
                      <a:r>
                        <a:rPr lang="en-US" dirty="0"/>
                        <a:t>2,350</a:t>
                      </a:r>
                    </a:p>
                  </a:txBody>
                  <a:tcPr/>
                </a:tc>
                <a:tc>
                  <a:txBody>
                    <a:bodyPr/>
                    <a:lstStyle/>
                    <a:p>
                      <a:pPr algn="r"/>
                      <a:r>
                        <a:rPr lang="en-US" dirty="0"/>
                        <a:t>-75</a:t>
                      </a:r>
                    </a:p>
                  </a:txBody>
                  <a:tcPr/>
                </a:tc>
                <a:extLst>
                  <a:ext uri="{0D108BD9-81ED-4DB2-BD59-A6C34878D82A}">
                    <a16:rowId xmlns:a16="http://schemas.microsoft.com/office/drawing/2014/main" val="3657770065"/>
                  </a:ext>
                </a:extLst>
              </a:tr>
              <a:tr h="370840">
                <a:tc>
                  <a:txBody>
                    <a:bodyPr/>
                    <a:lstStyle/>
                    <a:p>
                      <a:r>
                        <a:rPr lang="en-US" dirty="0"/>
                        <a:t>Feed and residual</a:t>
                      </a:r>
                    </a:p>
                  </a:txBody>
                  <a:tcPr/>
                </a:tc>
                <a:tc>
                  <a:txBody>
                    <a:bodyPr/>
                    <a:lstStyle/>
                    <a:p>
                      <a:pPr algn="r"/>
                      <a:r>
                        <a:rPr lang="en-US" dirty="0"/>
                        <a:t>5,650</a:t>
                      </a:r>
                    </a:p>
                  </a:txBody>
                  <a:tcPr/>
                </a:tc>
                <a:tc>
                  <a:txBody>
                    <a:bodyPr/>
                    <a:lstStyle/>
                    <a:p>
                      <a:pPr algn="r"/>
                      <a:r>
                        <a:rPr lang="en-US" dirty="0"/>
                        <a:t>5,650</a:t>
                      </a:r>
                    </a:p>
                  </a:txBody>
                  <a:tcPr/>
                </a:tc>
                <a:tc>
                  <a:txBody>
                    <a:bodyPr/>
                    <a:lstStyle/>
                    <a:p>
                      <a:pPr algn="r"/>
                      <a:r>
                        <a:rPr lang="en-US" dirty="0"/>
                        <a:t>0</a:t>
                      </a:r>
                    </a:p>
                  </a:txBody>
                  <a:tcPr/>
                </a:tc>
                <a:extLst>
                  <a:ext uri="{0D108BD9-81ED-4DB2-BD59-A6C34878D82A}">
                    <a16:rowId xmlns:a16="http://schemas.microsoft.com/office/drawing/2014/main" val="2526276492"/>
                  </a:ext>
                </a:extLst>
              </a:tr>
              <a:tr h="370840">
                <a:tc>
                  <a:txBody>
                    <a:bodyPr/>
                    <a:lstStyle/>
                    <a:p>
                      <a:r>
                        <a:rPr lang="en-US" dirty="0"/>
                        <a:t>Food, seed, and industrial</a:t>
                      </a:r>
                    </a:p>
                  </a:txBody>
                  <a:tcPr/>
                </a:tc>
                <a:tc>
                  <a:txBody>
                    <a:bodyPr/>
                    <a:lstStyle/>
                    <a:p>
                      <a:pPr algn="r"/>
                      <a:r>
                        <a:rPr lang="en-US" dirty="0"/>
                        <a:t>6,760</a:t>
                      </a:r>
                    </a:p>
                  </a:txBody>
                  <a:tcPr/>
                </a:tc>
                <a:tc>
                  <a:txBody>
                    <a:bodyPr/>
                    <a:lstStyle/>
                    <a:p>
                      <a:pPr algn="r"/>
                      <a:r>
                        <a:rPr lang="en-US" dirty="0"/>
                        <a:t>6,840</a:t>
                      </a:r>
                    </a:p>
                  </a:txBody>
                  <a:tcPr/>
                </a:tc>
                <a:tc>
                  <a:txBody>
                    <a:bodyPr/>
                    <a:lstStyle/>
                    <a:p>
                      <a:pPr algn="r"/>
                      <a:r>
                        <a:rPr lang="en-US" dirty="0"/>
                        <a:t>80</a:t>
                      </a:r>
                    </a:p>
                  </a:txBody>
                  <a:tcPr/>
                </a:tc>
                <a:extLst>
                  <a:ext uri="{0D108BD9-81ED-4DB2-BD59-A6C34878D82A}">
                    <a16:rowId xmlns:a16="http://schemas.microsoft.com/office/drawing/2014/main" val="76490645"/>
                  </a:ext>
                </a:extLst>
              </a:tr>
              <a:tr h="370840">
                <a:tc>
                  <a:txBody>
                    <a:bodyPr/>
                    <a:lstStyle/>
                    <a:p>
                      <a:r>
                        <a:rPr lang="en-US" dirty="0"/>
                        <a:t>  Ethanol for fuel</a:t>
                      </a:r>
                    </a:p>
                  </a:txBody>
                  <a:tcPr/>
                </a:tc>
                <a:tc>
                  <a:txBody>
                    <a:bodyPr/>
                    <a:lstStyle/>
                    <a:p>
                      <a:pPr algn="r"/>
                      <a:r>
                        <a:rPr lang="en-US" dirty="0"/>
                        <a:t>5,325</a:t>
                      </a:r>
                    </a:p>
                  </a:txBody>
                  <a:tcPr/>
                </a:tc>
                <a:tc>
                  <a:txBody>
                    <a:bodyPr/>
                    <a:lstStyle/>
                    <a:p>
                      <a:pPr algn="r"/>
                      <a:r>
                        <a:rPr lang="en-US" dirty="0"/>
                        <a:t>5,400</a:t>
                      </a:r>
                    </a:p>
                  </a:txBody>
                  <a:tcPr/>
                </a:tc>
                <a:tc>
                  <a:txBody>
                    <a:bodyPr/>
                    <a:lstStyle/>
                    <a:p>
                      <a:pPr algn="r"/>
                      <a:r>
                        <a:rPr lang="en-US" dirty="0"/>
                        <a:t>75</a:t>
                      </a:r>
                    </a:p>
                  </a:txBody>
                  <a:tcPr/>
                </a:tc>
                <a:extLst>
                  <a:ext uri="{0D108BD9-81ED-4DB2-BD59-A6C34878D82A}">
                    <a16:rowId xmlns:a16="http://schemas.microsoft.com/office/drawing/2014/main" val="818183679"/>
                  </a:ext>
                </a:extLst>
              </a:tr>
              <a:tr h="370840">
                <a:tc>
                  <a:txBody>
                    <a:bodyPr/>
                    <a:lstStyle/>
                    <a:p>
                      <a:r>
                        <a:rPr lang="en-US" dirty="0"/>
                        <a:t>Ending stocks</a:t>
                      </a:r>
                    </a:p>
                  </a:txBody>
                  <a:tcPr/>
                </a:tc>
                <a:tc>
                  <a:txBody>
                    <a:bodyPr/>
                    <a:lstStyle/>
                    <a:p>
                      <a:pPr algn="r"/>
                      <a:r>
                        <a:rPr lang="en-US" dirty="0"/>
                        <a:t>1,540</a:t>
                      </a:r>
                    </a:p>
                  </a:txBody>
                  <a:tcPr/>
                </a:tc>
                <a:tc>
                  <a:txBody>
                    <a:bodyPr/>
                    <a:lstStyle/>
                    <a:p>
                      <a:pPr algn="r"/>
                      <a:r>
                        <a:rPr lang="en-US" dirty="0"/>
                        <a:t>1,965</a:t>
                      </a:r>
                    </a:p>
                  </a:txBody>
                  <a:tcPr/>
                </a:tc>
                <a:tc>
                  <a:txBody>
                    <a:bodyPr/>
                    <a:lstStyle/>
                    <a:p>
                      <a:pPr algn="r"/>
                      <a:r>
                        <a:rPr lang="en-US" dirty="0"/>
                        <a:t>415</a:t>
                      </a:r>
                    </a:p>
                  </a:txBody>
                  <a:tcPr/>
                </a:tc>
                <a:extLst>
                  <a:ext uri="{0D108BD9-81ED-4DB2-BD59-A6C34878D82A}">
                    <a16:rowId xmlns:a16="http://schemas.microsoft.com/office/drawing/2014/main" val="4232884430"/>
                  </a:ext>
                </a:extLst>
              </a:tr>
              <a:tr h="370840">
                <a:tc>
                  <a:txBody>
                    <a:bodyPr/>
                    <a:lstStyle/>
                    <a:p>
                      <a:r>
                        <a:rPr lang="en-US" dirty="0"/>
                        <a:t>Farm average price ($/bu.)</a:t>
                      </a:r>
                    </a:p>
                  </a:txBody>
                  <a:tcPr/>
                </a:tc>
                <a:tc>
                  <a:txBody>
                    <a:bodyPr/>
                    <a:lstStyle/>
                    <a:p>
                      <a:pPr algn="r"/>
                      <a:r>
                        <a:rPr lang="en-US" dirty="0"/>
                        <a:t>$5.45</a:t>
                      </a:r>
                    </a:p>
                  </a:txBody>
                  <a:tcPr/>
                </a:tc>
                <a:tc>
                  <a:txBody>
                    <a:bodyPr/>
                    <a:lstStyle/>
                    <a:p>
                      <a:pPr algn="r"/>
                      <a:r>
                        <a:rPr lang="en-US" dirty="0"/>
                        <a:t>$5.00</a:t>
                      </a:r>
                    </a:p>
                  </a:txBody>
                  <a:tcPr/>
                </a:tc>
                <a:tc>
                  <a:txBody>
                    <a:bodyPr/>
                    <a:lstStyle/>
                    <a:p>
                      <a:pPr algn="r"/>
                      <a:r>
                        <a:rPr lang="en-US" dirty="0"/>
                        <a:t>-$0.45</a:t>
                      </a:r>
                    </a:p>
                  </a:txBody>
                  <a:tcPr/>
                </a:tc>
                <a:extLst>
                  <a:ext uri="{0D108BD9-81ED-4DB2-BD59-A6C34878D82A}">
                    <a16:rowId xmlns:a16="http://schemas.microsoft.com/office/drawing/2014/main" val="2991917358"/>
                  </a:ext>
                </a:extLst>
              </a:tr>
            </a:tbl>
          </a:graphicData>
        </a:graphic>
      </p:graphicFrame>
    </p:spTree>
    <p:extLst>
      <p:ext uri="{BB962C8B-B14F-4D97-AF65-F5344CB8AC3E}">
        <p14:creationId xmlns:p14="http://schemas.microsoft.com/office/powerpoint/2010/main" val="2381456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Sorghum Market Outlook</a:t>
            </a:r>
          </a:p>
        </p:txBody>
      </p:sp>
      <p:graphicFrame>
        <p:nvGraphicFramePr>
          <p:cNvPr id="5" name="Content Placeholder 4">
            <a:extLst>
              <a:ext uri="{FF2B5EF4-FFF2-40B4-BE49-F238E27FC236}">
                <a16:creationId xmlns:a16="http://schemas.microsoft.com/office/drawing/2014/main" id="{14A070FE-30B7-4226-AB39-29907D89AAF5}"/>
              </a:ext>
            </a:extLst>
          </p:cNvPr>
          <p:cNvGraphicFramePr>
            <a:graphicFrameLocks noGrp="1"/>
          </p:cNvGraphicFramePr>
          <p:nvPr>
            <p:ph idx="1"/>
            <p:extLst>
              <p:ext uri="{D42A27DB-BD31-4B8C-83A1-F6EECF244321}">
                <p14:modId xmlns:p14="http://schemas.microsoft.com/office/powerpoint/2010/main" val="3260085615"/>
              </p:ext>
            </p:extLst>
          </p:nvPr>
        </p:nvGraphicFramePr>
        <p:xfrm>
          <a:off x="457200" y="1600200"/>
          <a:ext cx="8229600" cy="407924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1068705504"/>
                    </a:ext>
                  </a:extLst>
                </a:gridCol>
                <a:gridCol w="1828800">
                  <a:extLst>
                    <a:ext uri="{9D8B030D-6E8A-4147-A177-3AD203B41FA5}">
                      <a16:colId xmlns:a16="http://schemas.microsoft.com/office/drawing/2014/main" val="133860321"/>
                    </a:ext>
                  </a:extLst>
                </a:gridCol>
                <a:gridCol w="1828800">
                  <a:extLst>
                    <a:ext uri="{9D8B030D-6E8A-4147-A177-3AD203B41FA5}">
                      <a16:colId xmlns:a16="http://schemas.microsoft.com/office/drawing/2014/main" val="3869993439"/>
                    </a:ext>
                  </a:extLst>
                </a:gridCol>
                <a:gridCol w="1371600">
                  <a:extLst>
                    <a:ext uri="{9D8B030D-6E8A-4147-A177-3AD203B41FA5}">
                      <a16:colId xmlns:a16="http://schemas.microsoft.com/office/drawing/2014/main" val="1028947528"/>
                    </a:ext>
                  </a:extLst>
                </a:gridCol>
              </a:tblGrid>
              <a:tr h="370840">
                <a:tc>
                  <a:txBody>
                    <a:bodyPr/>
                    <a:lstStyle/>
                    <a:p>
                      <a:endParaRPr lang="en-US"/>
                    </a:p>
                  </a:txBody>
                  <a:tcPr/>
                </a:tc>
                <a:tc>
                  <a:txBody>
                    <a:bodyPr/>
                    <a:lstStyle/>
                    <a:p>
                      <a:pPr algn="ctr"/>
                      <a:r>
                        <a:rPr lang="en-US" dirty="0"/>
                        <a:t>2021/22</a:t>
                      </a:r>
                    </a:p>
                  </a:txBody>
                  <a:tcPr/>
                </a:tc>
                <a:tc>
                  <a:txBody>
                    <a:bodyPr/>
                    <a:lstStyle/>
                    <a:p>
                      <a:pPr algn="ctr"/>
                      <a:r>
                        <a:rPr lang="en-US"/>
                        <a:t>2022/23</a:t>
                      </a:r>
                      <a:endParaRPr lang="en-US" dirty="0"/>
                    </a:p>
                  </a:txBody>
                  <a:tcPr/>
                </a:tc>
                <a:tc>
                  <a:txBody>
                    <a:bodyPr/>
                    <a:lstStyle/>
                    <a:p>
                      <a:pPr algn="ctr"/>
                      <a:r>
                        <a:rPr lang="en-US" dirty="0"/>
                        <a:t>Difference</a:t>
                      </a:r>
                    </a:p>
                  </a:txBody>
                  <a:tcPr/>
                </a:tc>
                <a:extLst>
                  <a:ext uri="{0D108BD9-81ED-4DB2-BD59-A6C34878D82A}">
                    <a16:rowId xmlns:a16="http://schemas.microsoft.com/office/drawing/2014/main" val="4108673007"/>
                  </a:ext>
                </a:extLst>
              </a:tr>
              <a:tr h="370840">
                <a:tc>
                  <a:txBody>
                    <a:bodyPr/>
                    <a:lstStyle/>
                    <a:p>
                      <a:r>
                        <a:rPr lang="en-US" dirty="0"/>
                        <a:t>Area planted (mil. acres)</a:t>
                      </a:r>
                    </a:p>
                  </a:txBody>
                  <a:tcPr/>
                </a:tc>
                <a:tc>
                  <a:txBody>
                    <a:bodyPr/>
                    <a:lstStyle/>
                    <a:p>
                      <a:pPr algn="r"/>
                      <a:r>
                        <a:rPr lang="en-US" dirty="0"/>
                        <a:t>7.3</a:t>
                      </a:r>
                    </a:p>
                  </a:txBody>
                  <a:tcPr/>
                </a:tc>
                <a:tc>
                  <a:txBody>
                    <a:bodyPr/>
                    <a:lstStyle/>
                    <a:p>
                      <a:pPr algn="r"/>
                      <a:r>
                        <a:rPr lang="en-US" dirty="0"/>
                        <a:t>6.5</a:t>
                      </a:r>
                    </a:p>
                  </a:txBody>
                  <a:tcPr/>
                </a:tc>
                <a:tc>
                  <a:txBody>
                    <a:bodyPr/>
                    <a:lstStyle/>
                    <a:p>
                      <a:pPr algn="r"/>
                      <a:r>
                        <a:rPr lang="en-US" dirty="0"/>
                        <a:t>-0.8</a:t>
                      </a:r>
                    </a:p>
                  </a:txBody>
                  <a:tcPr/>
                </a:tc>
                <a:extLst>
                  <a:ext uri="{0D108BD9-81ED-4DB2-BD59-A6C34878D82A}">
                    <a16:rowId xmlns:a16="http://schemas.microsoft.com/office/drawing/2014/main" val="2771679906"/>
                  </a:ext>
                </a:extLst>
              </a:tr>
              <a:tr h="370840">
                <a:tc>
                  <a:txBody>
                    <a:bodyPr/>
                    <a:lstStyle/>
                    <a:p>
                      <a:r>
                        <a:rPr lang="en-US" dirty="0"/>
                        <a:t>Yield (</a:t>
                      </a:r>
                      <a:r>
                        <a:rPr lang="en-US" dirty="0" err="1"/>
                        <a:t>bu</a:t>
                      </a:r>
                      <a:r>
                        <a:rPr lang="en-US" dirty="0"/>
                        <a:t>/acre)</a:t>
                      </a:r>
                    </a:p>
                  </a:txBody>
                  <a:tcPr/>
                </a:tc>
                <a:tc>
                  <a:txBody>
                    <a:bodyPr/>
                    <a:lstStyle/>
                    <a:p>
                      <a:pPr algn="r"/>
                      <a:r>
                        <a:rPr lang="en-US" dirty="0"/>
                        <a:t>69.0</a:t>
                      </a:r>
                    </a:p>
                  </a:txBody>
                  <a:tcPr/>
                </a:tc>
                <a:tc>
                  <a:txBody>
                    <a:bodyPr/>
                    <a:lstStyle/>
                    <a:p>
                      <a:pPr algn="r"/>
                      <a:r>
                        <a:rPr lang="en-US" dirty="0"/>
                        <a:t>69.2</a:t>
                      </a:r>
                    </a:p>
                  </a:txBody>
                  <a:tcPr/>
                </a:tc>
                <a:tc>
                  <a:txBody>
                    <a:bodyPr/>
                    <a:lstStyle/>
                    <a:p>
                      <a:pPr algn="r"/>
                      <a:r>
                        <a:rPr lang="en-US" dirty="0"/>
                        <a:t>0.2</a:t>
                      </a:r>
                    </a:p>
                  </a:txBody>
                  <a:tcPr/>
                </a:tc>
                <a:extLst>
                  <a:ext uri="{0D108BD9-81ED-4DB2-BD59-A6C34878D82A}">
                    <a16:rowId xmlns:a16="http://schemas.microsoft.com/office/drawing/2014/main" val="1713224934"/>
                  </a:ext>
                </a:extLst>
              </a:tr>
              <a:tr h="370840">
                <a:tc>
                  <a:txBody>
                    <a:bodyPr/>
                    <a:lstStyle/>
                    <a:p>
                      <a:endParaRPr lang="en-US" dirty="0"/>
                    </a:p>
                  </a:txBody>
                  <a:tcPr/>
                </a:tc>
                <a:tc gridSpan="3">
                  <a:txBody>
                    <a:bodyPr/>
                    <a:lstStyle/>
                    <a:p>
                      <a:pPr algn="ctr"/>
                      <a:r>
                        <a:rPr lang="en-US" dirty="0"/>
                        <a:t>Million bushels</a:t>
                      </a:r>
                    </a:p>
                  </a:txBody>
                  <a:tcPr/>
                </a:tc>
                <a:tc hMerge="1">
                  <a:txBody>
                    <a:bodyPr/>
                    <a:lstStyle/>
                    <a:p>
                      <a:endParaRPr lang="en-US"/>
                    </a:p>
                  </a:txBody>
                  <a:tcPr/>
                </a:tc>
                <a:tc hMerge="1">
                  <a:txBody>
                    <a:bodyPr/>
                    <a:lstStyle/>
                    <a:p>
                      <a:pPr algn="ctr"/>
                      <a:endParaRPr lang="en-US" dirty="0"/>
                    </a:p>
                  </a:txBody>
                  <a:tcPr/>
                </a:tc>
                <a:extLst>
                  <a:ext uri="{0D108BD9-81ED-4DB2-BD59-A6C34878D82A}">
                    <a16:rowId xmlns:a16="http://schemas.microsoft.com/office/drawing/2014/main" val="1605947984"/>
                  </a:ext>
                </a:extLst>
              </a:tr>
              <a:tr h="370840">
                <a:tc>
                  <a:txBody>
                    <a:bodyPr/>
                    <a:lstStyle/>
                    <a:p>
                      <a:r>
                        <a:rPr lang="en-US" dirty="0"/>
                        <a:t>Production</a:t>
                      </a:r>
                    </a:p>
                  </a:txBody>
                  <a:tcPr/>
                </a:tc>
                <a:tc>
                  <a:txBody>
                    <a:bodyPr/>
                    <a:lstStyle/>
                    <a:p>
                      <a:pPr algn="r"/>
                      <a:r>
                        <a:rPr lang="en-US" dirty="0"/>
                        <a:t>448</a:t>
                      </a:r>
                    </a:p>
                  </a:txBody>
                  <a:tcPr/>
                </a:tc>
                <a:tc>
                  <a:txBody>
                    <a:bodyPr/>
                    <a:lstStyle/>
                    <a:p>
                      <a:pPr algn="r"/>
                      <a:r>
                        <a:rPr lang="en-US" dirty="0"/>
                        <a:t>401</a:t>
                      </a:r>
                    </a:p>
                  </a:txBody>
                  <a:tcPr/>
                </a:tc>
                <a:tc>
                  <a:txBody>
                    <a:bodyPr/>
                    <a:lstStyle/>
                    <a:p>
                      <a:pPr algn="r"/>
                      <a:r>
                        <a:rPr lang="en-US" dirty="0"/>
                        <a:t>-47</a:t>
                      </a:r>
                    </a:p>
                  </a:txBody>
                  <a:tcPr/>
                </a:tc>
                <a:extLst>
                  <a:ext uri="{0D108BD9-81ED-4DB2-BD59-A6C34878D82A}">
                    <a16:rowId xmlns:a16="http://schemas.microsoft.com/office/drawing/2014/main" val="4221768786"/>
                  </a:ext>
                </a:extLst>
              </a:tr>
              <a:tr h="370840">
                <a:tc>
                  <a:txBody>
                    <a:bodyPr/>
                    <a:lstStyle/>
                    <a:p>
                      <a:r>
                        <a:rPr lang="en-US" dirty="0"/>
                        <a:t>Imports</a:t>
                      </a:r>
                    </a:p>
                  </a:txBody>
                  <a:tcPr/>
                </a:tc>
                <a:tc>
                  <a:txBody>
                    <a:bodyPr/>
                    <a:lstStyle/>
                    <a:p>
                      <a:pPr algn="r"/>
                      <a:r>
                        <a:rPr lang="en-US" dirty="0"/>
                        <a:t>0</a:t>
                      </a:r>
                    </a:p>
                  </a:txBody>
                  <a:tcPr/>
                </a:tc>
                <a:tc>
                  <a:txBody>
                    <a:bodyPr/>
                    <a:lstStyle/>
                    <a:p>
                      <a:pPr algn="r"/>
                      <a:r>
                        <a:rPr lang="en-US" dirty="0"/>
                        <a:t>0</a:t>
                      </a:r>
                    </a:p>
                  </a:txBody>
                  <a:tcPr/>
                </a:tc>
                <a:tc>
                  <a:txBody>
                    <a:bodyPr/>
                    <a:lstStyle/>
                    <a:p>
                      <a:pPr algn="r"/>
                      <a:r>
                        <a:rPr lang="en-US" dirty="0"/>
                        <a:t>0</a:t>
                      </a:r>
                    </a:p>
                  </a:txBody>
                  <a:tcPr/>
                </a:tc>
                <a:extLst>
                  <a:ext uri="{0D108BD9-81ED-4DB2-BD59-A6C34878D82A}">
                    <a16:rowId xmlns:a16="http://schemas.microsoft.com/office/drawing/2014/main" val="1199396531"/>
                  </a:ext>
                </a:extLst>
              </a:tr>
              <a:tr h="370840">
                <a:tc>
                  <a:txBody>
                    <a:bodyPr/>
                    <a:lstStyle/>
                    <a:p>
                      <a:r>
                        <a:rPr lang="en-US" dirty="0"/>
                        <a:t>Exports</a:t>
                      </a:r>
                    </a:p>
                  </a:txBody>
                  <a:tcPr/>
                </a:tc>
                <a:tc>
                  <a:txBody>
                    <a:bodyPr/>
                    <a:lstStyle/>
                    <a:p>
                      <a:pPr algn="r"/>
                      <a:r>
                        <a:rPr lang="en-US" dirty="0"/>
                        <a:t>310</a:t>
                      </a:r>
                    </a:p>
                  </a:txBody>
                  <a:tcPr/>
                </a:tc>
                <a:tc>
                  <a:txBody>
                    <a:bodyPr/>
                    <a:lstStyle/>
                    <a:p>
                      <a:pPr algn="r"/>
                      <a:r>
                        <a:rPr lang="en-US" dirty="0"/>
                        <a:t>300</a:t>
                      </a:r>
                    </a:p>
                  </a:txBody>
                  <a:tcPr/>
                </a:tc>
                <a:tc>
                  <a:txBody>
                    <a:bodyPr/>
                    <a:lstStyle/>
                    <a:p>
                      <a:pPr algn="r"/>
                      <a:r>
                        <a:rPr lang="en-US" dirty="0"/>
                        <a:t>-10</a:t>
                      </a:r>
                    </a:p>
                  </a:txBody>
                  <a:tcPr/>
                </a:tc>
                <a:extLst>
                  <a:ext uri="{0D108BD9-81ED-4DB2-BD59-A6C34878D82A}">
                    <a16:rowId xmlns:a16="http://schemas.microsoft.com/office/drawing/2014/main" val="3657770065"/>
                  </a:ext>
                </a:extLst>
              </a:tr>
              <a:tr h="370840">
                <a:tc>
                  <a:txBody>
                    <a:bodyPr/>
                    <a:lstStyle/>
                    <a:p>
                      <a:r>
                        <a:rPr lang="en-US" dirty="0"/>
                        <a:t>Feed and residual</a:t>
                      </a:r>
                    </a:p>
                  </a:txBody>
                  <a:tcPr/>
                </a:tc>
                <a:tc>
                  <a:txBody>
                    <a:bodyPr/>
                    <a:lstStyle/>
                    <a:p>
                      <a:pPr algn="r"/>
                      <a:r>
                        <a:rPr lang="en-US" dirty="0"/>
                        <a:t>115</a:t>
                      </a:r>
                    </a:p>
                  </a:txBody>
                  <a:tcPr/>
                </a:tc>
                <a:tc>
                  <a:txBody>
                    <a:bodyPr/>
                    <a:lstStyle/>
                    <a:p>
                      <a:pPr algn="r"/>
                      <a:r>
                        <a:rPr lang="en-US" dirty="0"/>
                        <a:t>95</a:t>
                      </a:r>
                    </a:p>
                  </a:txBody>
                  <a:tcPr/>
                </a:tc>
                <a:tc>
                  <a:txBody>
                    <a:bodyPr/>
                    <a:lstStyle/>
                    <a:p>
                      <a:pPr algn="r"/>
                      <a:r>
                        <a:rPr lang="en-US" dirty="0"/>
                        <a:t>-30</a:t>
                      </a:r>
                    </a:p>
                  </a:txBody>
                  <a:tcPr/>
                </a:tc>
                <a:extLst>
                  <a:ext uri="{0D108BD9-81ED-4DB2-BD59-A6C34878D82A}">
                    <a16:rowId xmlns:a16="http://schemas.microsoft.com/office/drawing/2014/main" val="2526276492"/>
                  </a:ext>
                </a:extLst>
              </a:tr>
              <a:tr h="370840">
                <a:tc>
                  <a:txBody>
                    <a:bodyPr/>
                    <a:lstStyle/>
                    <a:p>
                      <a:r>
                        <a:rPr lang="en-US" dirty="0"/>
                        <a:t>Food, seed, and industrial</a:t>
                      </a:r>
                    </a:p>
                  </a:txBody>
                  <a:tcPr/>
                </a:tc>
                <a:tc>
                  <a:txBody>
                    <a:bodyPr/>
                    <a:lstStyle/>
                    <a:p>
                      <a:pPr algn="r"/>
                      <a:r>
                        <a:rPr lang="en-US" dirty="0"/>
                        <a:t>10</a:t>
                      </a:r>
                    </a:p>
                  </a:txBody>
                  <a:tcPr/>
                </a:tc>
                <a:tc>
                  <a:txBody>
                    <a:bodyPr/>
                    <a:lstStyle/>
                    <a:p>
                      <a:pPr algn="r"/>
                      <a:r>
                        <a:rPr lang="en-US" dirty="0"/>
                        <a:t>10</a:t>
                      </a:r>
                    </a:p>
                  </a:txBody>
                  <a:tcPr/>
                </a:tc>
                <a:tc>
                  <a:txBody>
                    <a:bodyPr/>
                    <a:lstStyle/>
                    <a:p>
                      <a:pPr algn="r"/>
                      <a:r>
                        <a:rPr lang="en-US" dirty="0"/>
                        <a:t>0</a:t>
                      </a:r>
                    </a:p>
                  </a:txBody>
                  <a:tcPr/>
                </a:tc>
                <a:extLst>
                  <a:ext uri="{0D108BD9-81ED-4DB2-BD59-A6C34878D82A}">
                    <a16:rowId xmlns:a16="http://schemas.microsoft.com/office/drawing/2014/main" val="76490645"/>
                  </a:ext>
                </a:extLst>
              </a:tr>
              <a:tr h="370840">
                <a:tc>
                  <a:txBody>
                    <a:bodyPr/>
                    <a:lstStyle/>
                    <a:p>
                      <a:r>
                        <a:rPr lang="en-US" dirty="0"/>
                        <a:t>Ending stocks</a:t>
                      </a:r>
                    </a:p>
                  </a:txBody>
                  <a:tcPr/>
                </a:tc>
                <a:tc>
                  <a:txBody>
                    <a:bodyPr/>
                    <a:lstStyle/>
                    <a:p>
                      <a:pPr algn="r"/>
                      <a:r>
                        <a:rPr lang="en-US" dirty="0"/>
                        <a:t>33</a:t>
                      </a:r>
                    </a:p>
                  </a:txBody>
                  <a:tcPr/>
                </a:tc>
                <a:tc>
                  <a:txBody>
                    <a:bodyPr/>
                    <a:lstStyle/>
                    <a:p>
                      <a:pPr algn="r"/>
                      <a:r>
                        <a:rPr lang="en-US" dirty="0"/>
                        <a:t>29</a:t>
                      </a:r>
                    </a:p>
                  </a:txBody>
                  <a:tcPr/>
                </a:tc>
                <a:tc>
                  <a:txBody>
                    <a:bodyPr/>
                    <a:lstStyle/>
                    <a:p>
                      <a:pPr algn="r"/>
                      <a:r>
                        <a:rPr lang="en-US" dirty="0"/>
                        <a:t>-8</a:t>
                      </a:r>
                    </a:p>
                  </a:txBody>
                  <a:tcPr/>
                </a:tc>
                <a:extLst>
                  <a:ext uri="{0D108BD9-81ED-4DB2-BD59-A6C34878D82A}">
                    <a16:rowId xmlns:a16="http://schemas.microsoft.com/office/drawing/2014/main" val="4232884430"/>
                  </a:ext>
                </a:extLst>
              </a:tr>
              <a:tr h="370840">
                <a:tc>
                  <a:txBody>
                    <a:bodyPr/>
                    <a:lstStyle/>
                    <a:p>
                      <a:r>
                        <a:rPr lang="en-US" dirty="0"/>
                        <a:t>Farm average price ($/bu.)</a:t>
                      </a:r>
                    </a:p>
                  </a:txBody>
                  <a:tcPr/>
                </a:tc>
                <a:tc>
                  <a:txBody>
                    <a:bodyPr/>
                    <a:lstStyle/>
                    <a:p>
                      <a:pPr algn="r"/>
                      <a:r>
                        <a:rPr lang="en-US" dirty="0"/>
                        <a:t>$5.45</a:t>
                      </a:r>
                    </a:p>
                  </a:txBody>
                  <a:tcPr/>
                </a:tc>
                <a:tc>
                  <a:txBody>
                    <a:bodyPr/>
                    <a:lstStyle/>
                    <a:p>
                      <a:pPr algn="r"/>
                      <a:r>
                        <a:rPr lang="en-US" dirty="0"/>
                        <a:t>$4.90</a:t>
                      </a:r>
                    </a:p>
                  </a:txBody>
                  <a:tcPr/>
                </a:tc>
                <a:tc>
                  <a:txBody>
                    <a:bodyPr/>
                    <a:lstStyle/>
                    <a:p>
                      <a:pPr algn="r"/>
                      <a:r>
                        <a:rPr lang="en-US" dirty="0"/>
                        <a:t>-$0.55</a:t>
                      </a:r>
                    </a:p>
                  </a:txBody>
                  <a:tcPr/>
                </a:tc>
                <a:extLst>
                  <a:ext uri="{0D108BD9-81ED-4DB2-BD59-A6C34878D82A}">
                    <a16:rowId xmlns:a16="http://schemas.microsoft.com/office/drawing/2014/main" val="2991917358"/>
                  </a:ext>
                </a:extLst>
              </a:tr>
            </a:tbl>
          </a:graphicData>
        </a:graphic>
      </p:graphicFrame>
    </p:spTree>
    <p:extLst>
      <p:ext uri="{BB962C8B-B14F-4D97-AF65-F5344CB8AC3E}">
        <p14:creationId xmlns:p14="http://schemas.microsoft.com/office/powerpoint/2010/main" val="465028889"/>
      </p:ext>
    </p:extLst>
  </p:cSld>
  <p:clrMapOvr>
    <a:masterClrMapping/>
  </p:clrMapOvr>
</p:sld>
</file>

<file path=ppt/theme/theme1.xml><?xml version="1.0" encoding="utf-8"?>
<a:theme xmlns:a="http://schemas.openxmlformats.org/drawingml/2006/main" name="ERS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31426</TotalTime>
  <Words>2037</Words>
  <Application>Microsoft Office PowerPoint</Application>
  <PresentationFormat>On-screen Show (4:3)</PresentationFormat>
  <Paragraphs>334</Paragraphs>
  <Slides>14</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Abadi</vt:lpstr>
      <vt:lpstr>Arial</vt:lpstr>
      <vt:lpstr>Calibri</vt:lpstr>
      <vt:lpstr>Calibri Light</vt:lpstr>
      <vt:lpstr>ERS Title Page</vt:lpstr>
      <vt:lpstr>Custom Design</vt:lpstr>
      <vt:lpstr>Outlook: Grains and Oilseeds  Michael McConnell USDA, Economic Research Service</vt:lpstr>
      <vt:lpstr>Overview</vt:lpstr>
      <vt:lpstr>Factors framing the forecast</vt:lpstr>
      <vt:lpstr>Global markets tighter in recent years</vt:lpstr>
      <vt:lpstr>Higher input costs a key factor facing U.S. producers in 2022/23</vt:lpstr>
      <vt:lpstr>Crop prices remain at elevated levels</vt:lpstr>
      <vt:lpstr>2022/23 3-crop acreage outlook</vt:lpstr>
      <vt:lpstr>Corn Market Outlook</vt:lpstr>
      <vt:lpstr>Sorghum Market Outlook</vt:lpstr>
      <vt:lpstr>Wheat Market Outlook</vt:lpstr>
      <vt:lpstr>Soybean Market Outlook</vt:lpstr>
      <vt:lpstr>Soybean Oil and Meal Market Outlook</vt:lpstr>
      <vt:lpstr>Concluding remarks</vt:lpstr>
      <vt:lpstr>Like, Share, &amp; Follow </vt:lpstr>
    </vt:vector>
  </TitlesOfParts>
  <Company>USDA-ERS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ctaylor</dc:creator>
  <cp:lastModifiedBy>McConnell, Michael - REE-ERS, Washington, DC</cp:lastModifiedBy>
  <cp:revision>118</cp:revision>
  <dcterms:created xsi:type="dcterms:W3CDTF">2014-04-29T12:26:48Z</dcterms:created>
  <dcterms:modified xsi:type="dcterms:W3CDTF">2022-02-23T21:49:52Z</dcterms:modified>
</cp:coreProperties>
</file>