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80" r:id="rId5"/>
    <p:sldId id="281" r:id="rId6"/>
    <p:sldId id="282" r:id="rId7"/>
    <p:sldId id="294" r:id="rId8"/>
    <p:sldId id="291" r:id="rId9"/>
    <p:sldId id="295" r:id="rId10"/>
    <p:sldId id="296" r:id="rId11"/>
    <p:sldId id="283" r:id="rId12"/>
    <p:sldId id="284" r:id="rId13"/>
    <p:sldId id="285" r:id="rId14"/>
    <p:sldId id="286" r:id="rId15"/>
    <p:sldId id="287" r:id="rId16"/>
    <p:sldId id="288" r:id="rId17"/>
    <p:sldId id="289"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Green" userId="52597ca1-1192-489b-bb6e-a10ad058c5e4" providerId="ADAL" clId="{A1AA541B-AD33-47B3-9856-9C6C139C96E6}"/>
    <pc:docChg chg="custSel modSld">
      <pc:chgData name="Randy Green" userId="52597ca1-1192-489b-bb6e-a10ad058c5e4" providerId="ADAL" clId="{A1AA541B-AD33-47B3-9856-9C6C139C96E6}" dt="2022-02-17T20:45:42.116" v="167" actId="20577"/>
      <pc:docMkLst>
        <pc:docMk/>
      </pc:docMkLst>
      <pc:sldChg chg="modSp mod">
        <pc:chgData name="Randy Green" userId="52597ca1-1192-489b-bb6e-a10ad058c5e4" providerId="ADAL" clId="{A1AA541B-AD33-47B3-9856-9C6C139C96E6}" dt="2022-02-17T20:43:55.957" v="27" actId="20577"/>
        <pc:sldMkLst>
          <pc:docMk/>
          <pc:sldMk cId="622765990" sldId="283"/>
        </pc:sldMkLst>
        <pc:graphicFrameChg chg="modGraphic">
          <ac:chgData name="Randy Green" userId="52597ca1-1192-489b-bb6e-a10ad058c5e4" providerId="ADAL" clId="{A1AA541B-AD33-47B3-9856-9C6C139C96E6}" dt="2022-02-17T20:43:55.957" v="27" actId="20577"/>
          <ac:graphicFrameMkLst>
            <pc:docMk/>
            <pc:sldMk cId="622765990" sldId="283"/>
            <ac:graphicFrameMk id="10" creationId="{F61C8A30-C356-49A8-9F3D-F18F53234029}"/>
          </ac:graphicFrameMkLst>
        </pc:graphicFrameChg>
      </pc:sldChg>
      <pc:sldChg chg="modSp mod">
        <pc:chgData name="Randy Green" userId="52597ca1-1192-489b-bb6e-a10ad058c5e4" providerId="ADAL" clId="{A1AA541B-AD33-47B3-9856-9C6C139C96E6}" dt="2022-02-17T20:44:48.293" v="88" actId="20577"/>
        <pc:sldMkLst>
          <pc:docMk/>
          <pc:sldMk cId="1928197411" sldId="284"/>
        </pc:sldMkLst>
        <pc:graphicFrameChg chg="modGraphic">
          <ac:chgData name="Randy Green" userId="52597ca1-1192-489b-bb6e-a10ad058c5e4" providerId="ADAL" clId="{A1AA541B-AD33-47B3-9856-9C6C139C96E6}" dt="2022-02-17T20:44:48.293" v="88" actId="20577"/>
          <ac:graphicFrameMkLst>
            <pc:docMk/>
            <pc:sldMk cId="1928197411" sldId="284"/>
            <ac:graphicFrameMk id="10" creationId="{F61C8A30-C356-49A8-9F3D-F18F53234029}"/>
          </ac:graphicFrameMkLst>
        </pc:graphicFrameChg>
      </pc:sldChg>
      <pc:sldChg chg="modSp mod">
        <pc:chgData name="Randy Green" userId="52597ca1-1192-489b-bb6e-a10ad058c5e4" providerId="ADAL" clId="{A1AA541B-AD33-47B3-9856-9C6C139C96E6}" dt="2022-02-17T20:45:26.252" v="153" actId="20577"/>
        <pc:sldMkLst>
          <pc:docMk/>
          <pc:sldMk cId="1107461940" sldId="285"/>
        </pc:sldMkLst>
        <pc:spChg chg="mod">
          <ac:chgData name="Randy Green" userId="52597ca1-1192-489b-bb6e-a10ad058c5e4" providerId="ADAL" clId="{A1AA541B-AD33-47B3-9856-9C6C139C96E6}" dt="2022-02-17T20:45:26.252" v="153" actId="20577"/>
          <ac:spMkLst>
            <pc:docMk/>
            <pc:sldMk cId="1107461940" sldId="285"/>
            <ac:spMk id="3" creationId="{1D2E31AF-5BDD-49DB-B5D7-7C82215D287B}"/>
          </ac:spMkLst>
        </pc:spChg>
      </pc:sldChg>
      <pc:sldChg chg="modSp mod">
        <pc:chgData name="Randy Green" userId="52597ca1-1192-489b-bb6e-a10ad058c5e4" providerId="ADAL" clId="{A1AA541B-AD33-47B3-9856-9C6C139C96E6}" dt="2022-02-17T20:45:42.116" v="167" actId="20577"/>
        <pc:sldMkLst>
          <pc:docMk/>
          <pc:sldMk cId="2298466637" sldId="289"/>
        </pc:sldMkLst>
        <pc:spChg chg="mod">
          <ac:chgData name="Randy Green" userId="52597ca1-1192-489b-bb6e-a10ad058c5e4" providerId="ADAL" clId="{A1AA541B-AD33-47B3-9856-9C6C139C96E6}" dt="2022-02-17T20:45:42.116" v="167" actId="20577"/>
          <ac:spMkLst>
            <pc:docMk/>
            <pc:sldMk cId="2298466637" sldId="289"/>
            <ac:spMk id="3" creationId="{8ACC2FB7-913E-4457-92BD-6645EFADFE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67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20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mailto:rgreen@watsongreenll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a:solidFill>
            <a:schemeClr val="bg1">
              <a:lumMod val="65000"/>
              <a:lumOff val="35000"/>
            </a:schemeClr>
          </a:solidFill>
        </p:spPr>
        <p:txBody>
          <a:bodyPr>
            <a:normAutofit/>
          </a:bodyPr>
          <a:lstStyle/>
          <a:p>
            <a:pPr algn="l"/>
            <a:r>
              <a:rPr lang="en-US" sz="4000" dirty="0"/>
              <a:t>U.S. Sugar Program Administration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a:solidFill>
            <a:schemeClr val="bg1">
              <a:lumMod val="65000"/>
              <a:lumOff val="35000"/>
            </a:schemeClr>
          </a:solidFill>
        </p:spPr>
        <p:txBody>
          <a:bodyPr>
            <a:normAutofit/>
          </a:bodyPr>
          <a:lstStyle/>
          <a:p>
            <a:pPr algn="l"/>
            <a:r>
              <a:rPr lang="en-US" sz="2300" dirty="0"/>
              <a:t>Randy Green</a:t>
            </a:r>
          </a:p>
          <a:p>
            <a:pPr algn="l"/>
            <a:r>
              <a:rPr lang="en-US" dirty="0"/>
              <a:t>Watson Green LLC</a:t>
            </a:r>
            <a:endParaRPr lang="en-US" sz="2300" dirty="0"/>
          </a:p>
        </p:txBody>
      </p:sp>
    </p:spTree>
    <p:extLst>
      <p:ext uri="{BB962C8B-B14F-4D97-AF65-F5344CB8AC3E}">
        <p14:creationId xmlns:p14="http://schemas.microsoft.com/office/powerpoint/2010/main" val="241162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98E3-BDB0-4455-844F-CE5961B17623}"/>
              </a:ext>
            </a:extLst>
          </p:cNvPr>
          <p:cNvSpPr>
            <a:spLocks noGrp="1"/>
          </p:cNvSpPr>
          <p:nvPr>
            <p:ph type="title"/>
          </p:nvPr>
        </p:nvSpPr>
        <p:spPr/>
        <p:txBody>
          <a:bodyPr/>
          <a:lstStyle/>
          <a:p>
            <a:r>
              <a:rPr lang="en-US" dirty="0"/>
              <a:t>What’s Different Now?</a:t>
            </a:r>
          </a:p>
        </p:txBody>
      </p:sp>
      <p:sp>
        <p:nvSpPr>
          <p:cNvPr id="3" name="Content Placeholder 2">
            <a:extLst>
              <a:ext uri="{FF2B5EF4-FFF2-40B4-BE49-F238E27FC236}">
                <a16:creationId xmlns:a16="http://schemas.microsoft.com/office/drawing/2014/main" id="{1D2E31AF-5BDD-49DB-B5D7-7C82215D287B}"/>
              </a:ext>
            </a:extLst>
          </p:cNvPr>
          <p:cNvSpPr>
            <a:spLocks noGrp="1"/>
          </p:cNvSpPr>
          <p:nvPr>
            <p:ph idx="1"/>
          </p:nvPr>
        </p:nvSpPr>
        <p:spPr/>
        <p:txBody>
          <a:bodyPr/>
          <a:lstStyle/>
          <a:p>
            <a:r>
              <a:rPr lang="en-US" dirty="0"/>
              <a:t>?? High-polarity </a:t>
            </a:r>
            <a:r>
              <a:rPr lang="en-US" dirty="0" err="1"/>
              <a:t>raws</a:t>
            </a:r>
            <a:r>
              <a:rPr lang="en-US" dirty="0"/>
              <a:t> imported to fill specialty sugar tranches</a:t>
            </a:r>
          </a:p>
          <a:p>
            <a:r>
              <a:rPr lang="en-US" dirty="0"/>
              <a:t>?? Louisiana </a:t>
            </a:r>
            <a:r>
              <a:rPr lang="en-US" dirty="0" err="1"/>
              <a:t>raws</a:t>
            </a:r>
            <a:r>
              <a:rPr lang="en-US" dirty="0"/>
              <a:t> in excess of capacity for timely refining</a:t>
            </a:r>
          </a:p>
          <a:p>
            <a:r>
              <a:rPr lang="en-US" dirty="0"/>
              <a:t>Record forecast domestic sugar production … high-tier pricing</a:t>
            </a:r>
          </a:p>
          <a:p>
            <a:r>
              <a:rPr lang="en-US" dirty="0"/>
              <a:t>High-tier imports … traditionally seen as program failure</a:t>
            </a:r>
          </a:p>
          <a:p>
            <a:endParaRPr lang="en-US" dirty="0"/>
          </a:p>
          <a:p>
            <a:r>
              <a:rPr lang="en-US" dirty="0"/>
              <a:t>Regardless of cause …</a:t>
            </a:r>
          </a:p>
          <a:p>
            <a:pPr lvl="1"/>
            <a:r>
              <a:rPr lang="en-US" dirty="0"/>
              <a:t>Simple S/U ratio in WASDE no longer serving as reliable guide for USDA policy making</a:t>
            </a:r>
          </a:p>
        </p:txBody>
      </p:sp>
    </p:spTree>
    <p:extLst>
      <p:ext uri="{BB962C8B-B14F-4D97-AF65-F5344CB8AC3E}">
        <p14:creationId xmlns:p14="http://schemas.microsoft.com/office/powerpoint/2010/main" val="110746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8492-17CC-416F-B8A8-CB2C571ACF74}"/>
              </a:ext>
            </a:extLst>
          </p:cNvPr>
          <p:cNvSpPr>
            <a:spLocks noGrp="1"/>
          </p:cNvSpPr>
          <p:nvPr>
            <p:ph type="title"/>
          </p:nvPr>
        </p:nvSpPr>
        <p:spPr/>
        <p:txBody>
          <a:bodyPr/>
          <a:lstStyle/>
          <a:p>
            <a:r>
              <a:rPr lang="en-US" dirty="0"/>
              <a:t>Is it Just the Supply Chain?</a:t>
            </a:r>
          </a:p>
        </p:txBody>
      </p:sp>
      <p:sp>
        <p:nvSpPr>
          <p:cNvPr id="3" name="Content Placeholder 2">
            <a:extLst>
              <a:ext uri="{FF2B5EF4-FFF2-40B4-BE49-F238E27FC236}">
                <a16:creationId xmlns:a16="http://schemas.microsoft.com/office/drawing/2014/main" id="{6BAD6E79-BE91-4867-8B51-C4D4F4B6FFED}"/>
              </a:ext>
            </a:extLst>
          </p:cNvPr>
          <p:cNvSpPr>
            <a:spLocks noGrp="1"/>
          </p:cNvSpPr>
          <p:nvPr>
            <p:ph idx="1"/>
          </p:nvPr>
        </p:nvSpPr>
        <p:spPr/>
        <p:txBody>
          <a:bodyPr>
            <a:normAutofit lnSpcReduction="10000"/>
          </a:bodyPr>
          <a:lstStyle/>
          <a:p>
            <a:r>
              <a:rPr lang="en-US" dirty="0"/>
              <a:t>Quoted prices used by USDA are FOB, not delivered … so don’t reflect many supply-chain issues</a:t>
            </a:r>
          </a:p>
          <a:p>
            <a:r>
              <a:rPr lang="en-US" dirty="0"/>
              <a:t>What ASA says: “America’s sugar supply chain proved resilient in the face of immense challenges in 2019 and 2020, in large part due to the stability provided by U.S. farm and trade policies, the American Sugar Alliance (ASA) stated in a report submitted to the U.S. Department of Agriculture (USDA).” </a:t>
            </a:r>
            <a:r>
              <a:rPr lang="en-US" b="1" dirty="0"/>
              <a:t>(6/21/21)</a:t>
            </a:r>
            <a:endParaRPr lang="en-US" dirty="0"/>
          </a:p>
          <a:p>
            <a:r>
              <a:rPr lang="en-US" dirty="0"/>
              <a:t>ASA also says: “The strong supply chain for sugar built by American sugarcane and </a:t>
            </a:r>
            <a:r>
              <a:rPr lang="en-US" dirty="0" err="1"/>
              <a:t>sugarbeet</a:t>
            </a:r>
            <a:r>
              <a:rPr lang="en-US" dirty="0"/>
              <a:t> farmers and workers allowed refined sugar supply streams to meet the new demands for retail sugar driven by COVID-19.” (</a:t>
            </a:r>
            <a:r>
              <a:rPr lang="en-US" b="1" dirty="0"/>
              <a:t>2/14/22)</a:t>
            </a:r>
          </a:p>
        </p:txBody>
      </p:sp>
    </p:spTree>
    <p:extLst>
      <p:ext uri="{BB962C8B-B14F-4D97-AF65-F5344CB8AC3E}">
        <p14:creationId xmlns:p14="http://schemas.microsoft.com/office/powerpoint/2010/main" val="271004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EF1E-FA21-4C54-9B3E-97B9250C7438}"/>
              </a:ext>
            </a:extLst>
          </p:cNvPr>
          <p:cNvSpPr>
            <a:spLocks noGrp="1"/>
          </p:cNvSpPr>
          <p:nvPr>
            <p:ph type="title"/>
          </p:nvPr>
        </p:nvSpPr>
        <p:spPr/>
        <p:txBody>
          <a:bodyPr/>
          <a:lstStyle/>
          <a:p>
            <a:r>
              <a:rPr lang="en-US" dirty="0"/>
              <a:t>Recognize Reality</a:t>
            </a:r>
          </a:p>
        </p:txBody>
      </p:sp>
      <p:sp>
        <p:nvSpPr>
          <p:cNvPr id="3" name="Content Placeholder 2">
            <a:extLst>
              <a:ext uri="{FF2B5EF4-FFF2-40B4-BE49-F238E27FC236}">
                <a16:creationId xmlns:a16="http://schemas.microsoft.com/office/drawing/2014/main" id="{60A4AF1E-8258-4EA2-A9CF-546FFC54C16F}"/>
              </a:ext>
            </a:extLst>
          </p:cNvPr>
          <p:cNvSpPr>
            <a:spLocks noGrp="1"/>
          </p:cNvSpPr>
          <p:nvPr>
            <p:ph idx="1"/>
          </p:nvPr>
        </p:nvSpPr>
        <p:spPr/>
        <p:txBody>
          <a:bodyPr/>
          <a:lstStyle/>
          <a:p>
            <a:r>
              <a:rPr lang="en-US" dirty="0"/>
              <a:t>Temporarily abandon use of S/U targets outside MX suspension agreement</a:t>
            </a:r>
          </a:p>
          <a:p>
            <a:r>
              <a:rPr lang="en-US" dirty="0"/>
              <a:t>Recognize that Additional U.S. Needs can take ratio above 13.5%</a:t>
            </a:r>
          </a:p>
          <a:p>
            <a:r>
              <a:rPr lang="en-US" dirty="0"/>
              <a:t>Estimate stocks included in S/U that are not available to markets</a:t>
            </a:r>
          </a:p>
          <a:p>
            <a:r>
              <a:rPr lang="en-US" dirty="0"/>
              <a:t>Increase U.S. Needs, potentially TRQ by like amount</a:t>
            </a:r>
          </a:p>
          <a:p>
            <a:r>
              <a:rPr lang="en-US" dirty="0"/>
              <a:t>Institute policy of reallocating “never-ship” TRQ holders immediately after Oct. 1</a:t>
            </a:r>
          </a:p>
        </p:txBody>
      </p:sp>
    </p:spTree>
    <p:extLst>
      <p:ext uri="{BB962C8B-B14F-4D97-AF65-F5344CB8AC3E}">
        <p14:creationId xmlns:p14="http://schemas.microsoft.com/office/powerpoint/2010/main" val="348530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4EAE-0A81-418D-AF46-A3C1A0AE147B}"/>
              </a:ext>
            </a:extLst>
          </p:cNvPr>
          <p:cNvSpPr>
            <a:spLocks noGrp="1"/>
          </p:cNvSpPr>
          <p:nvPr>
            <p:ph type="title"/>
          </p:nvPr>
        </p:nvSpPr>
        <p:spPr/>
        <p:txBody>
          <a:bodyPr/>
          <a:lstStyle/>
          <a:p>
            <a:r>
              <a:rPr lang="en-US" dirty="0"/>
              <a:t>Increase Transparency</a:t>
            </a:r>
          </a:p>
        </p:txBody>
      </p:sp>
      <p:sp>
        <p:nvSpPr>
          <p:cNvPr id="3" name="Content Placeholder 2">
            <a:extLst>
              <a:ext uri="{FF2B5EF4-FFF2-40B4-BE49-F238E27FC236}">
                <a16:creationId xmlns:a16="http://schemas.microsoft.com/office/drawing/2014/main" id="{09A8D30E-7769-4711-B24E-D376A680AEBD}"/>
              </a:ext>
            </a:extLst>
          </p:cNvPr>
          <p:cNvSpPr>
            <a:spLocks noGrp="1"/>
          </p:cNvSpPr>
          <p:nvPr>
            <p:ph idx="1"/>
          </p:nvPr>
        </p:nvSpPr>
        <p:spPr/>
        <p:txBody>
          <a:bodyPr/>
          <a:lstStyle/>
          <a:p>
            <a:r>
              <a:rPr lang="en-US" dirty="0"/>
              <a:t>Policy statement that USDA seeks to avoid high-tier imports, supply adjustments necessary when prices approach these levels</a:t>
            </a:r>
          </a:p>
          <a:p>
            <a:r>
              <a:rPr lang="en-US" dirty="0"/>
              <a:t>Use existing authority to require sugar entered against refined quotas, including specialty quotas, be for final consumption – not require further processing</a:t>
            </a:r>
          </a:p>
          <a:p>
            <a:r>
              <a:rPr lang="en-US" dirty="0"/>
              <a:t>Establish regular, published schedule for TRQ reallocations</a:t>
            </a:r>
          </a:p>
        </p:txBody>
      </p:sp>
    </p:spTree>
    <p:extLst>
      <p:ext uri="{BB962C8B-B14F-4D97-AF65-F5344CB8AC3E}">
        <p14:creationId xmlns:p14="http://schemas.microsoft.com/office/powerpoint/2010/main" val="407855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FF5C-810D-48EC-A278-C2B0B1E9722F}"/>
              </a:ext>
            </a:extLst>
          </p:cNvPr>
          <p:cNvSpPr>
            <a:spLocks noGrp="1"/>
          </p:cNvSpPr>
          <p:nvPr>
            <p:ph type="title"/>
          </p:nvPr>
        </p:nvSpPr>
        <p:spPr/>
        <p:txBody>
          <a:bodyPr/>
          <a:lstStyle/>
          <a:p>
            <a:r>
              <a:rPr lang="en-US" dirty="0"/>
              <a:t>Plan for the Future</a:t>
            </a:r>
          </a:p>
        </p:txBody>
      </p:sp>
      <p:sp>
        <p:nvSpPr>
          <p:cNvPr id="3" name="Content Placeholder 2">
            <a:extLst>
              <a:ext uri="{FF2B5EF4-FFF2-40B4-BE49-F238E27FC236}">
                <a16:creationId xmlns:a16="http://schemas.microsoft.com/office/drawing/2014/main" id="{8ACC2FB7-913E-4457-92BD-6645EFADFE8C}"/>
              </a:ext>
            </a:extLst>
          </p:cNvPr>
          <p:cNvSpPr>
            <a:spLocks noGrp="1"/>
          </p:cNvSpPr>
          <p:nvPr>
            <p:ph idx="1"/>
          </p:nvPr>
        </p:nvSpPr>
        <p:spPr/>
        <p:txBody>
          <a:bodyPr/>
          <a:lstStyle/>
          <a:p>
            <a:r>
              <a:rPr lang="en-US" dirty="0"/>
              <a:t>Study potential replacement metrics for supply decisions</a:t>
            </a:r>
          </a:p>
          <a:p>
            <a:r>
              <a:rPr lang="en-US" dirty="0"/>
              <a:t>Reassess 13.5-15.5% S/U target range in light of recent history</a:t>
            </a:r>
          </a:p>
          <a:p>
            <a:r>
              <a:rPr lang="en-US" dirty="0"/>
              <a:t>Analyze whether TRQ shares can be permanently reallocated if countries no longer produce or export sugar</a:t>
            </a:r>
          </a:p>
          <a:p>
            <a:r>
              <a:rPr lang="en-US" dirty="0"/>
              <a:t>Explore use of CQEs for specialty quota</a:t>
            </a:r>
          </a:p>
        </p:txBody>
      </p:sp>
    </p:spTree>
    <p:extLst>
      <p:ext uri="{BB962C8B-B14F-4D97-AF65-F5344CB8AC3E}">
        <p14:creationId xmlns:p14="http://schemas.microsoft.com/office/powerpoint/2010/main" val="229846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r>
              <a:rPr lang="en-US" sz="4000" dirty="0"/>
              <a:t>Thank You!</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lgn="ctr"/>
            <a:r>
              <a:rPr lang="en-US" sz="2400" dirty="0"/>
              <a:t>Randy Green</a:t>
            </a:r>
          </a:p>
          <a:p>
            <a:pPr algn="ctr"/>
            <a:r>
              <a:rPr lang="en-US" sz="2400" dirty="0">
                <a:hlinkClick r:id="rId4"/>
              </a:rPr>
              <a:t>rgreen@watsongreenllc.com</a:t>
            </a:r>
            <a:endParaRPr lang="en-US" sz="2400" dirty="0"/>
          </a:p>
        </p:txBody>
      </p:sp>
      <p:pic>
        <p:nvPicPr>
          <p:cNvPr id="7" name="Picture 6">
            <a:extLst>
              <a:ext uri="{FF2B5EF4-FFF2-40B4-BE49-F238E27FC236}">
                <a16:creationId xmlns:a16="http://schemas.microsoft.com/office/drawing/2014/main" id="{981A7F50-E897-4ECC-BEB8-8876D07E0067}"/>
              </a:ext>
            </a:extLst>
          </p:cNvPr>
          <p:cNvPicPr>
            <a:picLocks noChangeAspect="1"/>
          </p:cNvPicPr>
          <p:nvPr/>
        </p:nvPicPr>
        <p:blipFill>
          <a:blip r:embed="rId5"/>
          <a:stretch>
            <a:fillRect/>
          </a:stretch>
        </p:blipFill>
        <p:spPr>
          <a:xfrm>
            <a:off x="8117995" y="3429000"/>
            <a:ext cx="2103120" cy="935736"/>
          </a:xfrm>
          <a:prstGeom prst="rect">
            <a:avLst/>
          </a:prstGeom>
        </p:spPr>
      </p:pic>
    </p:spTree>
    <p:extLst>
      <p:ext uri="{BB962C8B-B14F-4D97-AF65-F5344CB8AC3E}">
        <p14:creationId xmlns:p14="http://schemas.microsoft.com/office/powerpoint/2010/main" val="372222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pPr algn="l"/>
            <a:r>
              <a:rPr lang="en-US" sz="4000" dirty="0"/>
              <a:t>Which number </a:t>
            </a:r>
            <a:r>
              <a:rPr lang="en-US" sz="4000" i="1" dirty="0"/>
              <a:t>doesn’t </a:t>
            </a:r>
            <a:r>
              <a:rPr lang="en-US" sz="4000" dirty="0"/>
              <a:t>fit with the rest?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a:t>NE cane 52¢</a:t>
            </a:r>
          </a:p>
          <a:p>
            <a:pPr marL="36900" indent="0">
              <a:buNone/>
            </a:pPr>
            <a:r>
              <a:rPr lang="en-US" sz="2400" dirty="0"/>
              <a:t>Midwest beet 41-42¢</a:t>
            </a:r>
          </a:p>
          <a:p>
            <a:pPr marL="36900" lvl="0" indent="0">
              <a:buNone/>
            </a:pPr>
            <a:r>
              <a:rPr lang="en-US" sz="2400" dirty="0"/>
              <a:t>MI beet not offered</a:t>
            </a:r>
          </a:p>
          <a:p>
            <a:pPr marL="36900" indent="0">
              <a:buNone/>
            </a:pPr>
            <a:r>
              <a:rPr lang="en-US" sz="2400" dirty="0"/>
              <a:t>May #16 35.25¢</a:t>
            </a:r>
          </a:p>
          <a:p>
            <a:pPr marL="36900" lvl="0" indent="0">
              <a:buNone/>
            </a:pPr>
            <a:r>
              <a:rPr lang="en-US" sz="2400" dirty="0"/>
              <a:t>Stocks-to-use ratio 14.7%</a:t>
            </a:r>
          </a:p>
          <a:p>
            <a:pPr marL="36900" lvl="0" indent="0">
              <a:buNone/>
            </a:pPr>
            <a:endParaRPr lang="en-US" sz="2400" dirty="0"/>
          </a:p>
          <a:p>
            <a:pPr marL="36900" lvl="0" indent="0">
              <a:buNone/>
            </a:pPr>
            <a:r>
              <a:rPr lang="en-US" sz="1400" b="1" dirty="0"/>
              <a:t>Source: </a:t>
            </a:r>
            <a:r>
              <a:rPr lang="en-US" sz="1400" dirty="0" err="1"/>
              <a:t>Sosland</a:t>
            </a:r>
            <a:r>
              <a:rPr lang="en-US" sz="1400" dirty="0"/>
              <a:t> Publishing (2/15/22); USDA/WAOB</a:t>
            </a:r>
            <a:endParaRPr lang="en-US" sz="1400" b="1" dirty="0"/>
          </a:p>
          <a:p>
            <a:endParaRPr lang="en-US" sz="2400" dirty="0"/>
          </a:p>
        </p:txBody>
      </p:sp>
    </p:spTree>
    <p:extLst>
      <p:ext uri="{BB962C8B-B14F-4D97-AF65-F5344CB8AC3E}">
        <p14:creationId xmlns:p14="http://schemas.microsoft.com/office/powerpoint/2010/main" val="51715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pPr algn="l"/>
            <a:r>
              <a:rPr lang="en-US" sz="4000" dirty="0"/>
              <a:t>Answer: They </a:t>
            </a:r>
            <a:r>
              <a:rPr lang="en-US" sz="4000" i="1" dirty="0"/>
              <a:t>all </a:t>
            </a:r>
            <a:r>
              <a:rPr lang="en-US" sz="4000" dirty="0"/>
              <a:t>fit, according to WASDE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a:t>But … </a:t>
            </a:r>
          </a:p>
          <a:p>
            <a:pPr marL="36900" lvl="0" indent="0">
              <a:buNone/>
            </a:pPr>
            <a:r>
              <a:rPr lang="en-US" sz="2000" dirty="0"/>
              <a:t>“It sure doesn’t feel like 14.7%”</a:t>
            </a:r>
          </a:p>
          <a:p>
            <a:pPr marL="36900" lvl="0" indent="0">
              <a:buNone/>
            </a:pPr>
            <a:r>
              <a:rPr lang="en-US" sz="1600" dirty="0"/>
              <a:t>-- Sugar buyer for major public co.</a:t>
            </a:r>
          </a:p>
          <a:p>
            <a:pPr marL="36900" lvl="0" indent="0">
              <a:buNone/>
            </a:pPr>
            <a:r>
              <a:rPr lang="en-US" sz="2000" dirty="0"/>
              <a:t>“As you have noted, raw sugar prices are at a 9-year high. However, the recent World Agricultural Supply and Demand Estimates reflect that the market is adequately supplied, according to the traditional stocks-to-use ratio metrics.”</a:t>
            </a:r>
          </a:p>
          <a:p>
            <a:pPr marL="36900" indent="0">
              <a:buNone/>
            </a:pPr>
            <a:r>
              <a:rPr lang="en-US" sz="1700" dirty="0"/>
              <a:t>-- Official USDA letter to Members of Congress</a:t>
            </a:r>
          </a:p>
        </p:txBody>
      </p:sp>
    </p:spTree>
    <p:extLst>
      <p:ext uri="{BB962C8B-B14F-4D97-AF65-F5344CB8AC3E}">
        <p14:creationId xmlns:p14="http://schemas.microsoft.com/office/powerpoint/2010/main" val="788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95C0BE-14B3-44CD-ABB2-87E3379E20A5}"/>
              </a:ext>
            </a:extLst>
          </p:cNvPr>
          <p:cNvPicPr>
            <a:picLocks noChangeAspect="1"/>
          </p:cNvPicPr>
          <p:nvPr/>
        </p:nvPicPr>
        <p:blipFill>
          <a:blip r:embed="rId2"/>
          <a:stretch>
            <a:fillRect/>
          </a:stretch>
        </p:blipFill>
        <p:spPr>
          <a:xfrm>
            <a:off x="1026367" y="0"/>
            <a:ext cx="8994710" cy="6434743"/>
          </a:xfrm>
          <a:prstGeom prst="rect">
            <a:avLst/>
          </a:prstGeom>
        </p:spPr>
      </p:pic>
    </p:spTree>
    <p:extLst>
      <p:ext uri="{BB962C8B-B14F-4D97-AF65-F5344CB8AC3E}">
        <p14:creationId xmlns:p14="http://schemas.microsoft.com/office/powerpoint/2010/main" val="187393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4D18-5292-4625-ABB9-AAEC6E9E721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8373F0F5-01C2-4904-9724-5A6C1B0D6C6C}"/>
              </a:ext>
            </a:extLst>
          </p:cNvPr>
          <p:cNvPicPr>
            <a:picLocks noGrp="1" noChangeAspect="1"/>
          </p:cNvPicPr>
          <p:nvPr>
            <p:ph idx="1"/>
          </p:nvPr>
        </p:nvPicPr>
        <p:blipFill>
          <a:blip r:embed="rId2"/>
          <a:stretch>
            <a:fillRect/>
          </a:stretch>
        </p:blipFill>
        <p:spPr>
          <a:xfrm>
            <a:off x="1166070" y="-3534"/>
            <a:ext cx="9446004" cy="6791434"/>
          </a:xfrm>
          <a:prstGeom prst="rect">
            <a:avLst/>
          </a:prstGeom>
        </p:spPr>
      </p:pic>
    </p:spTree>
    <p:extLst>
      <p:ext uri="{BB962C8B-B14F-4D97-AF65-F5344CB8AC3E}">
        <p14:creationId xmlns:p14="http://schemas.microsoft.com/office/powerpoint/2010/main" val="368601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4C15-508D-41CD-A78D-85EF752F74F1}"/>
              </a:ext>
            </a:extLst>
          </p:cNvPr>
          <p:cNvSpPr>
            <a:spLocks noGrp="1"/>
          </p:cNvSpPr>
          <p:nvPr>
            <p:ph type="title"/>
          </p:nvPr>
        </p:nvSpPr>
        <p:spPr/>
        <p:txBody>
          <a:bodyPr/>
          <a:lstStyle/>
          <a:p>
            <a:r>
              <a:rPr lang="en-US" dirty="0"/>
              <a:t>Analog Years?</a:t>
            </a:r>
          </a:p>
        </p:txBody>
      </p:sp>
      <p:sp>
        <p:nvSpPr>
          <p:cNvPr id="3" name="Content Placeholder 2">
            <a:extLst>
              <a:ext uri="{FF2B5EF4-FFF2-40B4-BE49-F238E27FC236}">
                <a16:creationId xmlns:a16="http://schemas.microsoft.com/office/drawing/2014/main" id="{06E2810A-6527-4FE1-9AD9-1A6F7859A0A7}"/>
              </a:ext>
            </a:extLst>
          </p:cNvPr>
          <p:cNvSpPr>
            <a:spLocks noGrp="1"/>
          </p:cNvSpPr>
          <p:nvPr>
            <p:ph idx="1"/>
          </p:nvPr>
        </p:nvSpPr>
        <p:spPr/>
        <p:txBody>
          <a:bodyPr/>
          <a:lstStyle/>
          <a:p>
            <a:r>
              <a:rPr lang="en-US" dirty="0"/>
              <a:t>Fiscal years (not just months) when NE cane price </a:t>
            </a:r>
            <a:r>
              <a:rPr lang="en-US" i="1" dirty="0"/>
              <a:t>averaged </a:t>
            </a:r>
            <a:r>
              <a:rPr lang="en-US" dirty="0"/>
              <a:t>&gt;50¢</a:t>
            </a:r>
          </a:p>
          <a:p>
            <a:r>
              <a:rPr lang="en-US" dirty="0"/>
              <a:t>NE cane data series goes back to 1999 in ERS yearbook tables</a:t>
            </a:r>
          </a:p>
          <a:p>
            <a:r>
              <a:rPr lang="en-US" dirty="0"/>
              <a:t>Only 2 years – 2009/10 &amp; 2010/11</a:t>
            </a:r>
          </a:p>
          <a:p>
            <a:r>
              <a:rPr lang="en-US" dirty="0"/>
              <a:t>By month, show …</a:t>
            </a:r>
          </a:p>
          <a:p>
            <a:pPr lvl="1"/>
            <a:r>
              <a:rPr lang="en-US" dirty="0"/>
              <a:t>Quoted price (current year)</a:t>
            </a:r>
          </a:p>
          <a:p>
            <a:pPr lvl="1"/>
            <a:r>
              <a:rPr lang="en-US" dirty="0"/>
              <a:t>WASDE S/U projection for current year</a:t>
            </a:r>
          </a:p>
          <a:p>
            <a:pPr lvl="1"/>
            <a:r>
              <a:rPr lang="en-US" dirty="0"/>
              <a:t>WASDE S/U projection for following year (starting May)</a:t>
            </a:r>
          </a:p>
        </p:txBody>
      </p:sp>
    </p:spTree>
    <p:extLst>
      <p:ext uri="{BB962C8B-B14F-4D97-AF65-F5344CB8AC3E}">
        <p14:creationId xmlns:p14="http://schemas.microsoft.com/office/powerpoint/2010/main" val="390955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19CF-0FAE-4EDE-B8EA-E253E2352814}"/>
              </a:ext>
            </a:extLst>
          </p:cNvPr>
          <p:cNvSpPr>
            <a:spLocks noGrp="1"/>
          </p:cNvSpPr>
          <p:nvPr>
            <p:ph type="title"/>
          </p:nvPr>
        </p:nvSpPr>
        <p:spPr/>
        <p:txBody>
          <a:bodyPr/>
          <a:lstStyle/>
          <a:p>
            <a:r>
              <a:rPr lang="en-US" dirty="0"/>
              <a:t>Bottom-Line Results?</a:t>
            </a:r>
          </a:p>
        </p:txBody>
      </p:sp>
      <p:sp>
        <p:nvSpPr>
          <p:cNvPr id="3" name="Content Placeholder 2">
            <a:extLst>
              <a:ext uri="{FF2B5EF4-FFF2-40B4-BE49-F238E27FC236}">
                <a16:creationId xmlns:a16="http://schemas.microsoft.com/office/drawing/2014/main" id="{66B2EB72-5635-4A65-AE13-E994E53DAFE4}"/>
              </a:ext>
            </a:extLst>
          </p:cNvPr>
          <p:cNvSpPr>
            <a:spLocks noGrp="1"/>
          </p:cNvSpPr>
          <p:nvPr>
            <p:ph sz="half" idx="1"/>
          </p:nvPr>
        </p:nvSpPr>
        <p:spPr/>
        <p:txBody>
          <a:bodyPr>
            <a:normAutofit/>
          </a:bodyPr>
          <a:lstStyle/>
          <a:p>
            <a:endParaRPr lang="en-US" sz="2800" dirty="0"/>
          </a:p>
          <a:p>
            <a:r>
              <a:rPr lang="en-US" sz="2800" dirty="0"/>
              <a:t>Both prior years … </a:t>
            </a:r>
          </a:p>
          <a:p>
            <a:pPr lvl="1"/>
            <a:r>
              <a:rPr lang="en-US" sz="2800" dirty="0"/>
              <a:t>WASDE S/U forecasts at very low levels</a:t>
            </a:r>
          </a:p>
          <a:p>
            <a:pPr lvl="1"/>
            <a:r>
              <a:rPr lang="en-US" sz="2800" dirty="0"/>
              <a:t>&lt;10% in several cases</a:t>
            </a:r>
          </a:p>
        </p:txBody>
      </p:sp>
      <p:pic>
        <p:nvPicPr>
          <p:cNvPr id="6" name="Content Placeholder 5">
            <a:extLst>
              <a:ext uri="{FF2B5EF4-FFF2-40B4-BE49-F238E27FC236}">
                <a16:creationId xmlns:a16="http://schemas.microsoft.com/office/drawing/2014/main" id="{4778D989-11ED-416D-A8BC-CB9D0CDBFBD8}"/>
              </a:ext>
            </a:extLst>
          </p:cNvPr>
          <p:cNvPicPr>
            <a:picLocks noGrp="1" noChangeAspect="1"/>
          </p:cNvPicPr>
          <p:nvPr>
            <p:ph sz="half" idx="2"/>
          </p:nvPr>
        </p:nvPicPr>
        <p:blipFill>
          <a:blip r:embed="rId2"/>
          <a:stretch>
            <a:fillRect/>
          </a:stretch>
        </p:blipFill>
        <p:spPr>
          <a:xfrm>
            <a:off x="6014907" y="2076450"/>
            <a:ext cx="5390044" cy="4000032"/>
          </a:xfrm>
        </p:spPr>
      </p:pic>
    </p:spTree>
    <p:extLst>
      <p:ext uri="{BB962C8B-B14F-4D97-AF65-F5344CB8AC3E}">
        <p14:creationId xmlns:p14="http://schemas.microsoft.com/office/powerpoint/2010/main" val="233622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1108A-099A-4AC4-BF7F-9FB76C03BF43}"/>
              </a:ext>
            </a:extLst>
          </p:cNvPr>
          <p:cNvSpPr>
            <a:spLocks noGrp="1"/>
          </p:cNvSpPr>
          <p:nvPr>
            <p:ph type="title"/>
          </p:nvPr>
        </p:nvSpPr>
        <p:spPr/>
        <p:txBody>
          <a:bodyPr/>
          <a:lstStyle/>
          <a:p>
            <a:r>
              <a:rPr lang="en-US" dirty="0"/>
              <a:t>2009/10</a:t>
            </a:r>
          </a:p>
        </p:txBody>
      </p:sp>
      <p:graphicFrame>
        <p:nvGraphicFramePr>
          <p:cNvPr id="10" name="Table 10">
            <a:extLst>
              <a:ext uri="{FF2B5EF4-FFF2-40B4-BE49-F238E27FC236}">
                <a16:creationId xmlns:a16="http://schemas.microsoft.com/office/drawing/2014/main" id="{F61C8A30-C356-49A8-9F3D-F18F53234029}"/>
              </a:ext>
            </a:extLst>
          </p:cNvPr>
          <p:cNvGraphicFramePr>
            <a:graphicFrameLocks noGrp="1"/>
          </p:cNvGraphicFramePr>
          <p:nvPr>
            <p:ph idx="1"/>
            <p:extLst>
              <p:ext uri="{D42A27DB-BD31-4B8C-83A1-F6EECF244321}">
                <p14:modId xmlns:p14="http://schemas.microsoft.com/office/powerpoint/2010/main" val="1579977004"/>
              </p:ext>
            </p:extLst>
          </p:nvPr>
        </p:nvGraphicFramePr>
        <p:xfrm>
          <a:off x="838200" y="1825625"/>
          <a:ext cx="10515600" cy="286512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088901541"/>
                    </a:ext>
                  </a:extLst>
                </a:gridCol>
                <a:gridCol w="1314450">
                  <a:extLst>
                    <a:ext uri="{9D8B030D-6E8A-4147-A177-3AD203B41FA5}">
                      <a16:colId xmlns:a16="http://schemas.microsoft.com/office/drawing/2014/main" val="4015099430"/>
                    </a:ext>
                  </a:extLst>
                </a:gridCol>
                <a:gridCol w="1314450">
                  <a:extLst>
                    <a:ext uri="{9D8B030D-6E8A-4147-A177-3AD203B41FA5}">
                      <a16:colId xmlns:a16="http://schemas.microsoft.com/office/drawing/2014/main" val="3827821775"/>
                    </a:ext>
                  </a:extLst>
                </a:gridCol>
                <a:gridCol w="1314450">
                  <a:extLst>
                    <a:ext uri="{9D8B030D-6E8A-4147-A177-3AD203B41FA5}">
                      <a16:colId xmlns:a16="http://schemas.microsoft.com/office/drawing/2014/main" val="1014418872"/>
                    </a:ext>
                  </a:extLst>
                </a:gridCol>
                <a:gridCol w="1314450">
                  <a:extLst>
                    <a:ext uri="{9D8B030D-6E8A-4147-A177-3AD203B41FA5}">
                      <a16:colId xmlns:a16="http://schemas.microsoft.com/office/drawing/2014/main" val="3090983052"/>
                    </a:ext>
                  </a:extLst>
                </a:gridCol>
                <a:gridCol w="1314450">
                  <a:extLst>
                    <a:ext uri="{9D8B030D-6E8A-4147-A177-3AD203B41FA5}">
                      <a16:colId xmlns:a16="http://schemas.microsoft.com/office/drawing/2014/main" val="3316523689"/>
                    </a:ext>
                  </a:extLst>
                </a:gridCol>
                <a:gridCol w="1314450">
                  <a:extLst>
                    <a:ext uri="{9D8B030D-6E8A-4147-A177-3AD203B41FA5}">
                      <a16:colId xmlns:a16="http://schemas.microsoft.com/office/drawing/2014/main" val="2175043868"/>
                    </a:ext>
                  </a:extLst>
                </a:gridCol>
                <a:gridCol w="1314450">
                  <a:extLst>
                    <a:ext uri="{9D8B030D-6E8A-4147-A177-3AD203B41FA5}">
                      <a16:colId xmlns:a16="http://schemas.microsoft.com/office/drawing/2014/main" val="3058032862"/>
                    </a:ext>
                  </a:extLst>
                </a:gridCol>
              </a:tblGrid>
              <a:tr h="370840">
                <a:tc>
                  <a:txBody>
                    <a:bodyPr/>
                    <a:lstStyle/>
                    <a:p>
                      <a:pPr algn="ctr"/>
                      <a:r>
                        <a:rPr lang="en-US" dirty="0"/>
                        <a:t>Month</a:t>
                      </a:r>
                    </a:p>
                  </a:txBody>
                  <a:tcPr marL="92870" marR="92870"/>
                </a:tc>
                <a:tc>
                  <a:txBody>
                    <a:bodyPr/>
                    <a:lstStyle/>
                    <a:p>
                      <a:pPr algn="ctr"/>
                      <a:r>
                        <a:rPr lang="en-US" dirty="0"/>
                        <a:t>NE Cane Px</a:t>
                      </a:r>
                    </a:p>
                  </a:txBody>
                  <a:tcPr marL="92870" marR="92870"/>
                </a:tc>
                <a:tc>
                  <a:txBody>
                    <a:bodyPr/>
                    <a:lstStyle/>
                    <a:p>
                      <a:pPr algn="ctr"/>
                      <a:r>
                        <a:rPr lang="en-US" dirty="0"/>
                        <a:t>S/U – 2009/10</a:t>
                      </a:r>
                    </a:p>
                  </a:txBody>
                  <a:tcPr marL="92870" marR="92870"/>
                </a:tc>
                <a:tc>
                  <a:txBody>
                    <a:bodyPr/>
                    <a:lstStyle/>
                    <a:p>
                      <a:pPr algn="ctr"/>
                      <a:r>
                        <a:rPr lang="en-US" dirty="0"/>
                        <a:t>S/U – 2010/11</a:t>
                      </a:r>
                    </a:p>
                  </a:txBody>
                  <a:tcPr marL="92870" marR="92870"/>
                </a:tc>
                <a:tc>
                  <a:txBody>
                    <a:bodyPr/>
                    <a:lstStyle/>
                    <a:p>
                      <a:pPr algn="ctr"/>
                      <a:r>
                        <a:rPr lang="en-US" dirty="0"/>
                        <a:t>Month</a:t>
                      </a:r>
                    </a:p>
                  </a:txBody>
                  <a:tcPr marL="92870" marR="92870"/>
                </a:tc>
                <a:tc>
                  <a:txBody>
                    <a:bodyPr/>
                    <a:lstStyle/>
                    <a:p>
                      <a:pPr algn="ctr"/>
                      <a:r>
                        <a:rPr lang="en-US" dirty="0"/>
                        <a:t>NE Cane Px</a:t>
                      </a:r>
                    </a:p>
                  </a:txBody>
                  <a:tcPr marL="92870" marR="92870"/>
                </a:tc>
                <a:tc>
                  <a:txBody>
                    <a:bodyPr/>
                    <a:lstStyle/>
                    <a:p>
                      <a:pPr algn="ctr"/>
                      <a:r>
                        <a:rPr lang="en-US" dirty="0"/>
                        <a:t>S/U – 2009/10</a:t>
                      </a:r>
                    </a:p>
                  </a:txBody>
                  <a:tcPr marL="92870" marR="92870"/>
                </a:tc>
                <a:tc>
                  <a:txBody>
                    <a:bodyPr/>
                    <a:lstStyle/>
                    <a:p>
                      <a:pPr algn="ctr"/>
                      <a:r>
                        <a:rPr lang="en-US" dirty="0"/>
                        <a:t>S/U – 2010/11</a:t>
                      </a:r>
                    </a:p>
                  </a:txBody>
                  <a:tcPr marL="92870" marR="92870"/>
                </a:tc>
                <a:extLst>
                  <a:ext uri="{0D108BD9-81ED-4DB2-BD59-A6C34878D82A}">
                    <a16:rowId xmlns:a16="http://schemas.microsoft.com/office/drawing/2014/main" val="2585645502"/>
                  </a:ext>
                </a:extLst>
              </a:tr>
              <a:tr h="370840">
                <a:tc>
                  <a:txBody>
                    <a:bodyPr/>
                    <a:lstStyle/>
                    <a:p>
                      <a:r>
                        <a:rPr lang="en-US" dirty="0"/>
                        <a:t>Oct</a:t>
                      </a:r>
                    </a:p>
                  </a:txBody>
                  <a:tcPr marL="92870" marR="92870"/>
                </a:tc>
                <a:tc>
                  <a:txBody>
                    <a:bodyPr/>
                    <a:lstStyle/>
                    <a:p>
                      <a:r>
                        <a:rPr lang="en-US" dirty="0"/>
                        <a:t>42.60</a:t>
                      </a:r>
                    </a:p>
                  </a:txBody>
                  <a:tcPr marL="92870" marR="92870"/>
                </a:tc>
                <a:tc>
                  <a:txBody>
                    <a:bodyPr/>
                    <a:lstStyle/>
                    <a:p>
                      <a:r>
                        <a:rPr lang="en-US" dirty="0"/>
                        <a:t>7.9</a:t>
                      </a:r>
                    </a:p>
                  </a:txBody>
                  <a:tcPr marL="92870" marR="92870"/>
                </a:tc>
                <a:tc>
                  <a:txBody>
                    <a:bodyPr/>
                    <a:lstStyle/>
                    <a:p>
                      <a:endParaRPr lang="en-US" dirty="0"/>
                    </a:p>
                  </a:txBody>
                  <a:tcPr marL="92870" marR="92870"/>
                </a:tc>
                <a:tc>
                  <a:txBody>
                    <a:bodyPr/>
                    <a:lstStyle/>
                    <a:p>
                      <a:r>
                        <a:rPr lang="en-US" dirty="0"/>
                        <a:t>Apr</a:t>
                      </a:r>
                    </a:p>
                  </a:txBody>
                  <a:tcPr marL="92870" marR="92870"/>
                </a:tc>
                <a:tc>
                  <a:txBody>
                    <a:bodyPr/>
                    <a:lstStyle/>
                    <a:p>
                      <a:r>
                        <a:rPr lang="en-US" dirty="0"/>
                        <a:t>48.20</a:t>
                      </a:r>
                    </a:p>
                  </a:txBody>
                  <a:tcPr marL="92870" marR="92870"/>
                </a:tc>
                <a:tc>
                  <a:txBody>
                    <a:bodyPr/>
                    <a:lstStyle/>
                    <a:p>
                      <a:r>
                        <a:rPr lang="en-US" dirty="0"/>
                        <a:t>11.6</a:t>
                      </a:r>
                    </a:p>
                  </a:txBody>
                  <a:tcPr marL="92870" marR="92870"/>
                </a:tc>
                <a:tc>
                  <a:txBody>
                    <a:bodyPr/>
                    <a:lstStyle/>
                    <a:p>
                      <a:endParaRPr lang="en-US"/>
                    </a:p>
                  </a:txBody>
                  <a:tcPr marL="92870" marR="92870"/>
                </a:tc>
                <a:extLst>
                  <a:ext uri="{0D108BD9-81ED-4DB2-BD59-A6C34878D82A}">
                    <a16:rowId xmlns:a16="http://schemas.microsoft.com/office/drawing/2014/main" val="772251564"/>
                  </a:ext>
                </a:extLst>
              </a:tr>
              <a:tr h="370840">
                <a:tc>
                  <a:txBody>
                    <a:bodyPr/>
                    <a:lstStyle/>
                    <a:p>
                      <a:r>
                        <a:rPr lang="en-US" dirty="0"/>
                        <a:t>Nov</a:t>
                      </a:r>
                    </a:p>
                  </a:txBody>
                  <a:tcPr marL="92870" marR="92870"/>
                </a:tc>
                <a:tc>
                  <a:txBody>
                    <a:bodyPr/>
                    <a:lstStyle/>
                    <a:p>
                      <a:r>
                        <a:rPr lang="en-US" dirty="0"/>
                        <a:t>45.00</a:t>
                      </a:r>
                    </a:p>
                  </a:txBody>
                  <a:tcPr marL="92870" marR="92870"/>
                </a:tc>
                <a:tc>
                  <a:txBody>
                    <a:bodyPr/>
                    <a:lstStyle/>
                    <a:p>
                      <a:r>
                        <a:rPr lang="en-US" dirty="0"/>
                        <a:t>9.6</a:t>
                      </a:r>
                    </a:p>
                  </a:txBody>
                  <a:tcPr marL="92870" marR="92870"/>
                </a:tc>
                <a:tc>
                  <a:txBody>
                    <a:bodyPr/>
                    <a:lstStyle/>
                    <a:p>
                      <a:endParaRPr lang="en-US"/>
                    </a:p>
                  </a:txBody>
                  <a:tcPr marL="92870" marR="92870"/>
                </a:tc>
                <a:tc>
                  <a:txBody>
                    <a:bodyPr/>
                    <a:lstStyle/>
                    <a:p>
                      <a:r>
                        <a:rPr lang="en-US" dirty="0"/>
                        <a:t>May</a:t>
                      </a:r>
                    </a:p>
                  </a:txBody>
                  <a:tcPr marL="92870" marR="92870"/>
                </a:tc>
                <a:tc>
                  <a:txBody>
                    <a:bodyPr/>
                    <a:lstStyle/>
                    <a:p>
                      <a:r>
                        <a:rPr lang="en-US" dirty="0"/>
                        <a:t>46.00</a:t>
                      </a:r>
                    </a:p>
                  </a:txBody>
                  <a:tcPr marL="92870" marR="92870"/>
                </a:tc>
                <a:tc>
                  <a:txBody>
                    <a:bodyPr/>
                    <a:lstStyle/>
                    <a:p>
                      <a:r>
                        <a:rPr lang="en-US" dirty="0"/>
                        <a:t>11.6</a:t>
                      </a:r>
                    </a:p>
                  </a:txBody>
                  <a:tcPr marL="92870" marR="92870"/>
                </a:tc>
                <a:tc>
                  <a:txBody>
                    <a:bodyPr/>
                    <a:lstStyle/>
                    <a:p>
                      <a:r>
                        <a:rPr lang="en-US" dirty="0"/>
                        <a:t>7.9</a:t>
                      </a:r>
                    </a:p>
                  </a:txBody>
                  <a:tcPr marL="92870" marR="92870"/>
                </a:tc>
                <a:extLst>
                  <a:ext uri="{0D108BD9-81ED-4DB2-BD59-A6C34878D82A}">
                    <a16:rowId xmlns:a16="http://schemas.microsoft.com/office/drawing/2014/main" val="3741856397"/>
                  </a:ext>
                </a:extLst>
              </a:tr>
              <a:tr h="370840">
                <a:tc>
                  <a:txBody>
                    <a:bodyPr/>
                    <a:lstStyle/>
                    <a:p>
                      <a:r>
                        <a:rPr lang="en-US" dirty="0"/>
                        <a:t>Dec</a:t>
                      </a:r>
                    </a:p>
                  </a:txBody>
                  <a:tcPr marL="92870" marR="92870"/>
                </a:tc>
                <a:tc>
                  <a:txBody>
                    <a:bodyPr/>
                    <a:lstStyle/>
                    <a:p>
                      <a:r>
                        <a:rPr lang="en-US" dirty="0"/>
                        <a:t>45.00</a:t>
                      </a:r>
                    </a:p>
                  </a:txBody>
                  <a:tcPr marL="92870" marR="92870"/>
                </a:tc>
                <a:tc>
                  <a:txBody>
                    <a:bodyPr/>
                    <a:lstStyle/>
                    <a:p>
                      <a:r>
                        <a:rPr lang="en-US" dirty="0"/>
                        <a:t>9.6</a:t>
                      </a:r>
                    </a:p>
                  </a:txBody>
                  <a:tcPr marL="92870" marR="92870"/>
                </a:tc>
                <a:tc>
                  <a:txBody>
                    <a:bodyPr/>
                    <a:lstStyle/>
                    <a:p>
                      <a:endParaRPr lang="en-US"/>
                    </a:p>
                  </a:txBody>
                  <a:tcPr marL="92870" marR="92870"/>
                </a:tc>
                <a:tc>
                  <a:txBody>
                    <a:bodyPr/>
                    <a:lstStyle/>
                    <a:p>
                      <a:r>
                        <a:rPr lang="en-US" dirty="0"/>
                        <a:t>Jun</a:t>
                      </a:r>
                    </a:p>
                  </a:txBody>
                  <a:tcPr marL="92870" marR="92870"/>
                </a:tc>
                <a:tc>
                  <a:txBody>
                    <a:bodyPr/>
                    <a:lstStyle/>
                    <a:p>
                      <a:r>
                        <a:rPr lang="en-US" dirty="0"/>
                        <a:t>50.00</a:t>
                      </a:r>
                    </a:p>
                  </a:txBody>
                  <a:tcPr marL="92870" marR="92870"/>
                </a:tc>
                <a:tc>
                  <a:txBody>
                    <a:bodyPr/>
                    <a:lstStyle/>
                    <a:p>
                      <a:r>
                        <a:rPr lang="en-US" dirty="0"/>
                        <a:t>10.7</a:t>
                      </a:r>
                    </a:p>
                  </a:txBody>
                  <a:tcPr marL="92870" marR="92870"/>
                </a:tc>
                <a:tc>
                  <a:txBody>
                    <a:bodyPr/>
                    <a:lstStyle/>
                    <a:p>
                      <a:r>
                        <a:rPr lang="en-US" dirty="0"/>
                        <a:t>7.2</a:t>
                      </a:r>
                    </a:p>
                  </a:txBody>
                  <a:tcPr marL="92870" marR="92870"/>
                </a:tc>
                <a:extLst>
                  <a:ext uri="{0D108BD9-81ED-4DB2-BD59-A6C34878D82A}">
                    <a16:rowId xmlns:a16="http://schemas.microsoft.com/office/drawing/2014/main" val="3861794578"/>
                  </a:ext>
                </a:extLst>
              </a:tr>
              <a:tr h="370840">
                <a:tc>
                  <a:txBody>
                    <a:bodyPr/>
                    <a:lstStyle/>
                    <a:p>
                      <a:r>
                        <a:rPr lang="en-US" dirty="0"/>
                        <a:t>Jan</a:t>
                      </a:r>
                    </a:p>
                  </a:txBody>
                  <a:tcPr marL="92870" marR="92870"/>
                </a:tc>
                <a:tc>
                  <a:txBody>
                    <a:bodyPr/>
                    <a:lstStyle/>
                    <a:p>
                      <a:r>
                        <a:rPr lang="en-US" dirty="0"/>
                        <a:t>50.50</a:t>
                      </a:r>
                    </a:p>
                  </a:txBody>
                  <a:tcPr marL="92870" marR="92870"/>
                </a:tc>
                <a:tc>
                  <a:txBody>
                    <a:bodyPr/>
                    <a:lstStyle/>
                    <a:p>
                      <a:r>
                        <a:rPr lang="en-US" dirty="0"/>
                        <a:t>10.8</a:t>
                      </a:r>
                    </a:p>
                  </a:txBody>
                  <a:tcPr marL="92870" marR="92870"/>
                </a:tc>
                <a:tc>
                  <a:txBody>
                    <a:bodyPr/>
                    <a:lstStyle/>
                    <a:p>
                      <a:endParaRPr lang="en-US"/>
                    </a:p>
                  </a:txBody>
                  <a:tcPr marL="92870" marR="92870"/>
                </a:tc>
                <a:tc>
                  <a:txBody>
                    <a:bodyPr/>
                    <a:lstStyle/>
                    <a:p>
                      <a:r>
                        <a:rPr lang="en-US" dirty="0"/>
                        <a:t>Jul</a:t>
                      </a:r>
                    </a:p>
                  </a:txBody>
                  <a:tcPr marL="92870" marR="92870"/>
                </a:tc>
                <a:tc>
                  <a:txBody>
                    <a:bodyPr/>
                    <a:lstStyle/>
                    <a:p>
                      <a:r>
                        <a:rPr lang="en-US" dirty="0"/>
                        <a:t>53.40</a:t>
                      </a:r>
                    </a:p>
                  </a:txBody>
                  <a:tcPr marL="92870" marR="92870"/>
                </a:tc>
                <a:tc>
                  <a:txBody>
                    <a:bodyPr/>
                    <a:lstStyle/>
                    <a:p>
                      <a:r>
                        <a:rPr lang="en-US" dirty="0"/>
                        <a:t>11.8</a:t>
                      </a:r>
                    </a:p>
                  </a:txBody>
                  <a:tcPr marL="92870" marR="92870"/>
                </a:tc>
                <a:tc>
                  <a:txBody>
                    <a:bodyPr/>
                    <a:lstStyle/>
                    <a:p>
                      <a:r>
                        <a:rPr lang="en-US" dirty="0"/>
                        <a:t>9.0</a:t>
                      </a:r>
                    </a:p>
                  </a:txBody>
                  <a:tcPr marL="92870" marR="92870"/>
                </a:tc>
                <a:extLst>
                  <a:ext uri="{0D108BD9-81ED-4DB2-BD59-A6C34878D82A}">
                    <a16:rowId xmlns:a16="http://schemas.microsoft.com/office/drawing/2014/main" val="1242665213"/>
                  </a:ext>
                </a:extLst>
              </a:tr>
              <a:tr h="370840">
                <a:tc>
                  <a:txBody>
                    <a:bodyPr/>
                    <a:lstStyle/>
                    <a:p>
                      <a:r>
                        <a:rPr lang="en-US" dirty="0"/>
                        <a:t>Feb</a:t>
                      </a:r>
                    </a:p>
                  </a:txBody>
                  <a:tcPr marL="92870" marR="92870"/>
                </a:tc>
                <a:tc>
                  <a:txBody>
                    <a:bodyPr/>
                    <a:lstStyle/>
                    <a:p>
                      <a:r>
                        <a:rPr lang="en-US" dirty="0"/>
                        <a:t>53.00</a:t>
                      </a:r>
                    </a:p>
                  </a:txBody>
                  <a:tcPr marL="92870" marR="92870"/>
                </a:tc>
                <a:tc>
                  <a:txBody>
                    <a:bodyPr/>
                    <a:lstStyle/>
                    <a:p>
                      <a:r>
                        <a:rPr lang="en-US" dirty="0"/>
                        <a:t>10.0</a:t>
                      </a:r>
                    </a:p>
                  </a:txBody>
                  <a:tcPr marL="92870" marR="92870"/>
                </a:tc>
                <a:tc>
                  <a:txBody>
                    <a:bodyPr/>
                    <a:lstStyle/>
                    <a:p>
                      <a:endParaRPr lang="en-US"/>
                    </a:p>
                  </a:txBody>
                  <a:tcPr marL="92870" marR="92870"/>
                </a:tc>
                <a:tc>
                  <a:txBody>
                    <a:bodyPr/>
                    <a:lstStyle/>
                    <a:p>
                      <a:r>
                        <a:rPr lang="en-US" dirty="0"/>
                        <a:t>Aug</a:t>
                      </a:r>
                    </a:p>
                  </a:txBody>
                  <a:tcPr marL="92870" marR="92870"/>
                </a:tc>
                <a:tc>
                  <a:txBody>
                    <a:bodyPr/>
                    <a:lstStyle/>
                    <a:p>
                      <a:r>
                        <a:rPr lang="en-US" dirty="0"/>
                        <a:t>59.50</a:t>
                      </a:r>
                    </a:p>
                  </a:txBody>
                  <a:tcPr marL="92870" marR="92870"/>
                </a:tc>
                <a:tc>
                  <a:txBody>
                    <a:bodyPr/>
                    <a:lstStyle/>
                    <a:p>
                      <a:r>
                        <a:rPr lang="en-US" dirty="0"/>
                        <a:t>13.7</a:t>
                      </a:r>
                    </a:p>
                  </a:txBody>
                  <a:tcPr marL="92870" marR="92870"/>
                </a:tc>
                <a:tc>
                  <a:txBody>
                    <a:bodyPr/>
                    <a:lstStyle/>
                    <a:p>
                      <a:r>
                        <a:rPr lang="en-US" dirty="0"/>
                        <a:t>11.6</a:t>
                      </a:r>
                    </a:p>
                  </a:txBody>
                  <a:tcPr marL="92870" marR="92870"/>
                </a:tc>
                <a:extLst>
                  <a:ext uri="{0D108BD9-81ED-4DB2-BD59-A6C34878D82A}">
                    <a16:rowId xmlns:a16="http://schemas.microsoft.com/office/drawing/2014/main" val="2977207780"/>
                  </a:ext>
                </a:extLst>
              </a:tr>
              <a:tr h="370840">
                <a:tc>
                  <a:txBody>
                    <a:bodyPr/>
                    <a:lstStyle/>
                    <a:p>
                      <a:r>
                        <a:rPr lang="en-US" dirty="0"/>
                        <a:t>Mar</a:t>
                      </a:r>
                    </a:p>
                  </a:txBody>
                  <a:tcPr marL="92870" marR="92870"/>
                </a:tc>
                <a:tc>
                  <a:txBody>
                    <a:bodyPr/>
                    <a:lstStyle/>
                    <a:p>
                      <a:r>
                        <a:rPr lang="en-US" dirty="0"/>
                        <a:t>52.00</a:t>
                      </a:r>
                    </a:p>
                  </a:txBody>
                  <a:tcPr marL="92870" marR="92870"/>
                </a:tc>
                <a:tc>
                  <a:txBody>
                    <a:bodyPr/>
                    <a:lstStyle/>
                    <a:p>
                      <a:r>
                        <a:rPr lang="en-US" dirty="0"/>
                        <a:t>10.3</a:t>
                      </a:r>
                    </a:p>
                  </a:txBody>
                  <a:tcPr marL="92870" marR="92870"/>
                </a:tc>
                <a:tc>
                  <a:txBody>
                    <a:bodyPr/>
                    <a:lstStyle/>
                    <a:p>
                      <a:endParaRPr lang="en-US"/>
                    </a:p>
                  </a:txBody>
                  <a:tcPr marL="92870" marR="92870"/>
                </a:tc>
                <a:tc>
                  <a:txBody>
                    <a:bodyPr/>
                    <a:lstStyle/>
                    <a:p>
                      <a:r>
                        <a:rPr lang="en-US" dirty="0"/>
                        <a:t>Sep</a:t>
                      </a:r>
                    </a:p>
                  </a:txBody>
                  <a:tcPr marL="92870" marR="92870"/>
                </a:tc>
                <a:tc>
                  <a:txBody>
                    <a:bodyPr/>
                    <a:lstStyle/>
                    <a:p>
                      <a:r>
                        <a:rPr lang="en-US" dirty="0"/>
                        <a:t>59.00</a:t>
                      </a:r>
                    </a:p>
                  </a:txBody>
                  <a:tcPr marL="92870" marR="92870"/>
                </a:tc>
                <a:tc>
                  <a:txBody>
                    <a:bodyPr/>
                    <a:lstStyle/>
                    <a:p>
                      <a:r>
                        <a:rPr lang="en-US" dirty="0"/>
                        <a:t>13.7</a:t>
                      </a:r>
                    </a:p>
                  </a:txBody>
                  <a:tcPr marL="92870" marR="92870"/>
                </a:tc>
                <a:tc>
                  <a:txBody>
                    <a:bodyPr/>
                    <a:lstStyle/>
                    <a:p>
                      <a:r>
                        <a:rPr lang="en-US" dirty="0"/>
                        <a:t>9.8</a:t>
                      </a:r>
                    </a:p>
                  </a:txBody>
                  <a:tcPr marL="92870" marR="92870"/>
                </a:tc>
                <a:extLst>
                  <a:ext uri="{0D108BD9-81ED-4DB2-BD59-A6C34878D82A}">
                    <a16:rowId xmlns:a16="http://schemas.microsoft.com/office/drawing/2014/main" val="3404461012"/>
                  </a:ext>
                </a:extLst>
              </a:tr>
            </a:tbl>
          </a:graphicData>
        </a:graphic>
      </p:graphicFrame>
    </p:spTree>
    <p:extLst>
      <p:ext uri="{BB962C8B-B14F-4D97-AF65-F5344CB8AC3E}">
        <p14:creationId xmlns:p14="http://schemas.microsoft.com/office/powerpoint/2010/main" val="62276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1108A-099A-4AC4-BF7F-9FB76C03BF43}"/>
              </a:ext>
            </a:extLst>
          </p:cNvPr>
          <p:cNvSpPr>
            <a:spLocks noGrp="1"/>
          </p:cNvSpPr>
          <p:nvPr>
            <p:ph type="title"/>
          </p:nvPr>
        </p:nvSpPr>
        <p:spPr/>
        <p:txBody>
          <a:bodyPr/>
          <a:lstStyle/>
          <a:p>
            <a:r>
              <a:rPr lang="en-US" dirty="0"/>
              <a:t>2010/11</a:t>
            </a:r>
          </a:p>
        </p:txBody>
      </p:sp>
      <p:graphicFrame>
        <p:nvGraphicFramePr>
          <p:cNvPr id="10" name="Table 10">
            <a:extLst>
              <a:ext uri="{FF2B5EF4-FFF2-40B4-BE49-F238E27FC236}">
                <a16:creationId xmlns:a16="http://schemas.microsoft.com/office/drawing/2014/main" id="{F61C8A30-C356-49A8-9F3D-F18F53234029}"/>
              </a:ext>
            </a:extLst>
          </p:cNvPr>
          <p:cNvGraphicFramePr>
            <a:graphicFrameLocks noGrp="1"/>
          </p:cNvGraphicFramePr>
          <p:nvPr>
            <p:ph idx="1"/>
            <p:extLst>
              <p:ext uri="{D42A27DB-BD31-4B8C-83A1-F6EECF244321}">
                <p14:modId xmlns:p14="http://schemas.microsoft.com/office/powerpoint/2010/main" val="3462974132"/>
              </p:ext>
            </p:extLst>
          </p:nvPr>
        </p:nvGraphicFramePr>
        <p:xfrm>
          <a:off x="838200" y="1825625"/>
          <a:ext cx="10515600" cy="286512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088901541"/>
                    </a:ext>
                  </a:extLst>
                </a:gridCol>
                <a:gridCol w="1314450">
                  <a:extLst>
                    <a:ext uri="{9D8B030D-6E8A-4147-A177-3AD203B41FA5}">
                      <a16:colId xmlns:a16="http://schemas.microsoft.com/office/drawing/2014/main" val="4015099430"/>
                    </a:ext>
                  </a:extLst>
                </a:gridCol>
                <a:gridCol w="1314450">
                  <a:extLst>
                    <a:ext uri="{9D8B030D-6E8A-4147-A177-3AD203B41FA5}">
                      <a16:colId xmlns:a16="http://schemas.microsoft.com/office/drawing/2014/main" val="3827821775"/>
                    </a:ext>
                  </a:extLst>
                </a:gridCol>
                <a:gridCol w="1314450">
                  <a:extLst>
                    <a:ext uri="{9D8B030D-6E8A-4147-A177-3AD203B41FA5}">
                      <a16:colId xmlns:a16="http://schemas.microsoft.com/office/drawing/2014/main" val="1014418872"/>
                    </a:ext>
                  </a:extLst>
                </a:gridCol>
                <a:gridCol w="1314450">
                  <a:extLst>
                    <a:ext uri="{9D8B030D-6E8A-4147-A177-3AD203B41FA5}">
                      <a16:colId xmlns:a16="http://schemas.microsoft.com/office/drawing/2014/main" val="3090983052"/>
                    </a:ext>
                  </a:extLst>
                </a:gridCol>
                <a:gridCol w="1314450">
                  <a:extLst>
                    <a:ext uri="{9D8B030D-6E8A-4147-A177-3AD203B41FA5}">
                      <a16:colId xmlns:a16="http://schemas.microsoft.com/office/drawing/2014/main" val="3316523689"/>
                    </a:ext>
                  </a:extLst>
                </a:gridCol>
                <a:gridCol w="1314450">
                  <a:extLst>
                    <a:ext uri="{9D8B030D-6E8A-4147-A177-3AD203B41FA5}">
                      <a16:colId xmlns:a16="http://schemas.microsoft.com/office/drawing/2014/main" val="2175043868"/>
                    </a:ext>
                  </a:extLst>
                </a:gridCol>
                <a:gridCol w="1314450">
                  <a:extLst>
                    <a:ext uri="{9D8B030D-6E8A-4147-A177-3AD203B41FA5}">
                      <a16:colId xmlns:a16="http://schemas.microsoft.com/office/drawing/2014/main" val="3058032862"/>
                    </a:ext>
                  </a:extLst>
                </a:gridCol>
              </a:tblGrid>
              <a:tr h="370840">
                <a:tc>
                  <a:txBody>
                    <a:bodyPr/>
                    <a:lstStyle/>
                    <a:p>
                      <a:pPr algn="ctr"/>
                      <a:r>
                        <a:rPr lang="en-US" dirty="0"/>
                        <a:t>Month</a:t>
                      </a:r>
                    </a:p>
                  </a:txBody>
                  <a:tcPr marL="92870" marR="92870"/>
                </a:tc>
                <a:tc>
                  <a:txBody>
                    <a:bodyPr/>
                    <a:lstStyle/>
                    <a:p>
                      <a:pPr algn="ctr"/>
                      <a:r>
                        <a:rPr lang="en-US" dirty="0"/>
                        <a:t>NE Cane Px</a:t>
                      </a:r>
                    </a:p>
                  </a:txBody>
                  <a:tcPr marL="92870" marR="92870"/>
                </a:tc>
                <a:tc>
                  <a:txBody>
                    <a:bodyPr/>
                    <a:lstStyle/>
                    <a:p>
                      <a:pPr algn="ctr"/>
                      <a:r>
                        <a:rPr lang="en-US" dirty="0"/>
                        <a:t>S/U – 2010/11</a:t>
                      </a:r>
                    </a:p>
                  </a:txBody>
                  <a:tcPr marL="92870" marR="92870"/>
                </a:tc>
                <a:tc>
                  <a:txBody>
                    <a:bodyPr/>
                    <a:lstStyle/>
                    <a:p>
                      <a:pPr algn="ctr"/>
                      <a:r>
                        <a:rPr lang="en-US" dirty="0"/>
                        <a:t>S/U – 2011/12</a:t>
                      </a:r>
                    </a:p>
                  </a:txBody>
                  <a:tcPr marL="92870" marR="92870"/>
                </a:tc>
                <a:tc>
                  <a:txBody>
                    <a:bodyPr/>
                    <a:lstStyle/>
                    <a:p>
                      <a:pPr algn="ctr"/>
                      <a:r>
                        <a:rPr lang="en-US" dirty="0"/>
                        <a:t>Month</a:t>
                      </a:r>
                    </a:p>
                  </a:txBody>
                  <a:tcPr marL="92870" marR="92870"/>
                </a:tc>
                <a:tc>
                  <a:txBody>
                    <a:bodyPr/>
                    <a:lstStyle/>
                    <a:p>
                      <a:pPr algn="ctr"/>
                      <a:r>
                        <a:rPr lang="en-US" dirty="0"/>
                        <a:t>NE Cane Px</a:t>
                      </a:r>
                    </a:p>
                  </a:txBody>
                  <a:tcPr marL="92870" marR="92870"/>
                </a:tc>
                <a:tc>
                  <a:txBody>
                    <a:bodyPr/>
                    <a:lstStyle/>
                    <a:p>
                      <a:pPr algn="ctr"/>
                      <a:r>
                        <a:rPr lang="en-US" dirty="0"/>
                        <a:t>S/U – 2010/11</a:t>
                      </a:r>
                    </a:p>
                  </a:txBody>
                  <a:tcPr marL="92870" marR="92870"/>
                </a:tc>
                <a:tc>
                  <a:txBody>
                    <a:bodyPr/>
                    <a:lstStyle/>
                    <a:p>
                      <a:pPr algn="ctr"/>
                      <a:r>
                        <a:rPr lang="en-US" dirty="0"/>
                        <a:t>S/U – 2011/12</a:t>
                      </a:r>
                    </a:p>
                  </a:txBody>
                  <a:tcPr marL="92870" marR="92870"/>
                </a:tc>
                <a:extLst>
                  <a:ext uri="{0D108BD9-81ED-4DB2-BD59-A6C34878D82A}">
                    <a16:rowId xmlns:a16="http://schemas.microsoft.com/office/drawing/2014/main" val="2585645502"/>
                  </a:ext>
                </a:extLst>
              </a:tr>
              <a:tr h="370840">
                <a:tc>
                  <a:txBody>
                    <a:bodyPr/>
                    <a:lstStyle/>
                    <a:p>
                      <a:r>
                        <a:rPr lang="en-US" dirty="0"/>
                        <a:t>Oct</a:t>
                      </a:r>
                    </a:p>
                  </a:txBody>
                  <a:tcPr marL="92870" marR="92870"/>
                </a:tc>
                <a:tc>
                  <a:txBody>
                    <a:bodyPr/>
                    <a:lstStyle/>
                    <a:p>
                      <a:r>
                        <a:rPr lang="en-US" dirty="0"/>
                        <a:t>54.40</a:t>
                      </a:r>
                    </a:p>
                  </a:txBody>
                  <a:tcPr marL="92870" marR="92870"/>
                </a:tc>
                <a:tc>
                  <a:txBody>
                    <a:bodyPr/>
                    <a:lstStyle/>
                    <a:p>
                      <a:r>
                        <a:rPr lang="en-US" dirty="0"/>
                        <a:t>9.3</a:t>
                      </a:r>
                    </a:p>
                  </a:txBody>
                  <a:tcPr marL="92870" marR="92870"/>
                </a:tc>
                <a:tc>
                  <a:txBody>
                    <a:bodyPr/>
                    <a:lstStyle/>
                    <a:p>
                      <a:endParaRPr lang="en-US" dirty="0"/>
                    </a:p>
                  </a:txBody>
                  <a:tcPr marL="92870" marR="92870"/>
                </a:tc>
                <a:tc>
                  <a:txBody>
                    <a:bodyPr/>
                    <a:lstStyle/>
                    <a:p>
                      <a:r>
                        <a:rPr lang="en-US" dirty="0"/>
                        <a:t>Apr</a:t>
                      </a:r>
                    </a:p>
                  </a:txBody>
                  <a:tcPr marL="92870" marR="92870"/>
                </a:tc>
                <a:tc>
                  <a:txBody>
                    <a:bodyPr/>
                    <a:lstStyle/>
                    <a:p>
                      <a:r>
                        <a:rPr lang="en-US" dirty="0"/>
                        <a:t>56.80</a:t>
                      </a:r>
                    </a:p>
                  </a:txBody>
                  <a:tcPr marL="92870" marR="92870"/>
                </a:tc>
                <a:tc>
                  <a:txBody>
                    <a:bodyPr/>
                    <a:lstStyle/>
                    <a:p>
                      <a:r>
                        <a:rPr lang="en-US" dirty="0"/>
                        <a:t>10.4</a:t>
                      </a:r>
                    </a:p>
                  </a:txBody>
                  <a:tcPr marL="92870" marR="92870"/>
                </a:tc>
                <a:tc>
                  <a:txBody>
                    <a:bodyPr/>
                    <a:lstStyle/>
                    <a:p>
                      <a:endParaRPr lang="en-US"/>
                    </a:p>
                  </a:txBody>
                  <a:tcPr marL="92870" marR="92870"/>
                </a:tc>
                <a:extLst>
                  <a:ext uri="{0D108BD9-81ED-4DB2-BD59-A6C34878D82A}">
                    <a16:rowId xmlns:a16="http://schemas.microsoft.com/office/drawing/2014/main" val="772251564"/>
                  </a:ext>
                </a:extLst>
              </a:tr>
              <a:tr h="370840">
                <a:tc>
                  <a:txBody>
                    <a:bodyPr/>
                    <a:lstStyle/>
                    <a:p>
                      <a:r>
                        <a:rPr lang="en-US" dirty="0"/>
                        <a:t>Nov</a:t>
                      </a:r>
                    </a:p>
                  </a:txBody>
                  <a:tcPr marL="92870" marR="92870"/>
                </a:tc>
                <a:tc>
                  <a:txBody>
                    <a:bodyPr/>
                    <a:lstStyle/>
                    <a:p>
                      <a:r>
                        <a:rPr lang="en-US" dirty="0"/>
                        <a:t>56.50</a:t>
                      </a:r>
                    </a:p>
                  </a:txBody>
                  <a:tcPr marL="92870" marR="92870"/>
                </a:tc>
                <a:tc>
                  <a:txBody>
                    <a:bodyPr/>
                    <a:lstStyle/>
                    <a:p>
                      <a:r>
                        <a:rPr lang="en-US" dirty="0"/>
                        <a:t>11.3</a:t>
                      </a:r>
                    </a:p>
                  </a:txBody>
                  <a:tcPr marL="92870" marR="92870"/>
                </a:tc>
                <a:tc>
                  <a:txBody>
                    <a:bodyPr/>
                    <a:lstStyle/>
                    <a:p>
                      <a:endParaRPr lang="en-US"/>
                    </a:p>
                  </a:txBody>
                  <a:tcPr marL="92870" marR="92870"/>
                </a:tc>
                <a:tc>
                  <a:txBody>
                    <a:bodyPr/>
                    <a:lstStyle/>
                    <a:p>
                      <a:r>
                        <a:rPr lang="en-US" dirty="0"/>
                        <a:t>May</a:t>
                      </a:r>
                    </a:p>
                  </a:txBody>
                  <a:tcPr marL="92870" marR="92870"/>
                </a:tc>
                <a:tc>
                  <a:txBody>
                    <a:bodyPr/>
                    <a:lstStyle/>
                    <a:p>
                      <a:r>
                        <a:rPr lang="en-US" dirty="0"/>
                        <a:t>54.00</a:t>
                      </a:r>
                    </a:p>
                  </a:txBody>
                  <a:tcPr marL="92870" marR="92870"/>
                </a:tc>
                <a:tc>
                  <a:txBody>
                    <a:bodyPr/>
                    <a:lstStyle/>
                    <a:p>
                      <a:r>
                        <a:rPr lang="en-US" dirty="0"/>
                        <a:t>14.1</a:t>
                      </a:r>
                    </a:p>
                  </a:txBody>
                  <a:tcPr marL="92870" marR="92870"/>
                </a:tc>
                <a:tc>
                  <a:txBody>
                    <a:bodyPr/>
                    <a:lstStyle/>
                    <a:p>
                      <a:r>
                        <a:rPr lang="en-US" dirty="0"/>
                        <a:t>7.7</a:t>
                      </a:r>
                    </a:p>
                  </a:txBody>
                  <a:tcPr marL="92870" marR="92870"/>
                </a:tc>
                <a:extLst>
                  <a:ext uri="{0D108BD9-81ED-4DB2-BD59-A6C34878D82A}">
                    <a16:rowId xmlns:a16="http://schemas.microsoft.com/office/drawing/2014/main" val="3741856397"/>
                  </a:ext>
                </a:extLst>
              </a:tr>
              <a:tr h="370840">
                <a:tc>
                  <a:txBody>
                    <a:bodyPr/>
                    <a:lstStyle/>
                    <a:p>
                      <a:r>
                        <a:rPr lang="en-US" dirty="0"/>
                        <a:t>Dec</a:t>
                      </a:r>
                    </a:p>
                  </a:txBody>
                  <a:tcPr marL="92870" marR="92870"/>
                </a:tc>
                <a:tc>
                  <a:txBody>
                    <a:bodyPr/>
                    <a:lstStyle/>
                    <a:p>
                      <a:r>
                        <a:rPr lang="en-US" dirty="0"/>
                        <a:t>57.00</a:t>
                      </a:r>
                    </a:p>
                  </a:txBody>
                  <a:tcPr marL="92870" marR="92870"/>
                </a:tc>
                <a:tc>
                  <a:txBody>
                    <a:bodyPr/>
                    <a:lstStyle/>
                    <a:p>
                      <a:r>
                        <a:rPr lang="en-US" dirty="0"/>
                        <a:t>13.4</a:t>
                      </a:r>
                    </a:p>
                  </a:txBody>
                  <a:tcPr marL="92870" marR="92870"/>
                </a:tc>
                <a:tc>
                  <a:txBody>
                    <a:bodyPr/>
                    <a:lstStyle/>
                    <a:p>
                      <a:endParaRPr lang="en-US"/>
                    </a:p>
                  </a:txBody>
                  <a:tcPr marL="92870" marR="92870"/>
                </a:tc>
                <a:tc>
                  <a:txBody>
                    <a:bodyPr/>
                    <a:lstStyle/>
                    <a:p>
                      <a:r>
                        <a:rPr lang="en-US" dirty="0"/>
                        <a:t>Jun</a:t>
                      </a:r>
                    </a:p>
                  </a:txBody>
                  <a:tcPr marL="92870" marR="92870"/>
                </a:tc>
                <a:tc>
                  <a:txBody>
                    <a:bodyPr/>
                    <a:lstStyle/>
                    <a:p>
                      <a:r>
                        <a:rPr lang="en-US" dirty="0"/>
                        <a:t>55.00</a:t>
                      </a:r>
                    </a:p>
                  </a:txBody>
                  <a:tcPr marL="92870" marR="92870"/>
                </a:tc>
                <a:tc>
                  <a:txBody>
                    <a:bodyPr/>
                    <a:lstStyle/>
                    <a:p>
                      <a:r>
                        <a:rPr lang="en-US" dirty="0"/>
                        <a:t>14.1</a:t>
                      </a:r>
                    </a:p>
                  </a:txBody>
                  <a:tcPr marL="92870" marR="92870"/>
                </a:tc>
                <a:tc>
                  <a:txBody>
                    <a:bodyPr/>
                    <a:lstStyle/>
                    <a:p>
                      <a:r>
                        <a:rPr lang="en-US" dirty="0"/>
                        <a:t>9.2</a:t>
                      </a:r>
                    </a:p>
                  </a:txBody>
                  <a:tcPr marL="92870" marR="92870"/>
                </a:tc>
                <a:extLst>
                  <a:ext uri="{0D108BD9-81ED-4DB2-BD59-A6C34878D82A}">
                    <a16:rowId xmlns:a16="http://schemas.microsoft.com/office/drawing/2014/main" val="3861794578"/>
                  </a:ext>
                </a:extLst>
              </a:tr>
              <a:tr h="370840">
                <a:tc>
                  <a:txBody>
                    <a:bodyPr/>
                    <a:lstStyle/>
                    <a:p>
                      <a:r>
                        <a:rPr lang="en-US" dirty="0"/>
                        <a:t>Jan</a:t>
                      </a:r>
                    </a:p>
                  </a:txBody>
                  <a:tcPr marL="92870" marR="92870"/>
                </a:tc>
                <a:tc>
                  <a:txBody>
                    <a:bodyPr/>
                    <a:lstStyle/>
                    <a:p>
                      <a:r>
                        <a:rPr lang="en-US" dirty="0"/>
                        <a:t>54.50</a:t>
                      </a:r>
                    </a:p>
                  </a:txBody>
                  <a:tcPr marL="92870" marR="92870"/>
                </a:tc>
                <a:tc>
                  <a:txBody>
                    <a:bodyPr/>
                    <a:lstStyle/>
                    <a:p>
                      <a:r>
                        <a:rPr lang="en-US" dirty="0"/>
                        <a:t>12.6</a:t>
                      </a:r>
                    </a:p>
                  </a:txBody>
                  <a:tcPr marL="92870" marR="92870"/>
                </a:tc>
                <a:tc>
                  <a:txBody>
                    <a:bodyPr/>
                    <a:lstStyle/>
                    <a:p>
                      <a:endParaRPr lang="en-US"/>
                    </a:p>
                  </a:txBody>
                  <a:tcPr marL="92870" marR="92870"/>
                </a:tc>
                <a:tc>
                  <a:txBody>
                    <a:bodyPr/>
                    <a:lstStyle/>
                    <a:p>
                      <a:r>
                        <a:rPr lang="en-US" dirty="0"/>
                        <a:t>Jul</a:t>
                      </a:r>
                    </a:p>
                  </a:txBody>
                  <a:tcPr marL="92870" marR="92870"/>
                </a:tc>
                <a:tc>
                  <a:txBody>
                    <a:bodyPr/>
                    <a:lstStyle/>
                    <a:p>
                      <a:r>
                        <a:rPr lang="en-US" dirty="0"/>
                        <a:t>56.20</a:t>
                      </a:r>
                    </a:p>
                  </a:txBody>
                  <a:tcPr marL="92870" marR="92870"/>
                </a:tc>
                <a:tc>
                  <a:txBody>
                    <a:bodyPr/>
                    <a:lstStyle/>
                    <a:p>
                      <a:r>
                        <a:rPr lang="en-US" dirty="0"/>
                        <a:t>13.3</a:t>
                      </a:r>
                    </a:p>
                  </a:txBody>
                  <a:tcPr marL="92870" marR="92870"/>
                </a:tc>
                <a:tc>
                  <a:txBody>
                    <a:bodyPr/>
                    <a:lstStyle/>
                    <a:p>
                      <a:r>
                        <a:rPr lang="en-US" dirty="0"/>
                        <a:t>11.1</a:t>
                      </a:r>
                    </a:p>
                  </a:txBody>
                  <a:tcPr marL="92870" marR="92870"/>
                </a:tc>
                <a:extLst>
                  <a:ext uri="{0D108BD9-81ED-4DB2-BD59-A6C34878D82A}">
                    <a16:rowId xmlns:a16="http://schemas.microsoft.com/office/drawing/2014/main" val="1242665213"/>
                  </a:ext>
                </a:extLst>
              </a:tr>
              <a:tr h="370840">
                <a:tc>
                  <a:txBody>
                    <a:bodyPr/>
                    <a:lstStyle/>
                    <a:p>
                      <a:r>
                        <a:rPr lang="en-US" dirty="0"/>
                        <a:t>Feb</a:t>
                      </a:r>
                    </a:p>
                  </a:txBody>
                  <a:tcPr marL="92870" marR="92870"/>
                </a:tc>
                <a:tc>
                  <a:txBody>
                    <a:bodyPr/>
                    <a:lstStyle/>
                    <a:p>
                      <a:r>
                        <a:rPr lang="en-US" dirty="0"/>
                        <a:t>54.00</a:t>
                      </a:r>
                    </a:p>
                  </a:txBody>
                  <a:tcPr marL="92870" marR="92870"/>
                </a:tc>
                <a:tc>
                  <a:txBody>
                    <a:bodyPr/>
                    <a:lstStyle/>
                    <a:p>
                      <a:r>
                        <a:rPr lang="en-US" dirty="0"/>
                        <a:t>11.8</a:t>
                      </a:r>
                    </a:p>
                  </a:txBody>
                  <a:tcPr marL="92870" marR="92870"/>
                </a:tc>
                <a:tc>
                  <a:txBody>
                    <a:bodyPr/>
                    <a:lstStyle/>
                    <a:p>
                      <a:endParaRPr lang="en-US"/>
                    </a:p>
                  </a:txBody>
                  <a:tcPr marL="92870" marR="92870"/>
                </a:tc>
                <a:tc>
                  <a:txBody>
                    <a:bodyPr/>
                    <a:lstStyle/>
                    <a:p>
                      <a:r>
                        <a:rPr lang="en-US" dirty="0"/>
                        <a:t>Aug</a:t>
                      </a:r>
                    </a:p>
                  </a:txBody>
                  <a:tcPr marL="92870" marR="92870"/>
                </a:tc>
                <a:tc>
                  <a:txBody>
                    <a:bodyPr/>
                    <a:lstStyle/>
                    <a:p>
                      <a:r>
                        <a:rPr lang="en-US" dirty="0"/>
                        <a:t>59.00</a:t>
                      </a:r>
                    </a:p>
                  </a:txBody>
                  <a:tcPr marL="92870" marR="92870"/>
                </a:tc>
                <a:tc>
                  <a:txBody>
                    <a:bodyPr/>
                    <a:lstStyle/>
                    <a:p>
                      <a:r>
                        <a:rPr lang="en-US" dirty="0"/>
                        <a:t>15.5</a:t>
                      </a:r>
                    </a:p>
                  </a:txBody>
                  <a:tcPr marL="92870" marR="92870"/>
                </a:tc>
                <a:tc>
                  <a:txBody>
                    <a:bodyPr/>
                    <a:lstStyle/>
                    <a:p>
                      <a:r>
                        <a:rPr lang="en-US" dirty="0"/>
                        <a:t>11.7</a:t>
                      </a:r>
                    </a:p>
                  </a:txBody>
                  <a:tcPr marL="92870" marR="92870"/>
                </a:tc>
                <a:extLst>
                  <a:ext uri="{0D108BD9-81ED-4DB2-BD59-A6C34878D82A}">
                    <a16:rowId xmlns:a16="http://schemas.microsoft.com/office/drawing/2014/main" val="2977207780"/>
                  </a:ext>
                </a:extLst>
              </a:tr>
              <a:tr h="370840">
                <a:tc>
                  <a:txBody>
                    <a:bodyPr/>
                    <a:lstStyle/>
                    <a:p>
                      <a:r>
                        <a:rPr lang="en-US" dirty="0"/>
                        <a:t>Mar</a:t>
                      </a:r>
                    </a:p>
                  </a:txBody>
                  <a:tcPr marL="92870" marR="92870"/>
                </a:tc>
                <a:tc>
                  <a:txBody>
                    <a:bodyPr/>
                    <a:lstStyle/>
                    <a:p>
                      <a:r>
                        <a:rPr lang="en-US" dirty="0"/>
                        <a:t>57.25</a:t>
                      </a:r>
                    </a:p>
                  </a:txBody>
                  <a:tcPr marL="92870" marR="92870"/>
                </a:tc>
                <a:tc>
                  <a:txBody>
                    <a:bodyPr/>
                    <a:lstStyle/>
                    <a:p>
                      <a:r>
                        <a:rPr lang="en-US" dirty="0"/>
                        <a:t>10.4</a:t>
                      </a:r>
                    </a:p>
                  </a:txBody>
                  <a:tcPr marL="92870" marR="92870"/>
                </a:tc>
                <a:tc>
                  <a:txBody>
                    <a:bodyPr/>
                    <a:lstStyle/>
                    <a:p>
                      <a:endParaRPr lang="en-US"/>
                    </a:p>
                  </a:txBody>
                  <a:tcPr marL="92870" marR="92870"/>
                </a:tc>
                <a:tc>
                  <a:txBody>
                    <a:bodyPr/>
                    <a:lstStyle/>
                    <a:p>
                      <a:r>
                        <a:rPr lang="en-US" dirty="0"/>
                        <a:t>Sep</a:t>
                      </a:r>
                    </a:p>
                  </a:txBody>
                  <a:tcPr marL="92870" marR="92870"/>
                </a:tc>
                <a:tc>
                  <a:txBody>
                    <a:bodyPr/>
                    <a:lstStyle/>
                    <a:p>
                      <a:r>
                        <a:rPr lang="en-US" dirty="0"/>
                        <a:t>59.40</a:t>
                      </a:r>
                    </a:p>
                  </a:txBody>
                  <a:tcPr marL="92870" marR="92870"/>
                </a:tc>
                <a:tc>
                  <a:txBody>
                    <a:bodyPr/>
                    <a:lstStyle/>
                    <a:p>
                      <a:r>
                        <a:rPr lang="en-US" dirty="0"/>
                        <a:t>15.2</a:t>
                      </a:r>
                    </a:p>
                  </a:txBody>
                  <a:tcPr marL="92870" marR="92870"/>
                </a:tc>
                <a:tc>
                  <a:txBody>
                    <a:bodyPr/>
                    <a:lstStyle/>
                    <a:p>
                      <a:r>
                        <a:rPr lang="en-US" dirty="0"/>
                        <a:t>9.8</a:t>
                      </a:r>
                    </a:p>
                  </a:txBody>
                  <a:tcPr marL="92870" marR="92870"/>
                </a:tc>
                <a:extLst>
                  <a:ext uri="{0D108BD9-81ED-4DB2-BD59-A6C34878D82A}">
                    <a16:rowId xmlns:a16="http://schemas.microsoft.com/office/drawing/2014/main" val="3404461012"/>
                  </a:ext>
                </a:extLst>
              </a:tr>
            </a:tbl>
          </a:graphicData>
        </a:graphic>
      </p:graphicFrame>
    </p:spTree>
    <p:extLst>
      <p:ext uri="{BB962C8B-B14F-4D97-AF65-F5344CB8AC3E}">
        <p14:creationId xmlns:p14="http://schemas.microsoft.com/office/powerpoint/2010/main" val="1928197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8F9148D48CA4F92B361C2964E0AC7" ma:contentTypeVersion="13" ma:contentTypeDescription="Create a new document." ma:contentTypeScope="" ma:versionID="f70fb71eb19de9f8fd0f2808960e0058">
  <xsd:schema xmlns:xsd="http://www.w3.org/2001/XMLSchema" xmlns:xs="http://www.w3.org/2001/XMLSchema" xmlns:p="http://schemas.microsoft.com/office/2006/metadata/properties" xmlns:ns2="f49d753d-a5db-4b54-a91f-8829d028ff84" xmlns:ns3="12ad4b1d-6147-44b1-85d4-bed30d70566f" targetNamespace="http://schemas.microsoft.com/office/2006/metadata/properties" ma:root="true" ma:fieldsID="642a92b41380f3b4c7a418a94527d19c" ns2:_="" ns3:_="">
    <xsd:import namespace="f49d753d-a5db-4b54-a91f-8829d028ff84"/>
    <xsd:import namespace="12ad4b1d-6147-44b1-85d4-bed30d7056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9d753d-a5db-4b54-a91f-8829d028f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d4b1d-6147-44b1-85d4-bed30d70566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49d753d-a5db-4b54-a91f-8829d028ff8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A90962-128B-46FF-8E72-038958A32639}"/>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 ds:uri="f49d753d-a5db-4b54-a91f-8829d028ff84"/>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{CDDD6E1A-C155-4E48-B399-E8D7EE5D05A9}tf55705232_win32</Template>
  <TotalTime>15</TotalTime>
  <Words>729</Words>
  <Application>Microsoft Office PowerPoint</Application>
  <PresentationFormat>Widescreen</PresentationFormat>
  <Paragraphs>163</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Goudy Old Style</vt:lpstr>
      <vt:lpstr>Wingdings 2</vt:lpstr>
      <vt:lpstr>SlateVTI</vt:lpstr>
      <vt:lpstr>U.S. Sugar Program Administration</vt:lpstr>
      <vt:lpstr>Which number doesn’t fit with the rest? </vt:lpstr>
      <vt:lpstr>Answer: They all fit, according to WASDE </vt:lpstr>
      <vt:lpstr>PowerPoint Presentation</vt:lpstr>
      <vt:lpstr>PowerPoint Presentation</vt:lpstr>
      <vt:lpstr>Analog Years?</vt:lpstr>
      <vt:lpstr>Bottom-Line Results?</vt:lpstr>
      <vt:lpstr>2009/10</vt:lpstr>
      <vt:lpstr>2010/11</vt:lpstr>
      <vt:lpstr>What’s Different Now?</vt:lpstr>
      <vt:lpstr>Is it Just the Supply Chain?</vt:lpstr>
      <vt:lpstr>Recognize Reality</vt:lpstr>
      <vt:lpstr>Increase Transparency</vt:lpstr>
      <vt:lpstr>Plan for the 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Sugar Program Administration</dc:title>
  <dc:creator>Pauline Chan</dc:creator>
  <cp:lastModifiedBy>Randy Green</cp:lastModifiedBy>
  <cp:revision>2</cp:revision>
  <dcterms:created xsi:type="dcterms:W3CDTF">2022-02-17T14:47:23Z</dcterms:created>
  <dcterms:modified xsi:type="dcterms:W3CDTF">2022-02-17T20:46:36Z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0x01010045E8F9148D48CA4F92B361C2964E0AC7</vt:lpwstr>
  </property>
</Properties>
</file>